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5" r:id="rId1"/>
  </p:sldMasterIdLst>
  <p:sldIdLst>
    <p:sldId id="261" r:id="rId2"/>
    <p:sldId id="256" r:id="rId3"/>
    <p:sldId id="257" r:id="rId4"/>
    <p:sldId id="258" r:id="rId5"/>
    <p:sldId id="259" r:id="rId6"/>
    <p:sldId id="260"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620"/>
    <p:restoredTop sz="95859"/>
  </p:normalViewPr>
  <p:slideViewPr>
    <p:cSldViewPr snapToGrid="0">
      <p:cViewPr>
        <p:scale>
          <a:sx n="42" d="100"/>
          <a:sy n="42" d="100"/>
        </p:scale>
        <p:origin x="1112" y="7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C08B3D-2503-EC44-8C9E-CC09950D7544}" type="doc">
      <dgm:prSet loTypeId="urn:microsoft.com/office/officeart/2008/layout/RadialCluster" loCatId="" qsTypeId="urn:microsoft.com/office/officeart/2005/8/quickstyle/simple1" qsCatId="simple" csTypeId="urn:microsoft.com/office/officeart/2005/8/colors/accent1_2" csCatId="accent1" phldr="1"/>
      <dgm:spPr/>
      <dgm:t>
        <a:bodyPr/>
        <a:lstStyle/>
        <a:p>
          <a:endParaRPr lang="en-GB"/>
        </a:p>
      </dgm:t>
    </dgm:pt>
    <dgm:pt modelId="{749AD3FE-AE8F-C749-8CE7-33DCFEF747B9}">
      <dgm:prSet phldrT="[Text]"/>
      <dgm:spPr/>
      <dgm:t>
        <a:bodyPr/>
        <a:lstStyle/>
        <a:p>
          <a:r>
            <a:rPr lang="en-GB" dirty="0"/>
            <a:t>CRM</a:t>
          </a:r>
        </a:p>
      </dgm:t>
    </dgm:pt>
    <dgm:pt modelId="{54BE18F6-0662-6A49-A8EB-BCEF20B5E83F}" type="parTrans" cxnId="{FE842A51-13C5-D14E-B0E0-771C118596DC}">
      <dgm:prSet/>
      <dgm:spPr/>
      <dgm:t>
        <a:bodyPr/>
        <a:lstStyle/>
        <a:p>
          <a:endParaRPr lang="en-GB"/>
        </a:p>
      </dgm:t>
    </dgm:pt>
    <dgm:pt modelId="{71923E4A-0B37-BC40-AE41-10C6A2EDA622}" type="sibTrans" cxnId="{FE842A51-13C5-D14E-B0E0-771C118596DC}">
      <dgm:prSet/>
      <dgm:spPr/>
      <dgm:t>
        <a:bodyPr/>
        <a:lstStyle/>
        <a:p>
          <a:endParaRPr lang="en-GB"/>
        </a:p>
      </dgm:t>
    </dgm:pt>
    <dgm:pt modelId="{45C3C936-EEA6-E04E-BCD5-C83B3A763DE9}">
      <dgm:prSet phldrT="[Text]"/>
      <dgm:spPr/>
      <dgm:t>
        <a:bodyPr/>
        <a:lstStyle/>
        <a:p>
          <a:r>
            <a:rPr lang="en-GB" dirty="0"/>
            <a:t>Sales</a:t>
          </a:r>
        </a:p>
      </dgm:t>
    </dgm:pt>
    <dgm:pt modelId="{6706703E-305E-F34B-8E5E-F256FCC25D70}" type="parTrans" cxnId="{4053AE1E-E99E-FC47-A090-CCF5634D47D8}">
      <dgm:prSet/>
      <dgm:spPr/>
      <dgm:t>
        <a:bodyPr/>
        <a:lstStyle/>
        <a:p>
          <a:endParaRPr lang="en-GB"/>
        </a:p>
      </dgm:t>
    </dgm:pt>
    <dgm:pt modelId="{D3AB546E-9B44-9B4E-83DD-D7FF8C43311E}" type="sibTrans" cxnId="{4053AE1E-E99E-FC47-A090-CCF5634D47D8}">
      <dgm:prSet/>
      <dgm:spPr/>
      <dgm:t>
        <a:bodyPr/>
        <a:lstStyle/>
        <a:p>
          <a:endParaRPr lang="en-GB"/>
        </a:p>
      </dgm:t>
    </dgm:pt>
    <dgm:pt modelId="{8A03CFE2-CCA3-DE4E-B13E-7B97C6B541EB}">
      <dgm:prSet phldrT="[Text]"/>
      <dgm:spPr/>
      <dgm:t>
        <a:bodyPr/>
        <a:lstStyle/>
        <a:p>
          <a:r>
            <a:rPr lang="en-GB" dirty="0"/>
            <a:t>Services</a:t>
          </a:r>
        </a:p>
      </dgm:t>
    </dgm:pt>
    <dgm:pt modelId="{F58FD74F-2E5F-E549-97FD-787353940E09}" type="parTrans" cxnId="{6324C51E-FF0A-6A43-AD9C-DAE62C514ADB}">
      <dgm:prSet/>
      <dgm:spPr/>
      <dgm:t>
        <a:bodyPr/>
        <a:lstStyle/>
        <a:p>
          <a:endParaRPr lang="en-GB"/>
        </a:p>
      </dgm:t>
    </dgm:pt>
    <dgm:pt modelId="{BF4E1C0F-25AF-9343-9040-7A983330BE96}" type="sibTrans" cxnId="{6324C51E-FF0A-6A43-AD9C-DAE62C514ADB}">
      <dgm:prSet/>
      <dgm:spPr/>
      <dgm:t>
        <a:bodyPr/>
        <a:lstStyle/>
        <a:p>
          <a:endParaRPr lang="en-GB"/>
        </a:p>
      </dgm:t>
    </dgm:pt>
    <dgm:pt modelId="{F8AEE121-ED1A-DF4B-B736-A2C5A8EA225C}">
      <dgm:prSet phldrT="[Text]"/>
      <dgm:spPr/>
      <dgm:t>
        <a:bodyPr/>
        <a:lstStyle/>
        <a:p>
          <a:r>
            <a:rPr lang="en-GB" dirty="0"/>
            <a:t>Marketing </a:t>
          </a:r>
        </a:p>
      </dgm:t>
    </dgm:pt>
    <dgm:pt modelId="{4C18C40E-642C-EC4B-903F-AC2D7D6EA809}" type="parTrans" cxnId="{FA2174B0-D9DF-9B4B-98FA-DAF0AFCF86F6}">
      <dgm:prSet/>
      <dgm:spPr/>
      <dgm:t>
        <a:bodyPr/>
        <a:lstStyle/>
        <a:p>
          <a:endParaRPr lang="en-GB"/>
        </a:p>
      </dgm:t>
    </dgm:pt>
    <dgm:pt modelId="{49878812-80DB-E245-8C24-4FDCADF5DEA5}" type="sibTrans" cxnId="{FA2174B0-D9DF-9B4B-98FA-DAF0AFCF86F6}">
      <dgm:prSet/>
      <dgm:spPr/>
      <dgm:t>
        <a:bodyPr/>
        <a:lstStyle/>
        <a:p>
          <a:endParaRPr lang="en-GB"/>
        </a:p>
      </dgm:t>
    </dgm:pt>
    <dgm:pt modelId="{97F84E6E-05C7-1C41-BAE6-7A34B162164D}" type="pres">
      <dgm:prSet presAssocID="{FAC08B3D-2503-EC44-8C9E-CC09950D7544}" presName="Name0" presStyleCnt="0">
        <dgm:presLayoutVars>
          <dgm:chMax val="1"/>
          <dgm:chPref val="1"/>
          <dgm:dir/>
          <dgm:animOne val="branch"/>
          <dgm:animLvl val="lvl"/>
        </dgm:presLayoutVars>
      </dgm:prSet>
      <dgm:spPr/>
    </dgm:pt>
    <dgm:pt modelId="{9CB554E4-CF1E-6E46-9332-7E2605020BC6}" type="pres">
      <dgm:prSet presAssocID="{749AD3FE-AE8F-C749-8CE7-33DCFEF747B9}" presName="singleCycle" presStyleCnt="0"/>
      <dgm:spPr/>
    </dgm:pt>
    <dgm:pt modelId="{E22F731E-BACA-7D4E-B253-037251E64DE3}" type="pres">
      <dgm:prSet presAssocID="{749AD3FE-AE8F-C749-8CE7-33DCFEF747B9}" presName="singleCenter" presStyleLbl="node1" presStyleIdx="0" presStyleCnt="4">
        <dgm:presLayoutVars>
          <dgm:chMax val="7"/>
          <dgm:chPref val="7"/>
        </dgm:presLayoutVars>
      </dgm:prSet>
      <dgm:spPr/>
    </dgm:pt>
    <dgm:pt modelId="{5C437437-BB0B-E841-90AD-71148FB34837}" type="pres">
      <dgm:prSet presAssocID="{6706703E-305E-F34B-8E5E-F256FCC25D70}" presName="Name56" presStyleLbl="parChTrans1D2" presStyleIdx="0" presStyleCnt="3"/>
      <dgm:spPr/>
    </dgm:pt>
    <dgm:pt modelId="{5EB98C26-DF0A-7B42-A0E6-223525C59552}" type="pres">
      <dgm:prSet presAssocID="{45C3C936-EEA6-E04E-BCD5-C83B3A763DE9}" presName="text0" presStyleLbl="node1" presStyleIdx="1" presStyleCnt="4" custScaleX="153640">
        <dgm:presLayoutVars>
          <dgm:bulletEnabled val="1"/>
        </dgm:presLayoutVars>
      </dgm:prSet>
      <dgm:spPr/>
    </dgm:pt>
    <dgm:pt modelId="{9701A1A7-0240-CA49-A980-08FFEECAE41A}" type="pres">
      <dgm:prSet presAssocID="{F58FD74F-2E5F-E549-97FD-787353940E09}" presName="Name56" presStyleLbl="parChTrans1D2" presStyleIdx="1" presStyleCnt="3"/>
      <dgm:spPr/>
    </dgm:pt>
    <dgm:pt modelId="{373D3FAF-9E0D-E741-827A-028281F37B5B}" type="pres">
      <dgm:prSet presAssocID="{8A03CFE2-CCA3-DE4E-B13E-7B97C6B541EB}" presName="text0" presStyleLbl="node1" presStyleIdx="2" presStyleCnt="4" custScaleX="132197">
        <dgm:presLayoutVars>
          <dgm:bulletEnabled val="1"/>
        </dgm:presLayoutVars>
      </dgm:prSet>
      <dgm:spPr/>
    </dgm:pt>
    <dgm:pt modelId="{357E4D0D-4F46-6A41-959B-783D58FD7AC7}" type="pres">
      <dgm:prSet presAssocID="{4C18C40E-642C-EC4B-903F-AC2D7D6EA809}" presName="Name56" presStyleLbl="parChTrans1D2" presStyleIdx="2" presStyleCnt="3"/>
      <dgm:spPr/>
    </dgm:pt>
    <dgm:pt modelId="{C4E7559F-CAB6-B449-96C7-8F2EE2F996CB}" type="pres">
      <dgm:prSet presAssocID="{F8AEE121-ED1A-DF4B-B736-A2C5A8EA225C}" presName="text0" presStyleLbl="node1" presStyleIdx="3" presStyleCnt="4" custScaleX="137462">
        <dgm:presLayoutVars>
          <dgm:bulletEnabled val="1"/>
        </dgm:presLayoutVars>
      </dgm:prSet>
      <dgm:spPr/>
    </dgm:pt>
  </dgm:ptLst>
  <dgm:cxnLst>
    <dgm:cxn modelId="{C2A70008-121F-2D49-B987-E2551C37AC54}" type="presOf" srcId="{45C3C936-EEA6-E04E-BCD5-C83B3A763DE9}" destId="{5EB98C26-DF0A-7B42-A0E6-223525C59552}" srcOrd="0" destOrd="0" presId="urn:microsoft.com/office/officeart/2008/layout/RadialCluster"/>
    <dgm:cxn modelId="{4053AE1E-E99E-FC47-A090-CCF5634D47D8}" srcId="{749AD3FE-AE8F-C749-8CE7-33DCFEF747B9}" destId="{45C3C936-EEA6-E04E-BCD5-C83B3A763DE9}" srcOrd="0" destOrd="0" parTransId="{6706703E-305E-F34B-8E5E-F256FCC25D70}" sibTransId="{D3AB546E-9B44-9B4E-83DD-D7FF8C43311E}"/>
    <dgm:cxn modelId="{6324C51E-FF0A-6A43-AD9C-DAE62C514ADB}" srcId="{749AD3FE-AE8F-C749-8CE7-33DCFEF747B9}" destId="{8A03CFE2-CCA3-DE4E-B13E-7B97C6B541EB}" srcOrd="1" destOrd="0" parTransId="{F58FD74F-2E5F-E549-97FD-787353940E09}" sibTransId="{BF4E1C0F-25AF-9343-9040-7A983330BE96}"/>
    <dgm:cxn modelId="{FE842A51-13C5-D14E-B0E0-771C118596DC}" srcId="{FAC08B3D-2503-EC44-8C9E-CC09950D7544}" destId="{749AD3FE-AE8F-C749-8CE7-33DCFEF747B9}" srcOrd="0" destOrd="0" parTransId="{54BE18F6-0662-6A49-A8EB-BCEF20B5E83F}" sibTransId="{71923E4A-0B37-BC40-AE41-10C6A2EDA622}"/>
    <dgm:cxn modelId="{9E21F79A-9CD8-CD42-A3D3-E2F8189F58BA}" type="presOf" srcId="{F58FD74F-2E5F-E549-97FD-787353940E09}" destId="{9701A1A7-0240-CA49-A980-08FFEECAE41A}" srcOrd="0" destOrd="0" presId="urn:microsoft.com/office/officeart/2008/layout/RadialCluster"/>
    <dgm:cxn modelId="{3F9B299D-0A03-0A4A-88E3-1E4900E3DF98}" type="presOf" srcId="{8A03CFE2-CCA3-DE4E-B13E-7B97C6B541EB}" destId="{373D3FAF-9E0D-E741-827A-028281F37B5B}" srcOrd="0" destOrd="0" presId="urn:microsoft.com/office/officeart/2008/layout/RadialCluster"/>
    <dgm:cxn modelId="{21D58B9F-FAA0-8546-B0FA-97612B833E97}" type="presOf" srcId="{FAC08B3D-2503-EC44-8C9E-CC09950D7544}" destId="{97F84E6E-05C7-1C41-BAE6-7A34B162164D}" srcOrd="0" destOrd="0" presId="urn:microsoft.com/office/officeart/2008/layout/RadialCluster"/>
    <dgm:cxn modelId="{51CCFEA7-7290-8E4B-ACF0-632A050A6E80}" type="presOf" srcId="{749AD3FE-AE8F-C749-8CE7-33DCFEF747B9}" destId="{E22F731E-BACA-7D4E-B253-037251E64DE3}" srcOrd="0" destOrd="0" presId="urn:microsoft.com/office/officeart/2008/layout/RadialCluster"/>
    <dgm:cxn modelId="{FA2174B0-D9DF-9B4B-98FA-DAF0AFCF86F6}" srcId="{749AD3FE-AE8F-C749-8CE7-33DCFEF747B9}" destId="{F8AEE121-ED1A-DF4B-B736-A2C5A8EA225C}" srcOrd="2" destOrd="0" parTransId="{4C18C40E-642C-EC4B-903F-AC2D7D6EA809}" sibTransId="{49878812-80DB-E245-8C24-4FDCADF5DEA5}"/>
    <dgm:cxn modelId="{AC5DE3B3-E773-0047-A76F-7C8D085638BB}" type="presOf" srcId="{F8AEE121-ED1A-DF4B-B736-A2C5A8EA225C}" destId="{C4E7559F-CAB6-B449-96C7-8F2EE2F996CB}" srcOrd="0" destOrd="0" presId="urn:microsoft.com/office/officeart/2008/layout/RadialCluster"/>
    <dgm:cxn modelId="{29AD88BE-C013-3F40-8569-5B4180A9CDFF}" type="presOf" srcId="{6706703E-305E-F34B-8E5E-F256FCC25D70}" destId="{5C437437-BB0B-E841-90AD-71148FB34837}" srcOrd="0" destOrd="0" presId="urn:microsoft.com/office/officeart/2008/layout/RadialCluster"/>
    <dgm:cxn modelId="{10D3A9DF-26E0-254A-A4B1-8AE42A96ADCA}" type="presOf" srcId="{4C18C40E-642C-EC4B-903F-AC2D7D6EA809}" destId="{357E4D0D-4F46-6A41-959B-783D58FD7AC7}" srcOrd="0" destOrd="0" presId="urn:microsoft.com/office/officeart/2008/layout/RadialCluster"/>
    <dgm:cxn modelId="{4E01AAE7-1710-2B42-8D08-7B36A8140B1B}" type="presParOf" srcId="{97F84E6E-05C7-1C41-BAE6-7A34B162164D}" destId="{9CB554E4-CF1E-6E46-9332-7E2605020BC6}" srcOrd="0" destOrd="0" presId="urn:microsoft.com/office/officeart/2008/layout/RadialCluster"/>
    <dgm:cxn modelId="{7FB203FF-6560-5A45-AF6E-0FD24F5E4653}" type="presParOf" srcId="{9CB554E4-CF1E-6E46-9332-7E2605020BC6}" destId="{E22F731E-BACA-7D4E-B253-037251E64DE3}" srcOrd="0" destOrd="0" presId="urn:microsoft.com/office/officeart/2008/layout/RadialCluster"/>
    <dgm:cxn modelId="{A37E98E2-6861-5842-91BA-763E5039BC4B}" type="presParOf" srcId="{9CB554E4-CF1E-6E46-9332-7E2605020BC6}" destId="{5C437437-BB0B-E841-90AD-71148FB34837}" srcOrd="1" destOrd="0" presId="urn:microsoft.com/office/officeart/2008/layout/RadialCluster"/>
    <dgm:cxn modelId="{D2A5ADB6-3C89-B04E-9F79-AB2987E23BD5}" type="presParOf" srcId="{9CB554E4-CF1E-6E46-9332-7E2605020BC6}" destId="{5EB98C26-DF0A-7B42-A0E6-223525C59552}" srcOrd="2" destOrd="0" presId="urn:microsoft.com/office/officeart/2008/layout/RadialCluster"/>
    <dgm:cxn modelId="{59D78140-3410-7D4B-8FD8-08353B9FF29C}" type="presParOf" srcId="{9CB554E4-CF1E-6E46-9332-7E2605020BC6}" destId="{9701A1A7-0240-CA49-A980-08FFEECAE41A}" srcOrd="3" destOrd="0" presId="urn:microsoft.com/office/officeart/2008/layout/RadialCluster"/>
    <dgm:cxn modelId="{5C8E4CB5-8887-9045-9CDD-A6FB2B382096}" type="presParOf" srcId="{9CB554E4-CF1E-6E46-9332-7E2605020BC6}" destId="{373D3FAF-9E0D-E741-827A-028281F37B5B}" srcOrd="4" destOrd="0" presId="urn:microsoft.com/office/officeart/2008/layout/RadialCluster"/>
    <dgm:cxn modelId="{2866AED1-7341-5C40-AEFF-AD2D9C0C0054}" type="presParOf" srcId="{9CB554E4-CF1E-6E46-9332-7E2605020BC6}" destId="{357E4D0D-4F46-6A41-959B-783D58FD7AC7}" srcOrd="5" destOrd="0" presId="urn:microsoft.com/office/officeart/2008/layout/RadialCluster"/>
    <dgm:cxn modelId="{F1AFC327-0CFD-5045-991A-D7A56D414A21}" type="presParOf" srcId="{9CB554E4-CF1E-6E46-9332-7E2605020BC6}" destId="{C4E7559F-CAB6-B449-96C7-8F2EE2F996CB}" srcOrd="6"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2F731E-BACA-7D4E-B253-037251E64DE3}">
      <dsp:nvSpPr>
        <dsp:cNvPr id="0" name=""/>
        <dsp:cNvSpPr/>
      </dsp:nvSpPr>
      <dsp:spPr>
        <a:xfrm>
          <a:off x="2085742" y="1759987"/>
          <a:ext cx="1134903" cy="113490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88900" rIns="88900" bIns="88900" numCol="1" spcCol="1270" anchor="ctr" anchorCtr="0">
          <a:noAutofit/>
        </a:bodyPr>
        <a:lstStyle/>
        <a:p>
          <a:pPr marL="0" lvl="0" indent="0" algn="ctr" defTabSz="1555750">
            <a:lnSpc>
              <a:spcPct val="90000"/>
            </a:lnSpc>
            <a:spcBef>
              <a:spcPct val="0"/>
            </a:spcBef>
            <a:spcAft>
              <a:spcPct val="35000"/>
            </a:spcAft>
            <a:buNone/>
          </a:pPr>
          <a:r>
            <a:rPr lang="en-GB" sz="3500" kern="1200" dirty="0"/>
            <a:t>CRM</a:t>
          </a:r>
        </a:p>
      </dsp:txBody>
      <dsp:txXfrm>
        <a:off x="2141143" y="1815388"/>
        <a:ext cx="1024101" cy="1024101"/>
      </dsp:txXfrm>
    </dsp:sp>
    <dsp:sp modelId="{5C437437-BB0B-E841-90AD-71148FB34837}">
      <dsp:nvSpPr>
        <dsp:cNvPr id="0" name=""/>
        <dsp:cNvSpPr/>
      </dsp:nvSpPr>
      <dsp:spPr>
        <a:xfrm rot="16200000">
          <a:off x="2255150" y="1361943"/>
          <a:ext cx="796087" cy="0"/>
        </a:xfrm>
        <a:custGeom>
          <a:avLst/>
          <a:gdLst/>
          <a:ahLst/>
          <a:cxnLst/>
          <a:rect l="0" t="0" r="0" b="0"/>
          <a:pathLst>
            <a:path>
              <a:moveTo>
                <a:pt x="0" y="0"/>
              </a:moveTo>
              <a:lnTo>
                <a:pt x="796087" y="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EB98C26-DF0A-7B42-A0E6-223525C59552}">
      <dsp:nvSpPr>
        <dsp:cNvPr id="0" name=""/>
        <dsp:cNvSpPr/>
      </dsp:nvSpPr>
      <dsp:spPr>
        <a:xfrm>
          <a:off x="2069065" y="203514"/>
          <a:ext cx="1168256" cy="76038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6360" tIns="86360" rIns="86360" bIns="86360" numCol="1" spcCol="1270" anchor="ctr" anchorCtr="0">
          <a:noAutofit/>
        </a:bodyPr>
        <a:lstStyle/>
        <a:p>
          <a:pPr marL="0" lvl="0" indent="0" algn="ctr" defTabSz="1511300">
            <a:lnSpc>
              <a:spcPct val="90000"/>
            </a:lnSpc>
            <a:spcBef>
              <a:spcPct val="0"/>
            </a:spcBef>
            <a:spcAft>
              <a:spcPct val="35000"/>
            </a:spcAft>
            <a:buNone/>
          </a:pPr>
          <a:r>
            <a:rPr lang="en-GB" sz="3400" kern="1200" dirty="0"/>
            <a:t>Sales</a:t>
          </a:r>
        </a:p>
      </dsp:txBody>
      <dsp:txXfrm>
        <a:off x="2106184" y="240633"/>
        <a:ext cx="1094018" cy="686147"/>
      </dsp:txXfrm>
    </dsp:sp>
    <dsp:sp modelId="{9701A1A7-0240-CA49-A980-08FFEECAE41A}">
      <dsp:nvSpPr>
        <dsp:cNvPr id="0" name=""/>
        <dsp:cNvSpPr/>
      </dsp:nvSpPr>
      <dsp:spPr>
        <a:xfrm rot="1800000">
          <a:off x="3186607" y="2782092"/>
          <a:ext cx="508138" cy="0"/>
        </a:xfrm>
        <a:custGeom>
          <a:avLst/>
          <a:gdLst/>
          <a:ahLst/>
          <a:cxnLst/>
          <a:rect l="0" t="0" r="0" b="0"/>
          <a:pathLst>
            <a:path>
              <a:moveTo>
                <a:pt x="0" y="0"/>
              </a:moveTo>
              <a:lnTo>
                <a:pt x="508138" y="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73D3FAF-9E0D-E741-827A-028281F37B5B}">
      <dsp:nvSpPr>
        <dsp:cNvPr id="0" name=""/>
        <dsp:cNvSpPr/>
      </dsp:nvSpPr>
      <dsp:spPr>
        <a:xfrm>
          <a:off x="3660707" y="2819112"/>
          <a:ext cx="1005206" cy="76038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t>Services</a:t>
          </a:r>
        </a:p>
      </dsp:txBody>
      <dsp:txXfrm>
        <a:off x="3697826" y="2856231"/>
        <a:ext cx="930968" cy="686147"/>
      </dsp:txXfrm>
    </dsp:sp>
    <dsp:sp modelId="{357E4D0D-4F46-6A41-959B-783D58FD7AC7}">
      <dsp:nvSpPr>
        <dsp:cNvPr id="0" name=""/>
        <dsp:cNvSpPr/>
      </dsp:nvSpPr>
      <dsp:spPr>
        <a:xfrm rot="9000000">
          <a:off x="1633207" y="2776313"/>
          <a:ext cx="485025" cy="0"/>
        </a:xfrm>
        <a:custGeom>
          <a:avLst/>
          <a:gdLst/>
          <a:ahLst/>
          <a:cxnLst/>
          <a:rect l="0" t="0" r="0" b="0"/>
          <a:pathLst>
            <a:path>
              <a:moveTo>
                <a:pt x="0" y="0"/>
              </a:moveTo>
              <a:lnTo>
                <a:pt x="485025" y="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4E7559F-CAB6-B449-96C7-8F2EE2F996CB}">
      <dsp:nvSpPr>
        <dsp:cNvPr id="0" name=""/>
        <dsp:cNvSpPr/>
      </dsp:nvSpPr>
      <dsp:spPr>
        <a:xfrm>
          <a:off x="620457" y="2819112"/>
          <a:ext cx="1045240" cy="76038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43180" rIns="43180" bIns="43180" numCol="1" spcCol="1270" anchor="ctr" anchorCtr="0">
          <a:noAutofit/>
        </a:bodyPr>
        <a:lstStyle/>
        <a:p>
          <a:pPr marL="0" lvl="0" indent="0" algn="ctr" defTabSz="755650">
            <a:lnSpc>
              <a:spcPct val="90000"/>
            </a:lnSpc>
            <a:spcBef>
              <a:spcPct val="0"/>
            </a:spcBef>
            <a:spcAft>
              <a:spcPct val="35000"/>
            </a:spcAft>
            <a:buNone/>
          </a:pPr>
          <a:r>
            <a:rPr lang="en-GB" sz="1700" kern="1200" dirty="0"/>
            <a:t>Marketing </a:t>
          </a:r>
        </a:p>
      </dsp:txBody>
      <dsp:txXfrm>
        <a:off x="657576" y="2856231"/>
        <a:ext cx="971002" cy="686147"/>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8256C2ED-54A4-480D-B5C8-65C0D62359B9}" type="datetime2">
              <a:rPr lang="en-US" smtClean="0"/>
              <a:pPr/>
              <a:t>Monday, March 13, 2023</a:t>
            </a:fld>
            <a:endParaRPr lang="en-US" dirty="0"/>
          </a:p>
        </p:txBody>
      </p:sp>
      <p:sp>
        <p:nvSpPr>
          <p:cNvPr id="5" name="Footer Placeholder 4"/>
          <p:cNvSpPr>
            <a:spLocks noGrp="1"/>
          </p:cNvSpPr>
          <p:nvPr>
            <p:ph type="ftr" sz="quarter" idx="11"/>
          </p:nvPr>
        </p:nvSpPr>
        <p:spPr/>
        <p:txBody>
          <a:bodyPr/>
          <a:lstStyle/>
          <a:p>
            <a:r>
              <a:rPr lang="en-US" spc="200"/>
              <a:t>Sample Footer Text</a:t>
            </a:r>
            <a:endParaRPr lang="en-US" spc="200" dirty="0"/>
          </a:p>
        </p:txBody>
      </p:sp>
      <p:sp>
        <p:nvSpPr>
          <p:cNvPr id="6" name="Slide Number Placeholder 5"/>
          <p:cNvSpPr>
            <a:spLocks noGrp="1"/>
          </p:cNvSpPr>
          <p:nvPr>
            <p:ph type="sldNum" sz="quarter" idx="12"/>
          </p:nvPr>
        </p:nvSpPr>
        <p:spPr/>
        <p:txBody>
          <a:bodyPr/>
          <a:lstStyle/>
          <a:p>
            <a:fld id="{0D309695-DEC3-40DA-9DF5-330280C9D0E8}"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4462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56C2ED-54A4-480D-B5C8-65C0D62359B9}" type="datetime2">
              <a:rPr lang="en-US" smtClean="0"/>
              <a:pPr/>
              <a:t>Monday, March 13, 2023</a:t>
            </a:fld>
            <a:endParaRPr lang="en-US" dirty="0"/>
          </a:p>
        </p:txBody>
      </p:sp>
      <p:sp>
        <p:nvSpPr>
          <p:cNvPr id="5" name="Footer Placeholder 4"/>
          <p:cNvSpPr>
            <a:spLocks noGrp="1"/>
          </p:cNvSpPr>
          <p:nvPr>
            <p:ph type="ftr" sz="quarter" idx="11"/>
          </p:nvPr>
        </p:nvSpPr>
        <p:spPr/>
        <p:txBody>
          <a:bodyPr/>
          <a:lstStyle/>
          <a:p>
            <a:r>
              <a:rPr lang="en-US" spc="200"/>
              <a:t>Sample Footer Text</a:t>
            </a:r>
            <a:endParaRPr lang="en-US" spc="200" dirty="0"/>
          </a:p>
        </p:txBody>
      </p:sp>
      <p:sp>
        <p:nvSpPr>
          <p:cNvPr id="6" name="Slide Number Placeholder 5"/>
          <p:cNvSpPr>
            <a:spLocks noGrp="1"/>
          </p:cNvSpPr>
          <p:nvPr>
            <p:ph type="sldNum" sz="quarter" idx="12"/>
          </p:nvPr>
        </p:nvSpPr>
        <p:spPr/>
        <p:txBody>
          <a:body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37393680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EDCA73-0A86-4195-A787-75037827079D}" type="datetime2">
              <a:rPr lang="en-US" smtClean="0"/>
              <a:t>Monday, March 13, 2023</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0D309695-DEC3-40DA-9DF5-330280C9D0E8}"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3249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3C75374-B296-498E-A935-80631EA9020D}" type="datetime2">
              <a:rPr lang="en-US" smtClean="0"/>
              <a:t>Monday, March 13, 2023</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2972559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098B728-214A-4ABC-8432-5B3A5A66A987}" type="datetime2">
              <a:rPr lang="en-US" smtClean="0"/>
              <a:t>Monday, March 13, 2023</a:t>
            </a:fld>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17993808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15F02D0-6806-43AF-9888-2359BF40C204}" type="datetime2">
              <a:rPr lang="en-US" smtClean="0"/>
              <a:t>Monday, March 13, 2023</a:t>
            </a:fld>
            <a:endParaRPr lang="en-US" dirty="0"/>
          </a:p>
        </p:txBody>
      </p:sp>
      <p:sp>
        <p:nvSpPr>
          <p:cNvPr id="4" name="Footer Placeholder 3"/>
          <p:cNvSpPr>
            <a:spLocks noGrp="1"/>
          </p:cNvSpPr>
          <p:nvPr>
            <p:ph type="ftr" sz="quarter" idx="11"/>
          </p:nvPr>
        </p:nvSpPr>
        <p:spPr/>
        <p:txBody>
          <a:bodyPr/>
          <a:lstStyle/>
          <a:p>
            <a:r>
              <a:rPr lang="en-US"/>
              <a:t>Sample Footer Text</a:t>
            </a:r>
            <a:endParaRPr lang="en-US" dirty="0"/>
          </a:p>
        </p:txBody>
      </p:sp>
      <p:sp>
        <p:nvSpPr>
          <p:cNvPr id="5" name="Slide Number Placeholder 4"/>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15362684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E14D2D-B1AF-4197-82D6-FC1F8BD05681}" type="datetime2">
              <a:rPr lang="en-US" smtClean="0"/>
              <a:t>Monday, March 13, 2023</a:t>
            </a:fld>
            <a:endParaRPr lang="en-US" dirty="0"/>
          </a:p>
        </p:txBody>
      </p:sp>
      <p:sp>
        <p:nvSpPr>
          <p:cNvPr id="3" name="Footer Placeholder 2"/>
          <p:cNvSpPr>
            <a:spLocks noGrp="1"/>
          </p:cNvSpPr>
          <p:nvPr>
            <p:ph type="ftr" sz="quarter" idx="11"/>
          </p:nvPr>
        </p:nvSpPr>
        <p:spPr/>
        <p:txBody>
          <a:bodyPr/>
          <a:lstStyle/>
          <a:p>
            <a:r>
              <a:rPr lang="en-US"/>
              <a:t>Sample Footer Text</a:t>
            </a:r>
            <a:endParaRPr lang="en-US" dirty="0"/>
          </a:p>
        </p:txBody>
      </p:sp>
      <p:sp>
        <p:nvSpPr>
          <p:cNvPr id="4" name="Slide Number Placeholder 3"/>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2297919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8771CEB-9838-4245-91B8-EFBAFE2D8B44}" type="datetime2">
              <a:rPr lang="en-US" smtClean="0"/>
              <a:t>Monday, March 13, 2023</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39076088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1D3F6BF-A585-41F8-88DF-7E5D069F892A}" type="datetime2">
              <a:rPr lang="en-US" smtClean="0"/>
              <a:t>Monday, March 13, 2023</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0D309695-DEC3-40DA-9DF5-330280C9D0E8}"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81470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3CF612A-4CB0-4F57-9A87-F049CECB184D}" type="datetime2">
              <a:rPr lang="en-US" smtClean="0"/>
              <a:t>Monday, March 13, 2023</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0D309695-DEC3-40DA-9DF5-330280C9D0E8}" type="slidenum">
              <a:rPr lang="en-US" smtClean="0"/>
              <a:t>‹#›</a:t>
            </a:fld>
            <a:endParaRPr lang="en-US" dirty="0"/>
          </a:p>
        </p:txBody>
      </p:sp>
    </p:spTree>
    <p:extLst>
      <p:ext uri="{BB962C8B-B14F-4D97-AF65-F5344CB8AC3E}">
        <p14:creationId xmlns:p14="http://schemas.microsoft.com/office/powerpoint/2010/main" val="953798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397F40-C8F7-4897-A6B8-241042F913A9}" type="datetime2">
              <a:rPr lang="en-US" smtClean="0"/>
              <a:t>Monday, March 13, 2023</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0D309695-DEC3-40DA-9DF5-330280C9D0E8}" type="slidenum">
              <a:rPr lang="en-US" smtClean="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69932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256C2ED-54A4-480D-B5C8-65C0D62359B9}" type="datetime2">
              <a:rPr lang="en-US" smtClean="0"/>
              <a:pPr/>
              <a:t>Monday, March 13, 2023</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spc="200"/>
              <a:t>Sample Footer Text</a:t>
            </a:r>
            <a:endParaRPr lang="en-US" spc="200"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D309695-DEC3-40DA-9DF5-330280C9D0E8}"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8716532"/>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hf sldNum="0"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BFB7AEF-EBE4-4D09-8CB7-8EABCB3BE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FAFEBEB-E7DF-4119-99EC-3C2C5F3C7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321731"/>
            <a:ext cx="5688020" cy="6214535"/>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061887-EB0C-9C63-5C15-CEB43F51FDA5}"/>
              </a:ext>
            </a:extLst>
          </p:cNvPr>
          <p:cNvSpPr>
            <a:spLocks noGrp="1"/>
          </p:cNvSpPr>
          <p:nvPr>
            <p:ph type="title"/>
          </p:nvPr>
        </p:nvSpPr>
        <p:spPr>
          <a:xfrm>
            <a:off x="840998" y="965200"/>
            <a:ext cx="4689938" cy="4815596"/>
          </a:xfrm>
        </p:spPr>
        <p:txBody>
          <a:bodyPr>
            <a:normAutofit/>
          </a:bodyPr>
          <a:lstStyle/>
          <a:p>
            <a:pPr algn="r"/>
            <a:r>
              <a:rPr lang="en-US" dirty="0">
                <a:solidFill>
                  <a:srgbClr val="FFFFFF"/>
                </a:solidFill>
              </a:rPr>
              <a:t>Knowledge and information at amazon </a:t>
            </a:r>
            <a:br>
              <a:rPr lang="en-US" dirty="0">
                <a:solidFill>
                  <a:srgbClr val="FFFFFF"/>
                </a:solidFill>
              </a:rPr>
            </a:br>
            <a:r>
              <a:rPr lang="en-US" sz="1800" dirty="0">
                <a:solidFill>
                  <a:srgbClr val="FFFFFF"/>
                </a:solidFill>
              </a:rPr>
              <a:t>name: Khadjha Wilson</a:t>
            </a:r>
            <a:br>
              <a:rPr lang="en-US" sz="1800" dirty="0">
                <a:solidFill>
                  <a:srgbClr val="FFFFFF"/>
                </a:solidFill>
              </a:rPr>
            </a:br>
            <a:r>
              <a:rPr lang="en-US" sz="1800" dirty="0">
                <a:solidFill>
                  <a:srgbClr val="FFFFFF"/>
                </a:solidFill>
              </a:rPr>
              <a:t>student number:2020812</a:t>
            </a:r>
            <a:br>
              <a:rPr lang="en-US" sz="1800" dirty="0">
                <a:solidFill>
                  <a:srgbClr val="FFFFFF"/>
                </a:solidFill>
              </a:rPr>
            </a:br>
            <a:r>
              <a:rPr lang="en-US" sz="1800" dirty="0">
                <a:solidFill>
                  <a:srgbClr val="FFFFFF"/>
                </a:solidFill>
              </a:rPr>
              <a:t>module:</a:t>
            </a:r>
            <a:r>
              <a:rPr lang="en-GB" sz="1800" dirty="0">
                <a:effectLst/>
              </a:rPr>
              <a:t>Knowledge and Information Management Skills for the Workplace </a:t>
            </a:r>
            <a:br>
              <a:rPr lang="en-GB" sz="5400" dirty="0"/>
            </a:br>
            <a:r>
              <a:rPr lang="en-GB" sz="1800" dirty="0"/>
              <a:t>Module code:</a:t>
            </a:r>
            <a:r>
              <a:rPr lang="en-GB" sz="1800" dirty="0">
                <a:effectLst/>
                <a:latin typeface="+mn-lt"/>
              </a:rPr>
              <a:t>BMSW5106 </a:t>
            </a:r>
            <a:br>
              <a:rPr lang="en-GB" dirty="0">
                <a:effectLst/>
                <a:latin typeface="+mn-lt"/>
              </a:rPr>
            </a:br>
            <a:endParaRPr lang="en-US" dirty="0">
              <a:solidFill>
                <a:srgbClr val="FFFFFF"/>
              </a:solidFill>
              <a:latin typeface="+mn-lt"/>
            </a:endParaRPr>
          </a:p>
        </p:txBody>
      </p:sp>
      <p:sp>
        <p:nvSpPr>
          <p:cNvPr id="12" name="Rectangle 11">
            <a:extLst>
              <a:ext uri="{FF2B5EF4-FFF2-40B4-BE49-F238E27FC236}">
                <a16:creationId xmlns:a16="http://schemas.microsoft.com/office/drawing/2014/main" id="{8E25F227-C9F5-44BC-8ECE-188763D85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5729BE11-0B7C-CBFD-77CD-20AC9FC38675}"/>
              </a:ext>
            </a:extLst>
          </p:cNvPr>
          <p:cNvPicPr>
            <a:picLocks noGrp="1" noChangeAspect="1"/>
          </p:cNvPicPr>
          <p:nvPr>
            <p:ph idx="1"/>
          </p:nvPr>
        </p:nvPicPr>
        <p:blipFill>
          <a:blip r:embed="rId2"/>
          <a:stretch>
            <a:fillRect/>
          </a:stretch>
        </p:blipFill>
        <p:spPr>
          <a:xfrm>
            <a:off x="6176433" y="321731"/>
            <a:ext cx="5688019" cy="6214534"/>
          </a:xfrm>
        </p:spPr>
      </p:pic>
    </p:spTree>
    <p:extLst>
      <p:ext uri="{BB962C8B-B14F-4D97-AF65-F5344CB8AC3E}">
        <p14:creationId xmlns:p14="http://schemas.microsoft.com/office/powerpoint/2010/main" val="255084454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7" name="Straight Connector 2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8" name="Rectangle 2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AF751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FDC0A0-7102-F73A-2B8A-709BAA3965F9}"/>
              </a:ext>
            </a:extLst>
          </p:cNvPr>
          <p:cNvSpPr>
            <a:spLocks noGrp="1"/>
          </p:cNvSpPr>
          <p:nvPr>
            <p:ph type="ctrTitle" idx="4294967295"/>
          </p:nvPr>
        </p:nvSpPr>
        <p:spPr>
          <a:xfrm>
            <a:off x="524256" y="4767072"/>
            <a:ext cx="6594189" cy="1625210"/>
          </a:xfrm>
        </p:spPr>
        <p:txBody>
          <a:bodyPr vert="horz" lIns="91440" tIns="45720" rIns="91440" bIns="45720" rtlCol="0" anchor="ctr">
            <a:normAutofit/>
          </a:bodyPr>
          <a:lstStyle/>
          <a:p>
            <a:pPr algn="r"/>
            <a:r>
              <a:rPr lang="en-US" sz="1300" i="0" dirty="0">
                <a:solidFill>
                  <a:srgbClr val="FFFFFF"/>
                </a:solidFill>
                <a:effectLst/>
              </a:rPr>
              <a:t>Jeff Bezos started Amazon, a multinational technology company based in the United States, in 1994. The business began as an online bookstore, but it has since grown to rank among the biggest e-commerce companies worldwide. The success of Amazon can be attributed to its focus on customer experience, providing e-commerce, cloud computing, digital streaming and artificial intelligence services.</a:t>
            </a:r>
            <a:br>
              <a:rPr lang="en-US" sz="1300" i="0" dirty="0">
                <a:solidFill>
                  <a:srgbClr val="FFFFFF"/>
                </a:solidFill>
                <a:effectLst/>
              </a:rPr>
            </a:br>
            <a:br>
              <a:rPr lang="en-US" sz="1300" dirty="0">
                <a:solidFill>
                  <a:srgbClr val="FFFFFF"/>
                </a:solidFill>
                <a:effectLst/>
              </a:rPr>
            </a:br>
            <a:r>
              <a:rPr lang="en-US" sz="1300" dirty="0">
                <a:solidFill>
                  <a:srgbClr val="FFFFFF"/>
                </a:solidFill>
                <a:effectLst/>
              </a:rPr>
              <a:t> (Yasar and Wigmore,2022)</a:t>
            </a:r>
            <a:br>
              <a:rPr lang="en-US" sz="1300" dirty="0">
                <a:solidFill>
                  <a:srgbClr val="FFFFFF"/>
                </a:solidFill>
                <a:effectLst/>
              </a:rPr>
            </a:br>
            <a:endParaRPr lang="en-US" sz="1300" dirty="0">
              <a:solidFill>
                <a:srgbClr val="FFFFFF"/>
              </a:solidFill>
            </a:endParaRPr>
          </a:p>
        </p:txBody>
      </p:sp>
      <p:pic>
        <p:nvPicPr>
          <p:cNvPr id="4" name="Picture 3" descr="Logo&#10;&#10;Description automatically generated">
            <a:extLst>
              <a:ext uri="{FF2B5EF4-FFF2-40B4-BE49-F238E27FC236}">
                <a16:creationId xmlns:a16="http://schemas.microsoft.com/office/drawing/2014/main" id="{D9D6ABA9-2395-2289-F84B-C944219F505D}"/>
              </a:ext>
            </a:extLst>
          </p:cNvPr>
          <p:cNvPicPr>
            <a:picLocks noChangeAspect="1"/>
          </p:cNvPicPr>
          <p:nvPr/>
        </p:nvPicPr>
        <p:blipFill rotWithShape="1">
          <a:blip r:embed="rId2"/>
          <a:srcRect t="9948" r="-1" b="12530"/>
          <a:stretch/>
        </p:blipFill>
        <p:spPr>
          <a:xfrm>
            <a:off x="327547" y="321733"/>
            <a:ext cx="7058306" cy="4107392"/>
          </a:xfrm>
          <a:prstGeom prst="rect">
            <a:avLst/>
          </a:prstGeom>
        </p:spPr>
      </p:pic>
      <p:sp>
        <p:nvSpPr>
          <p:cNvPr id="29" name="Rectangle 2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3E643DEB-25C5-27D3-0766-C89A81281828}"/>
              </a:ext>
            </a:extLst>
          </p:cNvPr>
          <p:cNvSpPr txBox="1"/>
          <p:nvPr/>
        </p:nvSpPr>
        <p:spPr>
          <a:xfrm>
            <a:off x="8029319" y="917725"/>
            <a:ext cx="3424739" cy="4852362"/>
          </a:xfrm>
          <a:prstGeom prst="rect">
            <a:avLst/>
          </a:prstGeom>
        </p:spPr>
        <p:txBody>
          <a:bodyPr vert="horz" lIns="45720" tIns="45720" rIns="45720" bIns="45720" rtlCol="0" anchor="ctr">
            <a:normAutofit/>
          </a:bodyPr>
          <a:lstStyle/>
          <a:p>
            <a:pPr defTabSz="914400">
              <a:lnSpc>
                <a:spcPct val="90000"/>
              </a:lnSpc>
              <a:spcAft>
                <a:spcPts val="600"/>
              </a:spcAft>
              <a:buClr>
                <a:schemeClr val="accent1"/>
              </a:buClr>
            </a:pPr>
            <a:r>
              <a:rPr lang="en-US">
                <a:solidFill>
                  <a:srgbClr val="FFFFFF"/>
                </a:solidFill>
              </a:rPr>
              <a:t>The management information system I have chosen for Amazon is </a:t>
            </a:r>
            <a:r>
              <a:rPr lang="en-US">
                <a:solidFill>
                  <a:srgbClr val="FFFFFF"/>
                </a:solidFill>
                <a:effectLst/>
              </a:rPr>
              <a:t>Customer Relationship Management Systems (CRM). This system focuses on integrating a range of information system that contain information regarding a customer.</a:t>
            </a:r>
          </a:p>
          <a:p>
            <a:pPr defTabSz="914400">
              <a:lnSpc>
                <a:spcPct val="90000"/>
              </a:lnSpc>
              <a:spcAft>
                <a:spcPts val="600"/>
              </a:spcAft>
              <a:buClr>
                <a:schemeClr val="accent1"/>
              </a:buClr>
            </a:pPr>
            <a:endParaRPr lang="en-US">
              <a:solidFill>
                <a:srgbClr val="FFFFFF"/>
              </a:solidFill>
            </a:endParaRPr>
          </a:p>
        </p:txBody>
      </p:sp>
    </p:spTree>
    <p:extLst>
      <p:ext uri="{BB962C8B-B14F-4D97-AF65-F5344CB8AC3E}">
        <p14:creationId xmlns:p14="http://schemas.microsoft.com/office/powerpoint/2010/main" val="39606082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AB9711F-9D4F-49B4-892B-FEF66AA2F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5">
            <a:extLst>
              <a:ext uri="{FF2B5EF4-FFF2-40B4-BE49-F238E27FC236}">
                <a16:creationId xmlns:a16="http://schemas.microsoft.com/office/drawing/2014/main" id="{3A32867E-64D3-4B51-85AC-D771EA43C3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AFD44988-8DFE-46FC-967A-F6DB265384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E2E8E5DC-75F3-4CC2-B6EF-83B34094C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B03590-8CB2-3142-7B3C-21C59DE6A6C5}"/>
              </a:ext>
            </a:extLst>
          </p:cNvPr>
          <p:cNvSpPr>
            <a:spLocks noGrp="1"/>
          </p:cNvSpPr>
          <p:nvPr>
            <p:ph type="title"/>
          </p:nvPr>
        </p:nvSpPr>
        <p:spPr>
          <a:xfrm>
            <a:off x="76594" y="607440"/>
            <a:ext cx="6476567" cy="5571066"/>
          </a:xfrm>
          <a:noFill/>
        </p:spPr>
        <p:txBody>
          <a:bodyPr vert="horz" lIns="91440" tIns="45720" rIns="91440" bIns="45720" rtlCol="0" anchor="ctr">
            <a:normAutofit/>
          </a:bodyPr>
          <a:lstStyle/>
          <a:p>
            <a:pPr algn="r"/>
            <a:r>
              <a:rPr lang="en-US" sz="2600" i="0" spc="200" dirty="0">
                <a:solidFill>
                  <a:srgbClr val="FFFFFF"/>
                </a:solidFill>
              </a:rPr>
              <a:t>This system takes a broad approach to customer . It uses a range of integrated programs  to address all areas of a client relationship, including customer support, sales, and marketing. </a:t>
            </a:r>
            <a:br>
              <a:rPr lang="en-US" sz="2600" i="0" spc="200" dirty="0">
                <a:solidFill>
                  <a:srgbClr val="FFFFFF"/>
                </a:solidFill>
              </a:rPr>
            </a:br>
            <a:br>
              <a:rPr lang="en-US" sz="2600" i="0" spc="200" dirty="0">
                <a:solidFill>
                  <a:srgbClr val="FFFFFF"/>
                </a:solidFill>
              </a:rPr>
            </a:br>
            <a:r>
              <a:rPr lang="en-US" sz="2600" i="0" spc="200" dirty="0">
                <a:solidFill>
                  <a:srgbClr val="FFFFFF"/>
                </a:solidFill>
              </a:rPr>
              <a:t>Amazon accomplishes this by </a:t>
            </a:r>
            <a:r>
              <a:rPr lang="en-US" sz="2600" i="0" spc="200" dirty="0" err="1">
                <a:solidFill>
                  <a:srgbClr val="FFFFFF"/>
                </a:solidFill>
              </a:rPr>
              <a:t>analysing</a:t>
            </a:r>
            <a:r>
              <a:rPr lang="en-US" sz="2600" i="0" spc="200" dirty="0">
                <a:solidFill>
                  <a:srgbClr val="FFFFFF"/>
                </a:solidFill>
              </a:rPr>
              <a:t> customer purchase and shopping behavior data, then using that data to create a detailed customer profile. Finally, they can learn what the customer is interested in and engaged in. Methods like email marketing, Tailor offers and promotions, Recommend products, and Customer support up to post purchase. (Binns,2023)</a:t>
            </a:r>
            <a:br>
              <a:rPr lang="en-US" sz="2600" i="0" spc="200" dirty="0">
                <a:solidFill>
                  <a:srgbClr val="FFFFFF"/>
                </a:solidFill>
              </a:rPr>
            </a:br>
            <a:br>
              <a:rPr lang="en-US" sz="2600" i="0" spc="200" dirty="0">
                <a:solidFill>
                  <a:srgbClr val="FFFFFF"/>
                </a:solidFill>
              </a:rPr>
            </a:br>
            <a:endParaRPr lang="en-US" sz="2600" i="0" spc="200" dirty="0">
              <a:solidFill>
                <a:srgbClr val="FFFFFF"/>
              </a:solidFill>
            </a:endParaRPr>
          </a:p>
        </p:txBody>
      </p:sp>
      <p:sp>
        <p:nvSpPr>
          <p:cNvPr id="5" name="TextBox 4">
            <a:extLst>
              <a:ext uri="{FF2B5EF4-FFF2-40B4-BE49-F238E27FC236}">
                <a16:creationId xmlns:a16="http://schemas.microsoft.com/office/drawing/2014/main" id="{0B9F80DC-C85C-32ED-A12A-8F2F61E3A219}"/>
              </a:ext>
            </a:extLst>
          </p:cNvPr>
          <p:cNvSpPr txBox="1"/>
          <p:nvPr/>
        </p:nvSpPr>
        <p:spPr>
          <a:xfrm>
            <a:off x="7120034" y="-465486"/>
            <a:ext cx="3096926" cy="1574439"/>
          </a:xfrm>
          <a:prstGeom prst="rect">
            <a:avLst/>
          </a:prstGeom>
        </p:spPr>
        <p:txBody>
          <a:bodyPr vert="horz" lIns="91440" tIns="45720" rIns="91440" bIns="45720" rtlCol="0" anchor="ctr">
            <a:normAutofit/>
          </a:bodyPr>
          <a:lstStyle/>
          <a:p>
            <a:pPr defTabSz="914400">
              <a:spcAft>
                <a:spcPts val="200"/>
              </a:spcAft>
              <a:buClr>
                <a:schemeClr val="accent1"/>
              </a:buClr>
              <a:buSzPct val="100000"/>
            </a:pPr>
            <a:r>
              <a:rPr lang="en-US" sz="2000" b="1" u="sng" dirty="0">
                <a:solidFill>
                  <a:srgbClr val="FFFFFF"/>
                </a:solidFill>
              </a:rPr>
              <a:t>Customer relationship management systems </a:t>
            </a:r>
          </a:p>
        </p:txBody>
      </p:sp>
      <p:cxnSp>
        <p:nvCxnSpPr>
          <p:cNvPr id="26" name="Straight Connector 25">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87348" y="1828800"/>
            <a:ext cx="0" cy="3200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13" name="Content Placeholder 12">
            <a:extLst>
              <a:ext uri="{FF2B5EF4-FFF2-40B4-BE49-F238E27FC236}">
                <a16:creationId xmlns:a16="http://schemas.microsoft.com/office/drawing/2014/main" id="{1D78BA7D-12B9-4D34-044B-A142FE3246C7}"/>
              </a:ext>
            </a:extLst>
          </p:cNvPr>
          <p:cNvGraphicFramePr>
            <a:graphicFrameLocks noGrp="1"/>
          </p:cNvGraphicFramePr>
          <p:nvPr>
            <p:ph idx="1"/>
            <p:extLst>
              <p:ext uri="{D42A27DB-BD31-4B8C-83A1-F6EECF244321}">
                <p14:modId xmlns:p14="http://schemas.microsoft.com/office/powerpoint/2010/main" val="2464817745"/>
              </p:ext>
            </p:extLst>
          </p:nvPr>
        </p:nvGraphicFramePr>
        <p:xfrm>
          <a:off x="7392409" y="1537493"/>
          <a:ext cx="5286371" cy="3783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6412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A3EECEB-3529-6A3F-FD39-E6E80CEC5ADC}"/>
              </a:ext>
            </a:extLst>
          </p:cNvPr>
          <p:cNvPicPr>
            <a:picLocks noChangeAspect="1"/>
          </p:cNvPicPr>
          <p:nvPr/>
        </p:nvPicPr>
        <p:blipFill>
          <a:blip r:embed="rId2"/>
          <a:stretch>
            <a:fillRect/>
          </a:stretch>
        </p:blipFill>
        <p:spPr>
          <a:xfrm>
            <a:off x="-27214" y="0"/>
            <a:ext cx="6525291" cy="6858000"/>
          </a:xfrm>
          <a:prstGeom prst="rect">
            <a:avLst/>
          </a:prstGeom>
        </p:spPr>
      </p:pic>
      <p:sp>
        <p:nvSpPr>
          <p:cNvPr id="2" name="Title 1">
            <a:extLst>
              <a:ext uri="{FF2B5EF4-FFF2-40B4-BE49-F238E27FC236}">
                <a16:creationId xmlns:a16="http://schemas.microsoft.com/office/drawing/2014/main" id="{C43823BD-6F7F-10AF-1EB6-3180B109E58A}"/>
              </a:ext>
            </a:extLst>
          </p:cNvPr>
          <p:cNvSpPr>
            <a:spLocks noGrp="1"/>
          </p:cNvSpPr>
          <p:nvPr>
            <p:ph type="title"/>
          </p:nvPr>
        </p:nvSpPr>
        <p:spPr>
          <a:xfrm>
            <a:off x="448056" y="388800"/>
            <a:ext cx="11301984" cy="797974"/>
          </a:xfrm>
        </p:spPr>
        <p:txBody>
          <a:bodyPr>
            <a:normAutofit fontScale="90000"/>
          </a:bodyPr>
          <a:lstStyle/>
          <a:p>
            <a:pPr algn="ctr"/>
            <a:r>
              <a:rPr lang="en-US" sz="3600" i="0" dirty="0">
                <a:solidFill>
                  <a:schemeClr val="tx1"/>
                </a:solidFill>
                <a:latin typeface="Arial" panose="020B0604020202020204" pitchFamily="34" charset="0"/>
                <a:cs typeface="Arial" panose="020B0604020202020204" pitchFamily="34" charset="0"/>
              </a:rPr>
              <a:t>The </a:t>
            </a:r>
            <a:r>
              <a:rPr lang="en-US" sz="3600" i="0" dirty="0">
                <a:solidFill>
                  <a:schemeClr val="bg1"/>
                </a:solidFill>
                <a:latin typeface="Arial" panose="020B0604020202020204" pitchFamily="34" charset="0"/>
                <a:cs typeface="Arial" panose="020B0604020202020204" pitchFamily="34" charset="0"/>
              </a:rPr>
              <a:t>strength and weakness of Amazons CRM</a:t>
            </a:r>
          </a:p>
        </p:txBody>
      </p:sp>
      <p:sp>
        <p:nvSpPr>
          <p:cNvPr id="6" name="TextBox 5">
            <a:extLst>
              <a:ext uri="{FF2B5EF4-FFF2-40B4-BE49-F238E27FC236}">
                <a16:creationId xmlns:a16="http://schemas.microsoft.com/office/drawing/2014/main" id="{95019B39-D8AA-4DF3-9312-5F535C0A5B5B}"/>
              </a:ext>
            </a:extLst>
          </p:cNvPr>
          <p:cNvSpPr txBox="1"/>
          <p:nvPr/>
        </p:nvSpPr>
        <p:spPr>
          <a:xfrm>
            <a:off x="1439695" y="1731523"/>
            <a:ext cx="4494178" cy="4370427"/>
          </a:xfrm>
          <a:prstGeom prst="rect">
            <a:avLst/>
          </a:prstGeom>
          <a:noFill/>
        </p:spPr>
        <p:txBody>
          <a:bodyPr wrap="square" rtlCol="0">
            <a:spAutoFit/>
          </a:bodyPr>
          <a:lstStyle/>
          <a:p>
            <a:r>
              <a:rPr lang="en-US" sz="2000" dirty="0">
                <a:solidFill>
                  <a:schemeClr val="bg1"/>
                </a:solidFill>
              </a:rPr>
              <a:t>Strengths  </a:t>
            </a:r>
          </a:p>
          <a:p>
            <a:pPr marL="285750" indent="-285750">
              <a:buFont typeface="Arial" panose="020B0604020202020204" pitchFamily="34" charset="0"/>
              <a:buChar char="•"/>
            </a:pPr>
            <a:r>
              <a:rPr lang="en-US" sz="2000" dirty="0">
                <a:solidFill>
                  <a:schemeClr val="bg1"/>
                </a:solidFill>
              </a:rPr>
              <a:t>They have creating an interactive user-interface</a:t>
            </a:r>
          </a:p>
          <a:p>
            <a:pPr marL="285750" indent="-285750">
              <a:buFont typeface="Arial" panose="020B0604020202020204" pitchFamily="34" charset="0"/>
              <a:buChar char="•"/>
            </a:pPr>
            <a:r>
              <a:rPr lang="en-US" sz="2000" dirty="0">
                <a:solidFill>
                  <a:schemeClr val="bg1"/>
                </a:solidFill>
              </a:rPr>
              <a:t>The CRM has been built so well that customer service is sometimes not needed.</a:t>
            </a:r>
          </a:p>
          <a:p>
            <a:pPr marL="285750" indent="-285750">
              <a:buFont typeface="Arial" panose="020B0604020202020204" pitchFamily="34" charset="0"/>
              <a:buChar char="•"/>
            </a:pPr>
            <a:r>
              <a:rPr lang="en-US" sz="2000" dirty="0">
                <a:solidFill>
                  <a:schemeClr val="bg1"/>
                </a:solidFill>
              </a:rPr>
              <a:t> Provides human support (Live chat/ customer service)</a:t>
            </a:r>
          </a:p>
          <a:p>
            <a:pPr marL="285750" indent="-285750">
              <a:buFont typeface="Arial" panose="020B0604020202020204" pitchFamily="34" charset="0"/>
              <a:buChar char="•"/>
            </a:pPr>
            <a:r>
              <a:rPr lang="en-US" sz="2000" dirty="0">
                <a:solidFill>
                  <a:schemeClr val="bg1"/>
                </a:solidFill>
              </a:rPr>
              <a:t>Loyalty incentives for example, amazon prime offers prime video, music, audio books and next day delivery.</a:t>
            </a:r>
          </a:p>
          <a:p>
            <a:r>
              <a:rPr lang="en-US" sz="2000" dirty="0">
                <a:solidFill>
                  <a:schemeClr val="bg1"/>
                </a:solidFill>
              </a:rPr>
              <a:t>(Partner, 2021)</a:t>
            </a:r>
          </a:p>
          <a:p>
            <a:pPr marL="285750" indent="-285750">
              <a:buFont typeface="Arial" panose="020B0604020202020204" pitchFamily="34" charset="0"/>
              <a:buChar char="•"/>
            </a:pPr>
            <a:endParaRPr lang="en-US" sz="2000" dirty="0">
              <a:solidFill>
                <a:schemeClr val="bg1"/>
              </a:solidFill>
            </a:endParaRPr>
          </a:p>
          <a:p>
            <a:pPr marL="285750" indent="-285750">
              <a:buFont typeface="Arial" panose="020B0604020202020204" pitchFamily="34" charset="0"/>
              <a:buChar char="•"/>
            </a:pPr>
            <a:endParaRPr lang="en-US" dirty="0"/>
          </a:p>
        </p:txBody>
      </p:sp>
      <p:sp>
        <p:nvSpPr>
          <p:cNvPr id="7" name="TextBox 6">
            <a:extLst>
              <a:ext uri="{FF2B5EF4-FFF2-40B4-BE49-F238E27FC236}">
                <a16:creationId xmlns:a16="http://schemas.microsoft.com/office/drawing/2014/main" id="{3D098A3B-6EA2-43BC-14EE-767875CE24C6}"/>
              </a:ext>
            </a:extLst>
          </p:cNvPr>
          <p:cNvSpPr txBox="1"/>
          <p:nvPr/>
        </p:nvSpPr>
        <p:spPr>
          <a:xfrm>
            <a:off x="7256834" y="1692613"/>
            <a:ext cx="4221804" cy="4154984"/>
          </a:xfrm>
          <a:prstGeom prst="rect">
            <a:avLst/>
          </a:prstGeom>
          <a:noFill/>
        </p:spPr>
        <p:txBody>
          <a:bodyPr wrap="square" rtlCol="0">
            <a:spAutoFit/>
          </a:bodyPr>
          <a:lstStyle/>
          <a:p>
            <a:r>
              <a:rPr lang="en-US" sz="2400" dirty="0">
                <a:solidFill>
                  <a:schemeClr val="bg1"/>
                </a:solidFill>
              </a:rPr>
              <a:t>Weaknesses</a:t>
            </a:r>
          </a:p>
          <a:p>
            <a:pPr marL="285750" indent="-285750">
              <a:buFont typeface="Arial" panose="020B0604020202020204" pitchFamily="34" charset="0"/>
              <a:buChar char="•"/>
            </a:pPr>
            <a:r>
              <a:rPr lang="en-US" sz="2400" dirty="0">
                <a:solidFill>
                  <a:schemeClr val="bg1"/>
                </a:solidFill>
              </a:rPr>
              <a:t>Over-reliance on automated systems </a:t>
            </a:r>
          </a:p>
          <a:p>
            <a:pPr marL="285750" indent="-285750">
              <a:buFont typeface="Arial" panose="020B0604020202020204" pitchFamily="34" charset="0"/>
              <a:buChar char="•"/>
            </a:pPr>
            <a:r>
              <a:rPr lang="en-US" sz="2400" dirty="0">
                <a:solidFill>
                  <a:schemeClr val="bg1"/>
                </a:solidFill>
              </a:rPr>
              <a:t>Data privacy issues</a:t>
            </a:r>
          </a:p>
          <a:p>
            <a:pPr marL="285750" indent="-285750">
              <a:buFont typeface="Arial" panose="020B0604020202020204" pitchFamily="34" charset="0"/>
              <a:buChar char="•"/>
            </a:pPr>
            <a:r>
              <a:rPr lang="en-US" sz="2400" dirty="0">
                <a:solidFill>
                  <a:schemeClr val="bg1"/>
                </a:solidFill>
              </a:rPr>
              <a:t>Amazon customer service is mostly focused on the website and mobile app. There aren’t much support on other channels for example, social media and over the phone support.</a:t>
            </a:r>
          </a:p>
        </p:txBody>
      </p:sp>
    </p:spTree>
    <p:extLst>
      <p:ext uri="{BB962C8B-B14F-4D97-AF65-F5344CB8AC3E}">
        <p14:creationId xmlns:p14="http://schemas.microsoft.com/office/powerpoint/2010/main" val="3436395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65000"/>
            <a:lumOff val="35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5168AEA-0700-BE4B-56D8-AE25D86DE72E}"/>
              </a:ext>
            </a:extLst>
          </p:cNvPr>
          <p:cNvSpPr txBox="1"/>
          <p:nvPr/>
        </p:nvSpPr>
        <p:spPr>
          <a:xfrm>
            <a:off x="642609" y="1789889"/>
            <a:ext cx="11293200" cy="3970318"/>
          </a:xfrm>
          <a:prstGeom prst="rect">
            <a:avLst/>
          </a:prstGeom>
          <a:noFill/>
        </p:spPr>
        <p:txBody>
          <a:bodyPr wrap="square" rtlCol="0">
            <a:spAutoFit/>
          </a:bodyPr>
          <a:lstStyle/>
          <a:p>
            <a:r>
              <a:rPr lang="en-US" dirty="0">
                <a:solidFill>
                  <a:schemeClr val="bg1"/>
                </a:solidFill>
                <a:latin typeface="Arial" panose="020B0604020202020204" pitchFamily="34" charset="0"/>
                <a:cs typeface="Arial" panose="020B0604020202020204" pitchFamily="34" charset="0"/>
              </a:rPr>
              <a:t>Finally, Amazon's CRM systems are critical to the company's reputation as a customer-centric organisation. However, Amazon could consider some areas for improvement in order to improve its CRM strategy. These are a few examples:</a:t>
            </a:r>
          </a:p>
          <a:p>
            <a:endParaRPr lang="en-US" dirty="0">
              <a:solidFill>
                <a:schemeClr val="bg1"/>
              </a:solidFill>
              <a:latin typeface="Arial" panose="020B0604020202020204" pitchFamily="34" charset="0"/>
              <a:cs typeface="Arial" panose="020B0604020202020204" pitchFamily="34" charset="0"/>
            </a:endParaRPr>
          </a:p>
          <a:p>
            <a:pPr marL="342900" indent="-342900">
              <a:buFont typeface="+mj-lt"/>
              <a:buAutoNum type="arabicPeriod"/>
            </a:pPr>
            <a:r>
              <a:rPr lang="en-US" dirty="0">
                <a:solidFill>
                  <a:schemeClr val="bg1"/>
                </a:solidFill>
                <a:latin typeface="Arial" panose="020B0604020202020204" pitchFamily="34" charset="0"/>
                <a:cs typeface="Arial" panose="020B0604020202020204" pitchFamily="34" charset="0"/>
              </a:rPr>
              <a:t>Amazon should ensure that customers have a consistent experience across all channels, whether they shop online or via mobile apps. </a:t>
            </a:r>
          </a:p>
          <a:p>
            <a:pPr marL="342900" indent="-342900">
              <a:buFont typeface="+mj-lt"/>
              <a:buAutoNum type="arabicPeriod"/>
            </a:pPr>
            <a:r>
              <a:rPr lang="en-US" dirty="0">
                <a:solidFill>
                  <a:schemeClr val="bg1"/>
                </a:solidFill>
                <a:latin typeface="Arial" panose="020B0604020202020204" pitchFamily="34" charset="0"/>
                <a:cs typeface="Arial" panose="020B0604020202020204" pitchFamily="34" charset="0"/>
              </a:rPr>
              <a:t> Actively try to obtain customer feedback in order to identify areas for improvement and make necessary changes. </a:t>
            </a:r>
          </a:p>
          <a:p>
            <a:pPr marL="342900" indent="-342900">
              <a:buFont typeface="+mj-lt"/>
              <a:buAutoNum type="arabicPeriod"/>
            </a:pPr>
            <a:r>
              <a:rPr lang="en-US" dirty="0">
                <a:solidFill>
                  <a:schemeClr val="bg1"/>
                </a:solidFill>
                <a:latin typeface="Arial" panose="020B0604020202020204" pitchFamily="34" charset="0"/>
                <a:cs typeface="Arial" panose="020B0604020202020204" pitchFamily="34" charset="0"/>
              </a:rPr>
              <a:t>Amazon should continue to priorities fast and efficient customer service.</a:t>
            </a:r>
          </a:p>
          <a:p>
            <a:pPr marL="342900" indent="-342900">
              <a:buFont typeface="+mj-lt"/>
              <a:buAutoNum type="arabicPeriod"/>
            </a:pPr>
            <a:endParaRPr lang="en-US" dirty="0">
              <a:solidFill>
                <a:schemeClr val="bg1"/>
              </a:solidFill>
              <a:latin typeface="Arial" panose="020B0604020202020204" pitchFamily="34" charset="0"/>
              <a:cs typeface="Arial" panose="020B0604020202020204" pitchFamily="34" charset="0"/>
            </a:endParaRPr>
          </a:p>
          <a:p>
            <a:r>
              <a:rPr lang="en-US" dirty="0">
                <a:solidFill>
                  <a:schemeClr val="bg1"/>
                </a:solidFill>
                <a:latin typeface="Arial" panose="020B0604020202020204" pitchFamily="34" charset="0"/>
                <a:cs typeface="Arial" panose="020B0604020202020204" pitchFamily="34" charset="0"/>
              </a:rPr>
              <a:t>Amazon can strengthen its CRM systems and improve customer satisfaction, loyalty, and retention by implementing these recommendations. </a:t>
            </a:r>
          </a:p>
          <a:p>
            <a:pPr algn="ctr"/>
            <a:endParaRPr lang="en-US" dirty="0">
              <a:latin typeface="Arial" panose="020B0604020202020204" pitchFamily="34" charset="0"/>
              <a:cs typeface="Arial" panose="020B0604020202020204" pitchFamily="34" charset="0"/>
            </a:endParaRPr>
          </a:p>
          <a:p>
            <a:pPr marL="285750" indent="-285750" algn="ctr">
              <a:buFont typeface="Arial" panose="020B0604020202020204" pitchFamily="34" charset="0"/>
              <a:buChar char="•"/>
            </a:pPr>
            <a:endParaRPr lang="en-US" dirty="0"/>
          </a:p>
        </p:txBody>
      </p:sp>
      <p:sp>
        <p:nvSpPr>
          <p:cNvPr id="7" name="TextBox 6">
            <a:extLst>
              <a:ext uri="{FF2B5EF4-FFF2-40B4-BE49-F238E27FC236}">
                <a16:creationId xmlns:a16="http://schemas.microsoft.com/office/drawing/2014/main" id="{16FA2D5B-9412-7F10-EFBD-F5E4D7BC4DC9}"/>
              </a:ext>
            </a:extLst>
          </p:cNvPr>
          <p:cNvSpPr txBox="1"/>
          <p:nvPr/>
        </p:nvSpPr>
        <p:spPr>
          <a:xfrm>
            <a:off x="3049898" y="513018"/>
            <a:ext cx="6478621" cy="584775"/>
          </a:xfrm>
          <a:prstGeom prst="rect">
            <a:avLst/>
          </a:prstGeom>
          <a:noFill/>
        </p:spPr>
        <p:txBody>
          <a:bodyPr wrap="square" rtlCol="0">
            <a:spAutoFit/>
          </a:bodyPr>
          <a:lstStyle/>
          <a:p>
            <a:pPr algn="ctr"/>
            <a:r>
              <a:rPr lang="en-US" sz="3200" b="1" u="sng" dirty="0">
                <a:solidFill>
                  <a:schemeClr val="bg1"/>
                </a:solidFill>
                <a:latin typeface="Arial" panose="020B0604020202020204" pitchFamily="34" charset="0"/>
                <a:cs typeface="Arial" panose="020B0604020202020204" pitchFamily="34" charset="0"/>
              </a:rPr>
              <a:t>Conclusion</a:t>
            </a:r>
            <a:r>
              <a:rPr lang="en-US" sz="3200" b="1" u="sng"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812305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lumMod val="65000"/>
            <a:lumOff val="3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CA49A-84CD-3B02-88C3-558A61D4F1D3}"/>
              </a:ext>
            </a:extLst>
          </p:cNvPr>
          <p:cNvSpPr>
            <a:spLocks noGrp="1"/>
          </p:cNvSpPr>
          <p:nvPr>
            <p:ph type="title"/>
          </p:nvPr>
        </p:nvSpPr>
        <p:spPr>
          <a:xfrm>
            <a:off x="448056" y="388800"/>
            <a:ext cx="11301984" cy="603421"/>
          </a:xfrm>
        </p:spPr>
        <p:txBody>
          <a:bodyPr>
            <a:normAutofit fontScale="90000"/>
          </a:bodyPr>
          <a:lstStyle/>
          <a:p>
            <a:pPr algn="ctr"/>
            <a:r>
              <a:rPr lang="en-US" dirty="0">
                <a:solidFill>
                  <a:schemeClr val="bg1"/>
                </a:solidFill>
              </a:rPr>
              <a:t>Reference List</a:t>
            </a:r>
          </a:p>
        </p:txBody>
      </p:sp>
      <p:sp>
        <p:nvSpPr>
          <p:cNvPr id="3" name="Content Placeholder 2">
            <a:extLst>
              <a:ext uri="{FF2B5EF4-FFF2-40B4-BE49-F238E27FC236}">
                <a16:creationId xmlns:a16="http://schemas.microsoft.com/office/drawing/2014/main" id="{9FC9FCB0-8BC5-1F15-0F56-144D4F397AEF}"/>
              </a:ext>
            </a:extLst>
          </p:cNvPr>
          <p:cNvSpPr>
            <a:spLocks noGrp="1"/>
          </p:cNvSpPr>
          <p:nvPr>
            <p:ph idx="1"/>
          </p:nvPr>
        </p:nvSpPr>
        <p:spPr>
          <a:xfrm>
            <a:off x="456840" y="1287728"/>
            <a:ext cx="11293200" cy="4734000"/>
          </a:xfrm>
        </p:spPr>
        <p:txBody>
          <a:bodyPr/>
          <a:lstStyle/>
          <a:p>
            <a:pPr>
              <a:buFont typeface="+mj-lt"/>
              <a:buAutoNum type="arabicPeriod"/>
            </a:pPr>
            <a:r>
              <a:rPr lang="en-GB" sz="1800" b="0" i="0" u="none" strike="noStrike" dirty="0">
                <a:solidFill>
                  <a:schemeClr val="bg1"/>
                </a:solidFill>
                <a:effectLst/>
                <a:latin typeface="Times New Roman" panose="02020603050405020304" pitchFamily="18" charset="0"/>
              </a:rPr>
              <a:t>Binns, R. (2023) </a:t>
            </a:r>
            <a:r>
              <a:rPr lang="en-GB" sz="1800" b="0" i="1" u="none" strike="noStrike" dirty="0">
                <a:solidFill>
                  <a:schemeClr val="bg1"/>
                </a:solidFill>
                <a:effectLst/>
                <a:latin typeface="Times New Roman" panose="02020603050405020304" pitchFamily="18" charset="0"/>
              </a:rPr>
              <a:t>How Do They Do It? Amazon’s CRM Success Story</a:t>
            </a:r>
            <a:r>
              <a:rPr lang="en-GB" sz="1800" b="0" i="0" u="none" strike="noStrike" dirty="0">
                <a:solidFill>
                  <a:schemeClr val="bg1"/>
                </a:solidFill>
                <a:effectLst/>
                <a:latin typeface="Times New Roman" panose="02020603050405020304" pitchFamily="18" charset="0"/>
              </a:rPr>
              <a:t>. Available at: https://www.expertmarket.com/uk/crm-systems/amazon-crm-case-study.</a:t>
            </a:r>
          </a:p>
          <a:p>
            <a:pPr>
              <a:buFont typeface="+mj-lt"/>
              <a:buAutoNum type="arabicPeriod"/>
            </a:pPr>
            <a:r>
              <a:rPr lang="en-GB" dirty="0">
                <a:solidFill>
                  <a:schemeClr val="bg1"/>
                </a:solidFill>
                <a:latin typeface="Times New Roman" panose="02020603050405020304" pitchFamily="18" charset="0"/>
              </a:rPr>
              <a:t>Partner, F.M.D. (2021) </a:t>
            </a:r>
            <a:r>
              <a:rPr lang="en-GB" i="1" dirty="0">
                <a:solidFill>
                  <a:schemeClr val="bg1"/>
                </a:solidFill>
                <a:latin typeface="Times New Roman" panose="02020603050405020304" pitchFamily="18" charset="0"/>
              </a:rPr>
              <a:t>Amazon CRM – How to Master the E-Commerce CRM Strategy?</a:t>
            </a:r>
            <a:r>
              <a:rPr lang="en-GB" dirty="0">
                <a:solidFill>
                  <a:schemeClr val="bg1"/>
                </a:solidFill>
                <a:latin typeface="Times New Roman" panose="02020603050405020304" pitchFamily="18" charset="0"/>
              </a:rPr>
              <a:t> Available at: https://dynamics.folio3.com/blog/amazon-crm/.</a:t>
            </a:r>
            <a:endParaRPr lang="en-GB"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2400"/>
              </a:lnSpc>
              <a:buFont typeface="+mj-lt"/>
              <a:buAutoNum type="arabicPeriod"/>
            </a:pPr>
            <a:r>
              <a:rPr lang="en-GB" sz="1800" dirty="0">
                <a:solidFill>
                  <a:schemeClr val="bg1"/>
                </a:solidFill>
                <a:effectLst/>
                <a:latin typeface="Times New Roman" panose="02020603050405020304" pitchFamily="18" charset="0"/>
                <a:ea typeface="Times New Roman" panose="02020603050405020304" pitchFamily="18" charset="0"/>
              </a:rPr>
              <a:t>Yasar, K. and Wigmore, I. (2022) </a:t>
            </a:r>
            <a:r>
              <a:rPr lang="en-GB" sz="1800" i="1" dirty="0">
                <a:solidFill>
                  <a:schemeClr val="bg1"/>
                </a:solidFill>
                <a:effectLst/>
                <a:latin typeface="Times New Roman" panose="02020603050405020304" pitchFamily="18" charset="0"/>
                <a:ea typeface="Times New Roman" panose="02020603050405020304" pitchFamily="18" charset="0"/>
              </a:rPr>
              <a:t>Amazon</a:t>
            </a:r>
            <a:r>
              <a:rPr lang="en-GB" sz="1800" dirty="0">
                <a:solidFill>
                  <a:schemeClr val="bg1"/>
                </a:solidFill>
                <a:effectLst/>
                <a:latin typeface="Times New Roman" panose="02020603050405020304" pitchFamily="18" charset="0"/>
                <a:ea typeface="Times New Roman" panose="02020603050405020304" pitchFamily="18" charset="0"/>
              </a:rPr>
              <a:t>. Available at: https://www.techtarget.com/whatis/definition/Amazon.</a:t>
            </a:r>
          </a:p>
          <a:p>
            <a:endParaRPr lang="en-US" dirty="0"/>
          </a:p>
        </p:txBody>
      </p:sp>
    </p:spTree>
    <p:extLst>
      <p:ext uri="{BB962C8B-B14F-4D97-AF65-F5344CB8AC3E}">
        <p14:creationId xmlns:p14="http://schemas.microsoft.com/office/powerpoint/2010/main" val="26955447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{F21001C6-31EB-4744-AD54-714C900F6AD3}tf10001061</Template>
  <TotalTime>196</TotalTime>
  <Words>575</Words>
  <Application>Microsoft Macintosh PowerPoint</Application>
  <PresentationFormat>Widescreen</PresentationFormat>
  <Paragraphs>32</Paragraphs>
  <Slides>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Arial</vt:lpstr>
      <vt:lpstr>Calibri</vt:lpstr>
      <vt:lpstr>Times New Roman</vt:lpstr>
      <vt:lpstr>Tw Cen MT</vt:lpstr>
      <vt:lpstr>Tw Cen MT Condensed</vt:lpstr>
      <vt:lpstr>Wingdings 3</vt:lpstr>
      <vt:lpstr>Integral</vt:lpstr>
      <vt:lpstr>Knowledge and information at amazon  name: Khadjha Wilson student number:2020812 module:Knowledge and Information Management Skills for the Workplace  Module code:BMSW5106  </vt:lpstr>
      <vt:lpstr>Jeff Bezos started Amazon, a multinational technology company based in the United States, in 1994. The business began as an online bookstore, but it has since grown to rank among the biggest e-commerce companies worldwide. The success of Amazon can be attributed to its focus on customer experience, providing e-commerce, cloud computing, digital streaming and artificial intelligence services.   (Yasar and Wigmore,2022) </vt:lpstr>
      <vt:lpstr>This system takes a broad approach to customer . It uses a range of integrated programs  to address all areas of a client relationship, including customer support, sales, and marketing.   Amazon accomplishes this by analysing customer purchase and shopping behavior data, then using that data to create a detailed customer profile. Finally, they can learn what the customer is interested in and engaged in. Methods like email marketing, Tailor offers and promotions, Recommend products, and Customer support up to post purchase. (Binns,2023)  </vt:lpstr>
      <vt:lpstr>The strength and weakness of Amazons CRM</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at amazon  name: Khadjha Wilson student number:2020812 module:Knowledge and Information Management Skills for the Workplace  Module code:BMSW5106  </dc:title>
  <dc:creator>Khadjha Wilson (2020812)</dc:creator>
  <cp:lastModifiedBy>Khadjha Wilson (2020812)</cp:lastModifiedBy>
  <cp:revision>1</cp:revision>
  <dcterms:created xsi:type="dcterms:W3CDTF">2023-03-13T11:18:03Z</dcterms:created>
  <dcterms:modified xsi:type="dcterms:W3CDTF">2023-03-13T14:34:10Z</dcterms:modified>
</cp:coreProperties>
</file>