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25"/>
  </p:notesMasterIdLst>
  <p:sldIdLst>
    <p:sldId id="256" r:id="rId2"/>
    <p:sldId id="284" r:id="rId3"/>
    <p:sldId id="269" r:id="rId4"/>
    <p:sldId id="333" r:id="rId5"/>
    <p:sldId id="299" r:id="rId6"/>
    <p:sldId id="301" r:id="rId7"/>
    <p:sldId id="322" r:id="rId8"/>
    <p:sldId id="318" r:id="rId9"/>
    <p:sldId id="324" r:id="rId10"/>
    <p:sldId id="308" r:id="rId11"/>
    <p:sldId id="319" r:id="rId12"/>
    <p:sldId id="323" r:id="rId13"/>
    <p:sldId id="320" r:id="rId14"/>
    <p:sldId id="331" r:id="rId15"/>
    <p:sldId id="334" r:id="rId16"/>
    <p:sldId id="321" r:id="rId17"/>
    <p:sldId id="325" r:id="rId18"/>
    <p:sldId id="309" r:id="rId19"/>
    <p:sldId id="326" r:id="rId20"/>
    <p:sldId id="327" r:id="rId21"/>
    <p:sldId id="329" r:id="rId22"/>
    <p:sldId id="330" r:id="rId23"/>
    <p:sldId id="264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DD15F2-F558-419A-ADFE-035E03EC19A5}" v="7" dt="2025-12-17T09:18:25.5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5366" autoAdjust="0"/>
  </p:normalViewPr>
  <p:slideViewPr>
    <p:cSldViewPr snapToGrid="0">
      <p:cViewPr varScale="1">
        <p:scale>
          <a:sx n="87" d="100"/>
          <a:sy n="87" d="100"/>
        </p:scale>
        <p:origin x="9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79850E-B72F-4725-8060-BB02C9B26EF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5D8745B-36EC-407B-BC01-62413B736016}">
      <dgm:prSet/>
      <dgm:spPr/>
      <dgm:t>
        <a:bodyPr/>
        <a:lstStyle/>
        <a:p>
          <a:r>
            <a:rPr lang="en-GB"/>
            <a:t>Use of colour – to categorise/highlight etc</a:t>
          </a:r>
          <a:endParaRPr lang="en-US"/>
        </a:p>
      </dgm:t>
    </dgm:pt>
    <dgm:pt modelId="{5D413C7F-4128-4B23-8717-FE2030A69D03}" type="parTrans" cxnId="{7EAB6273-1E80-4156-AC90-22295DCE14FF}">
      <dgm:prSet/>
      <dgm:spPr/>
      <dgm:t>
        <a:bodyPr/>
        <a:lstStyle/>
        <a:p>
          <a:endParaRPr lang="en-US"/>
        </a:p>
      </dgm:t>
    </dgm:pt>
    <dgm:pt modelId="{50467FDF-7FA9-4347-8365-6973206000FE}" type="sibTrans" cxnId="{7EAB6273-1E80-4156-AC90-22295DCE14FF}">
      <dgm:prSet/>
      <dgm:spPr/>
      <dgm:t>
        <a:bodyPr/>
        <a:lstStyle/>
        <a:p>
          <a:endParaRPr lang="en-US"/>
        </a:p>
      </dgm:t>
    </dgm:pt>
    <dgm:pt modelId="{4A8D1D9F-1796-43FA-88A7-15F68804F566}">
      <dgm:prSet/>
      <dgm:spPr/>
      <dgm:t>
        <a:bodyPr/>
        <a:lstStyle/>
        <a:p>
          <a:r>
            <a:rPr lang="en-GB"/>
            <a:t>Use symbols/images</a:t>
          </a:r>
          <a:endParaRPr lang="en-US"/>
        </a:p>
      </dgm:t>
    </dgm:pt>
    <dgm:pt modelId="{BAC5C963-4E4E-4653-B70D-5D2D806EED2D}" type="parTrans" cxnId="{807748CD-B713-4196-B55C-F12A68A9C624}">
      <dgm:prSet/>
      <dgm:spPr/>
      <dgm:t>
        <a:bodyPr/>
        <a:lstStyle/>
        <a:p>
          <a:endParaRPr lang="en-US"/>
        </a:p>
      </dgm:t>
    </dgm:pt>
    <dgm:pt modelId="{2736AB7F-BDDA-496B-A5E6-BBC19E5DEE86}" type="sibTrans" cxnId="{807748CD-B713-4196-B55C-F12A68A9C624}">
      <dgm:prSet/>
      <dgm:spPr/>
      <dgm:t>
        <a:bodyPr/>
        <a:lstStyle/>
        <a:p>
          <a:endParaRPr lang="en-US"/>
        </a:p>
      </dgm:t>
    </dgm:pt>
    <dgm:pt modelId="{67406E23-6A09-4D5F-96D0-838A3DEFE435}" type="pres">
      <dgm:prSet presAssocID="{4279850E-B72F-4725-8060-BB02C9B26EF9}" presName="linear" presStyleCnt="0">
        <dgm:presLayoutVars>
          <dgm:animLvl val="lvl"/>
          <dgm:resizeHandles val="exact"/>
        </dgm:presLayoutVars>
      </dgm:prSet>
      <dgm:spPr/>
    </dgm:pt>
    <dgm:pt modelId="{2E0C3961-6DC1-4FAB-8D0E-15B0BB05B642}" type="pres">
      <dgm:prSet presAssocID="{65D8745B-36EC-407B-BC01-62413B73601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4DC5FF8-F23A-49A2-886E-EA69B610D050}" type="pres">
      <dgm:prSet presAssocID="{50467FDF-7FA9-4347-8365-6973206000FE}" presName="spacer" presStyleCnt="0"/>
      <dgm:spPr/>
    </dgm:pt>
    <dgm:pt modelId="{6F59D05B-097C-4F32-B84A-7466D65CB577}" type="pres">
      <dgm:prSet presAssocID="{4A8D1D9F-1796-43FA-88A7-15F68804F56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3ABB415-4F0A-470F-93DC-E3505F1FFD93}" type="presOf" srcId="{4A8D1D9F-1796-43FA-88A7-15F68804F566}" destId="{6F59D05B-097C-4F32-B84A-7466D65CB577}" srcOrd="0" destOrd="0" presId="urn:microsoft.com/office/officeart/2005/8/layout/vList2"/>
    <dgm:cxn modelId="{A2D86124-6302-4F49-9F21-D28F7EFD6C25}" type="presOf" srcId="{65D8745B-36EC-407B-BC01-62413B736016}" destId="{2E0C3961-6DC1-4FAB-8D0E-15B0BB05B642}" srcOrd="0" destOrd="0" presId="urn:microsoft.com/office/officeart/2005/8/layout/vList2"/>
    <dgm:cxn modelId="{7EAB6273-1E80-4156-AC90-22295DCE14FF}" srcId="{4279850E-B72F-4725-8060-BB02C9B26EF9}" destId="{65D8745B-36EC-407B-BC01-62413B736016}" srcOrd="0" destOrd="0" parTransId="{5D413C7F-4128-4B23-8717-FE2030A69D03}" sibTransId="{50467FDF-7FA9-4347-8365-6973206000FE}"/>
    <dgm:cxn modelId="{1CD3A37C-DC32-4066-9929-98F371AE66EF}" type="presOf" srcId="{4279850E-B72F-4725-8060-BB02C9B26EF9}" destId="{67406E23-6A09-4D5F-96D0-838A3DEFE435}" srcOrd="0" destOrd="0" presId="urn:microsoft.com/office/officeart/2005/8/layout/vList2"/>
    <dgm:cxn modelId="{807748CD-B713-4196-B55C-F12A68A9C624}" srcId="{4279850E-B72F-4725-8060-BB02C9B26EF9}" destId="{4A8D1D9F-1796-43FA-88A7-15F68804F566}" srcOrd="1" destOrd="0" parTransId="{BAC5C963-4E4E-4653-B70D-5D2D806EED2D}" sibTransId="{2736AB7F-BDDA-496B-A5E6-BBC19E5DEE86}"/>
    <dgm:cxn modelId="{28F5917B-9B27-40D0-9CDD-076D43D4F389}" type="presParOf" srcId="{67406E23-6A09-4D5F-96D0-838A3DEFE435}" destId="{2E0C3961-6DC1-4FAB-8D0E-15B0BB05B642}" srcOrd="0" destOrd="0" presId="urn:microsoft.com/office/officeart/2005/8/layout/vList2"/>
    <dgm:cxn modelId="{F8EFE322-5A0F-4D0A-8A73-7A5DB19ED6EB}" type="presParOf" srcId="{67406E23-6A09-4D5F-96D0-838A3DEFE435}" destId="{74DC5FF8-F23A-49A2-886E-EA69B610D050}" srcOrd="1" destOrd="0" presId="urn:microsoft.com/office/officeart/2005/8/layout/vList2"/>
    <dgm:cxn modelId="{F107C18A-7275-4F61-85FD-FD05D068D388}" type="presParOf" srcId="{67406E23-6A09-4D5F-96D0-838A3DEFE435}" destId="{6F59D05B-097C-4F32-B84A-7466D65CB57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0C3961-6DC1-4FAB-8D0E-15B0BB05B642}">
      <dsp:nvSpPr>
        <dsp:cNvPr id="0" name=""/>
        <dsp:cNvSpPr/>
      </dsp:nvSpPr>
      <dsp:spPr>
        <a:xfrm>
          <a:off x="0" y="118968"/>
          <a:ext cx="5473546" cy="23095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Use of colour – to categorise/highlight etc</a:t>
          </a:r>
          <a:endParaRPr lang="en-US" sz="4200" kern="1200"/>
        </a:p>
      </dsp:txBody>
      <dsp:txXfrm>
        <a:off x="112744" y="231712"/>
        <a:ext cx="5248058" cy="2084091"/>
      </dsp:txXfrm>
    </dsp:sp>
    <dsp:sp modelId="{6F59D05B-097C-4F32-B84A-7466D65CB577}">
      <dsp:nvSpPr>
        <dsp:cNvPr id="0" name=""/>
        <dsp:cNvSpPr/>
      </dsp:nvSpPr>
      <dsp:spPr>
        <a:xfrm>
          <a:off x="0" y="2549508"/>
          <a:ext cx="5473546" cy="2309579"/>
        </a:xfrm>
        <a:prstGeom prst="roundRect">
          <a:avLst/>
        </a:prstGeom>
        <a:solidFill>
          <a:schemeClr val="accent2">
            <a:hueOff val="10288398"/>
            <a:satOff val="-6286"/>
            <a:lumOff val="-347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Use symbols/images</a:t>
          </a:r>
          <a:endParaRPr lang="en-US" sz="4200" kern="1200"/>
        </a:p>
      </dsp:txBody>
      <dsp:txXfrm>
        <a:off x="112744" y="2662252"/>
        <a:ext cx="5248058" cy="20840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5BF594-4C07-4B24-BD6E-38EA3BB78285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68CFEE-8C2C-49E1-8BDF-85CD2EEEC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382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68CFEE-8C2C-49E1-8BDF-85CD2EEEC6C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268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12/16/2025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49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12/16/2025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208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12/16/2025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597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12/16/2025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835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12/16/2025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167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12/16/2025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814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12/16/2025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674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12/16/2025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016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12/16/2025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728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12/16/2025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440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12/16/2025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459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12/16/2025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274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4C978CD5-696C-47A1-9AEC-EEB8D7D44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082C27-7D2E-8DC3-F169-5B31B76708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868964"/>
            <a:ext cx="5598097" cy="281962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 dirty="0"/>
              <a:t>HPFY3001: Academic Survival Skills</a:t>
            </a:r>
            <a:br>
              <a:rPr lang="en-GB" sz="3800" dirty="0"/>
            </a:br>
            <a:br>
              <a:rPr lang="en-GB" sz="3800" dirty="0"/>
            </a:br>
            <a:r>
              <a:rPr lang="en-GB" sz="3800" dirty="0"/>
              <a:t>Keeping track of your reading/taking notes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BD55B8-F95C-494B-638D-97B6629168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3902206"/>
            <a:ext cx="5598097" cy="2240529"/>
          </a:xfrm>
        </p:spPr>
        <p:txBody>
          <a:bodyPr>
            <a:normAutofit/>
          </a:bodyPr>
          <a:lstStyle/>
          <a:p>
            <a:r>
              <a:rPr lang="en-GB" dirty="0"/>
              <a:t>Dr Rhian Elinor Keyse</a:t>
            </a:r>
          </a:p>
          <a:p>
            <a:r>
              <a:rPr lang="en-GB" dirty="0"/>
              <a:t>Lecturer in Global Historical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76A230-CDE3-2F54-606F-F67D979255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2" r="26878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484916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972"/>
    </mc:Choice>
    <mc:Fallback>
      <p:transition spd="slow" advTm="58972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DFE70-71EC-7D1A-3EDE-4D413DCAE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session -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9D8D4-D3D0-53AA-9F41-5CD69C34D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Reading skills</a:t>
            </a:r>
          </a:p>
        </p:txBody>
      </p:sp>
    </p:spTree>
    <p:extLst>
      <p:ext uri="{BB962C8B-B14F-4D97-AF65-F5344CB8AC3E}">
        <p14:creationId xmlns:p14="http://schemas.microsoft.com/office/powerpoint/2010/main" val="3293141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349"/>
    </mc:Choice>
    <mc:Fallback>
      <p:transition spd="slow" advTm="37349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FBDBB-0755-54BB-6F2B-F9AC1464E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D7596-8140-A811-B2F0-094CB12960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Keeping track of your reading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Taking notes from reading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Taking notes in lectures/classes</a:t>
            </a:r>
          </a:p>
        </p:txBody>
      </p:sp>
    </p:spTree>
    <p:extLst>
      <p:ext uri="{BB962C8B-B14F-4D97-AF65-F5344CB8AC3E}">
        <p14:creationId xmlns:p14="http://schemas.microsoft.com/office/powerpoint/2010/main" val="3584931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624"/>
    </mc:Choice>
    <mc:Fallback>
      <p:transition spd="slow" advTm="28624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CE068-77C4-F4D3-CA69-7E00051FE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Keeping track of your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9E30C-5F4C-94F4-C7EA-DADB6F104D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 you keep track of what you’ve read?</a:t>
            </a:r>
          </a:p>
          <a:p>
            <a:r>
              <a:rPr lang="en-GB" dirty="0"/>
              <a:t>Where do you store your notes?</a:t>
            </a:r>
          </a:p>
          <a:p>
            <a:r>
              <a:rPr lang="en-GB" dirty="0"/>
              <a:t>Options:</a:t>
            </a:r>
          </a:p>
          <a:p>
            <a:r>
              <a:rPr lang="en-GB" dirty="0"/>
              <a:t>Notebooks – physical or electronic</a:t>
            </a:r>
          </a:p>
          <a:p>
            <a:r>
              <a:rPr lang="en-GB" dirty="0"/>
              <a:t>Electronic folders</a:t>
            </a:r>
          </a:p>
          <a:p>
            <a:r>
              <a:rPr lang="en-GB" dirty="0"/>
              <a:t>Summaries on index cards</a:t>
            </a:r>
          </a:p>
          <a:p>
            <a:r>
              <a:rPr lang="en-GB" dirty="0"/>
              <a:t>Anything else?</a:t>
            </a:r>
          </a:p>
          <a:p>
            <a:r>
              <a:rPr lang="en-GB" dirty="0"/>
              <a:t>The key is to find a method that works for you – and keep it up to date!</a:t>
            </a:r>
          </a:p>
        </p:txBody>
      </p:sp>
    </p:spTree>
    <p:extLst>
      <p:ext uri="{BB962C8B-B14F-4D97-AF65-F5344CB8AC3E}">
        <p14:creationId xmlns:p14="http://schemas.microsoft.com/office/powerpoint/2010/main" val="1328719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538"/>
    </mc:Choice>
    <mc:Fallback>
      <p:transition spd="slow" advTm="82538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5062C4-30CC-5C67-6C7C-9E5535BC2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 fontScale="90000"/>
          </a:bodyPr>
          <a:lstStyle/>
          <a:p>
            <a:r>
              <a:rPr lang="en-GB" dirty="0"/>
              <a:t>Why do we take notes? When?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61D9DC-F48D-03AA-2A6C-AFABB64BE7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013" r="15222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54606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82"/>
    </mc:Choice>
    <mc:Fallback>
      <p:transition spd="slow" advTm="7882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BF829-875E-F88E-E1A4-8002C403C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4258"/>
            <a:ext cx="5602778" cy="1451509"/>
          </a:xfrm>
        </p:spPr>
        <p:txBody>
          <a:bodyPr>
            <a:normAutofit/>
          </a:bodyPr>
          <a:lstStyle/>
          <a:p>
            <a:r>
              <a:rPr lang="en-GB" dirty="0"/>
              <a:t>Why do we take notes?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1DBF7-B1BA-A1E8-60B4-4B8D662CE8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7" y="2391994"/>
            <a:ext cx="5588281" cy="4080367"/>
          </a:xfrm>
        </p:spPr>
        <p:txBody>
          <a:bodyPr anchor="t">
            <a:normAutofit fontScale="85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/>
              <a:t>Actively engage with the material, and begin to process it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/>
              <a:t>Develop our knowledge and understanding of a topic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/>
              <a:t>Identify most important/relevant points – need-to-know versus nice-to-know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/>
              <a:t>Remember key points so we can use notes later – e.g. for writing assignments.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/>
              <a:t>Capture our thoughts/reactions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/>
              <a:t>Summarise longer/complex texts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3EA5BD-6CE7-1601-7EC2-4865820E5C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95" r="25466" b="-2"/>
          <a:stretch/>
        </p:blipFill>
        <p:spPr>
          <a:xfrm>
            <a:off x="646534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99148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8095"/>
    </mc:Choice>
    <mc:Fallback>
      <p:transition spd="slow" advTm="88095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529A8-6B59-B1ED-3D6B-4A30E38D09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your own note-taking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40FCF-6E5F-1305-4FC3-7AA1604F53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strategies do you use?</a:t>
            </a:r>
          </a:p>
          <a:p>
            <a:r>
              <a:rPr lang="en-GB" dirty="0"/>
              <a:t>How well do they work?</a:t>
            </a:r>
          </a:p>
          <a:p>
            <a:r>
              <a:rPr lang="en-GB" dirty="0"/>
              <a:t>What are the strengths/limitations?</a:t>
            </a:r>
          </a:p>
          <a:p>
            <a:r>
              <a:rPr lang="en-GB" dirty="0"/>
              <a:t>What challenges do you encounter when taking notes?</a:t>
            </a:r>
          </a:p>
        </p:txBody>
      </p:sp>
    </p:spTree>
    <p:extLst>
      <p:ext uri="{BB962C8B-B14F-4D97-AF65-F5344CB8AC3E}">
        <p14:creationId xmlns:p14="http://schemas.microsoft.com/office/powerpoint/2010/main" val="17101163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379"/>
    </mc:Choice>
    <mc:Fallback>
      <p:transition spd="slow" advTm="61379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22EA5-C290-4E0A-F4C3-5E5BD82F8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Potential pitfalls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AEBAA-0B69-04B3-8CAC-B85336831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It’s not just about learning/remembering information</a:t>
            </a:r>
          </a:p>
          <a:p>
            <a:r>
              <a:rPr lang="en-GB" dirty="0"/>
              <a:t>You don’t need to take notes on everything</a:t>
            </a:r>
          </a:p>
          <a:p>
            <a:r>
              <a:rPr lang="en-GB" dirty="0"/>
              <a:t>Remember the purpose of your notes – a specific assignment? General overview?</a:t>
            </a:r>
          </a:p>
          <a:p>
            <a:r>
              <a:rPr lang="en-GB" dirty="0"/>
              <a:t>You will use the material you read to:</a:t>
            </a:r>
          </a:p>
          <a:p>
            <a:r>
              <a:rPr lang="en-GB" dirty="0"/>
              <a:t>Support your points in assignments</a:t>
            </a:r>
          </a:p>
          <a:p>
            <a:r>
              <a:rPr lang="en-GB" dirty="0"/>
              <a:t>Answer questions you’re set</a:t>
            </a:r>
          </a:p>
        </p:txBody>
      </p:sp>
    </p:spTree>
    <p:extLst>
      <p:ext uri="{BB962C8B-B14F-4D97-AF65-F5344CB8AC3E}">
        <p14:creationId xmlns:p14="http://schemas.microsoft.com/office/powerpoint/2010/main" val="2674993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433"/>
    </mc:Choice>
    <mc:Fallback>
      <p:transition spd="slow" advTm="62433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loseup of hands holding an open book">
            <a:extLst>
              <a:ext uri="{FF2B5EF4-FFF2-40B4-BE49-F238E27FC236}">
                <a16:creationId xmlns:a16="http://schemas.microsoft.com/office/drawing/2014/main" id="{A4F05340-2086-F8F4-6FC6-54243B174A9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r="-1" b="15708"/>
          <a:stretch/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389C36E1-2D95-402F-A472-3E6699BE2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835775" cy="6730860"/>
          </a:xfrm>
          <a:custGeom>
            <a:avLst/>
            <a:gdLst>
              <a:gd name="connsiteX0" fmla="*/ 1016151 w 5835775"/>
              <a:gd name="connsiteY0" fmla="*/ 6072484 h 6730860"/>
              <a:gd name="connsiteX1" fmla="*/ 1082018 w 5835775"/>
              <a:gd name="connsiteY1" fmla="*/ 6083111 h 6730860"/>
              <a:gd name="connsiteX2" fmla="*/ 1315484 w 5835775"/>
              <a:gd name="connsiteY2" fmla="*/ 6486206 h 6730860"/>
              <a:gd name="connsiteX3" fmla="*/ 912386 w 5835775"/>
              <a:gd name="connsiteY3" fmla="*/ 6719672 h 6730860"/>
              <a:gd name="connsiteX4" fmla="*/ 678923 w 5835775"/>
              <a:gd name="connsiteY4" fmla="*/ 6316576 h 6730860"/>
              <a:gd name="connsiteX5" fmla="*/ 1016151 w 5835775"/>
              <a:gd name="connsiteY5" fmla="*/ 6072484 h 6730860"/>
              <a:gd name="connsiteX6" fmla="*/ 4968517 w 5835775"/>
              <a:gd name="connsiteY6" fmla="*/ 3411427 h 6730860"/>
              <a:gd name="connsiteX7" fmla="*/ 5079176 w 5835775"/>
              <a:gd name="connsiteY7" fmla="*/ 3429280 h 6730860"/>
              <a:gd name="connsiteX8" fmla="*/ 5471396 w 5835775"/>
              <a:gd name="connsiteY8" fmla="*/ 4106482 h 6730860"/>
              <a:gd name="connsiteX9" fmla="*/ 4794194 w 5835775"/>
              <a:gd name="connsiteY9" fmla="*/ 4498704 h 6730860"/>
              <a:gd name="connsiteX10" fmla="*/ 4401974 w 5835775"/>
              <a:gd name="connsiteY10" fmla="*/ 3821503 h 6730860"/>
              <a:gd name="connsiteX11" fmla="*/ 4968517 w 5835775"/>
              <a:gd name="connsiteY11" fmla="*/ 3411427 h 6730860"/>
              <a:gd name="connsiteX12" fmla="*/ 4362805 w 5835775"/>
              <a:gd name="connsiteY12" fmla="*/ 855055 h 6730860"/>
              <a:gd name="connsiteX13" fmla="*/ 4428674 w 5835775"/>
              <a:gd name="connsiteY13" fmla="*/ 865682 h 6730860"/>
              <a:gd name="connsiteX14" fmla="*/ 4662139 w 5835775"/>
              <a:gd name="connsiteY14" fmla="*/ 1268778 h 6730860"/>
              <a:gd name="connsiteX15" fmla="*/ 4259044 w 5835775"/>
              <a:gd name="connsiteY15" fmla="*/ 1502244 h 6730860"/>
              <a:gd name="connsiteX16" fmla="*/ 4025578 w 5835775"/>
              <a:gd name="connsiteY16" fmla="*/ 1099146 h 6730860"/>
              <a:gd name="connsiteX17" fmla="*/ 4362805 w 5835775"/>
              <a:gd name="connsiteY17" fmla="*/ 855055 h 6730860"/>
              <a:gd name="connsiteX18" fmla="*/ 0 w 5835775"/>
              <a:gd name="connsiteY18" fmla="*/ 0 h 6730860"/>
              <a:gd name="connsiteX19" fmla="*/ 3267758 w 5835775"/>
              <a:gd name="connsiteY19" fmla="*/ 0 h 6730860"/>
              <a:gd name="connsiteX20" fmla="*/ 3305063 w 5835775"/>
              <a:gd name="connsiteY20" fmla="*/ 63726 h 6730860"/>
              <a:gd name="connsiteX21" fmla="*/ 3406985 w 5835775"/>
              <a:gd name="connsiteY21" fmla="*/ 462295 h 6730860"/>
              <a:gd name="connsiteX22" fmla="*/ 2970594 w 5835775"/>
              <a:gd name="connsiteY22" fmla="*/ 1557974 h 6730860"/>
              <a:gd name="connsiteX23" fmla="*/ 3515337 w 5835775"/>
              <a:gd name="connsiteY23" fmla="*/ 2066142 h 6730860"/>
              <a:gd name="connsiteX24" fmla="*/ 4650938 w 5835775"/>
              <a:gd name="connsiteY24" fmla="*/ 2132151 h 6730860"/>
              <a:gd name="connsiteX25" fmla="*/ 4897972 w 5835775"/>
              <a:gd name="connsiteY25" fmla="*/ 2795603 h 6730860"/>
              <a:gd name="connsiteX26" fmla="*/ 4062979 w 5835775"/>
              <a:gd name="connsiteY26" fmla="*/ 3417553 h 6730860"/>
              <a:gd name="connsiteX27" fmla="*/ 3501188 w 5835775"/>
              <a:gd name="connsiteY27" fmla="*/ 3937791 h 6730860"/>
              <a:gd name="connsiteX28" fmla="*/ 4449937 w 5835775"/>
              <a:gd name="connsiteY28" fmla="*/ 4695499 h 6730860"/>
              <a:gd name="connsiteX29" fmla="*/ 5440291 w 5835775"/>
              <a:gd name="connsiteY29" fmla="*/ 4956658 h 6730860"/>
              <a:gd name="connsiteX30" fmla="*/ 5762821 w 5835775"/>
              <a:gd name="connsiteY30" fmla="*/ 6073049 h 6730860"/>
              <a:gd name="connsiteX31" fmla="*/ 4438972 w 5835775"/>
              <a:gd name="connsiteY31" fmla="*/ 6432286 h 6730860"/>
              <a:gd name="connsiteX32" fmla="*/ 3687617 w 5835775"/>
              <a:gd name="connsiteY32" fmla="*/ 5512601 h 6730860"/>
              <a:gd name="connsiteX33" fmla="*/ 3137471 w 5835775"/>
              <a:gd name="connsiteY33" fmla="*/ 5228621 h 6730860"/>
              <a:gd name="connsiteX34" fmla="*/ 2219026 w 5835775"/>
              <a:gd name="connsiteY34" fmla="*/ 6103852 h 6730860"/>
              <a:gd name="connsiteX35" fmla="*/ 962609 w 5835775"/>
              <a:gd name="connsiteY35" fmla="*/ 5594024 h 6730860"/>
              <a:gd name="connsiteX36" fmla="*/ 9468 w 5835775"/>
              <a:gd name="connsiteY36" fmla="*/ 6709780 h 6730860"/>
              <a:gd name="connsiteX37" fmla="*/ 0 w 5835775"/>
              <a:gd name="connsiteY37" fmla="*/ 6715849 h 67308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5835775" h="6730860">
                <a:moveTo>
                  <a:pt x="1016151" y="6072484"/>
                </a:moveTo>
                <a:cubicBezTo>
                  <a:pt x="1037999" y="6073765"/>
                  <a:pt x="1060047" y="6077256"/>
                  <a:pt x="1082018" y="6083111"/>
                </a:cubicBezTo>
                <a:cubicBezTo>
                  <a:pt x="1257801" y="6129954"/>
                  <a:pt x="1362328" y="6310424"/>
                  <a:pt x="1315484" y="6486206"/>
                </a:cubicBezTo>
                <a:cubicBezTo>
                  <a:pt x="1268642" y="6661989"/>
                  <a:pt x="1088168" y="6766515"/>
                  <a:pt x="912386" y="6719672"/>
                </a:cubicBezTo>
                <a:cubicBezTo>
                  <a:pt x="736607" y="6672830"/>
                  <a:pt x="632080" y="6492357"/>
                  <a:pt x="678923" y="6316576"/>
                </a:cubicBezTo>
                <a:cubicBezTo>
                  <a:pt x="719910" y="6162766"/>
                  <a:pt x="863206" y="6063513"/>
                  <a:pt x="1016151" y="6072484"/>
                </a:cubicBezTo>
                <a:close/>
                <a:moveTo>
                  <a:pt x="4968517" y="3411427"/>
                </a:moveTo>
                <a:cubicBezTo>
                  <a:pt x="5005224" y="3413581"/>
                  <a:pt x="5042261" y="3419444"/>
                  <a:pt x="5079176" y="3429280"/>
                </a:cubicBezTo>
                <a:cubicBezTo>
                  <a:pt x="5374488" y="3507975"/>
                  <a:pt x="5550091" y="3811170"/>
                  <a:pt x="5471396" y="4106482"/>
                </a:cubicBezTo>
                <a:cubicBezTo>
                  <a:pt x="5392701" y="4401796"/>
                  <a:pt x="5089508" y="4577399"/>
                  <a:pt x="4794194" y="4498704"/>
                </a:cubicBezTo>
                <a:cubicBezTo>
                  <a:pt x="4498880" y="4420008"/>
                  <a:pt x="4323277" y="4116815"/>
                  <a:pt x="4401974" y="3821503"/>
                </a:cubicBezTo>
                <a:cubicBezTo>
                  <a:pt x="4470833" y="3563104"/>
                  <a:pt x="4711571" y="3396357"/>
                  <a:pt x="4968517" y="3411427"/>
                </a:cubicBezTo>
                <a:close/>
                <a:moveTo>
                  <a:pt x="4362805" y="855055"/>
                </a:moveTo>
                <a:cubicBezTo>
                  <a:pt x="4384656" y="856336"/>
                  <a:pt x="4406701" y="859827"/>
                  <a:pt x="4428674" y="865682"/>
                </a:cubicBezTo>
                <a:cubicBezTo>
                  <a:pt x="4604455" y="912524"/>
                  <a:pt x="4708982" y="1092997"/>
                  <a:pt x="4662139" y="1268778"/>
                </a:cubicBezTo>
                <a:cubicBezTo>
                  <a:pt x="4615296" y="1444559"/>
                  <a:pt x="4434824" y="1549086"/>
                  <a:pt x="4259044" y="1502244"/>
                </a:cubicBezTo>
                <a:cubicBezTo>
                  <a:pt x="4083261" y="1455402"/>
                  <a:pt x="3978736" y="1274928"/>
                  <a:pt x="4025578" y="1099146"/>
                </a:cubicBezTo>
                <a:cubicBezTo>
                  <a:pt x="4066564" y="945337"/>
                  <a:pt x="4209864" y="846084"/>
                  <a:pt x="4362805" y="855055"/>
                </a:cubicBezTo>
                <a:close/>
                <a:moveTo>
                  <a:pt x="0" y="0"/>
                </a:moveTo>
                <a:lnTo>
                  <a:pt x="3267758" y="0"/>
                </a:lnTo>
                <a:lnTo>
                  <a:pt x="3305063" y="63726"/>
                </a:lnTo>
                <a:cubicBezTo>
                  <a:pt x="3369183" y="191635"/>
                  <a:pt x="3406589" y="329370"/>
                  <a:pt x="3406985" y="462295"/>
                </a:cubicBezTo>
                <a:cubicBezTo>
                  <a:pt x="3408485" y="962453"/>
                  <a:pt x="2891543" y="1144904"/>
                  <a:pt x="2970594" y="1557974"/>
                </a:cubicBezTo>
                <a:cubicBezTo>
                  <a:pt x="3032280" y="1880398"/>
                  <a:pt x="3449119" y="2040925"/>
                  <a:pt x="3515337" y="2066142"/>
                </a:cubicBezTo>
                <a:cubicBezTo>
                  <a:pt x="4015284" y="2256630"/>
                  <a:pt x="4332227" y="1913363"/>
                  <a:pt x="4650938" y="2132151"/>
                </a:cubicBezTo>
                <a:cubicBezTo>
                  <a:pt x="4853731" y="2271360"/>
                  <a:pt x="4965324" y="2574996"/>
                  <a:pt x="4897972" y="2795603"/>
                </a:cubicBezTo>
                <a:cubicBezTo>
                  <a:pt x="4830989" y="3014971"/>
                  <a:pt x="4662056" y="3104561"/>
                  <a:pt x="4062979" y="3417553"/>
                </a:cubicBezTo>
                <a:cubicBezTo>
                  <a:pt x="3838920" y="3534602"/>
                  <a:pt x="3512702" y="3705038"/>
                  <a:pt x="3501188" y="3937791"/>
                </a:cubicBezTo>
                <a:cubicBezTo>
                  <a:pt x="3482029" y="4324932"/>
                  <a:pt x="4394257" y="4674655"/>
                  <a:pt x="4449937" y="4695499"/>
                </a:cubicBezTo>
                <a:cubicBezTo>
                  <a:pt x="4884270" y="4858160"/>
                  <a:pt x="5186431" y="4793445"/>
                  <a:pt x="5440291" y="4956658"/>
                </a:cubicBezTo>
                <a:cubicBezTo>
                  <a:pt x="5797237" y="5186171"/>
                  <a:pt x="5933047" y="5687465"/>
                  <a:pt x="5762821" y="6073049"/>
                </a:cubicBezTo>
                <a:cubicBezTo>
                  <a:pt x="5566196" y="6518425"/>
                  <a:pt x="4842241" y="6698608"/>
                  <a:pt x="4438972" y="6432286"/>
                </a:cubicBezTo>
                <a:cubicBezTo>
                  <a:pt x="4148514" y="6240453"/>
                  <a:pt x="4125510" y="5878795"/>
                  <a:pt x="3687617" y="5512601"/>
                </a:cubicBezTo>
                <a:cubicBezTo>
                  <a:pt x="3487248" y="5345038"/>
                  <a:pt x="3330804" y="5214736"/>
                  <a:pt x="3137471" y="5228621"/>
                </a:cubicBezTo>
                <a:cubicBezTo>
                  <a:pt x="2702082" y="5259873"/>
                  <a:pt x="2676865" y="5988253"/>
                  <a:pt x="2219026" y="6103852"/>
                </a:cubicBezTo>
                <a:cubicBezTo>
                  <a:pt x="1741606" y="6224379"/>
                  <a:pt x="1457366" y="5508411"/>
                  <a:pt x="962609" y="5594024"/>
                </a:cubicBezTo>
                <a:cubicBezTo>
                  <a:pt x="494464" y="5675021"/>
                  <a:pt x="474925" y="6363960"/>
                  <a:pt x="9468" y="6709780"/>
                </a:cubicBezTo>
                <a:lnTo>
                  <a:pt x="0" y="6715849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603415-7F5D-902F-B323-264751CD43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220" y="663960"/>
            <a:ext cx="2987417" cy="322810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Making notes from reading</a:t>
            </a:r>
          </a:p>
        </p:txBody>
      </p:sp>
    </p:spTree>
    <p:extLst>
      <p:ext uri="{BB962C8B-B14F-4D97-AF65-F5344CB8AC3E}">
        <p14:creationId xmlns:p14="http://schemas.microsoft.com/office/powerpoint/2010/main" val="1214617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90"/>
    </mc:Choice>
    <mc:Fallback>
      <p:transition spd="slow" advTm="579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C8F6E9-0C99-50B5-839C-F9EFFC702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4258"/>
            <a:ext cx="5602778" cy="1451509"/>
          </a:xfrm>
        </p:spPr>
        <p:txBody>
          <a:bodyPr>
            <a:normAutofit fontScale="90000"/>
          </a:bodyPr>
          <a:lstStyle/>
          <a:p>
            <a:r>
              <a:rPr lang="en-GB" dirty="0"/>
              <a:t>Start with the bibliographic information…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11A52-EE27-3C57-5861-64EF7E43FA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7" y="2391995"/>
            <a:ext cx="5588281" cy="4199636"/>
          </a:xfrm>
        </p:spPr>
        <p:txBody>
          <a:bodyPr anchor="t">
            <a:normAutofit fontScale="85000" lnSpcReduction="10000"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Keep a note of the bibliographic information for anything that you use in your research -  you will need to reference these appropriately in your work.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Author’s surname and first name or initials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Date of publication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Title of book/article/essay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Name of journal (if a journal article) or book (if an edited collection)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Name and location of publisher (if a book)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Page numbers (ranges if an essay or article, and specific pages of quotations/ideas)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29AB15-438D-2310-B2C3-B4D9C88861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590" r="2" b="2"/>
          <a:stretch/>
        </p:blipFill>
        <p:spPr>
          <a:xfrm>
            <a:off x="646534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167694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392"/>
    </mc:Choice>
    <mc:Fallback>
      <p:transition spd="slow" advTm="77392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0C953-DE33-CCB7-5033-28CF8795C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Note-taking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A00E8-745A-BDAE-00BA-2DA3D7B21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Clear system for indicating which notes are direct quotations, your own paraphrases, and your own thoughts.</a:t>
            </a:r>
          </a:p>
          <a:p>
            <a:r>
              <a:rPr lang="en-GB" dirty="0"/>
              <a:t>Don’t just record what the text says, but also your own reactions to it</a:t>
            </a:r>
          </a:p>
        </p:txBody>
      </p:sp>
    </p:spTree>
    <p:extLst>
      <p:ext uri="{BB962C8B-B14F-4D97-AF65-F5344CB8AC3E}">
        <p14:creationId xmlns:p14="http://schemas.microsoft.com/office/powerpoint/2010/main" val="38771836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143"/>
    </mc:Choice>
    <mc:Fallback>
      <p:transition spd="slow" advTm="41143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8AF7B-4ED9-1751-FCA7-50DD9E4DF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might our notes include?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69BE8C-8CB4-37AB-80BF-BB5CCC1902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</a:rPr>
              <a:t>Information, data, statistics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</a:rPr>
              <a:t>Direct quotes from text.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</a:rPr>
              <a:t>Paraphrases, outlines, summaries of key ideas and arguments.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</a:rPr>
              <a:t>Your own questions and responses to the text.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</a:rPr>
              <a:t>Connections to ideas/evidence from elsewhere.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</a:rPr>
              <a:t>Key words and phrases with relevant page numbers to help you find them later.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676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299"/>
    </mc:Choice>
    <mc:Fallback>
      <p:transition spd="slow" advTm="39299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E3745-D58C-4273-A800-00A58510C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SQ3R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DFD96-4C77-F5A3-5A77-7EEA2DB6CB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4C4C4C"/>
                </a:solidFill>
                <a:effectLst/>
              </a:rPr>
              <a:t>Survey: </a:t>
            </a:r>
            <a:r>
              <a:rPr lang="en-GB" b="0" i="0" dirty="0">
                <a:solidFill>
                  <a:srgbClr val="4C4C4C"/>
                </a:solidFill>
                <a:effectLst/>
              </a:rPr>
              <a:t>skim text for outline/overview, work out which parts might be useful. Consider headings, subheadings, figures, tables, and summaries.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4C4C4C"/>
                </a:solidFill>
                <a:effectLst/>
              </a:rPr>
              <a:t>Question: </a:t>
            </a:r>
            <a:r>
              <a:rPr lang="en-GB" dirty="0">
                <a:solidFill>
                  <a:srgbClr val="4C4C4C"/>
                </a:solidFill>
              </a:rPr>
              <a:t>What questions do you have? It could be ‘what does that term mean?’ or ‘how might I use that information?</a:t>
            </a:r>
            <a:endParaRPr lang="en-GB" b="0" i="0" dirty="0">
              <a:solidFill>
                <a:srgbClr val="4C4C4C"/>
              </a:solidFill>
              <a:effectLst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4C4C4C"/>
                </a:solidFill>
                <a:effectLst/>
              </a:rPr>
              <a:t>Read</a:t>
            </a:r>
            <a:r>
              <a:rPr lang="en-GB" b="0" i="0" dirty="0">
                <a:solidFill>
                  <a:srgbClr val="4C4C4C"/>
                </a:solidFill>
                <a:effectLst/>
              </a:rPr>
              <a:t>: Using your specific questions, you can read actively to find the answers.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4C4C4C"/>
                </a:solidFill>
                <a:effectLst/>
              </a:rPr>
              <a:t>Retrieve: </a:t>
            </a:r>
            <a:r>
              <a:rPr lang="en-GB" b="0" i="0" dirty="0">
                <a:solidFill>
                  <a:srgbClr val="4C4C4C"/>
                </a:solidFill>
                <a:effectLst/>
              </a:rPr>
              <a:t>Process and understand the information by recalling the main points as if you were explaining them to someone else.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4C4C4C"/>
                </a:solidFill>
                <a:effectLst/>
              </a:rPr>
              <a:t>Review: </a:t>
            </a:r>
            <a:r>
              <a:rPr lang="en-GB" b="0" i="0" dirty="0">
                <a:solidFill>
                  <a:srgbClr val="4C4C4C"/>
                </a:solidFill>
                <a:effectLst/>
              </a:rPr>
              <a:t>review the material by repeating the key points back to yourself in your own words. </a:t>
            </a:r>
          </a:p>
          <a:p>
            <a:pPr algn="l" fontAlgn="base"/>
            <a:r>
              <a:rPr lang="en-GB" b="0" i="0" dirty="0">
                <a:solidFill>
                  <a:srgbClr val="4C4C4C"/>
                </a:solidFill>
                <a:effectLst/>
              </a:rPr>
              <a:t>Useful for: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4C4C4C"/>
                </a:solidFill>
                <a:effectLst/>
              </a:rPr>
              <a:t>Keeping on track</a:t>
            </a:r>
            <a:r>
              <a:rPr lang="en-GB" b="0" i="0" dirty="0">
                <a:solidFill>
                  <a:srgbClr val="4C4C4C"/>
                </a:solidFill>
                <a:effectLst/>
              </a:rPr>
              <a:t>: formulating specific questions to address with your reading encourages you to read strategically and can help you keep focused.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4C4C4C"/>
                </a:solidFill>
                <a:effectLst/>
              </a:rPr>
              <a:t>Processing learning</a:t>
            </a:r>
            <a:r>
              <a:rPr lang="en-GB" b="0" i="0" dirty="0">
                <a:solidFill>
                  <a:srgbClr val="4C4C4C"/>
                </a:solidFill>
                <a:effectLst/>
              </a:rPr>
              <a:t>: putting what you’ve read into your own words </a:t>
            </a:r>
            <a:r>
              <a:rPr lang="en-GB" dirty="0">
                <a:solidFill>
                  <a:srgbClr val="4C4C4C"/>
                </a:solidFill>
              </a:rPr>
              <a:t>helps develop and check understanding.</a:t>
            </a:r>
            <a:endParaRPr lang="en-GB" b="0" i="0" dirty="0">
              <a:solidFill>
                <a:srgbClr val="4C4C4C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42093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2714"/>
    </mc:Choice>
    <mc:Fallback>
      <p:transition spd="slow" advTm="132714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45B39-6589-3E89-4208-BBCBFE48DE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Cornell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2C830-CF2B-A48F-B62C-948E019156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Splitting page into two columns</a:t>
            </a:r>
          </a:p>
          <a:p>
            <a:r>
              <a:rPr lang="en-GB" sz="3600" dirty="0"/>
              <a:t>Detailed notes in right-hand side column</a:t>
            </a:r>
          </a:p>
          <a:p>
            <a:r>
              <a:rPr lang="en-GB" sz="3600" dirty="0"/>
              <a:t>Your own reflections, questions, key points etc noted in the left-hand column</a:t>
            </a:r>
          </a:p>
          <a:p>
            <a:r>
              <a:rPr lang="en-GB" sz="3600" dirty="0"/>
              <a:t>Summary block at the bottom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1902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825"/>
    </mc:Choice>
    <mc:Fallback>
      <p:transition spd="slow" advTm="29825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9A498-E1A6-8629-A616-DE63F8F2D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Cornell method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3CE0C56-1317-61F9-8C91-4B6C68018F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1109501"/>
              </p:ext>
            </p:extLst>
          </p:nvPr>
        </p:nvGraphicFramePr>
        <p:xfrm>
          <a:off x="609600" y="2106612"/>
          <a:ext cx="10972800" cy="33848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14502">
                  <a:extLst>
                    <a:ext uri="{9D8B030D-6E8A-4147-A177-3AD203B41FA5}">
                      <a16:colId xmlns:a16="http://schemas.microsoft.com/office/drawing/2014/main" val="1614461313"/>
                    </a:ext>
                  </a:extLst>
                </a:gridCol>
                <a:gridCol w="7858298">
                  <a:extLst>
                    <a:ext uri="{9D8B030D-6E8A-4147-A177-3AD203B41FA5}">
                      <a16:colId xmlns:a16="http://schemas.microsoft.com/office/drawing/2014/main" val="3412783201"/>
                    </a:ext>
                  </a:extLst>
                </a:gridCol>
              </a:tblGrid>
              <a:tr h="396762">
                <a:tc>
                  <a:txBody>
                    <a:bodyPr/>
                    <a:lstStyle/>
                    <a:p>
                      <a:r>
                        <a:rPr lang="en-GB" dirty="0"/>
                        <a:t>My thinking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Notes from text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0817548"/>
                  </a:ext>
                </a:extLst>
              </a:tr>
              <a:tr h="684823">
                <a:tc>
                  <a:txBody>
                    <a:bodyPr/>
                    <a:lstStyle/>
                    <a:p>
                      <a:r>
                        <a:rPr lang="en-GB" dirty="0"/>
                        <a:t>This is where you would put: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This is where you would put any notes from the actual text/lecture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6301757"/>
                  </a:ext>
                </a:extLst>
              </a:tr>
              <a:tr h="684823">
                <a:tc>
                  <a:txBody>
                    <a:bodyPr/>
                    <a:lstStyle/>
                    <a:p>
                      <a:r>
                        <a:rPr lang="en-GB" dirty="0"/>
                        <a:t>Your own thoughts/reflections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4538698"/>
                  </a:ext>
                </a:extLst>
              </a:tr>
              <a:tr h="978318">
                <a:tc>
                  <a:txBody>
                    <a:bodyPr/>
                    <a:lstStyle/>
                    <a:p>
                      <a:r>
                        <a:rPr lang="en-GB" dirty="0"/>
                        <a:t>Questions that occur to you in the course of your reading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2936890"/>
                  </a:ext>
                </a:extLst>
              </a:tr>
              <a:tr h="396762">
                <a:tc>
                  <a:txBody>
                    <a:bodyPr/>
                    <a:lstStyle/>
                    <a:p>
                      <a:r>
                        <a:rPr lang="en-GB" dirty="0"/>
                        <a:t>Perhaps any keywords or prompts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9248062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3EECD56-F612-AB2C-0CE6-39A499CD38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6451105"/>
              </p:ext>
            </p:extLst>
          </p:nvPr>
        </p:nvGraphicFramePr>
        <p:xfrm>
          <a:off x="609600" y="5491418"/>
          <a:ext cx="10972800" cy="1108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972800">
                  <a:extLst>
                    <a:ext uri="{9D8B030D-6E8A-4147-A177-3AD203B41FA5}">
                      <a16:colId xmlns:a16="http://schemas.microsoft.com/office/drawing/2014/main" val="2768457189"/>
                    </a:ext>
                  </a:extLst>
                </a:gridCol>
              </a:tblGrid>
              <a:tr h="49786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Summary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8839421"/>
                  </a:ext>
                </a:extLst>
              </a:tr>
              <a:tr h="611034">
                <a:tc>
                  <a:txBody>
                    <a:bodyPr/>
                    <a:lstStyle/>
                    <a:p>
                      <a:r>
                        <a:rPr lang="en-GB" dirty="0"/>
                        <a:t>A summary here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04335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7344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732"/>
    </mc:Choice>
    <mc:Fallback>
      <p:transition spd="slow" advTm="42732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AC35C-6A6E-C18B-2BD0-23F7BF612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note-taking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38D11-ADBB-67AE-7DCF-065D7122A5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Not just what the text says, but your reaction to it. </a:t>
            </a:r>
          </a:p>
          <a:p>
            <a:r>
              <a:rPr lang="en-GB" dirty="0"/>
              <a:t>Is it relevant for your purpose? How might you use it in your assignment?</a:t>
            </a:r>
          </a:p>
          <a:p>
            <a:r>
              <a:rPr lang="en-GB" dirty="0"/>
              <a:t>What do you think of it? Is it convincingly argued and well-evidenced?</a:t>
            </a:r>
          </a:p>
          <a:p>
            <a:r>
              <a:rPr lang="en-GB" dirty="0"/>
              <a:t>Do you agree or disagree?</a:t>
            </a:r>
          </a:p>
          <a:p>
            <a:r>
              <a:rPr lang="en-GB" dirty="0"/>
              <a:t>How does it relate to other things you’ve read? Does it support/add to/contradict/provide a different perspective?</a:t>
            </a:r>
          </a:p>
          <a:p>
            <a:r>
              <a:rPr lang="en-GB" dirty="0"/>
              <a:t>Is there anything you don’t understand or need to know more about?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8642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140"/>
    </mc:Choice>
    <mc:Fallback>
      <p:transition spd="slow" advTm="4614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Background Fill">
            <a:extLst>
              <a:ext uri="{FF2B5EF4-FFF2-40B4-BE49-F238E27FC236}">
                <a16:creationId xmlns:a16="http://schemas.microsoft.com/office/drawing/2014/main" id="{077F0382-62A9-4892-8762-DE9257672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3449CBA-4E79-4D04-90E8-F06D2CBB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9528226" cy="6457764"/>
          </a:xfrm>
          <a:custGeom>
            <a:avLst/>
            <a:gdLst>
              <a:gd name="connsiteX0" fmla="*/ 2736475 w 9528226"/>
              <a:gd name="connsiteY0" fmla="*/ 4943824 h 6457764"/>
              <a:gd name="connsiteX1" fmla="*/ 3063896 w 9528226"/>
              <a:gd name="connsiteY1" fmla="*/ 5271245 h 6457764"/>
              <a:gd name="connsiteX2" fmla="*/ 2736475 w 9528226"/>
              <a:gd name="connsiteY2" fmla="*/ 5598667 h 6457764"/>
              <a:gd name="connsiteX3" fmla="*/ 2409054 w 9528226"/>
              <a:gd name="connsiteY3" fmla="*/ 5271245 h 6457764"/>
              <a:gd name="connsiteX4" fmla="*/ 2736475 w 9528226"/>
              <a:gd name="connsiteY4" fmla="*/ 4943824 h 6457764"/>
              <a:gd name="connsiteX5" fmla="*/ 44916 w 9528226"/>
              <a:gd name="connsiteY5" fmla="*/ 1742226 h 6457764"/>
              <a:gd name="connsiteX6" fmla="*/ 467728 w 9528226"/>
              <a:gd name="connsiteY6" fmla="*/ 2165037 h 6457764"/>
              <a:gd name="connsiteX7" fmla="*/ 44916 w 9528226"/>
              <a:gd name="connsiteY7" fmla="*/ 2587850 h 6457764"/>
              <a:gd name="connsiteX8" fmla="*/ 0 w 9528226"/>
              <a:gd name="connsiteY8" fmla="*/ 2583322 h 6457764"/>
              <a:gd name="connsiteX9" fmla="*/ 0 w 9528226"/>
              <a:gd name="connsiteY9" fmla="*/ 1746754 h 6457764"/>
              <a:gd name="connsiteX10" fmla="*/ 8146150 w 9528226"/>
              <a:gd name="connsiteY10" fmla="*/ 164844 h 6457764"/>
              <a:gd name="connsiteX11" fmla="*/ 8568962 w 9528226"/>
              <a:gd name="connsiteY11" fmla="*/ 587657 h 6457764"/>
              <a:gd name="connsiteX12" fmla="*/ 8146150 w 9528226"/>
              <a:gd name="connsiteY12" fmla="*/ 1010469 h 6457764"/>
              <a:gd name="connsiteX13" fmla="*/ 7723339 w 9528226"/>
              <a:gd name="connsiteY13" fmla="*/ 587657 h 6457764"/>
              <a:gd name="connsiteX14" fmla="*/ 8146150 w 9528226"/>
              <a:gd name="connsiteY14" fmla="*/ 164844 h 6457764"/>
              <a:gd name="connsiteX15" fmla="*/ 0 w 9528226"/>
              <a:gd name="connsiteY15" fmla="*/ 0 h 6457764"/>
              <a:gd name="connsiteX16" fmla="*/ 3639996 w 9528226"/>
              <a:gd name="connsiteY16" fmla="*/ 0 h 6457764"/>
              <a:gd name="connsiteX17" fmla="*/ 3807018 w 9528226"/>
              <a:gd name="connsiteY17" fmla="*/ 175279 h 6457764"/>
              <a:gd name="connsiteX18" fmla="*/ 5197388 w 9528226"/>
              <a:gd name="connsiteY18" fmla="*/ 392484 h 6457764"/>
              <a:gd name="connsiteX19" fmla="*/ 5832777 w 9528226"/>
              <a:gd name="connsiteY19" fmla="*/ 125323 h 6457764"/>
              <a:gd name="connsiteX20" fmla="*/ 7115053 w 9528226"/>
              <a:gd name="connsiteY20" fmla="*/ 908157 h 6457764"/>
              <a:gd name="connsiteX21" fmla="*/ 7598273 w 9528226"/>
              <a:gd name="connsiteY21" fmla="*/ 1476979 h 6457764"/>
              <a:gd name="connsiteX22" fmla="*/ 8473354 w 9528226"/>
              <a:gd name="connsiteY22" fmla="*/ 1654191 h 6457764"/>
              <a:gd name="connsiteX23" fmla="*/ 9178759 w 9528226"/>
              <a:gd name="connsiteY23" fmla="*/ 1960834 h 6457764"/>
              <a:gd name="connsiteX24" fmla="*/ 9526671 w 9528226"/>
              <a:gd name="connsiteY24" fmla="*/ 3063087 h 6457764"/>
              <a:gd name="connsiteX25" fmla="*/ 9462277 w 9528226"/>
              <a:gd name="connsiteY25" fmla="*/ 3629482 h 6457764"/>
              <a:gd name="connsiteX26" fmla="*/ 7101893 w 9528226"/>
              <a:gd name="connsiteY26" fmla="*/ 4935013 h 6457764"/>
              <a:gd name="connsiteX27" fmla="*/ 6030051 w 9528226"/>
              <a:gd name="connsiteY27" fmla="*/ 5522745 h 6457764"/>
              <a:gd name="connsiteX28" fmla="*/ 5858074 w 9528226"/>
              <a:gd name="connsiteY28" fmla="*/ 6061031 h 6457764"/>
              <a:gd name="connsiteX29" fmla="*/ 4505781 w 9528226"/>
              <a:gd name="connsiteY29" fmla="*/ 6237222 h 6457764"/>
              <a:gd name="connsiteX30" fmla="*/ 4059488 w 9528226"/>
              <a:gd name="connsiteY30" fmla="*/ 5699959 h 6457764"/>
              <a:gd name="connsiteX31" fmla="*/ 3327506 w 9528226"/>
              <a:gd name="connsiteY31" fmla="*/ 4873812 h 6457764"/>
              <a:gd name="connsiteX32" fmla="*/ 2072827 w 9528226"/>
              <a:gd name="connsiteY32" fmla="*/ 4690594 h 6457764"/>
              <a:gd name="connsiteX33" fmla="*/ 645786 w 9528226"/>
              <a:gd name="connsiteY33" fmla="*/ 4468278 h 6457764"/>
              <a:gd name="connsiteX34" fmla="*/ 230030 w 9528226"/>
              <a:gd name="connsiteY34" fmla="*/ 3226886 h 6457764"/>
              <a:gd name="connsiteX35" fmla="*/ 685140 w 9528226"/>
              <a:gd name="connsiteY35" fmla="*/ 2483788 h 6457764"/>
              <a:gd name="connsiteX36" fmla="*/ 659586 w 9528226"/>
              <a:gd name="connsiteY36" fmla="*/ 1810196 h 6457764"/>
              <a:gd name="connsiteX37" fmla="*/ 135739 w 9528226"/>
              <a:gd name="connsiteY37" fmla="*/ 1164458 h 6457764"/>
              <a:gd name="connsiteX38" fmla="*/ 72 w 9528226"/>
              <a:gd name="connsiteY38" fmla="*/ 997841 h 6457764"/>
              <a:gd name="connsiteX39" fmla="*/ 0 w 9528226"/>
              <a:gd name="connsiteY39" fmla="*/ 997725 h 6457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9528226" h="6457764">
                <a:moveTo>
                  <a:pt x="2736475" y="4943824"/>
                </a:moveTo>
                <a:cubicBezTo>
                  <a:pt x="2917304" y="4943824"/>
                  <a:pt x="3063896" y="5090416"/>
                  <a:pt x="3063896" y="5271245"/>
                </a:cubicBezTo>
                <a:cubicBezTo>
                  <a:pt x="3063896" y="5452075"/>
                  <a:pt x="2917304" y="5598667"/>
                  <a:pt x="2736475" y="5598667"/>
                </a:cubicBezTo>
                <a:cubicBezTo>
                  <a:pt x="2555645" y="5598667"/>
                  <a:pt x="2409054" y="5452075"/>
                  <a:pt x="2409054" y="5271245"/>
                </a:cubicBezTo>
                <a:cubicBezTo>
                  <a:pt x="2409054" y="5090416"/>
                  <a:pt x="2555645" y="4943824"/>
                  <a:pt x="2736475" y="4943824"/>
                </a:cubicBezTo>
                <a:close/>
                <a:moveTo>
                  <a:pt x="44916" y="1742226"/>
                </a:moveTo>
                <a:cubicBezTo>
                  <a:pt x="278428" y="1742226"/>
                  <a:pt x="467728" y="1931525"/>
                  <a:pt x="467728" y="2165037"/>
                </a:cubicBezTo>
                <a:cubicBezTo>
                  <a:pt x="467728" y="2398550"/>
                  <a:pt x="278428" y="2587850"/>
                  <a:pt x="44916" y="2587850"/>
                </a:cubicBezTo>
                <a:lnTo>
                  <a:pt x="0" y="2583322"/>
                </a:lnTo>
                <a:lnTo>
                  <a:pt x="0" y="1746754"/>
                </a:lnTo>
                <a:close/>
                <a:moveTo>
                  <a:pt x="8146150" y="164844"/>
                </a:moveTo>
                <a:cubicBezTo>
                  <a:pt x="8379663" y="164844"/>
                  <a:pt x="8568962" y="354144"/>
                  <a:pt x="8568962" y="587657"/>
                </a:cubicBezTo>
                <a:cubicBezTo>
                  <a:pt x="8568962" y="821169"/>
                  <a:pt x="8379663" y="1010469"/>
                  <a:pt x="8146150" y="1010469"/>
                </a:cubicBezTo>
                <a:cubicBezTo>
                  <a:pt x="7912638" y="1010469"/>
                  <a:pt x="7723339" y="821169"/>
                  <a:pt x="7723339" y="587657"/>
                </a:cubicBezTo>
                <a:cubicBezTo>
                  <a:pt x="7723339" y="354144"/>
                  <a:pt x="7912638" y="164844"/>
                  <a:pt x="8146150" y="164844"/>
                </a:cubicBezTo>
                <a:close/>
                <a:moveTo>
                  <a:pt x="0" y="0"/>
                </a:moveTo>
                <a:lnTo>
                  <a:pt x="3639996" y="0"/>
                </a:lnTo>
                <a:lnTo>
                  <a:pt x="3807018" y="175279"/>
                </a:lnTo>
                <a:cubicBezTo>
                  <a:pt x="4183423" y="552322"/>
                  <a:pt x="4665363" y="699894"/>
                  <a:pt x="5197388" y="392484"/>
                </a:cubicBezTo>
                <a:cubicBezTo>
                  <a:pt x="5395811" y="277877"/>
                  <a:pt x="5612122" y="157775"/>
                  <a:pt x="5832777" y="125323"/>
                </a:cubicBezTo>
                <a:cubicBezTo>
                  <a:pt x="6401726" y="41635"/>
                  <a:pt x="6838437" y="330133"/>
                  <a:pt x="7115053" y="908157"/>
                </a:cubicBezTo>
                <a:cubicBezTo>
                  <a:pt x="7226084" y="1140054"/>
                  <a:pt x="7336603" y="1393929"/>
                  <a:pt x="7598273" y="1476979"/>
                </a:cubicBezTo>
                <a:cubicBezTo>
                  <a:pt x="7880639" y="1566416"/>
                  <a:pt x="8177826" y="1618417"/>
                  <a:pt x="8473354" y="1654191"/>
                </a:cubicBezTo>
                <a:cubicBezTo>
                  <a:pt x="8745115" y="1686900"/>
                  <a:pt x="8988003" y="1764967"/>
                  <a:pt x="9178759" y="1960834"/>
                </a:cubicBezTo>
                <a:cubicBezTo>
                  <a:pt x="9477863" y="2267988"/>
                  <a:pt x="9539448" y="2652569"/>
                  <a:pt x="9526671" y="3063087"/>
                </a:cubicBezTo>
                <a:cubicBezTo>
                  <a:pt x="9506611" y="3252950"/>
                  <a:pt x="9516705" y="3450734"/>
                  <a:pt x="9462277" y="3629482"/>
                </a:cubicBezTo>
                <a:cubicBezTo>
                  <a:pt x="9144391" y="4672578"/>
                  <a:pt x="8300867" y="5284458"/>
                  <a:pt x="7101893" y="4935013"/>
                </a:cubicBezTo>
                <a:cubicBezTo>
                  <a:pt x="6689459" y="4815806"/>
                  <a:pt x="6122554" y="4981393"/>
                  <a:pt x="6030051" y="5522745"/>
                </a:cubicBezTo>
                <a:cubicBezTo>
                  <a:pt x="5998619" y="5707753"/>
                  <a:pt x="5957222" y="5907709"/>
                  <a:pt x="5858074" y="6061031"/>
                </a:cubicBezTo>
                <a:cubicBezTo>
                  <a:pt x="5634355" y="6406131"/>
                  <a:pt x="4922430" y="6658856"/>
                  <a:pt x="4505781" y="6237222"/>
                </a:cubicBezTo>
                <a:cubicBezTo>
                  <a:pt x="4342749" y="6072274"/>
                  <a:pt x="4209998" y="5877683"/>
                  <a:pt x="4059488" y="5699959"/>
                </a:cubicBezTo>
                <a:cubicBezTo>
                  <a:pt x="3820689" y="5418359"/>
                  <a:pt x="3618433" y="5084374"/>
                  <a:pt x="3327506" y="4873812"/>
                </a:cubicBezTo>
                <a:cubicBezTo>
                  <a:pt x="2967966" y="4613934"/>
                  <a:pt x="2503914" y="4647408"/>
                  <a:pt x="2072827" y="4690594"/>
                </a:cubicBezTo>
                <a:cubicBezTo>
                  <a:pt x="1574275" y="4740679"/>
                  <a:pt x="1095913" y="4730457"/>
                  <a:pt x="645786" y="4468278"/>
                </a:cubicBezTo>
                <a:cubicBezTo>
                  <a:pt x="96898" y="4148602"/>
                  <a:pt x="6948" y="3691193"/>
                  <a:pt x="230030" y="3226886"/>
                </a:cubicBezTo>
                <a:cubicBezTo>
                  <a:pt x="355115" y="2966494"/>
                  <a:pt x="532585" y="2731274"/>
                  <a:pt x="685140" y="2483788"/>
                </a:cubicBezTo>
                <a:cubicBezTo>
                  <a:pt x="823511" y="2258535"/>
                  <a:pt x="819040" y="2018330"/>
                  <a:pt x="659586" y="1810196"/>
                </a:cubicBezTo>
                <a:cubicBezTo>
                  <a:pt x="490932" y="1590180"/>
                  <a:pt x="323046" y="1368121"/>
                  <a:pt x="135739" y="1164458"/>
                </a:cubicBezTo>
                <a:cubicBezTo>
                  <a:pt x="85183" y="1109502"/>
                  <a:pt x="40064" y="1053889"/>
                  <a:pt x="72" y="997841"/>
                </a:cubicBezTo>
                <a:lnTo>
                  <a:pt x="0" y="99772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7A9574-082F-0F6D-B3DB-5E62EDE50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440" y="1114424"/>
            <a:ext cx="6481835" cy="177165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Taking notes in lectures/class</a:t>
            </a:r>
          </a:p>
        </p:txBody>
      </p:sp>
    </p:spTree>
    <p:extLst>
      <p:ext uri="{BB962C8B-B14F-4D97-AF65-F5344CB8AC3E}">
        <p14:creationId xmlns:p14="http://schemas.microsoft.com/office/powerpoint/2010/main" val="2761855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499"/>
    </mc:Choice>
    <mc:Fallback>
      <p:transition spd="slow" advTm="10499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BF829-875E-F88E-E1A4-8002C403C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4258"/>
            <a:ext cx="5602778" cy="1451509"/>
          </a:xfrm>
        </p:spPr>
        <p:txBody>
          <a:bodyPr>
            <a:normAutofit/>
          </a:bodyPr>
          <a:lstStyle/>
          <a:p>
            <a:r>
              <a:rPr lang="en-GB" dirty="0"/>
              <a:t>Notes in class/lectures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1DBF7-B1BA-A1E8-60B4-4B8D662CE8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7" y="2391994"/>
            <a:ext cx="5588281" cy="4080367"/>
          </a:xfrm>
        </p:spPr>
        <p:txBody>
          <a:bodyPr anchor="t">
            <a:normAutofit fontScale="77500" lnSpcReduction="20000"/>
          </a:bodyPr>
          <a:lstStyle/>
          <a:p>
            <a:pPr algn="l" fontAlgn="base"/>
            <a:r>
              <a:rPr lang="en-GB" sz="2400" dirty="0">
                <a:solidFill>
                  <a:srgbClr val="4C4C4C"/>
                </a:solidFill>
              </a:rPr>
              <a:t>Writing everything in case you miss something?</a:t>
            </a:r>
          </a:p>
          <a:p>
            <a:pPr algn="l" fontAlgn="base"/>
            <a:r>
              <a:rPr lang="en-GB" sz="2400" b="0" i="0" dirty="0">
                <a:solidFill>
                  <a:srgbClr val="4C4C4C"/>
                </a:solidFill>
                <a:effectLst/>
              </a:rPr>
              <a:t>Not taking notes because it’s recorded anyway? </a:t>
            </a:r>
          </a:p>
          <a:p>
            <a:pPr algn="l" fontAlgn="base"/>
            <a:r>
              <a:rPr lang="en-GB" sz="2400" b="0" i="0" dirty="0">
                <a:solidFill>
                  <a:srgbClr val="4C4C4C"/>
                </a:solidFill>
                <a:effectLst/>
              </a:rPr>
              <a:t>Notes in lectures/classes aren’t just a passive transcript – actively selecting what you record helps you retain and understand it better.</a:t>
            </a:r>
          </a:p>
          <a:p>
            <a:pPr algn="l" fontAlgn="base"/>
            <a:r>
              <a:rPr lang="en-GB" sz="2400" dirty="0">
                <a:solidFill>
                  <a:srgbClr val="4C4C4C"/>
                </a:solidFill>
              </a:rPr>
              <a:t>Consider:</a:t>
            </a:r>
          </a:p>
          <a:p>
            <a:pPr marL="342900" indent="-342900" algn="l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C4C4C"/>
                </a:solidFill>
                <a:effectLst/>
              </a:rPr>
              <a:t>What to note</a:t>
            </a:r>
          </a:p>
          <a:p>
            <a:pPr marL="342900" indent="-342900" algn="l" fontAlgn="base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C4C4C"/>
                </a:solidFill>
              </a:rPr>
              <a:t>How much detail</a:t>
            </a:r>
          </a:p>
          <a:p>
            <a:pPr marL="342900" indent="-342900" algn="l" fontAlgn="base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C4C4C"/>
                </a:solidFill>
              </a:rPr>
              <a:t>Why you’re noting it  - what you might use it for?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3EA5BD-6CE7-1601-7EC2-4865820E5C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95" r="25466" b="-2"/>
          <a:stretch/>
        </p:blipFill>
        <p:spPr>
          <a:xfrm>
            <a:off x="646534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271580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5947"/>
    </mc:Choice>
    <mc:Fallback>
      <p:transition spd="slow" advTm="135947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CD6AC-CFF9-40C3-9225-BEE460BD7D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Reasons to take notes in lectures (even if they’re recorded!)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15636-698A-B6D8-3D6F-6D24E7DC8F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4C4C4C"/>
                </a:solidFill>
              </a:rPr>
              <a:t>Absorb and make sense of information at the time – making them helps you process your understanding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4C4C4C"/>
                </a:solidFill>
              </a:rPr>
              <a:t>Get an overview of information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i="0">
                <a:solidFill>
                  <a:srgbClr val="4C4C4C"/>
                </a:solidFill>
                <a:effectLst/>
              </a:rPr>
              <a:t>Helps you remember the lecture’s content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4C4C4C"/>
                </a:solidFill>
              </a:rPr>
              <a:t>Extracting information for later use e.g. assignments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i="0">
                <a:solidFill>
                  <a:srgbClr val="4C4C4C"/>
                </a:solidFill>
                <a:effectLst/>
              </a:rPr>
              <a:t>Note things to follow up for future research – questions/areas you’re not sure of, aspects you want to research more.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i="0">
                <a:solidFill>
                  <a:srgbClr val="4C4C4C"/>
                </a:solidFill>
                <a:effectLst/>
              </a:rPr>
              <a:t>Noting your own response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i="0">
                <a:solidFill>
                  <a:srgbClr val="4C4C4C"/>
                </a:solidFill>
                <a:effectLst/>
              </a:rPr>
              <a:t>Keeping focus in lectures</a:t>
            </a:r>
            <a:endParaRPr lang="en-GB" i="0" dirty="0">
              <a:solidFill>
                <a:srgbClr val="4C4C4C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76618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867"/>
    </mc:Choice>
    <mc:Fallback>
      <p:transition spd="slow" advTm="61867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EDB65E-AB4C-D5CC-3C08-9DEC6BEF4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r>
              <a:rPr lang="en-GB" dirty="0"/>
              <a:t>Reviewing your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3D271-DD01-10DF-077B-7EFD8108D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anchor="t">
            <a:normAutofit/>
          </a:bodyPr>
          <a:lstStyle/>
          <a:p>
            <a:pPr fontAlgn="base">
              <a:buFont typeface="Arial" panose="020B0604020202020204" pitchFamily="34" charset="0"/>
              <a:buChar char="•"/>
            </a:pPr>
            <a:r>
              <a:rPr lang="en-GB" b="0" i="0">
                <a:effectLst/>
              </a:rPr>
              <a:t> </a:t>
            </a:r>
            <a:r>
              <a:rPr lang="en-GB"/>
              <a:t>Soon after taking them – clarify anything that doesn’t make sense, while you still remember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b="0" i="0">
                <a:effectLst/>
              </a:rPr>
              <a:t>Amend anything that’s incorrect/partial 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/>
              <a:t>Follow up on notes about questions or further research you want to do.</a:t>
            </a:r>
          </a:p>
        </p:txBody>
      </p:sp>
      <p:pic>
        <p:nvPicPr>
          <p:cNvPr id="5" name="Picture 4" descr="Stack of magazines on table">
            <a:extLst>
              <a:ext uri="{FF2B5EF4-FFF2-40B4-BE49-F238E27FC236}">
                <a16:creationId xmlns:a16="http://schemas.microsoft.com/office/drawing/2014/main" id="{8B0CBDF8-3D2A-4EB7-59A1-62AC30B15E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975" r="5304" b="-1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29189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539"/>
    </mc:Choice>
    <mc:Fallback>
      <p:transition spd="slow" advTm="40539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2FC16-BA99-679C-95EA-A071B3A04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Note-taking – paper or digital?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97193C-E589-47E0-8087-326C1907C9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Paper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331522-6C8F-55C7-A9E8-46F36FCC48A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Rough prose/doodling/freewriting</a:t>
            </a:r>
          </a:p>
          <a:p>
            <a:r>
              <a:rPr lang="en-GB" dirty="0"/>
              <a:t>Helps avoid social media etc when listening to a lecture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DC878A-3BEF-0FD6-A451-3DBA534002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1" dirty="0"/>
              <a:t>Digital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7F0726-638B-3129-4E93-43B2758D1F8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Might be neater</a:t>
            </a:r>
          </a:p>
          <a:p>
            <a:r>
              <a:rPr lang="en-GB" dirty="0"/>
              <a:t>Software to help note-taking – speech-to-text/text-to-speech</a:t>
            </a:r>
          </a:p>
          <a:p>
            <a:r>
              <a:rPr lang="en-GB" dirty="0"/>
              <a:t>Can rearrange notes more flexibly</a:t>
            </a:r>
          </a:p>
          <a:p>
            <a:r>
              <a:rPr lang="en-GB" dirty="0"/>
              <a:t>Searchable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0270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499"/>
    </mc:Choice>
    <mc:Fallback>
      <p:transition spd="slow" advTm="56499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D9E6557-0E93-4B4F-8AD1-1A7E3870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6B84358-2894-45F1-8753-B1EC1E593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8517" y="-2"/>
            <a:ext cx="7742945" cy="6858001"/>
          </a:xfrm>
          <a:custGeom>
            <a:avLst/>
            <a:gdLst>
              <a:gd name="connsiteX0" fmla="*/ 615190 w 7742945"/>
              <a:gd name="connsiteY0" fmla="*/ 3536636 h 6858001"/>
              <a:gd name="connsiteX1" fmla="*/ 1124778 w 7742945"/>
              <a:gd name="connsiteY1" fmla="*/ 4046224 h 6858001"/>
              <a:gd name="connsiteX2" fmla="*/ 615190 w 7742945"/>
              <a:gd name="connsiteY2" fmla="*/ 4555812 h 6858001"/>
              <a:gd name="connsiteX3" fmla="*/ 105602 w 7742945"/>
              <a:gd name="connsiteY3" fmla="*/ 4046224 h 6858001"/>
              <a:gd name="connsiteX4" fmla="*/ 615190 w 7742945"/>
              <a:gd name="connsiteY4" fmla="*/ 3536636 h 6858001"/>
              <a:gd name="connsiteX5" fmla="*/ 14543 w 7742945"/>
              <a:gd name="connsiteY5" fmla="*/ 1 h 6858001"/>
              <a:gd name="connsiteX6" fmla="*/ 879351 w 7742945"/>
              <a:gd name="connsiteY6" fmla="*/ 1 h 6858001"/>
              <a:gd name="connsiteX7" fmla="*/ 892053 w 7742945"/>
              <a:gd name="connsiteY7" fmla="*/ 78053 h 6858001"/>
              <a:gd name="connsiteX8" fmla="*/ 561940 w 7742945"/>
              <a:gd name="connsiteY8" fmla="*/ 535444 h 6858001"/>
              <a:gd name="connsiteX9" fmla="*/ 15319 w 7742945"/>
              <a:gd name="connsiteY9" fmla="*/ 219853 h 6858001"/>
              <a:gd name="connsiteX10" fmla="*/ 4234 w 7742945"/>
              <a:gd name="connsiteY10" fmla="*/ 42970 h 6858001"/>
              <a:gd name="connsiteX11" fmla="*/ 2617781 w 7742945"/>
              <a:gd name="connsiteY11" fmla="*/ 0 h 6858001"/>
              <a:gd name="connsiteX12" fmla="*/ 7742945 w 7742945"/>
              <a:gd name="connsiteY12" fmla="*/ 0 h 6858001"/>
              <a:gd name="connsiteX13" fmla="*/ 7742945 w 7742945"/>
              <a:gd name="connsiteY13" fmla="*/ 6858000 h 6858001"/>
              <a:gd name="connsiteX14" fmla="*/ 5726653 w 7742945"/>
              <a:gd name="connsiteY14" fmla="*/ 6858000 h 6858001"/>
              <a:gd name="connsiteX15" fmla="*/ 5726653 w 7742945"/>
              <a:gd name="connsiteY15" fmla="*/ 6858001 h 6858001"/>
              <a:gd name="connsiteX16" fmla="*/ 311757 w 7742945"/>
              <a:gd name="connsiteY16" fmla="*/ 6858001 h 6858001"/>
              <a:gd name="connsiteX17" fmla="*/ 314130 w 7742945"/>
              <a:gd name="connsiteY17" fmla="*/ 6707671 h 6858001"/>
              <a:gd name="connsiteX18" fmla="*/ 599702 w 7742945"/>
              <a:gd name="connsiteY18" fmla="*/ 5670859 h 6858001"/>
              <a:gd name="connsiteX19" fmla="*/ 1211433 w 7742945"/>
              <a:gd name="connsiteY19" fmla="*/ 4641256 h 6858001"/>
              <a:gd name="connsiteX20" fmla="*/ 1053041 w 7742945"/>
              <a:gd name="connsiteY20" fmla="*/ 3164270 h 6858001"/>
              <a:gd name="connsiteX21" fmla="*/ 607048 w 7742945"/>
              <a:gd name="connsiteY21" fmla="*/ 2589406 h 6858001"/>
              <a:gd name="connsiteX22" fmla="*/ 1054915 w 7742945"/>
              <a:gd name="connsiteY22" fmla="*/ 1068100 h 6858001"/>
              <a:gd name="connsiteX23" fmla="*/ 1502877 w 7742945"/>
              <a:gd name="connsiteY23" fmla="*/ 419996 h 6858001"/>
              <a:gd name="connsiteX24" fmla="*/ 1505904 w 7742945"/>
              <a:gd name="connsiteY24" fmla="*/ 184997 h 6858001"/>
              <a:gd name="connsiteX25" fmla="*/ 1497780 w 7742945"/>
              <a:gd name="connsiteY25" fmla="*/ 1 h 6858001"/>
              <a:gd name="connsiteX26" fmla="*/ 2617781 w 7742945"/>
              <a:gd name="connsiteY26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742945" h="6858001">
                <a:moveTo>
                  <a:pt x="615190" y="3536636"/>
                </a:moveTo>
                <a:cubicBezTo>
                  <a:pt x="896628" y="3536636"/>
                  <a:pt x="1124778" y="3764786"/>
                  <a:pt x="1124778" y="4046224"/>
                </a:cubicBezTo>
                <a:cubicBezTo>
                  <a:pt x="1124778" y="4327662"/>
                  <a:pt x="896628" y="4555812"/>
                  <a:pt x="615190" y="4555812"/>
                </a:cubicBezTo>
                <a:cubicBezTo>
                  <a:pt x="333752" y="4555812"/>
                  <a:pt x="105602" y="4327662"/>
                  <a:pt x="105602" y="4046224"/>
                </a:cubicBezTo>
                <a:cubicBezTo>
                  <a:pt x="105602" y="3764786"/>
                  <a:pt x="333752" y="3536636"/>
                  <a:pt x="615190" y="3536636"/>
                </a:cubicBezTo>
                <a:close/>
                <a:moveTo>
                  <a:pt x="14543" y="1"/>
                </a:moveTo>
                <a:lnTo>
                  <a:pt x="879351" y="1"/>
                </a:lnTo>
                <a:lnTo>
                  <a:pt x="892053" y="78053"/>
                </a:lnTo>
                <a:cubicBezTo>
                  <a:pt x="904492" y="285272"/>
                  <a:pt x="770271" y="479622"/>
                  <a:pt x="561940" y="535444"/>
                </a:cubicBezTo>
                <a:cubicBezTo>
                  <a:pt x="323846" y="599241"/>
                  <a:pt x="79116" y="457946"/>
                  <a:pt x="15319" y="219853"/>
                </a:cubicBezTo>
                <a:cubicBezTo>
                  <a:pt x="-631" y="160330"/>
                  <a:pt x="-3762" y="100392"/>
                  <a:pt x="4234" y="42970"/>
                </a:cubicBezTo>
                <a:close/>
                <a:moveTo>
                  <a:pt x="2617781" y="0"/>
                </a:moveTo>
                <a:lnTo>
                  <a:pt x="7742945" y="0"/>
                </a:lnTo>
                <a:lnTo>
                  <a:pt x="7742945" y="6858000"/>
                </a:lnTo>
                <a:lnTo>
                  <a:pt x="5726653" y="6858000"/>
                </a:lnTo>
                <a:lnTo>
                  <a:pt x="5726653" y="6858001"/>
                </a:lnTo>
                <a:lnTo>
                  <a:pt x="311757" y="6858001"/>
                </a:lnTo>
                <a:lnTo>
                  <a:pt x="314130" y="6707671"/>
                </a:lnTo>
                <a:cubicBezTo>
                  <a:pt x="335132" y="6366410"/>
                  <a:pt x="433651" y="6019043"/>
                  <a:pt x="599702" y="5670859"/>
                </a:cubicBezTo>
                <a:cubicBezTo>
                  <a:pt x="770257" y="5311557"/>
                  <a:pt x="1010813" y="4986833"/>
                  <a:pt x="1211433" y="4641256"/>
                </a:cubicBezTo>
                <a:cubicBezTo>
                  <a:pt x="1493036" y="4154457"/>
                  <a:pt x="1511835" y="3622745"/>
                  <a:pt x="1053041" y="3164270"/>
                </a:cubicBezTo>
                <a:cubicBezTo>
                  <a:pt x="881977" y="2993265"/>
                  <a:pt x="700422" y="2805524"/>
                  <a:pt x="607048" y="2589406"/>
                </a:cubicBezTo>
                <a:cubicBezTo>
                  <a:pt x="366279" y="2032159"/>
                  <a:pt x="541125" y="1508062"/>
                  <a:pt x="1054915" y="1068100"/>
                </a:cubicBezTo>
                <a:cubicBezTo>
                  <a:pt x="1261027" y="891536"/>
                  <a:pt x="1489688" y="709489"/>
                  <a:pt x="1502877" y="419996"/>
                </a:cubicBezTo>
                <a:cubicBezTo>
                  <a:pt x="1506389" y="341911"/>
                  <a:pt x="1507262" y="263521"/>
                  <a:pt x="1505904" y="184997"/>
                </a:cubicBezTo>
                <a:lnTo>
                  <a:pt x="1497780" y="1"/>
                </a:lnTo>
                <a:lnTo>
                  <a:pt x="261778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B816B1-FA44-51C9-C9DB-085F965DA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GB" dirty="0"/>
              <a:t>Other things to consider…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FA052D89-4A47-531B-F8DF-122FD25BA6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8432617"/>
              </p:ext>
            </p:extLst>
          </p:nvPr>
        </p:nvGraphicFramePr>
        <p:xfrm>
          <a:off x="6156183" y="594069"/>
          <a:ext cx="5473546" cy="497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22985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140"/>
    </mc:Choice>
    <mc:Fallback>
      <p:transition spd="slow" advTm="15140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D983374-3839-4F06-972D-B4C3CF238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Different coloured question marks">
            <a:extLst>
              <a:ext uri="{FF2B5EF4-FFF2-40B4-BE49-F238E27FC236}">
                <a16:creationId xmlns:a16="http://schemas.microsoft.com/office/drawing/2014/main" id="{4405E96B-B834-EF61-6168-17C8C5DCFA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1" r="19533"/>
          <a:stretch/>
        </p:blipFill>
        <p:spPr>
          <a:xfrm>
            <a:off x="4285860" y="10"/>
            <a:ext cx="7906139" cy="6857989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1D5403D-09EC-41DB-B916-A09C0E5AE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592970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D4AA31-097C-EEDA-1E4B-C044705E9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613" y="1122363"/>
            <a:ext cx="3541909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/>
              <a:t>Over to you: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8127226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757"/>
    </mc:Choice>
    <mc:Fallback>
      <p:transition spd="slow" advTm="18757"/>
    </mc:Fallback>
  </mc:AlternateContent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1044</Words>
  <Application>Microsoft Office PowerPoint</Application>
  <PresentationFormat>Widescreen</PresentationFormat>
  <Paragraphs>123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Aptos</vt:lpstr>
      <vt:lpstr>Arial</vt:lpstr>
      <vt:lpstr>Avenir Next LT Pro</vt:lpstr>
      <vt:lpstr>Posterama</vt:lpstr>
      <vt:lpstr>SplashVTI</vt:lpstr>
      <vt:lpstr>HPFY3001: Academic Survival Skills  Keeping track of your reading/taking notes</vt:lpstr>
      <vt:lpstr>Last session - review</vt:lpstr>
      <vt:lpstr>In this session:</vt:lpstr>
      <vt:lpstr>Keeping track of your reading</vt:lpstr>
      <vt:lpstr>Why do we take notes? When?</vt:lpstr>
      <vt:lpstr>Why do we take notes?</vt:lpstr>
      <vt:lpstr>Evaluating your own note-taking</vt:lpstr>
      <vt:lpstr>Potential pitfalls</vt:lpstr>
      <vt:lpstr>Making notes from reading</vt:lpstr>
      <vt:lpstr>Start with the bibliographic information…</vt:lpstr>
      <vt:lpstr>Note-taking strategies</vt:lpstr>
      <vt:lpstr>What might our notes include?</vt:lpstr>
      <vt:lpstr>SQ3R Approach</vt:lpstr>
      <vt:lpstr>Cornell method</vt:lpstr>
      <vt:lpstr>Cornell method</vt:lpstr>
      <vt:lpstr>Critical note-taking</vt:lpstr>
      <vt:lpstr>Taking notes in lectures/class</vt:lpstr>
      <vt:lpstr>Notes in class/lectures</vt:lpstr>
      <vt:lpstr>Reasons to take notes in lectures (even if they’re recorded!)</vt:lpstr>
      <vt:lpstr>Reviewing your notes</vt:lpstr>
      <vt:lpstr>Note-taking – paper or digital?</vt:lpstr>
      <vt:lpstr>Other things to consider…</vt:lpstr>
      <vt:lpstr>Over to you: 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8</cp:revision>
  <dcterms:created xsi:type="dcterms:W3CDTF">2024-09-11T12:44:55Z</dcterms:created>
  <dcterms:modified xsi:type="dcterms:W3CDTF">2025-12-17T16:16:00Z</dcterms:modified>
</cp:coreProperties>
</file>