
<file path=[Content_Types].xml><?xml version="1.0" encoding="utf-8"?>
<Types xmlns="http://schemas.openxmlformats.org/package/2006/content-types">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58" name="Google Shape;58;p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everyone. In this presentation I will examine whether there is a morally significant difference between active and passive euthanasia. Rather than simply defining the concepts, I will explore the ethical principles behind them and explain why philosophers, doctors and religious traditions disagree. I will compare different ethical theories before reaching a balanced conclusion.</a:t>
            </a:r>
            <a:endParaRPr/>
          </a:p>
        </p:txBody>
      </p:sp>
      <p:sp>
        <p:nvSpPr>
          <p:cNvPr id="59" name="Google Shape;59;p1: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5" name="Google Shape;65;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Modern medicine allows doctors to prolong life in ways that were impossible decades ago. This creates difficult decisions for patients, families and healthcare professionals. Some people believe ending suffering should be the priority, while others believe preserving life is the most important moral duty. This raises the question of whether actively causing death is morally different from allowing death to occur naturally.</a:t>
            </a:r>
            <a:endParaRPr/>
          </a:p>
        </p:txBody>
      </p:sp>
      <p:sp>
        <p:nvSpPr>
          <p:cNvPr id="66" name="Google Shape;66;p2: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2" name="Google Shape;72;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Active euthanasia involves deliberately causing a patient's death through a direct action, such as administering a lethal injection where it is legal. Passive euthanasia involves withdrawing or withholding life-sustaining treatment, allowing the underlying illness to cause death. Although both occur in end-of-life care, the methods are different and this difference forms the basis of the ethical debate.</a:t>
            </a:r>
            <a:endParaRPr/>
          </a:p>
        </p:txBody>
      </p:sp>
      <p:sp>
        <p:nvSpPr>
          <p:cNvPr id="73" name="Google Shape;73;p3: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9" name="Google Shape;79;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There are three main ethical questions. First, does intention matter most? Second, should we judge actions only by their consequences? Third, is there a moral difference between performing an action and allowing something to happen? Different ethical theories answer these questions differently.</a:t>
            </a:r>
            <a:endParaRPr/>
          </a:p>
        </p:txBody>
      </p:sp>
      <p:sp>
        <p:nvSpPr>
          <p:cNvPr id="80" name="Google Shape;80;p4: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6" name="Google Shape;86;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Consequentialists argue that morality depends on outcomes. If active euthanasia reduces pain and suffering more effectively than passive euthanasia, they may argue it is morally acceptable or even preferable. The focus is on maximising wellbeing rather than following fixed moral rules.</a:t>
            </a:r>
            <a:endParaRPr/>
          </a:p>
        </p:txBody>
      </p:sp>
      <p:sp>
        <p:nvSpPr>
          <p:cNvPr id="87" name="Google Shape;87;p5: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93" name="Google Shape;93;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Duty-based ethics reaches a different conclusion. It argues that some actions, such as intentionally killing an innocent person, are wrong regardless of the consequences. From this perspective, respecting human life and moral duties is more important than achieving a better outcome.</a:t>
            </a:r>
            <a:endParaRPr/>
          </a:p>
        </p:txBody>
      </p:sp>
      <p:sp>
        <p:nvSpPr>
          <p:cNvPr id="94" name="Google Shape;94;p6: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0" name="Google Shape;100;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James Rachels challenged the traditional distinction using his famous Smith and Jones thought experiment. One person actively kills a child, while the other allows the child to die even though he could save them. Rachels argues that because the intention and outcome are the same, there is no morally significant difference between killing and letting die.</a:t>
            </a:r>
            <a:endParaRPr/>
          </a:p>
        </p:txBody>
      </p:sp>
      <p:sp>
        <p:nvSpPr>
          <p:cNvPr id="101" name="Google Shape;101;p7: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8: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7" name="Google Shape;107;p8: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Many Christian traditions are influenced by natural law and the belief that life is sacred because it comes from God. They generally reject intentionally ending life. However, many accept withdrawing extraordinary or burdensome treatment when recovery is impossible, because the intention is not to kill but to avoid unnecessary suffering.</a:t>
            </a:r>
            <a:endParaRPr/>
          </a:p>
        </p:txBody>
      </p:sp>
      <p:sp>
        <p:nvSpPr>
          <p:cNvPr id="108" name="Google Shape;108;p8: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9: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4" name="Google Shape;114;p9: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Supporters of the distinction argue that it protects vulnerable patients and preserves trust between doctors and patients. They believe doctors should never intentionally kill because this could lead to abuse or pressure on vulnerable people. Maintaining the distinction also reinforces professional medical ethics.</a:t>
            </a:r>
            <a:endParaRPr/>
          </a:p>
        </p:txBody>
      </p:sp>
      <p:sp>
        <p:nvSpPr>
          <p:cNvPr id="115" name="Google Shape;115;p9: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10: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1" name="Google Shape;121;p10: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Critics argue that the intention behind both active and passive euthanasia is often exactly the same, namely to end unbearable suffering. They also argue that passive euthanasia can sometimes prolong pain unnecessarily. For this reason they believe greater importance should be given to compassion and patient autonomy.</a:t>
            </a:r>
            <a:endParaRPr/>
          </a:p>
        </p:txBody>
      </p:sp>
      <p:sp>
        <p:nvSpPr>
          <p:cNvPr id="122" name="Google Shape;122;p10: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1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8" name="Google Shape;128;p1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Looking across these theories, each highlights different moral values. Consequentialism focuses on outcomes, deontology focuses on duties, and religious ethics emphasises the sanctity of life. None provides a perfect answer in every situation, which explains why the debate remains unresolved.</a:t>
            </a:r>
            <a:endParaRPr/>
          </a:p>
        </p:txBody>
      </p:sp>
      <p:sp>
        <p:nvSpPr>
          <p:cNvPr id="129" name="Google Shape;129;p11: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1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35" name="Google Shape;135;p1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 conclusion, whether active and passive euthanasia are morally different depends largely on the ethical framework we adopt. Duty-based and religious approaches usually defend the distinction, while consequentialist thinkers often reject it. My conclusion is that both sides present strong arguments, but any decision should carefully balance respect for life, patient autonomy and the reduction of suffering. Thank you for listening.</a:t>
            </a:r>
            <a:endParaRPr/>
          </a:p>
        </p:txBody>
      </p:sp>
      <p:sp>
        <p:nvSpPr>
          <p:cNvPr id="136" name="Google Shape;136;p12:notes"/>
          <p:cNvSpPr txBox="1"/>
          <p:nvPr>
            <p:ph idx="12" type="sldNum"/>
          </p:nvPr>
        </p:nvSpPr>
        <p:spPr>
          <a:xfrm>
            <a:off x="0" y="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992767"/>
            <a:ext cx="8520600" cy="27369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3778833"/>
            <a:ext cx="8520600" cy="10569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867800"/>
            <a:ext cx="8520600" cy="11223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593367"/>
            <a:ext cx="8520600" cy="7635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536633"/>
            <a:ext cx="8520600" cy="4555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593367"/>
            <a:ext cx="8520600" cy="7635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536633"/>
            <a:ext cx="3999900" cy="4555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536633"/>
            <a:ext cx="3999900" cy="4555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593367"/>
            <a:ext cx="8520600" cy="7635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740800"/>
            <a:ext cx="2808000" cy="1007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852800"/>
            <a:ext cx="2808000" cy="42393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600200"/>
            <a:ext cx="6367800" cy="54543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33"/>
            <a:ext cx="457200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644233"/>
            <a:ext cx="4045200" cy="19764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3737433"/>
            <a:ext cx="4045200" cy="16467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965600"/>
            <a:ext cx="3837000" cy="49269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5640767"/>
            <a:ext cx="5998800" cy="8067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474833"/>
            <a:ext cx="8520600" cy="26181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4202967"/>
            <a:ext cx="8520600" cy="17343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6217622"/>
            <a:ext cx="548700" cy="5247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50" name="Shape 50"/>
        <p:cNvGrpSpPr/>
        <p:nvPr/>
      </p:nvGrpSpPr>
      <p:grpSpPr>
        <a:xfrm>
          <a:off x="0" y="0"/>
          <a:ext cx="0" cy="0"/>
          <a:chOff x="0" y="0"/>
          <a:chExt cx="0" cy="0"/>
        </a:xfrm>
      </p:grpSpPr>
      <p:sp>
        <p:nvSpPr>
          <p:cNvPr id="51" name="Google Shape;51;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52" name="Google Shape;52;p13"/>
          <p:cNvSpPr txBox="1"/>
          <p:nvPr>
            <p:ph idx="1" type="body"/>
          </p:nvPr>
        </p:nvSpPr>
        <p:spPr>
          <a:xfrm>
            <a:off x="457200" y="1600200"/>
            <a:ext cx="8229600" cy="45261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1200"/>
              </a:spcBef>
              <a:spcAft>
                <a:spcPts val="0"/>
              </a:spcAft>
              <a:buClr>
                <a:schemeClr val="dk1"/>
              </a:buClr>
              <a:buSzPts val="1800"/>
              <a:buChar char="○"/>
              <a:defRPr/>
            </a:lvl2pPr>
            <a:lvl3pPr indent="-342900" lvl="2" marL="1371600" algn="l">
              <a:spcBef>
                <a:spcPts val="1200"/>
              </a:spcBef>
              <a:spcAft>
                <a:spcPts val="0"/>
              </a:spcAft>
              <a:buClr>
                <a:schemeClr val="dk1"/>
              </a:buClr>
              <a:buSzPts val="1800"/>
              <a:buChar char="■"/>
              <a:defRPr/>
            </a:lvl3pPr>
            <a:lvl4pPr indent="-342900" lvl="3" marL="1828800" algn="l">
              <a:spcBef>
                <a:spcPts val="1200"/>
              </a:spcBef>
              <a:spcAft>
                <a:spcPts val="0"/>
              </a:spcAft>
              <a:buClr>
                <a:schemeClr val="dk1"/>
              </a:buClr>
              <a:buSzPts val="1800"/>
              <a:buChar char="●"/>
              <a:defRPr/>
            </a:lvl4pPr>
            <a:lvl5pPr indent="-342900" lvl="4" marL="2286000" algn="l">
              <a:spcBef>
                <a:spcPts val="1200"/>
              </a:spcBef>
              <a:spcAft>
                <a:spcPts val="0"/>
              </a:spcAft>
              <a:buClr>
                <a:schemeClr val="dk1"/>
              </a:buClr>
              <a:buSzPts val="1800"/>
              <a:buChar char="○"/>
              <a:defRPr/>
            </a:lvl5pPr>
            <a:lvl6pPr indent="-342900" lvl="5" marL="2743200" algn="l">
              <a:spcBef>
                <a:spcPts val="1200"/>
              </a:spcBef>
              <a:spcAft>
                <a:spcPts val="0"/>
              </a:spcAft>
              <a:buClr>
                <a:schemeClr val="dk1"/>
              </a:buClr>
              <a:buSzPts val="1800"/>
              <a:buChar char="■"/>
              <a:defRPr/>
            </a:lvl6pPr>
            <a:lvl7pPr indent="-342900" lvl="6" marL="3200400" algn="l">
              <a:spcBef>
                <a:spcPts val="1200"/>
              </a:spcBef>
              <a:spcAft>
                <a:spcPts val="0"/>
              </a:spcAft>
              <a:buClr>
                <a:schemeClr val="dk1"/>
              </a:buClr>
              <a:buSzPts val="1800"/>
              <a:buChar char="●"/>
              <a:defRPr/>
            </a:lvl7pPr>
            <a:lvl8pPr indent="-342900" lvl="7" marL="3657600" algn="l">
              <a:spcBef>
                <a:spcPts val="1200"/>
              </a:spcBef>
              <a:spcAft>
                <a:spcPts val="0"/>
              </a:spcAft>
              <a:buClr>
                <a:schemeClr val="dk1"/>
              </a:buClr>
              <a:buSzPts val="1800"/>
              <a:buChar char="○"/>
              <a:defRPr/>
            </a:lvl8pPr>
            <a:lvl9pPr indent="-342900" lvl="8" marL="4114800" algn="l">
              <a:spcBef>
                <a:spcPts val="1200"/>
              </a:spcBef>
              <a:spcAft>
                <a:spcPts val="1200"/>
              </a:spcAft>
              <a:buClr>
                <a:schemeClr val="dk1"/>
              </a:buClr>
              <a:buSzPts val="1800"/>
              <a:buChar char="■"/>
              <a:defRPr/>
            </a:lvl9pPr>
          </a:lstStyle>
          <a:p/>
        </p:txBody>
      </p:sp>
      <p:sp>
        <p:nvSpPr>
          <p:cNvPr id="53" name="Google Shape;53;p13"/>
          <p:cNvSpPr txBox="1"/>
          <p:nvPr>
            <p:ph idx="10" type="dt"/>
          </p:nvPr>
        </p:nvSpPr>
        <p:spPr>
          <a:xfrm>
            <a:off x="457200" y="6356350"/>
            <a:ext cx="2133600" cy="365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3"/>
          <p:cNvSpPr txBox="1"/>
          <p:nvPr>
            <p:ph idx="11" type="ftr"/>
          </p:nvPr>
        </p:nvSpPr>
        <p:spPr>
          <a:xfrm>
            <a:off x="3124200" y="6356350"/>
            <a:ext cx="2895600" cy="3651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3"/>
          <p:cNvSpPr txBox="1"/>
          <p:nvPr>
            <p:ph idx="12" type="sldNum"/>
          </p:nvPr>
        </p:nvSpPr>
        <p:spPr>
          <a:xfrm>
            <a:off x="6553200" y="6356350"/>
            <a:ext cx="2133600" cy="365100"/>
          </a:xfrm>
          <a:prstGeom prst="rect">
            <a:avLst/>
          </a:prstGeom>
          <a:noFill/>
          <a:ln>
            <a:noFill/>
          </a:ln>
        </p:spPr>
        <p:txBody>
          <a:bodyPr anchorCtr="0" anchor="ctr" bIns="45700" lIns="91425" spcFirstLastPara="1" rIns="91425" wrap="square" tIns="45700">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593367"/>
            <a:ext cx="8520600" cy="7635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536633"/>
            <a:ext cx="8520600" cy="4555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6217622"/>
            <a:ext cx="548700" cy="5247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ctrTitle"/>
          </p:nvPr>
        </p:nvSpPr>
        <p:spPr>
          <a:xfrm>
            <a:off x="311708" y="992767"/>
            <a:ext cx="8520600" cy="27369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Is There a Morally Significant Difference Between Active and Passive Euthanasia?</a:t>
            </a:r>
            <a:endParaRPr/>
          </a:p>
        </p:txBody>
      </p:sp>
      <p:sp>
        <p:nvSpPr>
          <p:cNvPr id="62" name="Google Shape;62;p14"/>
          <p:cNvSpPr txBox="1"/>
          <p:nvPr>
            <p:ph idx="1" type="subTitle"/>
          </p:nvPr>
        </p:nvSpPr>
        <p:spPr>
          <a:xfrm>
            <a:off x="311700" y="3778833"/>
            <a:ext cx="8520600" cy="1056900"/>
          </a:xfrm>
          <a:prstGeom prst="rect">
            <a:avLst/>
          </a:prstGeom>
          <a:noFill/>
          <a:ln>
            <a:noFill/>
          </a:ln>
        </p:spPr>
        <p:txBody>
          <a:bodyPr anchorCtr="0" anchor="t" bIns="45700" lIns="91425" spcFirstLastPara="1" rIns="91425" wrap="square" tIns="45700">
            <a:normAutofit fontScale="85000" lnSpcReduction="20000"/>
          </a:bodyPr>
          <a:lstStyle/>
          <a:p>
            <a:pPr indent="0" lvl="0" marL="0" rtl="0" algn="ctr">
              <a:spcBef>
                <a:spcPts val="0"/>
              </a:spcBef>
              <a:spcAft>
                <a:spcPts val="0"/>
              </a:spcAft>
              <a:buClr>
                <a:srgbClr val="888888"/>
              </a:buClr>
              <a:buSzPct val="114286"/>
              <a:buNone/>
            </a:pPr>
            <a:r>
              <a:rPr lang="en-US">
                <a:solidFill>
                  <a:srgbClr val="888888"/>
                </a:solidFill>
              </a:rPr>
              <a:t>Ethics Presentation</a:t>
            </a:r>
            <a:endParaRPr/>
          </a:p>
          <a:p>
            <a:pPr indent="0" lvl="0" marL="0" rtl="0" algn="ctr">
              <a:spcBef>
                <a:spcPts val="640"/>
              </a:spcBef>
              <a:spcAft>
                <a:spcPts val="0"/>
              </a:spcAft>
              <a:buClr>
                <a:srgbClr val="888888"/>
              </a:buClr>
              <a:buSzPct val="114286"/>
              <a:buNone/>
            </a:pPr>
            <a:r>
              <a:rPr lang="en-US">
                <a:solidFill>
                  <a:srgbClr val="888888"/>
                </a:solidFill>
              </a:rPr>
              <a:t>A fresh analysis of one of medical ethics' most debated questions.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Why This Debate Matters</a:t>
            </a:r>
            <a:endParaRPr/>
          </a:p>
        </p:txBody>
      </p:sp>
      <p:sp>
        <p:nvSpPr>
          <p:cNvPr id="69" name="Google Shape;69;p1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 End-of-life care creates difficult choices</a:t>
            </a:r>
            <a:endParaRPr/>
          </a:p>
          <a:p>
            <a:pPr indent="-342900" lvl="0" marL="342900" rtl="0" algn="l">
              <a:spcBef>
                <a:spcPts val="480"/>
              </a:spcBef>
              <a:spcAft>
                <a:spcPts val="0"/>
              </a:spcAft>
              <a:buClr>
                <a:schemeClr val="dk1"/>
              </a:buClr>
              <a:buSzPts val="2400"/>
              <a:buChar char="●"/>
            </a:pPr>
            <a:r>
              <a:rPr lang="en-US" sz="2400"/>
              <a:t>• Patients, families and clinicians may disagree</a:t>
            </a:r>
            <a:endParaRPr/>
          </a:p>
          <a:p>
            <a:pPr indent="-342900" lvl="0" marL="342900" rtl="0" algn="l">
              <a:spcBef>
                <a:spcPts val="480"/>
              </a:spcBef>
              <a:spcAft>
                <a:spcPts val="0"/>
              </a:spcAft>
              <a:buClr>
                <a:schemeClr val="dk1"/>
              </a:buClr>
              <a:buSzPts val="2400"/>
              <a:buChar char="●"/>
            </a:pPr>
            <a:r>
              <a:rPr lang="en-US" sz="2400"/>
              <a:t>• Law and ethics do not always align</a:t>
            </a:r>
            <a:endParaRPr/>
          </a:p>
          <a:p>
            <a:pPr indent="-342900" lvl="0" marL="342900" rtl="0" algn="l">
              <a:spcBef>
                <a:spcPts val="480"/>
              </a:spcBef>
              <a:spcAft>
                <a:spcPts val="1200"/>
              </a:spcAft>
              <a:buClr>
                <a:schemeClr val="dk1"/>
              </a:buClr>
              <a:buSzPts val="2400"/>
              <a:buChar char="●"/>
            </a:pPr>
            <a:r>
              <a:rPr lang="en-US" sz="2400"/>
              <a:t>• Central question: Is doing worse than allowing?</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Understanding Euthanasia</a:t>
            </a:r>
            <a:endParaRPr/>
          </a:p>
        </p:txBody>
      </p:sp>
      <p:sp>
        <p:nvSpPr>
          <p:cNvPr id="76" name="Google Shape;76;p16"/>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Active: intentionally causes death.</a:t>
            </a:r>
            <a:endParaRPr/>
          </a:p>
          <a:p>
            <a:pPr indent="-342900" lvl="0" marL="342900" rtl="0" algn="l">
              <a:spcBef>
                <a:spcPts val="480"/>
              </a:spcBef>
              <a:spcAft>
                <a:spcPts val="0"/>
              </a:spcAft>
              <a:buClr>
                <a:schemeClr val="dk1"/>
              </a:buClr>
              <a:buSzPts val="2400"/>
              <a:buChar char="●"/>
            </a:pPr>
            <a:r>
              <a:rPr lang="en-US" sz="2400"/>
              <a:t>Passive: death follows withholding/withdrawing treatment.</a:t>
            </a:r>
            <a:endParaRPr/>
          </a:p>
          <a:p>
            <a:pPr indent="-342900" lvl="0" marL="342900" rtl="0" algn="l">
              <a:spcBef>
                <a:spcPts val="480"/>
              </a:spcBef>
              <a:spcAft>
                <a:spcPts val="1200"/>
              </a:spcAft>
              <a:buClr>
                <a:schemeClr val="dk1"/>
              </a:buClr>
              <a:buSzPts val="2400"/>
              <a:buChar char="●"/>
            </a:pPr>
            <a:r>
              <a:rPr lang="en-US" sz="2400"/>
              <a:t>Both concern terminal care but differ in method.</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The Core Ethical Question</a:t>
            </a:r>
            <a:endParaRPr/>
          </a:p>
        </p:txBody>
      </p:sp>
      <p:sp>
        <p:nvSpPr>
          <p:cNvPr id="83" name="Google Shape;83;p17"/>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Three lenses:</a:t>
            </a:r>
            <a:endParaRPr/>
          </a:p>
          <a:p>
            <a:pPr indent="-342900" lvl="0" marL="342900" rtl="0" algn="l">
              <a:spcBef>
                <a:spcPts val="480"/>
              </a:spcBef>
              <a:spcAft>
                <a:spcPts val="0"/>
              </a:spcAft>
              <a:buClr>
                <a:schemeClr val="dk1"/>
              </a:buClr>
              <a:buSzPts val="2400"/>
              <a:buChar char="●"/>
            </a:pPr>
            <a:r>
              <a:rPr lang="en-US" sz="2400"/>
              <a:t>• Intentions</a:t>
            </a:r>
            <a:endParaRPr/>
          </a:p>
          <a:p>
            <a:pPr indent="-342900" lvl="0" marL="342900" rtl="0" algn="l">
              <a:spcBef>
                <a:spcPts val="480"/>
              </a:spcBef>
              <a:spcAft>
                <a:spcPts val="0"/>
              </a:spcAft>
              <a:buClr>
                <a:schemeClr val="dk1"/>
              </a:buClr>
              <a:buSzPts val="2400"/>
              <a:buChar char="●"/>
            </a:pPr>
            <a:r>
              <a:rPr lang="en-US" sz="2400"/>
              <a:t>• Consequences</a:t>
            </a:r>
            <a:endParaRPr/>
          </a:p>
          <a:p>
            <a:pPr indent="-342900" lvl="0" marL="342900" rtl="0" algn="l">
              <a:spcBef>
                <a:spcPts val="480"/>
              </a:spcBef>
              <a:spcAft>
                <a:spcPts val="0"/>
              </a:spcAft>
              <a:buClr>
                <a:schemeClr val="dk1"/>
              </a:buClr>
              <a:buSzPts val="2400"/>
              <a:buChar char="●"/>
            </a:pPr>
            <a:r>
              <a:rPr lang="en-US" sz="2400"/>
              <a:t>• Nature of the act</a:t>
            </a:r>
            <a:endParaRPr/>
          </a:p>
          <a:p>
            <a:pPr indent="-342900" lvl="0" marL="342900" rtl="0" algn="l">
              <a:spcBef>
                <a:spcPts val="480"/>
              </a:spcBef>
              <a:spcAft>
                <a:spcPts val="1200"/>
              </a:spcAft>
              <a:buClr>
                <a:schemeClr val="dk1"/>
              </a:buClr>
              <a:buSzPts val="2400"/>
              <a:buChar char="●"/>
            </a:pPr>
            <a:r>
              <a:rPr lang="en-US" sz="2400"/>
              <a:t>Different theories prioritise different lenses.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Consequentialism</a:t>
            </a:r>
            <a:endParaRPr/>
          </a:p>
        </p:txBody>
      </p:sp>
      <p:sp>
        <p:nvSpPr>
          <p:cNvPr id="90" name="Google Shape;90;p18"/>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 Outcomes determine morality</a:t>
            </a:r>
            <a:endParaRPr/>
          </a:p>
          <a:p>
            <a:pPr indent="-342900" lvl="0" marL="342900" rtl="0" algn="l">
              <a:spcBef>
                <a:spcPts val="480"/>
              </a:spcBef>
              <a:spcAft>
                <a:spcPts val="0"/>
              </a:spcAft>
              <a:buClr>
                <a:schemeClr val="dk1"/>
              </a:buClr>
              <a:buSzPts val="2400"/>
              <a:buChar char="●"/>
            </a:pPr>
            <a:r>
              <a:rPr lang="en-US" sz="2400"/>
              <a:t>• Reduce suffering</a:t>
            </a:r>
            <a:endParaRPr/>
          </a:p>
          <a:p>
            <a:pPr indent="-342900" lvl="0" marL="342900" rtl="0" algn="l">
              <a:spcBef>
                <a:spcPts val="480"/>
              </a:spcBef>
              <a:spcAft>
                <a:spcPts val="0"/>
              </a:spcAft>
              <a:buClr>
                <a:schemeClr val="dk1"/>
              </a:buClr>
              <a:buSzPts val="2400"/>
              <a:buChar char="●"/>
            </a:pPr>
            <a:r>
              <a:rPr lang="en-US" sz="2400"/>
              <a:t>• Promote wellbeing</a:t>
            </a:r>
            <a:endParaRPr/>
          </a:p>
          <a:p>
            <a:pPr indent="-342900" lvl="0" marL="342900" rtl="0" algn="l">
              <a:spcBef>
                <a:spcPts val="480"/>
              </a:spcBef>
              <a:spcAft>
                <a:spcPts val="1200"/>
              </a:spcAft>
              <a:buClr>
                <a:schemeClr val="dk1"/>
              </a:buClr>
              <a:buSzPts val="2400"/>
              <a:buChar char="●"/>
            </a:pPr>
            <a:r>
              <a:rPr lang="en-US" sz="2400"/>
              <a:t>If outcomes are identical, distinction may lose force.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Duty-Based Ethics</a:t>
            </a:r>
            <a:endParaRPr/>
          </a:p>
        </p:txBody>
      </p:sp>
      <p:sp>
        <p:nvSpPr>
          <p:cNvPr id="97" name="Google Shape;97;p19"/>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 Moral duties matter</a:t>
            </a:r>
            <a:endParaRPr/>
          </a:p>
          <a:p>
            <a:pPr indent="-342900" lvl="0" marL="342900" rtl="0" algn="l">
              <a:spcBef>
                <a:spcPts val="480"/>
              </a:spcBef>
              <a:spcAft>
                <a:spcPts val="0"/>
              </a:spcAft>
              <a:buClr>
                <a:schemeClr val="dk1"/>
              </a:buClr>
              <a:buSzPts val="2400"/>
              <a:buChar char="●"/>
            </a:pPr>
            <a:r>
              <a:rPr lang="en-US" sz="2400"/>
              <a:t>• Intentionally killing is prohibited</a:t>
            </a:r>
            <a:endParaRPr/>
          </a:p>
          <a:p>
            <a:pPr indent="-342900" lvl="0" marL="342900" rtl="0" algn="l">
              <a:spcBef>
                <a:spcPts val="480"/>
              </a:spcBef>
              <a:spcAft>
                <a:spcPts val="1200"/>
              </a:spcAft>
              <a:buClr>
                <a:schemeClr val="dk1"/>
              </a:buClr>
              <a:buSzPts val="2400"/>
              <a:buChar char="●"/>
            </a:pPr>
            <a:r>
              <a:rPr lang="en-US" sz="2400"/>
              <a:t>• Respect for persons over consequences.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Rachels' Challenge</a:t>
            </a:r>
            <a:endParaRPr/>
          </a:p>
        </p:txBody>
      </p:sp>
      <p:sp>
        <p:nvSpPr>
          <p:cNvPr id="104" name="Google Shape;104;p20"/>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1200"/>
              </a:spcAft>
              <a:buClr>
                <a:schemeClr val="dk1"/>
              </a:buClr>
              <a:buSzPts val="2400"/>
              <a:buChar char="●"/>
            </a:pPr>
            <a:r>
              <a:rPr lang="en-US" sz="2400"/>
              <a:t>Rachels argued killing and letting die can be equally blameworthy when intention and outcome are the same.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Religious Perspectives</a:t>
            </a:r>
            <a:endParaRPr/>
          </a:p>
        </p:txBody>
      </p:sp>
      <p:sp>
        <p:nvSpPr>
          <p:cNvPr id="111" name="Google Shape;111;p2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Natural law emphasises sanctity of life.</a:t>
            </a:r>
            <a:endParaRPr/>
          </a:p>
          <a:p>
            <a:pPr indent="-342900" lvl="0" marL="342900" rtl="0" algn="l">
              <a:spcBef>
                <a:spcPts val="480"/>
              </a:spcBef>
              <a:spcAft>
                <a:spcPts val="1200"/>
              </a:spcAft>
              <a:buClr>
                <a:schemeClr val="dk1"/>
              </a:buClr>
              <a:buSzPts val="2400"/>
              <a:buChar char="●"/>
            </a:pPr>
            <a:r>
              <a:rPr lang="en-US" sz="2400"/>
              <a:t>Many Christians reject intentional killing but may accept withdrawing burdensome treatment.</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Calibri"/>
              <a:buNone/>
            </a:pPr>
            <a:r>
              <a:rPr lang="en-US" sz="4400">
                <a:solidFill>
                  <a:schemeClr val="dk1"/>
                </a:solidFill>
                <a:latin typeface="Calibri"/>
                <a:ea typeface="Calibri"/>
                <a:cs typeface="Calibri"/>
                <a:sym typeface="Calibri"/>
              </a:rPr>
              <a:t>Arguments Supporting a Distinction</a:t>
            </a:r>
            <a:endParaRPr/>
          </a:p>
        </p:txBody>
      </p:sp>
      <p:sp>
        <p:nvSpPr>
          <p:cNvPr id="118" name="Google Shape;118;p2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 Protects vulnerable patients</a:t>
            </a:r>
            <a:endParaRPr/>
          </a:p>
          <a:p>
            <a:pPr indent="-342900" lvl="0" marL="342900" rtl="0" algn="l">
              <a:spcBef>
                <a:spcPts val="480"/>
              </a:spcBef>
              <a:spcAft>
                <a:spcPts val="0"/>
              </a:spcAft>
              <a:buClr>
                <a:schemeClr val="dk1"/>
              </a:buClr>
              <a:buSzPts val="2400"/>
              <a:buChar char="●"/>
            </a:pPr>
            <a:r>
              <a:rPr lang="en-US" sz="2400"/>
              <a:t>• Preserves trust in medicine</a:t>
            </a:r>
            <a:endParaRPr/>
          </a:p>
          <a:p>
            <a:pPr indent="-342900" lvl="0" marL="342900" rtl="0" algn="l">
              <a:spcBef>
                <a:spcPts val="480"/>
              </a:spcBef>
              <a:spcAft>
                <a:spcPts val="0"/>
              </a:spcAft>
              <a:buClr>
                <a:schemeClr val="dk1"/>
              </a:buClr>
              <a:buSzPts val="2400"/>
              <a:buChar char="●"/>
            </a:pPr>
            <a:r>
              <a:rPr lang="en-US" sz="2400"/>
              <a:t>• Limits abuse</a:t>
            </a:r>
            <a:endParaRPr/>
          </a:p>
          <a:p>
            <a:pPr indent="-342900" lvl="0" marL="342900" rtl="0" algn="l">
              <a:spcBef>
                <a:spcPts val="480"/>
              </a:spcBef>
              <a:spcAft>
                <a:spcPts val="1200"/>
              </a:spcAft>
              <a:buClr>
                <a:schemeClr val="dk1"/>
              </a:buClr>
              <a:buSzPts val="2400"/>
              <a:buChar char="●"/>
            </a:pPr>
            <a:r>
              <a:rPr lang="en-US" sz="2400"/>
              <a:t>• Distinguishes acts from omissions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Arguments Against a Distinction</a:t>
            </a:r>
            <a:endParaRPr/>
          </a:p>
        </p:txBody>
      </p:sp>
      <p:sp>
        <p:nvSpPr>
          <p:cNvPr id="125" name="Google Shape;125;p2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 Intention often identical</a:t>
            </a:r>
            <a:endParaRPr/>
          </a:p>
          <a:p>
            <a:pPr indent="-342900" lvl="0" marL="342900" rtl="0" algn="l">
              <a:spcBef>
                <a:spcPts val="480"/>
              </a:spcBef>
              <a:spcAft>
                <a:spcPts val="0"/>
              </a:spcAft>
              <a:buClr>
                <a:schemeClr val="dk1"/>
              </a:buClr>
              <a:buSzPts val="2400"/>
              <a:buChar char="●"/>
            </a:pPr>
            <a:r>
              <a:rPr lang="en-US" sz="2400"/>
              <a:t>• Passive euthanasia may prolong suffering</a:t>
            </a:r>
            <a:endParaRPr/>
          </a:p>
          <a:p>
            <a:pPr indent="-342900" lvl="0" marL="342900" rtl="0" algn="l">
              <a:spcBef>
                <a:spcPts val="480"/>
              </a:spcBef>
              <a:spcAft>
                <a:spcPts val="1200"/>
              </a:spcAft>
              <a:buClr>
                <a:schemeClr val="dk1"/>
              </a:buClr>
              <a:buSzPts val="2400"/>
              <a:buChar char="●"/>
            </a:pPr>
            <a:r>
              <a:rPr lang="en-US" sz="2400"/>
              <a:t>• Autonomy and compassion deserve priority.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Critical Evaluation</a:t>
            </a:r>
            <a:endParaRPr/>
          </a:p>
        </p:txBody>
      </p:sp>
      <p:sp>
        <p:nvSpPr>
          <p:cNvPr id="132" name="Google Shape;132;p2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1200"/>
              </a:spcAft>
              <a:buClr>
                <a:schemeClr val="dk1"/>
              </a:buClr>
              <a:buSzPts val="2400"/>
              <a:buChar char="●"/>
            </a:pPr>
            <a:r>
              <a:rPr lang="en-US" sz="2400"/>
              <a:t>Each framework highlights different values. No single theory resolves every difficult case.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Conclusion &amp; References</a:t>
            </a:r>
            <a:endParaRPr/>
          </a:p>
        </p:txBody>
      </p:sp>
      <p:sp>
        <p:nvSpPr>
          <p:cNvPr id="139" name="Google Shape;139;p2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US" sz="2400"/>
              <a:t>Overall, whether the distinction is morally significant depends on the ethical framework adopted.</a:t>
            </a:r>
            <a:endParaRPr/>
          </a:p>
          <a:p>
            <a:pPr indent="-190500" lvl="0" marL="342900" rtl="0" algn="l">
              <a:spcBef>
                <a:spcPts val="480"/>
              </a:spcBef>
              <a:spcAft>
                <a:spcPts val="0"/>
              </a:spcAft>
              <a:buClr>
                <a:schemeClr val="dk1"/>
              </a:buClr>
              <a:buSzPts val="2400"/>
              <a:buNone/>
            </a:pPr>
            <a:r>
              <a:t/>
            </a:r>
            <a:endParaRPr sz="2400"/>
          </a:p>
          <a:p>
            <a:pPr indent="-342900" lvl="0" marL="342900" rtl="0" algn="l">
              <a:spcBef>
                <a:spcPts val="480"/>
              </a:spcBef>
              <a:spcAft>
                <a:spcPts val="0"/>
              </a:spcAft>
              <a:buClr>
                <a:schemeClr val="dk1"/>
              </a:buClr>
              <a:buSzPts val="2400"/>
              <a:buChar char="●"/>
            </a:pPr>
            <a:r>
              <a:rPr lang="en-US" sz="2400"/>
              <a:t>References:</a:t>
            </a:r>
            <a:endParaRPr/>
          </a:p>
          <a:p>
            <a:pPr indent="-342900" lvl="0" marL="342900" rtl="0" algn="l">
              <a:spcBef>
                <a:spcPts val="480"/>
              </a:spcBef>
              <a:spcAft>
                <a:spcPts val="1200"/>
              </a:spcAft>
              <a:buClr>
                <a:schemeClr val="dk1"/>
              </a:buClr>
              <a:buSzPts val="2400"/>
              <a:buChar char="●"/>
            </a:pPr>
            <a:r>
              <a:rPr lang="en-US" sz="2400"/>
              <a:t>Rachels (1975); Beauchamp &amp; Childress; Kant; Aquinas.</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