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58" r:id="rId6"/>
    <p:sldId id="259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056EA-561C-4987-BB39-1A81CF5D7D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A9CAA5-55EA-4A99-8F6B-AEC27ACE93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92A9D-C465-495D-96B8-93A484CDD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214E7-D9BA-4FC9-968C-D886ED29F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A4248-D48A-4012-ABEF-2155C9460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357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30260-5800-4AB7-8ECC-1449F9F4A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5B895-7834-432A-95CB-387DB076C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52F79A-0ABF-41A7-858A-31727EC20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011E1B-1053-4547-9544-E2785995B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42D54-D4AA-4379-A22C-0E0F09EEA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196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F1F73-3365-4902-99B4-CD086CDA9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9A1B5B-66E6-4E47-A2C3-D7F7B7BE5E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E4719-C963-4F9C-B63D-9FF510E52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F852E-85B7-4A1C-A207-8515A47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8263C-07EC-437B-9E6B-0E8D391F8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673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9B181-17E3-447E-903F-8C4914B65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C5B95-AA95-4280-8937-37B4D84DC2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E5A508-D431-47CF-B390-D8A5CC1B4E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F26BE3-FBC8-465D-88B5-433C33E3F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D15AB6-3C2C-45E7-AE90-E6E4E909D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FB00E9-44FF-4D2F-8964-A020B3459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698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59F8C-31C9-47FC-A714-030033272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A0FDA-9EC4-42E4-902E-0B1C213AD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7377BB-BD00-4353-A9E6-396D33D1EA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4FA657-E36F-45DC-8BF6-CC7E8DCA89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15E2A8-7756-4EB7-B29C-55796A962A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7F6452-53C7-46A8-9BB9-D77705BA0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CF761E-0ABD-42BD-8DE8-B868DE48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D96645-4AE6-49C2-84CF-20D3C7A30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251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551F3-8650-4DAE-B263-B6E80FBD5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B7FCDA-1B5A-4E8B-AF9A-1C3A9A5A1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A7BF1C-A7F3-427A-9B5D-E605B7E1A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74FC14-6421-4C17-AA99-04C3B70E3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231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1DA7C9-2500-4A3D-88A8-60A8B32F3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C0B655-34CE-4F31-9C61-7D6AAA4CD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5D7AD9-0328-4F9C-B2EC-2EC1995DA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9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287DD-939B-4CFA-B5A3-D352444EA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8CAB6-24B4-43DC-89D0-792680E45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D69FF4-501C-456E-B5BF-80CA44E65A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AAD3-0E63-49C0-A724-87F09DE58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69F2-AA36-4FA8-BCF4-BEC90DECA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8B13D1-C24B-45CC-A78A-094837D1C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308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88C1E-4486-483C-B6A1-4CA2CD5D1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0B3B24-FC92-45D8-832B-7F2581333C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9646DA-EE0D-48D5-A1CB-8015047C47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A63B9-F775-445C-B38E-5BE70B553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3211F3-48A9-4EC4-9A4F-91A0A0E6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DD3F84-9530-48CC-A254-6F0E50B2C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300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1F01A-96C4-4623-9F5C-1863BDA64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987C4C-D5D2-4123-BEDC-853459C1EC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7E03F-3133-40FF-B3A6-3CBECBCF2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5F637-FFEC-46A0-8082-1A6047B52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39E270-8B92-4607-A1B8-D3C3BF002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248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177208-9640-456D-AEB7-91523E48CA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0FBE18-B28E-43FD-9CB9-2F04F0732D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1CF4C1-0A7B-4DDE-B067-F9B7188A5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FBDF7-C1AD-4B4D-8EFE-C092B2363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280EAC-FF46-4D2A-8E90-1048CFE3B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208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348085-E3F1-4F2C-BD3F-FD9AEAB10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6B9AB6-7899-4C05-A6BC-B56592608E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7D117E-4B31-4B6B-9518-473077E58F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70F34-E5CD-4A5D-98BB-AAD9C7F959E0}" type="datetimeFigureOut">
              <a:rPr lang="en-GB" smtClean="0"/>
              <a:t>09/04/2021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780099-C848-4263-AE38-F872B0F672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C976C-99D5-4B88-963E-CE45C51A7B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6F3E37-C1D5-4E90-A937-AB3851A1D4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916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1471595307000996?casa_token=6QZk8jnHjuAAAAAA:7e9jEvy51g1NjJc_1PEY4cpT2P-gI66XUD22FilR6gljSJZgf4cchQqFFkuqAH6tW1BzbvhoHA#bib15" TargetMode="External"/><Relationship Id="rId2" Type="http://schemas.openxmlformats.org/officeDocument/2006/relationships/hyperlink" Target="https://www.sciencedirect.com/science/article/pii/S1471595307000996?casa_token=6QZk8jnHjuAAAAAA:7e9jEvy51g1NjJc_1PEY4cpT2P-gI66XUD22FilR6gljSJZgf4cchQqFFkuqAH6tW1BzbvhoHA#bib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ciencedirect.com/science/article/pii/S1471595307000996?casa_token=6QZk8jnHjuAAAAAA:7e9jEvy51g1NjJc_1PEY4cpT2P-gI66XUD22FilR6gljSJZgf4cchQqFFkuqAH6tW1BzbvhoHA#bib22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1471595307000996?casa_token=6QZk8jnHjuAAAAAA:7e9jEvy51g1NjJc_1PEY4cpT2P-gI66XUD22FilR6gljSJZgf4cchQqFFkuqAH6tW1BzbvhoHA#bib15" TargetMode="External"/><Relationship Id="rId2" Type="http://schemas.openxmlformats.org/officeDocument/2006/relationships/hyperlink" Target="https://www.sciencedirect.com/science/article/pii/S1471595307000996?casa_token=6QZk8jnHjuAAAAAA:7e9jEvy51g1NjJc_1PEY4cpT2P-gI66XUD22FilR6gljSJZgf4cchQqFFkuqAH6tW1BzbvhoHA#bib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ciencedirect.com/science/article/pii/S1471595307000996?casa_token=6QZk8jnHjuAAAAAA:7e9jEvy51g1NjJc_1PEY4cpT2P-gI66XUD22FilR6gljSJZgf4cchQqFFkuqAH6tW1BzbvhoHA#bib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77F82-93D6-4FC8-9127-C86A44DEBF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Employability skills for a graduate nurse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19A657-86E0-45EB-A397-B5A5F19575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By </a:t>
            </a:r>
          </a:p>
          <a:p>
            <a:r>
              <a:rPr lang="en-GB" dirty="0" err="1">
                <a:solidFill>
                  <a:schemeClr val="accent1"/>
                </a:solidFill>
              </a:rPr>
              <a:t>Etongo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Bonto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Elele</a:t>
            </a:r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ID: 1814420</a:t>
            </a:r>
          </a:p>
          <a:p>
            <a:r>
              <a:rPr lang="en-GB" dirty="0">
                <a:solidFill>
                  <a:schemeClr val="accent1"/>
                </a:solidFill>
              </a:rPr>
              <a:t>Lecturer: </a:t>
            </a:r>
            <a:r>
              <a:rPr lang="en-GB" dirty="0" err="1">
                <a:solidFill>
                  <a:schemeClr val="accent1"/>
                </a:solidFill>
              </a:rPr>
              <a:t>Noura</a:t>
            </a:r>
            <a:r>
              <a:rPr lang="en-GB" dirty="0">
                <a:solidFill>
                  <a:schemeClr val="accent1"/>
                </a:solidFill>
              </a:rPr>
              <a:t> Mohamed</a:t>
            </a:r>
          </a:p>
        </p:txBody>
      </p:sp>
    </p:spTree>
    <p:extLst>
      <p:ext uri="{BB962C8B-B14F-4D97-AF65-F5344CB8AC3E}">
        <p14:creationId xmlns:p14="http://schemas.microsoft.com/office/powerpoint/2010/main" val="13159621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019ED-4886-40EB-A1A7-6B7529B94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2"/>
                </a:solidFill>
              </a:rPr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46AB1-3DAB-48CB-95A4-419CB0597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Communication is the movement of information from one person to the next or one place to another. It allows the patients to receive effective care in the shortest time.</a:t>
            </a: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Fist class </a:t>
            </a:r>
            <a:r>
              <a:rPr lang="en-GB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communication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is essential to build repour with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patients, it’s a mus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t for a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successful outcome of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personalised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nursing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care for all patients.</a:t>
            </a:r>
          </a:p>
          <a:p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3392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4425D-1418-4A50-8EC1-BE7C436CF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334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2"/>
                </a:solidFill>
              </a:rPr>
              <a:t>Communication </a:t>
            </a:r>
            <a:endParaRPr lang="en-GB" dirty="0"/>
          </a:p>
        </p:txBody>
      </p:sp>
      <p:pic>
        <p:nvPicPr>
          <p:cNvPr id="1026" name="Picture 2" descr="Communicating Effectively with Patients | American Mobile">
            <a:extLst>
              <a:ext uri="{FF2B5EF4-FFF2-40B4-BE49-F238E27FC236}">
                <a16:creationId xmlns:a16="http://schemas.microsoft.com/office/drawing/2014/main" id="{D1774812-61E6-4A8A-AE29-861608B062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7035" y="3913711"/>
            <a:ext cx="6257925" cy="257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52252FA-ED42-4407-A4D5-815705C2EB7B}"/>
              </a:ext>
            </a:extLst>
          </p:cNvPr>
          <p:cNvSpPr/>
          <p:nvPr/>
        </p:nvSpPr>
        <p:spPr>
          <a:xfrm>
            <a:off x="1119807" y="2164426"/>
            <a:ext cx="995238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02124"/>
                </a:solidFill>
                <a:latin typeface="arial" panose="020B0604020202020204" pitchFamily="34" charset="0"/>
              </a:rPr>
              <a:t>To accomplish this, however, a graduate must understand and support their patients, showing, empathy, kindness and must always be sensitive and sincere towards the needs of his or her patient.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890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F432F-D227-4DFD-A5A5-DE5F225EC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2"/>
                </a:solidFill>
                <a:latin typeface="arial" panose="020B0604020202020204" pitchFamily="34" charset="0"/>
              </a:rPr>
              <a:t>Attitude and confidence</a:t>
            </a:r>
            <a:endParaRPr lang="en-GB" dirty="0"/>
          </a:p>
        </p:txBody>
      </p:sp>
      <p:pic>
        <p:nvPicPr>
          <p:cNvPr id="3074" name="Picture 2" descr="Good Work: Attitude is Everything | Getting Smart">
            <a:extLst>
              <a:ext uri="{FF2B5EF4-FFF2-40B4-BE49-F238E27FC236}">
                <a16:creationId xmlns:a16="http://schemas.microsoft.com/office/drawing/2014/main" id="{8974F5BC-7CC9-4BAE-988C-CE14589F94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331" y="3684104"/>
            <a:ext cx="3992217" cy="2538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80E2A31-D91C-478A-95C7-C1F81F7110BB}"/>
              </a:ext>
            </a:extLst>
          </p:cNvPr>
          <p:cNvSpPr/>
          <p:nvPr/>
        </p:nvSpPr>
        <p:spPr>
          <a:xfrm>
            <a:off x="2822713" y="2207929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>
                <a:solidFill>
                  <a:srgbClr val="202124"/>
                </a:solidFill>
                <a:latin typeface="arial" panose="020B0604020202020204" pitchFamily="34" charset="0"/>
              </a:rPr>
              <a:t>Attitude is a settled way of thinking or feeling about something.</a:t>
            </a:r>
          </a:p>
          <a:p>
            <a:r>
              <a:rPr lang="en-GB" sz="2400" dirty="0">
                <a:solidFill>
                  <a:srgbClr val="70757A"/>
                </a:solidFill>
                <a:latin typeface="arial" panose="020B0604020202020204" pitchFamily="34" charset="0"/>
              </a:rPr>
              <a:t>"he was questioned on his </a:t>
            </a:r>
            <a:r>
              <a:rPr lang="en-GB" sz="2400" b="1" dirty="0">
                <a:solidFill>
                  <a:srgbClr val="70757A"/>
                </a:solidFill>
                <a:latin typeface="arial" panose="020B0604020202020204" pitchFamily="34" charset="0"/>
              </a:rPr>
              <a:t>attitude to</a:t>
            </a:r>
            <a:r>
              <a:rPr lang="en-GB" sz="2400" dirty="0">
                <a:solidFill>
                  <a:srgbClr val="70757A"/>
                </a:solidFill>
                <a:latin typeface="arial" panose="020B0604020202020204" pitchFamily="34" charset="0"/>
              </a:rPr>
              <a:t> South Africa"</a:t>
            </a:r>
            <a:endParaRPr lang="en-GB" sz="2400" b="0" i="0" dirty="0">
              <a:solidFill>
                <a:srgbClr val="70757A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7690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7C871-CE2A-4462-82A7-7E43B7E3C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0" i="0" dirty="0">
                <a:solidFill>
                  <a:schemeClr val="accent2"/>
                </a:solidFill>
                <a:effectLst/>
                <a:latin typeface="arial" panose="020B0604020202020204" pitchFamily="34" charset="0"/>
              </a:rPr>
              <a:t>Attitude and confidence</a:t>
            </a: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EFA8D-AFBF-4AA5-AD5F-3A75E057B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r>
              <a:rPr lang="en-GB" dirty="0"/>
              <a:t>A high degree of confidence is essential for a graduate or and an experience nurse. </a:t>
            </a:r>
            <a:r>
              <a:rPr lang="en-GB" b="0" i="0" dirty="0">
                <a:solidFill>
                  <a:srgbClr val="2E2E2E"/>
                </a:solidFill>
                <a:effectLst/>
              </a:rPr>
              <a:t>psychiatrists and primary care nurses, lack confidence in taking care of and treating patients with alcohol abuse (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hlinkClick r:id="rId2"/>
              </a:rPr>
              <a:t>Brown et al., 1997</a:t>
            </a:r>
            <a:r>
              <a:rPr lang="en-GB" b="0" i="0" dirty="0">
                <a:solidFill>
                  <a:srgbClr val="2E2E2E"/>
                </a:solidFill>
                <a:effectLst/>
              </a:rPr>
              <a:t>,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hlinkClick r:id="rId3"/>
              </a:rPr>
              <a:t>Frank et al., 2001</a:t>
            </a:r>
            <a:r>
              <a:rPr lang="en-GB" b="0" i="0" dirty="0">
                <a:solidFill>
                  <a:srgbClr val="2E2E2E"/>
                </a:solidFill>
                <a:effectLst/>
              </a:rPr>
              <a:t>, </a:t>
            </a:r>
            <a:r>
              <a:rPr lang="en-GB" b="0" i="0" u="none" strike="noStrike" dirty="0">
                <a:solidFill>
                  <a:srgbClr val="0C7DBB"/>
                </a:solidFill>
                <a:effectLst/>
                <a:hlinkClick r:id="rId4"/>
              </a:rPr>
              <a:t>Lock et al., 2002</a:t>
            </a:r>
            <a:r>
              <a:rPr lang="en-GB" b="0" i="0" dirty="0">
                <a:solidFill>
                  <a:srgbClr val="2E2E2E"/>
                </a:solidFill>
                <a:effectLst/>
              </a:rPr>
              <a:t>). This seems to be influenced by the education and experience gained during their training period.</a:t>
            </a:r>
          </a:p>
          <a:p>
            <a:pPr marL="0" indent="0">
              <a:buNone/>
            </a:pPr>
            <a:r>
              <a:rPr lang="en-GB" dirty="0">
                <a:solidFill>
                  <a:srgbClr val="2E2E2E"/>
                </a:solidFill>
              </a:rPr>
              <a:t>                     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325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7BB1B-8858-48C6-8AB1-B3639E243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739" y="1743914"/>
            <a:ext cx="10515600" cy="529870"/>
          </a:xfrm>
        </p:spPr>
        <p:txBody>
          <a:bodyPr>
            <a:normAutofit fontScale="90000"/>
          </a:bodyPr>
          <a:lstStyle/>
          <a:p>
            <a:r>
              <a:rPr lang="en-GB" b="0" i="0" dirty="0">
                <a:solidFill>
                  <a:schemeClr val="accent2"/>
                </a:solidFill>
                <a:effectLst/>
                <a:latin typeface="arial" panose="020B0604020202020204" pitchFamily="34" charset="0"/>
              </a:rPr>
              <a:t>Teamwork.</a:t>
            </a:r>
            <a:b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46DD5-4C19-41AE-B041-550DDD01C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GB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Nurses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 are essential par of the healthcare system, they are the link between many other professionals and specialists; therefore  teamwork orientated attitude is essential to meet required outcomes. </a:t>
            </a:r>
            <a:r>
              <a:rPr lang="en-GB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teamwork is vital to facilitating 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good</a:t>
            </a:r>
            <a:r>
              <a:rPr lang="en-GB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communication and promoting positive patient outcomes.</a:t>
            </a:r>
            <a:endParaRPr lang="en-GB" dirty="0"/>
          </a:p>
        </p:txBody>
      </p:sp>
      <p:pic>
        <p:nvPicPr>
          <p:cNvPr id="4098" name="Picture 2" descr="6 Benefits of Teamwork in the Workplace | Sandler Training">
            <a:extLst>
              <a:ext uri="{FF2B5EF4-FFF2-40B4-BE49-F238E27FC236}">
                <a16:creationId xmlns:a16="http://schemas.microsoft.com/office/drawing/2014/main" id="{FA7FDDE6-46D3-4D0C-9461-3B1CA13EDF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077" y="4492487"/>
            <a:ext cx="6638925" cy="1915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830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3084A-FB58-4B8D-9383-FAA7F1541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7B3FC-AD01-44DA-B69E-AEEF5F2DF7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olidFill>
                <a:srgbClr val="0C7DBB"/>
              </a:solidFill>
              <a:hlinkClick r:id="rId2"/>
            </a:endParaRPr>
          </a:p>
          <a:p>
            <a:r>
              <a:rPr lang="en-GB" dirty="0">
                <a:solidFill>
                  <a:srgbClr val="0C7DBB"/>
                </a:solidFill>
                <a:hlinkClick r:id="rId2"/>
              </a:rPr>
              <a:t>Brown et al., 1997</a:t>
            </a:r>
            <a:r>
              <a:rPr lang="en-GB" dirty="0">
                <a:solidFill>
                  <a:srgbClr val="2E2E2E"/>
                </a:solidFill>
              </a:rPr>
              <a:t>, </a:t>
            </a:r>
            <a:r>
              <a:rPr lang="en-GB" dirty="0">
                <a:solidFill>
                  <a:srgbClr val="0C7DBB"/>
                </a:solidFill>
                <a:hlinkClick r:id="rId3"/>
              </a:rPr>
              <a:t>Frank et al., 2001</a:t>
            </a:r>
            <a:r>
              <a:rPr lang="en-GB" dirty="0">
                <a:solidFill>
                  <a:srgbClr val="2E2E2E"/>
                </a:solidFill>
              </a:rPr>
              <a:t>, </a:t>
            </a:r>
            <a:r>
              <a:rPr lang="en-GB" dirty="0">
                <a:solidFill>
                  <a:srgbClr val="0C7DBB"/>
                </a:solidFill>
                <a:hlinkClick r:id="rId4"/>
              </a:rPr>
              <a:t>Lock et al., 2002</a:t>
            </a:r>
            <a:endParaRPr lang="en-GB" dirty="0">
              <a:solidFill>
                <a:srgbClr val="0C7DBB"/>
              </a:solidFill>
            </a:endParaRPr>
          </a:p>
          <a:p>
            <a:endParaRPr lang="en-GB" dirty="0">
              <a:solidFill>
                <a:srgbClr val="0C7DBB"/>
              </a:solidFill>
            </a:endParaRPr>
          </a:p>
          <a:p>
            <a:r>
              <a:rPr lang="en-GB" dirty="0">
                <a:solidFill>
                  <a:srgbClr val="0C7DBB"/>
                </a:solidFill>
              </a:rPr>
              <a:t>Skills for care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930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165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</vt:lpstr>
      <vt:lpstr>Calibri</vt:lpstr>
      <vt:lpstr>Calibri Light</vt:lpstr>
      <vt:lpstr>Office Theme</vt:lpstr>
      <vt:lpstr>Employability skills for a graduate nurse </vt:lpstr>
      <vt:lpstr>Communication </vt:lpstr>
      <vt:lpstr>Communication </vt:lpstr>
      <vt:lpstr>Attitude and confidence</vt:lpstr>
      <vt:lpstr>Attitude and confidence</vt:lpstr>
      <vt:lpstr>Teamwork.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itongo</dc:creator>
  <cp:lastModifiedBy>SYLVIA</cp:lastModifiedBy>
  <cp:revision>11</cp:revision>
  <dcterms:created xsi:type="dcterms:W3CDTF">2021-04-09T21:14:33Z</dcterms:created>
  <dcterms:modified xsi:type="dcterms:W3CDTF">2021-04-09T22:50:39Z</dcterms:modified>
</cp:coreProperties>
</file>