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2" r:id="rId2"/>
    <p:sldId id="273" r:id="rId3"/>
    <p:sldId id="274" r:id="rId4"/>
    <p:sldId id="275" r:id="rId5"/>
    <p:sldId id="276" r:id="rId6"/>
    <p:sldId id="257" r:id="rId7"/>
    <p:sldId id="259" r:id="rId8"/>
    <p:sldId id="260" r:id="rId9"/>
    <p:sldId id="261" r:id="rId10"/>
    <p:sldId id="258" r:id="rId11"/>
    <p:sldId id="266" r:id="rId12"/>
    <p:sldId id="267" r:id="rId13"/>
    <p:sldId id="268" r:id="rId14"/>
    <p:sldId id="269" r:id="rId15"/>
    <p:sldId id="270" r:id="rId16"/>
    <p:sldId id="271" r:id="rId17"/>
    <p:sldId id="256" r:id="rId18"/>
    <p:sldId id="262" r:id="rId19"/>
    <p:sldId id="263" r:id="rId20"/>
    <p:sldId id="264" r:id="rId21"/>
    <p:sldId id="265" r:id="rId22"/>
    <p:sldId id="27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7178" autoAdjust="0"/>
    <p:restoredTop sz="94660"/>
  </p:normalViewPr>
  <p:slideViewPr>
    <p:cSldViewPr snapToGrid="0">
      <p:cViewPr varScale="1">
        <p:scale>
          <a:sx n="104" d="100"/>
          <a:sy n="104" d="100"/>
        </p:scale>
        <p:origin x="232" y="7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9225C73-1633-42F1-AB3B-7CB183E5F8B8}">
      <dgm:prSet/>
      <dgm:spPr/>
      <dgm:t>
        <a:bodyPr/>
        <a:lstStyle/>
        <a:p>
          <a:pPr>
            <a:lnSpc>
              <a:spcPct val="100000"/>
            </a:lnSpc>
            <a:defRPr cap="all"/>
          </a:pPr>
          <a:endParaRPr lang="en-US"/>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lnSpc>
              <a:spcPct val="100000"/>
            </a:lnSpc>
            <a:defRPr cap="all"/>
          </a:pPr>
          <a:endParaRPr lang="en-US"/>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40FC4FFE-8987-4A26-B7F4-8A516F18ADAE}">
      <dgm:prSet/>
      <dgm:spPr/>
      <dgm:t>
        <a:bodyPr/>
        <a:lstStyle/>
        <a:p>
          <a:pPr>
            <a:lnSpc>
              <a:spcPct val="100000"/>
            </a:lnSpc>
            <a:defRPr cap="all"/>
          </a:pPr>
          <a:br>
            <a:rPr lang="en-US">
              <a:latin typeface="Arial" panose="020B0604020202020204" pitchFamily="34" charset="0"/>
              <a:cs typeface="Arial" panose="020B0604020202020204" pitchFamily="34" charset="0"/>
            </a:rPr>
          </a:br>
          <a:endParaRPr lang="en-US">
            <a:latin typeface="Arial" panose="020B0604020202020204" pitchFamily="34" charset="0"/>
            <a:cs typeface="Arial" panose="020B0604020202020204" pitchFamily="34" charset="0"/>
          </a:endParaRPr>
        </a:p>
      </dgm:t>
    </dgm:pt>
    <dgm:pt modelId="{5B62599A-5C9B-48E7-896E-EA782AC60C8B}" type="sibTrans" cxnId="{C7AD8469-3C68-4AF9-AB82-79B0043AA120}">
      <dgm:prSet/>
      <dgm:spPr/>
      <dgm:t>
        <a:bodyPr/>
        <a:lstStyle/>
        <a:p>
          <a:endParaRPr lang="en-US"/>
        </a:p>
      </dgm:t>
    </dgm:pt>
    <dgm:pt modelId="{CAD7EF86-FB23-41F6-BF42-040B36DEFDB1}" type="parTrans" cxnId="{C7AD8469-3C68-4AF9-AB82-79B0043AA120}">
      <dgm:prSet/>
      <dgm:spPr/>
      <dgm:t>
        <a:bodyPr/>
        <a:lstStyle/>
        <a:p>
          <a:endParaRPr lang="en-US"/>
        </a:p>
      </dgm:t>
    </dgm:pt>
    <dgm:pt modelId="{50B3CE7C-E10B-4E23-BD93-03664997C932}" type="pres">
      <dgm:prSet presAssocID="{01A66772-F185-4D58-B8BB-E9370D7A7A2B}" presName="root" presStyleCnt="0">
        <dgm:presLayoutVars>
          <dgm:dir/>
          <dgm:resizeHandles val="exact"/>
        </dgm:presLayoutVars>
      </dgm:prSet>
      <dgm:spPr/>
    </dgm:pt>
    <dgm:pt modelId="{DE9CE479-E4AE-4283-AEF1-10C1535B4324}" type="pres">
      <dgm:prSet presAssocID="{40FC4FFE-8987-4A26-B7F4-8A516F18ADAE}" presName="compNode" presStyleCnt="0"/>
      <dgm:spPr/>
    </dgm:pt>
    <dgm:pt modelId="{B59FCF02-CAD2-4D6F-9542-AD86711168CA}" type="pres">
      <dgm:prSet presAssocID="{40FC4FFE-8987-4A26-B7F4-8A516F18ADAE}" presName="iconBgRect" presStyleLbl="bgShp" presStyleIdx="0" presStyleCnt="3"/>
      <dgm:spPr/>
    </dgm:pt>
    <dgm:pt modelId="{7C175B98-93F4-4D7C-BB95-1514AB879CD5}" type="pres">
      <dgm:prSet presAssocID="{40FC4FFE-8987-4A26-B7F4-8A516F18ADA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Cheers with solid fill"/>
        </a:ext>
      </dgm:extLst>
    </dgm:pt>
    <dgm:pt modelId="{677A3090-5F01-43FD-9FA6-C0420AD80FD6}" type="pres">
      <dgm:prSet presAssocID="{40FC4FFE-8987-4A26-B7F4-8A516F18ADAE}" presName="spaceRect" presStyleCnt="0"/>
      <dgm:spPr/>
    </dgm:pt>
    <dgm:pt modelId="{127117FB-F8A7-4A20-A8A7-EC686DDC76D0}" type="pres">
      <dgm:prSet presAssocID="{40FC4FFE-8987-4A26-B7F4-8A516F18ADAE}" presName="textRect" presStyleLbl="revTx" presStyleIdx="0" presStyleCnt="3">
        <dgm:presLayoutVars>
          <dgm:chMax val="1"/>
          <dgm:chPref val="1"/>
        </dgm:presLayoutVars>
      </dgm:prSet>
      <dgm:spPr/>
    </dgm:pt>
    <dgm:pt modelId="{FD1EED9C-83D3-41AD-A09B-D3B36354168F}" type="pres">
      <dgm:prSet presAssocID="{5B62599A-5C9B-48E7-896E-EA782AC60C8B}" presName="sibTrans" presStyleCnt="0"/>
      <dgm:spPr/>
    </dgm:pt>
    <dgm:pt modelId="{C998AB0A-577D-44AA-A068-F634DDE7BD47}" type="pres">
      <dgm:prSet presAssocID="{49225C73-1633-42F1-AB3B-7CB183E5F8B8}" presName="compNode" presStyleCnt="0"/>
      <dgm:spPr/>
    </dgm:pt>
    <dgm:pt modelId="{BCD8CDD9-0C56-4401-ADB1-8B48DAB2C96F}" type="pres">
      <dgm:prSet presAssocID="{49225C73-1633-42F1-AB3B-7CB183E5F8B8}" presName="iconBgRect" presStyleLbl="bgShp" presStyleIdx="1" presStyleCnt="3"/>
      <dgm:spPr/>
    </dgm:pt>
    <dgm:pt modelId="{DB4CA7C4-FCA1-4127-B20A-2A5C031A3CF4}"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Presentation with bar chart"/>
        </a:ext>
      </dgm:extLst>
    </dgm:pt>
    <dgm:pt modelId="{9B0C8FBF-0BDD-48A5-967E-F3FE71659F6A}" type="pres">
      <dgm:prSet presAssocID="{49225C73-1633-42F1-AB3B-7CB183E5F8B8}" presName="spaceRect" presStyleCnt="0"/>
      <dgm:spPr/>
    </dgm:pt>
    <dgm:pt modelId="{7E6FE37A-5DB0-4899-9FCB-0CE39BC185F8}" type="pres">
      <dgm:prSet presAssocID="{49225C73-1633-42F1-AB3B-7CB183E5F8B8}" presName="textRect" presStyleLbl="revTx" presStyleIdx="1" presStyleCnt="3">
        <dgm:presLayoutVars>
          <dgm:chMax val="1"/>
          <dgm:chPref val="1"/>
        </dgm:presLayoutVars>
      </dgm:prSet>
      <dgm:spPr/>
    </dgm:pt>
    <dgm:pt modelId="{5A266296-0042-402F-92EF-D59AB148E92E}" type="pres">
      <dgm:prSet presAssocID="{9646853A-8964-4519-A5B1-0B7D18B2983D}" presName="sibTrans" presStyleCnt="0"/>
      <dgm:spPr/>
    </dgm:pt>
    <dgm:pt modelId="{ECFA770B-DE2C-4683-A038-58D0FE44BC27}" type="pres">
      <dgm:prSet presAssocID="{1C383F32-22E8-4F62-A3E0-BDC3D5F48992}" presName="compNode" presStyleCnt="0"/>
      <dgm:spPr/>
    </dgm:pt>
    <dgm:pt modelId="{FF93E135-77D6-48A0-8871-9BC93D705D06}" type="pres">
      <dgm:prSet presAssocID="{1C383F32-22E8-4F62-A3E0-BDC3D5F48992}" presName="iconBgRect" presStyleLbl="bgShp" presStyleIdx="2" presStyleCnt="3"/>
      <dgm:spPr/>
    </dgm:pt>
    <dgm:pt modelId="{39509775-983E-4110-B989-EE2CD6514BE0}"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Stopwatch"/>
        </a:ext>
      </dgm:extLst>
    </dgm:pt>
    <dgm:pt modelId="{493B43B2-705C-4AE5-8A77-D8DEEDA1B5CF}" type="pres">
      <dgm:prSet presAssocID="{1C383F32-22E8-4F62-A3E0-BDC3D5F48992}" presName="spaceRect" presStyleCnt="0"/>
      <dgm:spPr/>
    </dgm:pt>
    <dgm:pt modelId="{1AEDC777-00B3-41D7-9AE1-23D741E941C3}"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7A710F69-5154-4855-ACF5-BC7C1BF85A80}" type="presOf" srcId="{49225C73-1633-42F1-AB3B-7CB183E5F8B8}" destId="{7E6FE37A-5DB0-4899-9FCB-0CE39BC185F8}" srcOrd="0" destOrd="0" presId="urn:microsoft.com/office/officeart/2018/5/layout/IconCircleLabelList"/>
    <dgm:cxn modelId="{C7AD8469-3C68-4AF9-AB82-79B0043AA120}" srcId="{01A66772-F185-4D58-B8BB-E9370D7A7A2B}" destId="{40FC4FFE-8987-4A26-B7F4-8A516F18ADAE}" srcOrd="0" destOrd="0" parTransId="{CAD7EF86-FB23-41F6-BF42-040B36DEFDB1}" sibTransId="{5B62599A-5C9B-48E7-896E-EA782AC60C8B}"/>
    <dgm:cxn modelId="{676D3A6A-6EA7-4483-BB12-0BD4A7D7AF9D}" type="presOf" srcId="{01A66772-F185-4D58-B8BB-E9370D7A7A2B}" destId="{50B3CE7C-E10B-4E23-BD93-03664997C932}" srcOrd="0" destOrd="0" presId="urn:microsoft.com/office/officeart/2018/5/layout/IconCircleLabelList"/>
    <dgm:cxn modelId="{1496FC70-DB8B-48D4-98DE-DD2856E389EE}" type="presOf" srcId="{1C383F32-22E8-4F62-A3E0-BDC3D5F48992}" destId="{1AEDC777-00B3-41D7-9AE1-23D741E941C3}" srcOrd="0" destOrd="0" presId="urn:microsoft.com/office/officeart/2018/5/layout/IconCircleLabelList"/>
    <dgm:cxn modelId="{C4CCE57E-E871-46D6-BAD5-880252C95D22}" srcId="{01A66772-F185-4D58-B8BB-E9370D7A7A2B}" destId="{1C383F32-22E8-4F62-A3E0-BDC3D5F48992}" srcOrd="2" destOrd="0" parTransId="{A7920A2F-3244-4159-AF04-6A1D38B7B317}" sibTransId="{8500F72A-2C6D-4FDF-9C1D-CA691380EB0B}"/>
    <dgm:cxn modelId="{355227E3-55E0-4343-BC8D-FC0EB1694F48}" type="presOf" srcId="{40FC4FFE-8987-4A26-B7F4-8A516F18ADAE}" destId="{127117FB-F8A7-4A20-A8A7-EC686DDC76D0}" srcOrd="0" destOrd="0" presId="urn:microsoft.com/office/officeart/2018/5/layout/IconCircleLabelList"/>
    <dgm:cxn modelId="{555498CB-3ED1-404E-A25F-EB243EFC5FB1}" type="presParOf" srcId="{50B3CE7C-E10B-4E23-BD93-03664997C932}" destId="{DE9CE479-E4AE-4283-AEF1-10C1535B4324}" srcOrd="0" destOrd="0" presId="urn:microsoft.com/office/officeart/2018/5/layout/IconCircleLabelList"/>
    <dgm:cxn modelId="{11F12D49-CD08-4D50-BD13-3ECBC3A476A4}" type="presParOf" srcId="{DE9CE479-E4AE-4283-AEF1-10C1535B4324}" destId="{B59FCF02-CAD2-4D6F-9542-AD86711168CA}" srcOrd="0" destOrd="0" presId="urn:microsoft.com/office/officeart/2018/5/layout/IconCircleLabelList"/>
    <dgm:cxn modelId="{F443A659-540B-487B-97F9-49219CF60D6B}" type="presParOf" srcId="{DE9CE479-E4AE-4283-AEF1-10C1535B4324}" destId="{7C175B98-93F4-4D7C-BB95-1514AB879CD5}" srcOrd="1" destOrd="0" presId="urn:microsoft.com/office/officeart/2018/5/layout/IconCircleLabelList"/>
    <dgm:cxn modelId="{A503D7AB-7D64-4163-93B5-1CEEDAE81823}" type="presParOf" srcId="{DE9CE479-E4AE-4283-AEF1-10C1535B4324}" destId="{677A3090-5F01-43FD-9FA6-C0420AD80FD6}" srcOrd="2" destOrd="0" presId="urn:microsoft.com/office/officeart/2018/5/layout/IconCircleLabelList"/>
    <dgm:cxn modelId="{780188ED-7DCE-45BB-B6AF-91BE48969612}" type="presParOf" srcId="{DE9CE479-E4AE-4283-AEF1-10C1535B4324}" destId="{127117FB-F8A7-4A20-A8A7-EC686DDC76D0}" srcOrd="3" destOrd="0" presId="urn:microsoft.com/office/officeart/2018/5/layout/IconCircleLabelList"/>
    <dgm:cxn modelId="{155719F8-A89B-4E96-BC49-C48BC717F480}" type="presParOf" srcId="{50B3CE7C-E10B-4E23-BD93-03664997C932}" destId="{FD1EED9C-83D3-41AD-A09B-D3B36354168F}" srcOrd="1" destOrd="0" presId="urn:microsoft.com/office/officeart/2018/5/layout/IconCircleLabelList"/>
    <dgm:cxn modelId="{2772E199-56B0-4310-A55E-67D00CA3E59E}" type="presParOf" srcId="{50B3CE7C-E10B-4E23-BD93-03664997C932}" destId="{C998AB0A-577D-44AA-A068-F634DDE7BD47}" srcOrd="2" destOrd="0" presId="urn:microsoft.com/office/officeart/2018/5/layout/IconCircleLabelList"/>
    <dgm:cxn modelId="{4E351D18-D97F-4B92-A608-2E9600B91C28}" type="presParOf" srcId="{C998AB0A-577D-44AA-A068-F634DDE7BD47}" destId="{BCD8CDD9-0C56-4401-ADB1-8B48DAB2C96F}" srcOrd="0" destOrd="0" presId="urn:microsoft.com/office/officeart/2018/5/layout/IconCircleLabelList"/>
    <dgm:cxn modelId="{B3DC724C-4569-4E9D-BD5A-49E4CD991FD0}" type="presParOf" srcId="{C998AB0A-577D-44AA-A068-F634DDE7BD47}" destId="{DB4CA7C4-FCA1-4127-B20A-2A5C031A3CF4}" srcOrd="1" destOrd="0" presId="urn:microsoft.com/office/officeart/2018/5/layout/IconCircleLabelList"/>
    <dgm:cxn modelId="{AD1AB552-CCE0-4911-BB9E-5D4A60B21F4F}" type="presParOf" srcId="{C998AB0A-577D-44AA-A068-F634DDE7BD47}" destId="{9B0C8FBF-0BDD-48A5-967E-F3FE71659F6A}" srcOrd="2" destOrd="0" presId="urn:microsoft.com/office/officeart/2018/5/layout/IconCircleLabelList"/>
    <dgm:cxn modelId="{8558F796-2D01-40FE-A21A-7530EEBC3BC3}" type="presParOf" srcId="{C998AB0A-577D-44AA-A068-F634DDE7BD47}" destId="{7E6FE37A-5DB0-4899-9FCB-0CE39BC185F8}" srcOrd="3" destOrd="0" presId="urn:microsoft.com/office/officeart/2018/5/layout/IconCircleLabelList"/>
    <dgm:cxn modelId="{1532E2BE-82E9-40A4-A6F7-40B60FC879AE}" type="presParOf" srcId="{50B3CE7C-E10B-4E23-BD93-03664997C932}" destId="{5A266296-0042-402F-92EF-D59AB148E92E}" srcOrd="3" destOrd="0" presId="urn:microsoft.com/office/officeart/2018/5/layout/IconCircleLabelList"/>
    <dgm:cxn modelId="{3A7F4DB9-1469-4F58-B633-24B7EEE084D1}" type="presParOf" srcId="{50B3CE7C-E10B-4E23-BD93-03664997C932}" destId="{ECFA770B-DE2C-4683-A038-58D0FE44BC27}" srcOrd="4" destOrd="0" presId="urn:microsoft.com/office/officeart/2018/5/layout/IconCircleLabelList"/>
    <dgm:cxn modelId="{91311827-CDAC-4BA8-B4A3-117AFD1CEE2D}" type="presParOf" srcId="{ECFA770B-DE2C-4683-A038-58D0FE44BC27}" destId="{FF93E135-77D6-48A0-8871-9BC93D705D06}" srcOrd="0" destOrd="0" presId="urn:microsoft.com/office/officeart/2018/5/layout/IconCircleLabelList"/>
    <dgm:cxn modelId="{83B7CA40-11B7-4507-8422-A40F02D469B2}" type="presParOf" srcId="{ECFA770B-DE2C-4683-A038-58D0FE44BC27}" destId="{39509775-983E-4110-B989-EE2CD6514BE0}" srcOrd="1" destOrd="0" presId="urn:microsoft.com/office/officeart/2018/5/layout/IconCircleLabelList"/>
    <dgm:cxn modelId="{A44BB251-01EB-4DEF-A28C-6D495183E4DC}" type="presParOf" srcId="{ECFA770B-DE2C-4683-A038-58D0FE44BC27}" destId="{493B43B2-705C-4AE5-8A77-D8DEEDA1B5CF}" srcOrd="2" destOrd="0" presId="urn:microsoft.com/office/officeart/2018/5/layout/IconCircleLabelList"/>
    <dgm:cxn modelId="{1EFA52DF-3C80-4DAA-BED6-AFE2F81796B2}" type="presParOf" srcId="{ECFA770B-DE2C-4683-A038-58D0FE44BC27}" destId="{1AEDC777-00B3-41D7-9AE1-23D741E941C3}"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FFBDBD4-696F-40E3-9D45-D4C5CC367101}" type="doc">
      <dgm:prSet loTypeId="urn:microsoft.com/office/officeart/2005/8/layout/hList7" loCatId="list" qsTypeId="urn:microsoft.com/office/officeart/2005/8/quickstyle/3d3" qsCatId="3D" csTypeId="urn:microsoft.com/office/officeart/2005/8/colors/colorful2" csCatId="colorful" phldr="1"/>
      <dgm:spPr/>
      <dgm:t>
        <a:bodyPr/>
        <a:lstStyle/>
        <a:p>
          <a:endParaRPr lang="en-GB"/>
        </a:p>
      </dgm:t>
    </dgm:pt>
    <dgm:pt modelId="{2856B438-A451-416E-B5EF-6F33896F82EA}">
      <dgm:prSet phldrT="[Text]" custT="1"/>
      <dgm:spPr/>
      <dgm:t>
        <a:bodyPr/>
        <a:lstStyle/>
        <a:p>
          <a:pPr algn="l"/>
          <a:r>
            <a:rPr lang="en-GB" sz="1400">
              <a:latin typeface="Arial" panose="020B0604020202020204" pitchFamily="34" charset="0"/>
              <a:cs typeface="Arial" panose="020B0604020202020204" pitchFamily="34" charset="0"/>
            </a:rPr>
            <a:t>Step1: </a:t>
          </a:r>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Create a strong vision of effective teamwork</a:t>
          </a:r>
          <a:br>
            <a:rPr lang="en-GB" sz="1400">
              <a:latin typeface="Arial" panose="020B0604020202020204" pitchFamily="34" charset="0"/>
              <a:cs typeface="Arial" panose="020B0604020202020204" pitchFamily="34" charset="0"/>
            </a:rPr>
          </a:br>
          <a:br>
            <a:rPr lang="en-GB" sz="1400">
              <a:latin typeface="Arial" panose="020B0604020202020204" pitchFamily="34" charset="0"/>
              <a:cs typeface="Arial" panose="020B0604020202020204" pitchFamily="34" charset="0"/>
            </a:rPr>
          </a:br>
          <a:r>
            <a:rPr lang="en-GB" sz="1400"/>
            <a:t>In order to get anything done, there needs to be a strong understanding of what you are actually trying to accomplish and what it will take to get you there</a:t>
          </a:r>
          <a:r>
            <a:rPr lang="en-GB" sz="1200"/>
            <a:t>.</a:t>
          </a:r>
          <a:endParaRPr lang="en-GB" sz="1600"/>
        </a:p>
      </dgm:t>
    </dgm:pt>
    <dgm:pt modelId="{0D084B4F-1538-40A3-A781-BBAEB44E93C6}" type="parTrans" cxnId="{553E41F4-F60F-496B-BEA5-3219C026C7A6}">
      <dgm:prSet/>
      <dgm:spPr/>
      <dgm:t>
        <a:bodyPr/>
        <a:lstStyle/>
        <a:p>
          <a:endParaRPr lang="en-GB"/>
        </a:p>
      </dgm:t>
    </dgm:pt>
    <dgm:pt modelId="{DA83582E-8468-4748-B9FF-1427260CE251}" type="sibTrans" cxnId="{553E41F4-F60F-496B-BEA5-3219C026C7A6}">
      <dgm:prSet/>
      <dgm:spPr/>
      <dgm:t>
        <a:bodyPr/>
        <a:lstStyle/>
        <a:p>
          <a:endParaRPr lang="en-GB"/>
        </a:p>
      </dgm:t>
    </dgm:pt>
    <dgm:pt modelId="{B83BCFC1-26E1-4F11-825A-860539EF1BF4}">
      <dgm:prSet phldrT="[Text]" custT="1"/>
      <dgm:spPr/>
      <dgm:t>
        <a:bodyPr/>
        <a:lstStyle/>
        <a:p>
          <a:pPr algn="l"/>
          <a:r>
            <a:rPr lang="en-GB" sz="1400">
              <a:latin typeface="Arial" panose="020B0604020202020204" pitchFamily="34" charset="0"/>
              <a:cs typeface="Arial" panose="020B0604020202020204" pitchFamily="34" charset="0"/>
            </a:rPr>
            <a:t>Step2</a:t>
          </a:r>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Clarify everyone's roles and responsibilities</a:t>
          </a:r>
          <a:br>
            <a:rPr lang="en-GB" sz="1200"/>
          </a:br>
          <a:br>
            <a:rPr lang="en-GB" sz="1200"/>
          </a:br>
          <a:r>
            <a:rPr lang="en-GB" sz="1400">
              <a:latin typeface="+mn-lt"/>
              <a:cs typeface="Arial" panose="020B0604020202020204" pitchFamily="34" charset="0"/>
            </a:rPr>
            <a:t>Leaders need to make sure that </a:t>
          </a:r>
          <a:r>
            <a:rPr lang="en-GB" sz="1400"/>
            <a:t>everyone’s role and responsibility are well clarified to make sure everyone knows what they are supposed to do.</a:t>
          </a:r>
          <a:endParaRPr lang="en-GB" sz="1200">
            <a:latin typeface="+mn-lt"/>
            <a:cs typeface="Arial" panose="020B0604020202020204" pitchFamily="34" charset="0"/>
          </a:endParaRPr>
        </a:p>
      </dgm:t>
    </dgm:pt>
    <dgm:pt modelId="{3F84CE4A-C275-4D1B-BE3B-0FA39A19BD0D}" type="parTrans" cxnId="{301FAED5-63D6-4475-9F70-845464155D0F}">
      <dgm:prSet/>
      <dgm:spPr/>
      <dgm:t>
        <a:bodyPr/>
        <a:lstStyle/>
        <a:p>
          <a:endParaRPr lang="en-GB"/>
        </a:p>
      </dgm:t>
    </dgm:pt>
    <dgm:pt modelId="{93EEF32D-0FBB-4E8B-9681-EB8AC8386B87}" type="sibTrans" cxnId="{301FAED5-63D6-4475-9F70-845464155D0F}">
      <dgm:prSet/>
      <dgm:spPr/>
      <dgm:t>
        <a:bodyPr/>
        <a:lstStyle/>
        <a:p>
          <a:endParaRPr lang="en-GB"/>
        </a:p>
      </dgm:t>
    </dgm:pt>
    <dgm:pt modelId="{018FF7F9-746A-4E0D-875A-35E23BA5B2F0}">
      <dgm:prSet phldrT="[Text]" custT="1"/>
      <dgm:spPr/>
      <dgm:t>
        <a:bodyPr/>
        <a:lstStyle/>
        <a:p>
          <a:pPr algn="l"/>
          <a:endParaRPr lang="en-GB" sz="1400">
            <a:latin typeface="Arial" panose="020B0604020202020204" pitchFamily="34" charset="0"/>
            <a:cs typeface="Arial" panose="020B0604020202020204" pitchFamily="34" charset="0"/>
          </a:endParaRPr>
        </a:p>
        <a:p>
          <a:pPr algn="l"/>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Step3</a:t>
          </a:r>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Encourage collaboration and communication</a:t>
          </a:r>
          <a:br>
            <a:rPr lang="en-GB" sz="1400">
              <a:latin typeface="Arial" panose="020B0604020202020204" pitchFamily="34" charset="0"/>
              <a:cs typeface="Arial" panose="020B0604020202020204" pitchFamily="34" charset="0"/>
            </a:rPr>
          </a:br>
          <a:endParaRPr lang="en-GB" sz="1400">
            <a:latin typeface="Arial" panose="020B0604020202020204" pitchFamily="34" charset="0"/>
            <a:cs typeface="Arial" panose="020B0604020202020204" pitchFamily="34" charset="0"/>
          </a:endParaRPr>
        </a:p>
        <a:p>
          <a:pPr algn="l"/>
          <a:r>
            <a:rPr lang="en-GB" sz="1400">
              <a:latin typeface="+mn-lt"/>
              <a:cs typeface="Arial" panose="020B0604020202020204" pitchFamily="34" charset="0"/>
            </a:rPr>
            <a:t>In order for this model to be successful, team leaders must encourage staff members to collaborate with each other and use communication tools like MS Teams.</a:t>
          </a:r>
          <a:br>
            <a:rPr lang="en-GB" sz="1100"/>
          </a:br>
          <a:br>
            <a:rPr lang="en-GB" sz="1100"/>
          </a:br>
          <a:endParaRPr lang="en-GB" sz="1100"/>
        </a:p>
      </dgm:t>
    </dgm:pt>
    <dgm:pt modelId="{78D5415F-D7BA-4417-9971-DE84D24141C0}" type="parTrans" cxnId="{07A24530-1057-4994-BD2A-C6466944EBC0}">
      <dgm:prSet/>
      <dgm:spPr/>
      <dgm:t>
        <a:bodyPr/>
        <a:lstStyle/>
        <a:p>
          <a:endParaRPr lang="en-GB"/>
        </a:p>
      </dgm:t>
    </dgm:pt>
    <dgm:pt modelId="{C6F045DC-EB4C-4B7C-86A3-9255BD03A6BB}" type="sibTrans" cxnId="{07A24530-1057-4994-BD2A-C6466944EBC0}">
      <dgm:prSet/>
      <dgm:spPr/>
      <dgm:t>
        <a:bodyPr/>
        <a:lstStyle/>
        <a:p>
          <a:endParaRPr lang="en-GB"/>
        </a:p>
      </dgm:t>
    </dgm:pt>
    <dgm:pt modelId="{F4633699-F33F-4BB9-8CCB-5BF608DD1DD4}" type="pres">
      <dgm:prSet presAssocID="{5FFBDBD4-696F-40E3-9D45-D4C5CC367101}" presName="Name0" presStyleCnt="0">
        <dgm:presLayoutVars>
          <dgm:dir/>
          <dgm:resizeHandles val="exact"/>
        </dgm:presLayoutVars>
      </dgm:prSet>
      <dgm:spPr/>
    </dgm:pt>
    <dgm:pt modelId="{C504D21C-C63B-4B4D-A491-87D55C8D54D2}" type="pres">
      <dgm:prSet presAssocID="{5FFBDBD4-696F-40E3-9D45-D4C5CC367101}" presName="fgShape" presStyleLbl="fgShp" presStyleIdx="0" presStyleCnt="1" custScaleY="48722" custLinFactY="47040" custLinFactNeighborX="807" custLinFactNeighborY="100000"/>
      <dgm:spPr/>
    </dgm:pt>
    <dgm:pt modelId="{D1388259-8932-472F-B9A3-F1000FA54150}" type="pres">
      <dgm:prSet presAssocID="{5FFBDBD4-696F-40E3-9D45-D4C5CC367101}" presName="linComp" presStyleCnt="0"/>
      <dgm:spPr/>
    </dgm:pt>
    <dgm:pt modelId="{920C5D26-CBD0-47C5-9F33-BF0A92A70C36}" type="pres">
      <dgm:prSet presAssocID="{2856B438-A451-416E-B5EF-6F33896F82EA}" presName="compNode" presStyleCnt="0"/>
      <dgm:spPr/>
    </dgm:pt>
    <dgm:pt modelId="{192BDFC0-A936-4204-9120-356C4AE15FEC}" type="pres">
      <dgm:prSet presAssocID="{2856B438-A451-416E-B5EF-6F33896F82EA}" presName="bkgdShape" presStyleLbl="node1" presStyleIdx="0" presStyleCnt="3"/>
      <dgm:spPr/>
    </dgm:pt>
    <dgm:pt modelId="{A1F909DC-03AD-4942-B19B-322AB11A4E90}" type="pres">
      <dgm:prSet presAssocID="{2856B438-A451-416E-B5EF-6F33896F82EA}" presName="nodeTx" presStyleLbl="node1" presStyleIdx="0" presStyleCnt="3">
        <dgm:presLayoutVars>
          <dgm:bulletEnabled val="1"/>
        </dgm:presLayoutVars>
      </dgm:prSet>
      <dgm:spPr/>
    </dgm:pt>
    <dgm:pt modelId="{9EB408F5-86ED-4E5A-AD88-74E8A4B7E6F7}" type="pres">
      <dgm:prSet presAssocID="{2856B438-A451-416E-B5EF-6F33896F82EA}" presName="invisiNode" presStyleLbl="node1" presStyleIdx="0" presStyleCnt="3"/>
      <dgm:spPr/>
    </dgm:pt>
    <dgm:pt modelId="{38FC9793-A80E-410A-83A7-EF8CC5A2DE54}" type="pres">
      <dgm:prSet presAssocID="{2856B438-A451-416E-B5EF-6F33896F82EA}" presName="imagNode"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Group brainstorm outline"/>
        </a:ext>
      </dgm:extLst>
    </dgm:pt>
    <dgm:pt modelId="{66EC2CFA-6473-4CEE-B5D9-D016718E7DA3}" type="pres">
      <dgm:prSet presAssocID="{DA83582E-8468-4748-B9FF-1427260CE251}" presName="sibTrans" presStyleLbl="sibTrans2D1" presStyleIdx="0" presStyleCnt="0"/>
      <dgm:spPr/>
    </dgm:pt>
    <dgm:pt modelId="{03B711C8-97DD-4757-B2EE-4E4EA21A9865}" type="pres">
      <dgm:prSet presAssocID="{B83BCFC1-26E1-4F11-825A-860539EF1BF4}" presName="compNode" presStyleCnt="0"/>
      <dgm:spPr/>
    </dgm:pt>
    <dgm:pt modelId="{B8A83E62-5C47-4D4C-8CD8-BBA4425D7C36}" type="pres">
      <dgm:prSet presAssocID="{B83BCFC1-26E1-4F11-825A-860539EF1BF4}" presName="bkgdShape" presStyleLbl="node1" presStyleIdx="1" presStyleCnt="3"/>
      <dgm:spPr/>
    </dgm:pt>
    <dgm:pt modelId="{DDE0014C-3340-47AB-B1BE-9806B5E17D9A}" type="pres">
      <dgm:prSet presAssocID="{B83BCFC1-26E1-4F11-825A-860539EF1BF4}" presName="nodeTx" presStyleLbl="node1" presStyleIdx="1" presStyleCnt="3">
        <dgm:presLayoutVars>
          <dgm:bulletEnabled val="1"/>
        </dgm:presLayoutVars>
      </dgm:prSet>
      <dgm:spPr/>
    </dgm:pt>
    <dgm:pt modelId="{3144D43B-1588-4C2D-8E0B-BACC6CDF527E}" type="pres">
      <dgm:prSet presAssocID="{B83BCFC1-26E1-4F11-825A-860539EF1BF4}" presName="invisiNode" presStyleLbl="node1" presStyleIdx="1" presStyleCnt="3"/>
      <dgm:spPr/>
    </dgm:pt>
    <dgm:pt modelId="{47E62186-BD1F-4AD0-88B7-1099F060C570}" type="pres">
      <dgm:prSet presAssocID="{B83BCFC1-26E1-4F11-825A-860539EF1BF4}" presName="imagNode" presStyleLbl="fgImgPlac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List with solid fill"/>
        </a:ext>
      </dgm:extLst>
    </dgm:pt>
    <dgm:pt modelId="{6399BEFA-C264-419C-9DBF-D80D00919366}" type="pres">
      <dgm:prSet presAssocID="{93EEF32D-0FBB-4E8B-9681-EB8AC8386B87}" presName="sibTrans" presStyleLbl="sibTrans2D1" presStyleIdx="0" presStyleCnt="0"/>
      <dgm:spPr/>
    </dgm:pt>
    <dgm:pt modelId="{237373D2-5836-4D20-9D1F-FCE2BBC9FD1B}" type="pres">
      <dgm:prSet presAssocID="{018FF7F9-746A-4E0D-875A-35E23BA5B2F0}" presName="compNode" presStyleCnt="0"/>
      <dgm:spPr/>
    </dgm:pt>
    <dgm:pt modelId="{CED05BB8-2A80-4FFD-B8B6-07F7361934CF}" type="pres">
      <dgm:prSet presAssocID="{018FF7F9-746A-4E0D-875A-35E23BA5B2F0}" presName="bkgdShape" presStyleLbl="node1" presStyleIdx="2" presStyleCnt="3"/>
      <dgm:spPr/>
    </dgm:pt>
    <dgm:pt modelId="{09F0763F-D481-4149-A2C2-8158E7898A4E}" type="pres">
      <dgm:prSet presAssocID="{018FF7F9-746A-4E0D-875A-35E23BA5B2F0}" presName="nodeTx" presStyleLbl="node1" presStyleIdx="2" presStyleCnt="3">
        <dgm:presLayoutVars>
          <dgm:bulletEnabled val="1"/>
        </dgm:presLayoutVars>
      </dgm:prSet>
      <dgm:spPr/>
    </dgm:pt>
    <dgm:pt modelId="{4C5AD961-8E41-418C-9D95-7815FFACBD8A}" type="pres">
      <dgm:prSet presAssocID="{018FF7F9-746A-4E0D-875A-35E23BA5B2F0}" presName="invisiNode" presStyleLbl="node1" presStyleIdx="2" presStyleCnt="3"/>
      <dgm:spPr/>
    </dgm:pt>
    <dgm:pt modelId="{1816F411-AC50-4055-9D46-5F775ED92090}" type="pres">
      <dgm:prSet presAssocID="{018FF7F9-746A-4E0D-875A-35E23BA5B2F0}" presName="imagNode" presStyleLbl="fgImgPlac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Chat outline"/>
        </a:ext>
      </dgm:extLst>
    </dgm:pt>
  </dgm:ptLst>
  <dgm:cxnLst>
    <dgm:cxn modelId="{19F1030D-8112-43DB-9411-E3CE9C23174D}" type="presOf" srcId="{B83BCFC1-26E1-4F11-825A-860539EF1BF4}" destId="{DDE0014C-3340-47AB-B1BE-9806B5E17D9A}" srcOrd="1" destOrd="0" presId="urn:microsoft.com/office/officeart/2005/8/layout/hList7"/>
    <dgm:cxn modelId="{B188E313-57B4-4337-8526-97C0F4DFC703}" type="presOf" srcId="{93EEF32D-0FBB-4E8B-9681-EB8AC8386B87}" destId="{6399BEFA-C264-419C-9DBF-D80D00919366}" srcOrd="0" destOrd="0" presId="urn:microsoft.com/office/officeart/2005/8/layout/hList7"/>
    <dgm:cxn modelId="{3FB2B02B-819E-4A4D-ADFE-F878DC48DDA8}" type="presOf" srcId="{B83BCFC1-26E1-4F11-825A-860539EF1BF4}" destId="{B8A83E62-5C47-4D4C-8CD8-BBA4425D7C36}" srcOrd="0" destOrd="0" presId="urn:microsoft.com/office/officeart/2005/8/layout/hList7"/>
    <dgm:cxn modelId="{07A24530-1057-4994-BD2A-C6466944EBC0}" srcId="{5FFBDBD4-696F-40E3-9D45-D4C5CC367101}" destId="{018FF7F9-746A-4E0D-875A-35E23BA5B2F0}" srcOrd="2" destOrd="0" parTransId="{78D5415F-D7BA-4417-9971-DE84D24141C0}" sibTransId="{C6F045DC-EB4C-4B7C-86A3-9255BD03A6BB}"/>
    <dgm:cxn modelId="{3B26C639-EDE6-4397-8012-8C3BC0E31822}" type="presOf" srcId="{2856B438-A451-416E-B5EF-6F33896F82EA}" destId="{192BDFC0-A936-4204-9120-356C4AE15FEC}" srcOrd="0" destOrd="0" presId="urn:microsoft.com/office/officeart/2005/8/layout/hList7"/>
    <dgm:cxn modelId="{97D26E66-00AD-4EE8-B1AF-4AC67E2FDE1D}" type="presOf" srcId="{DA83582E-8468-4748-B9FF-1427260CE251}" destId="{66EC2CFA-6473-4CEE-B5D9-D016718E7DA3}" srcOrd="0" destOrd="0" presId="urn:microsoft.com/office/officeart/2005/8/layout/hList7"/>
    <dgm:cxn modelId="{F1A5797B-1804-441B-9D9D-510C7A7EFF92}" type="presOf" srcId="{2856B438-A451-416E-B5EF-6F33896F82EA}" destId="{A1F909DC-03AD-4942-B19B-322AB11A4E90}" srcOrd="1" destOrd="0" presId="urn:microsoft.com/office/officeart/2005/8/layout/hList7"/>
    <dgm:cxn modelId="{AD746CA2-BAED-45E9-BAFA-1232FFBE5EF0}" type="presOf" srcId="{018FF7F9-746A-4E0D-875A-35E23BA5B2F0}" destId="{CED05BB8-2A80-4FFD-B8B6-07F7361934CF}" srcOrd="0" destOrd="0" presId="urn:microsoft.com/office/officeart/2005/8/layout/hList7"/>
    <dgm:cxn modelId="{5FFC3DB1-D155-483D-9AB6-7E8FC5550525}" type="presOf" srcId="{5FFBDBD4-696F-40E3-9D45-D4C5CC367101}" destId="{F4633699-F33F-4BB9-8CCB-5BF608DD1DD4}" srcOrd="0" destOrd="0" presId="urn:microsoft.com/office/officeart/2005/8/layout/hList7"/>
    <dgm:cxn modelId="{76F255B7-E8AA-40E4-A8AC-BC2B661DA2A4}" type="presOf" srcId="{018FF7F9-746A-4E0D-875A-35E23BA5B2F0}" destId="{09F0763F-D481-4149-A2C2-8158E7898A4E}" srcOrd="1" destOrd="0" presId="urn:microsoft.com/office/officeart/2005/8/layout/hList7"/>
    <dgm:cxn modelId="{301FAED5-63D6-4475-9F70-845464155D0F}" srcId="{5FFBDBD4-696F-40E3-9D45-D4C5CC367101}" destId="{B83BCFC1-26E1-4F11-825A-860539EF1BF4}" srcOrd="1" destOrd="0" parTransId="{3F84CE4A-C275-4D1B-BE3B-0FA39A19BD0D}" sibTransId="{93EEF32D-0FBB-4E8B-9681-EB8AC8386B87}"/>
    <dgm:cxn modelId="{553E41F4-F60F-496B-BEA5-3219C026C7A6}" srcId="{5FFBDBD4-696F-40E3-9D45-D4C5CC367101}" destId="{2856B438-A451-416E-B5EF-6F33896F82EA}" srcOrd="0" destOrd="0" parTransId="{0D084B4F-1538-40A3-A781-BBAEB44E93C6}" sibTransId="{DA83582E-8468-4748-B9FF-1427260CE251}"/>
    <dgm:cxn modelId="{7DC7321E-5266-4D5F-8401-1585F5BD83BF}" type="presParOf" srcId="{F4633699-F33F-4BB9-8CCB-5BF608DD1DD4}" destId="{C504D21C-C63B-4B4D-A491-87D55C8D54D2}" srcOrd="0" destOrd="0" presId="urn:microsoft.com/office/officeart/2005/8/layout/hList7"/>
    <dgm:cxn modelId="{EF843223-01D7-49F6-9A87-21CD8B78B3FE}" type="presParOf" srcId="{F4633699-F33F-4BB9-8CCB-5BF608DD1DD4}" destId="{D1388259-8932-472F-B9A3-F1000FA54150}" srcOrd="1" destOrd="0" presId="urn:microsoft.com/office/officeart/2005/8/layout/hList7"/>
    <dgm:cxn modelId="{EA101803-C0A6-47AE-BC27-CAD364D4455C}" type="presParOf" srcId="{D1388259-8932-472F-B9A3-F1000FA54150}" destId="{920C5D26-CBD0-47C5-9F33-BF0A92A70C36}" srcOrd="0" destOrd="0" presId="urn:microsoft.com/office/officeart/2005/8/layout/hList7"/>
    <dgm:cxn modelId="{CCE9AACB-AC5B-4B61-9081-D9F8EF6D358E}" type="presParOf" srcId="{920C5D26-CBD0-47C5-9F33-BF0A92A70C36}" destId="{192BDFC0-A936-4204-9120-356C4AE15FEC}" srcOrd="0" destOrd="0" presId="urn:microsoft.com/office/officeart/2005/8/layout/hList7"/>
    <dgm:cxn modelId="{214BB114-F6D1-4EB4-9F26-AD60B002CBAC}" type="presParOf" srcId="{920C5D26-CBD0-47C5-9F33-BF0A92A70C36}" destId="{A1F909DC-03AD-4942-B19B-322AB11A4E90}" srcOrd="1" destOrd="0" presId="urn:microsoft.com/office/officeart/2005/8/layout/hList7"/>
    <dgm:cxn modelId="{1DCE37D3-B87C-4939-994F-860E778865BE}" type="presParOf" srcId="{920C5D26-CBD0-47C5-9F33-BF0A92A70C36}" destId="{9EB408F5-86ED-4E5A-AD88-74E8A4B7E6F7}" srcOrd="2" destOrd="0" presId="urn:microsoft.com/office/officeart/2005/8/layout/hList7"/>
    <dgm:cxn modelId="{8795C526-1610-4FE0-A935-E2AC27399D24}" type="presParOf" srcId="{920C5D26-CBD0-47C5-9F33-BF0A92A70C36}" destId="{38FC9793-A80E-410A-83A7-EF8CC5A2DE54}" srcOrd="3" destOrd="0" presId="urn:microsoft.com/office/officeart/2005/8/layout/hList7"/>
    <dgm:cxn modelId="{B3A032F9-A57F-49D5-97BF-8BB3ACA3DE83}" type="presParOf" srcId="{D1388259-8932-472F-B9A3-F1000FA54150}" destId="{66EC2CFA-6473-4CEE-B5D9-D016718E7DA3}" srcOrd="1" destOrd="0" presId="urn:microsoft.com/office/officeart/2005/8/layout/hList7"/>
    <dgm:cxn modelId="{6F27196C-4CC9-4F1B-80C8-023985602BF5}" type="presParOf" srcId="{D1388259-8932-472F-B9A3-F1000FA54150}" destId="{03B711C8-97DD-4757-B2EE-4E4EA21A9865}" srcOrd="2" destOrd="0" presId="urn:microsoft.com/office/officeart/2005/8/layout/hList7"/>
    <dgm:cxn modelId="{9668E4D4-CD34-43AC-9582-E42D4E2B066D}" type="presParOf" srcId="{03B711C8-97DD-4757-B2EE-4E4EA21A9865}" destId="{B8A83E62-5C47-4D4C-8CD8-BBA4425D7C36}" srcOrd="0" destOrd="0" presId="urn:microsoft.com/office/officeart/2005/8/layout/hList7"/>
    <dgm:cxn modelId="{A2086699-4CA9-44D5-9C12-08D3A4E050EE}" type="presParOf" srcId="{03B711C8-97DD-4757-B2EE-4E4EA21A9865}" destId="{DDE0014C-3340-47AB-B1BE-9806B5E17D9A}" srcOrd="1" destOrd="0" presId="urn:microsoft.com/office/officeart/2005/8/layout/hList7"/>
    <dgm:cxn modelId="{C75BDDD8-15FA-446C-A518-9D8AB131232F}" type="presParOf" srcId="{03B711C8-97DD-4757-B2EE-4E4EA21A9865}" destId="{3144D43B-1588-4C2D-8E0B-BACC6CDF527E}" srcOrd="2" destOrd="0" presId="urn:microsoft.com/office/officeart/2005/8/layout/hList7"/>
    <dgm:cxn modelId="{64B8484E-770A-44FC-A756-77FDDF37181A}" type="presParOf" srcId="{03B711C8-97DD-4757-B2EE-4E4EA21A9865}" destId="{47E62186-BD1F-4AD0-88B7-1099F060C570}" srcOrd="3" destOrd="0" presId="urn:microsoft.com/office/officeart/2005/8/layout/hList7"/>
    <dgm:cxn modelId="{6CF7E263-6D6B-4DE9-85AE-2F4EE898E7A7}" type="presParOf" srcId="{D1388259-8932-472F-B9A3-F1000FA54150}" destId="{6399BEFA-C264-419C-9DBF-D80D00919366}" srcOrd="3" destOrd="0" presId="urn:microsoft.com/office/officeart/2005/8/layout/hList7"/>
    <dgm:cxn modelId="{1E9835A9-82F6-4857-89B9-721BDECFD258}" type="presParOf" srcId="{D1388259-8932-472F-B9A3-F1000FA54150}" destId="{237373D2-5836-4D20-9D1F-FCE2BBC9FD1B}" srcOrd="4" destOrd="0" presId="urn:microsoft.com/office/officeart/2005/8/layout/hList7"/>
    <dgm:cxn modelId="{43DD590F-B2A2-49B9-94AC-63E90B051599}" type="presParOf" srcId="{237373D2-5836-4D20-9D1F-FCE2BBC9FD1B}" destId="{CED05BB8-2A80-4FFD-B8B6-07F7361934CF}" srcOrd="0" destOrd="0" presId="urn:microsoft.com/office/officeart/2005/8/layout/hList7"/>
    <dgm:cxn modelId="{7F702FB8-32C4-46DD-95EF-92CA3C16528C}" type="presParOf" srcId="{237373D2-5836-4D20-9D1F-FCE2BBC9FD1B}" destId="{09F0763F-D481-4149-A2C2-8158E7898A4E}" srcOrd="1" destOrd="0" presId="urn:microsoft.com/office/officeart/2005/8/layout/hList7"/>
    <dgm:cxn modelId="{27A7A064-592E-4768-B003-5AA0B660D819}" type="presParOf" srcId="{237373D2-5836-4D20-9D1F-FCE2BBC9FD1B}" destId="{4C5AD961-8E41-418C-9D95-7815FFACBD8A}" srcOrd="2" destOrd="0" presId="urn:microsoft.com/office/officeart/2005/8/layout/hList7"/>
    <dgm:cxn modelId="{E8F6D0E9-0E3D-4B26-8788-70877E763D97}" type="presParOf" srcId="{237373D2-5836-4D20-9D1F-FCE2BBC9FD1B}" destId="{1816F411-AC50-4055-9D46-5F775ED92090}" srcOrd="3" destOrd="0" presId="urn:microsoft.com/office/officeart/2005/8/layout/hList7"/>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9FCF02-CAD2-4D6F-9542-AD86711168CA}">
      <dsp:nvSpPr>
        <dsp:cNvPr id="0" name=""/>
        <dsp:cNvSpPr/>
      </dsp:nvSpPr>
      <dsp:spPr>
        <a:xfrm>
          <a:off x="616949" y="310305"/>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175B98-93F4-4D7C-BB95-1514AB879CD5}">
      <dsp:nvSpPr>
        <dsp:cNvPr id="0" name=""/>
        <dsp:cNvSpPr/>
      </dsp:nvSpPr>
      <dsp:spPr>
        <a:xfrm>
          <a:off x="1004512" y="697868"/>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7117FB-F8A7-4A20-A8A7-EC686DDC76D0}">
      <dsp:nvSpPr>
        <dsp:cNvPr id="0" name=""/>
        <dsp:cNvSpPr/>
      </dsp:nvSpPr>
      <dsp:spPr>
        <a:xfrm>
          <a:off x="35606" y="2695306"/>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br>
            <a:rPr lang="en-US" sz="2400" kern="1200" dirty="0">
              <a:latin typeface="Arial" panose="020B0604020202020204" pitchFamily="34" charset="0"/>
              <a:cs typeface="Arial" panose="020B0604020202020204" pitchFamily="34" charset="0"/>
            </a:rPr>
          </a:br>
          <a:endParaRPr lang="en-US" sz="2400" kern="1200" dirty="0">
            <a:latin typeface="Arial" panose="020B0604020202020204" pitchFamily="34" charset="0"/>
            <a:cs typeface="Arial" panose="020B0604020202020204" pitchFamily="34" charset="0"/>
          </a:endParaRPr>
        </a:p>
      </dsp:txBody>
      <dsp:txXfrm>
        <a:off x="35606" y="2695306"/>
        <a:ext cx="2981250" cy="720000"/>
      </dsp:txXfrm>
    </dsp:sp>
    <dsp:sp modelId="{BCD8CDD9-0C56-4401-ADB1-8B48DAB2C96F}">
      <dsp:nvSpPr>
        <dsp:cNvPr id="0" name=""/>
        <dsp:cNvSpPr/>
      </dsp:nvSpPr>
      <dsp:spPr>
        <a:xfrm>
          <a:off x="4119918" y="310305"/>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4CA7C4-FCA1-4127-B20A-2A5C031A3CF4}">
      <dsp:nvSpPr>
        <dsp:cNvPr id="0" name=""/>
        <dsp:cNvSpPr/>
      </dsp:nvSpPr>
      <dsp:spPr>
        <a:xfrm>
          <a:off x="4507481" y="697868"/>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6FE37A-5DB0-4899-9FCB-0CE39BC185F8}">
      <dsp:nvSpPr>
        <dsp:cNvPr id="0" name=""/>
        <dsp:cNvSpPr/>
      </dsp:nvSpPr>
      <dsp:spPr>
        <a:xfrm>
          <a:off x="3538574" y="2695306"/>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endParaRPr lang="en-US" sz="2400" kern="1200" dirty="0"/>
        </a:p>
      </dsp:txBody>
      <dsp:txXfrm>
        <a:off x="3538574" y="2695306"/>
        <a:ext cx="2981250" cy="720000"/>
      </dsp:txXfrm>
    </dsp:sp>
    <dsp:sp modelId="{FF93E135-77D6-48A0-8871-9BC93D705D06}">
      <dsp:nvSpPr>
        <dsp:cNvPr id="0" name=""/>
        <dsp:cNvSpPr/>
      </dsp:nvSpPr>
      <dsp:spPr>
        <a:xfrm>
          <a:off x="7622887" y="310305"/>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509775-983E-4110-B989-EE2CD6514BE0}">
      <dsp:nvSpPr>
        <dsp:cNvPr id="0" name=""/>
        <dsp:cNvSpPr/>
      </dsp:nvSpPr>
      <dsp:spPr>
        <a:xfrm>
          <a:off x="8010450" y="697868"/>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EDC777-00B3-41D7-9AE1-23D741E941C3}">
      <dsp:nvSpPr>
        <dsp:cNvPr id="0" name=""/>
        <dsp:cNvSpPr/>
      </dsp:nvSpPr>
      <dsp:spPr>
        <a:xfrm>
          <a:off x="7041543" y="2695306"/>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endParaRPr lang="en-US" sz="2400" kern="1200" dirty="0"/>
        </a:p>
      </dsp:txBody>
      <dsp:txXfrm>
        <a:off x="7041543" y="2695306"/>
        <a:ext cx="2981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2BDFC0-A936-4204-9120-356C4AE15FEC}">
      <dsp:nvSpPr>
        <dsp:cNvPr id="0" name=""/>
        <dsp:cNvSpPr/>
      </dsp:nvSpPr>
      <dsp:spPr>
        <a:xfrm>
          <a:off x="2111" y="0"/>
          <a:ext cx="3285678" cy="3849687"/>
        </a:xfrm>
        <a:prstGeom prst="roundRect">
          <a:avLst>
            <a:gd name="adj" fmla="val 1000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Step1: </a:t>
          </a:r>
          <a:br>
            <a:rPr lang="en-GB" sz="1400" kern="1200" dirty="0">
              <a:latin typeface="Arial" panose="020B0604020202020204" pitchFamily="34" charset="0"/>
              <a:cs typeface="Arial" panose="020B0604020202020204" pitchFamily="34" charset="0"/>
            </a:rPr>
          </a:br>
          <a:r>
            <a:rPr lang="en-GB" sz="1400" kern="1200" dirty="0">
              <a:latin typeface="Arial" panose="020B0604020202020204" pitchFamily="34" charset="0"/>
              <a:cs typeface="Arial" panose="020B0604020202020204" pitchFamily="34" charset="0"/>
            </a:rPr>
            <a:t>Create a strong vision of effective teamwork</a:t>
          </a:r>
          <a:br>
            <a:rPr lang="en-GB" sz="1400" kern="1200" dirty="0">
              <a:latin typeface="Arial" panose="020B0604020202020204" pitchFamily="34" charset="0"/>
              <a:cs typeface="Arial" panose="020B0604020202020204" pitchFamily="34" charset="0"/>
            </a:rPr>
          </a:br>
          <a:br>
            <a:rPr lang="en-GB" sz="1400" kern="1200" dirty="0">
              <a:latin typeface="Arial" panose="020B0604020202020204" pitchFamily="34" charset="0"/>
              <a:cs typeface="Arial" panose="020B0604020202020204" pitchFamily="34" charset="0"/>
            </a:rPr>
          </a:br>
          <a:r>
            <a:rPr lang="en-GB" sz="1400" kern="1200" dirty="0"/>
            <a:t>In order to get anything done, there needs to be a strong understanding of what you are actually trying to accomplish and what it will take to get you there</a:t>
          </a:r>
          <a:r>
            <a:rPr lang="en-GB" sz="1200" kern="1200" dirty="0"/>
            <a:t>.</a:t>
          </a:r>
          <a:endParaRPr lang="en-GB" sz="1600" kern="1200" dirty="0"/>
        </a:p>
      </dsp:txBody>
      <dsp:txXfrm>
        <a:off x="2111" y="1539874"/>
        <a:ext cx="3285678" cy="1539874"/>
      </dsp:txXfrm>
    </dsp:sp>
    <dsp:sp modelId="{38FC9793-A80E-410A-83A7-EF8CC5A2DE54}">
      <dsp:nvSpPr>
        <dsp:cNvPr id="0" name=""/>
        <dsp:cNvSpPr/>
      </dsp:nvSpPr>
      <dsp:spPr>
        <a:xfrm>
          <a:off x="1003978" y="230981"/>
          <a:ext cx="1281945" cy="1281945"/>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B8A83E62-5C47-4D4C-8CD8-BBA4425D7C36}">
      <dsp:nvSpPr>
        <dsp:cNvPr id="0" name=""/>
        <dsp:cNvSpPr/>
      </dsp:nvSpPr>
      <dsp:spPr>
        <a:xfrm>
          <a:off x="3386360" y="0"/>
          <a:ext cx="3285678" cy="3849687"/>
        </a:xfrm>
        <a:prstGeom prst="roundRect">
          <a:avLst>
            <a:gd name="adj" fmla="val 10000"/>
          </a:avLst>
        </a:prstGeom>
        <a:solidFill>
          <a:schemeClr val="accent2">
            <a:hueOff val="-727682"/>
            <a:satOff val="-41964"/>
            <a:lumOff val="4314"/>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Step2</a:t>
          </a:r>
          <a:br>
            <a:rPr lang="en-GB" sz="1400" kern="1200" dirty="0">
              <a:latin typeface="Arial" panose="020B0604020202020204" pitchFamily="34" charset="0"/>
              <a:cs typeface="Arial" panose="020B0604020202020204" pitchFamily="34" charset="0"/>
            </a:rPr>
          </a:br>
          <a:r>
            <a:rPr lang="en-GB" sz="1400" kern="1200" dirty="0">
              <a:latin typeface="Arial" panose="020B0604020202020204" pitchFamily="34" charset="0"/>
              <a:cs typeface="Arial" panose="020B0604020202020204" pitchFamily="34" charset="0"/>
            </a:rPr>
            <a:t>Clarify everyone's roles and responsibilities</a:t>
          </a:r>
          <a:br>
            <a:rPr lang="en-GB" sz="1200" kern="1200" dirty="0"/>
          </a:br>
          <a:br>
            <a:rPr lang="en-GB" sz="1200" kern="1200" dirty="0"/>
          </a:br>
          <a:r>
            <a:rPr lang="en-GB" sz="1400" kern="1200" dirty="0">
              <a:latin typeface="+mn-lt"/>
              <a:cs typeface="Arial" panose="020B0604020202020204" pitchFamily="34" charset="0"/>
            </a:rPr>
            <a:t>Leaders need to make sure that </a:t>
          </a:r>
          <a:r>
            <a:rPr lang="en-GB" sz="1400" kern="1200" dirty="0"/>
            <a:t>everyone’s role and responsibility are well clarified to make sure everyone knows what they are supposed to do.</a:t>
          </a:r>
          <a:endParaRPr lang="en-GB" sz="1200" kern="1200" dirty="0">
            <a:latin typeface="+mn-lt"/>
            <a:cs typeface="Arial" panose="020B0604020202020204" pitchFamily="34" charset="0"/>
          </a:endParaRPr>
        </a:p>
      </dsp:txBody>
      <dsp:txXfrm>
        <a:off x="3386360" y="1539874"/>
        <a:ext cx="3285678" cy="1539874"/>
      </dsp:txXfrm>
    </dsp:sp>
    <dsp:sp modelId="{47E62186-BD1F-4AD0-88B7-1099F060C570}">
      <dsp:nvSpPr>
        <dsp:cNvPr id="0" name=""/>
        <dsp:cNvSpPr/>
      </dsp:nvSpPr>
      <dsp:spPr>
        <a:xfrm>
          <a:off x="4388227" y="230981"/>
          <a:ext cx="1281945" cy="1281945"/>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CED05BB8-2A80-4FFD-B8B6-07F7361934CF}">
      <dsp:nvSpPr>
        <dsp:cNvPr id="0" name=""/>
        <dsp:cNvSpPr/>
      </dsp:nvSpPr>
      <dsp:spPr>
        <a:xfrm>
          <a:off x="6770609" y="0"/>
          <a:ext cx="3285678" cy="3849687"/>
        </a:xfrm>
        <a:prstGeom prst="roundRect">
          <a:avLst>
            <a:gd name="adj" fmla="val 10000"/>
          </a:avLst>
        </a:prstGeom>
        <a:solidFill>
          <a:schemeClr val="accent2">
            <a:hueOff val="-1455363"/>
            <a:satOff val="-83928"/>
            <a:lumOff val="8628"/>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l" defTabSz="622300">
            <a:lnSpc>
              <a:spcPct val="90000"/>
            </a:lnSpc>
            <a:spcBef>
              <a:spcPct val="0"/>
            </a:spcBef>
            <a:spcAft>
              <a:spcPct val="35000"/>
            </a:spcAft>
            <a:buNone/>
          </a:pPr>
          <a:endParaRPr lang="en-GB" sz="1400" kern="1200" dirty="0">
            <a:latin typeface="Arial" panose="020B0604020202020204" pitchFamily="34" charset="0"/>
            <a:cs typeface="Arial" panose="020B0604020202020204" pitchFamily="34" charset="0"/>
          </a:endParaRPr>
        </a:p>
        <a:p>
          <a:pPr marL="0" lvl="0" indent="0" algn="l" defTabSz="622300">
            <a:lnSpc>
              <a:spcPct val="90000"/>
            </a:lnSpc>
            <a:spcBef>
              <a:spcPct val="0"/>
            </a:spcBef>
            <a:spcAft>
              <a:spcPct val="35000"/>
            </a:spcAft>
            <a:buNone/>
          </a:pPr>
          <a:br>
            <a:rPr lang="en-GB" sz="1400" kern="1200" dirty="0">
              <a:latin typeface="Arial" panose="020B0604020202020204" pitchFamily="34" charset="0"/>
              <a:cs typeface="Arial" panose="020B0604020202020204" pitchFamily="34" charset="0"/>
            </a:rPr>
          </a:br>
          <a:r>
            <a:rPr lang="en-GB" sz="1400" kern="1200" dirty="0">
              <a:latin typeface="Arial" panose="020B0604020202020204" pitchFamily="34" charset="0"/>
              <a:cs typeface="Arial" panose="020B0604020202020204" pitchFamily="34" charset="0"/>
            </a:rPr>
            <a:t>Step3</a:t>
          </a:r>
          <a:br>
            <a:rPr lang="en-GB" sz="1400" kern="1200" dirty="0">
              <a:latin typeface="Arial" panose="020B0604020202020204" pitchFamily="34" charset="0"/>
              <a:cs typeface="Arial" panose="020B0604020202020204" pitchFamily="34" charset="0"/>
            </a:rPr>
          </a:br>
          <a:r>
            <a:rPr lang="en-GB" sz="1400" kern="1200" dirty="0">
              <a:latin typeface="Arial" panose="020B0604020202020204" pitchFamily="34" charset="0"/>
              <a:cs typeface="Arial" panose="020B0604020202020204" pitchFamily="34" charset="0"/>
            </a:rPr>
            <a:t>Encourage collaboration and communication</a:t>
          </a:r>
          <a:br>
            <a:rPr lang="en-GB" sz="1400" kern="1200" dirty="0">
              <a:latin typeface="Arial" panose="020B0604020202020204" pitchFamily="34" charset="0"/>
              <a:cs typeface="Arial" panose="020B0604020202020204" pitchFamily="34" charset="0"/>
            </a:rPr>
          </a:br>
          <a:endParaRPr lang="en-GB" sz="1400" kern="1200" dirty="0">
            <a:latin typeface="Arial" panose="020B0604020202020204" pitchFamily="34" charset="0"/>
            <a:cs typeface="Arial" panose="020B0604020202020204" pitchFamily="34" charset="0"/>
          </a:endParaRPr>
        </a:p>
        <a:p>
          <a:pPr marL="0" lvl="0" indent="0" algn="l" defTabSz="622300">
            <a:lnSpc>
              <a:spcPct val="90000"/>
            </a:lnSpc>
            <a:spcBef>
              <a:spcPct val="0"/>
            </a:spcBef>
            <a:spcAft>
              <a:spcPct val="35000"/>
            </a:spcAft>
            <a:buNone/>
          </a:pPr>
          <a:r>
            <a:rPr lang="en-GB" sz="1400" kern="1200" dirty="0">
              <a:latin typeface="+mn-lt"/>
              <a:cs typeface="Arial" panose="020B0604020202020204" pitchFamily="34" charset="0"/>
            </a:rPr>
            <a:t>In order for this model to be successful, team leaders must encourage staff members to collaborate with each other and use communication tools like MS Teams.</a:t>
          </a:r>
          <a:br>
            <a:rPr lang="en-GB" sz="1100" kern="1200" dirty="0"/>
          </a:br>
          <a:br>
            <a:rPr lang="en-GB" sz="1100" kern="1200" dirty="0"/>
          </a:br>
          <a:endParaRPr lang="en-GB" sz="1100" kern="1200" dirty="0"/>
        </a:p>
      </dsp:txBody>
      <dsp:txXfrm>
        <a:off x="6770609" y="1539874"/>
        <a:ext cx="3285678" cy="1539874"/>
      </dsp:txXfrm>
    </dsp:sp>
    <dsp:sp modelId="{1816F411-AC50-4055-9D46-5F775ED92090}">
      <dsp:nvSpPr>
        <dsp:cNvPr id="0" name=""/>
        <dsp:cNvSpPr/>
      </dsp:nvSpPr>
      <dsp:spPr>
        <a:xfrm>
          <a:off x="7772475" y="230981"/>
          <a:ext cx="1281945" cy="1281945"/>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C504D21C-C63B-4B4D-A491-87D55C8D54D2}">
      <dsp:nvSpPr>
        <dsp:cNvPr id="0" name=""/>
        <dsp:cNvSpPr/>
      </dsp:nvSpPr>
      <dsp:spPr>
        <a:xfrm>
          <a:off x="477013" y="3568340"/>
          <a:ext cx="9253728" cy="281346"/>
        </a:xfrm>
        <a:prstGeom prst="leftRightArrow">
          <a:avLst/>
        </a:prstGeom>
        <a:solidFill>
          <a:schemeClr val="accent2">
            <a:tint val="4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AD91B-F575-4871-89AA-B9AAEE15D9F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415AD8B-7C8D-4561-8125-20F4A90F26C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71211A6-AE53-4C59-8A67-92EDC413E9AF}"/>
              </a:ext>
            </a:extLst>
          </p:cNvPr>
          <p:cNvSpPr>
            <a:spLocks noGrp="1"/>
          </p:cNvSpPr>
          <p:nvPr>
            <p:ph type="dt" sz="half" idx="10"/>
          </p:nvPr>
        </p:nvSpPr>
        <p:spPr/>
        <p:txBody>
          <a:bodyPr/>
          <a:lstStyle/>
          <a:p>
            <a:fld id="{7CDAD035-0ED0-44D4-A1F8-234818EE4F8B}" type="datetimeFigureOut">
              <a:rPr lang="en-GB" smtClean="0"/>
              <a:t>20/04/2022</a:t>
            </a:fld>
            <a:endParaRPr lang="en-GB"/>
          </a:p>
        </p:txBody>
      </p:sp>
      <p:sp>
        <p:nvSpPr>
          <p:cNvPr id="5" name="Footer Placeholder 4">
            <a:extLst>
              <a:ext uri="{FF2B5EF4-FFF2-40B4-BE49-F238E27FC236}">
                <a16:creationId xmlns:a16="http://schemas.microsoft.com/office/drawing/2014/main" id="{573B1870-4FD9-4176-9049-8A36C901AD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E09CCC-1D70-4766-A2E8-27CB059987C5}"/>
              </a:ext>
            </a:extLst>
          </p:cNvPr>
          <p:cNvSpPr>
            <a:spLocks noGrp="1"/>
          </p:cNvSpPr>
          <p:nvPr>
            <p:ph type="sldNum" sz="quarter" idx="12"/>
          </p:nvPr>
        </p:nvSpPr>
        <p:spPr/>
        <p:txBody>
          <a:bodyPr/>
          <a:lstStyle/>
          <a:p>
            <a:fld id="{E158FF79-2BA3-41D5-ACE1-C413A5628288}" type="slidenum">
              <a:rPr lang="en-GB" smtClean="0"/>
              <a:t>‹#›</a:t>
            </a:fld>
            <a:endParaRPr lang="en-GB"/>
          </a:p>
        </p:txBody>
      </p:sp>
    </p:spTree>
    <p:extLst>
      <p:ext uri="{BB962C8B-B14F-4D97-AF65-F5344CB8AC3E}">
        <p14:creationId xmlns:p14="http://schemas.microsoft.com/office/powerpoint/2010/main" val="8869313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23DFB-405C-40D2-89C7-7E705883C8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BF9A2B2-9013-4029-91EB-60C8A73B1CC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82A4C6-2BD4-4E9B-9FFF-5D212C1AD4EC}"/>
              </a:ext>
            </a:extLst>
          </p:cNvPr>
          <p:cNvSpPr>
            <a:spLocks noGrp="1"/>
          </p:cNvSpPr>
          <p:nvPr>
            <p:ph type="dt" sz="half" idx="10"/>
          </p:nvPr>
        </p:nvSpPr>
        <p:spPr/>
        <p:txBody>
          <a:bodyPr/>
          <a:lstStyle/>
          <a:p>
            <a:fld id="{7CDAD035-0ED0-44D4-A1F8-234818EE4F8B}" type="datetimeFigureOut">
              <a:rPr lang="en-GB" smtClean="0"/>
              <a:t>20/04/2022</a:t>
            </a:fld>
            <a:endParaRPr lang="en-GB"/>
          </a:p>
        </p:txBody>
      </p:sp>
      <p:sp>
        <p:nvSpPr>
          <p:cNvPr id="5" name="Footer Placeholder 4">
            <a:extLst>
              <a:ext uri="{FF2B5EF4-FFF2-40B4-BE49-F238E27FC236}">
                <a16:creationId xmlns:a16="http://schemas.microsoft.com/office/drawing/2014/main" id="{60D95394-ECB3-4456-AC73-C669CF7D5C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A4B110-498E-42DB-B5F5-65EFCA494AE7}"/>
              </a:ext>
            </a:extLst>
          </p:cNvPr>
          <p:cNvSpPr>
            <a:spLocks noGrp="1"/>
          </p:cNvSpPr>
          <p:nvPr>
            <p:ph type="sldNum" sz="quarter" idx="12"/>
          </p:nvPr>
        </p:nvSpPr>
        <p:spPr/>
        <p:txBody>
          <a:bodyPr/>
          <a:lstStyle/>
          <a:p>
            <a:fld id="{E158FF79-2BA3-41D5-ACE1-C413A5628288}" type="slidenum">
              <a:rPr lang="en-GB" smtClean="0"/>
              <a:t>‹#›</a:t>
            </a:fld>
            <a:endParaRPr lang="en-GB"/>
          </a:p>
        </p:txBody>
      </p:sp>
    </p:spTree>
    <p:extLst>
      <p:ext uri="{BB962C8B-B14F-4D97-AF65-F5344CB8AC3E}">
        <p14:creationId xmlns:p14="http://schemas.microsoft.com/office/powerpoint/2010/main" val="30308702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87013-4976-4058-8D18-DF5B6889FE5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8A4F608-06B1-4DA2-B467-0044A62938F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076F73B-00EB-4613-8BF5-0659B51ACD72}"/>
              </a:ext>
            </a:extLst>
          </p:cNvPr>
          <p:cNvSpPr>
            <a:spLocks noGrp="1"/>
          </p:cNvSpPr>
          <p:nvPr>
            <p:ph type="dt" sz="half" idx="10"/>
          </p:nvPr>
        </p:nvSpPr>
        <p:spPr/>
        <p:txBody>
          <a:bodyPr/>
          <a:lstStyle/>
          <a:p>
            <a:fld id="{7CDAD035-0ED0-44D4-A1F8-234818EE4F8B}" type="datetimeFigureOut">
              <a:rPr lang="en-GB" smtClean="0"/>
              <a:t>20/04/2022</a:t>
            </a:fld>
            <a:endParaRPr lang="en-GB"/>
          </a:p>
        </p:txBody>
      </p:sp>
      <p:sp>
        <p:nvSpPr>
          <p:cNvPr id="5" name="Footer Placeholder 4">
            <a:extLst>
              <a:ext uri="{FF2B5EF4-FFF2-40B4-BE49-F238E27FC236}">
                <a16:creationId xmlns:a16="http://schemas.microsoft.com/office/drawing/2014/main" id="{C4E3ADF3-D253-48DA-AEAD-60046DB2A3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78C149-C91D-4100-8E0F-BD3EBBF2F0B4}"/>
              </a:ext>
            </a:extLst>
          </p:cNvPr>
          <p:cNvSpPr>
            <a:spLocks noGrp="1"/>
          </p:cNvSpPr>
          <p:nvPr>
            <p:ph type="sldNum" sz="quarter" idx="12"/>
          </p:nvPr>
        </p:nvSpPr>
        <p:spPr/>
        <p:txBody>
          <a:bodyPr/>
          <a:lstStyle/>
          <a:p>
            <a:fld id="{E158FF79-2BA3-41D5-ACE1-C413A5628288}" type="slidenum">
              <a:rPr lang="en-GB" smtClean="0"/>
              <a:t>‹#›</a:t>
            </a:fld>
            <a:endParaRPr lang="en-GB"/>
          </a:p>
        </p:txBody>
      </p:sp>
    </p:spTree>
    <p:extLst>
      <p:ext uri="{BB962C8B-B14F-4D97-AF65-F5344CB8AC3E}">
        <p14:creationId xmlns:p14="http://schemas.microsoft.com/office/powerpoint/2010/main" val="40023435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3EDB4-4174-423A-A616-7FA8FF91F9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4A27ED6-2447-4F1A-A134-CD6BFC4CAB5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20C90C7-BC82-4FF3-8E8E-D5118A544A7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277D42A-6E11-42AC-A8D4-9D220860ABDE}"/>
              </a:ext>
            </a:extLst>
          </p:cNvPr>
          <p:cNvSpPr>
            <a:spLocks noGrp="1"/>
          </p:cNvSpPr>
          <p:nvPr>
            <p:ph type="dt" sz="half" idx="10"/>
          </p:nvPr>
        </p:nvSpPr>
        <p:spPr/>
        <p:txBody>
          <a:bodyPr/>
          <a:lstStyle/>
          <a:p>
            <a:fld id="{7CDAD035-0ED0-44D4-A1F8-234818EE4F8B}" type="datetimeFigureOut">
              <a:rPr lang="en-GB" smtClean="0"/>
              <a:t>20/04/2022</a:t>
            </a:fld>
            <a:endParaRPr lang="en-GB"/>
          </a:p>
        </p:txBody>
      </p:sp>
      <p:sp>
        <p:nvSpPr>
          <p:cNvPr id="6" name="Footer Placeholder 5">
            <a:extLst>
              <a:ext uri="{FF2B5EF4-FFF2-40B4-BE49-F238E27FC236}">
                <a16:creationId xmlns:a16="http://schemas.microsoft.com/office/drawing/2014/main" id="{21E6F975-06B1-4ABB-9AD3-7C6EA62229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D15DD1-ACDC-49E5-8595-092C1BC46156}"/>
              </a:ext>
            </a:extLst>
          </p:cNvPr>
          <p:cNvSpPr>
            <a:spLocks noGrp="1"/>
          </p:cNvSpPr>
          <p:nvPr>
            <p:ph type="sldNum" sz="quarter" idx="12"/>
          </p:nvPr>
        </p:nvSpPr>
        <p:spPr/>
        <p:txBody>
          <a:bodyPr/>
          <a:lstStyle/>
          <a:p>
            <a:fld id="{E158FF79-2BA3-41D5-ACE1-C413A5628288}" type="slidenum">
              <a:rPr lang="en-GB" smtClean="0"/>
              <a:t>‹#›</a:t>
            </a:fld>
            <a:endParaRPr lang="en-GB"/>
          </a:p>
        </p:txBody>
      </p:sp>
    </p:spTree>
    <p:extLst>
      <p:ext uri="{BB962C8B-B14F-4D97-AF65-F5344CB8AC3E}">
        <p14:creationId xmlns:p14="http://schemas.microsoft.com/office/powerpoint/2010/main" val="36272258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4BD1D-57C3-432A-8124-6FD4B3D153A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EA4DDF-7ABE-43F6-91E9-72E8CF44E1E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618BE28-BB13-42D0-B95C-451015406F1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4CFB5B8-BE9B-4A37-AEBC-39E223AAD9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AA47E2-4366-4FB8-BB99-3E3C3D47C0D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30F74A6-765A-4F7E-97F6-946929BC1736}"/>
              </a:ext>
            </a:extLst>
          </p:cNvPr>
          <p:cNvSpPr>
            <a:spLocks noGrp="1"/>
          </p:cNvSpPr>
          <p:nvPr>
            <p:ph type="dt" sz="half" idx="10"/>
          </p:nvPr>
        </p:nvSpPr>
        <p:spPr/>
        <p:txBody>
          <a:bodyPr/>
          <a:lstStyle/>
          <a:p>
            <a:fld id="{7CDAD035-0ED0-44D4-A1F8-234818EE4F8B}" type="datetimeFigureOut">
              <a:rPr lang="en-GB" smtClean="0"/>
              <a:t>20/04/2022</a:t>
            </a:fld>
            <a:endParaRPr lang="en-GB"/>
          </a:p>
        </p:txBody>
      </p:sp>
      <p:sp>
        <p:nvSpPr>
          <p:cNvPr id="8" name="Footer Placeholder 7">
            <a:extLst>
              <a:ext uri="{FF2B5EF4-FFF2-40B4-BE49-F238E27FC236}">
                <a16:creationId xmlns:a16="http://schemas.microsoft.com/office/drawing/2014/main" id="{337A18F7-C22C-4F23-B642-33F779253C1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6D7FCEC-A816-45A9-8B95-8C775AAD8E95}"/>
              </a:ext>
            </a:extLst>
          </p:cNvPr>
          <p:cNvSpPr>
            <a:spLocks noGrp="1"/>
          </p:cNvSpPr>
          <p:nvPr>
            <p:ph type="sldNum" sz="quarter" idx="12"/>
          </p:nvPr>
        </p:nvSpPr>
        <p:spPr/>
        <p:txBody>
          <a:bodyPr/>
          <a:lstStyle/>
          <a:p>
            <a:fld id="{E158FF79-2BA3-41D5-ACE1-C413A5628288}" type="slidenum">
              <a:rPr lang="en-GB" smtClean="0"/>
              <a:t>‹#›</a:t>
            </a:fld>
            <a:endParaRPr lang="en-GB"/>
          </a:p>
        </p:txBody>
      </p:sp>
    </p:spTree>
    <p:extLst>
      <p:ext uri="{BB962C8B-B14F-4D97-AF65-F5344CB8AC3E}">
        <p14:creationId xmlns:p14="http://schemas.microsoft.com/office/powerpoint/2010/main" val="13567021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42FDA-D483-4EFC-B304-BC98A25DC93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4183BEB-4F5B-482C-975E-EEC281756435}"/>
              </a:ext>
            </a:extLst>
          </p:cNvPr>
          <p:cNvSpPr>
            <a:spLocks noGrp="1"/>
          </p:cNvSpPr>
          <p:nvPr>
            <p:ph type="dt" sz="half" idx="10"/>
          </p:nvPr>
        </p:nvSpPr>
        <p:spPr/>
        <p:txBody>
          <a:bodyPr/>
          <a:lstStyle/>
          <a:p>
            <a:fld id="{7CDAD035-0ED0-44D4-A1F8-234818EE4F8B}" type="datetimeFigureOut">
              <a:rPr lang="en-GB" smtClean="0"/>
              <a:t>20/04/2022</a:t>
            </a:fld>
            <a:endParaRPr lang="en-GB"/>
          </a:p>
        </p:txBody>
      </p:sp>
      <p:sp>
        <p:nvSpPr>
          <p:cNvPr id="4" name="Footer Placeholder 3">
            <a:extLst>
              <a:ext uri="{FF2B5EF4-FFF2-40B4-BE49-F238E27FC236}">
                <a16:creationId xmlns:a16="http://schemas.microsoft.com/office/drawing/2014/main" id="{B4A4213F-C632-4E8B-8DAB-275C18C617D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CDC227-9A37-4E99-B448-EEDC69DA27A0}"/>
              </a:ext>
            </a:extLst>
          </p:cNvPr>
          <p:cNvSpPr>
            <a:spLocks noGrp="1"/>
          </p:cNvSpPr>
          <p:nvPr>
            <p:ph type="sldNum" sz="quarter" idx="12"/>
          </p:nvPr>
        </p:nvSpPr>
        <p:spPr/>
        <p:txBody>
          <a:bodyPr/>
          <a:lstStyle/>
          <a:p>
            <a:fld id="{E158FF79-2BA3-41D5-ACE1-C413A5628288}" type="slidenum">
              <a:rPr lang="en-GB" smtClean="0"/>
              <a:t>‹#›</a:t>
            </a:fld>
            <a:endParaRPr lang="en-GB"/>
          </a:p>
        </p:txBody>
      </p:sp>
    </p:spTree>
    <p:extLst>
      <p:ext uri="{BB962C8B-B14F-4D97-AF65-F5344CB8AC3E}">
        <p14:creationId xmlns:p14="http://schemas.microsoft.com/office/powerpoint/2010/main" val="4433694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21F717B-D659-454B-A714-EF396253B473}"/>
              </a:ext>
            </a:extLst>
          </p:cNvPr>
          <p:cNvSpPr>
            <a:spLocks noGrp="1"/>
          </p:cNvSpPr>
          <p:nvPr>
            <p:ph type="dt" sz="half" idx="10"/>
          </p:nvPr>
        </p:nvSpPr>
        <p:spPr/>
        <p:txBody>
          <a:bodyPr/>
          <a:lstStyle/>
          <a:p>
            <a:fld id="{7CDAD035-0ED0-44D4-A1F8-234818EE4F8B}" type="datetimeFigureOut">
              <a:rPr lang="en-GB" smtClean="0"/>
              <a:t>20/04/2022</a:t>
            </a:fld>
            <a:endParaRPr lang="en-GB"/>
          </a:p>
        </p:txBody>
      </p:sp>
      <p:sp>
        <p:nvSpPr>
          <p:cNvPr id="3" name="Footer Placeholder 2">
            <a:extLst>
              <a:ext uri="{FF2B5EF4-FFF2-40B4-BE49-F238E27FC236}">
                <a16:creationId xmlns:a16="http://schemas.microsoft.com/office/drawing/2014/main" id="{7AA33AF1-719D-480F-9DFE-A40EF0C871A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5B56A94-9C7D-489D-8D88-8D8624B75851}"/>
              </a:ext>
            </a:extLst>
          </p:cNvPr>
          <p:cNvSpPr>
            <a:spLocks noGrp="1"/>
          </p:cNvSpPr>
          <p:nvPr>
            <p:ph type="sldNum" sz="quarter" idx="12"/>
          </p:nvPr>
        </p:nvSpPr>
        <p:spPr/>
        <p:txBody>
          <a:bodyPr/>
          <a:lstStyle/>
          <a:p>
            <a:fld id="{E158FF79-2BA3-41D5-ACE1-C413A5628288}" type="slidenum">
              <a:rPr lang="en-GB" smtClean="0"/>
              <a:t>‹#›</a:t>
            </a:fld>
            <a:endParaRPr lang="en-GB"/>
          </a:p>
        </p:txBody>
      </p:sp>
    </p:spTree>
    <p:extLst>
      <p:ext uri="{BB962C8B-B14F-4D97-AF65-F5344CB8AC3E}">
        <p14:creationId xmlns:p14="http://schemas.microsoft.com/office/powerpoint/2010/main" val="19485662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B8B39-973F-488C-B229-1246687D34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A1F199E-EC45-4438-9F5C-048DB57021F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08D0F50-E6CB-40DE-A281-A2D3EF81A1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C9E9EA-41A3-413C-9398-428A1F539A11}"/>
              </a:ext>
            </a:extLst>
          </p:cNvPr>
          <p:cNvSpPr>
            <a:spLocks noGrp="1"/>
          </p:cNvSpPr>
          <p:nvPr>
            <p:ph type="dt" sz="half" idx="10"/>
          </p:nvPr>
        </p:nvSpPr>
        <p:spPr/>
        <p:txBody>
          <a:bodyPr/>
          <a:lstStyle/>
          <a:p>
            <a:fld id="{7CDAD035-0ED0-44D4-A1F8-234818EE4F8B}" type="datetimeFigureOut">
              <a:rPr lang="en-GB" smtClean="0"/>
              <a:t>20/04/2022</a:t>
            </a:fld>
            <a:endParaRPr lang="en-GB"/>
          </a:p>
        </p:txBody>
      </p:sp>
      <p:sp>
        <p:nvSpPr>
          <p:cNvPr id="6" name="Footer Placeholder 5">
            <a:extLst>
              <a:ext uri="{FF2B5EF4-FFF2-40B4-BE49-F238E27FC236}">
                <a16:creationId xmlns:a16="http://schemas.microsoft.com/office/drawing/2014/main" id="{8D72E64D-0DE1-44D0-93DF-153CBDF1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A241D3-BA2E-44B1-9A24-7B27ED6694BB}"/>
              </a:ext>
            </a:extLst>
          </p:cNvPr>
          <p:cNvSpPr>
            <a:spLocks noGrp="1"/>
          </p:cNvSpPr>
          <p:nvPr>
            <p:ph type="sldNum" sz="quarter" idx="12"/>
          </p:nvPr>
        </p:nvSpPr>
        <p:spPr/>
        <p:txBody>
          <a:bodyPr/>
          <a:lstStyle/>
          <a:p>
            <a:fld id="{E158FF79-2BA3-41D5-ACE1-C413A5628288}" type="slidenum">
              <a:rPr lang="en-GB" smtClean="0"/>
              <a:t>‹#›</a:t>
            </a:fld>
            <a:endParaRPr lang="en-GB"/>
          </a:p>
        </p:txBody>
      </p:sp>
    </p:spTree>
    <p:extLst>
      <p:ext uri="{BB962C8B-B14F-4D97-AF65-F5344CB8AC3E}">
        <p14:creationId xmlns:p14="http://schemas.microsoft.com/office/powerpoint/2010/main" val="16460852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D3D26-8F71-4B1D-AE62-9B7F54F6D5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2B80270-DEC5-48CC-AF91-A2299357D34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7D1526D-778D-4208-861C-D402302B20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495CF8-B9B9-4992-837C-BEEDCAA075C1}"/>
              </a:ext>
            </a:extLst>
          </p:cNvPr>
          <p:cNvSpPr>
            <a:spLocks noGrp="1"/>
          </p:cNvSpPr>
          <p:nvPr>
            <p:ph type="dt" sz="half" idx="10"/>
          </p:nvPr>
        </p:nvSpPr>
        <p:spPr/>
        <p:txBody>
          <a:bodyPr/>
          <a:lstStyle/>
          <a:p>
            <a:fld id="{7CDAD035-0ED0-44D4-A1F8-234818EE4F8B}" type="datetimeFigureOut">
              <a:rPr lang="en-GB" smtClean="0"/>
              <a:t>20/04/2022</a:t>
            </a:fld>
            <a:endParaRPr lang="en-GB"/>
          </a:p>
        </p:txBody>
      </p:sp>
      <p:sp>
        <p:nvSpPr>
          <p:cNvPr id="6" name="Footer Placeholder 5">
            <a:extLst>
              <a:ext uri="{FF2B5EF4-FFF2-40B4-BE49-F238E27FC236}">
                <a16:creationId xmlns:a16="http://schemas.microsoft.com/office/drawing/2014/main" id="{3463D92A-8E3D-40EF-8A3F-4423AEE880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9B89E3-5DE5-4CE5-9EC1-FE0AD085B12E}"/>
              </a:ext>
            </a:extLst>
          </p:cNvPr>
          <p:cNvSpPr>
            <a:spLocks noGrp="1"/>
          </p:cNvSpPr>
          <p:nvPr>
            <p:ph type="sldNum" sz="quarter" idx="12"/>
          </p:nvPr>
        </p:nvSpPr>
        <p:spPr/>
        <p:txBody>
          <a:bodyPr/>
          <a:lstStyle/>
          <a:p>
            <a:fld id="{E158FF79-2BA3-41D5-ACE1-C413A5628288}" type="slidenum">
              <a:rPr lang="en-GB" smtClean="0"/>
              <a:t>‹#›</a:t>
            </a:fld>
            <a:endParaRPr lang="en-GB"/>
          </a:p>
        </p:txBody>
      </p:sp>
    </p:spTree>
    <p:extLst>
      <p:ext uri="{BB962C8B-B14F-4D97-AF65-F5344CB8AC3E}">
        <p14:creationId xmlns:p14="http://schemas.microsoft.com/office/powerpoint/2010/main" val="11093040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3C779-B958-4D60-9810-CD3413F5CA1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8F15036-32B6-4029-B40B-EB8829BBC0D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271E1E-6FA3-4810-B22D-2C0E5B206D93}"/>
              </a:ext>
            </a:extLst>
          </p:cNvPr>
          <p:cNvSpPr>
            <a:spLocks noGrp="1"/>
          </p:cNvSpPr>
          <p:nvPr>
            <p:ph type="dt" sz="half" idx="10"/>
          </p:nvPr>
        </p:nvSpPr>
        <p:spPr/>
        <p:txBody>
          <a:bodyPr/>
          <a:lstStyle/>
          <a:p>
            <a:fld id="{7CDAD035-0ED0-44D4-A1F8-234818EE4F8B}" type="datetimeFigureOut">
              <a:rPr lang="en-GB" smtClean="0"/>
              <a:t>20/04/2022</a:t>
            </a:fld>
            <a:endParaRPr lang="en-GB"/>
          </a:p>
        </p:txBody>
      </p:sp>
      <p:sp>
        <p:nvSpPr>
          <p:cNvPr id="5" name="Footer Placeholder 4">
            <a:extLst>
              <a:ext uri="{FF2B5EF4-FFF2-40B4-BE49-F238E27FC236}">
                <a16:creationId xmlns:a16="http://schemas.microsoft.com/office/drawing/2014/main" id="{F632C422-96D8-4CC4-920E-340DEBE8C6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3B6995-05F4-488F-B5EA-0036D0D5FF41}"/>
              </a:ext>
            </a:extLst>
          </p:cNvPr>
          <p:cNvSpPr>
            <a:spLocks noGrp="1"/>
          </p:cNvSpPr>
          <p:nvPr>
            <p:ph type="sldNum" sz="quarter" idx="12"/>
          </p:nvPr>
        </p:nvSpPr>
        <p:spPr/>
        <p:txBody>
          <a:bodyPr/>
          <a:lstStyle/>
          <a:p>
            <a:fld id="{E158FF79-2BA3-41D5-ACE1-C413A5628288}" type="slidenum">
              <a:rPr lang="en-GB" smtClean="0"/>
              <a:t>‹#›</a:t>
            </a:fld>
            <a:endParaRPr lang="en-GB"/>
          </a:p>
        </p:txBody>
      </p:sp>
    </p:spTree>
    <p:extLst>
      <p:ext uri="{BB962C8B-B14F-4D97-AF65-F5344CB8AC3E}">
        <p14:creationId xmlns:p14="http://schemas.microsoft.com/office/powerpoint/2010/main" val="27079790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102649E-6F7C-4389-8C28-A9A3A01B40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5E8A0B3-A959-49AD-8E99-C69101F42FE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C6D5BF-1936-404C-97B5-25A38E16E298}"/>
              </a:ext>
            </a:extLst>
          </p:cNvPr>
          <p:cNvSpPr>
            <a:spLocks noGrp="1"/>
          </p:cNvSpPr>
          <p:nvPr>
            <p:ph type="dt" sz="half" idx="10"/>
          </p:nvPr>
        </p:nvSpPr>
        <p:spPr/>
        <p:txBody>
          <a:bodyPr/>
          <a:lstStyle/>
          <a:p>
            <a:fld id="{7CDAD035-0ED0-44D4-A1F8-234818EE4F8B}" type="datetimeFigureOut">
              <a:rPr lang="en-GB" smtClean="0"/>
              <a:t>20/04/2022</a:t>
            </a:fld>
            <a:endParaRPr lang="en-GB"/>
          </a:p>
        </p:txBody>
      </p:sp>
      <p:sp>
        <p:nvSpPr>
          <p:cNvPr id="5" name="Footer Placeholder 4">
            <a:extLst>
              <a:ext uri="{FF2B5EF4-FFF2-40B4-BE49-F238E27FC236}">
                <a16:creationId xmlns:a16="http://schemas.microsoft.com/office/drawing/2014/main" id="{AE92346A-B188-4911-884A-AE11EE214E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83DA45-676C-49BF-BC65-E42F80A18A39}"/>
              </a:ext>
            </a:extLst>
          </p:cNvPr>
          <p:cNvSpPr>
            <a:spLocks noGrp="1"/>
          </p:cNvSpPr>
          <p:nvPr>
            <p:ph type="sldNum" sz="quarter" idx="12"/>
          </p:nvPr>
        </p:nvSpPr>
        <p:spPr/>
        <p:txBody>
          <a:bodyPr/>
          <a:lstStyle/>
          <a:p>
            <a:fld id="{E158FF79-2BA3-41D5-ACE1-C413A5628288}" type="slidenum">
              <a:rPr lang="en-GB" smtClean="0"/>
              <a:t>‹#›</a:t>
            </a:fld>
            <a:endParaRPr lang="en-GB"/>
          </a:p>
        </p:txBody>
      </p:sp>
    </p:spTree>
    <p:extLst>
      <p:ext uri="{BB962C8B-B14F-4D97-AF65-F5344CB8AC3E}">
        <p14:creationId xmlns:p14="http://schemas.microsoft.com/office/powerpoint/2010/main" val="36965262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F90913F-B442-4FD2-90A4-92C7C596B7D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ED5D71-06FD-4D27-8DE7-E9870322AEB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6E033F-EB3F-49A9-BD73-D82CE6696C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DAD035-0ED0-44D4-A1F8-234818EE4F8B}" type="datetimeFigureOut">
              <a:rPr lang="en-GB" smtClean="0"/>
              <a:t>20/04/2022</a:t>
            </a:fld>
            <a:endParaRPr lang="en-GB"/>
          </a:p>
        </p:txBody>
      </p:sp>
      <p:sp>
        <p:nvSpPr>
          <p:cNvPr id="5" name="Footer Placeholder 4">
            <a:extLst>
              <a:ext uri="{FF2B5EF4-FFF2-40B4-BE49-F238E27FC236}">
                <a16:creationId xmlns:a16="http://schemas.microsoft.com/office/drawing/2014/main" id="{2222AF97-3350-4F03-8761-3E6B520EB2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F7AB8C-BBD2-4224-B270-2DDAC6CC781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158FF79-2BA3-41D5-ACE1-C413A5628288}" type="slidenum">
              <a:rPr lang="en-GB" smtClean="0"/>
              <a:t>‹#›</a:t>
            </a:fld>
            <a:endParaRPr lang="en-GB"/>
          </a:p>
        </p:txBody>
      </p:sp>
    </p:spTree>
    <p:extLst>
      <p:ext uri="{BB962C8B-B14F-4D97-AF65-F5344CB8AC3E}">
        <p14:creationId xmlns:p14="http://schemas.microsoft.com/office/powerpoint/2010/main" val="42056652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researchleap.com/building-a-better-national-innovation-system-through-effective-knowledge-sharing-a-case-of-croatia/" TargetMode="External"/><Relationship Id="rId2" Type="http://schemas.openxmlformats.org/officeDocument/2006/relationships/image" Target="../media/image18.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hyperlink" Target="http://med511-6.wikidot.com/wiki:abdullah" TargetMode="External"/><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revistamagisterioelrecreo.blogspot.com/2017/06/debate-sobre-el-acoso-escolar.html" TargetMode="External"/><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rightmindedteamwork.com/category/facilitating-team-work-agreements/" TargetMode="External"/><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a:bodyPr>
          <a:lstStyle/>
          <a:p>
            <a:r>
              <a:rPr lang="en-US" sz="4400" dirty="0">
                <a:solidFill>
                  <a:schemeClr val="tx1"/>
                </a:solidFill>
              </a:rPr>
              <a:t>Benefits of team working</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a:bodyPr>
          <a:lstStyle/>
          <a:p>
            <a:pPr>
              <a:spcAft>
                <a:spcPts val="600"/>
              </a:spcAft>
            </a:pPr>
            <a:r>
              <a:rPr lang="en-US" dirty="0">
                <a:solidFill>
                  <a:schemeClr val="tx1"/>
                </a:solidFill>
              </a:rPr>
              <a:t>Dariusz </a:t>
            </a:r>
            <a:r>
              <a:rPr lang="en-US" dirty="0" err="1">
                <a:solidFill>
                  <a:schemeClr val="tx1"/>
                </a:solidFill>
              </a:rPr>
              <a:t>Brylewicz</a:t>
            </a:r>
            <a:endParaRPr lang="en-US">
              <a:solidFill>
                <a:schemeClr val="tx1"/>
              </a:solidFill>
            </a:endParaRPr>
          </a:p>
        </p:txBody>
      </p:sp>
    </p:spTree>
    <p:extLst>
      <p:ext uri="{BB962C8B-B14F-4D97-AF65-F5344CB8AC3E}">
        <p14:creationId xmlns:p14="http://schemas.microsoft.com/office/powerpoint/2010/main" val="25842807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ormAutofit/>
          </a:bodyPr>
          <a:lstStyle/>
          <a:p>
            <a:pPr algn="ctr"/>
            <a:r>
              <a:rPr lang="en-US"/>
              <a:t>Teamwork makes the dream work</a:t>
            </a:r>
          </a:p>
        </p:txBody>
      </p:sp>
      <p:graphicFrame>
        <p:nvGraphicFramePr>
          <p:cNvPr id="5" name="Content Placeholder 2" descr="SmartArt graphic">
            <a:extLst>
              <a:ext uri="{FF2B5EF4-FFF2-40B4-BE49-F238E27FC236}">
                <a16:creationId xmlns:a16="http://schemas.microsoft.com/office/drawing/2014/main" id="{91DB1382-7276-49FA-9632-38D558F457E3}"/>
              </a:ext>
            </a:extLst>
          </p:cNvPr>
          <p:cNvGraphicFramePr>
            <a:graphicFrameLocks noGrp="1"/>
          </p:cNvGraphicFramePr>
          <p:nvPr>
            <p:ph idx="1"/>
          </p:nvPr>
        </p:nvGraphicFramePr>
        <p:xfrm>
          <a:off x="1066800" y="1899517"/>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51DF4B4D-9165-4877-BBF4-AB4F58979839}"/>
              </a:ext>
            </a:extLst>
          </p:cNvPr>
          <p:cNvSpPr txBox="1"/>
          <p:nvPr/>
        </p:nvSpPr>
        <p:spPr>
          <a:xfrm>
            <a:off x="1066800" y="4128508"/>
            <a:ext cx="3271935" cy="2031325"/>
          </a:xfrm>
          <a:prstGeom prst="rect">
            <a:avLst/>
          </a:prstGeom>
          <a:noFill/>
        </p:spPr>
        <p:txBody>
          <a:bodyPr wrap="square" rtlCol="0">
            <a:spAutoFit/>
          </a:bodyPr>
          <a:lstStyle/>
          <a:p>
            <a:r>
              <a:rPr lang="en-GB"/>
              <a:t>Achieving a common goal:</a:t>
            </a:r>
            <a:br>
              <a:rPr lang="en-GB"/>
            </a:br>
            <a:br>
              <a:rPr lang="en-GB"/>
            </a:br>
            <a:br>
              <a:rPr lang="en-GB"/>
            </a:br>
            <a:r>
              <a:rPr lang="en-GB"/>
              <a:t>Working in a team can help to achieve a common goal as individuals are able to share different ideas.</a:t>
            </a:r>
          </a:p>
        </p:txBody>
      </p:sp>
      <p:sp>
        <p:nvSpPr>
          <p:cNvPr id="6" name="TextBox 5">
            <a:extLst>
              <a:ext uri="{FF2B5EF4-FFF2-40B4-BE49-F238E27FC236}">
                <a16:creationId xmlns:a16="http://schemas.microsoft.com/office/drawing/2014/main" id="{5B101FBC-A36F-4CB2-9DCE-D76FE2BA784F}"/>
              </a:ext>
            </a:extLst>
          </p:cNvPr>
          <p:cNvSpPr txBox="1"/>
          <p:nvPr/>
        </p:nvSpPr>
        <p:spPr>
          <a:xfrm>
            <a:off x="4603102" y="4128508"/>
            <a:ext cx="3396343" cy="2308324"/>
          </a:xfrm>
          <a:prstGeom prst="rect">
            <a:avLst/>
          </a:prstGeom>
          <a:noFill/>
        </p:spPr>
        <p:txBody>
          <a:bodyPr wrap="square" rtlCol="0">
            <a:spAutoFit/>
          </a:bodyPr>
          <a:lstStyle/>
          <a:p>
            <a:r>
              <a:rPr lang="en-GB"/>
              <a:t>Employees who work in a team are more productive:</a:t>
            </a:r>
            <a:br>
              <a:rPr lang="en-GB"/>
            </a:br>
            <a:br>
              <a:rPr lang="en-GB"/>
            </a:br>
            <a:r>
              <a:rPr lang="en-GB"/>
              <a:t>Research suggests that collaboration between employees makes them more focused on completing the task.</a:t>
            </a:r>
          </a:p>
        </p:txBody>
      </p:sp>
      <p:sp>
        <p:nvSpPr>
          <p:cNvPr id="7" name="TextBox 6">
            <a:extLst>
              <a:ext uri="{FF2B5EF4-FFF2-40B4-BE49-F238E27FC236}">
                <a16:creationId xmlns:a16="http://schemas.microsoft.com/office/drawing/2014/main" id="{02DAD8A5-6239-4978-B4E9-60F9F714513B}"/>
              </a:ext>
            </a:extLst>
          </p:cNvPr>
          <p:cNvSpPr txBox="1"/>
          <p:nvPr/>
        </p:nvSpPr>
        <p:spPr>
          <a:xfrm>
            <a:off x="8263812" y="4128508"/>
            <a:ext cx="3396343" cy="2308324"/>
          </a:xfrm>
          <a:prstGeom prst="rect">
            <a:avLst/>
          </a:prstGeom>
          <a:noFill/>
        </p:spPr>
        <p:txBody>
          <a:bodyPr wrap="square" rtlCol="0">
            <a:spAutoFit/>
          </a:bodyPr>
          <a:lstStyle/>
          <a:p>
            <a:r>
              <a:rPr lang="en-GB"/>
              <a:t>Tasks are completed more effectively and efficiently:</a:t>
            </a:r>
            <a:br>
              <a:rPr lang="en-GB"/>
            </a:br>
            <a:br>
              <a:rPr lang="en-GB"/>
            </a:br>
            <a:r>
              <a:rPr lang="en-GB"/>
              <a:t>When there is a focus on everyone to complete their individual tasks, employees are more likely to want to do well.</a:t>
            </a:r>
          </a:p>
        </p:txBody>
      </p:sp>
    </p:spTree>
    <p:extLst>
      <p:ext uri="{BB962C8B-B14F-4D97-AF65-F5344CB8AC3E}">
        <p14:creationId xmlns:p14="http://schemas.microsoft.com/office/powerpoint/2010/main" val="1832431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8F816-6E19-42D9-A458-31A29BA86F2B}"/>
              </a:ext>
            </a:extLst>
          </p:cNvPr>
          <p:cNvSpPr>
            <a:spLocks noGrp="1"/>
          </p:cNvSpPr>
          <p:nvPr>
            <p:ph type="title"/>
          </p:nvPr>
        </p:nvSpPr>
        <p:spPr>
          <a:xfrm>
            <a:off x="1066800" y="485278"/>
            <a:ext cx="10058400" cy="1148425"/>
          </a:xfrm>
        </p:spPr>
        <p:txBody>
          <a:bodyPr/>
          <a:lstStyle/>
          <a:p>
            <a:r>
              <a:rPr lang="en-GB"/>
              <a:t>What is effective teamwork?</a:t>
            </a:r>
          </a:p>
        </p:txBody>
      </p:sp>
      <p:sp>
        <p:nvSpPr>
          <p:cNvPr id="5" name="TextBox 4">
            <a:extLst>
              <a:ext uri="{FF2B5EF4-FFF2-40B4-BE49-F238E27FC236}">
                <a16:creationId xmlns:a16="http://schemas.microsoft.com/office/drawing/2014/main" id="{8D9E40DA-4E89-4800-A0EF-8EE40C3E8494}"/>
              </a:ext>
            </a:extLst>
          </p:cNvPr>
          <p:cNvSpPr txBox="1"/>
          <p:nvPr/>
        </p:nvSpPr>
        <p:spPr>
          <a:xfrm>
            <a:off x="983225" y="1633703"/>
            <a:ext cx="6764593" cy="375552"/>
          </a:xfrm>
          <a:prstGeom prst="rect">
            <a:avLst/>
          </a:prstGeom>
          <a:noFill/>
        </p:spPr>
        <p:txBody>
          <a:bodyPr wrap="square">
            <a:spAutoFit/>
          </a:bodyPr>
          <a:lstStyle/>
          <a:p>
            <a:pPr marL="342900" lvl="0" indent="-342900">
              <a:lnSpc>
                <a:spcPct val="107000"/>
              </a:lnSpc>
              <a:spcBef>
                <a:spcPts val="1200"/>
              </a:spcBef>
              <a:spcAft>
                <a:spcPts val="800"/>
              </a:spcAft>
              <a:buFont typeface="Symbol" panose="05050102010706020507" pitchFamily="18" charset="2"/>
              <a:buChar char=""/>
            </a:pPr>
            <a:r>
              <a:rPr lang="en-GB" sz="1800">
                <a:effectLst/>
                <a:latin typeface="Calibri" panose="020F0502020204030204" pitchFamily="34" charset="0"/>
                <a:ea typeface="Calibri" panose="020F0502020204030204" pitchFamily="34" charset="0"/>
                <a:cs typeface="Times New Roman" panose="02020603050405020304" pitchFamily="18" charset="0"/>
              </a:rPr>
              <a:t>Having clear direction</a:t>
            </a:r>
          </a:p>
        </p:txBody>
      </p:sp>
      <p:sp>
        <p:nvSpPr>
          <p:cNvPr id="7" name="TextBox 6">
            <a:extLst>
              <a:ext uri="{FF2B5EF4-FFF2-40B4-BE49-F238E27FC236}">
                <a16:creationId xmlns:a16="http://schemas.microsoft.com/office/drawing/2014/main" id="{27AC72E7-46E3-4309-8356-3D0ED943BC59}"/>
              </a:ext>
            </a:extLst>
          </p:cNvPr>
          <p:cNvSpPr txBox="1"/>
          <p:nvPr/>
        </p:nvSpPr>
        <p:spPr>
          <a:xfrm>
            <a:off x="983225" y="2009255"/>
            <a:ext cx="6518788" cy="375552"/>
          </a:xfrm>
          <a:prstGeom prst="rect">
            <a:avLst/>
          </a:prstGeom>
          <a:noFill/>
        </p:spPr>
        <p:txBody>
          <a:bodyPr wrap="square">
            <a:spAutoFit/>
          </a:bodyPr>
          <a:lstStyle/>
          <a:p>
            <a:pPr marL="342900" lvl="0" indent="-342900">
              <a:lnSpc>
                <a:spcPct val="107000"/>
              </a:lnSpc>
              <a:spcBef>
                <a:spcPts val="1200"/>
              </a:spcBef>
              <a:spcAft>
                <a:spcPts val="800"/>
              </a:spcAft>
              <a:buFont typeface="Symbol" panose="05050102010706020507" pitchFamily="18" charset="2"/>
              <a:buChar char=""/>
            </a:pPr>
            <a:r>
              <a:rPr lang="en-GB" sz="1800">
                <a:effectLst/>
                <a:latin typeface="Calibri" panose="020F0502020204030204" pitchFamily="34" charset="0"/>
                <a:ea typeface="Calibri" panose="020F0502020204030204" pitchFamily="34" charset="0"/>
                <a:cs typeface="Times New Roman" panose="02020603050405020304" pitchFamily="18" charset="0"/>
              </a:rPr>
              <a:t>Being able to communicate openly and honestly with each other</a:t>
            </a:r>
          </a:p>
        </p:txBody>
      </p:sp>
      <p:sp>
        <p:nvSpPr>
          <p:cNvPr id="9" name="TextBox 8">
            <a:extLst>
              <a:ext uri="{FF2B5EF4-FFF2-40B4-BE49-F238E27FC236}">
                <a16:creationId xmlns:a16="http://schemas.microsoft.com/office/drawing/2014/main" id="{598870CA-B54A-490C-B2D3-A562CB011BF3}"/>
              </a:ext>
            </a:extLst>
          </p:cNvPr>
          <p:cNvSpPr txBox="1"/>
          <p:nvPr/>
        </p:nvSpPr>
        <p:spPr>
          <a:xfrm>
            <a:off x="983225" y="2384807"/>
            <a:ext cx="6096000" cy="375552"/>
          </a:xfrm>
          <a:prstGeom prst="rect">
            <a:avLst/>
          </a:prstGeom>
          <a:noFill/>
        </p:spPr>
        <p:txBody>
          <a:bodyPr wrap="square">
            <a:spAutoFit/>
          </a:bodyPr>
          <a:lstStyle/>
          <a:p>
            <a:pPr marL="342900" lvl="0" indent="-342900">
              <a:lnSpc>
                <a:spcPct val="107000"/>
              </a:lnSpc>
              <a:spcBef>
                <a:spcPts val="1200"/>
              </a:spcBef>
              <a:spcAft>
                <a:spcPts val="800"/>
              </a:spcAft>
              <a:buFont typeface="Symbol" panose="05050102010706020507" pitchFamily="18" charset="2"/>
              <a:buChar char=""/>
            </a:pPr>
            <a:r>
              <a:rPr lang="en-GB" sz="1800">
                <a:effectLst/>
                <a:latin typeface="Calibri" panose="020F0502020204030204" pitchFamily="34" charset="0"/>
                <a:ea typeface="Calibri" panose="020F0502020204030204" pitchFamily="34" charset="0"/>
                <a:cs typeface="Times New Roman" panose="02020603050405020304" pitchFamily="18" charset="0"/>
              </a:rPr>
              <a:t>Support one another</a:t>
            </a:r>
          </a:p>
        </p:txBody>
      </p:sp>
      <p:sp>
        <p:nvSpPr>
          <p:cNvPr id="11" name="TextBox 10">
            <a:extLst>
              <a:ext uri="{FF2B5EF4-FFF2-40B4-BE49-F238E27FC236}">
                <a16:creationId xmlns:a16="http://schemas.microsoft.com/office/drawing/2014/main" id="{62B4B442-2C00-4B9A-997A-1295A2B80C62}"/>
              </a:ext>
            </a:extLst>
          </p:cNvPr>
          <p:cNvSpPr txBox="1"/>
          <p:nvPr/>
        </p:nvSpPr>
        <p:spPr>
          <a:xfrm>
            <a:off x="983224" y="2760359"/>
            <a:ext cx="9075175" cy="375552"/>
          </a:xfrm>
          <a:prstGeom prst="rect">
            <a:avLst/>
          </a:prstGeom>
          <a:noFill/>
        </p:spPr>
        <p:txBody>
          <a:bodyPr wrap="square">
            <a:spAutoFit/>
          </a:bodyPr>
          <a:lstStyle/>
          <a:p>
            <a:pPr marL="342900" lvl="0" indent="-342900">
              <a:lnSpc>
                <a:spcPct val="107000"/>
              </a:lnSpc>
              <a:spcBef>
                <a:spcPts val="1200"/>
              </a:spcBef>
              <a:spcAft>
                <a:spcPts val="800"/>
              </a:spcAft>
              <a:buFont typeface="Symbol" panose="05050102010706020507" pitchFamily="18" charset="2"/>
              <a:buChar char=""/>
            </a:pPr>
            <a:r>
              <a:rPr lang="en-GB" sz="1800">
                <a:effectLst/>
                <a:latin typeface="Calibri" panose="020F0502020204030204" pitchFamily="34" charset="0"/>
                <a:ea typeface="Calibri" panose="020F0502020204030204" pitchFamily="34" charset="0"/>
                <a:cs typeface="Times New Roman" panose="02020603050405020304" pitchFamily="18" charset="0"/>
              </a:rPr>
              <a:t>Having defined workload within the team so that everyone knows what they must do</a:t>
            </a:r>
          </a:p>
        </p:txBody>
      </p:sp>
      <p:sp>
        <p:nvSpPr>
          <p:cNvPr id="13" name="TextBox 12">
            <a:extLst>
              <a:ext uri="{FF2B5EF4-FFF2-40B4-BE49-F238E27FC236}">
                <a16:creationId xmlns:a16="http://schemas.microsoft.com/office/drawing/2014/main" id="{5B145C89-C2EF-4F25-94BB-2CD84EAFA640}"/>
              </a:ext>
            </a:extLst>
          </p:cNvPr>
          <p:cNvSpPr txBox="1"/>
          <p:nvPr/>
        </p:nvSpPr>
        <p:spPr>
          <a:xfrm>
            <a:off x="983224" y="3135911"/>
            <a:ext cx="8524569" cy="375552"/>
          </a:xfrm>
          <a:prstGeom prst="rect">
            <a:avLst/>
          </a:prstGeom>
          <a:noFill/>
        </p:spPr>
        <p:txBody>
          <a:bodyPr wrap="square">
            <a:spAutoFit/>
          </a:bodyPr>
          <a:lstStyle/>
          <a:p>
            <a:pPr marL="342900" lvl="0" indent="-342900">
              <a:lnSpc>
                <a:spcPct val="107000"/>
              </a:lnSpc>
              <a:spcBef>
                <a:spcPts val="1200"/>
              </a:spcBef>
              <a:spcAft>
                <a:spcPts val="800"/>
              </a:spcAft>
              <a:buFont typeface="Symbol" panose="05050102010706020507" pitchFamily="18" charset="2"/>
              <a:buChar char=""/>
            </a:pPr>
            <a:r>
              <a:rPr lang="en-GB" sz="1800">
                <a:effectLst/>
                <a:latin typeface="Calibri" panose="020F0502020204030204" pitchFamily="34" charset="0"/>
                <a:ea typeface="Calibri" panose="020F0502020204030204" pitchFamily="34" charset="0"/>
                <a:cs typeface="Times New Roman" panose="02020603050405020304" pitchFamily="18" charset="0"/>
              </a:rPr>
              <a:t>Making sure everyone is accountable for their area which they must complete</a:t>
            </a:r>
          </a:p>
        </p:txBody>
      </p:sp>
      <p:sp>
        <p:nvSpPr>
          <p:cNvPr id="15" name="TextBox 14">
            <a:extLst>
              <a:ext uri="{FF2B5EF4-FFF2-40B4-BE49-F238E27FC236}">
                <a16:creationId xmlns:a16="http://schemas.microsoft.com/office/drawing/2014/main" id="{A073C15D-6634-4BA5-9F8F-CAD1B2DC7E75}"/>
              </a:ext>
            </a:extLst>
          </p:cNvPr>
          <p:cNvSpPr txBox="1"/>
          <p:nvPr/>
        </p:nvSpPr>
        <p:spPr>
          <a:xfrm>
            <a:off x="983225" y="3511463"/>
            <a:ext cx="6096000" cy="375552"/>
          </a:xfrm>
          <a:prstGeom prst="rect">
            <a:avLst/>
          </a:prstGeom>
          <a:noFill/>
        </p:spPr>
        <p:txBody>
          <a:bodyPr wrap="square">
            <a:spAutoFit/>
          </a:bodyPr>
          <a:lstStyle/>
          <a:p>
            <a:pPr marL="342900" lvl="0" indent="-342900">
              <a:lnSpc>
                <a:spcPct val="107000"/>
              </a:lnSpc>
              <a:spcBef>
                <a:spcPts val="1200"/>
              </a:spcBef>
              <a:spcAft>
                <a:spcPts val="800"/>
              </a:spcAft>
              <a:buFont typeface="Symbol" panose="05050102010706020507" pitchFamily="18" charset="2"/>
              <a:buChar char=""/>
            </a:pPr>
            <a:r>
              <a:rPr lang="en-GB" sz="1800">
                <a:effectLst/>
                <a:latin typeface="Calibri" panose="020F0502020204030204" pitchFamily="34" charset="0"/>
                <a:ea typeface="Calibri" panose="020F0502020204030204" pitchFamily="34" charset="0"/>
                <a:cs typeface="Times New Roman" panose="02020603050405020304" pitchFamily="18" charset="0"/>
              </a:rPr>
              <a:t>Having common goals</a:t>
            </a:r>
          </a:p>
        </p:txBody>
      </p:sp>
      <p:sp>
        <p:nvSpPr>
          <p:cNvPr id="17" name="TextBox 16">
            <a:extLst>
              <a:ext uri="{FF2B5EF4-FFF2-40B4-BE49-F238E27FC236}">
                <a16:creationId xmlns:a16="http://schemas.microsoft.com/office/drawing/2014/main" id="{1871AFD2-573F-4225-A91E-EE8D6FFBDBF4}"/>
              </a:ext>
            </a:extLst>
          </p:cNvPr>
          <p:cNvSpPr txBox="1"/>
          <p:nvPr/>
        </p:nvSpPr>
        <p:spPr>
          <a:xfrm>
            <a:off x="983225" y="3887015"/>
            <a:ext cx="6096000" cy="369332"/>
          </a:xfrm>
          <a:prstGeom prst="rect">
            <a:avLst/>
          </a:prstGeom>
          <a:noFill/>
        </p:spPr>
        <p:txBody>
          <a:bodyPr wrap="square">
            <a:spAutoFit/>
          </a:bodyPr>
          <a:lstStyle/>
          <a:p>
            <a:pPr marL="285750" indent="-285750">
              <a:buSzPct val="150000"/>
              <a:buFont typeface="Arial" panose="020B0604020202020204" pitchFamily="34" charset="0"/>
              <a:buChar char="•"/>
            </a:pPr>
            <a:r>
              <a:rPr lang="en-GB" sz="1800">
                <a:effectLst/>
                <a:latin typeface="Calibri" panose="020F0502020204030204" pitchFamily="34" charset="0"/>
                <a:ea typeface="Calibri" panose="020F0502020204030204" pitchFamily="34" charset="0"/>
                <a:cs typeface="Times New Roman" panose="02020603050405020304" pitchFamily="18" charset="0"/>
              </a:rPr>
              <a:t>Making sure that different opinions are encouraged</a:t>
            </a:r>
            <a:endParaRPr lang="en-GB"/>
          </a:p>
        </p:txBody>
      </p:sp>
      <p:pic>
        <p:nvPicPr>
          <p:cNvPr id="19" name="Graphic 18" descr="Puzzle pieces outline">
            <a:extLst>
              <a:ext uri="{FF2B5EF4-FFF2-40B4-BE49-F238E27FC236}">
                <a16:creationId xmlns:a16="http://schemas.microsoft.com/office/drawing/2014/main" id="{9B5A0A51-1D8B-4E3E-8E75-68ED5E61C25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539316" y="3722090"/>
            <a:ext cx="2585884" cy="2585884"/>
          </a:xfrm>
          <a:prstGeom prst="rect">
            <a:avLst/>
          </a:prstGeom>
        </p:spPr>
      </p:pic>
    </p:spTree>
    <p:extLst>
      <p:ext uri="{BB962C8B-B14F-4D97-AF65-F5344CB8AC3E}">
        <p14:creationId xmlns:p14="http://schemas.microsoft.com/office/powerpoint/2010/main" val="1690799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fade">
                                      <p:cBhvr>
                                        <p:cTn id="32" dur="500"/>
                                        <p:tgtEl>
                                          <p:spTgt spid="15"/>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7"/>
                                        </p:tgtEl>
                                        <p:attrNameLst>
                                          <p:attrName>style.visibility</p:attrName>
                                        </p:attrNameLst>
                                      </p:cBhvr>
                                      <p:to>
                                        <p:strVal val="visible"/>
                                      </p:to>
                                    </p:set>
                                    <p:animEffect transition="in" filter="fade">
                                      <p:cBhvr>
                                        <p:cTn id="3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9" grpId="0"/>
      <p:bldP spid="11" grpId="0"/>
      <p:bldP spid="13" grpId="0"/>
      <p:bldP spid="15" grpId="0"/>
      <p:bldP spid="1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64663-50A2-497E-9A8B-0CDFFB51BD5D}"/>
              </a:ext>
            </a:extLst>
          </p:cNvPr>
          <p:cNvSpPr>
            <a:spLocks noGrp="1"/>
          </p:cNvSpPr>
          <p:nvPr>
            <p:ph type="title"/>
          </p:nvPr>
        </p:nvSpPr>
        <p:spPr/>
        <p:txBody>
          <a:bodyPr/>
          <a:lstStyle/>
          <a:p>
            <a:r>
              <a:rPr lang="en-GB"/>
              <a:t>How to promote effective teamwork</a:t>
            </a:r>
          </a:p>
        </p:txBody>
      </p:sp>
      <p:graphicFrame>
        <p:nvGraphicFramePr>
          <p:cNvPr id="4" name="Content Placeholder 3">
            <a:extLst>
              <a:ext uri="{FF2B5EF4-FFF2-40B4-BE49-F238E27FC236}">
                <a16:creationId xmlns:a16="http://schemas.microsoft.com/office/drawing/2014/main" id="{23457E87-7949-4B4D-B610-E9B1B410295C}"/>
              </a:ext>
            </a:extLst>
          </p:cNvPr>
          <p:cNvGraphicFramePr>
            <a:graphicFrameLocks noGrp="1"/>
          </p:cNvGraphicFramePr>
          <p:nvPr>
            <p:ph idx="1"/>
          </p:nvPr>
        </p:nvGraphicFramePr>
        <p:xfrm>
          <a:off x="1066800" y="2103438"/>
          <a:ext cx="10058400" cy="38496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75134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AF42128-6A53-4144-B81F-FD03B4461FE1}"/>
              </a:ext>
            </a:extLst>
          </p:cNvPr>
          <p:cNvSpPr>
            <a:spLocks noGrp="1"/>
          </p:cNvSpPr>
          <p:nvPr>
            <p:ph type="title"/>
          </p:nvPr>
        </p:nvSpPr>
        <p:spPr/>
        <p:txBody>
          <a:bodyPr/>
          <a:lstStyle/>
          <a:p>
            <a:r>
              <a:rPr lang="en-GB" dirty="0"/>
              <a:t>Teamwork benefits for staff members</a:t>
            </a:r>
          </a:p>
        </p:txBody>
      </p:sp>
      <p:sp>
        <p:nvSpPr>
          <p:cNvPr id="3" name="Content Placeholder 2">
            <a:extLst>
              <a:ext uri="{FF2B5EF4-FFF2-40B4-BE49-F238E27FC236}">
                <a16:creationId xmlns:a16="http://schemas.microsoft.com/office/drawing/2014/main" id="{80B0A7ED-92AE-40CF-B203-732C57B5346A}"/>
              </a:ext>
            </a:extLst>
          </p:cNvPr>
          <p:cNvSpPr>
            <a:spLocks noGrp="1"/>
          </p:cNvSpPr>
          <p:nvPr>
            <p:ph idx="1"/>
          </p:nvPr>
        </p:nvSpPr>
        <p:spPr>
          <a:xfrm>
            <a:off x="1066800" y="2103120"/>
            <a:ext cx="10058400" cy="649411"/>
          </a:xfrm>
        </p:spPr>
        <p:txBody>
          <a:bodyPr>
            <a:normAutofit/>
          </a:bodyPr>
          <a:lstStyle/>
          <a:p>
            <a:pPr marL="0" indent="0">
              <a:buNone/>
            </a:pPr>
            <a:r>
              <a:rPr lang="en-GB" sz="1800" dirty="0">
                <a:latin typeface="+mj-lt"/>
              </a:rPr>
              <a:t>Team work can not only work very well in making business tasks be more effective and efficient but it can also produce benefits for staff members:</a:t>
            </a:r>
          </a:p>
          <a:p>
            <a:endParaRPr lang="en-GB" dirty="0"/>
          </a:p>
        </p:txBody>
      </p:sp>
      <p:sp>
        <p:nvSpPr>
          <p:cNvPr id="6" name="Content Placeholder 2">
            <a:extLst>
              <a:ext uri="{FF2B5EF4-FFF2-40B4-BE49-F238E27FC236}">
                <a16:creationId xmlns:a16="http://schemas.microsoft.com/office/drawing/2014/main" id="{8DAC9B2F-769A-4326-9205-23672A8A7AD3}"/>
              </a:ext>
            </a:extLst>
          </p:cNvPr>
          <p:cNvSpPr txBox="1">
            <a:spLocks/>
          </p:cNvSpPr>
          <p:nvPr/>
        </p:nvSpPr>
        <p:spPr>
          <a:xfrm>
            <a:off x="1066800" y="2950155"/>
            <a:ext cx="6055567" cy="3277845"/>
          </a:xfrm>
          <a:prstGeom prst="rect">
            <a:avLst/>
          </a:prstGeom>
        </p:spPr>
        <p:txBody>
          <a:bodyPr vert="horz" lIns="91440" tIns="45720" rIns="91440" bIns="45720" rtlCol="0">
            <a:normAutofit/>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a:buFont typeface="Wingdings" panose="05000000000000000000" pitchFamily="2" charset="2"/>
              <a:buChar char="§"/>
            </a:pPr>
            <a:r>
              <a:rPr lang="en-GB" dirty="0"/>
              <a:t>It can reduce stress between individuals that may feel a task is too much for them alone to complete.</a:t>
            </a:r>
          </a:p>
          <a:p>
            <a:pPr>
              <a:buFont typeface="Wingdings" panose="05000000000000000000" pitchFamily="2" charset="2"/>
              <a:buChar char="§"/>
            </a:pPr>
            <a:r>
              <a:rPr lang="en-GB" dirty="0"/>
              <a:t>It can help staff create friendships with each other </a:t>
            </a:r>
          </a:p>
          <a:p>
            <a:pPr>
              <a:buFont typeface="Wingdings" panose="05000000000000000000" pitchFamily="2" charset="2"/>
              <a:buChar char="§"/>
            </a:pPr>
            <a:r>
              <a:rPr lang="en-GB" dirty="0"/>
              <a:t>Staff are more likely to feel positive about a task if they know the work is spread within their team</a:t>
            </a:r>
          </a:p>
          <a:p>
            <a:pPr>
              <a:buFont typeface="Wingdings" panose="05000000000000000000" pitchFamily="2" charset="2"/>
              <a:buChar char="§"/>
            </a:pPr>
            <a:r>
              <a:rPr lang="en-GB" dirty="0"/>
              <a:t>Can make an individual more creative with how they approach various challenges which can be used in their personal life.</a:t>
            </a:r>
          </a:p>
          <a:p>
            <a:pPr>
              <a:buFont typeface="Wingdings" panose="05000000000000000000" pitchFamily="2" charset="2"/>
              <a:buChar char="§"/>
            </a:pPr>
            <a:r>
              <a:rPr lang="en-GB" dirty="0"/>
              <a:t>Strengthens trust amongst people – working together as a team makes stronger relationships between people</a:t>
            </a:r>
          </a:p>
        </p:txBody>
      </p:sp>
      <p:pic>
        <p:nvPicPr>
          <p:cNvPr id="7" name="Picture 6" descr="People discussing">
            <a:extLst>
              <a:ext uri="{FF2B5EF4-FFF2-40B4-BE49-F238E27FC236}">
                <a16:creationId xmlns:a16="http://schemas.microsoft.com/office/drawing/2014/main" id="{319E8322-DA8B-4BAD-8569-FAD1426E70CA}"/>
              </a:ext>
            </a:extLst>
          </p:cNvPr>
          <p:cNvPicPr>
            <a:picLocks noChangeAspect="1"/>
          </p:cNvPicPr>
          <p:nvPr/>
        </p:nvPicPr>
        <p:blipFill rotWithShape="1">
          <a:blip r:embed="rId2"/>
          <a:srcRect r="28868"/>
          <a:stretch/>
        </p:blipFill>
        <p:spPr>
          <a:xfrm>
            <a:off x="7420946" y="2902104"/>
            <a:ext cx="3599907" cy="3373949"/>
          </a:xfrm>
          <a:prstGeom prst="rect">
            <a:avLst/>
          </a:prstGeom>
        </p:spPr>
      </p:pic>
    </p:spTree>
    <p:extLst>
      <p:ext uri="{BB962C8B-B14F-4D97-AF65-F5344CB8AC3E}">
        <p14:creationId xmlns:p14="http://schemas.microsoft.com/office/powerpoint/2010/main" val="5933430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69291-4D12-47B5-A2CB-1B8E8BC4B1A9}"/>
              </a:ext>
            </a:extLst>
          </p:cNvPr>
          <p:cNvSpPr>
            <a:spLocks noGrp="1"/>
          </p:cNvSpPr>
          <p:nvPr>
            <p:ph type="title"/>
          </p:nvPr>
        </p:nvSpPr>
        <p:spPr>
          <a:xfrm>
            <a:off x="6277897" y="141133"/>
            <a:ext cx="4768645" cy="2351344"/>
          </a:xfrm>
        </p:spPr>
        <p:txBody>
          <a:bodyPr>
            <a:normAutofit fontScale="90000"/>
          </a:bodyPr>
          <a:lstStyle/>
          <a:p>
            <a:r>
              <a:rPr lang="en-GB" sz="4400" b="1" dirty="0"/>
              <a:t>Belbin`s  roles+ situational leadership</a:t>
            </a:r>
            <a:br>
              <a:rPr lang="en-GB" sz="4400" dirty="0"/>
            </a:br>
            <a:endParaRPr lang="en-GB" dirty="0"/>
          </a:p>
        </p:txBody>
      </p:sp>
      <p:sp>
        <p:nvSpPr>
          <p:cNvPr id="3" name="Content Placeholder 2">
            <a:extLst>
              <a:ext uri="{FF2B5EF4-FFF2-40B4-BE49-F238E27FC236}">
                <a16:creationId xmlns:a16="http://schemas.microsoft.com/office/drawing/2014/main" id="{44583ECF-E381-4DA3-A325-8E2EBE0F7509}"/>
              </a:ext>
            </a:extLst>
          </p:cNvPr>
          <p:cNvSpPr>
            <a:spLocks noGrp="1"/>
          </p:cNvSpPr>
          <p:nvPr>
            <p:ph idx="1"/>
          </p:nvPr>
        </p:nvSpPr>
        <p:spPr>
          <a:xfrm>
            <a:off x="8632723" y="3418452"/>
            <a:ext cx="3559278" cy="947072"/>
          </a:xfrm>
        </p:spPr>
        <p:txBody>
          <a:bodyPr>
            <a:normAutofit/>
          </a:bodyPr>
          <a:lstStyle/>
          <a:p>
            <a:pPr marL="0" indent="0">
              <a:buNone/>
            </a:pPr>
            <a:r>
              <a:rPr lang="en-GB" sz="3200" b="1" dirty="0" err="1"/>
              <a:t>Kamelia</a:t>
            </a:r>
            <a:r>
              <a:rPr lang="en-GB" sz="3200" b="1" dirty="0"/>
              <a:t> </a:t>
            </a:r>
            <a:r>
              <a:rPr lang="en-GB" sz="3200" b="1" dirty="0" err="1"/>
              <a:t>Yordanova</a:t>
            </a:r>
            <a:endParaRPr lang="en-GB" sz="3200" b="1" dirty="0"/>
          </a:p>
        </p:txBody>
      </p:sp>
    </p:spTree>
    <p:extLst>
      <p:ext uri="{BB962C8B-B14F-4D97-AF65-F5344CB8AC3E}">
        <p14:creationId xmlns:p14="http://schemas.microsoft.com/office/powerpoint/2010/main" val="34892331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rgbClr val="92D05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92D4A-0FA9-4F72-823B-8F2D63731FA5}"/>
              </a:ext>
            </a:extLst>
          </p:cNvPr>
          <p:cNvSpPr>
            <a:spLocks noGrp="1"/>
          </p:cNvSpPr>
          <p:nvPr>
            <p:ph type="title"/>
          </p:nvPr>
        </p:nvSpPr>
        <p:spPr/>
        <p:txBody>
          <a:bodyPr>
            <a:normAutofit/>
          </a:bodyPr>
          <a:lstStyle/>
          <a:p>
            <a:r>
              <a:rPr lang="en-GB" sz="3200" b="1" i="0">
                <a:solidFill>
                  <a:srgbClr val="51296A"/>
                </a:solidFill>
                <a:effectLst/>
                <a:latin typeface="open sans" panose="020B0606030504020204" pitchFamily="34" charset="0"/>
                <a:ea typeface="open sans" panose="020B0606030504020204" pitchFamily="34" charset="0"/>
                <a:cs typeface="open sans" panose="020B0606030504020204" pitchFamily="34" charset="0"/>
              </a:rPr>
              <a:t>Belbin's</a:t>
            </a:r>
            <a:r>
              <a:rPr lang="en-GB" sz="3200" b="1" i="0">
                <a:solidFill>
                  <a:srgbClr val="51296A"/>
                </a:solidFill>
                <a:effectLst/>
                <a:latin typeface="MuseoSans"/>
              </a:rPr>
              <a:t> nine team roles</a:t>
            </a:r>
            <a:br>
              <a:rPr lang="en-GB" sz="1200" b="1" i="0">
                <a:solidFill>
                  <a:srgbClr val="51296A"/>
                </a:solidFill>
                <a:effectLst/>
                <a:latin typeface="MuseoSans"/>
              </a:rPr>
            </a:br>
            <a:endParaRPr lang="en-GB" sz="3200"/>
          </a:p>
        </p:txBody>
      </p:sp>
      <p:sp>
        <p:nvSpPr>
          <p:cNvPr id="3" name="Content Placeholder 2">
            <a:extLst>
              <a:ext uri="{FF2B5EF4-FFF2-40B4-BE49-F238E27FC236}">
                <a16:creationId xmlns:a16="http://schemas.microsoft.com/office/drawing/2014/main" id="{35747FCF-13FA-4566-B9D2-0293010BA5EC}"/>
              </a:ext>
            </a:extLst>
          </p:cNvPr>
          <p:cNvSpPr>
            <a:spLocks noGrp="1"/>
          </p:cNvSpPr>
          <p:nvPr>
            <p:ph idx="1"/>
          </p:nvPr>
        </p:nvSpPr>
        <p:spPr/>
        <p:txBody>
          <a:bodyPr/>
          <a:lstStyle/>
          <a:p>
            <a:endParaRPr lang="en-GB" b="0" i="0">
              <a:solidFill>
                <a:srgbClr val="000000"/>
              </a:solidFill>
              <a:effectLst/>
              <a:latin typeface="MuseoSans"/>
            </a:endParaRPr>
          </a:p>
          <a:p>
            <a:r>
              <a:rPr lang="en-GB" b="0" i="0">
                <a:solidFill>
                  <a:srgbClr val="000000"/>
                </a:solidFill>
                <a:effectLst/>
                <a:latin typeface="MuseoSans"/>
              </a:rPr>
              <a:t>Plant (creates ideas)</a:t>
            </a:r>
          </a:p>
          <a:p>
            <a:pPr marL="0" indent="0">
              <a:buNone/>
            </a:pPr>
            <a:endParaRPr lang="en-US" b="0" i="0">
              <a:solidFill>
                <a:srgbClr val="000000"/>
              </a:solidFill>
              <a:effectLst/>
              <a:latin typeface="MuseoSans"/>
            </a:endParaRPr>
          </a:p>
          <a:p>
            <a:r>
              <a:rPr lang="en-US" b="0" i="0">
                <a:solidFill>
                  <a:srgbClr val="000000"/>
                </a:solidFill>
                <a:effectLst/>
                <a:latin typeface="MuseoSans"/>
              </a:rPr>
              <a:t>Resource Investigator (explores opportunities and contacts)</a:t>
            </a:r>
          </a:p>
          <a:p>
            <a:endParaRPr lang="en-US" b="0" i="0">
              <a:solidFill>
                <a:srgbClr val="000000"/>
              </a:solidFill>
              <a:effectLst/>
              <a:latin typeface="MuseoSans"/>
            </a:endParaRPr>
          </a:p>
          <a:p>
            <a:r>
              <a:rPr lang="en-US" b="0" i="0">
                <a:solidFill>
                  <a:srgbClr val="000000"/>
                </a:solidFill>
                <a:effectLst/>
                <a:latin typeface="MuseoSans"/>
              </a:rPr>
              <a:t>Co- ordinator (clarifies goals, promotes decision making)</a:t>
            </a:r>
          </a:p>
          <a:p>
            <a:endParaRPr lang="en-GB" b="1" i="0">
              <a:solidFill>
                <a:srgbClr val="51296A"/>
              </a:solidFill>
              <a:effectLst/>
              <a:latin typeface="MuseoSans"/>
            </a:endParaRPr>
          </a:p>
        </p:txBody>
      </p:sp>
    </p:spTree>
    <p:extLst>
      <p:ext uri="{BB962C8B-B14F-4D97-AF65-F5344CB8AC3E}">
        <p14:creationId xmlns:p14="http://schemas.microsoft.com/office/powerpoint/2010/main" val="1001351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rgbClr val="92D05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6D9D30-0725-40D0-A175-3F46767F8EBD}"/>
              </a:ext>
            </a:extLst>
          </p:cNvPr>
          <p:cNvSpPr>
            <a:spLocks noGrp="1"/>
          </p:cNvSpPr>
          <p:nvPr>
            <p:ph idx="1"/>
          </p:nvPr>
        </p:nvSpPr>
        <p:spPr>
          <a:xfrm>
            <a:off x="661220" y="586759"/>
            <a:ext cx="10515600" cy="5991021"/>
          </a:xfrm>
        </p:spPr>
        <p:txBody>
          <a:bodyPr/>
          <a:lstStyle/>
          <a:p>
            <a:pPr marL="0" indent="0">
              <a:buNone/>
            </a:pPr>
            <a:endParaRPr lang="en-GB" b="0" i="0">
              <a:solidFill>
                <a:srgbClr val="000000"/>
              </a:solidFill>
              <a:effectLst/>
              <a:latin typeface="MuseoSans"/>
            </a:endParaRPr>
          </a:p>
          <a:p>
            <a:endParaRPr lang="en-GB"/>
          </a:p>
          <a:p>
            <a:endParaRPr lang="en-US" b="0" i="0">
              <a:solidFill>
                <a:srgbClr val="000000"/>
              </a:solidFill>
              <a:effectLst/>
              <a:latin typeface="MuseoSans"/>
            </a:endParaRPr>
          </a:p>
          <a:p>
            <a:r>
              <a:rPr lang="en-US" b="0" i="0">
                <a:solidFill>
                  <a:srgbClr val="000000"/>
                </a:solidFill>
                <a:effectLst/>
                <a:latin typeface="MuseoSans"/>
              </a:rPr>
              <a:t>Implementer (turns ideas into action)</a:t>
            </a:r>
          </a:p>
          <a:p>
            <a:endParaRPr lang="en-GB"/>
          </a:p>
          <a:p>
            <a:r>
              <a:rPr lang="en-GB" b="0" i="0">
                <a:solidFill>
                  <a:srgbClr val="000000"/>
                </a:solidFill>
                <a:effectLst/>
                <a:latin typeface="MuseoSans"/>
              </a:rPr>
              <a:t>Completer (attention to detail)</a:t>
            </a:r>
          </a:p>
          <a:p>
            <a:endParaRPr lang="en-GB">
              <a:solidFill>
                <a:srgbClr val="000000"/>
              </a:solidFill>
              <a:latin typeface="MuseoSans"/>
            </a:endParaRPr>
          </a:p>
          <a:p>
            <a:r>
              <a:rPr lang="en-US" b="0" i="0">
                <a:solidFill>
                  <a:srgbClr val="000000"/>
                </a:solidFill>
                <a:effectLst/>
                <a:latin typeface="MuseoSans"/>
              </a:rPr>
              <a:t>Specialist (technical knowledge and skills)</a:t>
            </a:r>
          </a:p>
          <a:p>
            <a:endParaRPr lang="en-GB" b="0" i="0">
              <a:solidFill>
                <a:srgbClr val="000000"/>
              </a:solidFill>
              <a:effectLst/>
              <a:latin typeface="MuseoSans"/>
            </a:endParaRPr>
          </a:p>
          <a:p>
            <a:endParaRPr lang="en-GB"/>
          </a:p>
          <a:p>
            <a:endParaRPr lang="en-GB"/>
          </a:p>
          <a:p>
            <a:endParaRPr lang="en-GB"/>
          </a:p>
        </p:txBody>
      </p:sp>
    </p:spTree>
    <p:extLst>
      <p:ext uri="{BB962C8B-B14F-4D97-AF65-F5344CB8AC3E}">
        <p14:creationId xmlns:p14="http://schemas.microsoft.com/office/powerpoint/2010/main" val="21600999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rgbClr val="92D05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C926160-F4BB-4C27-AC07-5E13D821A6DC}"/>
              </a:ext>
            </a:extLst>
          </p:cNvPr>
          <p:cNvSpPr>
            <a:spLocks noGrp="1"/>
          </p:cNvSpPr>
          <p:nvPr>
            <p:ph idx="1"/>
          </p:nvPr>
        </p:nvSpPr>
        <p:spPr/>
        <p:txBody>
          <a:bodyPr/>
          <a:lstStyle/>
          <a:p>
            <a:r>
              <a:rPr lang="en-US" b="0" i="0">
                <a:solidFill>
                  <a:srgbClr val="000000"/>
                </a:solidFill>
                <a:effectLst/>
                <a:latin typeface="MuseoSans"/>
              </a:rPr>
              <a:t>Shaper (drives the team forward)</a:t>
            </a:r>
          </a:p>
          <a:p>
            <a:endParaRPr lang="en-US">
              <a:solidFill>
                <a:srgbClr val="000000"/>
              </a:solidFill>
              <a:latin typeface="MuseoSans"/>
            </a:endParaRPr>
          </a:p>
          <a:p>
            <a:r>
              <a:rPr lang="en-US" b="0" i="0">
                <a:solidFill>
                  <a:srgbClr val="000000"/>
                </a:solidFill>
                <a:effectLst/>
                <a:latin typeface="MuseoSans"/>
              </a:rPr>
              <a:t>Teamworker (provides support and encourages cooperation)</a:t>
            </a:r>
          </a:p>
          <a:p>
            <a:endParaRPr lang="en-US">
              <a:solidFill>
                <a:srgbClr val="000000"/>
              </a:solidFill>
              <a:latin typeface="MuseoSans"/>
            </a:endParaRPr>
          </a:p>
          <a:p>
            <a:r>
              <a:rPr lang="en-GB" b="0" i="0">
                <a:solidFill>
                  <a:srgbClr val="000000"/>
                </a:solidFill>
                <a:effectLst/>
                <a:latin typeface="MuseoSans"/>
              </a:rPr>
              <a:t>Monitor Evaluator (discerning judgment)</a:t>
            </a:r>
          </a:p>
          <a:p>
            <a:endParaRPr lang="en-US" b="0" i="0">
              <a:solidFill>
                <a:srgbClr val="000000"/>
              </a:solidFill>
              <a:effectLst/>
              <a:latin typeface="MuseoSans"/>
            </a:endParaRPr>
          </a:p>
          <a:p>
            <a:endParaRPr lang="en-US" b="0" i="0">
              <a:solidFill>
                <a:srgbClr val="000000"/>
              </a:solidFill>
              <a:effectLst/>
              <a:latin typeface="MuseoSans"/>
            </a:endParaRPr>
          </a:p>
          <a:p>
            <a:endParaRPr lang="en-US" b="0" i="0">
              <a:solidFill>
                <a:srgbClr val="000000"/>
              </a:solidFill>
              <a:effectLst/>
              <a:latin typeface="MuseoSans"/>
            </a:endParaRPr>
          </a:p>
          <a:p>
            <a:endParaRPr lang="en-GB"/>
          </a:p>
        </p:txBody>
      </p:sp>
    </p:spTree>
    <p:extLst>
      <p:ext uri="{BB962C8B-B14F-4D97-AF65-F5344CB8AC3E}">
        <p14:creationId xmlns:p14="http://schemas.microsoft.com/office/powerpoint/2010/main" val="4687917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rgbClr val="92D05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A2492-5DBD-4148-A1CE-06F6942C3AA4}"/>
              </a:ext>
            </a:extLst>
          </p:cNvPr>
          <p:cNvSpPr>
            <a:spLocks noGrp="1"/>
          </p:cNvSpPr>
          <p:nvPr>
            <p:ph type="title"/>
          </p:nvPr>
        </p:nvSpPr>
        <p:spPr>
          <a:xfrm>
            <a:off x="838200" y="1181099"/>
            <a:ext cx="10515600" cy="1325563"/>
          </a:xfrm>
        </p:spPr>
        <p:txBody>
          <a:bodyPr/>
          <a:lstStyle/>
          <a:p>
            <a:r>
              <a:rPr lang="en-GB" b="0" i="0">
                <a:solidFill>
                  <a:srgbClr val="0D2D52"/>
                </a:solidFill>
                <a:effectLst/>
                <a:latin typeface="open sans" panose="020B0604020202020204" pitchFamily="34" charset="0"/>
              </a:rPr>
              <a:t>What Is Situational Leadership?</a:t>
            </a:r>
            <a:br>
              <a:rPr lang="en-GB" b="0" i="0">
                <a:solidFill>
                  <a:srgbClr val="0D2D52"/>
                </a:solidFill>
                <a:effectLst/>
                <a:latin typeface="open sans" panose="020B0604020202020204" pitchFamily="34" charset="0"/>
              </a:rPr>
            </a:br>
            <a:endParaRPr lang="en-GB"/>
          </a:p>
        </p:txBody>
      </p:sp>
      <p:sp>
        <p:nvSpPr>
          <p:cNvPr id="3" name="Content Placeholder 2">
            <a:extLst>
              <a:ext uri="{FF2B5EF4-FFF2-40B4-BE49-F238E27FC236}">
                <a16:creationId xmlns:a16="http://schemas.microsoft.com/office/drawing/2014/main" id="{B110CAE8-4768-4059-A16E-D9AF20637AAA}"/>
              </a:ext>
            </a:extLst>
          </p:cNvPr>
          <p:cNvSpPr>
            <a:spLocks noGrp="1"/>
          </p:cNvSpPr>
          <p:nvPr>
            <p:ph idx="1"/>
          </p:nvPr>
        </p:nvSpPr>
        <p:spPr>
          <a:xfrm>
            <a:off x="838200" y="2506662"/>
            <a:ext cx="10515600" cy="4351338"/>
          </a:xfrm>
        </p:spPr>
        <p:txBody>
          <a:bodyPr/>
          <a:lstStyle/>
          <a:p>
            <a:pPr marL="0" indent="0">
              <a:buNone/>
            </a:pPr>
            <a:endParaRPr lang="en-GB">
              <a:solidFill>
                <a:srgbClr val="444444"/>
              </a:solidFill>
              <a:latin typeface="open sans" panose="020B0606030504020204" pitchFamily="34" charset="0"/>
            </a:endParaRPr>
          </a:p>
          <a:p>
            <a:r>
              <a:rPr lang="en-GB" b="0" i="0">
                <a:solidFill>
                  <a:srgbClr val="444444"/>
                </a:solidFill>
                <a:effectLst/>
                <a:latin typeface="open sans" panose="020B0606030504020204" pitchFamily="34" charset="0"/>
              </a:rPr>
              <a:t>Develop people and workgroups</a:t>
            </a:r>
          </a:p>
          <a:p>
            <a:endParaRPr lang="en-US" b="0" i="0">
              <a:solidFill>
                <a:srgbClr val="444444"/>
              </a:solidFill>
              <a:effectLst/>
              <a:latin typeface="open sans" panose="020B0606030504020204" pitchFamily="34" charset="0"/>
            </a:endParaRPr>
          </a:p>
          <a:p>
            <a:r>
              <a:rPr lang="en-US" b="0" i="0">
                <a:solidFill>
                  <a:srgbClr val="444444"/>
                </a:solidFill>
                <a:effectLst/>
                <a:latin typeface="open sans" panose="020B0606030504020204" pitchFamily="34" charset="0"/>
              </a:rPr>
              <a:t>Establish rapport and bring out the best in their people</a:t>
            </a:r>
          </a:p>
          <a:p>
            <a:endParaRPr lang="en-US" b="0" i="0">
              <a:solidFill>
                <a:srgbClr val="444444"/>
              </a:solidFill>
              <a:effectLst/>
              <a:latin typeface="open sans" panose="020B0606030504020204" pitchFamily="34" charset="0"/>
            </a:endParaRPr>
          </a:p>
          <a:p>
            <a:r>
              <a:rPr lang="en-US" b="0" i="0">
                <a:solidFill>
                  <a:srgbClr val="444444"/>
                </a:solidFill>
                <a:effectLst/>
                <a:latin typeface="open sans" panose="020B0606030504020204" pitchFamily="34" charset="0"/>
              </a:rPr>
              <a:t>Use a common leadership style across all units in an organization, local, national, or international</a:t>
            </a:r>
          </a:p>
          <a:p>
            <a:endParaRPr lang="en-GB"/>
          </a:p>
        </p:txBody>
      </p:sp>
    </p:spTree>
    <p:extLst>
      <p:ext uri="{BB962C8B-B14F-4D97-AF65-F5344CB8AC3E}">
        <p14:creationId xmlns:p14="http://schemas.microsoft.com/office/powerpoint/2010/main" val="32485570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7E06C-C960-4788-9999-71BE87A7BBE1}"/>
              </a:ext>
            </a:extLst>
          </p:cNvPr>
          <p:cNvSpPr>
            <a:spLocks noGrp="1"/>
          </p:cNvSpPr>
          <p:nvPr>
            <p:ph type="ctrTitle"/>
          </p:nvPr>
        </p:nvSpPr>
        <p:spPr/>
        <p:txBody>
          <a:bodyPr/>
          <a:lstStyle/>
          <a:p>
            <a:r>
              <a:rPr lang="en-GB"/>
              <a:t>Manging conflict</a:t>
            </a:r>
          </a:p>
        </p:txBody>
      </p:sp>
      <p:sp>
        <p:nvSpPr>
          <p:cNvPr id="3" name="Subtitle 2">
            <a:extLst>
              <a:ext uri="{FF2B5EF4-FFF2-40B4-BE49-F238E27FC236}">
                <a16:creationId xmlns:a16="http://schemas.microsoft.com/office/drawing/2014/main" id="{0390FAAD-50BD-430E-BA8B-D6E73892A927}"/>
              </a:ext>
            </a:extLst>
          </p:cNvPr>
          <p:cNvSpPr>
            <a:spLocks noGrp="1"/>
          </p:cNvSpPr>
          <p:nvPr>
            <p:ph type="subTitle" idx="1"/>
          </p:nvPr>
        </p:nvSpPr>
        <p:spPr/>
        <p:txBody>
          <a:bodyPr/>
          <a:lstStyle/>
          <a:p>
            <a:r>
              <a:rPr lang="en-GB"/>
              <a:t>Naomi </a:t>
            </a:r>
            <a:r>
              <a:rPr lang="en-GB" err="1"/>
              <a:t>Kapinga</a:t>
            </a:r>
            <a:endParaRPr lang="en-GB"/>
          </a:p>
        </p:txBody>
      </p:sp>
    </p:spTree>
    <p:extLst>
      <p:ext uri="{BB962C8B-B14F-4D97-AF65-F5344CB8AC3E}">
        <p14:creationId xmlns:p14="http://schemas.microsoft.com/office/powerpoint/2010/main" val="5755096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6AF711-733B-4C3B-97DA-5419F848D96E}"/>
              </a:ext>
            </a:extLst>
          </p:cNvPr>
          <p:cNvSpPr>
            <a:spLocks noGrp="1"/>
          </p:cNvSpPr>
          <p:nvPr>
            <p:ph idx="1"/>
          </p:nvPr>
        </p:nvSpPr>
        <p:spPr>
          <a:xfrm>
            <a:off x="926976" y="1253331"/>
            <a:ext cx="10515600" cy="4351338"/>
          </a:xfrm>
        </p:spPr>
        <p:txBody>
          <a:bodyPr/>
          <a:lstStyle/>
          <a:p>
            <a:pPr marL="0" indent="0">
              <a:buNone/>
            </a:pPr>
            <a:r>
              <a:rPr lang="en-GB"/>
              <a:t>Conflict is when a group of people have a serious disagreement or conflict. The difference in opinion of these individuals is what causes conflict. We see people disagreeing and stating their point of view everywhere we go, in the news, in school, in our jobs and even in our homes. This arises because we lead different lives, and have different morals, experiences, pride and values.</a:t>
            </a:r>
          </a:p>
          <a:p>
            <a:pPr marL="0" indent="0">
              <a:buNone/>
            </a:pPr>
            <a:r>
              <a:rPr lang="en-GB"/>
              <a:t>It does not necessarily mean because of the tension of conflict that anyone is wrong, but because of the depth of belief on individuals may have on their point of view, it can cause chaos and disruptive argumentative behaviour. </a:t>
            </a:r>
          </a:p>
        </p:txBody>
      </p:sp>
    </p:spTree>
    <p:extLst>
      <p:ext uri="{BB962C8B-B14F-4D97-AF65-F5344CB8AC3E}">
        <p14:creationId xmlns:p14="http://schemas.microsoft.com/office/powerpoint/2010/main" val="15934319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BE4FE9-6AC1-4777-83E8-97DC9D7FA462}"/>
              </a:ext>
            </a:extLst>
          </p:cNvPr>
          <p:cNvSpPr>
            <a:spLocks noGrp="1"/>
          </p:cNvSpPr>
          <p:nvPr>
            <p:ph idx="1"/>
          </p:nvPr>
        </p:nvSpPr>
        <p:spPr>
          <a:xfrm>
            <a:off x="971365" y="1253331"/>
            <a:ext cx="10515600" cy="4351338"/>
          </a:xfrm>
        </p:spPr>
        <p:txBody>
          <a:bodyPr/>
          <a:lstStyle/>
          <a:p>
            <a:pPr marL="0" indent="0">
              <a:buNone/>
            </a:pPr>
            <a:r>
              <a:rPr lang="en-GB"/>
              <a:t>The best way to avoid tension to arise from disagreement is dealing with the ways to resolve the problem abruptly and with intention. You have to make sure that you show the other party some empathy and use words such as ‘I apologise if that’s how </a:t>
            </a:r>
            <a:r>
              <a:rPr lang="en-GB" err="1"/>
              <a:t>i</a:t>
            </a:r>
            <a:r>
              <a:rPr lang="en-GB"/>
              <a:t> made you feel’, you can still agree on what it is you believe, but sometimes you have to take yourself out of your own position and also see the bigger picture and their point of view, you might even come to realise that nobody is in the wrong and that there is a big misunderstanding. A good piece of advise I would recommend is to ask the person how you could both solve it as a team to allow the other party to feel more considered than your opponent. </a:t>
            </a:r>
          </a:p>
        </p:txBody>
      </p:sp>
    </p:spTree>
    <p:extLst>
      <p:ext uri="{BB962C8B-B14F-4D97-AF65-F5344CB8AC3E}">
        <p14:creationId xmlns:p14="http://schemas.microsoft.com/office/powerpoint/2010/main" val="22196512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4719BCD-36D9-4D53-B79A-602A7206794C}"/>
              </a:ext>
            </a:extLst>
          </p:cNvPr>
          <p:cNvSpPr>
            <a:spLocks noGrp="1"/>
          </p:cNvSpPr>
          <p:nvPr>
            <p:ph idx="1"/>
          </p:nvPr>
        </p:nvSpPr>
        <p:spPr>
          <a:xfrm>
            <a:off x="838200" y="1253331"/>
            <a:ext cx="10515600" cy="4351338"/>
          </a:xfrm>
        </p:spPr>
        <p:txBody>
          <a:bodyPr>
            <a:normAutofit lnSpcReduction="10000"/>
          </a:bodyPr>
          <a:lstStyle/>
          <a:p>
            <a:pPr marL="0" indent="0">
              <a:buNone/>
            </a:pPr>
            <a:r>
              <a:rPr lang="en-GB"/>
              <a:t>Communication can resolve a lot of issues and give a clear understanding. It is a better option communicate about things, than keeping it to yourself. It causes more issues and tension in a group settings. A lack of communication ca influence misinterpretation of information, and if it gets past onto other parties due to gossip, it can cause Chinese whispers and other people exaggerating stories.</a:t>
            </a:r>
          </a:p>
          <a:p>
            <a:pPr marL="0" indent="0">
              <a:buNone/>
            </a:pPr>
            <a:r>
              <a:rPr lang="en-GB"/>
              <a:t>Poor listening skills can affect communication because some people lack of. Its important to be attentive when someone is speaking to you showing them through body language that you are listening and giving them eye contact, simply nodding ca also allow the person talking to know that you are listening. If somebody is slouched and using their phone whilst you are talking to them, you will easily become annoyed.</a:t>
            </a:r>
          </a:p>
        </p:txBody>
      </p:sp>
    </p:spTree>
    <p:extLst>
      <p:ext uri="{BB962C8B-B14F-4D97-AF65-F5344CB8AC3E}">
        <p14:creationId xmlns:p14="http://schemas.microsoft.com/office/powerpoint/2010/main" val="5479638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3A0F898-B5C1-47BE-B0BC-CA2B1B5B96D4}"/>
              </a:ext>
            </a:extLst>
          </p:cNvPr>
          <p:cNvSpPr>
            <a:spLocks noGrp="1"/>
          </p:cNvSpPr>
          <p:nvPr>
            <p:ph idx="1"/>
          </p:nvPr>
        </p:nvSpPr>
        <p:spPr>
          <a:xfrm>
            <a:off x="838200" y="1012054"/>
            <a:ext cx="10515600" cy="5308848"/>
          </a:xfrm>
        </p:spPr>
        <p:txBody>
          <a:bodyPr>
            <a:normAutofit fontScale="55000" lnSpcReduction="20000"/>
          </a:bodyPr>
          <a:lstStyle/>
          <a:p>
            <a:pPr marL="0" indent="0">
              <a:buNone/>
            </a:pPr>
            <a:r>
              <a:rPr lang="en-GB"/>
              <a:t>Conflict can be managed in 5 different ways </a:t>
            </a:r>
          </a:p>
          <a:p>
            <a:pPr marL="0" indent="0">
              <a:buNone/>
            </a:pPr>
            <a:r>
              <a:rPr lang="en-GB"/>
              <a:t>Competition, collaboration, compromise, avoidance and accommodation .</a:t>
            </a:r>
          </a:p>
          <a:p>
            <a:pPr>
              <a:buFontTx/>
              <a:buChar char="-"/>
            </a:pPr>
            <a:r>
              <a:rPr lang="en-GB"/>
              <a:t>Competing</a:t>
            </a:r>
          </a:p>
          <a:p>
            <a:pPr marL="0" indent="0">
              <a:buNone/>
            </a:pPr>
            <a:r>
              <a:rPr lang="en-GB"/>
              <a:t>Competition can mean well but can also escalate very quick and become destructive. You have to be very confident when finding ways to achieve your goals, without involvement of other parties. This is a good approach in some sense because you can make quick decisions and other people agree with you.</a:t>
            </a:r>
          </a:p>
          <a:p>
            <a:pPr>
              <a:buFontTx/>
              <a:buChar char="-"/>
            </a:pPr>
            <a:r>
              <a:rPr lang="en-GB"/>
              <a:t>Compromising </a:t>
            </a:r>
          </a:p>
          <a:p>
            <a:pPr marL="0" indent="0">
              <a:buNone/>
            </a:pPr>
            <a:r>
              <a:rPr lang="en-GB"/>
              <a:t>Is sometimes putting your opinions and concerns to the side and hearing another person. This is a very confident approach and can also make things run quite smoothly and make both parties co-operative the goal here is to find common ground </a:t>
            </a:r>
          </a:p>
          <a:p>
            <a:pPr>
              <a:buFontTx/>
              <a:buChar char="-"/>
            </a:pPr>
            <a:r>
              <a:rPr lang="en-GB"/>
              <a:t>Collaborating </a:t>
            </a:r>
          </a:p>
          <a:p>
            <a:pPr marL="0" indent="0">
              <a:buNone/>
            </a:pPr>
            <a:r>
              <a:rPr lang="en-GB"/>
              <a:t>This skill can help both parties achieve their goals they’ll show parts of their goals. You need to be able to trust your partner and not see them as competition </a:t>
            </a:r>
          </a:p>
          <a:p>
            <a:pPr>
              <a:buFontTx/>
              <a:buChar char="-"/>
            </a:pPr>
            <a:r>
              <a:rPr lang="en-GB"/>
              <a:t>Accommodation </a:t>
            </a:r>
          </a:p>
          <a:p>
            <a:pPr marL="0" indent="0">
              <a:buNone/>
            </a:pPr>
            <a:r>
              <a:rPr lang="en-GB"/>
              <a:t>Is also putting your concerns to one side and thinking of others, this style is lack of confidence but high co-operation. This style gives sense of good will and peace but it does not allow you to have a voice and people will look at you as a follower or victim.</a:t>
            </a:r>
          </a:p>
          <a:p>
            <a:pPr>
              <a:buFontTx/>
              <a:buChar char="-"/>
            </a:pPr>
            <a:r>
              <a:rPr lang="en-GB"/>
              <a:t>Avoiding </a:t>
            </a:r>
          </a:p>
          <a:p>
            <a:pPr marL="0" indent="0">
              <a:buNone/>
            </a:pPr>
            <a:r>
              <a:rPr lang="en-GB"/>
              <a:t>Is when you do not have concern of anybody’s opinion. This style is low confidence and co- operation. This style use is good when it come to situations that do not need any attention to, or less important, rather avoid than put in all your energy init.    </a:t>
            </a:r>
          </a:p>
          <a:p>
            <a:pPr marL="0" indent="0">
              <a:buNone/>
            </a:pPr>
            <a:r>
              <a:rPr lang="en-GB"/>
              <a:t>Thomas, K.W., and Kilmann, R.H. the Thomas Kilmann conflict mode instrument (mountain view, CA; </a:t>
            </a:r>
            <a:r>
              <a:rPr lang="en-GB" err="1"/>
              <a:t>cpp</a:t>
            </a:r>
            <a:r>
              <a:rPr lang="en-GB"/>
              <a:t>, </a:t>
            </a:r>
            <a:r>
              <a:rPr lang="en-GB" err="1"/>
              <a:t>inc</a:t>
            </a:r>
            <a:r>
              <a:rPr lang="en-GB"/>
              <a:t> 1974 )</a:t>
            </a:r>
          </a:p>
        </p:txBody>
      </p:sp>
    </p:spTree>
    <p:extLst>
      <p:ext uri="{BB962C8B-B14F-4D97-AF65-F5344CB8AC3E}">
        <p14:creationId xmlns:p14="http://schemas.microsoft.com/office/powerpoint/2010/main" val="19175745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1F82BD-D83F-4D38-A82A-444F68D4AE50}"/>
              </a:ext>
            </a:extLst>
          </p:cNvPr>
          <p:cNvSpPr>
            <a:spLocks noGrp="1"/>
          </p:cNvSpPr>
          <p:nvPr>
            <p:ph idx="1"/>
          </p:nvPr>
        </p:nvSpPr>
        <p:spPr>
          <a:xfrm>
            <a:off x="944732" y="1346231"/>
            <a:ext cx="10515600" cy="4351338"/>
          </a:xfrm>
        </p:spPr>
        <p:txBody>
          <a:bodyPr/>
          <a:lstStyle/>
          <a:p>
            <a:pPr marL="0" indent="0">
              <a:buNone/>
            </a:pPr>
            <a:r>
              <a:rPr lang="en-GB"/>
              <a:t>Responding shows that you have listened and have taken in what the other party is saying. Responding means that it is now your turn to speak and be listened to, making sure you are cautious about not offending the other party. You have to be questioned, you have to also accept that they will not agree but at least they listened.</a:t>
            </a:r>
          </a:p>
          <a:p>
            <a:pPr marL="0" indent="0">
              <a:buNone/>
            </a:pPr>
            <a:r>
              <a:rPr lang="en-GB"/>
              <a:t>Resolving differences its better to find the real problem rather than what ever the party said and find what you would like to do next and what the best next step is.</a:t>
            </a:r>
          </a:p>
        </p:txBody>
      </p:sp>
    </p:spTree>
    <p:extLst>
      <p:ext uri="{BB962C8B-B14F-4D97-AF65-F5344CB8AC3E}">
        <p14:creationId xmlns:p14="http://schemas.microsoft.com/office/powerpoint/2010/main" val="27429160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19921" y="36726"/>
            <a:ext cx="8349337" cy="644812"/>
          </a:xfrm>
        </p:spPr>
        <p:txBody>
          <a:bodyPr anchor="b">
            <a:normAutofit fontScale="90000"/>
          </a:bodyPr>
          <a:lstStyle/>
          <a:p>
            <a:pPr algn="l"/>
            <a:r>
              <a:rPr lang="en-GB" sz="4600">
                <a:ea typeface="+mj-lt"/>
                <a:cs typeface="+mj-lt"/>
              </a:rPr>
              <a:t>Successful Team Development</a:t>
            </a:r>
            <a:endParaRPr lang="en-US" sz="4600"/>
          </a:p>
        </p:txBody>
      </p:sp>
      <p:sp>
        <p:nvSpPr>
          <p:cNvPr id="3" name="Subtitle 2"/>
          <p:cNvSpPr>
            <a:spLocks noGrp="1"/>
          </p:cNvSpPr>
          <p:nvPr>
            <p:ph type="subTitle" idx="1"/>
          </p:nvPr>
        </p:nvSpPr>
        <p:spPr>
          <a:xfrm>
            <a:off x="8825879" y="6429041"/>
            <a:ext cx="3329730" cy="380578"/>
          </a:xfrm>
        </p:spPr>
        <p:txBody>
          <a:bodyPr vert="horz" lIns="91440" tIns="45720" rIns="91440" bIns="45720" rtlCol="0" anchor="t">
            <a:normAutofit lnSpcReduction="10000"/>
          </a:bodyPr>
          <a:lstStyle/>
          <a:p>
            <a:pPr algn="l"/>
            <a:r>
              <a:rPr lang="en-GB" sz="2200">
                <a:ea typeface="Calibri"/>
                <a:cs typeface="Calibri"/>
              </a:rPr>
              <a:t>Created by Hristo Hristov</a:t>
            </a:r>
            <a:endParaRPr lang="en-GB" sz="2200"/>
          </a:p>
        </p:txBody>
      </p:sp>
      <p:pic>
        <p:nvPicPr>
          <p:cNvPr id="8" name="Picture 9" descr="Icon&#10;&#10;Description automatically generated">
            <a:extLst>
              <a:ext uri="{FF2B5EF4-FFF2-40B4-BE49-F238E27FC236}">
                <a16:creationId xmlns:a16="http://schemas.microsoft.com/office/drawing/2014/main" id="{21BE419E-0F8F-B028-2718-418C3104642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351308" y="3841844"/>
            <a:ext cx="3491983" cy="2591097"/>
          </a:xfrm>
          <a:prstGeom prst="rect">
            <a:avLst/>
          </a:prstGeom>
        </p:spPr>
      </p:pic>
      <p:sp>
        <p:nvSpPr>
          <p:cNvPr id="4" name="TextBox 3">
            <a:extLst>
              <a:ext uri="{FF2B5EF4-FFF2-40B4-BE49-F238E27FC236}">
                <a16:creationId xmlns:a16="http://schemas.microsoft.com/office/drawing/2014/main" id="{AAAB8A93-699D-2A5B-1F3F-203EB0638D67}"/>
              </a:ext>
            </a:extLst>
          </p:cNvPr>
          <p:cNvSpPr txBox="1"/>
          <p:nvPr/>
        </p:nvSpPr>
        <p:spPr>
          <a:xfrm>
            <a:off x="1921520" y="1074260"/>
            <a:ext cx="7784121"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To build a strong and successful team, consider following these eight steps:</a:t>
            </a:r>
            <a:endParaRPr lang="en-US"/>
          </a:p>
          <a:p>
            <a:pPr marL="285750" indent="-285750">
              <a:buFont typeface="Wingdings"/>
              <a:buChar char="§"/>
            </a:pPr>
            <a:endParaRPr lang="en-GB">
              <a:ea typeface="Open sans"/>
              <a:cs typeface="Open sans"/>
            </a:endParaRPr>
          </a:p>
          <a:p>
            <a:pPr marL="285750" indent="-285750">
              <a:buFont typeface="Wingdings"/>
              <a:buChar char="§"/>
            </a:pPr>
            <a:r>
              <a:rPr lang="en-GB">
                <a:ea typeface="+mn-lt"/>
                <a:cs typeface="+mn-lt"/>
              </a:rPr>
              <a:t>Set SMART goals.</a:t>
            </a:r>
          </a:p>
          <a:p>
            <a:pPr marL="285750" indent="-285750">
              <a:buFont typeface="Wingdings"/>
              <a:buChar char="§"/>
            </a:pPr>
            <a:r>
              <a:rPr lang="en-GB">
                <a:ea typeface="+mn-lt"/>
                <a:cs typeface="+mn-lt"/>
              </a:rPr>
              <a:t>Perform well-defined roles.</a:t>
            </a:r>
          </a:p>
          <a:p>
            <a:pPr marL="285750" indent="-285750">
              <a:buFont typeface="Wingdings"/>
              <a:buChar char="§"/>
            </a:pPr>
            <a:r>
              <a:rPr lang="en-GB">
                <a:ea typeface="+mn-lt"/>
                <a:cs typeface="+mn-lt"/>
              </a:rPr>
              <a:t>Experiment regularly.</a:t>
            </a:r>
          </a:p>
          <a:p>
            <a:pPr marL="285750" indent="-285750">
              <a:buFont typeface="Wingdings"/>
              <a:buChar char="§"/>
            </a:pPr>
            <a:r>
              <a:rPr lang="en-GB">
                <a:ea typeface="+mn-lt"/>
                <a:cs typeface="+mn-lt"/>
              </a:rPr>
              <a:t>Embrace diversity.</a:t>
            </a:r>
          </a:p>
          <a:p>
            <a:pPr marL="285750" indent="-285750">
              <a:buFont typeface="Wingdings"/>
              <a:buChar char="§"/>
            </a:pPr>
            <a:r>
              <a:rPr lang="en-GB">
                <a:ea typeface="+mn-lt"/>
                <a:cs typeface="+mn-lt"/>
              </a:rPr>
              <a:t>Share a common culture.</a:t>
            </a:r>
          </a:p>
          <a:p>
            <a:pPr marL="285750" indent="-285750">
              <a:buFont typeface="Wingdings"/>
              <a:buChar char="§"/>
            </a:pPr>
            <a:r>
              <a:rPr lang="en-GB">
                <a:ea typeface="+mn-lt"/>
                <a:cs typeface="+mn-lt"/>
              </a:rPr>
              <a:t>Be accountable to the team.</a:t>
            </a:r>
          </a:p>
          <a:p>
            <a:pPr marL="285750" indent="-285750">
              <a:buFont typeface="Wingdings"/>
              <a:buChar char="§"/>
            </a:pPr>
            <a:r>
              <a:rPr lang="en-GB">
                <a:ea typeface="+mn-lt"/>
                <a:cs typeface="+mn-lt"/>
              </a:rPr>
              <a:t>Communicate effectively.</a:t>
            </a:r>
          </a:p>
          <a:p>
            <a:pPr marL="285750" indent="-285750">
              <a:buFont typeface="Wingdings"/>
              <a:buChar char="§"/>
            </a:pPr>
            <a:r>
              <a:rPr lang="en-GB">
                <a:ea typeface="+mn-lt"/>
                <a:cs typeface="+mn-lt"/>
              </a:rPr>
              <a:t>Welcome strong leadership.</a:t>
            </a:r>
          </a:p>
          <a:p>
            <a:pPr marL="285750" indent="-285750">
              <a:buFont typeface="Wingdings"/>
              <a:buChar char="§"/>
            </a:pPr>
            <a:endParaRPr lang="en-GB">
              <a:ea typeface="+mn-lt"/>
              <a:cs typeface="+mn-lt"/>
            </a:endParaRPr>
          </a:p>
          <a:p>
            <a:pPr marL="285750" indent="-285750">
              <a:buFont typeface="Wingdings"/>
              <a:buChar char="§"/>
            </a:pPr>
            <a:endParaRPr lang="en-GB">
              <a:ea typeface="+mn-lt"/>
              <a:cs typeface="+mn-lt"/>
            </a:endParaRPr>
          </a:p>
          <a:p>
            <a:pPr marL="285750" indent="-285750">
              <a:buFont typeface="Wingdings"/>
              <a:buChar char="§"/>
            </a:pPr>
            <a:endParaRPr lang="en-GB">
              <a:ea typeface="+mn-lt"/>
              <a:cs typeface="+mn-lt"/>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D3FBF-9AB7-BAD7-AB12-A123E20AD80C}"/>
              </a:ext>
            </a:extLst>
          </p:cNvPr>
          <p:cNvSpPr>
            <a:spLocks noGrp="1"/>
          </p:cNvSpPr>
          <p:nvPr>
            <p:ph type="title"/>
          </p:nvPr>
        </p:nvSpPr>
        <p:spPr>
          <a:xfrm>
            <a:off x="-2664" y="1457"/>
            <a:ext cx="12194434" cy="1218126"/>
          </a:xfrm>
          <a:solidFill>
            <a:schemeClr val="bg1"/>
          </a:solidFill>
        </p:spPr>
        <p:txBody>
          <a:bodyPr>
            <a:normAutofit/>
          </a:bodyPr>
          <a:lstStyle/>
          <a:p>
            <a:pPr algn="ctr"/>
            <a:r>
              <a:rPr lang="en-GB" sz="3200">
                <a:ea typeface="+mj-lt"/>
                <a:cs typeface="+mj-lt"/>
              </a:rPr>
              <a:t>A successful team is a team that works well together to achieve a goal quickly and easily</a:t>
            </a:r>
            <a:endParaRPr lang="en-US" sz="3200">
              <a:ea typeface="Open sans"/>
              <a:cs typeface="Open sans"/>
            </a:endParaRPr>
          </a:p>
        </p:txBody>
      </p:sp>
      <p:pic>
        <p:nvPicPr>
          <p:cNvPr id="9" name="Picture 9">
            <a:extLst>
              <a:ext uri="{FF2B5EF4-FFF2-40B4-BE49-F238E27FC236}">
                <a16:creationId xmlns:a16="http://schemas.microsoft.com/office/drawing/2014/main" id="{9E9FF197-4754-A603-7441-6BE6D7714554}"/>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7144199" y="4632770"/>
            <a:ext cx="5050136" cy="2227025"/>
          </a:xfrm>
        </p:spPr>
      </p:pic>
      <p:sp>
        <p:nvSpPr>
          <p:cNvPr id="10" name="TextBox 9">
            <a:extLst>
              <a:ext uri="{FF2B5EF4-FFF2-40B4-BE49-F238E27FC236}">
                <a16:creationId xmlns:a16="http://schemas.microsoft.com/office/drawing/2014/main" id="{0049A235-1154-0171-C19B-BD052B1700B4}"/>
              </a:ext>
            </a:extLst>
          </p:cNvPr>
          <p:cNvSpPr txBox="1"/>
          <p:nvPr/>
        </p:nvSpPr>
        <p:spPr>
          <a:xfrm>
            <a:off x="3416300" y="4195763"/>
            <a:ext cx="5599113" cy="317500"/>
          </a:xfrm>
          <a:prstGeom prst="rect">
            <a:avLst/>
          </a:prstGeom>
        </p:spPr>
        <p:txBody>
          <a:bodyPr lIns="91440" tIns="45720" rIns="91440" bIns="45720" anchor="t">
            <a:normAutofit fontScale="92500" lnSpcReduction="20000"/>
          </a:bodyPr>
          <a:lstStyle/>
          <a:p>
            <a:endParaRPr lang="en-US">
              <a:ea typeface="Open sans"/>
              <a:cs typeface="Open sans"/>
            </a:endParaRPr>
          </a:p>
        </p:txBody>
      </p:sp>
      <p:sp>
        <p:nvSpPr>
          <p:cNvPr id="3" name="TextBox 2">
            <a:extLst>
              <a:ext uri="{FF2B5EF4-FFF2-40B4-BE49-F238E27FC236}">
                <a16:creationId xmlns:a16="http://schemas.microsoft.com/office/drawing/2014/main" id="{57416849-F1E4-0A03-D3D9-B16F5EC4B4EE}"/>
              </a:ext>
            </a:extLst>
          </p:cNvPr>
          <p:cNvSpPr txBox="1"/>
          <p:nvPr/>
        </p:nvSpPr>
        <p:spPr>
          <a:xfrm>
            <a:off x="685267" y="1713700"/>
            <a:ext cx="6462611"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
            </a:pPr>
            <a:r>
              <a:rPr lang="en-GB" b="1"/>
              <a:t>good</a:t>
            </a:r>
            <a:r>
              <a:rPr lang="en-GB" b="1">
                <a:ea typeface="+mn-lt"/>
                <a:cs typeface="+mn-lt"/>
              </a:rPr>
              <a:t> problem-solving skills</a:t>
            </a:r>
            <a:endParaRPr lang="en-GB">
              <a:ea typeface="Open sans"/>
              <a:cs typeface="Open sans"/>
            </a:endParaRPr>
          </a:p>
          <a:p>
            <a:pPr marL="285750" indent="-285750">
              <a:buFont typeface="Wingdings"/>
              <a:buChar char="§"/>
            </a:pPr>
            <a:endParaRPr lang="en-GB">
              <a:ea typeface="+mn-lt"/>
              <a:cs typeface="+mn-lt"/>
            </a:endParaRPr>
          </a:p>
          <a:p>
            <a:pPr marL="285750" indent="-285750">
              <a:buFont typeface="Wingdings"/>
              <a:buChar char="§"/>
            </a:pPr>
            <a:r>
              <a:rPr lang="en-GB" b="1">
                <a:ea typeface="+mn-lt"/>
                <a:cs typeface="+mn-lt"/>
              </a:rPr>
              <a:t>decision making</a:t>
            </a:r>
          </a:p>
          <a:p>
            <a:pPr marL="285750" indent="-285750">
              <a:buFont typeface="Wingdings"/>
              <a:buChar char="§"/>
            </a:pPr>
            <a:endParaRPr lang="en-GB" b="1">
              <a:ea typeface="Open sans"/>
              <a:cs typeface="Open sans"/>
            </a:endParaRPr>
          </a:p>
          <a:p>
            <a:pPr marL="285750" indent="-285750">
              <a:buFont typeface="Wingdings"/>
              <a:buChar char="§"/>
            </a:pPr>
            <a:r>
              <a:rPr lang="en-GB" b="1">
                <a:ea typeface="+mn-lt"/>
                <a:cs typeface="+mn-lt"/>
              </a:rPr>
              <a:t>interpersonal skills</a:t>
            </a:r>
          </a:p>
          <a:p>
            <a:pPr marL="285750" indent="-285750">
              <a:buFont typeface="Wingdings"/>
              <a:buChar char="§"/>
            </a:pPr>
            <a:endParaRPr lang="en-GB" b="1">
              <a:ea typeface="Open sans"/>
              <a:cs typeface="Open sans"/>
            </a:endParaRPr>
          </a:p>
          <a:p>
            <a:pPr>
              <a:buFont typeface="Arial"/>
              <a:buChar char="•"/>
            </a:pPr>
            <a:r>
              <a:rPr lang="en-GB" b="1">
                <a:ea typeface="+mn-lt"/>
                <a:cs typeface="+mn-lt"/>
              </a:rPr>
              <a:t>communication</a:t>
            </a:r>
          </a:p>
          <a:p>
            <a:pPr marL="285750" indent="-285750">
              <a:buFont typeface="Wingdings"/>
              <a:buChar char="§"/>
            </a:pPr>
            <a:r>
              <a:rPr lang="en-GB" b="1">
                <a:ea typeface="+mn-lt"/>
                <a:cs typeface="+mn-lt"/>
              </a:rPr>
              <a:t> Skills</a:t>
            </a:r>
          </a:p>
          <a:p>
            <a:pPr marL="285750" indent="-285750">
              <a:buFont typeface="Wingdings"/>
              <a:buChar char="§"/>
            </a:pPr>
            <a:endParaRPr lang="en-GB" b="1">
              <a:ea typeface="Open sans"/>
              <a:cs typeface="Open sans"/>
            </a:endParaRPr>
          </a:p>
          <a:p>
            <a:r>
              <a:rPr lang="en-GB">
                <a:ea typeface="+mn-lt"/>
                <a:cs typeface="+mn-lt"/>
              </a:rPr>
              <a:t>Making a great team requires a completely new set of soft skills that don't come easily.</a:t>
            </a:r>
          </a:p>
          <a:p>
            <a:r>
              <a:rPr lang="en-GB">
                <a:ea typeface="+mn-lt"/>
                <a:cs typeface="+mn-lt"/>
              </a:rPr>
              <a:t>A strong team usually has a leader that they trust and respect.</a:t>
            </a:r>
          </a:p>
          <a:p>
            <a:endParaRPr lang="en-GB">
              <a:ea typeface="Open sans"/>
              <a:cs typeface="Open sans"/>
            </a:endParaRPr>
          </a:p>
          <a:p>
            <a:endParaRPr lang="en-GB">
              <a:ea typeface="Open sans"/>
              <a:cs typeface="Open sans"/>
            </a:endParaRPr>
          </a:p>
        </p:txBody>
      </p:sp>
    </p:spTree>
    <p:extLst>
      <p:ext uri="{BB962C8B-B14F-4D97-AF65-F5344CB8AC3E}">
        <p14:creationId xmlns:p14="http://schemas.microsoft.com/office/powerpoint/2010/main" val="5801598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D27A0-0A69-0249-DF9E-75BDB2F48585}"/>
              </a:ext>
            </a:extLst>
          </p:cNvPr>
          <p:cNvSpPr>
            <a:spLocks noGrp="1"/>
          </p:cNvSpPr>
          <p:nvPr>
            <p:ph type="title"/>
          </p:nvPr>
        </p:nvSpPr>
        <p:spPr>
          <a:xfrm>
            <a:off x="-1933" y="4432320"/>
            <a:ext cx="5684408" cy="1111858"/>
          </a:xfrm>
          <a:solidFill>
            <a:schemeClr val="bg1"/>
          </a:solidFill>
        </p:spPr>
        <p:txBody>
          <a:bodyPr vert="horz" lIns="91440" tIns="45720" rIns="91440" bIns="45720" rtlCol="0" anchor="ctr">
            <a:noAutofit/>
          </a:bodyPr>
          <a:lstStyle/>
          <a:p>
            <a:pPr algn="ctr">
              <a:buFont typeface="Arial,Sans-Serif"/>
              <a:buChar char="•"/>
            </a:pPr>
            <a:endParaRPr lang="en-GB" sz="2400">
              <a:ea typeface="Open sans"/>
              <a:cs typeface="Open sans"/>
            </a:endParaRPr>
          </a:p>
          <a:p>
            <a:pPr lvl="1" algn="ctr">
              <a:buAutoNum type="arabicPeriod"/>
            </a:pPr>
            <a:endParaRPr lang="en-GB" sz="2400" kern="1200">
              <a:latin typeface="+mj-lt"/>
              <a:ea typeface="+mj-lt"/>
              <a:cs typeface="+mj-lt"/>
            </a:endParaRPr>
          </a:p>
          <a:p>
            <a:pPr lvl="1" algn="ctr">
              <a:buAutoNum type="arabicPeriod"/>
            </a:pPr>
            <a:r>
              <a:rPr lang="en-GB" sz="2400" kern="1200"/>
              <a:t>Collaborate. This means to cooperate with one another.</a:t>
            </a:r>
            <a:endParaRPr lang="en-GB"/>
          </a:p>
          <a:p>
            <a:pPr lvl="1" algn="ctr">
              <a:buAutoNum type="arabicPeriod"/>
            </a:pPr>
            <a:r>
              <a:rPr lang="en-GB" sz="2400" kern="1200"/>
              <a:t>Constructive Criticism </a:t>
            </a:r>
            <a:endParaRPr lang="en-GB"/>
          </a:p>
          <a:p>
            <a:pPr lvl="1" algn="ctr">
              <a:buAutoNum type="arabicPeriod"/>
            </a:pPr>
            <a:r>
              <a:rPr lang="en-GB" sz="2400" kern="1200"/>
              <a:t>Park Ego Outside</a:t>
            </a:r>
            <a:endParaRPr lang="en-GB"/>
          </a:p>
          <a:p>
            <a:pPr lvl="1" algn="ctr">
              <a:buAutoNum type="arabicPeriod"/>
            </a:pPr>
            <a:r>
              <a:rPr lang="en-GB" sz="2400" kern="1200"/>
              <a:t>Energetic And Enthusiastic</a:t>
            </a:r>
            <a:endParaRPr lang="en-GB"/>
          </a:p>
          <a:p>
            <a:pPr lvl="1" algn="ctr">
              <a:buAutoNum type="arabicPeriod"/>
            </a:pPr>
            <a:r>
              <a:rPr lang="en-GB" sz="2400" kern="1200"/>
              <a:t>Empathy</a:t>
            </a:r>
            <a:endParaRPr lang="en-GB"/>
          </a:p>
          <a:p>
            <a:pPr lvl="1" algn="ctr">
              <a:buAutoNum type="arabicPeriod"/>
            </a:pPr>
            <a:r>
              <a:rPr lang="en-GB" sz="2400" kern="1200"/>
              <a:t>Integrity</a:t>
            </a:r>
            <a:endParaRPr lang="en-GB"/>
          </a:p>
          <a:p>
            <a:pPr lvl="1" algn="ctr">
              <a:buFontTx/>
              <a:buAutoNum type="arabicPeriod"/>
            </a:pPr>
            <a:r>
              <a:rPr lang="en-GB" sz="2400"/>
              <a:t>Balances The Role Of Leading And Following.</a:t>
            </a:r>
            <a:endParaRPr lang="en-GB"/>
          </a:p>
          <a:p>
            <a:pPr lvl="1" algn="ctr"/>
            <a:endParaRPr lang="en-GB" sz="2400">
              <a:ea typeface="+mj-lt"/>
              <a:cs typeface="+mj-lt"/>
            </a:endParaRPr>
          </a:p>
        </p:txBody>
      </p:sp>
      <p:sp>
        <p:nvSpPr>
          <p:cNvPr id="5" name="Content Placeholder 4">
            <a:extLst>
              <a:ext uri="{FF2B5EF4-FFF2-40B4-BE49-F238E27FC236}">
                <a16:creationId xmlns:a16="http://schemas.microsoft.com/office/drawing/2014/main" id="{5FCAB2EA-D88C-0D0B-141C-6B2452702421}"/>
              </a:ext>
            </a:extLst>
          </p:cNvPr>
          <p:cNvSpPr>
            <a:spLocks noGrp="1"/>
          </p:cNvSpPr>
          <p:nvPr>
            <p:ph idx="1"/>
          </p:nvPr>
        </p:nvSpPr>
        <p:spPr>
          <a:xfrm>
            <a:off x="1016185" y="45771"/>
            <a:ext cx="10515600" cy="1247718"/>
          </a:xfrm>
        </p:spPr>
        <p:txBody>
          <a:bodyPr vert="horz" lIns="91440" tIns="45720" rIns="91440" bIns="45720" rtlCol="0" anchor="t">
            <a:normAutofit/>
          </a:bodyPr>
          <a:lstStyle/>
          <a:p>
            <a:pPr algn="ctr">
              <a:buNone/>
            </a:pPr>
            <a:r>
              <a:rPr lang="en-GB">
                <a:ea typeface="+mn-lt"/>
                <a:cs typeface="+mn-lt"/>
              </a:rPr>
              <a:t>Building a successful team begins with understanding how leadership affects the </a:t>
            </a:r>
            <a:r>
              <a:rPr lang="en-GB" err="1">
                <a:ea typeface="+mn-lt"/>
                <a:cs typeface="+mn-lt"/>
              </a:rPr>
              <a:t>behavior</a:t>
            </a:r>
            <a:r>
              <a:rPr lang="en-GB">
                <a:ea typeface="+mn-lt"/>
                <a:cs typeface="+mn-lt"/>
              </a:rPr>
              <a:t> of the team</a:t>
            </a:r>
          </a:p>
          <a:p>
            <a:pPr marL="0" indent="0">
              <a:buNone/>
            </a:pPr>
            <a:endParaRPr lang="en-GB">
              <a:ea typeface="Open sans"/>
              <a:cs typeface="Open sans"/>
            </a:endParaRPr>
          </a:p>
        </p:txBody>
      </p:sp>
    </p:spTree>
    <p:extLst>
      <p:ext uri="{BB962C8B-B14F-4D97-AF65-F5344CB8AC3E}">
        <p14:creationId xmlns:p14="http://schemas.microsoft.com/office/powerpoint/2010/main" val="21337680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9A44A1-1CC0-A9BB-E7BA-90DCA4DFE04C}"/>
              </a:ext>
            </a:extLst>
          </p:cNvPr>
          <p:cNvSpPr>
            <a:spLocks noGrp="1"/>
          </p:cNvSpPr>
          <p:nvPr>
            <p:ph idx="1"/>
          </p:nvPr>
        </p:nvSpPr>
        <p:spPr>
          <a:xfrm>
            <a:off x="-1933" y="32527"/>
            <a:ext cx="12191999" cy="984024"/>
          </a:xfrm>
        </p:spPr>
        <p:txBody>
          <a:bodyPr vert="horz" lIns="91440" tIns="45720" rIns="91440" bIns="45720" rtlCol="0" anchor="t">
            <a:normAutofit/>
          </a:bodyPr>
          <a:lstStyle/>
          <a:p>
            <a:pPr marL="0" indent="0" algn="ctr">
              <a:buNone/>
            </a:pPr>
            <a:r>
              <a:rPr lang="en-GB">
                <a:ea typeface="+mn-lt"/>
                <a:cs typeface="+mn-lt"/>
              </a:rPr>
              <a:t>To establish an effective team – there are four essential elements: Goals, Roles, Interpersonal Relationships and Processes.</a:t>
            </a:r>
            <a:endParaRPr lang="en-GB">
              <a:ea typeface="Open sans"/>
              <a:cs typeface="Open sans"/>
            </a:endParaRPr>
          </a:p>
        </p:txBody>
      </p:sp>
      <p:sp>
        <p:nvSpPr>
          <p:cNvPr id="5" name="TextBox 4">
            <a:extLst>
              <a:ext uri="{FF2B5EF4-FFF2-40B4-BE49-F238E27FC236}">
                <a16:creationId xmlns:a16="http://schemas.microsoft.com/office/drawing/2014/main" id="{E687E18A-3148-457F-0F0B-EA0D8076C4A4}"/>
              </a:ext>
            </a:extLst>
          </p:cNvPr>
          <p:cNvSpPr txBox="1"/>
          <p:nvPr/>
        </p:nvSpPr>
        <p:spPr>
          <a:xfrm>
            <a:off x="4724400" y="4456113"/>
            <a:ext cx="2743200" cy="317500"/>
          </a:xfrm>
          <a:prstGeom prst="rect">
            <a:avLst/>
          </a:prstGeom>
        </p:spPr>
        <p:txBody>
          <a:bodyPr lIns="91440" tIns="45720" rIns="91440" bIns="45720" anchor="t">
            <a:normAutofit fontScale="92500" lnSpcReduction="20000"/>
          </a:bodyPr>
          <a:lstStyle/>
          <a:p>
            <a:endParaRPr lang="en-US">
              <a:ea typeface="Open sans"/>
              <a:cs typeface="Open sans"/>
            </a:endParaRPr>
          </a:p>
        </p:txBody>
      </p:sp>
      <p:pic>
        <p:nvPicPr>
          <p:cNvPr id="7" name="Picture 7">
            <a:extLst>
              <a:ext uri="{FF2B5EF4-FFF2-40B4-BE49-F238E27FC236}">
                <a16:creationId xmlns:a16="http://schemas.microsoft.com/office/drawing/2014/main" id="{3C81C9CD-6049-BC2B-39C0-F0C0636C2AE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496316" y="5338702"/>
            <a:ext cx="2502389" cy="1455005"/>
          </a:xfrm>
          <a:prstGeom prst="rect">
            <a:avLst/>
          </a:prstGeom>
        </p:spPr>
      </p:pic>
      <p:sp>
        <p:nvSpPr>
          <p:cNvPr id="8" name="TextBox 7">
            <a:extLst>
              <a:ext uri="{FF2B5EF4-FFF2-40B4-BE49-F238E27FC236}">
                <a16:creationId xmlns:a16="http://schemas.microsoft.com/office/drawing/2014/main" id="{41B2680F-78E0-6E40-EDE1-B8B3C5F57D1B}"/>
              </a:ext>
            </a:extLst>
          </p:cNvPr>
          <p:cNvSpPr txBox="1"/>
          <p:nvPr/>
        </p:nvSpPr>
        <p:spPr>
          <a:xfrm>
            <a:off x="4724400" y="4456113"/>
            <a:ext cx="2743200" cy="317500"/>
          </a:xfrm>
          <a:prstGeom prst="rect">
            <a:avLst/>
          </a:prstGeom>
        </p:spPr>
        <p:txBody>
          <a:bodyPr lIns="91440" tIns="45720" rIns="91440" bIns="45720" anchor="t">
            <a:normAutofit fontScale="92500" lnSpcReduction="20000"/>
          </a:bodyPr>
          <a:lstStyle/>
          <a:p>
            <a:endParaRPr lang="en-US">
              <a:ea typeface="Open sans"/>
              <a:cs typeface="Open sans"/>
            </a:endParaRPr>
          </a:p>
        </p:txBody>
      </p:sp>
      <p:sp>
        <p:nvSpPr>
          <p:cNvPr id="2" name="TextBox 1">
            <a:extLst>
              <a:ext uri="{FF2B5EF4-FFF2-40B4-BE49-F238E27FC236}">
                <a16:creationId xmlns:a16="http://schemas.microsoft.com/office/drawing/2014/main" id="{E33223B8-5533-152E-B748-FD6DCD6168A3}"/>
              </a:ext>
            </a:extLst>
          </p:cNvPr>
          <p:cNvSpPr txBox="1"/>
          <p:nvPr/>
        </p:nvSpPr>
        <p:spPr>
          <a:xfrm>
            <a:off x="352634" y="1303743"/>
            <a:ext cx="7337448"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br>
              <a:rPr lang="en-US"/>
            </a:br>
            <a:endParaRPr lang="en-US"/>
          </a:p>
          <a:p>
            <a:r>
              <a:rPr lang="en-GB" b="1">
                <a:ea typeface="+mn-lt"/>
                <a:cs typeface="+mn-lt"/>
              </a:rPr>
              <a:t>Here are seven elements for a successful team:</a:t>
            </a:r>
            <a:endParaRPr lang="en-GB"/>
          </a:p>
          <a:p>
            <a:pPr marL="285750" indent="-285750">
              <a:buFont typeface="Arial"/>
              <a:buChar char="•"/>
            </a:pPr>
            <a:r>
              <a:rPr lang="en-GB">
                <a:ea typeface="+mn-lt"/>
                <a:cs typeface="+mn-lt"/>
              </a:rPr>
              <a:t>Communication.</a:t>
            </a:r>
            <a:endParaRPr lang="en-GB"/>
          </a:p>
          <a:p>
            <a:pPr marL="285750" indent="-285750">
              <a:buFont typeface="Arial"/>
              <a:buChar char="•"/>
            </a:pPr>
            <a:r>
              <a:rPr lang="en-GB">
                <a:ea typeface="+mn-lt"/>
                <a:cs typeface="+mn-lt"/>
              </a:rPr>
              <a:t>Commitment.</a:t>
            </a:r>
            <a:endParaRPr lang="en-GB"/>
          </a:p>
          <a:p>
            <a:pPr marL="285750" indent="-285750">
              <a:buFont typeface="Arial"/>
              <a:buChar char="•"/>
            </a:pPr>
            <a:r>
              <a:rPr lang="en-GB">
                <a:ea typeface="+mn-lt"/>
                <a:cs typeface="+mn-lt"/>
              </a:rPr>
              <a:t>Respect.</a:t>
            </a:r>
            <a:endParaRPr lang="en-GB"/>
          </a:p>
          <a:p>
            <a:pPr marL="285750" indent="-285750">
              <a:buFont typeface="Arial"/>
              <a:buChar char="•"/>
            </a:pPr>
            <a:r>
              <a:rPr lang="en-GB">
                <a:ea typeface="+mn-lt"/>
                <a:cs typeface="+mn-lt"/>
              </a:rPr>
              <a:t>Accountability.</a:t>
            </a:r>
            <a:endParaRPr lang="en-GB"/>
          </a:p>
          <a:p>
            <a:pPr marL="285750" indent="-285750">
              <a:buFont typeface="Arial"/>
              <a:buChar char="•"/>
            </a:pPr>
            <a:r>
              <a:rPr lang="en-GB">
                <a:ea typeface="+mn-lt"/>
                <a:cs typeface="+mn-lt"/>
              </a:rPr>
              <a:t>Delegation.</a:t>
            </a:r>
            <a:endParaRPr lang="en-GB"/>
          </a:p>
          <a:p>
            <a:pPr marL="285750" indent="-285750">
              <a:buFont typeface="Arial"/>
              <a:buChar char="•"/>
            </a:pPr>
            <a:r>
              <a:rPr lang="en-GB">
                <a:ea typeface="+mn-lt"/>
                <a:cs typeface="+mn-lt"/>
              </a:rPr>
              <a:t>Support.</a:t>
            </a:r>
            <a:endParaRPr lang="en-GB"/>
          </a:p>
          <a:p>
            <a:pPr algn="l">
              <a:buFont typeface="Arial"/>
              <a:buChar char="•"/>
            </a:pPr>
            <a:r>
              <a:rPr lang="en-GB">
                <a:ea typeface="+mn-lt"/>
                <a:cs typeface="+mn-lt"/>
              </a:rPr>
              <a:t>Plans.</a:t>
            </a:r>
            <a:endParaRPr lang="en-GB"/>
          </a:p>
        </p:txBody>
      </p:sp>
    </p:spTree>
    <p:extLst>
      <p:ext uri="{BB962C8B-B14F-4D97-AF65-F5344CB8AC3E}">
        <p14:creationId xmlns:p14="http://schemas.microsoft.com/office/powerpoint/2010/main" val="23711105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82A937-327E-6C33-91FA-E635E7B50AC9}"/>
              </a:ext>
            </a:extLst>
          </p:cNvPr>
          <p:cNvSpPr>
            <a:spLocks noGrp="1"/>
          </p:cNvSpPr>
          <p:nvPr>
            <p:ph idx="1"/>
          </p:nvPr>
        </p:nvSpPr>
        <p:spPr>
          <a:xfrm>
            <a:off x="6543" y="-2435"/>
            <a:ext cx="12112170" cy="1433967"/>
          </a:xfrm>
        </p:spPr>
        <p:txBody>
          <a:bodyPr vert="horz" lIns="91440" tIns="45720" rIns="91440" bIns="45720" rtlCol="0" anchor="t">
            <a:normAutofit/>
          </a:bodyPr>
          <a:lstStyle/>
          <a:p>
            <a:pPr marL="0" indent="0" algn="ctr">
              <a:buNone/>
            </a:pPr>
            <a:r>
              <a:rPr lang="en-GB">
                <a:ea typeface="+mn-lt"/>
                <a:cs typeface="+mn-lt"/>
              </a:rPr>
              <a:t>   What makes a strong team?</a:t>
            </a:r>
            <a:endParaRPr lang="en-US">
              <a:ea typeface="Open sans"/>
              <a:cs typeface="Open sans"/>
            </a:endParaRPr>
          </a:p>
          <a:p>
            <a:pPr marL="0" indent="0" algn="ctr">
              <a:buNone/>
            </a:pPr>
            <a:r>
              <a:rPr lang="en-GB">
                <a:ea typeface="+mn-lt"/>
                <a:cs typeface="+mn-lt"/>
              </a:rPr>
              <a:t>Having mutual respect, common goals, open communication, and patience can all help make for a successful team.</a:t>
            </a:r>
            <a:endParaRPr lang="en-GB">
              <a:ea typeface="Open sans"/>
              <a:cs typeface="Open sans"/>
            </a:endParaRPr>
          </a:p>
        </p:txBody>
      </p:sp>
      <p:pic>
        <p:nvPicPr>
          <p:cNvPr id="4" name="Picture 4">
            <a:extLst>
              <a:ext uri="{FF2B5EF4-FFF2-40B4-BE49-F238E27FC236}">
                <a16:creationId xmlns:a16="http://schemas.microsoft.com/office/drawing/2014/main" id="{E4F529BB-739B-5692-32B5-5C6C06FA300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263077" y="4933749"/>
            <a:ext cx="4853437" cy="1688258"/>
          </a:xfrm>
          <a:prstGeom prst="rect">
            <a:avLst/>
          </a:prstGeom>
        </p:spPr>
      </p:pic>
      <p:sp>
        <p:nvSpPr>
          <p:cNvPr id="5" name="TextBox 4">
            <a:extLst>
              <a:ext uri="{FF2B5EF4-FFF2-40B4-BE49-F238E27FC236}">
                <a16:creationId xmlns:a16="http://schemas.microsoft.com/office/drawing/2014/main" id="{154F83F9-AD40-573B-FABD-EC68F98C36A5}"/>
              </a:ext>
            </a:extLst>
          </p:cNvPr>
          <p:cNvSpPr txBox="1"/>
          <p:nvPr/>
        </p:nvSpPr>
        <p:spPr>
          <a:xfrm>
            <a:off x="50800" y="3402013"/>
            <a:ext cx="12032342" cy="977900"/>
          </a:xfrm>
          <a:prstGeom prst="rect">
            <a:avLst/>
          </a:prstGeom>
        </p:spPr>
        <p:txBody>
          <a:bodyPr lIns="91440" tIns="45720" rIns="91440" bIns="45720" anchor="t">
            <a:normAutofit/>
          </a:bodyPr>
          <a:lstStyle/>
          <a:p>
            <a:endParaRPr lang="en-US">
              <a:ea typeface="Open sans"/>
              <a:cs typeface="Open sans"/>
            </a:endParaRPr>
          </a:p>
        </p:txBody>
      </p:sp>
      <p:sp>
        <p:nvSpPr>
          <p:cNvPr id="2" name="TextBox 1">
            <a:extLst>
              <a:ext uri="{FF2B5EF4-FFF2-40B4-BE49-F238E27FC236}">
                <a16:creationId xmlns:a16="http://schemas.microsoft.com/office/drawing/2014/main" id="{70B7568F-0DCC-E367-5D40-25D7073F7C98}"/>
              </a:ext>
            </a:extLst>
          </p:cNvPr>
          <p:cNvSpPr txBox="1"/>
          <p:nvPr/>
        </p:nvSpPr>
        <p:spPr>
          <a:xfrm>
            <a:off x="52283" y="2299349"/>
            <a:ext cx="7198397"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What are the Characteristics of an Effective Team?</a:t>
            </a:r>
            <a:endParaRPr lang="en-US"/>
          </a:p>
          <a:p>
            <a:pPr marL="285750" indent="-285750">
              <a:buFont typeface="Arial"/>
              <a:buChar char="•"/>
            </a:pPr>
            <a:r>
              <a:rPr lang="en-GB">
                <a:ea typeface="+mn-lt"/>
                <a:cs typeface="+mn-lt"/>
              </a:rPr>
              <a:t>Clear Purpose. The vision, mission, goal or task of the team is defined and accepted by everyone on the team. ... </a:t>
            </a:r>
            <a:endParaRPr lang="en-GB"/>
          </a:p>
          <a:p>
            <a:pPr marL="285750" indent="-285750">
              <a:buFont typeface="Arial"/>
              <a:buChar char="•"/>
            </a:pPr>
            <a:r>
              <a:rPr lang="en-GB">
                <a:ea typeface="+mn-lt"/>
                <a:cs typeface="+mn-lt"/>
              </a:rPr>
              <a:t>Informality. ... </a:t>
            </a:r>
            <a:endParaRPr lang="en-GB"/>
          </a:p>
          <a:p>
            <a:pPr marL="285750" indent="-285750">
              <a:buFont typeface="Arial"/>
              <a:buChar char="•"/>
            </a:pPr>
            <a:r>
              <a:rPr lang="en-GB">
                <a:ea typeface="+mn-lt"/>
                <a:cs typeface="+mn-lt"/>
              </a:rPr>
              <a:t>Participation. ... </a:t>
            </a:r>
            <a:endParaRPr lang="en-GB"/>
          </a:p>
          <a:p>
            <a:pPr marL="285750" indent="-285750">
              <a:buFont typeface="Arial"/>
              <a:buChar char="•"/>
            </a:pPr>
            <a:r>
              <a:rPr lang="en-GB">
                <a:ea typeface="+mn-lt"/>
                <a:cs typeface="+mn-lt"/>
              </a:rPr>
              <a:t>Listening. ... </a:t>
            </a:r>
            <a:endParaRPr lang="en-GB"/>
          </a:p>
          <a:p>
            <a:pPr marL="285750" indent="-285750">
              <a:buFont typeface="Arial"/>
              <a:buChar char="•"/>
            </a:pPr>
            <a:r>
              <a:rPr lang="en-GB">
                <a:ea typeface="+mn-lt"/>
                <a:cs typeface="+mn-lt"/>
              </a:rPr>
              <a:t>Civilised Disagreement. ... </a:t>
            </a:r>
            <a:endParaRPr lang="en-GB"/>
          </a:p>
          <a:p>
            <a:pPr marL="285750" indent="-285750">
              <a:buFont typeface="Arial"/>
              <a:buChar char="•"/>
            </a:pPr>
            <a:r>
              <a:rPr lang="en-GB">
                <a:ea typeface="+mn-lt"/>
                <a:cs typeface="+mn-lt"/>
              </a:rPr>
              <a:t>Consensus Decisions. ... </a:t>
            </a:r>
            <a:endParaRPr lang="en-GB"/>
          </a:p>
          <a:p>
            <a:pPr marL="285750" indent="-285750">
              <a:buFont typeface="Arial"/>
              <a:buChar char="•"/>
            </a:pPr>
            <a:r>
              <a:rPr lang="en-GB">
                <a:ea typeface="+mn-lt"/>
                <a:cs typeface="+mn-lt"/>
              </a:rPr>
              <a:t>Open Communication. ... </a:t>
            </a:r>
            <a:endParaRPr lang="en-GB"/>
          </a:p>
          <a:p>
            <a:pPr marL="285750" indent="-285750">
              <a:buFont typeface="Arial"/>
              <a:buChar char="•"/>
            </a:pPr>
            <a:r>
              <a:rPr lang="en-GB">
                <a:ea typeface="+mn-lt"/>
                <a:cs typeface="+mn-lt"/>
              </a:rPr>
              <a:t>Clear Roles and Work Assignments.</a:t>
            </a:r>
            <a:endParaRPr lang="en-GB"/>
          </a:p>
          <a:p>
            <a:pPr algn="l"/>
            <a:endParaRPr lang="en-GB">
              <a:ea typeface="Open sans"/>
              <a:cs typeface="Open sans"/>
            </a:endParaRPr>
          </a:p>
        </p:txBody>
      </p:sp>
    </p:spTree>
    <p:extLst>
      <p:ext uri="{BB962C8B-B14F-4D97-AF65-F5344CB8AC3E}">
        <p14:creationId xmlns:p14="http://schemas.microsoft.com/office/powerpoint/2010/main" val="40044410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EDEA5-FAA1-413A-A549-7DE555D48F3A}"/>
              </a:ext>
            </a:extLst>
          </p:cNvPr>
          <p:cNvSpPr>
            <a:spLocks noGrp="1"/>
          </p:cNvSpPr>
          <p:nvPr>
            <p:ph type="title"/>
          </p:nvPr>
        </p:nvSpPr>
        <p:spPr/>
        <p:txBody>
          <a:bodyPr/>
          <a:lstStyle/>
          <a:p>
            <a:r>
              <a:rPr lang="en-GB"/>
              <a:t>References</a:t>
            </a:r>
          </a:p>
        </p:txBody>
      </p:sp>
      <p:sp>
        <p:nvSpPr>
          <p:cNvPr id="4" name="Content Placeholder 3">
            <a:extLst>
              <a:ext uri="{FF2B5EF4-FFF2-40B4-BE49-F238E27FC236}">
                <a16:creationId xmlns:a16="http://schemas.microsoft.com/office/drawing/2014/main" id="{F1C83B17-0F21-4269-BDA7-0D742DA66DAB}"/>
              </a:ext>
            </a:extLst>
          </p:cNvPr>
          <p:cNvSpPr>
            <a:spLocks noGrp="1"/>
          </p:cNvSpPr>
          <p:nvPr>
            <p:ph idx="1"/>
          </p:nvPr>
        </p:nvSpPr>
        <p:spPr>
          <a:xfrm>
            <a:off x="1066800" y="1916508"/>
            <a:ext cx="10058400" cy="3849624"/>
          </a:xfrm>
        </p:spPr>
        <p:txBody>
          <a:bodyPr>
            <a:normAutofit fontScale="55000" lnSpcReduction="20000"/>
          </a:bodyPr>
          <a:lstStyle/>
          <a:p>
            <a:r>
              <a:rPr lang="en-GB"/>
              <a:t>Slide 2:</a:t>
            </a:r>
          </a:p>
          <a:p>
            <a:pPr marL="0" indent="0">
              <a:buNone/>
            </a:pPr>
            <a:r>
              <a:rPr lang="en-GB" b="0" i="0">
                <a:solidFill>
                  <a:srgbClr val="2C3E50"/>
                </a:solidFill>
                <a:effectLst/>
                <a:latin typeface="Calibri" panose="020F0502020204030204" pitchFamily="34" charset="0"/>
              </a:rPr>
              <a:t>Middleton, T. (2021). </a:t>
            </a:r>
            <a:r>
              <a:rPr lang="en-GB" b="0" i="1">
                <a:solidFill>
                  <a:srgbClr val="2C3E50"/>
                </a:solidFill>
                <a:effectLst/>
                <a:latin typeface="Calibri" panose="020F0502020204030204" pitchFamily="34" charset="0"/>
              </a:rPr>
              <a:t>The importance of teamwork (as proven by science)</a:t>
            </a:r>
            <a:r>
              <a:rPr lang="en-GB" b="0" i="0">
                <a:solidFill>
                  <a:srgbClr val="2C3E50"/>
                </a:solidFill>
                <a:effectLst/>
                <a:latin typeface="Calibri" panose="020F0502020204030204" pitchFamily="34" charset="0"/>
              </a:rPr>
              <a:t>. [online] Work Life by Atlassian. Available at: https://www.atlassian.com/blog/teamwork/the-importance-of-teamwork.</a:t>
            </a:r>
            <a:endParaRPr lang="en-GB"/>
          </a:p>
          <a:p>
            <a:r>
              <a:rPr lang="en-GB"/>
              <a:t>Slide 3:</a:t>
            </a:r>
          </a:p>
          <a:p>
            <a:pPr marL="0" indent="0">
              <a:buNone/>
            </a:pPr>
            <a:r>
              <a:rPr lang="en-GB" b="0" i="0">
                <a:solidFill>
                  <a:srgbClr val="2C3E50"/>
                </a:solidFill>
                <a:effectLst/>
                <a:latin typeface="Calibri" panose="020F0502020204030204" pitchFamily="34" charset="0"/>
              </a:rPr>
              <a:t>A, B. (2021). </a:t>
            </a:r>
            <a:r>
              <a:rPr lang="en-GB" b="0" i="1">
                <a:solidFill>
                  <a:srgbClr val="2C3E50"/>
                </a:solidFill>
                <a:effectLst/>
                <a:latin typeface="Calibri" panose="020F0502020204030204" pitchFamily="34" charset="0"/>
              </a:rPr>
              <a:t>What is effective teamwork?</a:t>
            </a:r>
            <a:r>
              <a:rPr lang="en-GB" b="0" i="0">
                <a:solidFill>
                  <a:srgbClr val="2C3E50"/>
                </a:solidFill>
                <a:effectLst/>
                <a:latin typeface="Calibri" panose="020F0502020204030204" pitchFamily="34" charset="0"/>
              </a:rPr>
              <a:t> [online] </a:t>
            </a:r>
            <a:r>
              <a:rPr lang="en-GB" b="0" i="0" err="1">
                <a:solidFill>
                  <a:srgbClr val="2C3E50"/>
                </a:solidFill>
                <a:effectLst/>
                <a:latin typeface="Calibri" panose="020F0502020204030204" pitchFamily="34" charset="0"/>
              </a:rPr>
              <a:t>MotivationJob</a:t>
            </a:r>
            <a:r>
              <a:rPr lang="en-GB" b="0" i="0">
                <a:solidFill>
                  <a:srgbClr val="2C3E50"/>
                </a:solidFill>
                <a:effectLst/>
                <a:latin typeface="Calibri" panose="020F0502020204030204" pitchFamily="34" charset="0"/>
              </a:rPr>
              <a:t> - Creativity, Passion, Possibilities. Available at: https://motivationjob.com/advices-skills/what-is-effective-teamwork/#:~:text=%20More%20often%20than%20not%2C%20effective%20teamwork%20is.</a:t>
            </a:r>
            <a:endParaRPr lang="en-GB"/>
          </a:p>
          <a:p>
            <a:r>
              <a:rPr lang="en-GB"/>
              <a:t>Slide 4:</a:t>
            </a:r>
          </a:p>
          <a:p>
            <a:pPr marL="0" indent="0">
              <a:buNone/>
            </a:pPr>
            <a:r>
              <a:rPr lang="en-GB">
                <a:solidFill>
                  <a:srgbClr val="2C3E50"/>
                </a:solidFill>
                <a:latin typeface="Calibri" panose="020F0502020204030204" pitchFamily="34" charset="0"/>
              </a:rPr>
              <a:t>Eastwood, P. (2018). 5 Ways To Promote Effective Teamwork In The Workplace. [online] Fiore Group Training. Available at: https://fioregroup.org/five-ways-promote-effective-teamwork-workplace/#:~:text=%205%20Ways%20To%20Promote%20Effective%20Teamwork%20In [Accessed 9 Apr. 2022].</a:t>
            </a:r>
          </a:p>
          <a:p>
            <a:r>
              <a:rPr lang="en-GB"/>
              <a:t>Slide 5:</a:t>
            </a:r>
          </a:p>
          <a:p>
            <a:pPr marL="0" indent="0">
              <a:buNone/>
            </a:pPr>
            <a:r>
              <a:rPr lang="en-GB" b="0" i="1">
                <a:solidFill>
                  <a:srgbClr val="2C3E50"/>
                </a:solidFill>
                <a:effectLst/>
                <a:latin typeface="Calibri" panose="020F0502020204030204" pitchFamily="34" charset="0"/>
              </a:rPr>
              <a:t>Teamwork vs Individual Work: Which one is better?</a:t>
            </a:r>
            <a:r>
              <a:rPr lang="en-GB" b="0" i="0">
                <a:solidFill>
                  <a:srgbClr val="2C3E50"/>
                </a:solidFill>
                <a:effectLst/>
                <a:latin typeface="Calibri" panose="020F0502020204030204" pitchFamily="34" charset="0"/>
              </a:rPr>
              <a:t> [online] </a:t>
            </a:r>
            <a:r>
              <a:rPr lang="en-GB" b="0" i="0" err="1">
                <a:solidFill>
                  <a:srgbClr val="2C3E50"/>
                </a:solidFill>
                <a:effectLst/>
                <a:latin typeface="Calibri" panose="020F0502020204030204" pitchFamily="34" charset="0"/>
              </a:rPr>
              <a:t>Startups</a:t>
            </a:r>
            <a:r>
              <a:rPr lang="en-GB" b="0" i="0">
                <a:solidFill>
                  <a:srgbClr val="2C3E50"/>
                </a:solidFill>
                <a:effectLst/>
                <a:latin typeface="Calibri" panose="020F0502020204030204" pitchFamily="34" charset="0"/>
              </a:rPr>
              <a:t> Magazine. Available at: https://startupsmagazine.co.uk/article-teamwork-vs-individual-work-which-one-better#:~:text=Here%20are%20four%20benefits%20of%20teamwork%3A%201%20Enhances [Accessed 9 Apr. 2022].</a:t>
            </a:r>
            <a:endParaRPr lang="en-GB"/>
          </a:p>
        </p:txBody>
      </p:sp>
    </p:spTree>
    <p:extLst>
      <p:ext uri="{BB962C8B-B14F-4D97-AF65-F5344CB8AC3E}">
        <p14:creationId xmlns:p14="http://schemas.microsoft.com/office/powerpoint/2010/main" val="40124506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708</TotalTime>
  <Words>1812</Words>
  <Application>Microsoft Macintosh PowerPoint</Application>
  <PresentationFormat>Widescreen</PresentationFormat>
  <Paragraphs>148</Paragraphs>
  <Slides>22</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22</vt:i4>
      </vt:variant>
    </vt:vector>
  </HeadingPairs>
  <TitlesOfParts>
    <vt:vector size="31" baseType="lpstr">
      <vt:lpstr>Arial</vt:lpstr>
      <vt:lpstr>Arial,Sans-Serif</vt:lpstr>
      <vt:lpstr>Calibri</vt:lpstr>
      <vt:lpstr>Calibri Light</vt:lpstr>
      <vt:lpstr>MuseoSans</vt:lpstr>
      <vt:lpstr>open sans</vt:lpstr>
      <vt:lpstr>Symbol</vt:lpstr>
      <vt:lpstr>Wingdings</vt:lpstr>
      <vt:lpstr>Office Theme</vt:lpstr>
      <vt:lpstr>Benefits of team working</vt:lpstr>
      <vt:lpstr>Teamwork makes the dream work</vt:lpstr>
      <vt:lpstr>What is effective teamwork?</vt:lpstr>
      <vt:lpstr>How to promote effective teamwork</vt:lpstr>
      <vt:lpstr>Teamwork benefits for staff members</vt:lpstr>
      <vt:lpstr>Belbin`s  roles+ situational leadership </vt:lpstr>
      <vt:lpstr>Belbin's nine team roles </vt:lpstr>
      <vt:lpstr>PowerPoint Presentation</vt:lpstr>
      <vt:lpstr>PowerPoint Presentation</vt:lpstr>
      <vt:lpstr>What Is Situational Leadership? </vt:lpstr>
      <vt:lpstr>Manging conflict</vt:lpstr>
      <vt:lpstr>PowerPoint Presentation</vt:lpstr>
      <vt:lpstr>PowerPoint Presentation</vt:lpstr>
      <vt:lpstr>PowerPoint Presentation</vt:lpstr>
      <vt:lpstr>PowerPoint Presentation</vt:lpstr>
      <vt:lpstr>PowerPoint Presentation</vt:lpstr>
      <vt:lpstr>Successful Team Development</vt:lpstr>
      <vt:lpstr>A successful team is a team that works well together to achieve a goal quickly and easily</vt:lpstr>
      <vt:lpstr>  Collaborate. This means to cooperate with one another. Constructive Criticism  Park Ego Outside Energetic And Enthusiastic Empathy Integrity Balances The Role Of Leading And Following. </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Kamelia Yordanova</dc:creator>
  <cp:lastModifiedBy>Hristo Hristov</cp:lastModifiedBy>
  <cp:revision>7</cp:revision>
  <dcterms:created xsi:type="dcterms:W3CDTF">2022-03-25T10:19:02Z</dcterms:created>
  <dcterms:modified xsi:type="dcterms:W3CDTF">2022-04-20T08:27:09Z</dcterms:modified>
</cp:coreProperties>
</file>