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4"/>
    <p:restoredTop sz="94668"/>
  </p:normalViewPr>
  <p:slideViewPr>
    <p:cSldViewPr snapToGrid="0">
      <p:cViewPr varScale="1">
        <p:scale>
          <a:sx n="105" d="100"/>
          <a:sy n="105" d="100"/>
        </p:scale>
        <p:origin x="74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11/3/25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434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11/3/25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055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11/3/25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7145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11/3/25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6513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11/3/25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4501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11/3/25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19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11/3/25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478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11/3/25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5067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11/3/25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0150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11/3/25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281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11/3/25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592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11/3/25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3976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8" r:id="rId6"/>
    <p:sldLayoutId id="2147483693" r:id="rId7"/>
    <p:sldLayoutId id="2147483694" r:id="rId8"/>
    <p:sldLayoutId id="2147483695" r:id="rId9"/>
    <p:sldLayoutId id="2147483697" r:id="rId10"/>
    <p:sldLayoutId id="2147483696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FD1D2CD-954D-4C4D-B505-05EAD159B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0B3BE8-43B3-2B0A-0827-38BEF776A7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4117" y="952500"/>
            <a:ext cx="4124557" cy="35242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 b="1" dirty="0">
                <a:latin typeface="inter"/>
                <a:ea typeface="inter"/>
                <a:cs typeface="inter"/>
              </a:rPr>
              <a:t>Designing an Interview Schedule (Barriers &amp; Motives for Physical Activity)</a:t>
            </a:r>
            <a:br>
              <a:rPr lang="en-GB" sz="4100" dirty="0">
                <a:latin typeface="Georgia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US" sz="41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0D38F4-9206-9BA5-60A3-C721190D00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4118" y="5374291"/>
            <a:ext cx="4057882" cy="972532"/>
          </a:xfrm>
        </p:spPr>
        <p:txBody>
          <a:bodyPr anchor="t">
            <a:normAutofit/>
          </a:bodyPr>
          <a:lstStyle/>
          <a:p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2D508B3-A66C-833E-D929-8DC211635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2088" y="4882722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EDC08131-0E96-FE16-982F-2A680182E7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135" r="9488" b="2"/>
          <a:stretch>
            <a:fillRect/>
          </a:stretch>
        </p:blipFill>
        <p:spPr>
          <a:xfrm>
            <a:off x="5261956" y="10"/>
            <a:ext cx="693004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6510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32B2A-CEBA-0C5F-A6E5-487C72FD1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127761"/>
            <a:ext cx="10890929" cy="1097280"/>
          </a:xfrm>
        </p:spPr>
        <p:txBody>
          <a:bodyPr>
            <a:normAutofit fontScale="90000"/>
          </a:bodyPr>
          <a:lstStyle/>
          <a:p>
            <a:r>
              <a:rPr lang="en-US" dirty="0"/>
              <a:t>1. Introduction 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C5A237-DDFD-C421-FB03-8EC667B61D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950720"/>
            <a:ext cx="10890928" cy="4248912"/>
          </a:xfrm>
        </p:spPr>
        <p:txBody>
          <a:bodyPr>
            <a:normAutofit fontScale="25000" lnSpcReduction="20000"/>
          </a:bodyPr>
          <a:lstStyle/>
          <a:p>
            <a:pPr marL="0" lvl="0" indent="0">
              <a:buNone/>
            </a:pPr>
            <a:r>
              <a:rPr lang="en-US" sz="6400" dirty="0"/>
              <a:t>Briefly consider the objective of the interview—understanding barriers and motives behind exercise/physical activity participation.</a:t>
            </a:r>
            <a:endParaRPr lang="en-GB" sz="6400" dirty="0"/>
          </a:p>
          <a:p>
            <a:pPr marL="0" indent="0" fontAlgn="auto">
              <a:buNone/>
            </a:pPr>
            <a:r>
              <a:rPr lang="en-GB" sz="6400" dirty="0"/>
              <a:t>The Interview Schedule</a:t>
            </a:r>
          </a:p>
          <a:p>
            <a:pPr fontAlgn="auto"/>
            <a:r>
              <a:rPr lang="en-GB" sz="6400" dirty="0"/>
              <a:t>Semi-structured: the most common interview in qualitative social scientific research.</a:t>
            </a:r>
          </a:p>
          <a:p>
            <a:pPr marL="0" indent="0" fontAlgn="auto">
              <a:buNone/>
            </a:pPr>
            <a:r>
              <a:rPr lang="en-GB" sz="6400" dirty="0"/>
              <a:t>Relatively informal, relaxed, flexible approach. But they are approached with a plan.</a:t>
            </a:r>
          </a:p>
          <a:p>
            <a:pPr marL="0" indent="0" fontAlgn="auto">
              <a:buNone/>
            </a:pPr>
            <a:endParaRPr lang="en-GB" sz="6400" dirty="0"/>
          </a:p>
          <a:p>
            <a:pPr marL="0" indent="0" fontAlgn="auto">
              <a:buNone/>
            </a:pPr>
            <a:r>
              <a:rPr lang="en-GB" sz="6400" dirty="0"/>
              <a:t>Designing the Schedule</a:t>
            </a:r>
          </a:p>
          <a:p>
            <a:pPr marL="0" indent="0" fontAlgn="auto">
              <a:buNone/>
            </a:pPr>
            <a:r>
              <a:rPr lang="en-GB" sz="6400" dirty="0"/>
              <a:t>Identify your research question.</a:t>
            </a:r>
          </a:p>
          <a:p>
            <a:pPr marL="0" indent="0" fontAlgn="auto">
              <a:buNone/>
            </a:pPr>
            <a:r>
              <a:rPr lang="en-GB" sz="6400" dirty="0"/>
              <a:t>This provides a framework for questions.</a:t>
            </a:r>
          </a:p>
          <a:p>
            <a:pPr marL="0" indent="0" fontAlgn="auto">
              <a:buNone/>
            </a:pPr>
            <a:r>
              <a:rPr lang="en-GB" sz="6400" dirty="0"/>
              <a:t>Develop a selection of open-ended (core) questions and follow-up ‘probes'.</a:t>
            </a:r>
          </a:p>
          <a:p>
            <a:pPr fontAlgn="auto"/>
            <a:r>
              <a:rPr lang="en-GB" sz="6400" dirty="0"/>
              <a:t>Don’t ask complex questions.</a:t>
            </a:r>
          </a:p>
          <a:p>
            <a:pPr fontAlgn="auto"/>
            <a:r>
              <a:rPr lang="en-GB" sz="6400" dirty="0"/>
              <a:t>Don’t ask leading questions.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26411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50375-0A1D-0540-3829-8C17D570B1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Things to consider…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9DB6B-8A94-8744-AFFE-7BF1BFE1EE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auto"/>
            <a:r>
              <a:rPr lang="en-GB" dirty="0"/>
              <a:t>Use open rather than closed questions.</a:t>
            </a:r>
          </a:p>
          <a:p>
            <a:pPr marL="0" indent="0" fontAlgn="auto">
              <a:buNone/>
            </a:pPr>
            <a:r>
              <a:rPr lang="en-GB" dirty="0"/>
              <a:t>Structuring the Interview:</a:t>
            </a:r>
          </a:p>
          <a:p>
            <a:pPr fontAlgn="auto"/>
            <a:r>
              <a:rPr lang="en-GB" dirty="0"/>
              <a:t>Ease into the questions.</a:t>
            </a:r>
          </a:p>
          <a:p>
            <a:pPr fontAlgn="auto"/>
            <a:r>
              <a:rPr lang="en-GB" dirty="0"/>
              <a:t>Questions start general and become more specific.</a:t>
            </a:r>
          </a:p>
          <a:p>
            <a:pPr fontAlgn="auto"/>
            <a:r>
              <a:rPr lang="en-GB" dirty="0"/>
              <a:t>Questions should follow logically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4135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E5C92-9823-029B-EDBE-DC6A7D5C65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2. Defining Key Concepts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49C95-9030-F9F8-05A8-219B72968C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i="1" dirty="0"/>
              <a:t>Task</a:t>
            </a:r>
            <a:r>
              <a:rPr lang="en-US" dirty="0"/>
              <a:t>: Clarify core concepts such as “barriers” (internal/external factors preventing activity) and “motives” (personal drivers for participation).</a:t>
            </a:r>
            <a:endParaRPr lang="en-GB" dirty="0"/>
          </a:p>
          <a:p>
            <a:r>
              <a:rPr lang="en-US" dirty="0"/>
              <a:t>Review examples from recent studies on physical activity barriers in university populations / older adults.</a:t>
            </a:r>
            <a:r>
              <a:rPr lang="en-GB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6087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B4FC2-35E8-D9B5-2E81-C5FB3B4B5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3. Review Relevant Literature (10 min)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949E3-8588-9EE5-DE2B-7F28846BBB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Task</a:t>
            </a:r>
            <a:r>
              <a:rPr lang="en-US" dirty="0"/>
              <a:t>: In pairs, search for three academic papers or guideline about exercise motives/barriers.</a:t>
            </a:r>
          </a:p>
          <a:p>
            <a:r>
              <a:rPr lang="en-US" dirty="0"/>
              <a:t>These will be used. To help generate questions. </a:t>
            </a:r>
          </a:p>
          <a:p>
            <a:r>
              <a:rPr lang="en-US" dirty="0"/>
              <a:t>Select papers relating to your chosen participant (if you know who they will be!). 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28579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B603E-9196-E6DE-E559-BFADBDE6F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4. Formulating Interview Questions (25 min)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DCDC38-EB1A-95DF-D336-62E4DEEEE6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353056"/>
            <a:ext cx="10890928" cy="3846576"/>
          </a:xfrm>
        </p:spPr>
        <p:txBody>
          <a:bodyPr>
            <a:normAutofit/>
          </a:bodyPr>
          <a:lstStyle/>
          <a:p>
            <a:r>
              <a:rPr lang="en-US" i="1" dirty="0"/>
              <a:t>Task</a:t>
            </a:r>
            <a:r>
              <a:rPr lang="en-US" dirty="0"/>
              <a:t>: Use the interview guide template (Moodle) to draft open-ended questions and targeted prompts.</a:t>
            </a:r>
          </a:p>
          <a:p>
            <a:pPr lvl="0"/>
            <a:r>
              <a:rPr lang="en-US" dirty="0"/>
              <a:t>Examples of open-ended questions:</a:t>
            </a:r>
            <a:endParaRPr lang="en-GB" dirty="0"/>
          </a:p>
          <a:p>
            <a:pPr lvl="1"/>
            <a:r>
              <a:rPr lang="en-US" dirty="0"/>
              <a:t>“Can you tell me about your experiences with physical activity?”</a:t>
            </a:r>
            <a:endParaRPr lang="en-GB" dirty="0"/>
          </a:p>
          <a:p>
            <a:pPr lvl="1"/>
            <a:r>
              <a:rPr lang="en-US" dirty="0"/>
              <a:t>“What sorts of things make it harder for you to exercise regularly?”</a:t>
            </a:r>
            <a:endParaRPr lang="en-GB" dirty="0"/>
          </a:p>
          <a:p>
            <a:pPr lvl="1"/>
            <a:r>
              <a:rPr lang="en-US" dirty="0"/>
              <a:t>“What motivates you to take part in physical activity?”</a:t>
            </a:r>
            <a:endParaRPr lang="en-GB" dirty="0"/>
          </a:p>
          <a:p>
            <a:pPr lvl="0"/>
            <a:r>
              <a:rPr lang="en-US" dirty="0"/>
              <a:t>Use validated subscales if appropriate (e.g., EMI-2 for motives, BREQ-3, Benefits and Barriers Scale, Barriers to Being Active Quiz - CDC).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04175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0B026-A3B3-FEF4-8103-519198263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0" dirty="0">
                <a:solidFill>
                  <a:srgbClr val="000000"/>
                </a:solidFill>
                <a:latin typeface="inter"/>
                <a:ea typeface="inter"/>
                <a:cs typeface="inter"/>
              </a:rPr>
              <a:t>5. Structuring Your Interview Schedule </a:t>
            </a:r>
            <a:br>
              <a:rPr lang="en-GB" dirty="0">
                <a:latin typeface="Georgia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6B428-EF30-2094-3D12-CF48A3CFF5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i="1" dirty="0"/>
              <a:t>Task</a:t>
            </a:r>
            <a:r>
              <a:rPr lang="en-US" dirty="0"/>
              <a:t>: Organize questions into logical sections—Motives, Barriers, Facilitators, Past Experiences.</a:t>
            </a:r>
          </a:p>
          <a:p>
            <a:pPr marL="0" lvl="0" indent="0">
              <a:buNone/>
            </a:pPr>
            <a:endParaRPr lang="en-GB" dirty="0"/>
          </a:p>
          <a:p>
            <a:r>
              <a:rPr lang="en-US" dirty="0"/>
              <a:t>Consider probes to encourage deeper responses, such as “Can you elaborate on that?” or “Are there particular times when these barriers occur?”.</a:t>
            </a:r>
          </a:p>
        </p:txBody>
      </p:sp>
    </p:spTree>
    <p:extLst>
      <p:ext uri="{BB962C8B-B14F-4D97-AF65-F5344CB8AC3E}">
        <p14:creationId xmlns:p14="http://schemas.microsoft.com/office/powerpoint/2010/main" val="21520346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EB8CC-D5E8-FF1A-9F64-6D386E6892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6. Piloting &amp; Peer Review (10 min)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E741D-F65D-B78F-1F68-1419C744D0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i="1" dirty="0"/>
              <a:t>Task</a:t>
            </a:r>
            <a:r>
              <a:rPr lang="en-US" dirty="0"/>
              <a:t>: Role-play your short interview in pairs using your draft schedule.</a:t>
            </a:r>
          </a:p>
          <a:p>
            <a:pPr marL="0" lvl="0" indent="0">
              <a:buNone/>
            </a:pPr>
            <a:endParaRPr lang="en-GB" dirty="0"/>
          </a:p>
          <a:p>
            <a:r>
              <a:rPr lang="en-US" dirty="0"/>
              <a:t>Provide constructive feedback on clarity, flow, and relevance</a:t>
            </a:r>
            <a:r>
              <a:rPr lang="en-GB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97639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D2649-1192-40A9-C361-690E5A5DA4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7. </a:t>
            </a:r>
            <a:r>
              <a:rPr lang="en-US" dirty="0" err="1"/>
              <a:t>Finalising</a:t>
            </a:r>
            <a:r>
              <a:rPr lang="en-US" dirty="0"/>
              <a:t> the Schedule (10 min)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3FCB18-04CD-477A-E401-EE042221BB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Task</a:t>
            </a:r>
            <a:r>
              <a:rPr lang="en-US" dirty="0"/>
              <a:t>: Refine your interview schedule, incorporating feedback and ensuring all key areas are covered concisely.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Submit </a:t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16377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455</Words>
  <Application>Microsoft Macintosh PowerPoint</Application>
  <PresentationFormat>Widescreen</PresentationFormat>
  <Paragraphs>46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Georgia</vt:lpstr>
      <vt:lpstr>Grandview Display</vt:lpstr>
      <vt:lpstr>inter</vt:lpstr>
      <vt:lpstr>DashVTI</vt:lpstr>
      <vt:lpstr>Designing an Interview Schedule (Barriers &amp; Motives for Physical Activity) </vt:lpstr>
      <vt:lpstr>1. Introduction  </vt:lpstr>
      <vt:lpstr>Things to consider…</vt:lpstr>
      <vt:lpstr>2. Defining Key Concepts </vt:lpstr>
      <vt:lpstr>3. Review Relevant Literature (10 min) </vt:lpstr>
      <vt:lpstr>4. Formulating Interview Questions (25 min) </vt:lpstr>
      <vt:lpstr>5. Structuring Your Interview Schedule  </vt:lpstr>
      <vt:lpstr>6. Piloting &amp; Peer Review (10 min) </vt:lpstr>
      <vt:lpstr>7. Finalising the Schedule (10 min)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Alison Connaughton</dc:creator>
  <cp:lastModifiedBy>Alison Connaughton</cp:lastModifiedBy>
  <cp:revision>1</cp:revision>
  <dcterms:created xsi:type="dcterms:W3CDTF">2025-11-03T20:38:29Z</dcterms:created>
  <dcterms:modified xsi:type="dcterms:W3CDTF">2025-11-03T21:05:15Z</dcterms:modified>
</cp:coreProperties>
</file>