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7" r:id="rId2"/>
    <p:sldId id="258" r:id="rId3"/>
    <p:sldId id="364" r:id="rId4"/>
    <p:sldId id="259" r:id="rId5"/>
    <p:sldId id="363" r:id="rId6"/>
    <p:sldId id="261" r:id="rId7"/>
    <p:sldId id="262" r:id="rId8"/>
    <p:sldId id="36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3C7407-84CB-4266-AEDE-A3A42B96D9BD}" v="1" dt="2026-10-12T11:50:24.1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7" d="100"/>
          <a:sy n="57" d="100"/>
        </p:scale>
        <p:origin x="4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ft Of God" userId="f749fce3e9d75e18" providerId="LiveId" clId="{58531248-AA8F-4657-A29F-2A1DEDA8BC30}"/>
    <pc:docChg chg="modSld">
      <pc:chgData name="Gift Of God" userId="f749fce3e9d75e18" providerId="LiveId" clId="{58531248-AA8F-4657-A29F-2A1DEDA8BC30}" dt="2026-10-12T11:50:24.195" v="1" actId="767"/>
      <pc:docMkLst>
        <pc:docMk/>
      </pc:docMkLst>
      <pc:sldChg chg="delSp">
        <pc:chgData name="Gift Of God" userId="f749fce3e9d75e18" providerId="LiveId" clId="{58531248-AA8F-4657-A29F-2A1DEDA8BC30}" dt="2026-10-12T11:50:02.060" v="0"/>
        <pc:sldMkLst>
          <pc:docMk/>
          <pc:sldMk cId="3848871196" sldId="364"/>
        </pc:sldMkLst>
        <pc:spChg chg="del">
          <ac:chgData name="Gift Of God" userId="f749fce3e9d75e18" providerId="LiveId" clId="{58531248-AA8F-4657-A29F-2A1DEDA8BC30}" dt="2026-10-12T11:50:02.060" v="0"/>
          <ac:spMkLst>
            <pc:docMk/>
            <pc:sldMk cId="3848871196" sldId="364"/>
            <ac:spMk id="5" creationId="{6BA0E69F-8566-A1BE-0E21-1A71988946F2}"/>
          </ac:spMkLst>
        </pc:spChg>
      </pc:sldChg>
      <pc:sldChg chg="addSp modSp">
        <pc:chgData name="Gift Of God" userId="f749fce3e9d75e18" providerId="LiveId" clId="{58531248-AA8F-4657-A29F-2A1DEDA8BC30}" dt="2026-10-12T11:50:24.195" v="1" actId="767"/>
        <pc:sldMkLst>
          <pc:docMk/>
          <pc:sldMk cId="741876793" sldId="365"/>
        </pc:sldMkLst>
        <pc:spChg chg="add mod">
          <ac:chgData name="Gift Of God" userId="f749fce3e9d75e18" providerId="LiveId" clId="{58531248-AA8F-4657-A29F-2A1DEDA8BC30}" dt="2026-10-12T11:50:24.195" v="1" actId="767"/>
          <ac:spMkLst>
            <pc:docMk/>
            <pc:sldMk cId="741876793" sldId="365"/>
            <ac:spMk id="2" creationId="{4EF082DE-C9BB-0296-499F-50D81683C44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72036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4BAEA7-855F-46AB-8ADE-F304AB8F822C}" type="slidenum">
              <a:rPr lang="en-GB" smtClean="0"/>
              <a:t>2</a:t>
            </a:fld>
            <a:endParaRPr lang="en-GB"/>
          </a:p>
        </p:txBody>
      </p:sp>
    </p:spTree>
    <p:extLst>
      <p:ext uri="{BB962C8B-B14F-4D97-AF65-F5344CB8AC3E}">
        <p14:creationId xmlns:p14="http://schemas.microsoft.com/office/powerpoint/2010/main" val="23153509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994B9-F21F-6DFA-9992-7C44D365F77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C5E9000-A7EE-F3F8-9324-D1A49EEE01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1F7A73-D442-BE7F-98C5-CE7E1B4B9495}"/>
              </a:ext>
            </a:extLst>
          </p:cNvPr>
          <p:cNvSpPr>
            <a:spLocks noGrp="1"/>
          </p:cNvSpPr>
          <p:nvPr>
            <p:ph type="dt" sz="half" idx="10"/>
          </p:nvPr>
        </p:nvSpPr>
        <p:spPr/>
        <p:txBody>
          <a:bodyPr/>
          <a:lstStyle/>
          <a:p>
            <a:fld id="{3DD1C4B2-640E-4A71-A85B-52FF08A884A5}" type="datetimeFigureOut">
              <a:rPr lang="en-GB" smtClean="0"/>
              <a:t>12/10/2026</a:t>
            </a:fld>
            <a:endParaRPr lang="en-GB"/>
          </a:p>
        </p:txBody>
      </p:sp>
      <p:sp>
        <p:nvSpPr>
          <p:cNvPr id="5" name="Footer Placeholder 4">
            <a:extLst>
              <a:ext uri="{FF2B5EF4-FFF2-40B4-BE49-F238E27FC236}">
                <a16:creationId xmlns:a16="http://schemas.microsoft.com/office/drawing/2014/main" id="{94CE3125-ED28-ED89-73DD-699DFE498D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963BE1-7771-63E2-4DD3-5C58C38DBDA0}"/>
              </a:ext>
            </a:extLst>
          </p:cNvPr>
          <p:cNvSpPr>
            <a:spLocks noGrp="1"/>
          </p:cNvSpPr>
          <p:nvPr>
            <p:ph type="sldNum" sz="quarter" idx="12"/>
          </p:nvPr>
        </p:nvSpPr>
        <p:spPr/>
        <p:txBody>
          <a:bodyPr/>
          <a:lstStyle/>
          <a:p>
            <a:fld id="{D6141C19-1DE8-484A-B8B0-700A7ABD02F7}" type="slidenum">
              <a:rPr lang="en-GB" smtClean="0"/>
              <a:t>‹#›</a:t>
            </a:fld>
            <a:endParaRPr lang="en-GB"/>
          </a:p>
        </p:txBody>
      </p:sp>
    </p:spTree>
    <p:extLst>
      <p:ext uri="{BB962C8B-B14F-4D97-AF65-F5344CB8AC3E}">
        <p14:creationId xmlns:p14="http://schemas.microsoft.com/office/powerpoint/2010/main" val="3097780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42E0E-0EC1-EA3A-3A3A-278FEBCCEA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0EEFA4-BC09-C66B-DDA2-F8AAF111F6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5979DE-98CF-A01E-E59B-BAACD2CA8BB9}"/>
              </a:ext>
            </a:extLst>
          </p:cNvPr>
          <p:cNvSpPr>
            <a:spLocks noGrp="1"/>
          </p:cNvSpPr>
          <p:nvPr>
            <p:ph type="dt" sz="half" idx="10"/>
          </p:nvPr>
        </p:nvSpPr>
        <p:spPr/>
        <p:txBody>
          <a:bodyPr/>
          <a:lstStyle/>
          <a:p>
            <a:fld id="{3DD1C4B2-640E-4A71-A85B-52FF08A884A5}" type="datetimeFigureOut">
              <a:rPr lang="en-GB" smtClean="0"/>
              <a:t>12/10/2026</a:t>
            </a:fld>
            <a:endParaRPr lang="en-GB"/>
          </a:p>
        </p:txBody>
      </p:sp>
      <p:sp>
        <p:nvSpPr>
          <p:cNvPr id="5" name="Footer Placeholder 4">
            <a:extLst>
              <a:ext uri="{FF2B5EF4-FFF2-40B4-BE49-F238E27FC236}">
                <a16:creationId xmlns:a16="http://schemas.microsoft.com/office/drawing/2014/main" id="{36EE7A22-BDFB-8574-D78F-5632FB5C97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FE2245-2B12-2664-5F60-442BAA865881}"/>
              </a:ext>
            </a:extLst>
          </p:cNvPr>
          <p:cNvSpPr>
            <a:spLocks noGrp="1"/>
          </p:cNvSpPr>
          <p:nvPr>
            <p:ph type="sldNum" sz="quarter" idx="12"/>
          </p:nvPr>
        </p:nvSpPr>
        <p:spPr/>
        <p:txBody>
          <a:bodyPr/>
          <a:lstStyle/>
          <a:p>
            <a:fld id="{D6141C19-1DE8-484A-B8B0-700A7ABD02F7}" type="slidenum">
              <a:rPr lang="en-GB" smtClean="0"/>
              <a:t>‹#›</a:t>
            </a:fld>
            <a:endParaRPr lang="en-GB"/>
          </a:p>
        </p:txBody>
      </p:sp>
    </p:spTree>
    <p:extLst>
      <p:ext uri="{BB962C8B-B14F-4D97-AF65-F5344CB8AC3E}">
        <p14:creationId xmlns:p14="http://schemas.microsoft.com/office/powerpoint/2010/main" val="1207346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3B099-BA7F-C9D6-7AA2-5780564035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47443A1-C827-D2D9-A548-71C627F2BAB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5B47BC8-32D5-853E-05EE-A726D8F0A8AD}"/>
              </a:ext>
            </a:extLst>
          </p:cNvPr>
          <p:cNvSpPr>
            <a:spLocks noGrp="1"/>
          </p:cNvSpPr>
          <p:nvPr>
            <p:ph type="dt" sz="half" idx="10"/>
          </p:nvPr>
        </p:nvSpPr>
        <p:spPr/>
        <p:txBody>
          <a:bodyPr/>
          <a:lstStyle/>
          <a:p>
            <a:fld id="{3DD1C4B2-640E-4A71-A85B-52FF08A884A5}" type="datetimeFigureOut">
              <a:rPr lang="en-GB" smtClean="0"/>
              <a:t>12/10/2026</a:t>
            </a:fld>
            <a:endParaRPr lang="en-GB"/>
          </a:p>
        </p:txBody>
      </p:sp>
      <p:sp>
        <p:nvSpPr>
          <p:cNvPr id="5" name="Footer Placeholder 4">
            <a:extLst>
              <a:ext uri="{FF2B5EF4-FFF2-40B4-BE49-F238E27FC236}">
                <a16:creationId xmlns:a16="http://schemas.microsoft.com/office/drawing/2014/main" id="{C2F7CB64-1ABA-00AA-A94E-74DDB239AD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5E33F8-157D-D76D-4A2C-0578E8BF9487}"/>
              </a:ext>
            </a:extLst>
          </p:cNvPr>
          <p:cNvSpPr>
            <a:spLocks noGrp="1"/>
          </p:cNvSpPr>
          <p:nvPr>
            <p:ph type="sldNum" sz="quarter" idx="12"/>
          </p:nvPr>
        </p:nvSpPr>
        <p:spPr/>
        <p:txBody>
          <a:bodyPr/>
          <a:lstStyle/>
          <a:p>
            <a:fld id="{D6141C19-1DE8-484A-B8B0-700A7ABD02F7}" type="slidenum">
              <a:rPr lang="en-GB" smtClean="0"/>
              <a:t>‹#›</a:t>
            </a:fld>
            <a:endParaRPr lang="en-GB"/>
          </a:p>
        </p:txBody>
      </p:sp>
    </p:spTree>
    <p:extLst>
      <p:ext uri="{BB962C8B-B14F-4D97-AF65-F5344CB8AC3E}">
        <p14:creationId xmlns:p14="http://schemas.microsoft.com/office/powerpoint/2010/main" val="3104161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3F064-1179-B185-1D54-0122C46CE5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A3E8E8-8A77-0BDC-F6B3-D527D1F4E9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FCB35A-1996-753E-2D52-DF8AE1E6E14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4AB8AD5-778C-A8BB-74B9-D7F0069094BF}"/>
              </a:ext>
            </a:extLst>
          </p:cNvPr>
          <p:cNvSpPr>
            <a:spLocks noGrp="1"/>
          </p:cNvSpPr>
          <p:nvPr>
            <p:ph type="dt" sz="half" idx="10"/>
          </p:nvPr>
        </p:nvSpPr>
        <p:spPr/>
        <p:txBody>
          <a:bodyPr/>
          <a:lstStyle/>
          <a:p>
            <a:fld id="{3DD1C4B2-640E-4A71-A85B-52FF08A884A5}" type="datetimeFigureOut">
              <a:rPr lang="en-GB" smtClean="0"/>
              <a:t>12/10/2026</a:t>
            </a:fld>
            <a:endParaRPr lang="en-GB"/>
          </a:p>
        </p:txBody>
      </p:sp>
      <p:sp>
        <p:nvSpPr>
          <p:cNvPr id="6" name="Footer Placeholder 5">
            <a:extLst>
              <a:ext uri="{FF2B5EF4-FFF2-40B4-BE49-F238E27FC236}">
                <a16:creationId xmlns:a16="http://schemas.microsoft.com/office/drawing/2014/main" id="{66C0CD08-BF20-5686-FC62-2BE9244B4B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86F20E-31B8-71DC-D768-6F410C16EC11}"/>
              </a:ext>
            </a:extLst>
          </p:cNvPr>
          <p:cNvSpPr>
            <a:spLocks noGrp="1"/>
          </p:cNvSpPr>
          <p:nvPr>
            <p:ph type="sldNum" sz="quarter" idx="12"/>
          </p:nvPr>
        </p:nvSpPr>
        <p:spPr/>
        <p:txBody>
          <a:bodyPr/>
          <a:lstStyle/>
          <a:p>
            <a:fld id="{D6141C19-1DE8-484A-B8B0-700A7ABD02F7}" type="slidenum">
              <a:rPr lang="en-GB" smtClean="0"/>
              <a:t>‹#›</a:t>
            </a:fld>
            <a:endParaRPr lang="en-GB"/>
          </a:p>
        </p:txBody>
      </p:sp>
    </p:spTree>
    <p:extLst>
      <p:ext uri="{BB962C8B-B14F-4D97-AF65-F5344CB8AC3E}">
        <p14:creationId xmlns:p14="http://schemas.microsoft.com/office/powerpoint/2010/main" val="1929160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F74C2-41B9-8D55-877C-EB2B89870A3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FCBE6A-D3A7-F367-F74B-47B6B72D07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E3EA7A-AC7D-E01E-87DA-B940490A0A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678FCD9-F2AC-07FB-633A-C8ECB3412B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91998C-DABB-4AD7-8C79-1DCD11C8B2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E45140-DA5F-089F-D634-02F437A45A61}"/>
              </a:ext>
            </a:extLst>
          </p:cNvPr>
          <p:cNvSpPr>
            <a:spLocks noGrp="1"/>
          </p:cNvSpPr>
          <p:nvPr>
            <p:ph type="dt" sz="half" idx="10"/>
          </p:nvPr>
        </p:nvSpPr>
        <p:spPr/>
        <p:txBody>
          <a:bodyPr/>
          <a:lstStyle/>
          <a:p>
            <a:fld id="{3DD1C4B2-640E-4A71-A85B-52FF08A884A5}" type="datetimeFigureOut">
              <a:rPr lang="en-GB" smtClean="0"/>
              <a:t>12/10/2026</a:t>
            </a:fld>
            <a:endParaRPr lang="en-GB"/>
          </a:p>
        </p:txBody>
      </p:sp>
      <p:sp>
        <p:nvSpPr>
          <p:cNvPr id="8" name="Footer Placeholder 7">
            <a:extLst>
              <a:ext uri="{FF2B5EF4-FFF2-40B4-BE49-F238E27FC236}">
                <a16:creationId xmlns:a16="http://schemas.microsoft.com/office/drawing/2014/main" id="{123ABDB8-1E8F-9DE5-C5CF-6B078EBBBE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79C297-CC36-BA7F-47E8-7C44219C672B}"/>
              </a:ext>
            </a:extLst>
          </p:cNvPr>
          <p:cNvSpPr>
            <a:spLocks noGrp="1"/>
          </p:cNvSpPr>
          <p:nvPr>
            <p:ph type="sldNum" sz="quarter" idx="12"/>
          </p:nvPr>
        </p:nvSpPr>
        <p:spPr/>
        <p:txBody>
          <a:bodyPr/>
          <a:lstStyle/>
          <a:p>
            <a:fld id="{D6141C19-1DE8-484A-B8B0-700A7ABD02F7}" type="slidenum">
              <a:rPr lang="en-GB" smtClean="0"/>
              <a:t>‹#›</a:t>
            </a:fld>
            <a:endParaRPr lang="en-GB"/>
          </a:p>
        </p:txBody>
      </p:sp>
    </p:spTree>
    <p:extLst>
      <p:ext uri="{BB962C8B-B14F-4D97-AF65-F5344CB8AC3E}">
        <p14:creationId xmlns:p14="http://schemas.microsoft.com/office/powerpoint/2010/main" val="1753990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5767B-F2EF-1B7C-AE6A-18C568CC5F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0F597B3-73C2-AC59-C929-A121D364798A}"/>
              </a:ext>
            </a:extLst>
          </p:cNvPr>
          <p:cNvSpPr>
            <a:spLocks noGrp="1"/>
          </p:cNvSpPr>
          <p:nvPr>
            <p:ph type="dt" sz="half" idx="10"/>
          </p:nvPr>
        </p:nvSpPr>
        <p:spPr/>
        <p:txBody>
          <a:bodyPr/>
          <a:lstStyle/>
          <a:p>
            <a:fld id="{3DD1C4B2-640E-4A71-A85B-52FF08A884A5}" type="datetimeFigureOut">
              <a:rPr lang="en-GB" smtClean="0"/>
              <a:t>12/10/2026</a:t>
            </a:fld>
            <a:endParaRPr lang="en-GB"/>
          </a:p>
        </p:txBody>
      </p:sp>
      <p:sp>
        <p:nvSpPr>
          <p:cNvPr id="4" name="Footer Placeholder 3">
            <a:extLst>
              <a:ext uri="{FF2B5EF4-FFF2-40B4-BE49-F238E27FC236}">
                <a16:creationId xmlns:a16="http://schemas.microsoft.com/office/drawing/2014/main" id="{B29F86E2-1221-61A8-A76E-5048AE0D90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961EE8A-9A2A-AB23-C435-6E865F2C9DBD}"/>
              </a:ext>
            </a:extLst>
          </p:cNvPr>
          <p:cNvSpPr>
            <a:spLocks noGrp="1"/>
          </p:cNvSpPr>
          <p:nvPr>
            <p:ph type="sldNum" sz="quarter" idx="12"/>
          </p:nvPr>
        </p:nvSpPr>
        <p:spPr/>
        <p:txBody>
          <a:bodyPr/>
          <a:lstStyle/>
          <a:p>
            <a:fld id="{D6141C19-1DE8-484A-B8B0-700A7ABD02F7}" type="slidenum">
              <a:rPr lang="en-GB" smtClean="0"/>
              <a:t>‹#›</a:t>
            </a:fld>
            <a:endParaRPr lang="en-GB"/>
          </a:p>
        </p:txBody>
      </p:sp>
    </p:spTree>
    <p:extLst>
      <p:ext uri="{BB962C8B-B14F-4D97-AF65-F5344CB8AC3E}">
        <p14:creationId xmlns:p14="http://schemas.microsoft.com/office/powerpoint/2010/main" val="3117253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01CB99-10B1-7AE8-1A48-674F49FA2D22}"/>
              </a:ext>
            </a:extLst>
          </p:cNvPr>
          <p:cNvSpPr>
            <a:spLocks noGrp="1"/>
          </p:cNvSpPr>
          <p:nvPr>
            <p:ph type="dt" sz="half" idx="10"/>
          </p:nvPr>
        </p:nvSpPr>
        <p:spPr/>
        <p:txBody>
          <a:bodyPr/>
          <a:lstStyle/>
          <a:p>
            <a:fld id="{3DD1C4B2-640E-4A71-A85B-52FF08A884A5}" type="datetimeFigureOut">
              <a:rPr lang="en-GB" smtClean="0"/>
              <a:t>12/10/2026</a:t>
            </a:fld>
            <a:endParaRPr lang="en-GB"/>
          </a:p>
        </p:txBody>
      </p:sp>
      <p:sp>
        <p:nvSpPr>
          <p:cNvPr id="3" name="Footer Placeholder 2">
            <a:extLst>
              <a:ext uri="{FF2B5EF4-FFF2-40B4-BE49-F238E27FC236}">
                <a16:creationId xmlns:a16="http://schemas.microsoft.com/office/drawing/2014/main" id="{2861E9C6-3E37-5248-2723-92B0C2BA6D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82DCCBD-24F1-D228-9A61-445194DC25B1}"/>
              </a:ext>
            </a:extLst>
          </p:cNvPr>
          <p:cNvSpPr>
            <a:spLocks noGrp="1"/>
          </p:cNvSpPr>
          <p:nvPr>
            <p:ph type="sldNum" sz="quarter" idx="12"/>
          </p:nvPr>
        </p:nvSpPr>
        <p:spPr/>
        <p:txBody>
          <a:bodyPr/>
          <a:lstStyle/>
          <a:p>
            <a:fld id="{D6141C19-1DE8-484A-B8B0-700A7ABD02F7}" type="slidenum">
              <a:rPr lang="en-GB" smtClean="0"/>
              <a:t>‹#›</a:t>
            </a:fld>
            <a:endParaRPr lang="en-GB"/>
          </a:p>
        </p:txBody>
      </p:sp>
    </p:spTree>
    <p:extLst>
      <p:ext uri="{BB962C8B-B14F-4D97-AF65-F5344CB8AC3E}">
        <p14:creationId xmlns:p14="http://schemas.microsoft.com/office/powerpoint/2010/main" val="542730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7D776-FD80-A0E6-AA92-CC748329DA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E35BB0-DD0D-1C7A-1C72-B2F36819DF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645A598-1B46-7DA4-67CF-B225ABC7B1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4946AB-205A-9328-E1AA-D8DD11CA5E01}"/>
              </a:ext>
            </a:extLst>
          </p:cNvPr>
          <p:cNvSpPr>
            <a:spLocks noGrp="1"/>
          </p:cNvSpPr>
          <p:nvPr>
            <p:ph type="dt" sz="half" idx="10"/>
          </p:nvPr>
        </p:nvSpPr>
        <p:spPr/>
        <p:txBody>
          <a:bodyPr/>
          <a:lstStyle/>
          <a:p>
            <a:fld id="{3DD1C4B2-640E-4A71-A85B-52FF08A884A5}" type="datetimeFigureOut">
              <a:rPr lang="en-GB" smtClean="0"/>
              <a:t>12/10/2026</a:t>
            </a:fld>
            <a:endParaRPr lang="en-GB"/>
          </a:p>
        </p:txBody>
      </p:sp>
      <p:sp>
        <p:nvSpPr>
          <p:cNvPr id="6" name="Footer Placeholder 5">
            <a:extLst>
              <a:ext uri="{FF2B5EF4-FFF2-40B4-BE49-F238E27FC236}">
                <a16:creationId xmlns:a16="http://schemas.microsoft.com/office/drawing/2014/main" id="{92272238-820E-5A4F-B922-1CBA7895F0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29A491-B0B0-B7D5-0D12-4EB32538ABC6}"/>
              </a:ext>
            </a:extLst>
          </p:cNvPr>
          <p:cNvSpPr>
            <a:spLocks noGrp="1"/>
          </p:cNvSpPr>
          <p:nvPr>
            <p:ph type="sldNum" sz="quarter" idx="12"/>
          </p:nvPr>
        </p:nvSpPr>
        <p:spPr/>
        <p:txBody>
          <a:bodyPr/>
          <a:lstStyle/>
          <a:p>
            <a:fld id="{D6141C19-1DE8-484A-B8B0-700A7ABD02F7}" type="slidenum">
              <a:rPr lang="en-GB" smtClean="0"/>
              <a:t>‹#›</a:t>
            </a:fld>
            <a:endParaRPr lang="en-GB"/>
          </a:p>
        </p:txBody>
      </p:sp>
    </p:spTree>
    <p:extLst>
      <p:ext uri="{BB962C8B-B14F-4D97-AF65-F5344CB8AC3E}">
        <p14:creationId xmlns:p14="http://schemas.microsoft.com/office/powerpoint/2010/main" val="176302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9F944-B0B0-BAF4-1E35-1C2957D1D8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EF987D-DD7A-23FE-1610-58278BE1A5D9}"/>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F29E4EC-EE9C-6409-A675-00663B2B4D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DD3971-D230-7C4C-E3DD-585B77633446}"/>
              </a:ext>
            </a:extLst>
          </p:cNvPr>
          <p:cNvSpPr>
            <a:spLocks noGrp="1"/>
          </p:cNvSpPr>
          <p:nvPr>
            <p:ph type="dt" sz="half" idx="10"/>
          </p:nvPr>
        </p:nvSpPr>
        <p:spPr/>
        <p:txBody>
          <a:bodyPr/>
          <a:lstStyle/>
          <a:p>
            <a:fld id="{3DD1C4B2-640E-4A71-A85B-52FF08A884A5}" type="datetimeFigureOut">
              <a:rPr lang="en-GB" smtClean="0"/>
              <a:t>12/10/2026</a:t>
            </a:fld>
            <a:endParaRPr lang="en-GB"/>
          </a:p>
        </p:txBody>
      </p:sp>
      <p:sp>
        <p:nvSpPr>
          <p:cNvPr id="6" name="Footer Placeholder 5">
            <a:extLst>
              <a:ext uri="{FF2B5EF4-FFF2-40B4-BE49-F238E27FC236}">
                <a16:creationId xmlns:a16="http://schemas.microsoft.com/office/drawing/2014/main" id="{08FC43E7-9A96-849A-4C69-C7B79A1DC7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E3B088-CF05-155E-7ACE-52A4F17D0C29}"/>
              </a:ext>
            </a:extLst>
          </p:cNvPr>
          <p:cNvSpPr>
            <a:spLocks noGrp="1"/>
          </p:cNvSpPr>
          <p:nvPr>
            <p:ph type="sldNum" sz="quarter" idx="12"/>
          </p:nvPr>
        </p:nvSpPr>
        <p:spPr/>
        <p:txBody>
          <a:bodyPr/>
          <a:lstStyle/>
          <a:p>
            <a:fld id="{D6141C19-1DE8-484A-B8B0-700A7ABD02F7}" type="slidenum">
              <a:rPr lang="en-GB" smtClean="0"/>
              <a:t>‹#›</a:t>
            </a:fld>
            <a:endParaRPr lang="en-GB"/>
          </a:p>
        </p:txBody>
      </p:sp>
    </p:spTree>
    <p:extLst>
      <p:ext uri="{BB962C8B-B14F-4D97-AF65-F5344CB8AC3E}">
        <p14:creationId xmlns:p14="http://schemas.microsoft.com/office/powerpoint/2010/main" val="4052475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AC660-1B88-CF04-4DE7-A9BAEE91DD9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C2F0A0-1AE4-0CDC-4483-FD64291FD7C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0CB4C2-C65F-D5D1-4BD1-D97A3F127417}"/>
              </a:ext>
            </a:extLst>
          </p:cNvPr>
          <p:cNvSpPr>
            <a:spLocks noGrp="1"/>
          </p:cNvSpPr>
          <p:nvPr>
            <p:ph type="dt" sz="half" idx="10"/>
          </p:nvPr>
        </p:nvSpPr>
        <p:spPr/>
        <p:txBody>
          <a:bodyPr/>
          <a:lstStyle/>
          <a:p>
            <a:fld id="{3DD1C4B2-640E-4A71-A85B-52FF08A884A5}" type="datetimeFigureOut">
              <a:rPr lang="en-GB" smtClean="0"/>
              <a:t>12/10/2026</a:t>
            </a:fld>
            <a:endParaRPr lang="en-GB"/>
          </a:p>
        </p:txBody>
      </p:sp>
      <p:sp>
        <p:nvSpPr>
          <p:cNvPr id="5" name="Footer Placeholder 4">
            <a:extLst>
              <a:ext uri="{FF2B5EF4-FFF2-40B4-BE49-F238E27FC236}">
                <a16:creationId xmlns:a16="http://schemas.microsoft.com/office/drawing/2014/main" id="{FF2AE6DC-6DF4-182E-8CF8-876AD8847A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2F18CF-8261-9CDF-4951-BC1C5E67A826}"/>
              </a:ext>
            </a:extLst>
          </p:cNvPr>
          <p:cNvSpPr>
            <a:spLocks noGrp="1"/>
          </p:cNvSpPr>
          <p:nvPr>
            <p:ph type="sldNum" sz="quarter" idx="12"/>
          </p:nvPr>
        </p:nvSpPr>
        <p:spPr/>
        <p:txBody>
          <a:bodyPr/>
          <a:lstStyle/>
          <a:p>
            <a:fld id="{D6141C19-1DE8-484A-B8B0-700A7ABD02F7}" type="slidenum">
              <a:rPr lang="en-GB" smtClean="0"/>
              <a:t>‹#›</a:t>
            </a:fld>
            <a:endParaRPr lang="en-GB"/>
          </a:p>
        </p:txBody>
      </p:sp>
    </p:spTree>
    <p:extLst>
      <p:ext uri="{BB962C8B-B14F-4D97-AF65-F5344CB8AC3E}">
        <p14:creationId xmlns:p14="http://schemas.microsoft.com/office/powerpoint/2010/main" val="1995141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DE4FA3-3E0B-645E-E86B-3964B4EDA55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536EFD-FF9E-EFAF-B434-D1C14F1407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314B70-5DDC-6F9B-85A8-791840B9859E}"/>
              </a:ext>
            </a:extLst>
          </p:cNvPr>
          <p:cNvSpPr>
            <a:spLocks noGrp="1"/>
          </p:cNvSpPr>
          <p:nvPr>
            <p:ph type="dt" sz="half" idx="10"/>
          </p:nvPr>
        </p:nvSpPr>
        <p:spPr/>
        <p:txBody>
          <a:bodyPr/>
          <a:lstStyle/>
          <a:p>
            <a:fld id="{3DD1C4B2-640E-4A71-A85B-52FF08A884A5}" type="datetimeFigureOut">
              <a:rPr lang="en-GB" smtClean="0"/>
              <a:t>12/10/2026</a:t>
            </a:fld>
            <a:endParaRPr lang="en-GB"/>
          </a:p>
        </p:txBody>
      </p:sp>
      <p:sp>
        <p:nvSpPr>
          <p:cNvPr id="5" name="Footer Placeholder 4">
            <a:extLst>
              <a:ext uri="{FF2B5EF4-FFF2-40B4-BE49-F238E27FC236}">
                <a16:creationId xmlns:a16="http://schemas.microsoft.com/office/drawing/2014/main" id="{BE40889C-AEA5-B7C2-B2CE-12FE1C212E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1CB28A-A917-758A-05F6-71ECAE0CED4E}"/>
              </a:ext>
            </a:extLst>
          </p:cNvPr>
          <p:cNvSpPr>
            <a:spLocks noGrp="1"/>
          </p:cNvSpPr>
          <p:nvPr>
            <p:ph type="sldNum" sz="quarter" idx="12"/>
          </p:nvPr>
        </p:nvSpPr>
        <p:spPr/>
        <p:txBody>
          <a:bodyPr/>
          <a:lstStyle/>
          <a:p>
            <a:fld id="{D6141C19-1DE8-484A-B8B0-700A7ABD02F7}" type="slidenum">
              <a:rPr lang="en-GB" smtClean="0"/>
              <a:t>‹#›</a:t>
            </a:fld>
            <a:endParaRPr lang="en-GB"/>
          </a:p>
        </p:txBody>
      </p:sp>
    </p:spTree>
    <p:extLst>
      <p:ext uri="{BB962C8B-B14F-4D97-AF65-F5344CB8AC3E}">
        <p14:creationId xmlns:p14="http://schemas.microsoft.com/office/powerpoint/2010/main" val="28463275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50139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7A4820-DB75-9173-7F5B-91C2877492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6586E8-7CC6-C699-327A-955953DA59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90F87E-F2C8-AB1B-8C12-3602E8A91B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DD1C4B2-640E-4A71-A85B-52FF08A884A5}" type="datetimeFigureOut">
              <a:rPr lang="en-GB" smtClean="0"/>
              <a:t>12/10/2026</a:t>
            </a:fld>
            <a:endParaRPr lang="en-GB"/>
          </a:p>
        </p:txBody>
      </p:sp>
      <p:sp>
        <p:nvSpPr>
          <p:cNvPr id="5" name="Footer Placeholder 4">
            <a:extLst>
              <a:ext uri="{FF2B5EF4-FFF2-40B4-BE49-F238E27FC236}">
                <a16:creationId xmlns:a16="http://schemas.microsoft.com/office/drawing/2014/main" id="{D17120C0-97BA-27DD-DCF6-2462AD07ED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9F6032C-D199-09AD-4C12-1A35A53308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6141C19-1DE8-484A-B8B0-700A7ABD02F7}" type="slidenum">
              <a:rPr lang="en-GB" smtClean="0"/>
              <a:t>‹#›</a:t>
            </a:fld>
            <a:endParaRPr lang="en-GB"/>
          </a:p>
        </p:txBody>
      </p:sp>
    </p:spTree>
    <p:extLst>
      <p:ext uri="{BB962C8B-B14F-4D97-AF65-F5344CB8AC3E}">
        <p14:creationId xmlns:p14="http://schemas.microsoft.com/office/powerpoint/2010/main" val="40370440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0275301B-F9FE-639C-99FA-5A78A9B0F8AC}"/>
              </a:ext>
            </a:extLst>
          </p:cNvPr>
          <p:cNvSpPr txBox="1"/>
          <p:nvPr/>
        </p:nvSpPr>
        <p:spPr>
          <a:xfrm>
            <a:off x="708804" y="982176"/>
            <a:ext cx="10774392" cy="489364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200" b="1" dirty="0">
                <a:latin typeface="Arial" panose="020B0604020202020204" pitchFamily="34" charset="0"/>
                <a:cs typeface="Arial" panose="020B0604020202020204" pitchFamily="34" charset="0"/>
              </a:rPr>
              <a:t>Student Name:	Gift </a:t>
            </a:r>
            <a:r>
              <a:rPr lang="en-GB" sz="3200" b="1" dirty="0" err="1">
                <a:latin typeface="Arial" panose="020B0604020202020204" pitchFamily="34" charset="0"/>
                <a:cs typeface="Arial" panose="020B0604020202020204" pitchFamily="34" charset="0"/>
              </a:rPr>
              <a:t>Arierhire</a:t>
            </a:r>
            <a:r>
              <a:rPr lang="en-GB" sz="3200" b="1" dirty="0">
                <a:latin typeface="Arial" panose="020B0604020202020204" pitchFamily="34" charset="0"/>
                <a:cs typeface="Arial" panose="020B0604020202020204" pitchFamily="34" charset="0"/>
              </a:rPr>
              <a:t>-Richard</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2536088</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Annamarie Dufficy</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6850702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CB0D076A-0B31-65CA-619B-D7DA97E47FDE}"/>
              </a:ext>
            </a:extLst>
          </p:cNvPr>
          <p:cNvSpPr txBox="1">
            <a:spLocks/>
          </p:cNvSpPr>
          <p:nvPr/>
        </p:nvSpPr>
        <p:spPr>
          <a:xfrm>
            <a:off x="526211" y="1265268"/>
            <a:ext cx="11102197" cy="545189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GB" dirty="0">
                <a:latin typeface="Arial" panose="020B0604020202020204" pitchFamily="34" charset="0"/>
                <a:cs typeface="Arial" panose="020B0604020202020204" pitchFamily="34" charset="0"/>
              </a:rPr>
              <a:t>.Good afternoon. My name is Gift </a:t>
            </a:r>
            <a:r>
              <a:rPr lang="en-GB" dirty="0" err="1">
                <a:latin typeface="Arial" panose="020B0604020202020204" pitchFamily="34" charset="0"/>
                <a:cs typeface="Arial" panose="020B0604020202020204" pitchFamily="34" charset="0"/>
              </a:rPr>
              <a:t>Arierhire</a:t>
            </a:r>
            <a:r>
              <a:rPr lang="en-GB" dirty="0">
                <a:latin typeface="Arial" panose="020B0604020202020204" pitchFamily="34" charset="0"/>
                <a:cs typeface="Arial" panose="020B0604020202020204" pitchFamily="34" charset="0"/>
              </a:rPr>
              <a:t>-Richard.</a:t>
            </a:r>
          </a:p>
          <a:p>
            <a:pPr marL="0" indent="0">
              <a:lnSpc>
                <a:spcPct val="120000"/>
              </a:lnSpc>
              <a:buFont typeface="Arial" panose="020B0604020202020204" pitchFamily="34" charset="0"/>
              <a:buNone/>
            </a:pPr>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In my presentation I will:</a:t>
            </a:r>
          </a:p>
          <a:p>
            <a:pPr lvl="1">
              <a:lnSpc>
                <a:spcPct val="120000"/>
              </a:lnSpc>
            </a:pPr>
            <a:r>
              <a:rPr lang="en-GB" dirty="0">
                <a:latin typeface="Arial" panose="020B0604020202020204" pitchFamily="34" charset="0"/>
                <a:cs typeface="Arial" panose="020B0604020202020204" pitchFamily="34" charset="0"/>
              </a:rPr>
              <a:t>Provide an overview of Basil’s Bakery and the nature and scope of the problems they are encountering.</a:t>
            </a:r>
          </a:p>
          <a:p>
            <a:pPr lvl="1">
              <a:lnSpc>
                <a:spcPct val="120000"/>
              </a:lnSpc>
            </a:pPr>
            <a:r>
              <a:rPr lang="en-GB" dirty="0">
                <a:latin typeface="Arial" panose="020B0604020202020204" pitchFamily="34" charset="0"/>
                <a:cs typeface="Arial" panose="020B0604020202020204" pitchFamily="34" charset="0"/>
              </a:rPr>
              <a:t>Provide a critique and application of the PESTEL framework.</a:t>
            </a:r>
          </a:p>
          <a:p>
            <a:pPr lvl="1">
              <a:lnSpc>
                <a:spcPct val="120000"/>
              </a:lnSpc>
            </a:pPr>
            <a:r>
              <a:rPr lang="en-GB" dirty="0">
                <a:latin typeface="Arial" panose="020B0604020202020204" pitchFamily="34" charset="0"/>
                <a:cs typeface="Arial" panose="020B0604020202020204" pitchFamily="34" charset="0"/>
              </a:rPr>
              <a:t>Provide a critique and application of the Fish bone model.</a:t>
            </a:r>
          </a:p>
          <a:p>
            <a:pPr lvl="1">
              <a:lnSpc>
                <a:spcPct val="120000"/>
              </a:lnSpc>
            </a:pPr>
            <a:r>
              <a:rPr lang="en-GB" dirty="0">
                <a:latin typeface="Arial" panose="020B0604020202020204" pitchFamily="34" charset="0"/>
                <a:cs typeface="Arial" panose="020B0604020202020204" pitchFamily="34" charset="0"/>
              </a:rPr>
              <a:t>And, finally, provide a summary of the key 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542526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C71A4D-2AFF-F4D1-BE8F-D3AB77B83BDC}"/>
              </a:ext>
            </a:extLst>
          </p:cNvPr>
          <p:cNvSpPr txBox="1"/>
          <p:nvPr/>
        </p:nvSpPr>
        <p:spPr>
          <a:xfrm>
            <a:off x="3233057" y="1371600"/>
            <a:ext cx="18414336" cy="1754326"/>
          </a:xfrm>
          <a:prstGeom prst="rect">
            <a:avLst/>
          </a:prstGeom>
          <a:noFill/>
        </p:spPr>
        <p:txBody>
          <a:bodyPr wrap="none" rtlCol="0">
            <a:spAutoFit/>
          </a:bodyPr>
          <a:lstStyle/>
          <a:p>
            <a:r>
              <a:rPr lang="en-GB" dirty="0"/>
              <a:t>Basil Bakery Overview</a:t>
            </a:r>
          </a:p>
          <a:p>
            <a:endParaRPr lang="en-GB" dirty="0"/>
          </a:p>
          <a:p>
            <a:r>
              <a:rPr lang="en-GB" dirty="0"/>
              <a:t>Basil bakery is a small independent baker in a retail park that produce pastries, cakes and bread using high-quality organic ingredients.</a:t>
            </a:r>
          </a:p>
          <a:p>
            <a:r>
              <a:rPr lang="en-GB" dirty="0"/>
              <a:t>Sales dropped after covid lockdown bur were unable to pick up like prior to it due to job losses, shop closure, people working from home, customer long waiting time during busy periods.</a:t>
            </a:r>
          </a:p>
          <a:p>
            <a:endParaRPr lang="en-GB" dirty="0"/>
          </a:p>
          <a:p>
            <a:r>
              <a:rPr lang="en-GB" dirty="0"/>
              <a:t>Also not having extra staff impact the sales due to the fact that people could not pre-order and the long waiting time during busy hours affect lack of growth in sales.</a:t>
            </a:r>
          </a:p>
        </p:txBody>
      </p:sp>
    </p:spTree>
    <p:extLst>
      <p:ext uri="{BB962C8B-B14F-4D97-AF65-F5344CB8AC3E}">
        <p14:creationId xmlns:p14="http://schemas.microsoft.com/office/powerpoint/2010/main" val="3848871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CB3A40D0-5AE0-F1F9-52DA-05E254A39A51}"/>
              </a:ext>
            </a:extLst>
          </p:cNvPr>
          <p:cNvGraphicFramePr>
            <a:graphicFrameLocks noGrp="1"/>
          </p:cNvGraphicFramePr>
          <p:nvPr>
            <p:extLst>
              <p:ext uri="{D42A27DB-BD31-4B8C-83A1-F6EECF244321}">
                <p14:modId xmlns:p14="http://schemas.microsoft.com/office/powerpoint/2010/main" val="3782934956"/>
              </p:ext>
            </p:extLst>
          </p:nvPr>
        </p:nvGraphicFramePr>
        <p:xfrm>
          <a:off x="1236980" y="2650045"/>
          <a:ext cx="9718040" cy="3572003"/>
        </p:xfrm>
        <a:graphic>
          <a:graphicData uri="http://schemas.openxmlformats.org/drawingml/2006/table">
            <a:tbl>
              <a:tblPr firstRow="1" firstCol="1" bandRow="1">
                <a:tableStyleId>{5C22544A-7EE6-4342-B048-85BDC9FD1C3A}</a:tableStyleId>
              </a:tblPr>
              <a:tblGrid>
                <a:gridCol w="1619250">
                  <a:extLst>
                    <a:ext uri="{9D8B030D-6E8A-4147-A177-3AD203B41FA5}">
                      <a16:colId xmlns:a16="http://schemas.microsoft.com/office/drawing/2014/main" val="3627222035"/>
                    </a:ext>
                  </a:extLst>
                </a:gridCol>
                <a:gridCol w="1619885">
                  <a:extLst>
                    <a:ext uri="{9D8B030D-6E8A-4147-A177-3AD203B41FA5}">
                      <a16:colId xmlns:a16="http://schemas.microsoft.com/office/drawing/2014/main" val="2005234678"/>
                    </a:ext>
                  </a:extLst>
                </a:gridCol>
                <a:gridCol w="1619885">
                  <a:extLst>
                    <a:ext uri="{9D8B030D-6E8A-4147-A177-3AD203B41FA5}">
                      <a16:colId xmlns:a16="http://schemas.microsoft.com/office/drawing/2014/main" val="3901886641"/>
                    </a:ext>
                  </a:extLst>
                </a:gridCol>
                <a:gridCol w="1619250">
                  <a:extLst>
                    <a:ext uri="{9D8B030D-6E8A-4147-A177-3AD203B41FA5}">
                      <a16:colId xmlns:a16="http://schemas.microsoft.com/office/drawing/2014/main" val="4092890268"/>
                    </a:ext>
                  </a:extLst>
                </a:gridCol>
                <a:gridCol w="1619885">
                  <a:extLst>
                    <a:ext uri="{9D8B030D-6E8A-4147-A177-3AD203B41FA5}">
                      <a16:colId xmlns:a16="http://schemas.microsoft.com/office/drawing/2014/main" val="1868163932"/>
                    </a:ext>
                  </a:extLst>
                </a:gridCol>
                <a:gridCol w="1619885">
                  <a:extLst>
                    <a:ext uri="{9D8B030D-6E8A-4147-A177-3AD203B41FA5}">
                      <a16:colId xmlns:a16="http://schemas.microsoft.com/office/drawing/2014/main" val="1255052534"/>
                    </a:ext>
                  </a:extLst>
                </a:gridCol>
              </a:tblGrid>
              <a:tr h="0">
                <a:tc>
                  <a:txBody>
                    <a:bodyPr/>
                    <a:lstStyle/>
                    <a:p>
                      <a:pPr marL="85725" marR="85725" algn="ctr">
                        <a:lnSpc>
                          <a:spcPct val="115000"/>
                        </a:lnSpc>
                        <a:spcAft>
                          <a:spcPts val="800"/>
                        </a:spcAft>
                        <a:buNone/>
                      </a:pPr>
                      <a:r>
                        <a:rPr lang="en-GB" sz="2400" kern="100" dirty="0">
                          <a:effectLst/>
                        </a:rPr>
                        <a:t>P</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ctr">
                        <a:lnSpc>
                          <a:spcPct val="115000"/>
                        </a:lnSpc>
                        <a:spcAft>
                          <a:spcPts val="800"/>
                        </a:spcAft>
                        <a:buNone/>
                      </a:pPr>
                      <a:r>
                        <a:rPr lang="en-GB" sz="2400" kern="100">
                          <a:effectLst/>
                        </a:rPr>
                        <a:t>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ctr">
                        <a:lnSpc>
                          <a:spcPct val="115000"/>
                        </a:lnSpc>
                        <a:spcAft>
                          <a:spcPts val="800"/>
                        </a:spcAft>
                        <a:buNone/>
                      </a:pPr>
                      <a:r>
                        <a:rPr lang="en-GB" sz="2400" kern="100">
                          <a:effectLst/>
                        </a:rPr>
                        <a:t>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ctr">
                        <a:lnSpc>
                          <a:spcPct val="115000"/>
                        </a:lnSpc>
                        <a:spcAft>
                          <a:spcPts val="800"/>
                        </a:spcAft>
                        <a:buNone/>
                      </a:pPr>
                      <a:r>
                        <a:rPr lang="en-GB" sz="2400" kern="100">
                          <a:effectLst/>
                        </a:rPr>
                        <a:t>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ctr">
                        <a:lnSpc>
                          <a:spcPct val="115000"/>
                        </a:lnSpc>
                        <a:spcAft>
                          <a:spcPts val="800"/>
                        </a:spcAft>
                        <a:buNone/>
                      </a:pPr>
                      <a:r>
                        <a:rPr lang="en-GB" sz="2400" kern="100">
                          <a:effectLst/>
                        </a:rPr>
                        <a:t>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ctr">
                        <a:lnSpc>
                          <a:spcPct val="115000"/>
                        </a:lnSpc>
                        <a:spcAft>
                          <a:spcPts val="800"/>
                        </a:spcAft>
                        <a:buNone/>
                      </a:pPr>
                      <a:r>
                        <a:rPr lang="en-GB" sz="2400" kern="100">
                          <a:effectLst/>
                        </a:rPr>
                        <a:t>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19996625"/>
                  </a:ext>
                </a:extLst>
              </a:tr>
              <a:tr h="0">
                <a:tc>
                  <a:txBody>
                    <a:bodyPr/>
                    <a:lstStyle/>
                    <a:p>
                      <a:pPr marL="85725" marR="85725" algn="ctr">
                        <a:lnSpc>
                          <a:spcPct val="115000"/>
                        </a:lnSpc>
                        <a:spcAft>
                          <a:spcPts val="800"/>
                        </a:spcAft>
                        <a:buNone/>
                      </a:pPr>
                      <a:r>
                        <a:rPr lang="en-GB" sz="1600" kern="100">
                          <a:effectLst/>
                        </a:rPr>
                        <a:t>Political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ctr">
                        <a:lnSpc>
                          <a:spcPct val="115000"/>
                        </a:lnSpc>
                        <a:spcAft>
                          <a:spcPts val="800"/>
                        </a:spcAft>
                        <a:buNone/>
                      </a:pPr>
                      <a:r>
                        <a:rPr lang="en-GB" sz="1600" kern="100">
                          <a:effectLst/>
                        </a:rPr>
                        <a:t>Economical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ctr">
                        <a:lnSpc>
                          <a:spcPct val="115000"/>
                        </a:lnSpc>
                        <a:spcAft>
                          <a:spcPts val="800"/>
                        </a:spcAft>
                        <a:buNone/>
                      </a:pPr>
                      <a:r>
                        <a:rPr lang="en-GB" sz="1600" kern="100">
                          <a:effectLst/>
                        </a:rPr>
                        <a:t>Social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ctr">
                        <a:lnSpc>
                          <a:spcPct val="115000"/>
                        </a:lnSpc>
                        <a:spcAft>
                          <a:spcPts val="800"/>
                        </a:spcAft>
                        <a:buNone/>
                      </a:pPr>
                      <a:r>
                        <a:rPr lang="en-GB" sz="1600" kern="100">
                          <a:effectLst/>
                        </a:rPr>
                        <a:t>Technological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ctr">
                        <a:lnSpc>
                          <a:spcPct val="115000"/>
                        </a:lnSpc>
                        <a:spcAft>
                          <a:spcPts val="800"/>
                        </a:spcAft>
                        <a:buNone/>
                      </a:pPr>
                      <a:r>
                        <a:rPr lang="en-GB" sz="1600" kern="100">
                          <a:effectLst/>
                        </a:rPr>
                        <a:t>Environmental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ctr">
                        <a:lnSpc>
                          <a:spcPct val="115000"/>
                        </a:lnSpc>
                        <a:spcAft>
                          <a:spcPts val="800"/>
                        </a:spcAft>
                        <a:buNone/>
                      </a:pPr>
                      <a:r>
                        <a:rPr lang="en-GB" sz="1600" kern="100">
                          <a:effectLst/>
                        </a:rPr>
                        <a:t>Legal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49678417"/>
                  </a:ext>
                </a:extLst>
              </a:tr>
              <a:tr h="0">
                <a:tc>
                  <a:txBody>
                    <a:bodyPr/>
                    <a:lstStyle/>
                    <a:p>
                      <a:pPr marL="85725" marR="85725" algn="l">
                        <a:lnSpc>
                          <a:spcPct val="115000"/>
                        </a:lnSpc>
                        <a:spcAft>
                          <a:spcPts val="800"/>
                        </a:spcAft>
                        <a:buNone/>
                      </a:pPr>
                      <a:r>
                        <a:rPr lang="en-GB" sz="1200" kern="100" dirty="0">
                          <a:effectLst/>
                        </a:rPr>
                        <a:t> </a:t>
                      </a:r>
                    </a:p>
                    <a:p>
                      <a:pPr marL="85725" marR="85725" algn="l">
                        <a:lnSpc>
                          <a:spcPct val="115000"/>
                        </a:lnSpc>
                        <a:spcAft>
                          <a:spcPts val="800"/>
                        </a:spcAft>
                        <a:buNone/>
                      </a:pPr>
                      <a:r>
                        <a:rPr lang="en-GB" sz="1200" kern="100" dirty="0">
                          <a:effectLst/>
                        </a:rPr>
                        <a:t> </a:t>
                      </a:r>
                    </a:p>
                    <a:p>
                      <a:pPr marL="85725" marR="85725" algn="l">
                        <a:lnSpc>
                          <a:spcPct val="115000"/>
                        </a:lnSpc>
                        <a:spcAft>
                          <a:spcPts val="800"/>
                        </a:spcAft>
                        <a:buNone/>
                      </a:pPr>
                      <a:r>
                        <a:rPr lang="en-GB" sz="1200" kern="100" dirty="0">
                          <a:effectLst/>
                        </a:rPr>
                        <a:t> Covid 19 Lockdown</a:t>
                      </a:r>
                    </a:p>
                    <a:p>
                      <a:pPr marL="85725" marR="85725" algn="l">
                        <a:lnSpc>
                          <a:spcPct val="115000"/>
                        </a:lnSpc>
                        <a:spcAft>
                          <a:spcPts val="800"/>
                        </a:spcAft>
                        <a:buNone/>
                      </a:pPr>
                      <a:endParaRPr lang="en-GB" sz="1200" kern="100" dirty="0">
                        <a:effectLst/>
                      </a:endParaRPr>
                    </a:p>
                    <a:p>
                      <a:pPr marL="85725" marR="85725" algn="l">
                        <a:lnSpc>
                          <a:spcPct val="115000"/>
                        </a:lnSpc>
                        <a:spcAft>
                          <a:spcPts val="800"/>
                        </a:spcAft>
                        <a:buNone/>
                      </a:pPr>
                      <a:r>
                        <a:rPr lang="en-GB" sz="1200" kern="100" dirty="0">
                          <a:effectLst/>
                        </a:rPr>
                        <a:t>Shop Closure</a:t>
                      </a:r>
                    </a:p>
                    <a:p>
                      <a:pPr marL="85725" marR="85725" algn="l">
                        <a:lnSpc>
                          <a:spcPct val="115000"/>
                        </a:lnSpc>
                        <a:spcAft>
                          <a:spcPts val="800"/>
                        </a:spcAft>
                        <a:buNone/>
                      </a:pPr>
                      <a:endParaRPr lang="en-GB" sz="1200" kern="100" dirty="0">
                        <a:effectLst/>
                      </a:endParaRPr>
                    </a:p>
                    <a:p>
                      <a:pPr marL="85725" marR="85725" algn="l">
                        <a:lnSpc>
                          <a:spcPct val="115000"/>
                        </a:lnSpc>
                        <a:spcAft>
                          <a:spcPts val="800"/>
                        </a:spcAft>
                        <a:buNone/>
                      </a:pPr>
                      <a:r>
                        <a:rPr lang="en-GB" sz="1200" kern="100" dirty="0">
                          <a:effectLst/>
                        </a:rPr>
                        <a:t> </a:t>
                      </a:r>
                    </a:p>
                    <a:p>
                      <a:pPr marL="85725" marR="85725" algn="l">
                        <a:lnSpc>
                          <a:spcPct val="115000"/>
                        </a:lnSpc>
                        <a:spcAft>
                          <a:spcPts val="800"/>
                        </a:spcAft>
                        <a:buNone/>
                      </a:pPr>
                      <a:r>
                        <a:rPr lang="en-GB" sz="1200" kern="100" dirty="0">
                          <a:effectLst/>
                        </a:rPr>
                        <a:t> </a:t>
                      </a:r>
                    </a:p>
                    <a:p>
                      <a:pPr marL="85725" marR="85725" algn="l">
                        <a:lnSpc>
                          <a:spcPct val="115000"/>
                        </a:lnSpc>
                        <a:spcAft>
                          <a:spcPts val="800"/>
                        </a:spcAft>
                        <a:buNone/>
                      </a:pPr>
                      <a:r>
                        <a:rPr lang="en-GB" sz="1200" kern="100" dirty="0">
                          <a:effectLst/>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15000"/>
                        </a:lnSpc>
                        <a:spcAft>
                          <a:spcPts val="800"/>
                        </a:spcAft>
                        <a:buNone/>
                      </a:pPr>
                      <a:r>
                        <a:rPr lang="en-GB" sz="1200" kern="100" dirty="0">
                          <a:effectLst/>
                        </a:rPr>
                        <a:t> </a:t>
                      </a:r>
                    </a:p>
                    <a:p>
                      <a:pPr marL="85725" marR="85725" algn="l">
                        <a:lnSpc>
                          <a:spcPct val="115000"/>
                        </a:lnSpc>
                        <a:spcAft>
                          <a:spcPts val="800"/>
                        </a:spcAft>
                        <a:buNone/>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85725" marR="85725" algn="l">
                        <a:lnSpc>
                          <a:spcPct val="115000"/>
                        </a:lnSpc>
                        <a:spcAft>
                          <a:spcPts val="800"/>
                        </a:spcAft>
                        <a:buNone/>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85725" marR="85725" algn="l">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Loss of jobs</a:t>
                      </a:r>
                    </a:p>
                    <a:p>
                      <a:pPr marL="85725" marR="85725" algn="l">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High overhead and bills</a:t>
                      </a:r>
                    </a:p>
                  </a:txBody>
                  <a:tcPr marL="68580" marR="68580" marT="0" marB="0"/>
                </a:tc>
                <a:tc>
                  <a:txBody>
                    <a:bodyPr/>
                    <a:lstStyle/>
                    <a:p>
                      <a:pPr marL="85725" marR="85725" algn="l">
                        <a:lnSpc>
                          <a:spcPct val="115000"/>
                        </a:lnSpc>
                        <a:spcAft>
                          <a:spcPts val="800"/>
                        </a:spcAft>
                        <a:buNone/>
                      </a:pPr>
                      <a:r>
                        <a:rPr lang="en-GB" sz="1200" kern="100" dirty="0">
                          <a:effectLst/>
                        </a:rPr>
                        <a:t> </a:t>
                      </a:r>
                    </a:p>
                    <a:p>
                      <a:pPr marL="85725" marR="85725" algn="l">
                        <a:lnSpc>
                          <a:spcPct val="115000"/>
                        </a:lnSpc>
                        <a:spcAft>
                          <a:spcPts val="800"/>
                        </a:spcAft>
                        <a:buNone/>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85725" marR="85725" algn="l">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Working from home</a:t>
                      </a:r>
                    </a:p>
                    <a:p>
                      <a:pPr marL="85725" marR="85725" algn="l">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Some customer now work away from park</a:t>
                      </a:r>
                    </a:p>
                  </a:txBody>
                  <a:tcPr marL="68580" marR="68580" marT="0" marB="0"/>
                </a:tc>
                <a:tc>
                  <a:txBody>
                    <a:bodyPr/>
                    <a:lstStyle/>
                    <a:p>
                      <a:pPr marL="85725" marR="85725" algn="l">
                        <a:lnSpc>
                          <a:spcPct val="115000"/>
                        </a:lnSpc>
                        <a:spcAft>
                          <a:spcPts val="800"/>
                        </a:spcAft>
                        <a:buNone/>
                      </a:pPr>
                      <a:r>
                        <a:rPr lang="en-GB" sz="1200" kern="100" dirty="0">
                          <a:effectLst/>
                        </a:rPr>
                        <a:t> </a:t>
                      </a:r>
                    </a:p>
                    <a:p>
                      <a:pPr marL="85725" marR="85725" algn="l">
                        <a:lnSpc>
                          <a:spcPct val="115000"/>
                        </a:lnSpc>
                        <a:spcAft>
                          <a:spcPts val="800"/>
                        </a:spcAft>
                        <a:buNone/>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85725" marR="85725" algn="l">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Technology incentives</a:t>
                      </a:r>
                    </a:p>
                    <a:p>
                      <a:pPr marL="85725" marR="85725" algn="l">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Pre order</a:t>
                      </a:r>
                    </a:p>
                    <a:p>
                      <a:pPr marL="85725" marR="85725" algn="l">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No delivery service</a:t>
                      </a:r>
                    </a:p>
                  </a:txBody>
                  <a:tcPr marL="68580" marR="68580" marT="0" marB="0"/>
                </a:tc>
                <a:tc>
                  <a:txBody>
                    <a:bodyPr/>
                    <a:lstStyle/>
                    <a:p>
                      <a:pPr marL="85725" marR="85725" algn="l">
                        <a:lnSpc>
                          <a:spcPct val="115000"/>
                        </a:lnSpc>
                        <a:spcAft>
                          <a:spcPts val="800"/>
                        </a:spcAft>
                        <a:buNone/>
                      </a:pPr>
                      <a:r>
                        <a:rPr lang="en-GB" sz="1200" kern="100" dirty="0">
                          <a:effectLst/>
                        </a:rPr>
                        <a:t> </a:t>
                      </a:r>
                    </a:p>
                    <a:p>
                      <a:pPr marL="85725" marR="85725" algn="l">
                        <a:lnSpc>
                          <a:spcPct val="115000"/>
                        </a:lnSpc>
                        <a:spcAft>
                          <a:spcPts val="800"/>
                        </a:spcAft>
                        <a:buNone/>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85725" marR="85725" algn="l">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Business closure</a:t>
                      </a:r>
                    </a:p>
                    <a:p>
                      <a:pPr marL="85725" marR="85725" algn="l">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Loss of job</a:t>
                      </a:r>
                    </a:p>
                  </a:txBody>
                  <a:tcPr marL="68580" marR="68580" marT="0" marB="0"/>
                </a:tc>
                <a:tc>
                  <a:txBody>
                    <a:bodyPr/>
                    <a:lstStyle/>
                    <a:p>
                      <a:pPr marL="85725" marR="85725" algn="l">
                        <a:lnSpc>
                          <a:spcPct val="115000"/>
                        </a:lnSpc>
                        <a:spcAft>
                          <a:spcPts val="800"/>
                        </a:spcAft>
                        <a:buNone/>
                      </a:pPr>
                      <a:r>
                        <a:rPr lang="en-GB" sz="1200" kern="100" dirty="0">
                          <a:effectLst/>
                        </a:rPr>
                        <a:t> </a:t>
                      </a:r>
                    </a:p>
                    <a:p>
                      <a:pPr marL="85725" marR="85725" algn="l">
                        <a:lnSpc>
                          <a:spcPct val="115000"/>
                        </a:lnSpc>
                        <a:spcAft>
                          <a:spcPts val="800"/>
                        </a:spcAft>
                        <a:buNone/>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85725" marR="85725" algn="l">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Lack of additional staff</a:t>
                      </a:r>
                    </a:p>
                    <a:p>
                      <a:pPr marL="85725" marR="85725" algn="l">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High overhead and utility bills</a:t>
                      </a:r>
                    </a:p>
                  </a:txBody>
                  <a:tcPr marL="68580" marR="68580" marT="0" marB="0"/>
                </a:tc>
                <a:extLst>
                  <a:ext uri="{0D108BD9-81ED-4DB2-BD59-A6C34878D82A}">
                    <a16:rowId xmlns:a16="http://schemas.microsoft.com/office/drawing/2014/main" val="2962719209"/>
                  </a:ext>
                </a:extLst>
              </a:tr>
            </a:tbl>
          </a:graphicData>
        </a:graphic>
      </p:graphicFrame>
      <p:sp>
        <p:nvSpPr>
          <p:cNvPr id="3" name="TextBox 2">
            <a:extLst>
              <a:ext uri="{FF2B5EF4-FFF2-40B4-BE49-F238E27FC236}">
                <a16:creationId xmlns:a16="http://schemas.microsoft.com/office/drawing/2014/main" id="{22E03E0B-BE94-2778-46ED-F031F90FAC4E}"/>
              </a:ext>
            </a:extLst>
          </p:cNvPr>
          <p:cNvSpPr txBox="1"/>
          <p:nvPr/>
        </p:nvSpPr>
        <p:spPr>
          <a:xfrm>
            <a:off x="1284514" y="1023257"/>
            <a:ext cx="10344242" cy="1200329"/>
          </a:xfrm>
          <a:prstGeom prst="rect">
            <a:avLst/>
          </a:prstGeom>
          <a:noFill/>
        </p:spPr>
        <p:txBody>
          <a:bodyPr wrap="none" rtlCol="0">
            <a:spAutoFit/>
          </a:bodyPr>
          <a:lstStyle/>
          <a:p>
            <a:r>
              <a:rPr lang="en-GB" dirty="0"/>
              <a:t>Pestel is a model that helps to understand actual or potential issues that occur outside of organisation.</a:t>
            </a:r>
          </a:p>
          <a:p>
            <a:r>
              <a:rPr lang="en-GB" dirty="0"/>
              <a:t>These are some of the issues that occurred in Basil Bakery sales stagnation.</a:t>
            </a:r>
          </a:p>
          <a:p>
            <a:endParaRPr lang="en-GB" dirty="0"/>
          </a:p>
          <a:p>
            <a:r>
              <a:rPr lang="en-GB" dirty="0"/>
              <a:t>Brooks, 2011.</a:t>
            </a:r>
          </a:p>
        </p:txBody>
      </p:sp>
    </p:spTree>
    <p:extLst>
      <p:ext uri="{BB962C8B-B14F-4D97-AF65-F5344CB8AC3E}">
        <p14:creationId xmlns:p14="http://schemas.microsoft.com/office/powerpoint/2010/main" val="1164785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Sales stagnation</a:t>
            </a:r>
          </a:p>
        </p:txBody>
      </p:sp>
      <p:sp>
        <p:nvSpPr>
          <p:cNvPr id="99" name="TextBox 98">
            <a:extLst>
              <a:ext uri="{FF2B5EF4-FFF2-40B4-BE49-F238E27FC236}">
                <a16:creationId xmlns:a16="http://schemas.microsoft.com/office/drawing/2014/main" id="{BF9A1BC2-6F54-E6D2-2F46-E6E6EFB1E08A}"/>
              </a:ext>
            </a:extLst>
          </p:cNvPr>
          <p:cNvSpPr txBox="1">
            <a:spLocks noGrp="1" noRot="1" noMove="1" noResize="1" noEditPoints="1" noAdjustHandles="1" noChangeArrowheads="1" noChangeShapeType="1"/>
          </p:cNvSpPr>
          <p:nvPr/>
        </p:nvSpPr>
        <p:spPr>
          <a:xfrm>
            <a:off x="388465" y="274320"/>
            <a:ext cx="6204359"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Fishbone Diagram Exercise:</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Lost of jobs</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Shop Closure</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People work from home</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Long waiting time during busy periods</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Shop closure</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Lockdown restriction</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Cost of stock is unpredictable</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Increased overhead</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pre order option</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Lack of delivery option</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Long waiting time during busy periods</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Lack of delivery option</a:t>
            </a:r>
          </a:p>
        </p:txBody>
      </p:sp>
      <p:sp>
        <p:nvSpPr>
          <p:cNvPr id="3" name="TextBox 2">
            <a:extLst>
              <a:ext uri="{FF2B5EF4-FFF2-40B4-BE49-F238E27FC236}">
                <a16:creationId xmlns:a16="http://schemas.microsoft.com/office/drawing/2014/main" id="{D54AEE61-BE19-EF1C-D668-8E9E075D20CB}"/>
              </a:ext>
            </a:extLst>
          </p:cNvPr>
          <p:cNvSpPr txBox="1"/>
          <p:nvPr/>
        </p:nvSpPr>
        <p:spPr>
          <a:xfrm>
            <a:off x="5135462" y="5703748"/>
            <a:ext cx="695498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Adapted from: Super series Solving Problems and Making Decisions (2013, page 31</a:t>
            </a:r>
            <a:r>
              <a:rPr lang="en-GB" sz="1200" dirty="0">
                <a:latin typeface="Arial" panose="020B0604020202020204" pitchFamily="34" charset="0"/>
                <a:cs typeface="Arial" panose="020B0604020202020204" pitchFamily="34" charset="0"/>
              </a:rPr>
              <a:t>)</a:t>
            </a:r>
          </a:p>
        </p:txBody>
      </p:sp>
      <p:sp>
        <p:nvSpPr>
          <p:cNvPr id="7" name="TextBox 6">
            <a:extLst>
              <a:ext uri="{FF2B5EF4-FFF2-40B4-BE49-F238E27FC236}">
                <a16:creationId xmlns:a16="http://schemas.microsoft.com/office/drawing/2014/main" id="{DB95BE70-5EA6-8710-B99A-A35D3B1E1A13}"/>
              </a:ext>
            </a:extLst>
          </p:cNvPr>
          <p:cNvSpPr txBox="1"/>
          <p:nvPr/>
        </p:nvSpPr>
        <p:spPr>
          <a:xfrm>
            <a:off x="12845143" y="6455229"/>
            <a:ext cx="184731" cy="646331"/>
          </a:xfrm>
          <a:prstGeom prst="rect">
            <a:avLst/>
          </a:prstGeom>
          <a:noFill/>
        </p:spPr>
        <p:txBody>
          <a:bodyPr wrap="none" rtlCol="0">
            <a:spAutoFit/>
          </a:bodyPr>
          <a:lstStyle/>
          <a:p>
            <a:endParaRPr lang="en-GB" dirty="0"/>
          </a:p>
          <a:p>
            <a:endParaRPr lang="en-GB" dirty="0"/>
          </a:p>
        </p:txBody>
      </p:sp>
      <p:sp>
        <p:nvSpPr>
          <p:cNvPr id="9" name="TextBox 8">
            <a:extLst>
              <a:ext uri="{FF2B5EF4-FFF2-40B4-BE49-F238E27FC236}">
                <a16:creationId xmlns:a16="http://schemas.microsoft.com/office/drawing/2014/main" id="{B513E1D6-1FBF-C78E-5F24-6DAC9EFF37D6}"/>
              </a:ext>
            </a:extLst>
          </p:cNvPr>
          <p:cNvSpPr txBox="1"/>
          <p:nvPr/>
        </p:nvSpPr>
        <p:spPr>
          <a:xfrm>
            <a:off x="4474029" y="6096000"/>
            <a:ext cx="9123651" cy="369332"/>
          </a:xfrm>
          <a:prstGeom prst="rect">
            <a:avLst/>
          </a:prstGeom>
          <a:noFill/>
        </p:spPr>
        <p:txBody>
          <a:bodyPr wrap="none" rtlCol="0">
            <a:spAutoFit/>
          </a:bodyPr>
          <a:lstStyle/>
          <a:p>
            <a:r>
              <a:rPr lang="en-GB" dirty="0"/>
              <a:t>Fishbone help to identify ,organise, and display the causes of Basil bakery sales stagnation</a:t>
            </a:r>
          </a:p>
        </p:txBody>
      </p:sp>
      <p:sp>
        <p:nvSpPr>
          <p:cNvPr id="11" name="TextBox 10">
            <a:extLst>
              <a:ext uri="{FF2B5EF4-FFF2-40B4-BE49-F238E27FC236}">
                <a16:creationId xmlns:a16="http://schemas.microsoft.com/office/drawing/2014/main" id="{9ED89191-25CC-B637-7927-D2BCCA7F798E}"/>
              </a:ext>
            </a:extLst>
          </p:cNvPr>
          <p:cNvSpPr txBox="1"/>
          <p:nvPr/>
        </p:nvSpPr>
        <p:spPr>
          <a:xfrm>
            <a:off x="2296886" y="6302829"/>
            <a:ext cx="1497589" cy="369332"/>
          </a:xfrm>
          <a:prstGeom prst="rect">
            <a:avLst/>
          </a:prstGeom>
          <a:noFill/>
        </p:spPr>
        <p:txBody>
          <a:bodyPr wrap="none" rtlCol="0">
            <a:spAutoFit/>
          </a:bodyPr>
          <a:lstStyle/>
          <a:p>
            <a:r>
              <a:rPr lang="en-GB" dirty="0"/>
              <a:t>Sproull 2018.</a:t>
            </a:r>
          </a:p>
        </p:txBody>
      </p:sp>
    </p:spTree>
    <p:extLst>
      <p:ext uri="{BB962C8B-B14F-4D97-AF65-F5344CB8AC3E}">
        <p14:creationId xmlns:p14="http://schemas.microsoft.com/office/powerpoint/2010/main" val="4055067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7CB118-AF41-177A-6E24-1B3CF23A72F2}"/>
              </a:ext>
            </a:extLst>
          </p:cNvPr>
          <p:cNvSpPr txBox="1"/>
          <p:nvPr/>
        </p:nvSpPr>
        <p:spPr>
          <a:xfrm>
            <a:off x="1045027" y="1338943"/>
            <a:ext cx="9645397" cy="3139321"/>
          </a:xfrm>
          <a:prstGeom prst="rect">
            <a:avLst/>
          </a:prstGeom>
          <a:noFill/>
        </p:spPr>
        <p:txBody>
          <a:bodyPr wrap="none" rtlCol="0">
            <a:spAutoFit/>
          </a:bodyPr>
          <a:lstStyle/>
          <a:p>
            <a:r>
              <a:rPr lang="en-GB" dirty="0"/>
              <a:t>Summary of key findings in sales</a:t>
            </a:r>
          </a:p>
          <a:p>
            <a:endParaRPr lang="en-GB" dirty="0"/>
          </a:p>
          <a:p>
            <a:endParaRPr lang="en-GB" dirty="0"/>
          </a:p>
          <a:p>
            <a:r>
              <a:rPr lang="en-GB" dirty="0"/>
              <a:t>Key Finding 1: The use of organic products are unpredictive increases which is difficult to budget</a:t>
            </a:r>
          </a:p>
          <a:p>
            <a:endParaRPr lang="en-GB" dirty="0"/>
          </a:p>
          <a:p>
            <a:endParaRPr lang="en-GB" dirty="0"/>
          </a:p>
          <a:p>
            <a:r>
              <a:rPr lang="en-GB" dirty="0"/>
              <a:t>Key Finding 2: Lack of support staffing to assist with sales and production</a:t>
            </a:r>
          </a:p>
          <a:p>
            <a:endParaRPr lang="en-GB" dirty="0"/>
          </a:p>
          <a:p>
            <a:endParaRPr lang="en-GB" dirty="0"/>
          </a:p>
          <a:p>
            <a:r>
              <a:rPr lang="en-GB" dirty="0"/>
              <a:t>Key finding 3:Not using innovative technology like delivery system or pre order affect sales</a:t>
            </a:r>
          </a:p>
          <a:p>
            <a:endParaRPr lang="en-GB" dirty="0"/>
          </a:p>
        </p:txBody>
      </p:sp>
    </p:spTree>
    <p:extLst>
      <p:ext uri="{BB962C8B-B14F-4D97-AF65-F5344CB8AC3E}">
        <p14:creationId xmlns:p14="http://schemas.microsoft.com/office/powerpoint/2010/main" val="444213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EBACE34-979D-9742-7928-6BAD14063930}"/>
              </a:ext>
            </a:extLst>
          </p:cNvPr>
          <p:cNvSpPr txBox="1"/>
          <p:nvPr/>
        </p:nvSpPr>
        <p:spPr>
          <a:xfrm>
            <a:off x="1153886" y="1567543"/>
            <a:ext cx="2714205" cy="2031325"/>
          </a:xfrm>
          <a:prstGeom prst="rect">
            <a:avLst/>
          </a:prstGeom>
          <a:noFill/>
        </p:spPr>
        <p:txBody>
          <a:bodyPr wrap="none" rtlCol="0">
            <a:spAutoFit/>
          </a:bodyPr>
          <a:lstStyle/>
          <a:p>
            <a:r>
              <a:rPr lang="en-GB" dirty="0"/>
              <a:t>List of references</a:t>
            </a:r>
          </a:p>
          <a:p>
            <a:endParaRPr lang="en-GB" dirty="0"/>
          </a:p>
          <a:p>
            <a:endParaRPr lang="en-GB" dirty="0"/>
          </a:p>
          <a:p>
            <a:r>
              <a:rPr lang="en-GB" dirty="0"/>
              <a:t>Brooks 2011, pages 1-6</a:t>
            </a:r>
          </a:p>
          <a:p>
            <a:endParaRPr lang="en-GB" dirty="0"/>
          </a:p>
          <a:p>
            <a:r>
              <a:rPr lang="en-GB" dirty="0"/>
              <a:t>Sproull, 2018, page 22-25</a:t>
            </a:r>
          </a:p>
          <a:p>
            <a:endParaRPr lang="en-GB" dirty="0"/>
          </a:p>
        </p:txBody>
      </p:sp>
    </p:spTree>
    <p:extLst>
      <p:ext uri="{BB962C8B-B14F-4D97-AF65-F5344CB8AC3E}">
        <p14:creationId xmlns:p14="http://schemas.microsoft.com/office/powerpoint/2010/main" val="2883121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F082DE-C9BB-0296-499F-50D81683C44C}"/>
              </a:ext>
            </a:extLst>
          </p:cNvPr>
          <p:cNvSpPr txBox="1"/>
          <p:nvPr/>
        </p:nvSpPr>
        <p:spPr>
          <a:xfrm>
            <a:off x="3088888" y="2932771"/>
            <a:ext cx="5415842" cy="707886"/>
          </a:xfrm>
          <a:prstGeom prst="rect">
            <a:avLst/>
          </a:prstGeom>
          <a:noFill/>
        </p:spPr>
        <p:txBody>
          <a:bodyPr wrap="none" rtlCol="0">
            <a:spAutoFit/>
          </a:bodyPr>
          <a:lstStyle/>
          <a:p>
            <a:r>
              <a:rPr lang="en-GB" sz="4000" dirty="0"/>
              <a:t>Thank you for listening.</a:t>
            </a:r>
          </a:p>
        </p:txBody>
      </p:sp>
    </p:spTree>
    <p:extLst>
      <p:ext uri="{BB962C8B-B14F-4D97-AF65-F5344CB8AC3E}">
        <p14:creationId xmlns:p14="http://schemas.microsoft.com/office/powerpoint/2010/main" val="7418767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281</TotalTime>
  <Words>465</Words>
  <Application>Microsoft Office PowerPoint</Application>
  <PresentationFormat>Widescreen</PresentationFormat>
  <Paragraphs>115</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Gift Of God</dc:creator>
  <cp:lastModifiedBy>Gift Of God</cp:lastModifiedBy>
  <cp:revision>2</cp:revision>
  <dcterms:created xsi:type="dcterms:W3CDTF">2026-10-12T05:06:40Z</dcterms:created>
  <dcterms:modified xsi:type="dcterms:W3CDTF">2026-10-12T11:51:56Z</dcterms:modified>
</cp:coreProperties>
</file>