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ink/ink1.xml" ContentType="application/inkml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71"/>
  </p:notesMasterIdLst>
  <p:sldIdLst>
    <p:sldId id="257" r:id="rId2"/>
    <p:sldId id="258" r:id="rId3"/>
    <p:sldId id="260" r:id="rId4"/>
    <p:sldId id="261" r:id="rId5"/>
    <p:sldId id="263" r:id="rId6"/>
    <p:sldId id="266" r:id="rId7"/>
    <p:sldId id="432" r:id="rId8"/>
    <p:sldId id="267" r:id="rId9"/>
    <p:sldId id="268" r:id="rId10"/>
    <p:sldId id="269" r:id="rId11"/>
    <p:sldId id="433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428" r:id="rId24"/>
    <p:sldId id="429" r:id="rId25"/>
    <p:sldId id="430" r:id="rId26"/>
    <p:sldId id="431" r:id="rId27"/>
    <p:sldId id="281" r:id="rId28"/>
    <p:sldId id="282" r:id="rId29"/>
    <p:sldId id="283" r:id="rId30"/>
    <p:sldId id="284" r:id="rId31"/>
    <p:sldId id="285" r:id="rId32"/>
    <p:sldId id="286" r:id="rId33"/>
    <p:sldId id="434" r:id="rId34"/>
    <p:sldId id="287" r:id="rId35"/>
    <p:sldId id="314" r:id="rId36"/>
    <p:sldId id="315" r:id="rId37"/>
    <p:sldId id="435" r:id="rId38"/>
    <p:sldId id="316" r:id="rId39"/>
    <p:sldId id="317" r:id="rId40"/>
    <p:sldId id="318" r:id="rId41"/>
    <p:sldId id="319" r:id="rId42"/>
    <p:sldId id="320" r:id="rId43"/>
    <p:sldId id="288" r:id="rId44"/>
    <p:sldId id="291" r:id="rId45"/>
    <p:sldId id="292" r:id="rId46"/>
    <p:sldId id="293" r:id="rId47"/>
    <p:sldId id="294" r:id="rId48"/>
    <p:sldId id="295" r:id="rId49"/>
    <p:sldId id="296" r:id="rId50"/>
    <p:sldId id="297" r:id="rId51"/>
    <p:sldId id="298" r:id="rId52"/>
    <p:sldId id="299" r:id="rId53"/>
    <p:sldId id="300" r:id="rId54"/>
    <p:sldId id="301" r:id="rId55"/>
    <p:sldId id="302" r:id="rId56"/>
    <p:sldId id="303" r:id="rId57"/>
    <p:sldId id="305" r:id="rId58"/>
    <p:sldId id="306" r:id="rId59"/>
    <p:sldId id="307" r:id="rId60"/>
    <p:sldId id="308" r:id="rId61"/>
    <p:sldId id="309" r:id="rId62"/>
    <p:sldId id="310" r:id="rId63"/>
    <p:sldId id="311" r:id="rId64"/>
    <p:sldId id="312" r:id="rId65"/>
    <p:sldId id="313" r:id="rId66"/>
    <p:sldId id="321" r:id="rId67"/>
    <p:sldId id="427" r:id="rId68"/>
    <p:sldId id="289" r:id="rId69"/>
    <p:sldId id="290" r:id="rId7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3" d="100"/>
          <a:sy n="113" d="100"/>
        </p:scale>
        <p:origin x="474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notesMaster" Target="notesMasters/notesMaster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9-28T15:12:00.6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A7565B-1339-4DE8-8B1E-FFF868B04BFE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5FF95D-105A-438B-ABBD-CB4DD659D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106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12503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95375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16636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16636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56772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11308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42511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27308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0704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5944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08262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78993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79694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09009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73719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71481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439176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48014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83290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696027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27153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765980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5FF95D-105A-438B-ABBD-CB4DD659D58D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33118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300" b="1" kern="12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5FF95D-105A-438B-ABBD-CB4DD659D58D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92027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237128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4407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058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054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075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971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638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914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921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703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865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45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541014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0587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855444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8054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5382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34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541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QYOheSiMTM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euronews.com/next/2018/06/26/the-rifkin-view-glocalisation-is-the-new-globalisation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vefood.com/gallerylist/60910/special-mcdonalds-menu-items-from-around-the-world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earth.google.com/web/@0.00000078,-1.19119789,1237.22056983a,22250515.89143515d,35y,0h,0t,0r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RFjVODVUYs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O14IoFwi0pQ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business/2018/nov/29/unilever-boss-paul-polman-quits-after-botched-move-to-netherlands-rotterdam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354161/Prosperity_for_all_in_the_global_economy_-_summary.pdf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nesdoc.unesco.org/ark:/48223/pf0000098427" TargetMode="External"/><Relationship Id="rId4" Type="http://schemas.openxmlformats.org/officeDocument/2006/relationships/hyperlink" Target="https://www.jrf.org.uk/sites/default/files/jrf/migrated/files/investigations-globalisation.pdf" TargetMode="Externa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354161/Prosperity_for_all_in_the_global_economy_-_summary.pdf" TargetMode="Externa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354161/Prosperity_for_all_in_the_global_economy_-_summary.pdf" TargetMode="Externa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354161/Prosperity_for_all_in_the_global_economy_-_summary.pdf" TargetMode="Externa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354161/Prosperity_for_all_in_the_global_economy_-_summary.pdf" TargetMode="Externa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354161/Prosperity_for_all_in_the_global_economy_-_summary.pdf" TargetMode="Externa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354161/Prosperity_for_all_in_the_global_economy_-_summary.pdf" TargetMode="Externa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rf.org.uk/sites/default/files/jrf/migrated/files/investigations-globalisation.pdf" TargetMode="Externa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rf.org.uk/sites/default/files/jrf/migrated/files/investigations-globalisation.pdf" TargetMode="Externa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rf.org.uk/sites/default/files/jrf/migrated/files/investigations-globalisation.pdf" TargetMode="Externa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rf.org.uk/sites/default/files/jrf/migrated/files/investigations-globalisation.pdf" TargetMode="Externa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rf.org.uk/sites/default/files/jrf/migrated/files/investigations-globalisation.pdf" TargetMode="Externa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rf.org.uk/sites/default/files/jrf/migrated/files/investigations-globalisation.pdf" TargetMode="External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rf.org.uk/sites/default/files/jrf/migrated/files/investigations-globalisation.pdf" TargetMode="Externa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user/unesco" TargetMode="External"/><Relationship Id="rId2" Type="http://schemas.openxmlformats.org/officeDocument/2006/relationships/hyperlink" Target="https://unesdoc.unesco.org/ark:/48223/pf0000098427" TargetMode="External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hyperlink" Target="https://unesdoc.unesco.org/ark:/48223/pf0000098427" TargetMode="Externa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hyperlink" Target="https://unesdoc.unesco.org/ark:/48223/pf0000098427" TargetMode="Externa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hyperlink" Target="https://unesdoc.unesco.org/ark:/48223/pf0000098427" TargetMode="External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hyperlink" Target="https://unesdoc.unesco.org/ark:/48223/pf0000098427" TargetMode="External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hyperlink" Target="https://unesdoc.unesco.org/ark:/48223/pf0000098427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hyperlink" Target="https://unesdoc.unesco.org/ark:/48223/pf0000098427" TargetMode="Externa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hyperlink" Target="https://unesdoc.unesco.org/ark:/48223/pf0000098427" TargetMode="External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hyperlink" Target="https://unesdoc.unesco.org/ark:/48223/pf0000098427" TargetMode="External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storyofstuff.org/movies/story-of-stuff/" TargetMode="External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rjunappadurai.org/articles/Appadurai_Disjuncture_and_Difference_in_the_Global_Cultural_Economy.pdf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journals-sagepub-com.ezproxy.uwtsd.ac.uk/doi/abs/10.1177/1463499609105474" TargetMode="Externa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354161/Prosperity_for_all_in_the_global_economy_-_summary.pdf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nesdoc.unesco.org/ark:/48223/pf0000098427" TargetMode="External"/><Relationship Id="rId4" Type="http://schemas.openxmlformats.org/officeDocument/2006/relationships/hyperlink" Target="https://www.jrf.org.uk/sites/default/files/jrf/migrated/files/investigations-globalisatio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 txBox="1">
            <a:spLocks/>
          </p:cNvSpPr>
          <p:nvPr/>
        </p:nvSpPr>
        <p:spPr>
          <a:xfrm>
            <a:off x="1775520" y="4350105"/>
            <a:ext cx="8640960" cy="717453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3600" b="1" dirty="0"/>
          </a:p>
        </p:txBody>
      </p:sp>
      <p:sp>
        <p:nvSpPr>
          <p:cNvPr id="9" name="Subtitle 6"/>
          <p:cNvSpPr txBox="1">
            <a:spLocks/>
          </p:cNvSpPr>
          <p:nvPr/>
        </p:nvSpPr>
        <p:spPr>
          <a:xfrm>
            <a:off x="4007768" y="5229201"/>
            <a:ext cx="6480720" cy="56106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28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5358" y="1268760"/>
            <a:ext cx="2231266" cy="137868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21209" y="129174"/>
            <a:ext cx="2149582" cy="143753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92145" y="472868"/>
            <a:ext cx="2466975" cy="18478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24360" y="2773131"/>
            <a:ext cx="1781175" cy="2562225"/>
          </a:xfrm>
          <a:prstGeom prst="rect">
            <a:avLst/>
          </a:prstGeom>
        </p:spPr>
      </p:pic>
      <p:sp>
        <p:nvSpPr>
          <p:cNvPr id="15" name="Title 14">
            <a:extLst>
              <a:ext uri="{FF2B5EF4-FFF2-40B4-BE49-F238E27FC236}">
                <a16:creationId xmlns:a16="http://schemas.microsoft.com/office/drawing/2014/main" id="{4B55315F-4257-E88A-67DD-D392BE946B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>
            <a:normAutofit/>
          </a:bodyPr>
          <a:lstStyle/>
          <a:p>
            <a:r>
              <a:rPr lang="en-GB"/>
              <a:t>Theme 6: </a:t>
            </a:r>
            <a:br>
              <a:rPr lang="en-GB" dirty="0"/>
            </a:br>
            <a:r>
              <a:rPr lang="en-GB" dirty="0"/>
              <a:t>Globalisation	</a:t>
            </a:r>
          </a:p>
        </p:txBody>
      </p:sp>
      <p:sp>
        <p:nvSpPr>
          <p:cNvPr id="18" name="Subtitle 17">
            <a:extLst>
              <a:ext uri="{FF2B5EF4-FFF2-40B4-BE49-F238E27FC236}">
                <a16:creationId xmlns:a16="http://schemas.microsoft.com/office/drawing/2014/main" id="{12E236BD-8FE1-E718-72ED-A852AE8092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/>
          <a:lstStyle/>
          <a:p>
            <a:r>
              <a:rPr lang="en-US" dirty="0"/>
              <a:t>ECSO6001: Sustainable Communities &amp; Global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595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 altLang="en-US" dirty="0"/>
              <a:t>What is Globalisation?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/>
          </a:bodyPr>
          <a:lstStyle/>
          <a:p>
            <a:r>
              <a:rPr lang="en-GB" altLang="en-US" dirty="0"/>
              <a:t>The new land: ‘</a:t>
            </a:r>
            <a:r>
              <a:rPr lang="en-GB" altLang="en-US" dirty="0" err="1"/>
              <a:t>scapes</a:t>
            </a:r>
            <a:r>
              <a:rPr lang="en-GB" altLang="en-US" dirty="0"/>
              <a:t>’ of contemporary society</a:t>
            </a:r>
          </a:p>
          <a:p>
            <a:pPr lvl="1"/>
            <a:r>
              <a:rPr lang="en-GB" altLang="en-US" dirty="0"/>
              <a:t>Risk society</a:t>
            </a:r>
          </a:p>
          <a:p>
            <a:pPr lvl="1"/>
            <a:r>
              <a:rPr lang="en-GB" altLang="en-US" dirty="0"/>
              <a:t>‘Global’ Policy</a:t>
            </a:r>
          </a:p>
          <a:p>
            <a:pPr lvl="1"/>
            <a:r>
              <a:rPr lang="en-GB" altLang="en-US" dirty="0"/>
              <a:t>Impact on the </a:t>
            </a:r>
          </a:p>
          <a:p>
            <a:pPr lvl="2"/>
            <a:r>
              <a:rPr lang="en-GB" altLang="en-US" dirty="0"/>
              <a:t>‘personal’</a:t>
            </a:r>
          </a:p>
          <a:p>
            <a:pPr lvl="2"/>
            <a:r>
              <a:rPr lang="en-GB" altLang="en-US" dirty="0"/>
              <a:t>Social Exclusion</a:t>
            </a:r>
          </a:p>
          <a:p>
            <a:pPr lvl="2"/>
            <a:r>
              <a:rPr lang="en-GB" altLang="en-US" dirty="0"/>
              <a:t>policy making</a:t>
            </a:r>
          </a:p>
        </p:txBody>
      </p:sp>
    </p:spTree>
    <p:extLst>
      <p:ext uri="{BB962C8B-B14F-4D97-AF65-F5344CB8AC3E}">
        <p14:creationId xmlns:p14="http://schemas.microsoft.com/office/powerpoint/2010/main" val="4039400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Theories of </a:t>
            </a:r>
            <a:r>
              <a:rPr lang="en-GB" altLang="en-US" dirty="0"/>
              <a:t>Globalisation</a:t>
            </a:r>
          </a:p>
        </p:txBody>
      </p:sp>
      <p:sp>
        <p:nvSpPr>
          <p:cNvPr id="6147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dirty="0"/>
              <a:t>Not just an economic process</a:t>
            </a:r>
          </a:p>
          <a:p>
            <a:pPr lvl="1"/>
            <a:r>
              <a:rPr lang="en-US" altLang="en-US" dirty="0"/>
              <a:t>Social, </a:t>
            </a:r>
          </a:p>
          <a:p>
            <a:pPr lvl="1"/>
            <a:r>
              <a:rPr lang="en-US" altLang="en-US" dirty="0"/>
              <a:t>political, </a:t>
            </a:r>
          </a:p>
          <a:p>
            <a:pPr lvl="1"/>
            <a:r>
              <a:rPr lang="en-US" altLang="en-US" dirty="0"/>
              <a:t>cultural, </a:t>
            </a:r>
          </a:p>
          <a:p>
            <a:pPr lvl="1"/>
            <a:r>
              <a:rPr lang="en-US" altLang="en-US" dirty="0"/>
              <a:t>technological, </a:t>
            </a:r>
          </a:p>
          <a:p>
            <a:pPr lvl="1"/>
            <a:r>
              <a:rPr lang="en-US" altLang="en-US" dirty="0"/>
              <a:t>ideological, </a:t>
            </a:r>
          </a:p>
          <a:p>
            <a:pPr lvl="1"/>
            <a:r>
              <a:rPr lang="en-US" altLang="en-US" dirty="0"/>
              <a:t>legal, </a:t>
            </a:r>
          </a:p>
          <a:p>
            <a:pPr lvl="1"/>
            <a:r>
              <a:rPr lang="en-US" altLang="en-US" dirty="0"/>
              <a:t>anthropological, </a:t>
            </a:r>
          </a:p>
          <a:p>
            <a:pPr lvl="1"/>
            <a:r>
              <a:rPr lang="en-US" altLang="en-US" dirty="0"/>
              <a:t>environmental, </a:t>
            </a:r>
          </a:p>
          <a:p>
            <a:pPr lvl="1"/>
            <a:r>
              <a:rPr lang="en-US" altLang="en-US" dirty="0"/>
              <a:t>personal, l</a:t>
            </a:r>
          </a:p>
          <a:p>
            <a:pPr lvl="1"/>
            <a:r>
              <a:rPr lang="en-US" altLang="en-US" dirty="0" err="1"/>
              <a:t>ocal</a:t>
            </a:r>
            <a:r>
              <a:rPr lang="en-US" altLang="en-US" dirty="0"/>
              <a:t>………….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E4EEC3-958C-66A5-4358-5A45B20FBD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/>
              <a:t>Some doubt that there is anything ‘global’ </a:t>
            </a:r>
          </a:p>
          <a:p>
            <a:pPr lvl="1"/>
            <a:r>
              <a:rPr lang="en-US" altLang="en-US" dirty="0"/>
              <a:t>just more intense international cooperation </a:t>
            </a:r>
          </a:p>
          <a:p>
            <a:pPr lvl="1" algn="r"/>
            <a:endParaRPr lang="en-US" altLang="en-US" dirty="0"/>
          </a:p>
          <a:p>
            <a:pPr lvl="1" algn="r"/>
            <a:endParaRPr lang="en-US" altLang="en-US" dirty="0"/>
          </a:p>
          <a:p>
            <a:pPr lvl="1" algn="r"/>
            <a:r>
              <a:rPr lang="en-US" altLang="en-US" dirty="0"/>
              <a:t>(Hirst and Thompson, in Beynon and </a:t>
            </a:r>
            <a:r>
              <a:rPr lang="en-US" altLang="en-US" dirty="0" err="1"/>
              <a:t>Dunkerley</a:t>
            </a:r>
            <a:r>
              <a:rPr lang="en-US" altLang="en-US" dirty="0"/>
              <a:t>, 2000)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879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altLang="en-US" dirty="0"/>
              <a:t>Theories of globalisation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dirty="0" err="1"/>
              <a:t>Globalisation</a:t>
            </a:r>
            <a:r>
              <a:rPr lang="en-US" altLang="en-US" dirty="0"/>
              <a:t> can be seen as:</a:t>
            </a:r>
          </a:p>
          <a:p>
            <a:pPr lvl="1"/>
            <a:r>
              <a:rPr lang="en-US" altLang="en-US" dirty="0"/>
              <a:t>“the blanket term to describe </a:t>
            </a:r>
          </a:p>
          <a:p>
            <a:pPr lvl="1"/>
            <a:r>
              <a:rPr lang="en-US" altLang="en-US" dirty="0"/>
              <a:t>the processes through which </a:t>
            </a:r>
          </a:p>
          <a:p>
            <a:pPr lvl="1"/>
            <a:r>
              <a:rPr lang="en-US" altLang="en-US" dirty="0"/>
              <a:t>sovereign national states are </a:t>
            </a:r>
          </a:p>
          <a:p>
            <a:pPr lvl="1"/>
            <a:r>
              <a:rPr lang="en-US" altLang="en-US" dirty="0"/>
              <a:t>crisscrossed and undermined </a:t>
            </a:r>
          </a:p>
          <a:p>
            <a:pPr lvl="1"/>
            <a:r>
              <a:rPr lang="en-US" altLang="en-US" dirty="0"/>
              <a:t>by trans-national actors </a:t>
            </a:r>
          </a:p>
          <a:p>
            <a:pPr lvl="1"/>
            <a:r>
              <a:rPr lang="en-US" altLang="en-US" dirty="0"/>
              <a:t>with varying prospects of </a:t>
            </a:r>
          </a:p>
          <a:p>
            <a:pPr lvl="2"/>
            <a:r>
              <a:rPr lang="en-US" altLang="en-US" dirty="0"/>
              <a:t>power, </a:t>
            </a:r>
          </a:p>
          <a:p>
            <a:pPr lvl="2"/>
            <a:r>
              <a:rPr lang="en-US" altLang="en-US" dirty="0"/>
              <a:t>orientations, </a:t>
            </a:r>
          </a:p>
          <a:p>
            <a:pPr lvl="2"/>
            <a:r>
              <a:rPr lang="en-US" altLang="en-US" dirty="0"/>
              <a:t>identities </a:t>
            </a:r>
          </a:p>
          <a:p>
            <a:pPr lvl="2"/>
            <a:r>
              <a:rPr lang="en-US" altLang="en-US" dirty="0"/>
              <a:t>and networks”</a:t>
            </a:r>
          </a:p>
          <a:p>
            <a:pPr marL="457200" lvl="1" indent="0" algn="r">
              <a:buNone/>
            </a:pPr>
            <a:r>
              <a:rPr lang="en-US" altLang="en-US" dirty="0"/>
              <a:t>(Beck, 1992: 11)</a:t>
            </a:r>
          </a:p>
          <a:p>
            <a:pPr lvl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92759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altLang="en-US" dirty="0"/>
              <a:t>Theories of </a:t>
            </a:r>
            <a:r>
              <a:rPr lang="en-US" altLang="en-US" dirty="0" err="1"/>
              <a:t>Globalisation</a:t>
            </a:r>
            <a:r>
              <a:rPr lang="en-US" altLang="en-US" dirty="0"/>
              <a:t>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 lnSpcReduction="10000"/>
          </a:bodyPr>
          <a:lstStyle/>
          <a:p>
            <a:r>
              <a:rPr lang="en-US" altLang="en-US" dirty="0"/>
              <a:t>Others see it as:</a:t>
            </a:r>
          </a:p>
          <a:p>
            <a:r>
              <a:rPr lang="en-US" altLang="en-US" dirty="0"/>
              <a:t>“creating the conditions for </a:t>
            </a:r>
          </a:p>
          <a:p>
            <a:r>
              <a:rPr lang="en-US" altLang="en-US" dirty="0"/>
              <a:t>an increasingly interdependent world, </a:t>
            </a:r>
          </a:p>
          <a:p>
            <a:r>
              <a:rPr lang="en-US" altLang="en-US" dirty="0"/>
              <a:t>linked by new technologies </a:t>
            </a:r>
          </a:p>
          <a:p>
            <a:r>
              <a:rPr lang="en-US" altLang="en-US" dirty="0"/>
              <a:t>and the movement of </a:t>
            </a:r>
          </a:p>
          <a:p>
            <a:pPr lvl="1"/>
            <a:r>
              <a:rPr lang="en-US" altLang="en-US" dirty="0"/>
              <a:t>goods, </a:t>
            </a:r>
          </a:p>
          <a:p>
            <a:pPr lvl="1"/>
            <a:r>
              <a:rPr lang="en-US" altLang="en-US" dirty="0"/>
              <a:t>capital </a:t>
            </a:r>
          </a:p>
          <a:p>
            <a:pPr lvl="1"/>
            <a:r>
              <a:rPr lang="en-US" altLang="en-US" dirty="0"/>
              <a:t>and people”</a:t>
            </a:r>
          </a:p>
          <a:p>
            <a:pPr lvl="1"/>
            <a:endParaRPr lang="en-US" altLang="en-US" dirty="0"/>
          </a:p>
          <a:p>
            <a:pPr marL="457200" lvl="1" indent="0" algn="r">
              <a:buNone/>
            </a:pPr>
            <a:r>
              <a:rPr lang="en-US" altLang="en-US" dirty="0"/>
              <a:t>(Orford in, </a:t>
            </a:r>
            <a:r>
              <a:rPr lang="en-US" altLang="en-US" dirty="0" err="1"/>
              <a:t>Edkins</a:t>
            </a:r>
            <a:r>
              <a:rPr lang="en-US" altLang="en-US" dirty="0"/>
              <a:t> and Zehfuss, 2009: 430)</a:t>
            </a:r>
          </a:p>
          <a:p>
            <a:pPr lvl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04041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Globalisation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More than cultural imperialism </a:t>
            </a:r>
          </a:p>
          <a:p>
            <a:pPr lvl="1"/>
            <a:r>
              <a:rPr lang="en-US" altLang="en-US" dirty="0"/>
              <a:t>MacDonald-</a:t>
            </a:r>
            <a:r>
              <a:rPr lang="en-US" altLang="en-US" dirty="0" err="1"/>
              <a:t>isation</a:t>
            </a:r>
            <a:endParaRPr lang="en-US" altLang="en-US" dirty="0"/>
          </a:p>
          <a:p>
            <a:r>
              <a:rPr lang="en-US" altLang="en-US" dirty="0"/>
              <a:t>Not homogenization</a:t>
            </a:r>
          </a:p>
          <a:p>
            <a:pPr lvl="1"/>
            <a:r>
              <a:rPr lang="en-US" altLang="en-US" dirty="0"/>
              <a:t>That is, globalisation is not one-way</a:t>
            </a:r>
          </a:p>
          <a:p>
            <a:r>
              <a:rPr lang="en-US" altLang="en-US" dirty="0"/>
              <a:t>BUT:</a:t>
            </a:r>
          </a:p>
          <a:p>
            <a:pPr lvl="1"/>
            <a:r>
              <a:rPr lang="en-US" altLang="en-US" dirty="0"/>
              <a:t>It has an uneven impact</a:t>
            </a:r>
          </a:p>
          <a:p>
            <a:pPr lvl="1"/>
            <a:r>
              <a:rPr lang="en-US" altLang="en-US" dirty="0"/>
              <a:t>Intensification of social connectedness </a:t>
            </a:r>
          </a:p>
          <a:p>
            <a:pPr lvl="2"/>
            <a:r>
              <a:rPr lang="en-US" altLang="en-US" dirty="0"/>
              <a:t>i.e. social media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8D78CB-1053-92D0-BD84-B8F6870644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Intensification of </a:t>
            </a:r>
          </a:p>
          <a:p>
            <a:pPr lvl="1"/>
            <a:r>
              <a:rPr lang="en-US" altLang="en-US" dirty="0"/>
              <a:t>‘risk’ leading to </a:t>
            </a:r>
          </a:p>
          <a:p>
            <a:r>
              <a:rPr lang="en-US" altLang="en-US" dirty="0"/>
              <a:t>The onset of ‘risk society’….</a:t>
            </a:r>
          </a:p>
          <a:p>
            <a:pPr lvl="1"/>
            <a:r>
              <a:rPr lang="en-US" altLang="en-US" dirty="0"/>
              <a:t>Global warming, </a:t>
            </a:r>
          </a:p>
          <a:p>
            <a:pPr lvl="1"/>
            <a:r>
              <a:rPr lang="en-US" altLang="en-US" dirty="0"/>
              <a:t>AIDS, </a:t>
            </a:r>
          </a:p>
          <a:p>
            <a:pPr lvl="1"/>
            <a:r>
              <a:rPr lang="en-US" altLang="en-US" dirty="0"/>
              <a:t>resistant strains of infection, </a:t>
            </a:r>
          </a:p>
          <a:p>
            <a:pPr lvl="1"/>
            <a:r>
              <a:rPr lang="en-US" altLang="en-US" dirty="0"/>
              <a:t>Covid 19</a:t>
            </a:r>
          </a:p>
          <a:p>
            <a:pPr lvl="1"/>
            <a:r>
              <a:rPr lang="en-US" altLang="en-US" dirty="0"/>
              <a:t>threat of nuclear weapons, </a:t>
            </a:r>
          </a:p>
          <a:p>
            <a:pPr lvl="1"/>
            <a:r>
              <a:rPr lang="en-US" altLang="en-US" dirty="0"/>
              <a:t>terrorism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8075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81330-FA22-C676-43E4-5C8F43A0A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80EA57-0841-92A2-7495-25DA4CE56A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Raises questions about </a:t>
            </a:r>
          </a:p>
          <a:p>
            <a:pPr lvl="1"/>
            <a:r>
              <a:rPr lang="en-US" altLang="en-US" dirty="0"/>
              <a:t>citizenship,</a:t>
            </a:r>
          </a:p>
          <a:p>
            <a:pPr lvl="1"/>
            <a:r>
              <a:rPr lang="en-US" altLang="en-US" dirty="0"/>
              <a:t> belonging, </a:t>
            </a:r>
          </a:p>
          <a:p>
            <a:pPr lvl="1"/>
            <a:r>
              <a:rPr lang="en-US" altLang="en-US" dirty="0"/>
              <a:t>Identity, </a:t>
            </a:r>
          </a:p>
          <a:p>
            <a:pPr lvl="1"/>
            <a:r>
              <a:rPr lang="en-US" altLang="en-US" dirty="0"/>
              <a:t>national control, </a:t>
            </a:r>
          </a:p>
          <a:p>
            <a:pPr lvl="1"/>
            <a:r>
              <a:rPr lang="en-US" altLang="en-US" dirty="0"/>
              <a:t>local employment, </a:t>
            </a:r>
          </a:p>
          <a:p>
            <a:pPr lvl="1"/>
            <a:r>
              <a:rPr lang="en-US" altLang="en-US" dirty="0"/>
              <a:t>professional practices </a:t>
            </a:r>
            <a:r>
              <a:rPr lang="en-US" altLang="en-US" dirty="0" err="1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7376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altLang="en-US" dirty="0"/>
              <a:t>Globalisation and ‘</a:t>
            </a:r>
            <a:r>
              <a:rPr lang="en-US" altLang="en-US" dirty="0" err="1"/>
              <a:t>Scapes</a:t>
            </a:r>
            <a:r>
              <a:rPr lang="en-US" altLang="en-US" dirty="0"/>
              <a:t>’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/>
          </a:bodyPr>
          <a:lstStyle/>
          <a:p>
            <a:r>
              <a:rPr lang="en-US" altLang="en-US" dirty="0"/>
              <a:t>Anthropologist Arjun </a:t>
            </a:r>
            <a:r>
              <a:rPr lang="en-US" altLang="en-US" dirty="0" err="1"/>
              <a:t>Appadurai</a:t>
            </a:r>
            <a:endParaRPr lang="en-US" altLang="en-US" dirty="0"/>
          </a:p>
          <a:p>
            <a:r>
              <a:rPr lang="en-US" altLang="en-US" dirty="0"/>
              <a:t>Concept of globalisation as a series of 5 ‘</a:t>
            </a:r>
            <a:r>
              <a:rPr lang="en-US" altLang="en-US" dirty="0" err="1"/>
              <a:t>scapes</a:t>
            </a:r>
            <a:r>
              <a:rPr lang="en-US" altLang="en-US" dirty="0"/>
              <a:t>’ which are:</a:t>
            </a:r>
          </a:p>
          <a:p>
            <a:pPr lvl="1"/>
            <a:r>
              <a:rPr lang="en-US" altLang="en-US" dirty="0" err="1"/>
              <a:t>Ethnoscapes</a:t>
            </a:r>
            <a:endParaRPr lang="en-US" altLang="en-US" dirty="0"/>
          </a:p>
          <a:p>
            <a:pPr lvl="1"/>
            <a:r>
              <a:rPr lang="en-US" altLang="en-US" dirty="0" err="1"/>
              <a:t>Financescapes</a:t>
            </a:r>
            <a:endParaRPr lang="en-US" altLang="en-US" dirty="0"/>
          </a:p>
          <a:p>
            <a:pPr lvl="1"/>
            <a:r>
              <a:rPr lang="en-US" altLang="en-US" dirty="0"/>
              <a:t>Technoscapes</a:t>
            </a:r>
          </a:p>
          <a:p>
            <a:pPr lvl="1"/>
            <a:r>
              <a:rPr lang="en-US" altLang="en-US" dirty="0" err="1"/>
              <a:t>Mediascapes</a:t>
            </a:r>
            <a:endParaRPr lang="en-US" altLang="en-US" dirty="0"/>
          </a:p>
          <a:p>
            <a:pPr lvl="1"/>
            <a:r>
              <a:rPr lang="en-US" altLang="en-US" dirty="0" err="1"/>
              <a:t>Ideoscapes</a:t>
            </a:r>
            <a:endParaRPr lang="en-US" altLang="en-US" dirty="0"/>
          </a:p>
          <a:p>
            <a:pPr marL="0" indent="0" algn="r">
              <a:buNone/>
            </a:pPr>
            <a:r>
              <a:rPr lang="en-GB" dirty="0"/>
              <a:t>(Appadurai, 2006)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870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1981200" y="4462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altLang="en-US" b="1" dirty="0"/>
          </a:p>
        </p:txBody>
      </p:sp>
      <p:sp>
        <p:nvSpPr>
          <p:cNvPr id="21" name="Title 20">
            <a:extLst>
              <a:ext uri="{FF2B5EF4-FFF2-40B4-BE49-F238E27FC236}">
                <a16:creationId xmlns:a16="http://schemas.microsoft.com/office/drawing/2014/main" id="{CF2F97DB-E980-32A7-02A1-1FBA04663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US" altLang="en-US" dirty="0" err="1"/>
              <a:t>Globalisation</a:t>
            </a:r>
            <a:r>
              <a:rPr lang="en-US" altLang="en-US" dirty="0"/>
              <a:t> and ‘</a:t>
            </a:r>
            <a:r>
              <a:rPr lang="en-US" altLang="en-US" dirty="0" err="1"/>
              <a:t>scapes</a:t>
            </a:r>
            <a:r>
              <a:rPr lang="en-US" altLang="en-US" dirty="0"/>
              <a:t>’</a:t>
            </a:r>
            <a:br>
              <a:rPr lang="en-US" altLang="en-US" dirty="0"/>
            </a:br>
            <a:r>
              <a:rPr lang="en-GB" dirty="0"/>
              <a:t>Jargon buster</a:t>
            </a:r>
            <a:br>
              <a:rPr lang="en-US" altLang="en-US" dirty="0"/>
            </a:br>
            <a:endParaRPr lang="en-GB" dirty="0"/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7E1DBCFB-1CAF-CBCC-B1F4-7713B777CD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/>
          <a:lstStyle/>
          <a:p>
            <a:r>
              <a:rPr lang="en-GB" dirty="0" err="1"/>
              <a:t>Ethnoscape</a:t>
            </a:r>
            <a:endParaRPr lang="en-GB" dirty="0"/>
          </a:p>
          <a:p>
            <a:r>
              <a:rPr lang="en-GB" dirty="0" err="1"/>
              <a:t>Financescape</a:t>
            </a:r>
            <a:endParaRPr lang="en-GB" dirty="0"/>
          </a:p>
          <a:p>
            <a:r>
              <a:rPr lang="en-GB" dirty="0"/>
              <a:t>Technoscape</a:t>
            </a:r>
          </a:p>
          <a:p>
            <a:r>
              <a:rPr lang="en-GB" dirty="0"/>
              <a:t>Mediascape</a:t>
            </a:r>
          </a:p>
          <a:p>
            <a:r>
              <a:rPr lang="en-GB" dirty="0" err="1"/>
              <a:t>Ideoscape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93FBD945-0470-0516-F49C-4D767EA15C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/>
          <a:lstStyle/>
          <a:p>
            <a:r>
              <a:rPr lang="en-GB" dirty="0"/>
              <a:t>Relating to race &amp; culture</a:t>
            </a:r>
          </a:p>
          <a:p>
            <a:r>
              <a:rPr lang="en-GB" dirty="0"/>
              <a:t>Relating to capital &amp; markets</a:t>
            </a:r>
          </a:p>
          <a:p>
            <a:r>
              <a:rPr lang="en-GB" dirty="0"/>
              <a:t>Relating to technology</a:t>
            </a:r>
          </a:p>
          <a:p>
            <a:r>
              <a:rPr lang="en-GB" dirty="0"/>
              <a:t>Relating to media</a:t>
            </a:r>
          </a:p>
          <a:p>
            <a:r>
              <a:rPr lang="en-GB" dirty="0"/>
              <a:t>Relating to ideology &amp; belief</a:t>
            </a:r>
          </a:p>
          <a:p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r>
              <a:rPr lang="en-GB" dirty="0"/>
              <a:t>(Appadurai, 2006)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3856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Ethno-</a:t>
            </a:r>
            <a:r>
              <a:rPr lang="en-GB" altLang="en-US" dirty="0" err="1"/>
              <a:t>scapes</a:t>
            </a:r>
            <a:endParaRPr lang="en-GB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The movement of people through </a:t>
            </a:r>
          </a:p>
          <a:p>
            <a:pPr lvl="1"/>
            <a:r>
              <a:rPr lang="en-GB" altLang="en-US" dirty="0"/>
              <a:t>travel, </a:t>
            </a:r>
          </a:p>
          <a:p>
            <a:pPr lvl="1"/>
            <a:r>
              <a:rPr lang="en-GB" altLang="en-US" dirty="0"/>
              <a:t>immigration, </a:t>
            </a:r>
          </a:p>
          <a:p>
            <a:pPr lvl="1"/>
            <a:r>
              <a:rPr lang="en-GB" altLang="en-US" dirty="0"/>
              <a:t>seeking refuge </a:t>
            </a:r>
          </a:p>
          <a:p>
            <a:pPr lvl="1"/>
            <a:r>
              <a:rPr lang="en-GB" altLang="en-US" dirty="0"/>
              <a:t>or asylum</a:t>
            </a:r>
          </a:p>
          <a:p>
            <a:endParaRPr lang="en-GB" alt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79B8227-999A-3307-AAE9-69D22B7C1D8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Movement is </a:t>
            </a:r>
          </a:p>
          <a:p>
            <a:pPr lvl="1"/>
            <a:r>
              <a:rPr lang="en-GB" altLang="en-US" dirty="0"/>
              <a:t>faster, </a:t>
            </a:r>
          </a:p>
          <a:p>
            <a:pPr lvl="1"/>
            <a:r>
              <a:rPr lang="en-GB" altLang="en-US" dirty="0"/>
              <a:t>more frequent </a:t>
            </a:r>
          </a:p>
          <a:p>
            <a:pPr lvl="1"/>
            <a:r>
              <a:rPr lang="en-GB" altLang="en-US" dirty="0"/>
              <a:t>and further </a:t>
            </a:r>
          </a:p>
          <a:p>
            <a:r>
              <a:rPr lang="en-GB" altLang="en-US" dirty="0"/>
              <a:t>for </a:t>
            </a:r>
          </a:p>
          <a:p>
            <a:pPr lvl="1"/>
            <a:r>
              <a:rPr lang="en-GB" altLang="en-US" dirty="0"/>
              <a:t>pleasure, </a:t>
            </a:r>
          </a:p>
          <a:p>
            <a:pPr lvl="1"/>
            <a:r>
              <a:rPr lang="en-GB" altLang="en-US" dirty="0"/>
              <a:t>work </a:t>
            </a:r>
          </a:p>
          <a:p>
            <a:pPr lvl="1"/>
            <a:r>
              <a:rPr lang="en-GB" altLang="en-US" dirty="0"/>
              <a:t>and survival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746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022234F-BD58-412C-3066-072730F77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Ethnoscapes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BA4A7-19D7-3B30-9A20-7B640B2491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Consequently, </a:t>
            </a:r>
          </a:p>
          <a:p>
            <a:pPr lvl="1"/>
            <a:r>
              <a:rPr lang="en-GB" altLang="en-US" dirty="0"/>
              <a:t>“The established links between </a:t>
            </a:r>
          </a:p>
          <a:p>
            <a:pPr lvl="2"/>
            <a:r>
              <a:rPr lang="en-GB" altLang="en-US" dirty="0"/>
              <a:t>place, </a:t>
            </a:r>
          </a:p>
          <a:p>
            <a:pPr lvl="2"/>
            <a:r>
              <a:rPr lang="en-GB" altLang="en-US" dirty="0"/>
              <a:t>state </a:t>
            </a:r>
          </a:p>
          <a:p>
            <a:pPr lvl="2"/>
            <a:r>
              <a:rPr lang="en-GB" altLang="en-US" dirty="0"/>
              <a:t>and notions of nationhood </a:t>
            </a:r>
          </a:p>
          <a:p>
            <a:pPr lvl="1"/>
            <a:r>
              <a:rPr lang="en-GB" altLang="en-US" dirty="0"/>
              <a:t>are being disrupted”</a:t>
            </a:r>
          </a:p>
          <a:p>
            <a:pPr marL="0" indent="0" algn="r">
              <a:buNone/>
            </a:pPr>
            <a:r>
              <a:rPr lang="en-GB" altLang="en-US" sz="1200" dirty="0"/>
              <a:t>(Beynon &amp; </a:t>
            </a:r>
            <a:r>
              <a:rPr lang="en-GB" altLang="en-US" sz="1200" dirty="0" err="1"/>
              <a:t>Dunkerley</a:t>
            </a:r>
            <a:r>
              <a:rPr lang="en-GB" altLang="en-US" sz="1200" dirty="0"/>
              <a:t>, </a:t>
            </a:r>
            <a:r>
              <a:rPr lang="en-GB" altLang="en-US" sz="1200" dirty="0" err="1"/>
              <a:t>2000p</a:t>
            </a:r>
            <a:r>
              <a:rPr lang="en-GB" altLang="en-US" sz="1200" dirty="0"/>
              <a:t> 37)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30500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Finance-</a:t>
            </a:r>
            <a:r>
              <a:rPr lang="en-GB" altLang="en-US" dirty="0" err="1"/>
              <a:t>scapes</a:t>
            </a:r>
            <a:endParaRPr lang="en-GB" altLang="en-US" dirty="0"/>
          </a:p>
        </p:txBody>
      </p:sp>
      <p:sp>
        <p:nvSpPr>
          <p:cNvPr id="1536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Speed and volume of the </a:t>
            </a:r>
          </a:p>
          <a:p>
            <a:pPr lvl="1"/>
            <a:r>
              <a:rPr lang="en-GB" altLang="en-US" dirty="0"/>
              <a:t>movement of capital in a global network</a:t>
            </a:r>
          </a:p>
          <a:p>
            <a:r>
              <a:rPr lang="en-GB" altLang="en-US" dirty="0"/>
              <a:t>Global markets have an increasing impact on </a:t>
            </a:r>
          </a:p>
          <a:p>
            <a:pPr lvl="1"/>
            <a:r>
              <a:rPr lang="en-GB" altLang="en-US" dirty="0"/>
              <a:t>national </a:t>
            </a:r>
          </a:p>
          <a:p>
            <a:pPr lvl="1"/>
            <a:r>
              <a:rPr lang="en-GB" altLang="en-US" dirty="0"/>
              <a:t>and local economies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AD1687-513C-41DF-0FBE-2D7D2DE4894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Increasing importance of </a:t>
            </a:r>
          </a:p>
          <a:p>
            <a:pPr lvl="1"/>
            <a:r>
              <a:rPr lang="en-GB" altLang="en-US" dirty="0"/>
              <a:t>currency markets, </a:t>
            </a:r>
          </a:p>
          <a:p>
            <a:pPr lvl="1"/>
            <a:r>
              <a:rPr lang="en-GB" altLang="en-US" dirty="0"/>
              <a:t>commodity speculation, </a:t>
            </a:r>
          </a:p>
          <a:p>
            <a:pPr lvl="1"/>
            <a:r>
              <a:rPr lang="en-GB" altLang="en-US" dirty="0"/>
              <a:t>stock exchanges</a:t>
            </a:r>
          </a:p>
          <a:p>
            <a:r>
              <a:rPr lang="en-GB" altLang="en-US" dirty="0"/>
              <a:t>Challenge to </a:t>
            </a:r>
          </a:p>
          <a:p>
            <a:pPr lvl="1"/>
            <a:r>
              <a:rPr lang="en-GB" altLang="en-US" dirty="0"/>
              <a:t>national governments’</a:t>
            </a:r>
          </a:p>
          <a:p>
            <a:pPr lvl="1"/>
            <a:r>
              <a:rPr lang="en-GB" altLang="en-US" dirty="0"/>
              <a:t>ability to control the economy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77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Techno-</a:t>
            </a:r>
            <a:r>
              <a:rPr lang="en-GB" altLang="en-US" dirty="0" err="1"/>
              <a:t>scapes</a:t>
            </a:r>
            <a:endParaRPr lang="en-GB" altLang="en-US" dirty="0"/>
          </a:p>
        </p:txBody>
      </p:sp>
      <p:sp>
        <p:nvSpPr>
          <p:cNvPr id="14339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Instantaneous messages</a:t>
            </a:r>
          </a:p>
          <a:p>
            <a:pPr lvl="1"/>
            <a:r>
              <a:rPr lang="en-GB" altLang="en-US" dirty="0"/>
              <a:t>telephone, </a:t>
            </a:r>
          </a:p>
          <a:p>
            <a:pPr lvl="1"/>
            <a:r>
              <a:rPr lang="en-GB" altLang="en-US" dirty="0"/>
              <a:t>WWW, </a:t>
            </a:r>
          </a:p>
          <a:p>
            <a:pPr lvl="1"/>
            <a:r>
              <a:rPr lang="en-GB" altLang="en-US" dirty="0"/>
              <a:t>texts, </a:t>
            </a:r>
          </a:p>
          <a:p>
            <a:pPr lvl="1"/>
            <a:r>
              <a:rPr lang="en-GB" altLang="en-US" dirty="0"/>
              <a:t>X (was Twitter), </a:t>
            </a:r>
          </a:p>
          <a:p>
            <a:pPr lvl="1"/>
            <a:r>
              <a:rPr lang="en-GB" altLang="en-US" dirty="0"/>
              <a:t>Facebook, </a:t>
            </a:r>
          </a:p>
          <a:p>
            <a:pPr lvl="1"/>
            <a:r>
              <a:rPr lang="en-GB" altLang="en-US" dirty="0"/>
              <a:t>Skype</a:t>
            </a:r>
          </a:p>
          <a:p>
            <a:pPr lvl="1"/>
            <a:r>
              <a:rPr lang="en-GB" altLang="en-US" dirty="0"/>
              <a:t>Zoom</a:t>
            </a:r>
          </a:p>
          <a:p>
            <a:pPr lvl="1"/>
            <a:r>
              <a:rPr lang="en-GB" altLang="en-US" dirty="0"/>
              <a:t>Teams</a:t>
            </a:r>
          </a:p>
          <a:p>
            <a:pPr lvl="1"/>
            <a:r>
              <a:rPr lang="en-GB" altLang="en-US" dirty="0"/>
              <a:t>and in greater volume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FDECA8-DC49-C62C-6511-27DAD29740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Impact on </a:t>
            </a:r>
          </a:p>
          <a:p>
            <a:pPr lvl="1"/>
            <a:r>
              <a:rPr lang="en-GB" altLang="en-US" dirty="0"/>
              <a:t>money flows, </a:t>
            </a:r>
          </a:p>
          <a:p>
            <a:pPr lvl="1"/>
            <a:r>
              <a:rPr lang="en-GB" altLang="en-US" dirty="0"/>
              <a:t>political movements, </a:t>
            </a:r>
          </a:p>
          <a:p>
            <a:pPr lvl="1"/>
            <a:r>
              <a:rPr lang="en-GB" altLang="en-US" dirty="0"/>
              <a:t>work </a:t>
            </a:r>
          </a:p>
          <a:p>
            <a:pPr lvl="1"/>
            <a:r>
              <a:rPr lang="en-GB" altLang="en-US" dirty="0"/>
              <a:t>and the economy</a:t>
            </a:r>
          </a:p>
          <a:p>
            <a:r>
              <a:rPr lang="en-GB" altLang="en-US" dirty="0"/>
              <a:t>Geographical and political boundaries </a:t>
            </a:r>
          </a:p>
          <a:p>
            <a:pPr lvl="1"/>
            <a:r>
              <a:rPr lang="en-GB" altLang="en-US" dirty="0"/>
              <a:t>are rendered ‘porous’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918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Media-</a:t>
            </a:r>
            <a:r>
              <a:rPr lang="en-GB" altLang="en-US" dirty="0" err="1"/>
              <a:t>scapes</a:t>
            </a:r>
            <a:endParaRPr lang="en-GB" altLang="en-US" dirty="0"/>
          </a:p>
        </p:txBody>
      </p:sp>
      <p:sp>
        <p:nvSpPr>
          <p:cNvPr id="16387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Positive and negative effects of </a:t>
            </a:r>
          </a:p>
          <a:p>
            <a:pPr lvl="1"/>
            <a:r>
              <a:rPr lang="en-GB" altLang="en-US" dirty="0"/>
              <a:t>global media</a:t>
            </a:r>
          </a:p>
          <a:p>
            <a:r>
              <a:rPr lang="en-GB" altLang="en-US" dirty="0"/>
              <a:t>Can be </a:t>
            </a:r>
          </a:p>
          <a:p>
            <a:pPr lvl="1"/>
            <a:r>
              <a:rPr lang="en-GB" altLang="en-US" dirty="0"/>
              <a:t>informative and emancipatory </a:t>
            </a:r>
          </a:p>
          <a:p>
            <a:pPr lvl="2"/>
            <a:r>
              <a:rPr lang="en-GB" altLang="en-US" dirty="0"/>
              <a:t>human rights campaigns, </a:t>
            </a:r>
          </a:p>
          <a:p>
            <a:pPr lvl="2"/>
            <a:r>
              <a:rPr lang="en-GB" altLang="en-US" dirty="0"/>
              <a:t>access to expert knowledge etc.</a:t>
            </a:r>
          </a:p>
          <a:p>
            <a:r>
              <a:rPr lang="en-GB" altLang="en-US" dirty="0"/>
              <a:t>Can be controlling and restrictive</a:t>
            </a:r>
          </a:p>
          <a:p>
            <a:pPr lvl="1"/>
            <a:r>
              <a:rPr lang="en-GB" altLang="en-US" dirty="0"/>
              <a:t>global media such as Murdoch group?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E6FB200-BB1A-5FF2-C361-EBCB67DD24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Appadurai talks about </a:t>
            </a:r>
          </a:p>
          <a:p>
            <a:pPr lvl="1"/>
            <a:r>
              <a:rPr lang="en-GB" altLang="en-US" dirty="0"/>
              <a:t>“image-centred, </a:t>
            </a:r>
          </a:p>
          <a:p>
            <a:pPr lvl="1"/>
            <a:r>
              <a:rPr lang="en-GB" altLang="en-US" dirty="0"/>
              <a:t>narrative accounts of strips and bits of reality”</a:t>
            </a:r>
          </a:p>
          <a:p>
            <a:pPr lvl="1"/>
            <a:endParaRPr lang="en-GB" altLang="en-US" dirty="0"/>
          </a:p>
          <a:p>
            <a:pPr marL="457200" lvl="1" indent="0" algn="r">
              <a:buNone/>
            </a:pPr>
            <a:r>
              <a:rPr lang="en-GB" altLang="en-US" sz="1600" dirty="0"/>
              <a:t>(Appadurai, 2006)</a:t>
            </a:r>
          </a:p>
          <a:p>
            <a:pPr lvl="1"/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4511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Ideo-</a:t>
            </a:r>
            <a:r>
              <a:rPr lang="en-GB" altLang="en-US" dirty="0" err="1"/>
              <a:t>scapes</a:t>
            </a:r>
            <a:endParaRPr lang="en-GB" altLang="en-US" dirty="0"/>
          </a:p>
        </p:txBody>
      </p:sp>
      <p:sp>
        <p:nvSpPr>
          <p:cNvPr id="17411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Globalisation of ideas about </a:t>
            </a:r>
          </a:p>
          <a:p>
            <a:pPr lvl="1"/>
            <a:r>
              <a:rPr lang="en-GB" altLang="en-US" dirty="0"/>
              <a:t>citizenship, </a:t>
            </a:r>
          </a:p>
          <a:p>
            <a:pPr lvl="1"/>
            <a:r>
              <a:rPr lang="en-GB" altLang="en-US" dirty="0"/>
              <a:t>freedom, </a:t>
            </a:r>
          </a:p>
          <a:p>
            <a:pPr lvl="1"/>
            <a:r>
              <a:rPr lang="en-GB" altLang="en-US" dirty="0"/>
              <a:t>democracy </a:t>
            </a:r>
          </a:p>
          <a:p>
            <a:pPr lvl="1"/>
            <a:r>
              <a:rPr lang="en-GB" altLang="en-US" dirty="0"/>
              <a:t>and representation</a:t>
            </a:r>
          </a:p>
          <a:p>
            <a:r>
              <a:rPr lang="en-GB" altLang="en-US" dirty="0"/>
              <a:t>The United Nations can be seen as </a:t>
            </a:r>
          </a:p>
          <a:p>
            <a:pPr lvl="1"/>
            <a:r>
              <a:rPr lang="en-GB" altLang="en-US" dirty="0"/>
              <a:t>an early example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DFB312-0E04-4C9C-718D-0F060C36B2D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Ideas, </a:t>
            </a:r>
          </a:p>
          <a:p>
            <a:r>
              <a:rPr lang="en-GB" altLang="en-US" dirty="0"/>
              <a:t>knowledges, </a:t>
            </a:r>
          </a:p>
          <a:p>
            <a:r>
              <a:rPr lang="en-GB" altLang="en-US" dirty="0"/>
              <a:t>ideologies, </a:t>
            </a:r>
          </a:p>
          <a:p>
            <a:r>
              <a:rPr lang="en-GB" altLang="en-US" dirty="0"/>
              <a:t>counter-ideologies </a:t>
            </a:r>
          </a:p>
          <a:p>
            <a:r>
              <a:rPr lang="en-GB" altLang="en-US" dirty="0"/>
              <a:t>and religions</a:t>
            </a:r>
          </a:p>
          <a:p>
            <a:r>
              <a:rPr lang="en-GB" altLang="en-US" dirty="0"/>
              <a:t>‘global university’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696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Globalisation</a:t>
            </a:r>
            <a:br>
              <a:rPr lang="en-GB" altLang="en-US" dirty="0"/>
            </a:br>
            <a:r>
              <a:rPr lang="en-GB" altLang="en-US" dirty="0"/>
              <a:t>Positives and Negatives.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Uneven impact</a:t>
            </a:r>
          </a:p>
          <a:p>
            <a:r>
              <a:rPr lang="en-GB" altLang="en-US" dirty="0"/>
              <a:t>Empowering and disempowering</a:t>
            </a:r>
          </a:p>
          <a:p>
            <a:r>
              <a:rPr lang="en-GB" altLang="en-US" dirty="0"/>
              <a:t>Is about the </a:t>
            </a:r>
          </a:p>
          <a:p>
            <a:pPr lvl="1"/>
            <a:r>
              <a:rPr lang="en-GB" altLang="en-US" dirty="0"/>
              <a:t>‘local’ and ‘personal’ </a:t>
            </a:r>
          </a:p>
          <a:p>
            <a:pPr lvl="1"/>
            <a:r>
              <a:rPr lang="en-GB" altLang="en-US" dirty="0"/>
              <a:t>as well as the global</a:t>
            </a:r>
          </a:p>
          <a:p>
            <a:r>
              <a:rPr lang="en-GB" dirty="0">
                <a:hlinkClick r:id="rId3"/>
              </a:rPr>
              <a:t>Is globalization good or bad for mankind?? - YouTube</a:t>
            </a:r>
            <a:endParaRPr lang="en-GB" alt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D443013-572E-FF3D-8166-00F5DACCA55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Robertson and </a:t>
            </a:r>
            <a:r>
              <a:rPr lang="en-GB" altLang="en-US" dirty="0" err="1"/>
              <a:t>Glocal-isation</a:t>
            </a:r>
            <a:r>
              <a:rPr lang="en-GB" altLang="en-US" dirty="0"/>
              <a:t>:</a:t>
            </a:r>
          </a:p>
          <a:p>
            <a:pPr lvl="1"/>
            <a:r>
              <a:rPr lang="en-GB" altLang="en-US" dirty="0"/>
              <a:t>“The (re)construction and invention of diverse localities (and identities) through global flows of ideas and information”</a:t>
            </a:r>
          </a:p>
          <a:p>
            <a:pPr marL="457200" lvl="1" indent="0" algn="r">
              <a:buNone/>
            </a:pPr>
            <a:r>
              <a:rPr lang="en-GB" altLang="en-US" dirty="0"/>
              <a:t>(Beynon &amp; </a:t>
            </a:r>
            <a:r>
              <a:rPr lang="en-GB" altLang="en-US" dirty="0" err="1"/>
              <a:t>Dunkerley</a:t>
            </a:r>
            <a:r>
              <a:rPr lang="en-GB" altLang="en-US" dirty="0"/>
              <a:t>, 2000, </a:t>
            </a:r>
            <a:r>
              <a:rPr lang="en-GB" altLang="en-US" dirty="0" err="1"/>
              <a:t>p.47</a:t>
            </a:r>
            <a:r>
              <a:rPr lang="en-GB" altLang="en-US" dirty="0"/>
              <a:t>)</a:t>
            </a:r>
          </a:p>
          <a:p>
            <a:r>
              <a:rPr lang="en-GB" dirty="0">
                <a:hlinkClick r:id="rId4"/>
              </a:rPr>
              <a:t>The Rifkin view: '</a:t>
            </a:r>
            <a:r>
              <a:rPr lang="en-GB" dirty="0" err="1">
                <a:hlinkClick r:id="rId4"/>
              </a:rPr>
              <a:t>Glocalisation</a:t>
            </a:r>
            <a:r>
              <a:rPr lang="en-GB" dirty="0">
                <a:hlinkClick r:id="rId4"/>
              </a:rPr>
              <a:t>' is the new globalisation | </a:t>
            </a:r>
            <a:r>
              <a:rPr lang="en-GB" dirty="0" err="1">
                <a:hlinkClick r:id="rId4"/>
              </a:rPr>
              <a:t>Euronews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2117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Global ‘Scapes’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Can challenge </a:t>
            </a:r>
          </a:p>
          <a:p>
            <a:pPr lvl="1"/>
            <a:r>
              <a:rPr lang="en-GB" altLang="en-US" dirty="0"/>
              <a:t>local and personal</a:t>
            </a:r>
          </a:p>
          <a:p>
            <a:pPr lvl="2"/>
            <a:r>
              <a:rPr lang="en-GB" altLang="en-US" dirty="0"/>
              <a:t>identities, </a:t>
            </a:r>
          </a:p>
          <a:p>
            <a:pPr lvl="2"/>
            <a:r>
              <a:rPr lang="en-GB" altLang="en-US" dirty="0"/>
              <a:t>habits </a:t>
            </a:r>
          </a:p>
          <a:p>
            <a:pPr lvl="2"/>
            <a:r>
              <a:rPr lang="en-GB" altLang="en-US" dirty="0"/>
              <a:t>and cultural symbols, </a:t>
            </a:r>
          </a:p>
          <a:p>
            <a:pPr lvl="1"/>
            <a:r>
              <a:rPr lang="en-GB" altLang="en-US" dirty="0"/>
              <a:t>but</a:t>
            </a:r>
          </a:p>
          <a:p>
            <a:pPr lvl="2"/>
            <a:r>
              <a:rPr lang="en-GB" altLang="en-US" dirty="0"/>
              <a:t>They can give communities </a:t>
            </a:r>
          </a:p>
          <a:p>
            <a:pPr lvl="2"/>
            <a:r>
              <a:rPr lang="en-GB" altLang="en-US" dirty="0"/>
              <a:t>the means to reassert their cultural difference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9E0007-17F4-3845-6DFA-023ED6136F4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NOT about </a:t>
            </a:r>
          </a:p>
          <a:p>
            <a:pPr lvl="1"/>
            <a:r>
              <a:rPr lang="en-GB" altLang="en-US" dirty="0"/>
              <a:t>cultural homogenisation </a:t>
            </a:r>
          </a:p>
          <a:p>
            <a:pPr lvl="1"/>
            <a:r>
              <a:rPr lang="en-GB" altLang="en-US" dirty="0"/>
              <a:t>although there are power differences between MacDonalds and ‘Joe’s Local Café’</a:t>
            </a:r>
          </a:p>
          <a:p>
            <a:pPr lvl="1"/>
            <a:r>
              <a:rPr lang="en-GB" dirty="0">
                <a:hlinkClick r:id="rId3"/>
              </a:rPr>
              <a:t>Special McDonald's menu items from around the world | lovefood.com</a:t>
            </a:r>
            <a:endParaRPr lang="en-GB" altLang="en-US" dirty="0"/>
          </a:p>
          <a:p>
            <a:r>
              <a:rPr lang="en-GB" altLang="en-US" dirty="0"/>
              <a:t>But about </a:t>
            </a:r>
          </a:p>
          <a:p>
            <a:pPr lvl="1"/>
            <a:r>
              <a:rPr lang="en-GB" altLang="en-US" dirty="0"/>
              <a:t>local assimilation</a:t>
            </a:r>
          </a:p>
          <a:p>
            <a:pPr lvl="1"/>
            <a:r>
              <a:rPr lang="en-GB" altLang="en-US" dirty="0"/>
              <a:t>or even rejection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0889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</p:spPr>
        <p:txBody>
          <a:bodyPr/>
          <a:lstStyle/>
          <a:p>
            <a:r>
              <a:rPr lang="en-GB" altLang="en-US" dirty="0"/>
              <a:t>A Global Village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r>
              <a:rPr lang="en-GB" altLang="en-US" dirty="0"/>
              <a:t>Probably not!</a:t>
            </a:r>
          </a:p>
          <a:p>
            <a:pPr lvl="1"/>
            <a:r>
              <a:rPr lang="en-GB" altLang="en-US" dirty="0"/>
              <a:t>“We do not live in a global village where </a:t>
            </a:r>
          </a:p>
          <a:p>
            <a:pPr lvl="2"/>
            <a:r>
              <a:rPr lang="en-GB" altLang="en-US" dirty="0"/>
              <a:t>a mythic, </a:t>
            </a:r>
          </a:p>
          <a:p>
            <a:pPr lvl="2"/>
            <a:r>
              <a:rPr lang="en-GB" altLang="en-US" dirty="0"/>
              <a:t>all-encompassing, </a:t>
            </a:r>
          </a:p>
          <a:p>
            <a:pPr lvl="2"/>
            <a:r>
              <a:rPr lang="en-GB" altLang="en-US" dirty="0"/>
              <a:t>technology-based super-society </a:t>
            </a:r>
          </a:p>
          <a:p>
            <a:pPr lvl="2"/>
            <a:r>
              <a:rPr lang="en-GB" altLang="en-US" dirty="0"/>
              <a:t>replaces outdated </a:t>
            </a:r>
          </a:p>
          <a:p>
            <a:pPr lvl="2"/>
            <a:r>
              <a:rPr lang="en-GB" altLang="en-US" dirty="0"/>
              <a:t>and unwanted local social systems </a:t>
            </a:r>
          </a:p>
          <a:p>
            <a:pPr lvl="2"/>
            <a:r>
              <a:rPr lang="en-GB" altLang="en-US" dirty="0"/>
              <a:t>and cultures.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F9E586D-EA11-F4C7-FDAD-F15AE7EDB3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/>
          <a:lstStyle/>
          <a:p>
            <a:pPr lvl="1"/>
            <a:r>
              <a:rPr lang="en-GB" altLang="en-US" dirty="0"/>
              <a:t>Despite technology’s reach, </a:t>
            </a:r>
          </a:p>
          <a:p>
            <a:pPr lvl="2"/>
            <a:r>
              <a:rPr lang="en-GB" altLang="en-US" dirty="0"/>
              <a:t>we have not, </a:t>
            </a:r>
          </a:p>
          <a:p>
            <a:pPr lvl="2"/>
            <a:r>
              <a:rPr lang="en-GB" altLang="en-US" dirty="0"/>
              <a:t>and will not, </a:t>
            </a:r>
          </a:p>
          <a:p>
            <a:pPr lvl="2"/>
            <a:r>
              <a:rPr lang="en-GB" altLang="en-US" dirty="0"/>
              <a:t>become one people”</a:t>
            </a:r>
          </a:p>
          <a:p>
            <a:pPr lvl="2"/>
            <a:endParaRPr lang="en-GB" altLang="en-US" dirty="0"/>
          </a:p>
          <a:p>
            <a:pPr marL="914400" lvl="2" indent="0" algn="r">
              <a:buNone/>
            </a:pPr>
            <a:r>
              <a:rPr lang="en-GB" altLang="en-US" dirty="0"/>
              <a:t>(Beynon &amp; </a:t>
            </a:r>
            <a:r>
              <a:rPr lang="en-GB" altLang="en-US" dirty="0" err="1"/>
              <a:t>Dunkerley</a:t>
            </a:r>
            <a:r>
              <a:rPr lang="en-GB" altLang="en-US" dirty="0"/>
              <a:t>, 2000:41)</a:t>
            </a:r>
          </a:p>
          <a:p>
            <a:pPr lvl="2"/>
            <a:endParaRPr lang="en-GB" altLang="en-US" dirty="0"/>
          </a:p>
          <a:p>
            <a:r>
              <a:rPr lang="en-GB" altLang="en-US" dirty="0"/>
              <a:t>HOWEVER….</a:t>
            </a:r>
          </a:p>
          <a:p>
            <a:pPr lvl="1"/>
            <a:r>
              <a:rPr lang="en-GB" altLang="en-US" dirty="0"/>
              <a:t>globalisation does change human experience!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601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 dirty="0"/>
              <a:t>Globalisation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152C131-1A32-6C66-8653-0B321B48D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r>
              <a:rPr lang="en-GB" dirty="0"/>
              <a:t>Take some time to reflect on what globalisation means for you.</a:t>
            </a:r>
          </a:p>
          <a:p>
            <a:pPr lvl="1"/>
            <a:r>
              <a:rPr lang="en-GB" dirty="0"/>
              <a:t>Where does the food you eat come from?</a:t>
            </a:r>
          </a:p>
          <a:p>
            <a:pPr lvl="1"/>
            <a:r>
              <a:rPr lang="en-GB" dirty="0"/>
              <a:t>Where was your car, TV, cooker, washing machine made?</a:t>
            </a:r>
          </a:p>
          <a:p>
            <a:pPr lvl="1"/>
            <a:r>
              <a:rPr lang="en-GB" dirty="0"/>
              <a:t>Where does your news come from (on TV, Facebook, Twitter etc.)</a:t>
            </a:r>
          </a:p>
          <a:p>
            <a:pPr lvl="1"/>
            <a:r>
              <a:rPr lang="en-GB" dirty="0"/>
              <a:t>How far does your family and ‘actual’ social network reach?</a:t>
            </a:r>
          </a:p>
          <a:p>
            <a:endParaRPr lang="en-GB" dirty="0"/>
          </a:p>
          <a:p>
            <a:r>
              <a:rPr lang="en-GB" dirty="0"/>
              <a:t>So, what does globalisation mean for us?</a:t>
            </a:r>
          </a:p>
          <a:p>
            <a:pPr lvl="1"/>
            <a:r>
              <a:rPr lang="en-GB" dirty="0">
                <a:hlinkClick r:id="rId2"/>
              </a:rPr>
              <a:t>Google Earth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20958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altLang="en-US" dirty="0"/>
              <a:t>World System Theory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/>
          </a:bodyPr>
          <a:lstStyle/>
          <a:p>
            <a:r>
              <a:rPr lang="en-US" altLang="en-US" dirty="0"/>
              <a:t>A critical analysis of globalisation</a:t>
            </a:r>
          </a:p>
          <a:p>
            <a:r>
              <a:rPr lang="en-US" altLang="en-US" dirty="0"/>
              <a:t>Developed from the work of Immanuel Wallerstein from the 1970s onwards</a:t>
            </a:r>
          </a:p>
          <a:p>
            <a:r>
              <a:rPr lang="en-US" altLang="en-US" dirty="0"/>
              <a:t>Unequal balance of power and benefit inherent in globalisation</a:t>
            </a:r>
          </a:p>
          <a:p>
            <a:r>
              <a:rPr lang="en-US" altLang="en-US" dirty="0"/>
              <a:t>Core, Semi-periphery and periphery countries</a:t>
            </a:r>
          </a:p>
          <a:p>
            <a:r>
              <a:rPr lang="en-US" altLang="en-US" dirty="0"/>
              <a:t>Supports the wealth of the developed nations</a:t>
            </a:r>
          </a:p>
          <a:p>
            <a:r>
              <a:rPr lang="en-US" altLang="en-US" dirty="0"/>
              <a:t>Distribution of resources from the periphery to the core</a:t>
            </a:r>
          </a:p>
          <a:p>
            <a:pPr lvl="1"/>
            <a:r>
              <a:rPr lang="en-GB" dirty="0">
                <a:hlinkClick r:id="rId3"/>
              </a:rPr>
              <a:t>World Systems Theory - Explained – YouTube</a:t>
            </a:r>
            <a:r>
              <a:rPr lang="en-GB" dirty="0"/>
              <a:t> (SHORT)</a:t>
            </a:r>
          </a:p>
          <a:p>
            <a:pPr lvl="1"/>
            <a:r>
              <a:rPr lang="en-GB" dirty="0">
                <a:hlinkClick r:id="rId4"/>
              </a:rPr>
              <a:t>World Systems Theory – YouTube</a:t>
            </a:r>
            <a:r>
              <a:rPr lang="en-GB" dirty="0"/>
              <a:t> (LONG)</a:t>
            </a:r>
          </a:p>
          <a:p>
            <a:pPr lvl="1" algn="r"/>
            <a:r>
              <a:rPr lang="en-GB" altLang="en-US" dirty="0"/>
              <a:t>(Wallerstein)</a:t>
            </a:r>
            <a:endParaRPr lang="en-US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57628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altLang="en-US" dirty="0"/>
              <a:t>World System Theory: </a:t>
            </a:r>
            <a:br>
              <a:rPr lang="en-US" altLang="en-US" dirty="0"/>
            </a:br>
            <a:r>
              <a:rPr lang="en-US" altLang="en-US" dirty="0"/>
              <a:t>Core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r>
              <a:rPr lang="en-US" altLang="en-US" dirty="0"/>
              <a:t>Core countries control and benefit most from the global market</a:t>
            </a:r>
          </a:p>
          <a:p>
            <a:r>
              <a:rPr lang="en-US" altLang="en-US" dirty="0" err="1"/>
              <a:t>Industrialised</a:t>
            </a:r>
            <a:r>
              <a:rPr lang="en-US" altLang="en-US" dirty="0"/>
              <a:t> economies: USA, UK, Germany, Japan</a:t>
            </a:r>
          </a:p>
          <a:p>
            <a:r>
              <a:rPr lang="en-US" altLang="en-US" dirty="0"/>
              <a:t>They have strong </a:t>
            </a:r>
          </a:p>
          <a:p>
            <a:pPr lvl="1"/>
            <a:r>
              <a:rPr lang="en-US" altLang="en-US" dirty="0"/>
              <a:t>state institutions, </a:t>
            </a:r>
          </a:p>
          <a:p>
            <a:pPr lvl="1"/>
            <a:r>
              <a:rPr lang="en-US" altLang="en-US" dirty="0"/>
              <a:t>a powerful military </a:t>
            </a:r>
          </a:p>
          <a:p>
            <a:pPr lvl="1"/>
            <a:r>
              <a:rPr lang="en-US" altLang="en-US" dirty="0"/>
              <a:t>and powerful global political alliances.</a:t>
            </a:r>
          </a:p>
          <a:p>
            <a:pPr lvl="1"/>
            <a:r>
              <a:rPr lang="en-US" altLang="en-US" dirty="0"/>
              <a:t>e.g. The EU, NATO, </a:t>
            </a:r>
            <a:r>
              <a:rPr lang="en-US" altLang="en-US" dirty="0" err="1"/>
              <a:t>SEATO</a:t>
            </a:r>
            <a:endParaRPr lang="en-US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65399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World System Theory: </a:t>
            </a:r>
            <a:br>
              <a:rPr lang="en-US" altLang="en-US" dirty="0"/>
            </a:br>
            <a:r>
              <a:rPr lang="en-US" altLang="en-US" dirty="0"/>
              <a:t>Semi-Periphery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dirty="0" err="1"/>
              <a:t>Industrialising</a:t>
            </a:r>
            <a:r>
              <a:rPr lang="en-US" altLang="en-US" dirty="0"/>
              <a:t> and mostly capitalist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1800" dirty="0"/>
              <a:t>Play a major role in mediating 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altLang="en-US" dirty="0"/>
              <a:t>economic, 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altLang="en-US" dirty="0"/>
              <a:t>political, 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altLang="en-US" dirty="0"/>
              <a:t>and social activities 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altLang="en-US" dirty="0"/>
              <a:t>that link core and peripheral areas</a:t>
            </a:r>
          </a:p>
          <a:p>
            <a:endParaRPr lang="en-GB" sz="1800" dirty="0"/>
          </a:p>
          <a:p>
            <a:endParaRPr lang="en-US" alt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111ECB-E042-BD26-6969-BB71D2D83E9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1800" dirty="0"/>
              <a:t>These regions and nations allow for the possibility of 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altLang="en-US" dirty="0"/>
              <a:t>innovative technology, 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altLang="en-US" dirty="0"/>
              <a:t>reforms in social and </a:t>
            </a:r>
            <a:r>
              <a:rPr lang="en-US" altLang="en-US" dirty="0" err="1"/>
              <a:t>organisational</a:t>
            </a:r>
            <a:r>
              <a:rPr lang="en-US" altLang="en-US" dirty="0"/>
              <a:t> structure, 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altLang="en-US" dirty="0"/>
              <a:t>and dominance over peripheral nations.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602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Examples:</a:t>
            </a:r>
            <a:br>
              <a:rPr lang="en-GB" dirty="0"/>
            </a:br>
            <a:r>
              <a:rPr lang="en-GB" dirty="0"/>
              <a:t> Semi-Periphery Countries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C0EB57-3A5F-FC95-E739-393401AFE6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/>
              <a:t>Jim O’Neil the Chairman of Goldman-Sachs bank coined the phrase B.R.I.C.S. in 2001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/>
              <a:t>Five largest and most industrialised of the non-Core nations;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Brazil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Russia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India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China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South Africa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3320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Examples:</a:t>
            </a:r>
            <a:br>
              <a:rPr lang="en-GB" dirty="0"/>
            </a:br>
            <a:r>
              <a:rPr lang="en-GB" dirty="0"/>
              <a:t>Semi-Periphery Countries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6AEADA-CA7D-ACD1-FDBA-6697BB7FDF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/>
              <a:t>This concept has now been extended by the creation of the term </a:t>
            </a:r>
            <a:r>
              <a:rPr lang="en-GB" sz="1800" dirty="0" err="1"/>
              <a:t>M.I.N.T</a:t>
            </a:r>
            <a:r>
              <a:rPr lang="en-GB" sz="1800" dirty="0"/>
              <a:t>. to cover four more emerging economies: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Mexico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Indonesia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Nigeria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Turkey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2029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Examples:</a:t>
            </a:r>
            <a:br>
              <a:rPr lang="en-GB" dirty="0"/>
            </a:br>
            <a:r>
              <a:rPr lang="en-GB" dirty="0"/>
              <a:t>Semi-Periphery Countries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8D41BB-258A-A36D-AD98-6CCEE6847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/>
              <a:t>A more countries are being added to the ‘semi-periphery’ as their economies develop: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Bangladesh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Egypt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Iran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Pakistan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Philippines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South Korea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Vietnam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70454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18" y="0"/>
            <a:ext cx="11028934" cy="63005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192344" y="6453335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Source: The Guardian</a:t>
            </a:r>
          </a:p>
        </p:txBody>
      </p:sp>
    </p:spTree>
    <p:extLst>
      <p:ext uri="{BB962C8B-B14F-4D97-AF65-F5344CB8AC3E}">
        <p14:creationId xmlns:p14="http://schemas.microsoft.com/office/powerpoint/2010/main" val="41982273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World System Theory:</a:t>
            </a:r>
            <a:br>
              <a:rPr lang="en-US" altLang="en-US" dirty="0"/>
            </a:br>
            <a:r>
              <a:rPr lang="en-US" altLang="en-US" dirty="0"/>
              <a:t>Periphery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US" altLang="en-US" dirty="0"/>
              <a:t>Periphery countries less developed politically and economically: </a:t>
            </a:r>
          </a:p>
          <a:p>
            <a:pPr lvl="1"/>
            <a:r>
              <a:rPr lang="en-US" altLang="en-US" dirty="0"/>
              <a:t>e.g. Sub-Saharan African countries</a:t>
            </a:r>
          </a:p>
          <a:p>
            <a:r>
              <a:rPr lang="en-US" altLang="en-US" dirty="0"/>
              <a:t>Receive a disproportionately small share of global wealth</a:t>
            </a:r>
          </a:p>
          <a:p>
            <a:r>
              <a:rPr lang="en-US" altLang="en-US" dirty="0"/>
              <a:t>Weak state institutions and are dependent on, and exploited by, </a:t>
            </a:r>
          </a:p>
          <a:p>
            <a:pPr lvl="1"/>
            <a:r>
              <a:rPr lang="en-US" altLang="en-US" dirty="0"/>
              <a:t>more developed countries. </a:t>
            </a:r>
          </a:p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DA121F-27F6-3073-0003-A47FF5946AB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/>
              <a:t>These countries are usually behind because of obstacles such as lack of </a:t>
            </a:r>
          </a:p>
          <a:p>
            <a:pPr lvl="1"/>
            <a:r>
              <a:rPr lang="en-US" altLang="en-US" dirty="0"/>
              <a:t>technology, </a:t>
            </a:r>
          </a:p>
          <a:p>
            <a:pPr lvl="1"/>
            <a:r>
              <a:rPr lang="en-US" altLang="en-US" dirty="0"/>
              <a:t>unstable government, </a:t>
            </a:r>
          </a:p>
          <a:p>
            <a:pPr lvl="1"/>
            <a:r>
              <a:rPr lang="en-US" altLang="en-US" dirty="0"/>
              <a:t>and poor education </a:t>
            </a:r>
          </a:p>
          <a:p>
            <a:pPr lvl="1"/>
            <a:r>
              <a:rPr lang="en-US" altLang="en-US" dirty="0"/>
              <a:t>and health systems.</a:t>
            </a:r>
          </a:p>
          <a:p>
            <a:r>
              <a:rPr lang="en-US" altLang="en-US" dirty="0"/>
              <a:t>They are crucial to core countries holding power and wealth….</a:t>
            </a:r>
          </a:p>
          <a:p>
            <a:pPr lvl="1"/>
            <a:r>
              <a:rPr lang="en-US" altLang="en-US" dirty="0"/>
              <a:t>Impact on ‘global’ justice?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338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79377" y="1954892"/>
            <a:ext cx="4752528" cy="1281112"/>
          </a:xfrm>
        </p:spPr>
        <p:txBody>
          <a:bodyPr/>
          <a:lstStyle/>
          <a:p>
            <a:r>
              <a:rPr lang="en-US" altLang="en-US" dirty="0"/>
              <a:t>World System Theory</a:t>
            </a:r>
          </a:p>
        </p:txBody>
      </p:sp>
      <p:pic>
        <p:nvPicPr>
          <p:cNvPr id="25603" name="Picture 5" descr="wallerstein5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63952" y="44624"/>
            <a:ext cx="6343650" cy="6343650"/>
          </a:xfrm>
        </p:spPr>
      </p:pic>
    </p:spTree>
    <p:extLst>
      <p:ext uri="{BB962C8B-B14F-4D97-AF65-F5344CB8AC3E}">
        <p14:creationId xmlns:p14="http://schemas.microsoft.com/office/powerpoint/2010/main" val="16330816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Globalisation and the ‘Risk’ Society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altLang="en-US" dirty="0"/>
              <a:t>Relates to the increasing accessibility of </a:t>
            </a:r>
          </a:p>
          <a:p>
            <a:pPr lvl="1"/>
            <a:r>
              <a:rPr lang="en-US" altLang="en-US" dirty="0"/>
              <a:t>knowledge through the emergence of</a:t>
            </a:r>
          </a:p>
          <a:p>
            <a:pPr lvl="1"/>
            <a:r>
              <a:rPr lang="en-US" altLang="en-US" dirty="0"/>
              <a:t>the ‘information society’</a:t>
            </a:r>
          </a:p>
          <a:p>
            <a:r>
              <a:rPr lang="en-US" altLang="en-US" dirty="0"/>
              <a:t>Knowledge based technologies make </a:t>
            </a:r>
          </a:p>
          <a:p>
            <a:pPr lvl="1"/>
            <a:r>
              <a:rPr lang="en-US" altLang="en-US" dirty="0"/>
              <a:t>scientific knowledge, </a:t>
            </a:r>
          </a:p>
          <a:p>
            <a:pPr lvl="1"/>
            <a:r>
              <a:rPr lang="en-US" altLang="en-US" dirty="0"/>
              <a:t>previously confined in institutions,</a:t>
            </a:r>
          </a:p>
          <a:p>
            <a:pPr lvl="1"/>
            <a:r>
              <a:rPr lang="en-US" altLang="en-US" dirty="0"/>
              <a:t>increasingly available for public consumption</a:t>
            </a:r>
          </a:p>
          <a:p>
            <a:r>
              <a:rPr lang="en-US" altLang="en-US" dirty="0"/>
              <a:t>Risk…</a:t>
            </a:r>
          </a:p>
          <a:p>
            <a:pPr lvl="1"/>
            <a:r>
              <a:rPr lang="en-US" altLang="en-US" dirty="0"/>
              <a:t>a consequence of the intensification of risk </a:t>
            </a:r>
          </a:p>
          <a:p>
            <a:pPr lvl="1"/>
            <a:r>
              <a:rPr lang="en-US" altLang="en-US" dirty="0"/>
              <a:t>and the heightened perception of risk</a:t>
            </a:r>
          </a:p>
          <a:p>
            <a:endParaRPr lang="en-US" alt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B28C0C1-808E-E961-42BC-C63DB321542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/>
              <a:t> "a society increasingly preoccupied with </a:t>
            </a:r>
          </a:p>
          <a:p>
            <a:pPr lvl="1"/>
            <a:r>
              <a:rPr lang="en-GB" altLang="en-US" dirty="0"/>
              <a:t>the future,</a:t>
            </a:r>
          </a:p>
          <a:p>
            <a:pPr lvl="1"/>
            <a:r>
              <a:rPr lang="en-GB" altLang="en-US" dirty="0"/>
              <a:t>and also with safety,</a:t>
            </a:r>
          </a:p>
          <a:p>
            <a:pPr lvl="1"/>
            <a:r>
              <a:rPr lang="en-GB" altLang="en-US" dirty="0"/>
              <a:t>which generates the notion of risk”</a:t>
            </a:r>
          </a:p>
          <a:p>
            <a:pPr marL="457200" lvl="1" indent="0" algn="r">
              <a:buNone/>
            </a:pPr>
            <a:endParaRPr lang="en-GB" dirty="0"/>
          </a:p>
          <a:p>
            <a:pPr marL="457200" lvl="1" indent="0" algn="r">
              <a:buNone/>
            </a:pPr>
            <a:endParaRPr lang="en-GB" dirty="0"/>
          </a:p>
          <a:p>
            <a:pPr marL="457200" lvl="1" indent="0" algn="r">
              <a:buNone/>
            </a:pPr>
            <a:r>
              <a:rPr lang="en-GB" dirty="0"/>
              <a:t>(Giddens and Pierson 1998, </a:t>
            </a:r>
            <a:r>
              <a:rPr lang="en-GB" dirty="0" err="1"/>
              <a:t>p.209</a:t>
            </a:r>
            <a:r>
              <a:rPr lang="en-GB" dirty="0"/>
              <a:t>)</a:t>
            </a:r>
          </a:p>
          <a:p>
            <a:pPr lvl="1"/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594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496" y="118262"/>
            <a:ext cx="3465307" cy="2619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1991" y="3089592"/>
            <a:ext cx="3271814" cy="3673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 descr="Image result for terrorist threat headline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072" y="116632"/>
            <a:ext cx="324883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7038" y="3089592"/>
            <a:ext cx="2220887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 descr="How the covid-19 pandemic has led to a flood of misleading science | New  Scientist">
            <a:extLst>
              <a:ext uri="{FF2B5EF4-FFF2-40B4-BE49-F238E27FC236}">
                <a16:creationId xmlns:a16="http://schemas.microsoft.com/office/drawing/2014/main" id="{1B255544-CA87-2A5C-81E4-8D3A75A80D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59" y="3074720"/>
            <a:ext cx="5441351" cy="3620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936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altLang="en-US" dirty="0"/>
              <a:t>The Risk Society is………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r>
              <a:rPr lang="en-US" altLang="en-US" dirty="0"/>
              <a:t>“likely to be experienced as dislocating, </a:t>
            </a:r>
          </a:p>
          <a:p>
            <a:pPr lvl="1"/>
            <a:r>
              <a:rPr lang="en-US" altLang="en-US" dirty="0"/>
              <a:t>and may produce uncertainty and loss of identity. </a:t>
            </a:r>
          </a:p>
          <a:p>
            <a:r>
              <a:rPr lang="en-US" altLang="en-US" dirty="0"/>
              <a:t>The order associated with traditional forms of life give way to </a:t>
            </a:r>
          </a:p>
          <a:p>
            <a:pPr lvl="1"/>
            <a:r>
              <a:rPr lang="en-US" altLang="en-US" dirty="0"/>
              <a:t>the disorderliness of modern conditions </a:t>
            </a:r>
          </a:p>
          <a:p>
            <a:pPr lvl="1"/>
            <a:r>
              <a:rPr lang="en-US" altLang="en-US" dirty="0"/>
              <a:t>in which the rootedness of place, </a:t>
            </a:r>
          </a:p>
          <a:p>
            <a:pPr lvl="1"/>
            <a:r>
              <a:rPr lang="en-US" altLang="en-US" dirty="0"/>
              <a:t>the comforting weight of history </a:t>
            </a:r>
          </a:p>
          <a:p>
            <a:pPr lvl="1"/>
            <a:r>
              <a:rPr lang="en-US" altLang="en-US" dirty="0"/>
              <a:t>and a belief in the divine or the cosmic are all threatened”</a:t>
            </a:r>
          </a:p>
          <a:p>
            <a:pPr marL="457200" lvl="1" indent="0" algn="r">
              <a:buNone/>
            </a:pPr>
            <a:r>
              <a:rPr lang="en-US" altLang="en-US" dirty="0"/>
              <a:t>(</a:t>
            </a:r>
            <a:r>
              <a:rPr lang="en-US" altLang="en-US" dirty="0" err="1"/>
              <a:t>Axford</a:t>
            </a:r>
            <a:r>
              <a:rPr lang="en-US" altLang="en-US" dirty="0"/>
              <a:t>, 1995, </a:t>
            </a:r>
            <a:r>
              <a:rPr lang="en-US" altLang="en-US" dirty="0" err="1"/>
              <a:t>p.13</a:t>
            </a:r>
            <a:r>
              <a:rPr lang="en-US" altLang="en-US" dirty="0"/>
              <a:t>)</a:t>
            </a:r>
          </a:p>
          <a:p>
            <a:pPr lvl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20102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Risk Society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US" altLang="en-US" dirty="0"/>
              <a:t>Increasing </a:t>
            </a:r>
          </a:p>
          <a:p>
            <a:pPr lvl="1"/>
            <a:r>
              <a:rPr lang="en-US" altLang="en-US" dirty="0"/>
              <a:t>speed and volume of the movement of </a:t>
            </a:r>
          </a:p>
          <a:p>
            <a:pPr lvl="1"/>
            <a:r>
              <a:rPr lang="en-US" altLang="en-US" dirty="0"/>
              <a:t>goods, </a:t>
            </a:r>
          </a:p>
          <a:p>
            <a:pPr lvl="1"/>
            <a:r>
              <a:rPr lang="en-US" altLang="en-US" dirty="0"/>
              <a:t>messages, </a:t>
            </a:r>
          </a:p>
          <a:p>
            <a:pPr lvl="1"/>
            <a:r>
              <a:rPr lang="en-US" altLang="en-US" dirty="0"/>
              <a:t>symbols, </a:t>
            </a:r>
          </a:p>
          <a:p>
            <a:pPr lvl="1"/>
            <a:r>
              <a:rPr lang="en-US" altLang="en-US" dirty="0"/>
              <a:t>peoples (i.e. the ‘</a:t>
            </a:r>
            <a:r>
              <a:rPr lang="en-US" altLang="en-US" dirty="0" err="1"/>
              <a:t>SCAPES</a:t>
            </a:r>
            <a:r>
              <a:rPr lang="en-US" altLang="en-US" dirty="0"/>
              <a:t>’)…</a:t>
            </a:r>
          </a:p>
          <a:p>
            <a:endParaRPr lang="en-US" alt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B8A373-5AE6-94DA-0AC8-67AB73D3F2D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/>
              <a:t>impacting at </a:t>
            </a:r>
          </a:p>
          <a:p>
            <a:pPr lvl="1"/>
            <a:r>
              <a:rPr lang="en-US" altLang="en-US" dirty="0"/>
              <a:t>political, </a:t>
            </a:r>
          </a:p>
          <a:p>
            <a:pPr lvl="1"/>
            <a:r>
              <a:rPr lang="en-US" altLang="en-US" dirty="0"/>
              <a:t>economic, </a:t>
            </a:r>
          </a:p>
          <a:p>
            <a:pPr lvl="1"/>
            <a:r>
              <a:rPr lang="en-US" altLang="en-US" dirty="0"/>
              <a:t>social, </a:t>
            </a:r>
          </a:p>
          <a:p>
            <a:pPr lvl="1"/>
            <a:r>
              <a:rPr lang="en-US" altLang="en-US" dirty="0"/>
              <a:t>local </a:t>
            </a:r>
          </a:p>
          <a:p>
            <a:pPr lvl="1"/>
            <a:r>
              <a:rPr lang="en-US" altLang="en-US" dirty="0"/>
              <a:t>and personal levels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041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9CF0-6F9C-82F2-3F34-D9F64F74B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1AB9A-3393-4FB5-0BBC-AF5BC33326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dirty="0"/>
              <a:t>Shrinking space </a:t>
            </a:r>
          </a:p>
          <a:p>
            <a:pPr lvl="1"/>
            <a:r>
              <a:rPr lang="en-US" altLang="en-US" dirty="0"/>
              <a:t>and perception of space</a:t>
            </a:r>
          </a:p>
          <a:p>
            <a:pPr lvl="1"/>
            <a:r>
              <a:rPr lang="en-US" altLang="en-US" dirty="0"/>
              <a:t>in terms of time of </a:t>
            </a:r>
          </a:p>
          <a:p>
            <a:pPr lvl="1"/>
            <a:r>
              <a:rPr lang="en-US" altLang="en-US" dirty="0"/>
              <a:t>travel and communication</a:t>
            </a:r>
          </a:p>
          <a:p>
            <a:pPr lvl="1"/>
            <a:r>
              <a:rPr lang="en-US" altLang="en-US" dirty="0"/>
              <a:t>Permeable borders, </a:t>
            </a:r>
          </a:p>
          <a:p>
            <a:pPr lvl="1"/>
            <a:r>
              <a:rPr lang="en-US" altLang="en-US" dirty="0"/>
              <a:t>satellites, </a:t>
            </a:r>
          </a:p>
          <a:p>
            <a:pPr lvl="1"/>
            <a:r>
              <a:rPr lang="en-US" altLang="en-US" dirty="0"/>
              <a:t>environmental disasters, </a:t>
            </a:r>
          </a:p>
          <a:p>
            <a:pPr lvl="1"/>
            <a:r>
              <a:rPr lang="en-US" altLang="en-US" dirty="0"/>
              <a:t>global warning, </a:t>
            </a:r>
          </a:p>
          <a:p>
            <a:pPr lvl="1"/>
            <a:r>
              <a:rPr lang="en-US" altLang="en-US" dirty="0"/>
              <a:t>economic crises, </a:t>
            </a:r>
          </a:p>
          <a:p>
            <a:pPr lvl="1"/>
            <a:r>
              <a:rPr lang="en-US" altLang="en-US" dirty="0"/>
              <a:t>oil prices…..</a:t>
            </a:r>
          </a:p>
          <a:p>
            <a:pPr lvl="1"/>
            <a:r>
              <a:rPr lang="en-US" altLang="en-US" dirty="0"/>
              <a:t>the death of the nation-state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96EF08-1EAA-6CE1-3D6D-9D15004B5E4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dirty="0"/>
              <a:t>Reflexivity, </a:t>
            </a:r>
          </a:p>
          <a:p>
            <a:pPr lvl="1"/>
            <a:r>
              <a:rPr lang="en-US" altLang="en-US" dirty="0"/>
              <a:t>as we increasingly (re)orient ourselves to the world as a whole….</a:t>
            </a:r>
          </a:p>
          <a:p>
            <a:pPr lvl="1"/>
            <a:r>
              <a:rPr lang="en-US" altLang="en-US" dirty="0"/>
              <a:t>global human rights, </a:t>
            </a:r>
          </a:p>
          <a:p>
            <a:pPr lvl="1"/>
            <a:r>
              <a:rPr lang="en-US" altLang="en-US" dirty="0"/>
              <a:t>movements of capital, </a:t>
            </a:r>
          </a:p>
          <a:p>
            <a:pPr lvl="1"/>
            <a:r>
              <a:rPr lang="en-US" altLang="en-US" dirty="0"/>
              <a:t>thinking globally…</a:t>
            </a:r>
          </a:p>
          <a:p>
            <a:pPr lvl="1"/>
            <a:endParaRPr lang="en-US" altLang="en-US" dirty="0"/>
          </a:p>
          <a:p>
            <a:r>
              <a:rPr lang="en-US" altLang="en-US" dirty="0"/>
              <a:t>Helps to respond to the everchanging world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76017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Globalisation and the ‘Personal’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Heightened perception of risk: </a:t>
            </a:r>
          </a:p>
          <a:p>
            <a:pPr lvl="1"/>
            <a:r>
              <a:rPr lang="en-US" altLang="en-US" dirty="0"/>
              <a:t>terrorism,</a:t>
            </a:r>
          </a:p>
          <a:p>
            <a:pPr lvl="1"/>
            <a:r>
              <a:rPr lang="en-US" altLang="en-US" dirty="0"/>
              <a:t>anti-biotic resistant strains of bacteria, </a:t>
            </a:r>
          </a:p>
          <a:p>
            <a:pPr lvl="1"/>
            <a:r>
              <a:rPr lang="en-US" altLang="en-US" dirty="0"/>
              <a:t>crime;</a:t>
            </a:r>
          </a:p>
          <a:p>
            <a:r>
              <a:rPr lang="en-US" altLang="en-US" dirty="0"/>
              <a:t>Loss of tradition and certainty </a:t>
            </a:r>
          </a:p>
          <a:p>
            <a:pPr lvl="1"/>
            <a:r>
              <a:rPr lang="en-US" altLang="en-US" dirty="0"/>
              <a:t>Divorce, </a:t>
            </a:r>
          </a:p>
          <a:p>
            <a:pPr lvl="1"/>
            <a:r>
              <a:rPr lang="en-US" altLang="en-US" dirty="0"/>
              <a:t>Extended families,</a:t>
            </a:r>
          </a:p>
          <a:p>
            <a:pPr lvl="1"/>
            <a:r>
              <a:rPr lang="en-US" altLang="en-US" dirty="0"/>
              <a:t>relationships and therapy, </a:t>
            </a:r>
          </a:p>
          <a:p>
            <a:pPr lvl="1"/>
            <a:r>
              <a:rPr lang="en-US" altLang="en-US" dirty="0"/>
              <a:t>loss of community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EE7DB9-6507-7A05-1CB6-D8A12AD8DD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/>
              <a:t>Access to ‘expert’ information at </a:t>
            </a:r>
          </a:p>
          <a:p>
            <a:pPr lvl="1"/>
            <a:r>
              <a:rPr lang="en-US" altLang="en-US" dirty="0"/>
              <a:t>the touch of a button</a:t>
            </a:r>
          </a:p>
          <a:p>
            <a:pPr lvl="1"/>
            <a:r>
              <a:rPr lang="en-US" altLang="en-US" dirty="0"/>
              <a:t>But much ‘fake news’ and ‘fake information’ available too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817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B61B8-98FE-4A78-B142-E3444FC58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</p:spPr>
        <p:txBody>
          <a:bodyPr/>
          <a:lstStyle/>
          <a:p>
            <a:r>
              <a:rPr lang="en-GB" dirty="0"/>
              <a:t>Globalisation and ‘Choice’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9E8DB-94E3-E737-CEA3-F982A5AD80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r>
              <a:rPr lang="en-GB" dirty="0"/>
              <a:t>One aspect of globalisation links with </a:t>
            </a:r>
          </a:p>
          <a:p>
            <a:pPr lvl="1"/>
            <a:r>
              <a:rPr lang="en-GB" dirty="0"/>
              <a:t>the concept of ethical consumerism</a:t>
            </a:r>
          </a:p>
          <a:p>
            <a:r>
              <a:rPr lang="en-GB" dirty="0"/>
              <a:t>More ‘brands’ are </a:t>
            </a:r>
          </a:p>
          <a:p>
            <a:pPr lvl="1"/>
            <a:r>
              <a:rPr lang="en-GB" dirty="0"/>
              <a:t>owned by fewer companies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010604D-59A2-DD10-22BC-46904C64BB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/>
          <a:lstStyle/>
          <a:p>
            <a:r>
              <a:rPr lang="en-GB" dirty="0"/>
              <a:t>Therefore, if a consumer wishes to shop ethically, </a:t>
            </a:r>
          </a:p>
          <a:p>
            <a:pPr lvl="1"/>
            <a:r>
              <a:rPr lang="en-GB" dirty="0"/>
              <a:t>they need to be very well informed</a:t>
            </a:r>
          </a:p>
          <a:p>
            <a:r>
              <a:rPr lang="en-GB" dirty="0"/>
              <a:t>‘Ethical consumerism’ </a:t>
            </a:r>
          </a:p>
          <a:p>
            <a:pPr lvl="1"/>
            <a:r>
              <a:rPr lang="en-GB" dirty="0"/>
              <a:t>is increasingly popular but increasingly complex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7253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84B1581-814D-4BB1-BCA7-C8DD54C9B1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0150"/>
            <a:ext cx="12451770" cy="6717849"/>
          </a:xfrm>
          <a:prstGeom prst="rect">
            <a:avLst/>
          </a:prstGeom>
        </p:spPr>
      </p:pic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D613E5EA-0363-47DD-896F-C79465E9B8A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0336" y="6093297"/>
            <a:ext cx="617612" cy="6134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1041D4-BC9A-4C7C-813E-010003525E8C}"/>
              </a:ext>
            </a:extLst>
          </p:cNvPr>
          <p:cNvSpPr txBox="1"/>
          <p:nvPr/>
        </p:nvSpPr>
        <p:spPr>
          <a:xfrm>
            <a:off x="3863752" y="213113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Unilever</a:t>
            </a:r>
          </a:p>
        </p:txBody>
      </p:sp>
    </p:spTree>
    <p:extLst>
      <p:ext uri="{BB962C8B-B14F-4D97-AF65-F5344CB8AC3E}">
        <p14:creationId xmlns:p14="http://schemas.microsoft.com/office/powerpoint/2010/main" val="2726117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34699877-13E3-4FC1-B91B-2A8A8FA76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BC4CB122-E2DC-4CA5-8B6F-B49249C78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267478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7AB22E03-3087-4988-9DB5-572918FB9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9212" y="313809"/>
            <a:ext cx="9281055" cy="6222458"/>
          </a:xfrm>
          <a:prstGeom prst="rect">
            <a:avLst/>
          </a:prstGeom>
          <a:solidFill>
            <a:schemeClr val="bg1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3" name="Freeform 5">
            <a:extLst>
              <a:ext uri="{FF2B5EF4-FFF2-40B4-BE49-F238E27FC236}">
                <a16:creationId xmlns:a16="http://schemas.microsoft.com/office/drawing/2014/main" id="{4B2A5927-4A36-47DC-BF12-54A96B456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823682"/>
            <a:ext cx="3536576" cy="857047"/>
          </a:xfrm>
          <a:prstGeom prst="rightArrow">
            <a:avLst>
              <a:gd name="adj1" fmla="val 100000"/>
              <a:gd name="adj2" fmla="val 44189"/>
            </a:avLst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052" name="Picture 4" descr="The 50 Most Valuable Companies in the World in 2023 by Market Capitalization">
            <a:extLst>
              <a:ext uri="{FF2B5EF4-FFF2-40B4-BE49-F238E27FC236}">
                <a16:creationId xmlns:a16="http://schemas.microsoft.com/office/drawing/2014/main" id="{02ED8199-DB36-755B-27DB-756366CF54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75920" y="437138"/>
            <a:ext cx="4824535" cy="6030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01833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C7CE4F1-1D34-4EE7-9E52-CEB436DD6C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2318" y="0"/>
            <a:ext cx="8709837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E09C7F8-CDF6-52C1-E4BA-66A1BB71E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5" y="1340768"/>
            <a:ext cx="2448272" cy="1280890"/>
          </a:xfrm>
        </p:spPr>
        <p:txBody>
          <a:bodyPr>
            <a:normAutofit fontScale="90000"/>
          </a:bodyPr>
          <a:lstStyle/>
          <a:p>
            <a:r>
              <a:rPr lang="en-GB" sz="4400" b="1" dirty="0"/>
              <a:t>Nestlé</a:t>
            </a:r>
            <a:br>
              <a:rPr lang="en-GB" sz="4400" b="1" dirty="0"/>
            </a:b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11001482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E7C7D0C-42BE-A420-78A0-F432D4AD4BE8}"/>
              </a:ext>
            </a:extLst>
          </p:cNvPr>
          <p:cNvSpPr txBox="1">
            <a:spLocks/>
          </p:cNvSpPr>
          <p:nvPr/>
        </p:nvSpPr>
        <p:spPr>
          <a:xfrm>
            <a:off x="911425" y="1340768"/>
            <a:ext cx="2448272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400" b="1" dirty="0"/>
              <a:t>Kraft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7DF861-0994-7D36-BFA6-C252746B6F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6174" y="-16008"/>
            <a:ext cx="9875826" cy="654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317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5EB2BD4-C278-4681-B9B4-35D0C92195D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5560" y="404664"/>
            <a:ext cx="9951752" cy="5976664"/>
          </a:xfrm>
          <a:prstGeom prst="rect">
            <a:avLst/>
          </a:prstGeom>
        </p:spPr>
      </p:pic>
      <p:sp>
        <p:nvSpPr>
          <p:cNvPr id="4" name="Title 2">
            <a:extLst>
              <a:ext uri="{FF2B5EF4-FFF2-40B4-BE49-F238E27FC236}">
                <a16:creationId xmlns:a16="http://schemas.microsoft.com/office/drawing/2014/main" id="{7105EFF6-7AF7-7515-10C4-3763C571E8A7}"/>
              </a:ext>
            </a:extLst>
          </p:cNvPr>
          <p:cNvSpPr txBox="1">
            <a:spLocks/>
          </p:cNvSpPr>
          <p:nvPr/>
        </p:nvSpPr>
        <p:spPr>
          <a:xfrm>
            <a:off x="263352" y="1400964"/>
            <a:ext cx="2448272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2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800" b="1" dirty="0"/>
              <a:t>Kraft</a:t>
            </a:r>
          </a:p>
          <a:p>
            <a:r>
              <a:rPr lang="en-GB" sz="3800" b="1" dirty="0"/>
              <a:t>Heinz Merger</a:t>
            </a:r>
          </a:p>
        </p:txBody>
      </p:sp>
    </p:spTree>
    <p:extLst>
      <p:ext uri="{BB962C8B-B14F-4D97-AF65-F5344CB8AC3E}">
        <p14:creationId xmlns:p14="http://schemas.microsoft.com/office/powerpoint/2010/main" val="193680444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4E3B809-31E3-4304-BF79-60720135DD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9656" y="116632"/>
            <a:ext cx="8958230" cy="5184576"/>
          </a:xfrm>
          <a:prstGeom prst="rect">
            <a:avLst/>
          </a:prstGeom>
        </p:spPr>
      </p:pic>
      <p:sp>
        <p:nvSpPr>
          <p:cNvPr id="4" name="Title 2">
            <a:extLst>
              <a:ext uri="{FF2B5EF4-FFF2-40B4-BE49-F238E27FC236}">
                <a16:creationId xmlns:a16="http://schemas.microsoft.com/office/drawing/2014/main" id="{96A1262D-ACA7-B6F8-F81D-B231CDAD42A3}"/>
              </a:ext>
            </a:extLst>
          </p:cNvPr>
          <p:cNvSpPr txBox="1">
            <a:spLocks/>
          </p:cNvSpPr>
          <p:nvPr/>
        </p:nvSpPr>
        <p:spPr>
          <a:xfrm>
            <a:off x="479376" y="1461206"/>
            <a:ext cx="2448272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</a:pPr>
            <a:r>
              <a:rPr lang="en-GB" sz="3400" b="1" dirty="0"/>
              <a:t>Proctor &amp; Gamble</a:t>
            </a:r>
          </a:p>
          <a:p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1545961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C08A345-0319-4599-A0B4-FBCDCA9BE894}"/>
              </a:ext>
            </a:extLst>
          </p:cNvPr>
          <p:cNvSpPr txBox="1"/>
          <p:nvPr/>
        </p:nvSpPr>
        <p:spPr>
          <a:xfrm>
            <a:off x="479376" y="1556792"/>
            <a:ext cx="2616464" cy="1041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sz="33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Pepsico</a:t>
            </a:r>
            <a:endParaRPr lang="en-GB" sz="3300" b="1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  <a:p>
            <a:pPr algn="ctr"/>
            <a:endParaRPr lang="en-GB" sz="32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DEC534-C9F5-4FBE-8408-DE756A73C1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576" y="0"/>
            <a:ext cx="9912424" cy="6271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620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 altLang="en-US" dirty="0"/>
              <a:t>Impacts of Globalisation:</a:t>
            </a:r>
            <a:br>
              <a:rPr lang="en-GB" altLang="en-US" dirty="0"/>
            </a:br>
            <a:r>
              <a:rPr lang="en-GB" altLang="en-US" dirty="0"/>
              <a:t>Examples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664D60C-7CC7-E959-B35E-444F0E8C57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1800" dirty="0"/>
              <a:t>Leitch Review (2004) – ‘Prosperity for all in the global economy - world class skills’</a:t>
            </a:r>
          </a:p>
          <a:p>
            <a:pPr lvl="1"/>
            <a:r>
              <a:rPr lang="en-GB" dirty="0">
                <a:hlinkClick r:id="rId3"/>
              </a:rPr>
              <a:t>Prosperity_for_all_in_the_global_economy_-_summary.pdf (publishing.service.gov.uk)</a:t>
            </a:r>
            <a:endParaRPr lang="en-GB" altLang="en-US" dirty="0"/>
          </a:p>
          <a:p>
            <a:r>
              <a:rPr lang="en-GB" altLang="en-US" sz="1800" dirty="0"/>
              <a:t>Joseph Rowntree Foundation (2011) – ‘Globalisation, UK Poverty and Communities’</a:t>
            </a:r>
          </a:p>
          <a:p>
            <a:pPr lvl="1"/>
            <a:r>
              <a:rPr lang="fr-FR" dirty="0">
                <a:hlinkClick r:id="rId4"/>
              </a:rPr>
              <a:t>investigations-globalisation.pdf (jrf.org.uk)</a:t>
            </a:r>
            <a:endParaRPr lang="en-GB" altLang="en-US" dirty="0"/>
          </a:p>
          <a:p>
            <a:r>
              <a:rPr lang="en-GB" altLang="en-US" sz="1800" dirty="0"/>
              <a:t>UNESCO Salamanca Statement (1994) – inclusive education for all</a:t>
            </a:r>
          </a:p>
          <a:p>
            <a:pPr lvl="1"/>
            <a:r>
              <a:rPr lang="en-GB" dirty="0">
                <a:hlinkClick r:id="rId5"/>
              </a:rPr>
              <a:t>The Salamanca Statement and Framework for Action on Special Needs Education - UNESCO Digital Library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05576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3200" dirty="0"/>
              <a:t>Leitch Review:</a:t>
            </a:r>
            <a:br>
              <a:rPr lang="en-GB" altLang="en-US" sz="1800" dirty="0"/>
            </a:br>
            <a:r>
              <a:rPr lang="en-GB" sz="1800" dirty="0">
                <a:hlinkClick r:id="rId2"/>
              </a:rPr>
              <a:t>Prosperity_for_all_in_the_global_economy_-_summary.pdf (publishing.service.gov.uk)</a:t>
            </a:r>
            <a:br>
              <a:rPr lang="en-GB" altLang="en-US" sz="1800" dirty="0"/>
            </a:br>
            <a:endParaRPr lang="en-GB" altLang="en-US" sz="1800" dirty="0"/>
          </a:p>
        </p:txBody>
      </p:sp>
      <p:sp>
        <p:nvSpPr>
          <p:cNvPr id="31747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altLang="en-US" dirty="0"/>
              <a:t>“Demographic, technological and global changes </a:t>
            </a:r>
          </a:p>
          <a:p>
            <a:pPr lvl="1"/>
            <a:r>
              <a:rPr lang="en-GB" altLang="en-US" dirty="0"/>
              <a:t>present enormous challenges and brilliant opportunities</a:t>
            </a:r>
          </a:p>
          <a:p>
            <a:r>
              <a:rPr lang="en-GB" altLang="en-US" dirty="0"/>
              <a:t>The population continues to age</a:t>
            </a:r>
          </a:p>
          <a:p>
            <a:r>
              <a:rPr lang="en-GB" altLang="en-US" dirty="0"/>
              <a:t>Technological developments are </a:t>
            </a:r>
          </a:p>
          <a:p>
            <a:pPr lvl="1"/>
            <a:r>
              <a:rPr lang="en-GB" altLang="en-US" dirty="0"/>
              <a:t>occurring faster than we dreamed, </a:t>
            </a:r>
          </a:p>
          <a:p>
            <a:pPr lvl="1"/>
            <a:r>
              <a:rPr lang="en-GB" altLang="en-US" dirty="0"/>
              <a:t>dramatically altering the way we work. </a:t>
            </a:r>
          </a:p>
          <a:p>
            <a:r>
              <a:rPr lang="en-GB" altLang="en-US" dirty="0"/>
              <a:t>Competitive pressures on all sectors of the economy are increasing.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3C2AA1-54C9-4330-CE7E-3E4843D15C4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Manufactured goods, and increasingly services, </a:t>
            </a:r>
          </a:p>
          <a:p>
            <a:pPr lvl="1"/>
            <a:r>
              <a:rPr lang="en-GB" altLang="en-US" dirty="0"/>
              <a:t>are traded across the world. </a:t>
            </a:r>
          </a:p>
          <a:p>
            <a:r>
              <a:rPr lang="en-GB" altLang="en-US" dirty="0"/>
              <a:t>Developed nations are relying more and more on </a:t>
            </a:r>
          </a:p>
          <a:p>
            <a:pPr lvl="1"/>
            <a:r>
              <a:rPr lang="en-GB" altLang="en-US" dirty="0"/>
              <a:t>their capacity to innovate to drive economic growth. </a:t>
            </a:r>
          </a:p>
          <a:p>
            <a:r>
              <a:rPr lang="en-GB" altLang="en-US" dirty="0"/>
              <a:t>The ability to do this depends upon the skills and knowledge of their people”.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789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Leitch Review:</a:t>
            </a:r>
            <a:br>
              <a:rPr lang="en-GB" altLang="en-US" dirty="0"/>
            </a:br>
            <a:r>
              <a:rPr lang="en-GB" sz="2200" dirty="0">
                <a:hlinkClick r:id="rId2"/>
              </a:rPr>
              <a:t>Prosperity_for_all_in_the_global_economy_-_summary.pdf (publishing.service.gov.uk)</a:t>
            </a:r>
            <a:br>
              <a:rPr lang="en-GB" altLang="en-US" sz="2200" dirty="0"/>
            </a:br>
            <a:endParaRPr lang="en-GB" altLang="en-US" dirty="0"/>
          </a:p>
        </p:txBody>
      </p:sp>
      <p:sp>
        <p:nvSpPr>
          <p:cNvPr id="32771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Our nation’s skills are </a:t>
            </a:r>
          </a:p>
          <a:p>
            <a:pPr lvl="1"/>
            <a:r>
              <a:rPr lang="en-GB" altLang="en-US" dirty="0"/>
              <a:t>not world class </a:t>
            </a:r>
          </a:p>
          <a:p>
            <a:pPr lvl="1"/>
            <a:r>
              <a:rPr lang="en-GB" altLang="en-US" dirty="0"/>
              <a:t>and we run the risk that this will </a:t>
            </a:r>
          </a:p>
          <a:p>
            <a:pPr lvl="1"/>
            <a:r>
              <a:rPr lang="en-GB" altLang="en-US" dirty="0"/>
              <a:t>undermine the UK’s long-term prosperity</a:t>
            </a:r>
          </a:p>
          <a:p>
            <a:r>
              <a:rPr lang="en-GB" altLang="en-US" dirty="0"/>
              <a:t>Productivity </a:t>
            </a:r>
          </a:p>
          <a:p>
            <a:pPr lvl="1"/>
            <a:r>
              <a:rPr lang="en-GB" altLang="en-US" dirty="0"/>
              <a:t>continues to trail </a:t>
            </a:r>
          </a:p>
          <a:p>
            <a:pPr lvl="1"/>
            <a:r>
              <a:rPr lang="en-GB" altLang="en-US" dirty="0"/>
              <a:t>many of our main international comparators</a:t>
            </a:r>
          </a:p>
          <a:p>
            <a:endParaRPr lang="en-GB" alt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143BB9-03CC-3214-9AE0-49F61F6CEB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Despite recent progress, </a:t>
            </a:r>
          </a:p>
          <a:p>
            <a:pPr lvl="1"/>
            <a:r>
              <a:rPr lang="en-GB" altLang="en-US" dirty="0"/>
              <a:t>the UK has serious social disparities </a:t>
            </a:r>
          </a:p>
          <a:p>
            <a:pPr lvl="1"/>
            <a:r>
              <a:rPr lang="en-GB" altLang="en-US" dirty="0"/>
              <a:t>with high levels of child poverty, </a:t>
            </a:r>
          </a:p>
          <a:p>
            <a:pPr lvl="1"/>
            <a:r>
              <a:rPr lang="en-GB" altLang="en-US" dirty="0"/>
              <a:t>poor employment rates for the disadvantaged, </a:t>
            </a:r>
          </a:p>
          <a:p>
            <a:pPr lvl="1"/>
            <a:r>
              <a:rPr lang="en-GB" altLang="en-US" dirty="0"/>
              <a:t>regional disparities </a:t>
            </a:r>
          </a:p>
          <a:p>
            <a:pPr lvl="1"/>
            <a:r>
              <a:rPr lang="en-GB" altLang="en-US" dirty="0"/>
              <a:t>and relatively high-income inequality</a:t>
            </a:r>
          </a:p>
          <a:p>
            <a:r>
              <a:rPr lang="en-GB" altLang="en-US" dirty="0"/>
              <a:t>Improving our skill levels </a:t>
            </a:r>
          </a:p>
          <a:p>
            <a:pPr lvl="1"/>
            <a:r>
              <a:rPr lang="en-GB" altLang="en-US" dirty="0"/>
              <a:t>can address all of these problems.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0337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/>
          </a:bodyPr>
          <a:lstStyle/>
          <a:p>
            <a:r>
              <a:rPr lang="en-GB" altLang="en-US" dirty="0"/>
              <a:t>“How is the UK placed to respond to this challenge? </a:t>
            </a:r>
          </a:p>
          <a:p>
            <a:r>
              <a:rPr lang="en-GB" altLang="en-US" dirty="0"/>
              <a:t>We have many important strengths </a:t>
            </a:r>
          </a:p>
          <a:p>
            <a:pPr lvl="1"/>
            <a:r>
              <a:rPr lang="en-GB" altLang="en-US" dirty="0"/>
              <a:t>an excellent higher education system </a:t>
            </a:r>
          </a:p>
          <a:p>
            <a:pPr lvl="2"/>
            <a:r>
              <a:rPr lang="en-GB" altLang="en-US" dirty="0"/>
              <a:t>where more people then ever are studying for degrees; </a:t>
            </a:r>
          </a:p>
          <a:p>
            <a:pPr lvl="1"/>
            <a:r>
              <a:rPr lang="en-GB" altLang="en-US" dirty="0"/>
              <a:t>many good initiatives on vocational training; </a:t>
            </a:r>
          </a:p>
          <a:p>
            <a:pPr lvl="1"/>
            <a:r>
              <a:rPr lang="en-GB" altLang="en-US" dirty="0"/>
              <a:t>an increasingly effective school system; </a:t>
            </a:r>
          </a:p>
          <a:p>
            <a:pPr lvl="1"/>
            <a:r>
              <a:rPr lang="en-GB" altLang="en-US" dirty="0"/>
              <a:t>and a strong record of improvement over the past decade”.</a:t>
            </a:r>
          </a:p>
          <a:p>
            <a:endParaRPr lang="en-GB" alt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C3E311F-5F33-D12D-54D0-E32160E29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Leitch Review:</a:t>
            </a:r>
            <a:br>
              <a:rPr lang="en-GB" altLang="en-US" dirty="0"/>
            </a:br>
            <a:r>
              <a:rPr lang="en-GB" sz="2200" dirty="0">
                <a:hlinkClick r:id="rId2"/>
              </a:rPr>
              <a:t>Prosperity_for_all_in_the_global_economy_-_summary.pdf (publishing.service.gov.uk)</a:t>
            </a:r>
            <a:br>
              <a:rPr lang="en-GB" altLang="en-US" sz="2200" dirty="0"/>
            </a:b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68690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/>
          </a:bodyPr>
          <a:lstStyle/>
          <a:p>
            <a:r>
              <a:rPr lang="en-GB" altLang="en-US" dirty="0"/>
              <a:t>“We also have very considerable weaknesses”</a:t>
            </a:r>
          </a:p>
          <a:p>
            <a:pPr lvl="1"/>
            <a:r>
              <a:rPr lang="en-GB" altLang="en-US" dirty="0"/>
              <a:t>one third of adults </a:t>
            </a:r>
          </a:p>
          <a:p>
            <a:pPr lvl="2"/>
            <a:r>
              <a:rPr lang="en-GB" altLang="en-US" dirty="0"/>
              <a:t>do not hold the equivalent of a basic school-leaving qualification</a:t>
            </a:r>
          </a:p>
          <a:p>
            <a:r>
              <a:rPr lang="en-GB" altLang="en-US" dirty="0"/>
              <a:t>One half of adults (17 million) </a:t>
            </a:r>
          </a:p>
          <a:p>
            <a:pPr lvl="1"/>
            <a:r>
              <a:rPr lang="en-GB" altLang="en-US" dirty="0"/>
              <a:t>have difficulty with numbers </a:t>
            </a:r>
          </a:p>
          <a:p>
            <a:pPr lvl="1"/>
            <a:r>
              <a:rPr lang="en-GB" altLang="en-US" dirty="0"/>
              <a:t>and one seventh (5 million) are not functionally literate. </a:t>
            </a:r>
          </a:p>
          <a:p>
            <a:r>
              <a:rPr lang="en-GB" altLang="en-US" dirty="0"/>
              <a:t>This is worse than our principal comparators</a:t>
            </a:r>
          </a:p>
          <a:p>
            <a:r>
              <a:rPr lang="en-GB" altLang="en-US" dirty="0"/>
              <a:t>Over 70 per cent of our 2020 workforce </a:t>
            </a:r>
          </a:p>
          <a:p>
            <a:pPr lvl="1"/>
            <a:r>
              <a:rPr lang="en-GB" altLang="en-US" dirty="0"/>
              <a:t>have already completed their compulsory education”</a:t>
            </a:r>
          </a:p>
          <a:p>
            <a:endParaRPr lang="en-GB" alt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9D1CC3D-43CF-6B4F-A2FE-C6E13AC14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Leitch Review:</a:t>
            </a:r>
            <a:br>
              <a:rPr lang="en-GB" altLang="en-US" dirty="0"/>
            </a:br>
            <a:r>
              <a:rPr lang="en-GB" sz="2200" dirty="0">
                <a:hlinkClick r:id="rId2"/>
              </a:rPr>
              <a:t>Prosperity_for_all_in_the_global_economy_-_summary.pdf (publishing.service.gov.uk)</a:t>
            </a:r>
            <a:br>
              <a:rPr lang="en-GB" altLang="en-US" sz="2200" dirty="0"/>
            </a:b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1804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/>
          </a:bodyPr>
          <a:lstStyle/>
          <a:p>
            <a:r>
              <a:rPr lang="en-GB" altLang="en-US" dirty="0"/>
              <a:t>Future prosperity of advanced economies increasingly depends on </a:t>
            </a:r>
          </a:p>
          <a:p>
            <a:pPr lvl="1"/>
            <a:r>
              <a:rPr lang="en-GB" altLang="en-US" dirty="0"/>
              <a:t>their skills bases</a:t>
            </a:r>
          </a:p>
          <a:p>
            <a:r>
              <a:rPr lang="en-GB" altLang="en-US" dirty="0"/>
              <a:t>Emerging economies </a:t>
            </a:r>
          </a:p>
          <a:p>
            <a:pPr lvl="1"/>
            <a:r>
              <a:rPr lang="en-GB" altLang="en-US" dirty="0"/>
              <a:t>are growing rapidly</a:t>
            </a:r>
          </a:p>
          <a:p>
            <a:r>
              <a:rPr lang="en-GB" altLang="en-US" dirty="0"/>
              <a:t>Technological change and global migration flows </a:t>
            </a:r>
          </a:p>
          <a:p>
            <a:pPr lvl="1"/>
            <a:r>
              <a:rPr lang="en-GB" altLang="en-US" dirty="0"/>
              <a:t>are increasing </a:t>
            </a:r>
          </a:p>
          <a:p>
            <a:r>
              <a:rPr lang="en-GB" altLang="en-US" dirty="0"/>
              <a:t>These changes are breaking down the barriers </a:t>
            </a:r>
          </a:p>
          <a:p>
            <a:pPr lvl="1"/>
            <a:r>
              <a:rPr lang="en-GB" altLang="en-US" dirty="0"/>
              <a:t>between what can and cannot be traded </a:t>
            </a:r>
          </a:p>
          <a:p>
            <a:pPr lvl="1"/>
            <a:r>
              <a:rPr lang="en-GB" altLang="en-US" dirty="0"/>
              <a:t>and increasing skills requirements across the economy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DF78076-88BD-590E-2660-BDE08623C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Leitch Review:</a:t>
            </a:r>
            <a:br>
              <a:rPr lang="en-GB" altLang="en-US" dirty="0"/>
            </a:br>
            <a:r>
              <a:rPr lang="en-GB" sz="2200" dirty="0">
                <a:hlinkClick r:id="rId2"/>
              </a:rPr>
              <a:t>Prosperity_for_all_in_the_global_economy_-_summary.pdf (publishing.service.gov.uk)</a:t>
            </a:r>
            <a:br>
              <a:rPr lang="en-GB" altLang="en-US" sz="2200" dirty="0"/>
            </a:b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7888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F46061D5-E777-9F6B-D4AB-5F419E1E7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Leitch Review:</a:t>
            </a:r>
            <a:br>
              <a:rPr lang="en-GB" altLang="en-US" dirty="0"/>
            </a:br>
            <a:r>
              <a:rPr lang="en-GB" sz="2200" dirty="0">
                <a:hlinkClick r:id="rId2"/>
              </a:rPr>
              <a:t>Prosperity_for_all_in_the_global_economy_-_summary.pdf (publishing.service.gov.uk)</a:t>
            </a:r>
            <a:br>
              <a:rPr lang="en-GB" altLang="en-US" sz="2200" dirty="0"/>
            </a:br>
            <a:endParaRPr lang="en-GB" altLang="en-US" dirty="0"/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/>
              <a:t>Skills are also a key determinant of fairness</a:t>
            </a:r>
          </a:p>
          <a:p>
            <a:r>
              <a:rPr lang="en-GB" altLang="en-US" dirty="0"/>
              <a:t>In the new global economy, </a:t>
            </a:r>
          </a:p>
          <a:p>
            <a:pPr lvl="1"/>
            <a:r>
              <a:rPr lang="en-GB" altLang="en-US" dirty="0"/>
              <a:t>people’s economic security </a:t>
            </a:r>
          </a:p>
          <a:p>
            <a:pPr lvl="1"/>
            <a:r>
              <a:rPr lang="en-GB" altLang="en-US" dirty="0"/>
              <a:t>cannot come from trying to protect particular jobs, </a:t>
            </a:r>
          </a:p>
          <a:p>
            <a:pPr lvl="1"/>
            <a:r>
              <a:rPr lang="en-GB" altLang="en-US" dirty="0"/>
              <a:t>holding back the tide of change</a:t>
            </a:r>
          </a:p>
          <a:p>
            <a:r>
              <a:rPr lang="en-GB" altLang="en-US" dirty="0"/>
              <a:t>Instead, it comes from </a:t>
            </a:r>
          </a:p>
          <a:p>
            <a:pPr lvl="1"/>
            <a:r>
              <a:rPr lang="en-GB" altLang="en-US" dirty="0"/>
              <a:t>enabling people to adapt to change, </a:t>
            </a:r>
          </a:p>
          <a:p>
            <a:pPr lvl="1"/>
            <a:r>
              <a:rPr lang="en-GB" altLang="en-US" dirty="0"/>
              <a:t>and this relies upon equipping people with the skills </a:t>
            </a:r>
          </a:p>
          <a:p>
            <a:pPr lvl="1"/>
            <a:r>
              <a:rPr lang="en-GB" altLang="en-US" dirty="0"/>
              <a:t>to be flexible and take advantage of new opportunities</a:t>
            </a:r>
          </a:p>
          <a:p>
            <a:endParaRPr lang="en-GB" alt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35358E2-A698-4EB8-43FB-584157FC95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/>
              <a:t>In the new century, </a:t>
            </a:r>
          </a:p>
          <a:p>
            <a:pPr lvl="1"/>
            <a:r>
              <a:rPr lang="en-GB" altLang="en-US" dirty="0"/>
              <a:t>improving and updating skills </a:t>
            </a:r>
          </a:p>
          <a:p>
            <a:pPr lvl="1"/>
            <a:r>
              <a:rPr lang="en-GB" altLang="en-US" dirty="0"/>
              <a:t>is the best way to help people make the most of change</a:t>
            </a:r>
          </a:p>
          <a:p>
            <a:r>
              <a:rPr lang="en-GB" altLang="en-US" dirty="0"/>
              <a:t>To achieve world class prosperity and fairness, </a:t>
            </a:r>
          </a:p>
          <a:p>
            <a:pPr lvl="1"/>
            <a:r>
              <a:rPr lang="en-GB" altLang="en-US" dirty="0"/>
              <a:t>the UK must have world class skills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8680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 altLang="en-US" dirty="0"/>
              <a:t>Thus Globalisation Equals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r>
              <a:rPr lang="en-GB" altLang="en-US" dirty="0"/>
              <a:t>Job mobility</a:t>
            </a:r>
          </a:p>
          <a:p>
            <a:r>
              <a:rPr lang="en-GB" altLang="en-US" dirty="0"/>
              <a:t>Job insecurity</a:t>
            </a:r>
          </a:p>
          <a:p>
            <a:r>
              <a:rPr lang="en-GB" altLang="en-US" dirty="0"/>
              <a:t>Need to re-skill, learn new jobs</a:t>
            </a:r>
          </a:p>
          <a:p>
            <a:r>
              <a:rPr lang="en-GB" altLang="en-US" dirty="0"/>
              <a:t>Importance of life-long learning</a:t>
            </a:r>
          </a:p>
        </p:txBody>
      </p:sp>
    </p:spTree>
    <p:extLst>
      <p:ext uri="{BB962C8B-B14F-4D97-AF65-F5344CB8AC3E}">
        <p14:creationId xmlns:p14="http://schemas.microsoft.com/office/powerpoint/2010/main" val="670382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Joseph Rowntree Foundation</a:t>
            </a:r>
            <a:br>
              <a:rPr lang="en-GB" altLang="en-US" dirty="0"/>
            </a:br>
            <a:r>
              <a:rPr lang="fr-FR" dirty="0">
                <a:hlinkClick r:id="rId2"/>
              </a:rPr>
              <a:t>investigations-globalisation.pdf (jrf.org.uk)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8915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r>
              <a:rPr lang="en-GB" altLang="en-US" dirty="0"/>
              <a:t>Research into impact of globalisation on local communities</a:t>
            </a:r>
          </a:p>
          <a:p>
            <a:r>
              <a:rPr lang="en-GB" altLang="en-US" dirty="0"/>
              <a:t>‘Globalisation is key </a:t>
            </a:r>
          </a:p>
          <a:p>
            <a:pPr lvl="1"/>
            <a:r>
              <a:rPr lang="en-GB" altLang="en-US" dirty="0"/>
              <a:t>to the environment </a:t>
            </a:r>
          </a:p>
          <a:p>
            <a:pPr lvl="1"/>
            <a:r>
              <a:rPr lang="en-GB" altLang="en-US" dirty="0"/>
              <a:t>where UK antipoverty policy is implemented</a:t>
            </a:r>
          </a:p>
          <a:p>
            <a:r>
              <a:rPr lang="en-GB" altLang="en-US" dirty="0"/>
              <a:t>There is limited evidence of how globalisation </a:t>
            </a:r>
          </a:p>
          <a:p>
            <a:pPr lvl="1"/>
            <a:r>
              <a:rPr lang="en-GB" altLang="en-US" dirty="0"/>
              <a:t>affects communities and poverty in the UK</a:t>
            </a:r>
          </a:p>
          <a:p>
            <a:r>
              <a:rPr lang="en-GB" altLang="en-US" dirty="0"/>
              <a:t>Evidence that does exist </a:t>
            </a:r>
          </a:p>
          <a:p>
            <a:pPr lvl="1"/>
            <a:r>
              <a:rPr lang="en-GB" altLang="en-US" dirty="0"/>
              <a:t>is fragmented and rarely multi-disciplinary’. </a:t>
            </a:r>
          </a:p>
        </p:txBody>
      </p:sp>
    </p:spTree>
    <p:extLst>
      <p:ext uri="{BB962C8B-B14F-4D97-AF65-F5344CB8AC3E}">
        <p14:creationId xmlns:p14="http://schemas.microsoft.com/office/powerpoint/2010/main" val="4232255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r>
              <a:rPr lang="en-GB" altLang="en-US" dirty="0"/>
              <a:t>Reported on 3 key themes:</a:t>
            </a:r>
          </a:p>
          <a:p>
            <a:pPr lvl="1"/>
            <a:r>
              <a:rPr lang="en-GB" altLang="en-US" dirty="0"/>
              <a:t>the uneven impacts of globalisation within and between localities;</a:t>
            </a:r>
          </a:p>
          <a:p>
            <a:pPr lvl="1"/>
            <a:r>
              <a:rPr lang="en-GB" altLang="en-US" dirty="0"/>
              <a:t>the role of globalisation in shaping local labour markets; </a:t>
            </a:r>
          </a:p>
          <a:p>
            <a:pPr lvl="1"/>
            <a:r>
              <a:rPr lang="en-GB" altLang="en-US" dirty="0"/>
              <a:t>the effects of globalisation on community relations.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48FFF9C-4B8E-04D1-74F4-9D001509D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388" y="623888"/>
            <a:ext cx="8912225" cy="1281112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Joseph Rowntree Foundation</a:t>
            </a:r>
            <a:br>
              <a:rPr lang="en-GB" altLang="en-US" dirty="0"/>
            </a:br>
            <a:r>
              <a:rPr lang="fr-FR" dirty="0">
                <a:hlinkClick r:id="rId2"/>
              </a:rPr>
              <a:t>investigations-globalisation.pdf (jrf.org.uk)</a:t>
            </a:r>
            <a:br>
              <a:rPr lang="en-GB" altLang="en-US" dirty="0"/>
            </a:b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74295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r>
              <a:rPr lang="en-GB" altLang="en-US" dirty="0"/>
              <a:t>Point 1</a:t>
            </a:r>
          </a:p>
          <a:p>
            <a:pPr lvl="1"/>
            <a:r>
              <a:rPr lang="en-GB" altLang="en-US" dirty="0"/>
              <a:t>There is a clear gap between the concepts and discourses of globalisation </a:t>
            </a:r>
          </a:p>
          <a:p>
            <a:pPr lvl="2"/>
            <a:r>
              <a:rPr lang="en-GB" altLang="en-US" dirty="0"/>
              <a:t>used by elite policy-makers </a:t>
            </a:r>
          </a:p>
          <a:p>
            <a:pPr lvl="2"/>
            <a:r>
              <a:rPr lang="en-GB" altLang="en-US" dirty="0"/>
              <a:t>and the understandings of people on the ground</a:t>
            </a:r>
          </a:p>
          <a:p>
            <a:pPr lvl="1"/>
            <a:r>
              <a:rPr lang="en-GB" altLang="en-US" dirty="0"/>
              <a:t> Respondents had a sense of the broad global processes that affect their lives, </a:t>
            </a:r>
          </a:p>
          <a:p>
            <a:pPr lvl="2"/>
            <a:r>
              <a:rPr lang="en-GB" altLang="en-US" dirty="0"/>
              <a:t>but these are understood in terms of particular local impacts </a:t>
            </a:r>
          </a:p>
          <a:p>
            <a:pPr lvl="2"/>
            <a:r>
              <a:rPr lang="en-GB" altLang="en-US" dirty="0"/>
              <a:t>and experiences, </a:t>
            </a:r>
          </a:p>
          <a:p>
            <a:pPr lvl="2"/>
            <a:r>
              <a:rPr lang="en-GB" altLang="en-US" dirty="0"/>
              <a:t>such as increased unemployment </a:t>
            </a:r>
          </a:p>
          <a:p>
            <a:pPr lvl="2"/>
            <a:r>
              <a:rPr lang="en-GB" altLang="en-US" dirty="0"/>
              <a:t>and competition for work.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299D51-99A9-96B0-C504-49A58AC3A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388" y="623888"/>
            <a:ext cx="8912225" cy="1281112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Joseph Rowntree Foundation</a:t>
            </a:r>
            <a:br>
              <a:rPr lang="en-GB" altLang="en-US" dirty="0"/>
            </a:br>
            <a:r>
              <a:rPr lang="fr-FR" dirty="0">
                <a:hlinkClick r:id="rId2"/>
              </a:rPr>
              <a:t>investigations-globalisation.pdf (jrf.org.uk)</a:t>
            </a:r>
            <a:br>
              <a:rPr lang="en-GB" altLang="en-US" dirty="0"/>
            </a:b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7089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C78628E-1AFE-DB34-1D16-A5A1EACDD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Joseph Rowntree Foundation</a:t>
            </a:r>
            <a:br>
              <a:rPr lang="en-GB" altLang="en-US" dirty="0"/>
            </a:br>
            <a:r>
              <a:rPr lang="fr-FR" dirty="0">
                <a:hlinkClick r:id="rId2"/>
              </a:rPr>
              <a:t>investigations-globalisation.pdf (jrf.org.uk)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41987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Point 2</a:t>
            </a:r>
          </a:p>
          <a:p>
            <a:pPr lvl="1"/>
            <a:r>
              <a:rPr lang="en-GB" altLang="en-US" dirty="0"/>
              <a:t>These local impacts of global processes are </a:t>
            </a:r>
          </a:p>
          <a:p>
            <a:pPr lvl="2"/>
            <a:r>
              <a:rPr lang="en-GB" altLang="en-US" dirty="0"/>
              <a:t>highly uneven</a:t>
            </a:r>
          </a:p>
          <a:p>
            <a:pPr lvl="1"/>
            <a:r>
              <a:rPr lang="en-GB" altLang="en-US" dirty="0"/>
              <a:t>Some groups within communities </a:t>
            </a:r>
          </a:p>
          <a:p>
            <a:pPr lvl="2"/>
            <a:r>
              <a:rPr lang="en-GB" altLang="en-US" dirty="0"/>
              <a:t>generally more educated and skilled workers</a:t>
            </a:r>
          </a:p>
          <a:p>
            <a:pPr lvl="3"/>
            <a:r>
              <a:rPr lang="en-GB" altLang="en-US" dirty="0"/>
              <a:t>have benefited, </a:t>
            </a:r>
          </a:p>
          <a:p>
            <a:pPr lvl="1"/>
            <a:r>
              <a:rPr lang="en-GB" altLang="en-US" dirty="0"/>
              <a:t>whereas others </a:t>
            </a:r>
          </a:p>
          <a:p>
            <a:pPr lvl="2"/>
            <a:r>
              <a:rPr lang="en-GB" altLang="en-US" dirty="0"/>
              <a:t>particularly the unemployed and less skilled</a:t>
            </a:r>
          </a:p>
          <a:p>
            <a:pPr lvl="3"/>
            <a:r>
              <a:rPr lang="en-GB" altLang="en-US" dirty="0"/>
              <a:t>have been left behind.</a:t>
            </a:r>
          </a:p>
          <a:p>
            <a:r>
              <a:rPr lang="en-GB" altLang="en-US" dirty="0"/>
              <a:t>Confirms UK governments own research</a:t>
            </a:r>
          </a:p>
          <a:p>
            <a:pPr lvl="1" algn="r"/>
            <a:r>
              <a:rPr lang="en-GB" altLang="en-US" sz="1100" dirty="0"/>
              <a:t>(Government Equalities Office, 2010)</a:t>
            </a:r>
          </a:p>
        </p:txBody>
      </p:sp>
    </p:spTree>
    <p:extLst>
      <p:ext uri="{BB962C8B-B14F-4D97-AF65-F5344CB8AC3E}">
        <p14:creationId xmlns:p14="http://schemas.microsoft.com/office/powerpoint/2010/main" val="375031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/>
          </a:bodyPr>
          <a:lstStyle/>
          <a:p>
            <a:r>
              <a:rPr lang="en-GB" altLang="en-US" dirty="0"/>
              <a:t>Point 3</a:t>
            </a:r>
          </a:p>
          <a:p>
            <a:pPr lvl="1"/>
            <a:r>
              <a:rPr lang="en-GB" altLang="en-US" dirty="0"/>
              <a:t>Uneven impacts of globalisation </a:t>
            </a:r>
          </a:p>
          <a:p>
            <a:pPr lvl="2"/>
            <a:r>
              <a:rPr lang="en-GB" altLang="en-US" dirty="0"/>
              <a:t>increase precarity for many groups of workers </a:t>
            </a:r>
          </a:p>
          <a:p>
            <a:pPr lvl="2"/>
            <a:r>
              <a:rPr lang="en-GB" altLang="en-US" dirty="0"/>
              <a:t>as well as for the unemployed. </a:t>
            </a:r>
          </a:p>
          <a:p>
            <a:r>
              <a:rPr lang="en-GB" altLang="en-US" dirty="0"/>
              <a:t>In some case studies respondents clearly expressed </a:t>
            </a:r>
          </a:p>
          <a:p>
            <a:pPr lvl="1"/>
            <a:r>
              <a:rPr lang="en-GB" altLang="en-US" dirty="0"/>
              <a:t>increased insecurity related to global commercial competition, </a:t>
            </a:r>
          </a:p>
          <a:p>
            <a:pPr lvl="1"/>
            <a:r>
              <a:rPr lang="en-GB" altLang="en-US" dirty="0"/>
              <a:t>outsourcing, </a:t>
            </a:r>
          </a:p>
          <a:p>
            <a:pPr lvl="1"/>
            <a:r>
              <a:rPr lang="en-GB" altLang="en-US" dirty="0"/>
              <a:t>the use of agency and non-permanent staff, </a:t>
            </a:r>
          </a:p>
          <a:p>
            <a:pPr lvl="1"/>
            <a:r>
              <a:rPr lang="en-GB" altLang="en-US" dirty="0"/>
              <a:t>and the perception of being undermined by the migrants willing to work for below-subsistence wages.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5B4F883-9F14-47D0-52A8-81A703DB2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388" y="623888"/>
            <a:ext cx="8912225" cy="1281112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Joseph Rowntree Foundation</a:t>
            </a:r>
            <a:br>
              <a:rPr lang="en-GB" altLang="en-US" dirty="0"/>
            </a:br>
            <a:r>
              <a:rPr lang="fr-FR" dirty="0">
                <a:hlinkClick r:id="rId2"/>
              </a:rPr>
              <a:t>investigations-globalisation.pdf (jrf.org.uk)</a:t>
            </a:r>
            <a:br>
              <a:rPr lang="en-GB" altLang="en-US" dirty="0"/>
            </a:b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6725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7667E6D-8DEF-2270-765D-CB8C24DCE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Joseph Rowntree Foundation</a:t>
            </a:r>
            <a:br>
              <a:rPr lang="en-GB" altLang="en-US" dirty="0"/>
            </a:br>
            <a:r>
              <a:rPr lang="fr-FR" dirty="0">
                <a:hlinkClick r:id="rId2"/>
              </a:rPr>
              <a:t>investigations-globalisation.pdf (jrf.org.uk)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44035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Point 4</a:t>
            </a:r>
          </a:p>
          <a:p>
            <a:pPr lvl="1"/>
            <a:r>
              <a:rPr lang="en-GB" altLang="en-US" dirty="0"/>
              <a:t>The recession </a:t>
            </a:r>
          </a:p>
          <a:p>
            <a:pPr lvl="2"/>
            <a:r>
              <a:rPr lang="en-GB" altLang="en-US" dirty="0"/>
              <a:t>is exacerbating inequalities produced by </a:t>
            </a:r>
          </a:p>
          <a:p>
            <a:pPr lvl="2"/>
            <a:r>
              <a:rPr lang="en-GB" altLang="en-US" dirty="0"/>
              <a:t>the differential effects of earlier processes of global integration</a:t>
            </a:r>
          </a:p>
          <a:p>
            <a:pPr lvl="1"/>
            <a:endParaRPr lang="en-GB" alt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7C399A-FA46-D8F7-2E33-606E58F0C99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Point 5</a:t>
            </a:r>
          </a:p>
          <a:p>
            <a:pPr lvl="1"/>
            <a:r>
              <a:rPr lang="en-GB" altLang="en-US" dirty="0"/>
              <a:t>While some global flows such as I</a:t>
            </a:r>
          </a:p>
          <a:p>
            <a:pPr lvl="2"/>
            <a:r>
              <a:rPr lang="en-GB" altLang="en-US" dirty="0"/>
              <a:t>n-migration </a:t>
            </a:r>
          </a:p>
          <a:p>
            <a:pPr lvl="1"/>
            <a:r>
              <a:rPr lang="en-GB" altLang="en-US" dirty="0"/>
              <a:t>can create new social divisions and tensions, </a:t>
            </a:r>
          </a:p>
          <a:p>
            <a:pPr lvl="2"/>
            <a:r>
              <a:rPr lang="en-GB" altLang="en-US" dirty="0"/>
              <a:t>our research highlights examples of ‘ordinary multiculturalism’ </a:t>
            </a:r>
          </a:p>
          <a:p>
            <a:pPr lvl="2"/>
            <a:r>
              <a:rPr lang="en-GB" altLang="en-US" dirty="0"/>
              <a:t>which strengthen social cohesion in multi-ethnic communities, </a:t>
            </a:r>
          </a:p>
          <a:p>
            <a:pPr lvl="2"/>
            <a:r>
              <a:rPr lang="en-GB" altLang="en-US" dirty="0"/>
              <a:t>despite the prevalence of ‘them’ and ‘us’ discourses in wider society and the media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44479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/>
          </a:bodyPr>
          <a:lstStyle/>
          <a:p>
            <a:r>
              <a:rPr lang="en-GB" altLang="en-US" dirty="0"/>
              <a:t>Meaning…….</a:t>
            </a:r>
          </a:p>
          <a:p>
            <a:pPr lvl="1"/>
            <a:r>
              <a:rPr lang="en-GB" altLang="en-US" dirty="0"/>
              <a:t>Globalisation is a concern to UK policy-makers</a:t>
            </a:r>
          </a:p>
          <a:p>
            <a:pPr lvl="1"/>
            <a:r>
              <a:rPr lang="en-GB" altLang="en-US" dirty="0"/>
              <a:t>The focus tends to be economic</a:t>
            </a:r>
          </a:p>
          <a:p>
            <a:pPr lvl="1"/>
            <a:r>
              <a:rPr lang="en-GB" altLang="en-US" dirty="0"/>
              <a:t>Has implications, however, for social justice and well-being</a:t>
            </a:r>
          </a:p>
          <a:p>
            <a:pPr lvl="1"/>
            <a:r>
              <a:rPr lang="en-GB" altLang="en-US" dirty="0"/>
              <a:t>Impact uneven….</a:t>
            </a:r>
          </a:p>
          <a:p>
            <a:pPr lvl="2"/>
            <a:r>
              <a:rPr lang="en-GB" altLang="en-US" dirty="0"/>
              <a:t>and not a homogenising force</a:t>
            </a:r>
          </a:p>
          <a:p>
            <a:pPr lvl="1"/>
            <a:r>
              <a:rPr lang="en-GB" altLang="en-US" dirty="0"/>
              <a:t>Example of a policy trying to become global in its reach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1940ECD-703C-98AF-CAE9-A5E71FA2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Joseph Rowntree Foundation</a:t>
            </a:r>
            <a:br>
              <a:rPr lang="en-GB" altLang="en-US" dirty="0"/>
            </a:br>
            <a:r>
              <a:rPr lang="fr-FR" dirty="0">
                <a:hlinkClick r:id="rId2"/>
              </a:rPr>
              <a:t>investigations-globalisation.pdf (jrf.org.uk)</a:t>
            </a:r>
            <a:br>
              <a:rPr lang="en-GB" altLang="en-US" dirty="0"/>
            </a:b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7108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UNESCO Salamanca Statement (1994)</a:t>
            </a:r>
            <a:br>
              <a:rPr lang="en-GB" altLang="en-US" dirty="0"/>
            </a:br>
            <a:r>
              <a:rPr lang="en-GB" sz="2000" dirty="0">
                <a:hlinkClick r:id="rId2"/>
              </a:rPr>
              <a:t>The Salamanca Statement and Framework for Action on Special Needs Education - UNESCO Digital Library</a:t>
            </a:r>
            <a:br>
              <a:rPr lang="en-GB" sz="2000" dirty="0"/>
            </a:br>
            <a:endParaRPr lang="en-GB" altLang="en-US" dirty="0"/>
          </a:p>
        </p:txBody>
      </p:sp>
      <p:sp>
        <p:nvSpPr>
          <p:cNvPr id="47107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/>
              <a:t>World Conference on Special Needs Education</a:t>
            </a:r>
          </a:p>
          <a:p>
            <a:pPr lvl="1"/>
            <a:r>
              <a:rPr lang="en-GB" altLang="en-US" dirty="0"/>
              <a:t>92 Governments represented</a:t>
            </a:r>
          </a:p>
          <a:p>
            <a:pPr lvl="1"/>
            <a:r>
              <a:rPr lang="en-GB" altLang="en-US" dirty="0"/>
              <a:t>25 international organisations</a:t>
            </a:r>
          </a:p>
          <a:p>
            <a:endParaRPr lang="en-GB" alt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91C64E-31C2-12AA-8518-7DF5D418CDD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>
                <a:hlinkClick r:id="rId3"/>
              </a:rPr>
              <a:t>UNESCO</a:t>
            </a:r>
            <a:r>
              <a:rPr lang="en-GB" altLang="en-US" dirty="0"/>
              <a:t>: United Nations Educational Scientific and Cultural Organisation </a:t>
            </a:r>
          </a:p>
          <a:p>
            <a:r>
              <a:rPr lang="en-GB" altLang="en-US" dirty="0"/>
              <a:t>June 1994, Salamanca, Spain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648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1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r>
              <a:rPr lang="en-GB" altLang="en-US" dirty="0"/>
              <a:t>Dynamic statement</a:t>
            </a:r>
          </a:p>
          <a:p>
            <a:r>
              <a:rPr lang="en-GB" altLang="en-US" dirty="0"/>
              <a:t>Education to </a:t>
            </a:r>
            <a:r>
              <a:rPr lang="en-GB" altLang="en-US" b="1" dirty="0"/>
              <a:t>ALL</a:t>
            </a:r>
            <a:r>
              <a:rPr lang="en-GB" altLang="en-US" dirty="0"/>
              <a:t> children with disabilities</a:t>
            </a:r>
          </a:p>
          <a:p>
            <a:r>
              <a:rPr lang="en-GB" altLang="en-US" dirty="0"/>
              <a:t>Inclusive education to be the ‘norm’</a:t>
            </a:r>
          </a:p>
          <a:p>
            <a:r>
              <a:rPr lang="en-GB" altLang="en-US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Global framework for action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24B11BF-F6BE-E042-CB6E-71D5E4753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388" y="623888"/>
            <a:ext cx="8912225" cy="1281112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UNESCO Salamanca Statement (1994)</a:t>
            </a:r>
            <a:br>
              <a:rPr lang="en-GB" altLang="en-US" dirty="0"/>
            </a:br>
            <a:r>
              <a:rPr lang="en-GB" sz="2000" dirty="0">
                <a:hlinkClick r:id="rId2"/>
              </a:rPr>
              <a:t>The Salamanca Statement and Framework for Action on Special Needs Education - UNESCO Digital Library</a:t>
            </a:r>
            <a:br>
              <a:rPr lang="en-GB" sz="2000" dirty="0"/>
            </a:b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3640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r>
              <a:rPr lang="en-GB" altLang="en-US" dirty="0"/>
              <a:t>International Community to endorse the approach of inclusive schools by implementing:</a:t>
            </a:r>
          </a:p>
          <a:p>
            <a:pPr lvl="1"/>
            <a:r>
              <a:rPr lang="en-GB" altLang="en-US" dirty="0"/>
              <a:t>Practical changes</a:t>
            </a:r>
          </a:p>
          <a:p>
            <a:pPr lvl="1"/>
            <a:r>
              <a:rPr lang="en-GB" altLang="en-US" dirty="0"/>
              <a:t>Strategic changes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5979079-E6EF-77F3-2467-0A165CEB8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388" y="623888"/>
            <a:ext cx="8912225" cy="1281112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UNESCO Salamanca Statement (1994)</a:t>
            </a:r>
            <a:br>
              <a:rPr lang="en-GB" altLang="en-US" dirty="0"/>
            </a:br>
            <a:r>
              <a:rPr lang="en-GB" sz="2000" dirty="0">
                <a:hlinkClick r:id="rId2"/>
              </a:rPr>
              <a:t>The Salamanca Statement and Framework for Action on Special Needs Education - UNESCO Digital Library</a:t>
            </a:r>
            <a:br>
              <a:rPr lang="en-GB" sz="2000" dirty="0"/>
            </a:b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44871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build="p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altLang="en-US" dirty="0"/>
            </a:br>
            <a:endParaRPr lang="en-GB" altLang="en-US" dirty="0"/>
          </a:p>
        </p:txBody>
      </p:sp>
      <p:sp>
        <p:nvSpPr>
          <p:cNvPr id="50179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Framework for action</a:t>
            </a:r>
          </a:p>
          <a:p>
            <a:pPr lvl="1"/>
            <a:r>
              <a:rPr lang="en-GB" altLang="en-US" dirty="0"/>
              <a:t>Ordinary Schools </a:t>
            </a:r>
          </a:p>
          <a:p>
            <a:pPr lvl="2"/>
            <a:r>
              <a:rPr lang="en-GB" altLang="en-US" dirty="0"/>
              <a:t>to accommodate all children regardless of their </a:t>
            </a:r>
          </a:p>
          <a:p>
            <a:pPr lvl="2"/>
            <a:r>
              <a:rPr lang="en-GB" altLang="en-US" dirty="0"/>
              <a:t>physical, </a:t>
            </a:r>
          </a:p>
          <a:p>
            <a:pPr lvl="2"/>
            <a:r>
              <a:rPr lang="en-GB" altLang="en-US" dirty="0"/>
              <a:t>intellectual, </a:t>
            </a:r>
          </a:p>
          <a:p>
            <a:pPr lvl="2"/>
            <a:r>
              <a:rPr lang="en-GB" altLang="en-US" dirty="0"/>
              <a:t>social, </a:t>
            </a:r>
          </a:p>
          <a:p>
            <a:pPr lvl="2"/>
            <a:r>
              <a:rPr lang="en-GB" altLang="en-US" dirty="0"/>
              <a:t>emotional, </a:t>
            </a:r>
          </a:p>
          <a:p>
            <a:pPr lvl="2"/>
            <a:r>
              <a:rPr lang="en-GB" altLang="en-US" dirty="0"/>
              <a:t>linguistic </a:t>
            </a:r>
          </a:p>
          <a:p>
            <a:pPr lvl="2"/>
            <a:r>
              <a:rPr lang="en-GB" altLang="en-US" dirty="0"/>
              <a:t>or other conditions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CA8DBC8-3B1A-A366-98F4-1ABE9ACC2B6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All educational policies should stipulate that </a:t>
            </a:r>
          </a:p>
          <a:p>
            <a:r>
              <a:rPr lang="en-GB" altLang="en-US" dirty="0"/>
              <a:t>children with disabilities attend the neighbourhood school </a:t>
            </a:r>
          </a:p>
          <a:p>
            <a:r>
              <a:rPr lang="en-GB" altLang="en-US" dirty="0"/>
              <a:t>‘that would be attended if the child did not have a disability’</a:t>
            </a:r>
          </a:p>
          <a:p>
            <a:endParaRPr lang="en-GB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56C06FD-37F2-A35C-00ED-798032510FEF}"/>
              </a:ext>
            </a:extLst>
          </p:cNvPr>
          <p:cNvSpPr txBox="1">
            <a:spLocks/>
          </p:cNvSpPr>
          <p:nvPr/>
        </p:nvSpPr>
        <p:spPr>
          <a:xfrm>
            <a:off x="2744788" y="776288"/>
            <a:ext cx="8912225" cy="12811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2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altLang="en-US"/>
              <a:t>UNESCO Salamanca Statement (1994)</a:t>
            </a:r>
            <a:br>
              <a:rPr lang="en-GB" altLang="en-US"/>
            </a:br>
            <a:r>
              <a:rPr lang="en-GB" sz="2000">
                <a:hlinkClick r:id="rId2"/>
              </a:rPr>
              <a:t>The Salamanca Statement and Framework for Action on Special Needs Education - UNESCO Digital Library</a:t>
            </a:r>
            <a:br>
              <a:rPr lang="en-GB" sz="2000"/>
            </a:b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50098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build="p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86C6F1A-06C0-DC8B-B4B0-19BBF5B41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UNESCO Salamanca Statement (1994)</a:t>
            </a:r>
            <a:br>
              <a:rPr lang="en-GB" altLang="en-US" dirty="0"/>
            </a:br>
            <a:r>
              <a:rPr lang="en-GB" sz="2000" dirty="0">
                <a:hlinkClick r:id="rId2"/>
              </a:rPr>
              <a:t>The Salamanca Statement and Framework for Action on Special Needs Education - UNESCO Digital Library</a:t>
            </a:r>
            <a:br>
              <a:rPr lang="en-GB" sz="2000" dirty="0"/>
            </a:br>
            <a:endParaRPr lang="en-GB" altLang="en-US" dirty="0"/>
          </a:p>
        </p:txBody>
      </p:sp>
      <p:sp>
        <p:nvSpPr>
          <p:cNvPr id="5120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/>
              <a:t>Commitment to Education for All, </a:t>
            </a:r>
          </a:p>
          <a:p>
            <a:pPr lvl="1"/>
            <a:r>
              <a:rPr lang="en-GB" altLang="en-US" dirty="0"/>
              <a:t>recognising the necessity and urgency of </a:t>
            </a:r>
          </a:p>
          <a:p>
            <a:pPr lvl="1"/>
            <a:r>
              <a:rPr lang="en-GB" altLang="en-US" dirty="0"/>
              <a:t>providing education for all children, young people and adults </a:t>
            </a:r>
          </a:p>
          <a:p>
            <a:pPr lvl="1"/>
            <a:r>
              <a:rPr lang="en-GB" altLang="en-US" dirty="0"/>
              <a:t>‘within the regular school system’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FD5FA05-6F45-86D6-B826-18F7802951B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Children with SEN </a:t>
            </a:r>
          </a:p>
          <a:p>
            <a:pPr lvl="1"/>
            <a:r>
              <a:rPr lang="en-GB" altLang="en-US" dirty="0"/>
              <a:t>‘must have access to regular schools’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914879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8EB713F0-15AD-1662-991A-AABA8BF4B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UNESCO Salamanca Statement (1994)</a:t>
            </a:r>
            <a:br>
              <a:rPr lang="en-GB" altLang="en-US" dirty="0"/>
            </a:br>
            <a:r>
              <a:rPr lang="en-GB" sz="2000" dirty="0">
                <a:hlinkClick r:id="rId2"/>
              </a:rPr>
              <a:t>The Salamanca Statement and Framework for Action on Special Needs Education - UNESCO Digital Library</a:t>
            </a:r>
            <a:br>
              <a:rPr lang="en-GB" sz="2000" dirty="0"/>
            </a:br>
            <a:endParaRPr lang="en-GB" altLang="en-US" dirty="0"/>
          </a:p>
        </p:txBody>
      </p:sp>
      <p:sp>
        <p:nvSpPr>
          <p:cNvPr id="52227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/>
              <a:t>Highest policy and budgetary priority </a:t>
            </a:r>
          </a:p>
          <a:p>
            <a:pPr lvl="1"/>
            <a:r>
              <a:rPr lang="en-GB" altLang="en-US" dirty="0"/>
              <a:t>to ‘improve education services </a:t>
            </a:r>
          </a:p>
          <a:p>
            <a:pPr lvl="1"/>
            <a:r>
              <a:rPr lang="en-GB" altLang="en-US" dirty="0"/>
              <a:t>so that all children could be included, </a:t>
            </a:r>
          </a:p>
          <a:p>
            <a:pPr lvl="1"/>
            <a:r>
              <a:rPr lang="en-GB" altLang="en-US" dirty="0"/>
              <a:t>regardless of differences or difficulties’</a:t>
            </a:r>
          </a:p>
          <a:p>
            <a:endParaRPr lang="en-GB" alt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9FC4199-A966-C9A3-A19F-1146276D2CE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To adopt as a matter of Law or policy the principle of </a:t>
            </a:r>
          </a:p>
          <a:p>
            <a:pPr lvl="1"/>
            <a:r>
              <a:rPr lang="en-GB" altLang="en-US" dirty="0"/>
              <a:t>‘inclusive education’ </a:t>
            </a:r>
          </a:p>
          <a:p>
            <a:pPr lvl="1"/>
            <a:r>
              <a:rPr lang="en-GB" altLang="en-US" dirty="0"/>
              <a:t>and enrol all children in ordinary schools </a:t>
            </a:r>
          </a:p>
          <a:p>
            <a:pPr lvl="1"/>
            <a:r>
              <a:rPr lang="en-GB" altLang="en-US" dirty="0"/>
              <a:t>unless there were compelling reasons for doing otherwise</a:t>
            </a:r>
          </a:p>
          <a:p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6B747F88-39EF-8A63-10AD-3B399A0621A6}"/>
                  </a:ext>
                </a:extLst>
              </p14:cNvPr>
              <p14:cNvContentPartPr/>
              <p14:nvPr/>
            </p14:nvContentPartPr>
            <p14:xfrm>
              <a:off x="8732520" y="2385072"/>
              <a:ext cx="360" cy="3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6B747F88-39EF-8A63-10AD-3B399A0621A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723520" y="237607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55292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7" grpId="0" build="p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/>
          </a:bodyPr>
          <a:lstStyle/>
          <a:p>
            <a:r>
              <a:rPr lang="en-GB" altLang="en-US" dirty="0"/>
              <a:t>Develop demonstration projects and encourage exchanges </a:t>
            </a:r>
          </a:p>
          <a:p>
            <a:pPr lvl="1"/>
            <a:r>
              <a:rPr lang="en-GB" altLang="en-US" dirty="0"/>
              <a:t>with countries with inclusive education systems</a:t>
            </a:r>
          </a:p>
          <a:p>
            <a:r>
              <a:rPr lang="en-GB" altLang="en-US" dirty="0"/>
              <a:t>Ensure organisations representing people with disabilities, along with parent carers and community bodies, </a:t>
            </a:r>
          </a:p>
          <a:p>
            <a:pPr lvl="1"/>
            <a:r>
              <a:rPr lang="en-GB" altLang="en-US" dirty="0"/>
              <a:t>are involved in planning decision-making</a:t>
            </a:r>
          </a:p>
          <a:p>
            <a:r>
              <a:rPr lang="en-GB" altLang="en-US" dirty="0"/>
              <a:t>Greater effort re: </a:t>
            </a:r>
          </a:p>
          <a:p>
            <a:pPr lvl="1"/>
            <a:r>
              <a:rPr lang="en-GB" altLang="en-US" dirty="0"/>
              <a:t>pre-school strategies and vocational education</a:t>
            </a:r>
          </a:p>
          <a:p>
            <a:r>
              <a:rPr lang="en-GB" altLang="en-US" dirty="0"/>
              <a:t>Teacher training should </a:t>
            </a:r>
          </a:p>
          <a:p>
            <a:pPr lvl="1"/>
            <a:r>
              <a:rPr lang="en-GB" altLang="en-US" dirty="0"/>
              <a:t>embody the principles of inclusion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06E939B-0CC9-3C75-AFA3-438D1081F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388" y="623888"/>
            <a:ext cx="8912225" cy="1281112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UNESCO Salamanca Statement (1994)</a:t>
            </a:r>
            <a:br>
              <a:rPr lang="en-GB" altLang="en-US" dirty="0"/>
            </a:br>
            <a:r>
              <a:rPr lang="en-GB" sz="2000" dirty="0">
                <a:hlinkClick r:id="rId2"/>
              </a:rPr>
              <a:t>The Salamanca Statement and Framework for Action on Special Needs Education - UNESCO Digital Library</a:t>
            </a:r>
            <a:br>
              <a:rPr lang="en-GB" sz="2000" dirty="0"/>
            </a:b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7258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C5EBBD7-8BE2-8FAF-DF54-D05436C26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UNESCO Salamanca Statement (1994)</a:t>
            </a:r>
            <a:br>
              <a:rPr lang="en-GB" altLang="en-US" dirty="0"/>
            </a:br>
            <a:r>
              <a:rPr lang="en-GB" sz="2000" dirty="0">
                <a:hlinkClick r:id="rId2"/>
              </a:rPr>
              <a:t>The Salamanca Statement and Framework for Action on Special Needs Education - UNESCO Digital Library</a:t>
            </a:r>
            <a:br>
              <a:rPr lang="en-GB" sz="2000" dirty="0"/>
            </a:br>
            <a:endParaRPr lang="en-GB" altLang="en-US" dirty="0"/>
          </a:p>
        </p:txBody>
      </p:sp>
      <p:sp>
        <p:nvSpPr>
          <p:cNvPr id="54275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15 years on….?</a:t>
            </a:r>
          </a:p>
          <a:p>
            <a:pPr lvl="1"/>
            <a:r>
              <a:rPr lang="en-GB" altLang="en-US" dirty="0"/>
              <a:t>Salamanca Conference 2009</a:t>
            </a:r>
          </a:p>
          <a:p>
            <a:r>
              <a:rPr lang="en-GB" altLang="en-US" dirty="0"/>
              <a:t>Again: </a:t>
            </a:r>
          </a:p>
          <a:p>
            <a:pPr lvl="1"/>
            <a:r>
              <a:rPr lang="en-GB" altLang="en-US" dirty="0"/>
              <a:t>shows uneven impact and likelihood that </a:t>
            </a:r>
          </a:p>
          <a:p>
            <a:pPr lvl="1"/>
            <a:r>
              <a:rPr lang="en-GB" altLang="en-US" dirty="0"/>
              <a:t>ideas will not take over </a:t>
            </a:r>
          </a:p>
          <a:p>
            <a:pPr lvl="1"/>
            <a:r>
              <a:rPr lang="en-GB" altLang="en-US" dirty="0"/>
              <a:t>but will be ‘indigenised’ into their local/ regional/ national setting</a:t>
            </a:r>
          </a:p>
          <a:p>
            <a:endParaRPr lang="en-GB" alt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ECF8812-13CB-9A1F-6537-94AC23A3AD5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Nonetheless opportunity to </a:t>
            </a:r>
          </a:p>
          <a:p>
            <a:pPr lvl="1"/>
            <a:r>
              <a:rPr lang="en-GB" altLang="en-US" dirty="0"/>
              <a:t>share ideas, </a:t>
            </a:r>
          </a:p>
          <a:p>
            <a:pPr lvl="1"/>
            <a:r>
              <a:rPr lang="en-GB" altLang="en-US" dirty="0"/>
              <a:t>practices and policies globally through websites, </a:t>
            </a:r>
          </a:p>
          <a:p>
            <a:pPr lvl="1"/>
            <a:r>
              <a:rPr lang="en-GB" altLang="en-US" dirty="0"/>
              <a:t>YouTube, </a:t>
            </a:r>
          </a:p>
          <a:p>
            <a:pPr lvl="1"/>
            <a:r>
              <a:rPr lang="en-GB" altLang="en-US" dirty="0"/>
              <a:t>conferences, </a:t>
            </a:r>
          </a:p>
          <a:p>
            <a:pPr lvl="1"/>
            <a:r>
              <a:rPr lang="en-GB" altLang="en-US" dirty="0"/>
              <a:t>research, </a:t>
            </a:r>
          </a:p>
          <a:p>
            <a:pPr lvl="1"/>
            <a:r>
              <a:rPr lang="en-GB" altLang="en-US" dirty="0"/>
              <a:t>exchange visits….</a:t>
            </a:r>
          </a:p>
          <a:p>
            <a:pPr lvl="1"/>
            <a:r>
              <a:rPr lang="en-GB" altLang="en-US" dirty="0"/>
              <a:t>globalisation is facilitating globalisation!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784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82D81B8-3B02-C98E-0A2E-56CD35F36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UNESCO Salamanca Statement (1994)</a:t>
            </a:r>
            <a:br>
              <a:rPr lang="en-GB" altLang="en-US" dirty="0"/>
            </a:br>
            <a:r>
              <a:rPr lang="en-GB" sz="2000" dirty="0">
                <a:hlinkClick r:id="rId2"/>
              </a:rPr>
              <a:t>The Salamanca Statement and Framework for Action on Special Needs Education - UNESCO Digital Library</a:t>
            </a:r>
            <a:br>
              <a:rPr lang="en-GB" sz="2000" dirty="0"/>
            </a:br>
            <a:endParaRPr lang="en-GB" altLang="en-US" dirty="0"/>
          </a:p>
        </p:txBody>
      </p:sp>
      <p:sp>
        <p:nvSpPr>
          <p:cNvPr id="54275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30 years on….?</a:t>
            </a:r>
          </a:p>
          <a:p>
            <a:pPr lvl="1"/>
            <a:r>
              <a:rPr lang="en-GB" altLang="en-US" dirty="0"/>
              <a:t>Paris Accord on Climate Change 2015</a:t>
            </a:r>
          </a:p>
          <a:p>
            <a:r>
              <a:rPr lang="en-GB" altLang="en-US" dirty="0"/>
              <a:t>Once again: </a:t>
            </a:r>
          </a:p>
          <a:p>
            <a:pPr lvl="1"/>
            <a:r>
              <a:rPr lang="en-GB" altLang="en-US" dirty="0"/>
              <a:t>shows uneven impact and likelihood that ideas will not take over </a:t>
            </a:r>
          </a:p>
          <a:p>
            <a:pPr lvl="1"/>
            <a:r>
              <a:rPr lang="en-GB" altLang="en-US" dirty="0"/>
              <a:t>but will be ‘indigenised’ into their local/ regional/ national setting</a:t>
            </a:r>
          </a:p>
          <a:p>
            <a:endParaRPr lang="en-GB" alt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10D2D7-9185-BBD3-4173-B21760BCE2C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Nonetheless opportunity to </a:t>
            </a:r>
          </a:p>
          <a:p>
            <a:pPr lvl="1"/>
            <a:r>
              <a:rPr lang="en-GB" altLang="en-US" dirty="0"/>
              <a:t>share ideas, </a:t>
            </a:r>
          </a:p>
          <a:p>
            <a:pPr lvl="1"/>
            <a:r>
              <a:rPr lang="en-GB" altLang="en-US" dirty="0"/>
              <a:t>practices and policies globally through websites, </a:t>
            </a:r>
          </a:p>
          <a:p>
            <a:pPr lvl="1"/>
            <a:r>
              <a:rPr lang="en-GB" altLang="en-US" dirty="0" err="1"/>
              <a:t>youtube</a:t>
            </a:r>
            <a:r>
              <a:rPr lang="en-GB" altLang="en-US" dirty="0"/>
              <a:t>, </a:t>
            </a:r>
          </a:p>
          <a:p>
            <a:pPr lvl="1"/>
            <a:r>
              <a:rPr lang="en-GB" altLang="en-US" dirty="0"/>
              <a:t>conferences, </a:t>
            </a:r>
          </a:p>
          <a:p>
            <a:pPr lvl="1"/>
            <a:r>
              <a:rPr lang="en-GB" altLang="en-US" dirty="0"/>
              <a:t>research, </a:t>
            </a:r>
          </a:p>
          <a:p>
            <a:pPr lvl="1"/>
            <a:r>
              <a:rPr lang="en-GB" altLang="en-US" dirty="0"/>
              <a:t>exchange visits….</a:t>
            </a:r>
          </a:p>
          <a:p>
            <a:pPr lvl="1"/>
            <a:r>
              <a:rPr lang="en-GB" altLang="en-US" dirty="0"/>
              <a:t>globalisation is facilitating globalisation!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5057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55640" y="1628800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The Story of Stuff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9857" y="2514883"/>
            <a:ext cx="1936789" cy="2042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337108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 altLang="en-US" dirty="0"/>
              <a:t>References 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/>
              <a:t>Appadurai, A. (1990) ‘Disjuncture and difference in the global political economy’, Public Culture, 2:2, Available at: </a:t>
            </a:r>
            <a:r>
              <a:rPr lang="en-GB" altLang="en-US" dirty="0">
                <a:hlinkClick r:id="rId3"/>
              </a:rPr>
              <a:t>http://www.arjunappadurai.org/articles/Appadurai_Disjuncture_and_Difference_in_the_Global_Cultural_Economy.pdf</a:t>
            </a:r>
            <a:r>
              <a:rPr lang="en-GB" altLang="en-US" dirty="0"/>
              <a:t> [Accessed 22/09/2022]</a:t>
            </a:r>
          </a:p>
          <a:p>
            <a:r>
              <a:rPr lang="en-GB" altLang="en-US" dirty="0" err="1"/>
              <a:t>Axford</a:t>
            </a:r>
            <a:r>
              <a:rPr lang="en-GB" altLang="en-US" dirty="0"/>
              <a:t>, B. The Global System. Economics, Politics and Culture, Cambridge: Polity, 1995</a:t>
            </a:r>
          </a:p>
          <a:p>
            <a:r>
              <a:rPr lang="en-GB" altLang="en-US" dirty="0"/>
              <a:t>Beck, U. Risk Society: Towards a New Modernity, London: Sage, 1992</a:t>
            </a:r>
          </a:p>
          <a:p>
            <a:r>
              <a:rPr lang="en-GB" altLang="en-US" dirty="0"/>
              <a:t>Beck, U. World Risk Society, Cambridge: Policy, 2000</a:t>
            </a:r>
          </a:p>
          <a:p>
            <a:r>
              <a:rPr lang="en-GB" altLang="en-US" dirty="0"/>
              <a:t>Beynon, J. &amp; </a:t>
            </a:r>
            <a:r>
              <a:rPr lang="en-GB" altLang="en-US" dirty="0" err="1"/>
              <a:t>Dunkerley</a:t>
            </a:r>
            <a:r>
              <a:rPr lang="en-GB" altLang="en-US" dirty="0"/>
              <a:t>, D. (eds), Globalization: The Reader, London: Athlone Press, 2000</a:t>
            </a:r>
          </a:p>
          <a:p>
            <a:r>
              <a:rPr lang="en-GB" altLang="en-US" dirty="0" err="1"/>
              <a:t>Edkins</a:t>
            </a:r>
            <a:r>
              <a:rPr lang="en-GB" altLang="en-US" dirty="0"/>
              <a:t>, J. &amp; Zehfuss, M. (eds.) Global Politics: A New Introduction, London: Routledge, 2009</a:t>
            </a:r>
          </a:p>
          <a:p>
            <a:r>
              <a:rPr lang="en-GB" altLang="en-US" dirty="0"/>
              <a:t>Heyman, J. </a:t>
            </a:r>
            <a:r>
              <a:rPr lang="en-GB" altLang="en-US" dirty="0" err="1"/>
              <a:t>McC</a:t>
            </a:r>
            <a:r>
              <a:rPr lang="en-GB" altLang="en-US" dirty="0"/>
              <a:t>., &amp; Campbell, H. (2009). The anthropology of global flows: A critical reading of Appadurai’s `Disjuncture and Difference in the Global Cultural Economy’. Anthropological Theory, 9(2), 131–148. Available at: </a:t>
            </a:r>
            <a:r>
              <a:rPr lang="en-GB" altLang="en-US" dirty="0">
                <a:hlinkClick r:id="rId4"/>
              </a:rPr>
              <a:t>https://journals-sagepub-com.ezproxy.uwtsd.ac.uk/doi/abs/10.1177/1463499609105474</a:t>
            </a:r>
            <a:r>
              <a:rPr lang="en-GB" altLang="en-US" dirty="0"/>
              <a:t> [Accessed 22/09/2022]</a:t>
            </a:r>
          </a:p>
          <a:p>
            <a:r>
              <a:rPr lang="en-GB" altLang="en-US" dirty="0"/>
              <a:t>Higgins, P. &amp; Johnson, J. (eds) Personal Sociology, </a:t>
            </a:r>
            <a:r>
              <a:rPr lang="en-GB" altLang="en-US" dirty="0" err="1"/>
              <a:t>NewYork</a:t>
            </a:r>
            <a:r>
              <a:rPr lang="en-GB" altLang="en-US" dirty="0"/>
              <a:t>: Praeger, 1988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1916081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altLang="en-US"/>
              <a:t>References</a:t>
            </a:r>
          </a:p>
        </p:txBody>
      </p:sp>
      <p:sp>
        <p:nvSpPr>
          <p:cNvPr id="72707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/>
              <a:t>Leitch (2006) Prosperity for all in the global economy: World class skills London: HMSO Available at: </a:t>
            </a:r>
            <a:r>
              <a:rPr lang="en-GB" altLang="en-US" dirty="0">
                <a:hlinkClick r:id="rId3"/>
              </a:rPr>
              <a:t>https://assets.publishing.service.gov.uk/government/uploads/system/uploads/attachment_data/file/354161/Prosperity_for_all_in_the_global_economy_-_summary.pdf</a:t>
            </a:r>
            <a:r>
              <a:rPr lang="en-GB" altLang="en-US" dirty="0"/>
              <a:t> [Accessed 22/09/2022]</a:t>
            </a:r>
          </a:p>
          <a:p>
            <a:r>
              <a:rPr lang="en-GB" altLang="en-US" dirty="0"/>
              <a:t>Joseph Rowntree Foundation (2009) Globalisation, UK poverty and communities Available at: </a:t>
            </a:r>
            <a:r>
              <a:rPr lang="en-GB" altLang="en-US" dirty="0">
                <a:hlinkClick r:id="rId4"/>
              </a:rPr>
              <a:t>https://www.jrf.org.uk/sites/default/files/jrf/migrated/files/investigations-globalisation.pdf</a:t>
            </a:r>
            <a:r>
              <a:rPr lang="en-GB" altLang="en-US" dirty="0"/>
              <a:t> [Accessed 22/09/2022]</a:t>
            </a:r>
          </a:p>
          <a:p>
            <a:r>
              <a:rPr lang="en-GB" altLang="en-US" dirty="0"/>
              <a:t>UNESCO (1994) The Salamanca statement and framework for action on special needs education Available at: </a:t>
            </a:r>
            <a:r>
              <a:rPr lang="en-GB" altLang="en-US" dirty="0">
                <a:hlinkClick r:id="rId5"/>
              </a:rPr>
              <a:t>https://unesdoc.unesco.org/ark:/48223/pf0000098427</a:t>
            </a:r>
            <a:r>
              <a:rPr lang="en-GB" altLang="en-US" dirty="0"/>
              <a:t> [Accessed 22/09/2022]</a:t>
            </a:r>
          </a:p>
          <a:p>
            <a:r>
              <a:rPr lang="en-GB" altLang="en-US" dirty="0"/>
              <a:t>Wallerstein, I. The Capitalist World Economy, Cambridge University Press: Cambridge, 1979</a:t>
            </a:r>
          </a:p>
          <a:p>
            <a:r>
              <a:rPr lang="en-GB" altLang="en-US" dirty="0" err="1"/>
              <a:t>Yeates</a:t>
            </a:r>
            <a:r>
              <a:rPr lang="en-GB" altLang="en-US" dirty="0"/>
              <a:t>, N. (ed) Understanding Global Social Policy, Bristol: The Polity Press, 2008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7624779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3875</Words>
  <Application>Microsoft Office PowerPoint</Application>
  <PresentationFormat>Widescreen</PresentationFormat>
  <Paragraphs>646</Paragraphs>
  <Slides>69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69</vt:i4>
      </vt:variant>
    </vt:vector>
  </HeadingPairs>
  <TitlesOfParts>
    <vt:vector size="74" baseType="lpstr">
      <vt:lpstr>Arial</vt:lpstr>
      <vt:lpstr>Calibri</vt:lpstr>
      <vt:lpstr>Century Gothic</vt:lpstr>
      <vt:lpstr>Wingdings 3</vt:lpstr>
      <vt:lpstr>Wisp</vt:lpstr>
      <vt:lpstr>Theme 6:  Globalisation </vt:lpstr>
      <vt:lpstr>What is Globalisation?</vt:lpstr>
      <vt:lpstr>Theories of Globalisation</vt:lpstr>
      <vt:lpstr>Theories of globalisation</vt:lpstr>
      <vt:lpstr>Theories of Globalisation </vt:lpstr>
      <vt:lpstr>Globalisation</vt:lpstr>
      <vt:lpstr>Globalisation</vt:lpstr>
      <vt:lpstr>Globalisation and ‘Scapes’</vt:lpstr>
      <vt:lpstr>Globalisation and ‘scapes’ Jargon buster </vt:lpstr>
      <vt:lpstr>Ethno-scapes</vt:lpstr>
      <vt:lpstr>Ethnoscapes</vt:lpstr>
      <vt:lpstr>Finance-scapes</vt:lpstr>
      <vt:lpstr>Techno-scapes</vt:lpstr>
      <vt:lpstr>Media-scapes</vt:lpstr>
      <vt:lpstr>Ideo-scapes</vt:lpstr>
      <vt:lpstr>Globalisation Positives and Negatives.</vt:lpstr>
      <vt:lpstr>Global ‘Scapes’</vt:lpstr>
      <vt:lpstr>A Global Village</vt:lpstr>
      <vt:lpstr>Globalisation</vt:lpstr>
      <vt:lpstr>World System Theory</vt:lpstr>
      <vt:lpstr>World System Theory:  Core</vt:lpstr>
      <vt:lpstr>World System Theory:  Semi-Periphery</vt:lpstr>
      <vt:lpstr>Examples:  Semi-Periphery Countries</vt:lpstr>
      <vt:lpstr>Examples: Semi-Periphery Countries</vt:lpstr>
      <vt:lpstr>Examples: Semi-Periphery Countries</vt:lpstr>
      <vt:lpstr>PowerPoint Presentation</vt:lpstr>
      <vt:lpstr>World System Theory: Periphery</vt:lpstr>
      <vt:lpstr>World System Theory</vt:lpstr>
      <vt:lpstr>Globalisation and the ‘Risk’ Society</vt:lpstr>
      <vt:lpstr>PowerPoint Presentation</vt:lpstr>
      <vt:lpstr>The Risk Society is………</vt:lpstr>
      <vt:lpstr>Risk Society</vt:lpstr>
      <vt:lpstr>Risk Society</vt:lpstr>
      <vt:lpstr>Globalisation and the ‘Personal’</vt:lpstr>
      <vt:lpstr>Globalisation and ‘Choice’</vt:lpstr>
      <vt:lpstr>PowerPoint Presentation</vt:lpstr>
      <vt:lpstr>PowerPoint Presentation</vt:lpstr>
      <vt:lpstr>Nestlé </vt:lpstr>
      <vt:lpstr>PowerPoint Presentation</vt:lpstr>
      <vt:lpstr>PowerPoint Presentation</vt:lpstr>
      <vt:lpstr>PowerPoint Presentation</vt:lpstr>
      <vt:lpstr>PowerPoint Presentation</vt:lpstr>
      <vt:lpstr>Impacts of Globalisation: Examples</vt:lpstr>
      <vt:lpstr>Leitch Review: Prosperity_for_all_in_the_global_economy_-_summary.pdf (publishing.service.gov.uk) </vt:lpstr>
      <vt:lpstr>Leitch Review: Prosperity_for_all_in_the_global_economy_-_summary.pdf (publishing.service.gov.uk) </vt:lpstr>
      <vt:lpstr>Leitch Review: Prosperity_for_all_in_the_global_economy_-_summary.pdf (publishing.service.gov.uk) </vt:lpstr>
      <vt:lpstr>Leitch Review: Prosperity_for_all_in_the_global_economy_-_summary.pdf (publishing.service.gov.uk) </vt:lpstr>
      <vt:lpstr>Leitch Review: Prosperity_for_all_in_the_global_economy_-_summary.pdf (publishing.service.gov.uk) </vt:lpstr>
      <vt:lpstr>Leitch Review: Prosperity_for_all_in_the_global_economy_-_summary.pdf (publishing.service.gov.uk) </vt:lpstr>
      <vt:lpstr>Thus Globalisation Equals</vt:lpstr>
      <vt:lpstr>Joseph Rowntree Foundation investigations-globalisation.pdf (jrf.org.uk) </vt:lpstr>
      <vt:lpstr>Joseph Rowntree Foundation investigations-globalisation.pdf (jrf.org.uk) </vt:lpstr>
      <vt:lpstr>Joseph Rowntree Foundation investigations-globalisation.pdf (jrf.org.uk) </vt:lpstr>
      <vt:lpstr>Joseph Rowntree Foundation investigations-globalisation.pdf (jrf.org.uk) </vt:lpstr>
      <vt:lpstr>Joseph Rowntree Foundation investigations-globalisation.pdf (jrf.org.uk) </vt:lpstr>
      <vt:lpstr>Joseph Rowntree Foundation investigations-globalisation.pdf (jrf.org.uk) </vt:lpstr>
      <vt:lpstr>Joseph Rowntree Foundation investigations-globalisation.pdf (jrf.org.uk) </vt:lpstr>
      <vt:lpstr>UNESCO Salamanca Statement (1994) The Salamanca Statement and Framework for Action on Special Needs Education - UNESCO Digital Library </vt:lpstr>
      <vt:lpstr>UNESCO Salamanca Statement (1994) The Salamanca Statement and Framework for Action on Special Needs Education - UNESCO Digital Library </vt:lpstr>
      <vt:lpstr>UNESCO Salamanca Statement (1994) The Salamanca Statement and Framework for Action on Special Needs Education - UNESCO Digital Library </vt:lpstr>
      <vt:lpstr> </vt:lpstr>
      <vt:lpstr>UNESCO Salamanca Statement (1994) The Salamanca Statement and Framework for Action on Special Needs Education - UNESCO Digital Library </vt:lpstr>
      <vt:lpstr>UNESCO Salamanca Statement (1994) The Salamanca Statement and Framework for Action on Special Needs Education - UNESCO Digital Library </vt:lpstr>
      <vt:lpstr>UNESCO Salamanca Statement (1994) The Salamanca Statement and Framework for Action on Special Needs Education - UNESCO Digital Library </vt:lpstr>
      <vt:lpstr>UNESCO Salamanca Statement (1994) The Salamanca Statement and Framework for Action on Special Needs Education - UNESCO Digital Library </vt:lpstr>
      <vt:lpstr>UNESCO Salamanca Statement (1994) The Salamanca Statement and Framework for Action on Special Needs Education - UNESCO Digital Library </vt:lpstr>
      <vt:lpstr>PowerPoint Presentation</vt:lpstr>
      <vt:lpstr>References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Dr Caroline Lohmann-Hancock (Associate Professor)</cp:lastModifiedBy>
  <cp:revision>43</cp:revision>
  <dcterms:created xsi:type="dcterms:W3CDTF">2016-11-30T09:33:30Z</dcterms:created>
  <dcterms:modified xsi:type="dcterms:W3CDTF">2024-01-10T12:00:51Z</dcterms:modified>
</cp:coreProperties>
</file>