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1"/>
  </p:notesMasterIdLst>
  <p:sldIdLst>
    <p:sldId id="256" r:id="rId2"/>
    <p:sldId id="257" r:id="rId3"/>
    <p:sldId id="258" r:id="rId4"/>
    <p:sldId id="259" r:id="rId5"/>
    <p:sldId id="261" r:id="rId6"/>
    <p:sldId id="262" r:id="rId7"/>
    <p:sldId id="263" r:id="rId8"/>
    <p:sldId id="271" r:id="rId9"/>
    <p:sldId id="272" r:id="rId10"/>
  </p:sldIdLst>
  <p:sldSz cx="9144000" cy="5143500" type="screen16x9"/>
  <p:notesSz cx="6858000" cy="9144000"/>
  <p:embeddedFontLst>
    <p:embeddedFont>
      <p:font typeface="Oswald" panose="00000500000000000000" pitchFamily="2" charset="0"/>
      <p:regular r:id="rId12"/>
      <p:bold r:id="rId13"/>
    </p:embeddedFont>
    <p:embeddedFont>
      <p:font typeface="Source Code Pro" panose="020B0509030403020204" pitchFamily="49"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2BC6567-2D2A-4723-99DB-B3D4C59578C2}">
  <a:tblStyle styleId="{B2BC6567-2D2A-4723-99DB-B3D4C59578C2}"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8" d="100"/>
          <a:sy n="118" d="100"/>
        </p:scale>
        <p:origin x="442" y="106"/>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f39b45264f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 name="Google Shape;66;gf39b45264f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100" b="0" i="0" u="none" strike="noStrike" cap="none" dirty="0">
                <a:solidFill>
                  <a:srgbClr val="000000"/>
                </a:solidFill>
                <a:latin typeface="Arial"/>
                <a:ea typeface="Arial"/>
                <a:cs typeface="Arial"/>
                <a:sym typeface="Arial"/>
              </a:rPr>
              <a:t>“Health and Social Care” refers to the treatment of the individual’s health issues and the conditions of the medical system in hospitals and nursing homes and how it is affecting the community at large. “Social care” refers to the utmost care to be given to people who are having serious medical conditions and to support the vulnerable group of society (Tees Valley Combined Authority, 2022). In Proper Care, UK there has been issues regarding the shortage in the workforce, which is affecting the key groups of the organization and the community as well.   </a:t>
            </a:r>
            <a:endParaRPr lang="en-US" sz="1100" dirty="0">
              <a:latin typeface="Arial"/>
              <a:ea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gf39b45264f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 name="Google Shape;74;gf39b45264f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100" b="0" i="0" u="none" strike="noStrike" cap="none" dirty="0">
                <a:solidFill>
                  <a:srgbClr val="000000"/>
                </a:solidFill>
                <a:latin typeface="Arial"/>
                <a:ea typeface="Arial"/>
                <a:cs typeface="Arial"/>
                <a:sym typeface="Arial"/>
              </a:rPr>
              <a:t>NHS UK is having problems regarding the staffing and recruitment in Proper Care. The shortage in nursing and the other relevant workforce people in the organization have a huge impact on the care of the patients and the learning and experiences of the staff. One of the major challenges that the organization is facing is the reduction in the posts of nurses where about 41,000 vacancies are in number. Brexit situation has led to the problems of workforce challenges (</a:t>
            </a:r>
            <a:r>
              <a:rPr lang="en-US" sz="1100" b="0" i="0" u="none" strike="noStrike" cap="none" dirty="0" err="1">
                <a:solidFill>
                  <a:srgbClr val="000000"/>
                </a:solidFill>
                <a:latin typeface="Arial"/>
                <a:ea typeface="Arial"/>
                <a:cs typeface="Arial"/>
                <a:sym typeface="Arial"/>
              </a:rPr>
              <a:t>Nuffieldtrust</a:t>
            </a:r>
            <a:r>
              <a:rPr lang="en-US" sz="1100" b="0" i="0" u="none" strike="noStrike" cap="none" dirty="0">
                <a:solidFill>
                  <a:srgbClr val="000000"/>
                </a:solidFill>
                <a:latin typeface="Arial"/>
                <a:ea typeface="Arial"/>
                <a:cs typeface="Arial"/>
                <a:sym typeface="Arial"/>
              </a:rPr>
              <a:t>, 2019). The impact on the employees is regarding the underdevelopment of the right skills that are needed in this field and the support for working effectively. The major impact of these issues is on the patient's health care as due to the shortage of staff the patients had to wait in case of an emergency too. As a result, there is degradation in the quality of the services and the future sustainability of the organization.    </a:t>
            </a:r>
            <a:endParaRPr lang="en-US" sz="1100" dirty="0">
              <a:latin typeface="Arial"/>
              <a:ea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g124173f5d85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 name="Google Shape;81;g124173f5d85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100" b="0" i="0" u="none" strike="noStrike" cap="none" dirty="0">
                <a:solidFill>
                  <a:srgbClr val="000000"/>
                </a:solidFill>
                <a:latin typeface="Arial"/>
                <a:ea typeface="Arial"/>
                <a:cs typeface="Arial"/>
                <a:sym typeface="Arial"/>
              </a:rPr>
              <a:t>Pestle Analysis of the UK will present the factors that contribute to the issues of the problem stated. The political condition of the UK tends to be uncertain with the emergence of the Brexit condition. This is creating a reduction in the staff with the concern of either staying or leaving the EU. The economic condition of the UK depicts that the government is facing challenges due to the low productivity due to the “structural problems” whereas the wage rate is the other factor of concern for the reduction in the employees (</a:t>
            </a:r>
            <a:r>
              <a:rPr lang="en-US" sz="1100" b="0" i="0" u="none" strike="noStrike" cap="none" dirty="0" err="1">
                <a:solidFill>
                  <a:srgbClr val="000000"/>
                </a:solidFill>
                <a:latin typeface="Arial"/>
                <a:ea typeface="Arial"/>
                <a:cs typeface="Arial"/>
                <a:sym typeface="Arial"/>
              </a:rPr>
              <a:t>MarketLine</a:t>
            </a:r>
            <a:r>
              <a:rPr lang="en-US" sz="1100" b="0" i="0" u="none" strike="noStrike" cap="none" dirty="0">
                <a:solidFill>
                  <a:srgbClr val="000000"/>
                </a:solidFill>
                <a:latin typeface="Arial"/>
                <a:ea typeface="Arial"/>
                <a:cs typeface="Arial"/>
                <a:sym typeface="Arial"/>
              </a:rPr>
              <a:t>, 2014). The social conditions of the UK present an increase in inequality, which is affecting the pay of the individuals. Proper care has witnessed a disproportionate pay gap. The men of the organization are getting higher pay when compared to the women. This inequality factor in the organization is affecting the staff experiences and being inconsistent with their work as a result most of the employees are leaving the “health and social care” organization. The technological factors of the UK depict that they are having low-skilled employees and limited innovations with strict regulations (</a:t>
            </a:r>
            <a:r>
              <a:rPr lang="en-US" sz="1100" b="0" i="0" u="none" strike="noStrike" cap="none" dirty="0" err="1">
                <a:solidFill>
                  <a:srgbClr val="000000"/>
                </a:solidFill>
                <a:latin typeface="Arial"/>
                <a:ea typeface="Arial"/>
                <a:cs typeface="Arial"/>
                <a:sym typeface="Arial"/>
              </a:rPr>
              <a:t>MarketLine</a:t>
            </a:r>
            <a:r>
              <a:rPr lang="en-US" sz="1100" b="0" i="0" u="none" strike="noStrike" cap="none" dirty="0">
                <a:solidFill>
                  <a:srgbClr val="000000"/>
                </a:solidFill>
                <a:latin typeface="Arial"/>
                <a:ea typeface="Arial"/>
                <a:cs typeface="Arial"/>
                <a:sym typeface="Arial"/>
              </a:rPr>
              <a:t>, 2014). The reduction in the nursing post is due to the lack of the right skills that are necessary for this sector. There have been changes in the legal requirements for employing the workers in the organization. Still, Proper Care has been facing this reduction in employees due to unfair treatment, overload of work and underpayment (</a:t>
            </a:r>
            <a:r>
              <a:rPr lang="en-US" sz="1100" b="0" i="0" u="none" strike="noStrike" cap="none" dirty="0" err="1">
                <a:solidFill>
                  <a:srgbClr val="000000"/>
                </a:solidFill>
                <a:latin typeface="Arial"/>
                <a:ea typeface="Arial"/>
                <a:cs typeface="Arial"/>
                <a:sym typeface="Arial"/>
              </a:rPr>
              <a:t>Nuffieldtrust</a:t>
            </a:r>
            <a:r>
              <a:rPr lang="en-US" sz="1100" b="0" i="0" u="none" strike="noStrike" cap="none" dirty="0">
                <a:solidFill>
                  <a:srgbClr val="000000"/>
                </a:solidFill>
                <a:latin typeface="Arial"/>
                <a:ea typeface="Arial"/>
                <a:cs typeface="Arial"/>
                <a:sym typeface="Arial"/>
              </a:rPr>
              <a:t>, 2019). The environmental factors of the UK take into consideration the information regarding the recycling concepts, usage of plastics and the products and services that are eco-friendly.               </a:t>
            </a:r>
            <a:endParaRPr lang="en-US" sz="1100" dirty="0">
              <a:latin typeface="Arial"/>
              <a:ea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24173f5d85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24173f5d85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100" b="0" i="0" u="none" strike="noStrike" cap="none" dirty="0">
                <a:solidFill>
                  <a:srgbClr val="000000"/>
                </a:solidFill>
                <a:latin typeface="Arial"/>
                <a:ea typeface="Arial"/>
                <a:cs typeface="Arial"/>
                <a:sym typeface="Arial"/>
              </a:rPr>
              <a:t>The career planning and the process of the NHS system are because of the lack of support from the management team and the organization as a whole. The lack of planning for the careers of the staff and the work pressure, unfair treatment and long working hours made the staff leave the NHS (</a:t>
            </a:r>
            <a:r>
              <a:rPr lang="en-US" sz="1100" b="0" i="0" u="none" strike="noStrike" cap="none" dirty="0" err="1">
                <a:solidFill>
                  <a:srgbClr val="000000"/>
                </a:solidFill>
                <a:latin typeface="Arial"/>
                <a:ea typeface="Arial"/>
                <a:cs typeface="Arial"/>
                <a:sym typeface="Arial"/>
              </a:rPr>
              <a:t>Harel</a:t>
            </a:r>
            <a:r>
              <a:rPr lang="en-US" sz="1100" b="0" i="0" u="none" strike="noStrike" cap="none" dirty="0">
                <a:solidFill>
                  <a:srgbClr val="000000"/>
                </a:solidFill>
                <a:latin typeface="Arial"/>
                <a:ea typeface="Arial"/>
                <a:cs typeface="Arial"/>
                <a:sym typeface="Arial"/>
              </a:rPr>
              <a:t> </a:t>
            </a:r>
            <a:r>
              <a:rPr lang="en-US" sz="1100" b="0" i="1" u="none" strike="noStrike" cap="none" dirty="0">
                <a:solidFill>
                  <a:srgbClr val="000000"/>
                </a:solidFill>
                <a:latin typeface="Arial"/>
                <a:ea typeface="Arial"/>
                <a:cs typeface="Arial"/>
                <a:sym typeface="Arial"/>
              </a:rPr>
              <a:t>et </a:t>
            </a:r>
            <a:r>
              <a:rPr lang="en-US" sz="1100" b="0" i="1" u="none" strike="noStrike" cap="none" dirty="0" err="1">
                <a:solidFill>
                  <a:srgbClr val="000000"/>
                </a:solidFill>
                <a:latin typeface="Arial"/>
                <a:ea typeface="Arial"/>
                <a:cs typeface="Arial"/>
                <a:sym typeface="Arial"/>
              </a:rPr>
              <a:t>al.,</a:t>
            </a:r>
            <a:r>
              <a:rPr lang="en-US" sz="1100" b="0" i="0" u="none" strike="noStrike" cap="none" dirty="0" err="1">
                <a:solidFill>
                  <a:srgbClr val="000000"/>
                </a:solidFill>
                <a:latin typeface="Arial"/>
                <a:ea typeface="Arial"/>
                <a:cs typeface="Arial"/>
                <a:sym typeface="Arial"/>
              </a:rPr>
              <a:t>2016</a:t>
            </a:r>
            <a:r>
              <a:rPr lang="en-US" sz="1100" b="0" i="0" u="none" strike="noStrike" cap="none" dirty="0">
                <a:solidFill>
                  <a:srgbClr val="000000"/>
                </a:solidFill>
                <a:latin typeface="Arial"/>
                <a:ea typeface="Arial"/>
                <a:cs typeface="Arial"/>
                <a:sym typeface="Arial"/>
              </a:rPr>
              <a:t>). The policies, practices and plans of the organization are leading to the poor quality of the services by the NHS. The organization is having complex policy system, limited knowledge for conducting the work in the hospitals and a lack of training and development sessions leading to a reduction in the number of nurses and relevant staff (</a:t>
            </a:r>
            <a:r>
              <a:rPr lang="en-US" sz="1100" b="0" i="0" u="none" strike="noStrike" cap="none" dirty="0" err="1">
                <a:solidFill>
                  <a:srgbClr val="000000"/>
                </a:solidFill>
                <a:latin typeface="Arial"/>
                <a:ea typeface="Arial"/>
                <a:cs typeface="Arial"/>
                <a:sym typeface="Arial"/>
              </a:rPr>
              <a:t>Nuffieldtrust</a:t>
            </a:r>
            <a:r>
              <a:rPr lang="en-US" sz="1100" b="0" i="0" u="none" strike="noStrike" cap="none" dirty="0">
                <a:solidFill>
                  <a:srgbClr val="000000"/>
                </a:solidFill>
                <a:latin typeface="Arial"/>
                <a:ea typeface="Arial"/>
                <a:cs typeface="Arial"/>
                <a:sym typeface="Arial"/>
              </a:rPr>
              <a:t>, 2019).  </a:t>
            </a:r>
            <a:endParaRPr lang="en-US" sz="1100" dirty="0">
              <a:latin typeface="Arial"/>
              <a:ea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36467336d2_0_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36467336d2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100" b="0" i="0" u="none" strike="noStrike" cap="none" dirty="0">
                <a:solidFill>
                  <a:srgbClr val="000000"/>
                </a:solidFill>
                <a:latin typeface="Arial"/>
                <a:ea typeface="Arial"/>
                <a:cs typeface="Arial"/>
                <a:sym typeface="Arial"/>
              </a:rPr>
              <a:t>The unequal payments and the unfair treatment of the employees will help in the reduction of absenteeism. The NHS organization must implement an appropriate plan of action for treating the inequality problem in the NHS. The organization must provide a review of the practices to the employees regarding how the work is being conducted, realistic plans and how improvements can be made further. Absenteeism can further be reduced by supporting all the employees and the staff from the beginning of the career until the end of the career. </a:t>
            </a:r>
            <a:endParaRPr lang="en-US" sz="1100" dirty="0">
              <a:latin typeface="Arial"/>
              <a:ea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36467336d2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136467336d2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100" b="0" i="0" u="none" strike="noStrike" cap="none" dirty="0">
                <a:solidFill>
                  <a:srgbClr val="000000"/>
                </a:solidFill>
                <a:latin typeface="Arial"/>
                <a:ea typeface="Arial"/>
                <a:cs typeface="Arial"/>
                <a:sym typeface="Arial"/>
              </a:rPr>
              <a:t>Proper Care, UK is facing numerous challenges regarding the workforce, which can’t be avoided for a long time. The cause and the effect of the complex problems are depicted through Fishbone analysis, which presents that career planning, policies, process, practices, and plans are the current issues, which must be rectified. The best alternate solution for reducing absenteeism is supporting the employees.  </a:t>
            </a:r>
            <a:endParaRPr lang="en-US" sz="1100" dirty="0">
              <a:latin typeface="Arial"/>
              <a:ea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f39b45264f_0_1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f39b45264f_0_1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10800000">
            <a:off x="4226100" y="2933550"/>
            <a:ext cx="691800" cy="388500"/>
          </a:xfrm>
          <a:prstGeom prst="triangle">
            <a:avLst>
              <a:gd name="adj" fmla="val 50000"/>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5" y="0"/>
            <a:ext cx="9144000" cy="31242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txBox="1">
            <a:spLocks noGrp="1"/>
          </p:cNvSpPr>
          <p:nvPr>
            <p:ph type="ctrTitle"/>
          </p:nvPr>
        </p:nvSpPr>
        <p:spPr>
          <a:xfrm>
            <a:off x="411175" y="644300"/>
            <a:ext cx="8282400" cy="21090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6000"/>
              <a:buNone/>
              <a:defRPr sz="6000">
                <a:solidFill>
                  <a:schemeClr val="lt1"/>
                </a:solidFill>
              </a:defRPr>
            </a:lvl1pPr>
            <a:lvl2pPr lvl="1" algn="ctr">
              <a:spcBef>
                <a:spcPts val="0"/>
              </a:spcBef>
              <a:spcAft>
                <a:spcPts val="0"/>
              </a:spcAft>
              <a:buClr>
                <a:schemeClr val="lt1"/>
              </a:buClr>
              <a:buSzPts val="6000"/>
              <a:buNone/>
              <a:defRPr sz="6000">
                <a:solidFill>
                  <a:schemeClr val="lt1"/>
                </a:solidFill>
              </a:defRPr>
            </a:lvl2pPr>
            <a:lvl3pPr lvl="2" algn="ctr">
              <a:spcBef>
                <a:spcPts val="0"/>
              </a:spcBef>
              <a:spcAft>
                <a:spcPts val="0"/>
              </a:spcAft>
              <a:buClr>
                <a:schemeClr val="lt1"/>
              </a:buClr>
              <a:buSzPts val="6000"/>
              <a:buNone/>
              <a:defRPr sz="6000">
                <a:solidFill>
                  <a:schemeClr val="lt1"/>
                </a:solidFill>
              </a:defRPr>
            </a:lvl3pPr>
            <a:lvl4pPr lvl="3" algn="ctr">
              <a:spcBef>
                <a:spcPts val="0"/>
              </a:spcBef>
              <a:spcAft>
                <a:spcPts val="0"/>
              </a:spcAft>
              <a:buClr>
                <a:schemeClr val="lt1"/>
              </a:buClr>
              <a:buSzPts val="6000"/>
              <a:buNone/>
              <a:defRPr sz="6000">
                <a:solidFill>
                  <a:schemeClr val="lt1"/>
                </a:solidFill>
              </a:defRPr>
            </a:lvl4pPr>
            <a:lvl5pPr lvl="4" algn="ctr">
              <a:spcBef>
                <a:spcPts val="0"/>
              </a:spcBef>
              <a:spcAft>
                <a:spcPts val="0"/>
              </a:spcAft>
              <a:buClr>
                <a:schemeClr val="lt1"/>
              </a:buClr>
              <a:buSzPts val="6000"/>
              <a:buNone/>
              <a:defRPr sz="6000">
                <a:solidFill>
                  <a:schemeClr val="lt1"/>
                </a:solidFill>
              </a:defRPr>
            </a:lvl5pPr>
            <a:lvl6pPr lvl="5" algn="ctr">
              <a:spcBef>
                <a:spcPts val="0"/>
              </a:spcBef>
              <a:spcAft>
                <a:spcPts val="0"/>
              </a:spcAft>
              <a:buClr>
                <a:schemeClr val="lt1"/>
              </a:buClr>
              <a:buSzPts val="6000"/>
              <a:buNone/>
              <a:defRPr sz="6000">
                <a:solidFill>
                  <a:schemeClr val="lt1"/>
                </a:solidFill>
              </a:defRPr>
            </a:lvl6pPr>
            <a:lvl7pPr lvl="6" algn="ctr">
              <a:spcBef>
                <a:spcPts val="0"/>
              </a:spcBef>
              <a:spcAft>
                <a:spcPts val="0"/>
              </a:spcAft>
              <a:buClr>
                <a:schemeClr val="lt1"/>
              </a:buClr>
              <a:buSzPts val="6000"/>
              <a:buNone/>
              <a:defRPr sz="6000">
                <a:solidFill>
                  <a:schemeClr val="lt1"/>
                </a:solidFill>
              </a:defRPr>
            </a:lvl7pPr>
            <a:lvl8pPr lvl="7" algn="ctr">
              <a:spcBef>
                <a:spcPts val="0"/>
              </a:spcBef>
              <a:spcAft>
                <a:spcPts val="0"/>
              </a:spcAft>
              <a:buClr>
                <a:schemeClr val="lt1"/>
              </a:buClr>
              <a:buSzPts val="6000"/>
              <a:buNone/>
              <a:defRPr sz="6000">
                <a:solidFill>
                  <a:schemeClr val="lt1"/>
                </a:solidFill>
              </a:defRPr>
            </a:lvl8pPr>
            <a:lvl9pPr lvl="8" algn="ctr">
              <a:spcBef>
                <a:spcPts val="0"/>
              </a:spcBef>
              <a:spcAft>
                <a:spcPts val="0"/>
              </a:spcAft>
              <a:buClr>
                <a:schemeClr val="lt1"/>
              </a:buClr>
              <a:buSzPts val="6000"/>
              <a:buNone/>
              <a:defRPr sz="6000">
                <a:solidFill>
                  <a:schemeClr val="lt1"/>
                </a:solidFill>
              </a:defRPr>
            </a:lvl9pPr>
          </a:lstStyle>
          <a:p>
            <a:endParaRPr/>
          </a:p>
        </p:txBody>
      </p:sp>
      <p:sp>
        <p:nvSpPr>
          <p:cNvPr id="13" name="Google Shape;13;p2"/>
          <p:cNvSpPr txBox="1">
            <a:spLocks noGrp="1"/>
          </p:cNvSpPr>
          <p:nvPr>
            <p:ph type="subTitle" idx="1"/>
          </p:nvPr>
        </p:nvSpPr>
        <p:spPr>
          <a:xfrm>
            <a:off x="411175" y="3398250"/>
            <a:ext cx="8282400" cy="1260600"/>
          </a:xfrm>
          <a:prstGeom prst="rect">
            <a:avLst/>
          </a:prstGeom>
        </p:spPr>
        <p:txBody>
          <a:bodyPr spcFirstLastPara="1" wrap="square" lIns="91425" tIns="91425" rIns="91425" bIns="91425" anchor="ctr" anchorCtr="0">
            <a:normAutofit/>
          </a:bodyPr>
          <a:lstStyle>
            <a:lvl1pPr lvl="0" algn="ctr">
              <a:lnSpc>
                <a:spcPct val="100000"/>
              </a:lnSpc>
              <a:spcBef>
                <a:spcPts val="0"/>
              </a:spcBef>
              <a:spcAft>
                <a:spcPts val="0"/>
              </a:spcAft>
              <a:buSzPts val="3600"/>
              <a:buFont typeface="Oswald"/>
              <a:buNone/>
              <a:defRPr sz="3600">
                <a:latin typeface="Oswald"/>
                <a:ea typeface="Oswald"/>
                <a:cs typeface="Oswald"/>
                <a:sym typeface="Oswald"/>
              </a:defRPr>
            </a:lvl1pPr>
            <a:lvl2pPr lvl="1" algn="ctr">
              <a:lnSpc>
                <a:spcPct val="100000"/>
              </a:lnSpc>
              <a:spcBef>
                <a:spcPts val="0"/>
              </a:spcBef>
              <a:spcAft>
                <a:spcPts val="0"/>
              </a:spcAft>
              <a:buSzPts val="3600"/>
              <a:buFont typeface="Oswald"/>
              <a:buNone/>
              <a:defRPr sz="3600">
                <a:latin typeface="Oswald"/>
                <a:ea typeface="Oswald"/>
                <a:cs typeface="Oswald"/>
                <a:sym typeface="Oswald"/>
              </a:defRPr>
            </a:lvl2pPr>
            <a:lvl3pPr lvl="2" algn="ctr">
              <a:lnSpc>
                <a:spcPct val="100000"/>
              </a:lnSpc>
              <a:spcBef>
                <a:spcPts val="0"/>
              </a:spcBef>
              <a:spcAft>
                <a:spcPts val="0"/>
              </a:spcAft>
              <a:buSzPts val="3600"/>
              <a:buFont typeface="Oswald"/>
              <a:buNone/>
              <a:defRPr sz="3600">
                <a:latin typeface="Oswald"/>
                <a:ea typeface="Oswald"/>
                <a:cs typeface="Oswald"/>
                <a:sym typeface="Oswald"/>
              </a:defRPr>
            </a:lvl3pPr>
            <a:lvl4pPr lvl="3" algn="ctr">
              <a:lnSpc>
                <a:spcPct val="100000"/>
              </a:lnSpc>
              <a:spcBef>
                <a:spcPts val="0"/>
              </a:spcBef>
              <a:spcAft>
                <a:spcPts val="0"/>
              </a:spcAft>
              <a:buSzPts val="3600"/>
              <a:buFont typeface="Oswald"/>
              <a:buNone/>
              <a:defRPr sz="3600">
                <a:latin typeface="Oswald"/>
                <a:ea typeface="Oswald"/>
                <a:cs typeface="Oswald"/>
                <a:sym typeface="Oswald"/>
              </a:defRPr>
            </a:lvl4pPr>
            <a:lvl5pPr lvl="4" algn="ctr">
              <a:lnSpc>
                <a:spcPct val="100000"/>
              </a:lnSpc>
              <a:spcBef>
                <a:spcPts val="0"/>
              </a:spcBef>
              <a:spcAft>
                <a:spcPts val="0"/>
              </a:spcAft>
              <a:buSzPts val="3600"/>
              <a:buFont typeface="Oswald"/>
              <a:buNone/>
              <a:defRPr sz="3600">
                <a:latin typeface="Oswald"/>
                <a:ea typeface="Oswald"/>
                <a:cs typeface="Oswald"/>
                <a:sym typeface="Oswald"/>
              </a:defRPr>
            </a:lvl5pPr>
            <a:lvl6pPr lvl="5" algn="ctr">
              <a:lnSpc>
                <a:spcPct val="100000"/>
              </a:lnSpc>
              <a:spcBef>
                <a:spcPts val="0"/>
              </a:spcBef>
              <a:spcAft>
                <a:spcPts val="0"/>
              </a:spcAft>
              <a:buSzPts val="3600"/>
              <a:buFont typeface="Oswald"/>
              <a:buNone/>
              <a:defRPr sz="3600">
                <a:latin typeface="Oswald"/>
                <a:ea typeface="Oswald"/>
                <a:cs typeface="Oswald"/>
                <a:sym typeface="Oswald"/>
              </a:defRPr>
            </a:lvl6pPr>
            <a:lvl7pPr lvl="6" algn="ctr">
              <a:lnSpc>
                <a:spcPct val="100000"/>
              </a:lnSpc>
              <a:spcBef>
                <a:spcPts val="0"/>
              </a:spcBef>
              <a:spcAft>
                <a:spcPts val="0"/>
              </a:spcAft>
              <a:buSzPts val="3600"/>
              <a:buFont typeface="Oswald"/>
              <a:buNone/>
              <a:defRPr sz="3600">
                <a:latin typeface="Oswald"/>
                <a:ea typeface="Oswald"/>
                <a:cs typeface="Oswald"/>
                <a:sym typeface="Oswald"/>
              </a:defRPr>
            </a:lvl7pPr>
            <a:lvl8pPr lvl="7" algn="ctr">
              <a:lnSpc>
                <a:spcPct val="100000"/>
              </a:lnSpc>
              <a:spcBef>
                <a:spcPts val="0"/>
              </a:spcBef>
              <a:spcAft>
                <a:spcPts val="0"/>
              </a:spcAft>
              <a:buSzPts val="3600"/>
              <a:buFont typeface="Oswald"/>
              <a:buNone/>
              <a:defRPr sz="3600">
                <a:latin typeface="Oswald"/>
                <a:ea typeface="Oswald"/>
                <a:cs typeface="Oswald"/>
                <a:sym typeface="Oswald"/>
              </a:defRPr>
            </a:lvl8pPr>
            <a:lvl9pPr lvl="8" algn="ctr">
              <a:lnSpc>
                <a:spcPct val="100000"/>
              </a:lnSpc>
              <a:spcBef>
                <a:spcPts val="0"/>
              </a:spcBef>
              <a:spcAft>
                <a:spcPts val="0"/>
              </a:spcAft>
              <a:buSzPts val="3600"/>
              <a:buFont typeface="Oswald"/>
              <a:buNone/>
              <a:defRPr sz="3600">
                <a:latin typeface="Oswald"/>
                <a:ea typeface="Oswald"/>
                <a:cs typeface="Oswald"/>
                <a:sym typeface="Oswald"/>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p:nvPr/>
        </p:nvSpPr>
        <p:spPr>
          <a:xfrm>
            <a:off x="0" y="1567350"/>
            <a:ext cx="9144000" cy="20088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title"/>
          </p:nvPr>
        </p:nvSpPr>
        <p:spPr>
          <a:xfrm>
            <a:off x="430800" y="1889700"/>
            <a:ext cx="8282400" cy="15165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3600"/>
              <a:buNone/>
              <a:defRPr sz="3600">
                <a:solidFill>
                  <a:schemeClr val="lt1"/>
                </a:solidFill>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cxnSp>
        <p:nvCxnSpPr>
          <p:cNvPr id="20" name="Google Shape;20;p4"/>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1" name="Google Shape;21;p4"/>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468825"/>
            <a:ext cx="8520600" cy="30999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cxnSp>
        <p:nvCxnSpPr>
          <p:cNvPr id="25" name="Google Shape;25;p5"/>
          <p:cNvCxnSpPr/>
          <p:nvPr/>
        </p:nvCxnSpPr>
        <p:spPr>
          <a:xfrm>
            <a:off x="429200" y="1275577"/>
            <a:ext cx="614100" cy="0"/>
          </a:xfrm>
          <a:prstGeom prst="straightConnector1">
            <a:avLst/>
          </a:prstGeom>
          <a:noFill/>
          <a:ln w="19050" cap="flat" cmpd="sng">
            <a:solidFill>
              <a:schemeClr val="dk2"/>
            </a:solidFill>
            <a:prstDash val="lgDash"/>
            <a:round/>
            <a:headEnd type="none" w="sm" len="sm"/>
            <a:tailEnd type="none" w="sm" len="sm"/>
          </a:ln>
        </p:spPr>
      </p:cxnSp>
      <p:sp>
        <p:nvSpPr>
          <p:cNvPr id="26" name="Google Shape;26;p5"/>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7" name="Google Shape;27;p5"/>
          <p:cNvSpPr txBox="1">
            <a:spLocks noGrp="1"/>
          </p:cNvSpPr>
          <p:nvPr>
            <p:ph type="body" idx="1"/>
          </p:nvPr>
        </p:nvSpPr>
        <p:spPr>
          <a:xfrm>
            <a:off x="3117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body" idx="2"/>
          </p:nvPr>
        </p:nvSpPr>
        <p:spPr>
          <a:xfrm>
            <a:off x="4832400" y="1468825"/>
            <a:ext cx="3999900" cy="3099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9" name="Google Shape;29;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311700" y="372500"/>
            <a:ext cx="8520600" cy="733500"/>
          </a:xfrm>
          <a:prstGeom prst="rect">
            <a:avLst/>
          </a:prstGeom>
        </p:spPr>
        <p:txBody>
          <a:bodyPr spcFirstLastPara="1" wrap="square" lIns="91425" tIns="91425" rIns="91425" bIns="91425" anchor="b"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3"/>
        <p:cNvGrpSpPr/>
        <p:nvPr/>
      </p:nvGrpSpPr>
      <p:grpSpPr>
        <a:xfrm>
          <a:off x="0" y="0"/>
          <a:ext cx="0" cy="0"/>
          <a:chOff x="0" y="0"/>
          <a:chExt cx="0" cy="0"/>
        </a:xfrm>
      </p:grpSpPr>
      <p:cxnSp>
        <p:nvCxnSpPr>
          <p:cNvPr id="34" name="Google Shape;34;p7"/>
          <p:cNvCxnSpPr/>
          <p:nvPr/>
        </p:nvCxnSpPr>
        <p:spPr>
          <a:xfrm>
            <a:off x="418675" y="1457787"/>
            <a:ext cx="614100" cy="0"/>
          </a:xfrm>
          <a:prstGeom prst="straightConnector1">
            <a:avLst/>
          </a:prstGeom>
          <a:noFill/>
          <a:ln w="19050" cap="flat" cmpd="sng">
            <a:solidFill>
              <a:schemeClr val="dk2"/>
            </a:solidFill>
            <a:prstDash val="lgDash"/>
            <a:round/>
            <a:headEnd type="none" w="sm" len="sm"/>
            <a:tailEnd type="none" w="sm" len="sm"/>
          </a:ln>
        </p:spPr>
      </p:cxnSp>
      <p:sp>
        <p:nvSpPr>
          <p:cNvPr id="35" name="Google Shape;35;p7"/>
          <p:cNvSpPr txBox="1">
            <a:spLocks noGrp="1"/>
          </p:cNvSpPr>
          <p:nvPr>
            <p:ph type="title"/>
          </p:nvPr>
        </p:nvSpPr>
        <p:spPr>
          <a:xfrm>
            <a:off x="311700" y="6318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6" name="Google Shape;36;p7"/>
          <p:cNvSpPr txBox="1">
            <a:spLocks noGrp="1"/>
          </p:cNvSpPr>
          <p:nvPr>
            <p:ph type="body" idx="1"/>
          </p:nvPr>
        </p:nvSpPr>
        <p:spPr>
          <a:xfrm>
            <a:off x="311700" y="1618204"/>
            <a:ext cx="2808000" cy="29508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7" name="Google Shape;37;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490250" y="528900"/>
            <a:ext cx="5678100" cy="40857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None/>
              <a:defRPr sz="5400">
                <a:solidFill>
                  <a:schemeClr val="lt1"/>
                </a:solidFill>
              </a:defRPr>
            </a:lvl1pPr>
            <a:lvl2pPr lvl="1">
              <a:spcBef>
                <a:spcPts val="0"/>
              </a:spcBef>
              <a:spcAft>
                <a:spcPts val="0"/>
              </a:spcAft>
              <a:buClr>
                <a:schemeClr val="lt1"/>
              </a:buClr>
              <a:buSzPts val="5400"/>
              <a:buNone/>
              <a:defRPr sz="5400">
                <a:solidFill>
                  <a:schemeClr val="lt1"/>
                </a:solidFill>
              </a:defRPr>
            </a:lvl2pPr>
            <a:lvl3pPr lvl="2">
              <a:spcBef>
                <a:spcPts val="0"/>
              </a:spcBef>
              <a:spcAft>
                <a:spcPts val="0"/>
              </a:spcAft>
              <a:buClr>
                <a:schemeClr val="lt1"/>
              </a:buClr>
              <a:buSzPts val="5400"/>
              <a:buNone/>
              <a:defRPr sz="5400">
                <a:solidFill>
                  <a:schemeClr val="lt1"/>
                </a:solidFill>
              </a:defRPr>
            </a:lvl3pPr>
            <a:lvl4pPr lvl="3">
              <a:spcBef>
                <a:spcPts val="0"/>
              </a:spcBef>
              <a:spcAft>
                <a:spcPts val="0"/>
              </a:spcAft>
              <a:buClr>
                <a:schemeClr val="lt1"/>
              </a:buClr>
              <a:buSzPts val="5400"/>
              <a:buNone/>
              <a:defRPr sz="5400">
                <a:solidFill>
                  <a:schemeClr val="lt1"/>
                </a:solidFill>
              </a:defRPr>
            </a:lvl4pPr>
            <a:lvl5pPr lvl="4">
              <a:spcBef>
                <a:spcPts val="0"/>
              </a:spcBef>
              <a:spcAft>
                <a:spcPts val="0"/>
              </a:spcAft>
              <a:buClr>
                <a:schemeClr val="lt1"/>
              </a:buClr>
              <a:buSzPts val="5400"/>
              <a:buNone/>
              <a:defRPr sz="5400">
                <a:solidFill>
                  <a:schemeClr val="lt1"/>
                </a:solidFill>
              </a:defRPr>
            </a:lvl5pPr>
            <a:lvl6pPr lvl="5">
              <a:spcBef>
                <a:spcPts val="0"/>
              </a:spcBef>
              <a:spcAft>
                <a:spcPts val="0"/>
              </a:spcAft>
              <a:buClr>
                <a:schemeClr val="lt1"/>
              </a:buClr>
              <a:buSzPts val="5400"/>
              <a:buNone/>
              <a:defRPr sz="5400">
                <a:solidFill>
                  <a:schemeClr val="lt1"/>
                </a:solidFill>
              </a:defRPr>
            </a:lvl6pPr>
            <a:lvl7pPr lvl="6">
              <a:spcBef>
                <a:spcPts val="0"/>
              </a:spcBef>
              <a:spcAft>
                <a:spcPts val="0"/>
              </a:spcAft>
              <a:buClr>
                <a:schemeClr val="lt1"/>
              </a:buClr>
              <a:buSzPts val="5400"/>
              <a:buNone/>
              <a:defRPr sz="5400">
                <a:solidFill>
                  <a:schemeClr val="lt1"/>
                </a:solidFill>
              </a:defRPr>
            </a:lvl7pPr>
            <a:lvl8pPr lvl="7">
              <a:spcBef>
                <a:spcPts val="0"/>
              </a:spcBef>
              <a:spcAft>
                <a:spcPts val="0"/>
              </a:spcAft>
              <a:buClr>
                <a:schemeClr val="lt1"/>
              </a:buClr>
              <a:buSzPts val="5400"/>
              <a:buNone/>
              <a:defRPr sz="5400">
                <a:solidFill>
                  <a:schemeClr val="lt1"/>
                </a:solidFill>
              </a:defRPr>
            </a:lvl8pPr>
            <a:lvl9pPr lvl="8">
              <a:spcBef>
                <a:spcPts val="0"/>
              </a:spcBef>
              <a:spcAft>
                <a:spcPts val="0"/>
              </a:spcAft>
              <a:buClr>
                <a:schemeClr val="lt1"/>
              </a:buClr>
              <a:buSzPts val="5400"/>
              <a:buNone/>
              <a:defRPr sz="5400">
                <a:solidFill>
                  <a:schemeClr val="lt1"/>
                </a:solidFill>
              </a:defRPr>
            </a:lvl9pPr>
          </a:lstStyle>
          <a:p>
            <a:endParaRPr/>
          </a:p>
        </p:txBody>
      </p:sp>
      <p:sp>
        <p:nvSpPr>
          <p:cNvPr id="40" name="Google Shape;4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1"/>
        </a:solidFill>
        <a:effectLst/>
      </p:bgPr>
    </p:bg>
    <p:spTree>
      <p:nvGrpSpPr>
        <p:cNvPr id="1" name="Shape 41"/>
        <p:cNvGrpSpPr/>
        <p:nvPr/>
      </p:nvGrpSpPr>
      <p:grpSpPr>
        <a:xfrm>
          <a:off x="0" y="0"/>
          <a:ext cx="0" cy="0"/>
          <a:chOff x="0" y="0"/>
          <a:chExt cx="0" cy="0"/>
        </a:xfrm>
      </p:grpSpPr>
      <p:sp>
        <p:nvSpPr>
          <p:cNvPr id="42" name="Google Shape;42;p9"/>
          <p:cNvSpPr/>
          <p:nvPr/>
        </p:nvSpPr>
        <p:spPr>
          <a:xfrm>
            <a:off x="4572000" y="175"/>
            <a:ext cx="4572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 name="Google Shape;43;p9"/>
          <p:cNvCxnSpPr/>
          <p:nvPr/>
        </p:nvCxnSpPr>
        <p:spPr>
          <a:xfrm>
            <a:off x="5029675" y="4495500"/>
            <a:ext cx="577200" cy="0"/>
          </a:xfrm>
          <a:prstGeom prst="straightConnector1">
            <a:avLst/>
          </a:prstGeom>
          <a:noFill/>
          <a:ln w="19050" cap="flat" cmpd="sng">
            <a:solidFill>
              <a:schemeClr val="dk1"/>
            </a:solidFill>
            <a:prstDash val="lgDash"/>
            <a:round/>
            <a:headEnd type="none" w="sm" len="sm"/>
            <a:tailEnd type="none" w="sm" len="sm"/>
          </a:ln>
        </p:spPr>
      </p:cxnSp>
      <p:sp>
        <p:nvSpPr>
          <p:cNvPr id="44" name="Google Shape;44;p9"/>
          <p:cNvSpPr txBox="1">
            <a:spLocks noGrp="1"/>
          </p:cNvSpPr>
          <p:nvPr>
            <p:ph type="title"/>
          </p:nvPr>
        </p:nvSpPr>
        <p:spPr>
          <a:xfrm>
            <a:off x="265500" y="1078750"/>
            <a:ext cx="4045200" cy="1789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4600"/>
              <a:buNone/>
              <a:defRPr sz="4600">
                <a:solidFill>
                  <a:schemeClr val="lt1"/>
                </a:solidFill>
              </a:defRPr>
            </a:lvl1pPr>
            <a:lvl2pPr lvl="1" algn="ctr">
              <a:spcBef>
                <a:spcPts val="0"/>
              </a:spcBef>
              <a:spcAft>
                <a:spcPts val="0"/>
              </a:spcAft>
              <a:buClr>
                <a:schemeClr val="lt1"/>
              </a:buClr>
              <a:buSzPts val="4600"/>
              <a:buNone/>
              <a:defRPr sz="4600">
                <a:solidFill>
                  <a:schemeClr val="lt1"/>
                </a:solidFill>
              </a:defRPr>
            </a:lvl2pPr>
            <a:lvl3pPr lvl="2" algn="ctr">
              <a:spcBef>
                <a:spcPts val="0"/>
              </a:spcBef>
              <a:spcAft>
                <a:spcPts val="0"/>
              </a:spcAft>
              <a:buClr>
                <a:schemeClr val="lt1"/>
              </a:buClr>
              <a:buSzPts val="4600"/>
              <a:buNone/>
              <a:defRPr sz="4600">
                <a:solidFill>
                  <a:schemeClr val="lt1"/>
                </a:solidFill>
              </a:defRPr>
            </a:lvl3pPr>
            <a:lvl4pPr lvl="3" algn="ctr">
              <a:spcBef>
                <a:spcPts val="0"/>
              </a:spcBef>
              <a:spcAft>
                <a:spcPts val="0"/>
              </a:spcAft>
              <a:buClr>
                <a:schemeClr val="lt1"/>
              </a:buClr>
              <a:buSzPts val="4600"/>
              <a:buNone/>
              <a:defRPr sz="4600">
                <a:solidFill>
                  <a:schemeClr val="lt1"/>
                </a:solidFill>
              </a:defRPr>
            </a:lvl4pPr>
            <a:lvl5pPr lvl="4" algn="ctr">
              <a:spcBef>
                <a:spcPts val="0"/>
              </a:spcBef>
              <a:spcAft>
                <a:spcPts val="0"/>
              </a:spcAft>
              <a:buClr>
                <a:schemeClr val="lt1"/>
              </a:buClr>
              <a:buSzPts val="4600"/>
              <a:buNone/>
              <a:defRPr sz="4600">
                <a:solidFill>
                  <a:schemeClr val="lt1"/>
                </a:solidFill>
              </a:defRPr>
            </a:lvl5pPr>
            <a:lvl6pPr lvl="5" algn="ctr">
              <a:spcBef>
                <a:spcPts val="0"/>
              </a:spcBef>
              <a:spcAft>
                <a:spcPts val="0"/>
              </a:spcAft>
              <a:buClr>
                <a:schemeClr val="lt1"/>
              </a:buClr>
              <a:buSzPts val="4600"/>
              <a:buNone/>
              <a:defRPr sz="4600">
                <a:solidFill>
                  <a:schemeClr val="lt1"/>
                </a:solidFill>
              </a:defRPr>
            </a:lvl6pPr>
            <a:lvl7pPr lvl="6" algn="ctr">
              <a:spcBef>
                <a:spcPts val="0"/>
              </a:spcBef>
              <a:spcAft>
                <a:spcPts val="0"/>
              </a:spcAft>
              <a:buClr>
                <a:schemeClr val="lt1"/>
              </a:buClr>
              <a:buSzPts val="4600"/>
              <a:buNone/>
              <a:defRPr sz="4600">
                <a:solidFill>
                  <a:schemeClr val="lt1"/>
                </a:solidFill>
              </a:defRPr>
            </a:lvl7pPr>
            <a:lvl8pPr lvl="7" algn="ctr">
              <a:spcBef>
                <a:spcPts val="0"/>
              </a:spcBef>
              <a:spcAft>
                <a:spcPts val="0"/>
              </a:spcAft>
              <a:buClr>
                <a:schemeClr val="lt1"/>
              </a:buClr>
              <a:buSzPts val="4600"/>
              <a:buNone/>
              <a:defRPr sz="4600">
                <a:solidFill>
                  <a:schemeClr val="lt1"/>
                </a:solidFill>
              </a:defRPr>
            </a:lvl8pPr>
            <a:lvl9pPr lvl="8" algn="ctr">
              <a:spcBef>
                <a:spcPts val="0"/>
              </a:spcBef>
              <a:spcAft>
                <a:spcPts val="0"/>
              </a:spcAft>
              <a:buClr>
                <a:schemeClr val="lt1"/>
              </a:buClr>
              <a:buSzPts val="4600"/>
              <a:buNone/>
              <a:defRPr sz="4600">
                <a:solidFill>
                  <a:schemeClr val="lt1"/>
                </a:solidFill>
              </a:defRPr>
            </a:lvl9pPr>
          </a:lstStyle>
          <a:p>
            <a:endParaRPr/>
          </a:p>
        </p:txBody>
      </p:sp>
      <p:sp>
        <p:nvSpPr>
          <p:cNvPr id="45" name="Google Shape;45;p9"/>
          <p:cNvSpPr txBox="1">
            <a:spLocks noGrp="1"/>
          </p:cNvSpPr>
          <p:nvPr>
            <p:ph type="subTitle" idx="1"/>
          </p:nvPr>
        </p:nvSpPr>
        <p:spPr>
          <a:xfrm>
            <a:off x="265500" y="29214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900"/>
              <a:buNone/>
              <a:defRPr sz="1900">
                <a:solidFill>
                  <a:schemeClr val="lt1"/>
                </a:solidFill>
              </a:defRPr>
            </a:lvl1pPr>
            <a:lvl2pPr lvl="1" algn="ctr">
              <a:lnSpc>
                <a:spcPct val="100000"/>
              </a:lnSpc>
              <a:spcBef>
                <a:spcPts val="0"/>
              </a:spcBef>
              <a:spcAft>
                <a:spcPts val="0"/>
              </a:spcAft>
              <a:buClr>
                <a:schemeClr val="lt1"/>
              </a:buClr>
              <a:buSzPts val="1900"/>
              <a:buNone/>
              <a:defRPr sz="1900">
                <a:solidFill>
                  <a:schemeClr val="lt1"/>
                </a:solidFill>
              </a:defRPr>
            </a:lvl2pPr>
            <a:lvl3pPr lvl="2" algn="ctr">
              <a:lnSpc>
                <a:spcPct val="100000"/>
              </a:lnSpc>
              <a:spcBef>
                <a:spcPts val="0"/>
              </a:spcBef>
              <a:spcAft>
                <a:spcPts val="0"/>
              </a:spcAft>
              <a:buClr>
                <a:schemeClr val="lt1"/>
              </a:buClr>
              <a:buSzPts val="1900"/>
              <a:buNone/>
              <a:defRPr sz="1900">
                <a:solidFill>
                  <a:schemeClr val="lt1"/>
                </a:solidFill>
              </a:defRPr>
            </a:lvl3pPr>
            <a:lvl4pPr lvl="3" algn="ctr">
              <a:lnSpc>
                <a:spcPct val="100000"/>
              </a:lnSpc>
              <a:spcBef>
                <a:spcPts val="0"/>
              </a:spcBef>
              <a:spcAft>
                <a:spcPts val="0"/>
              </a:spcAft>
              <a:buClr>
                <a:schemeClr val="lt1"/>
              </a:buClr>
              <a:buSzPts val="1900"/>
              <a:buNone/>
              <a:defRPr sz="1900">
                <a:solidFill>
                  <a:schemeClr val="lt1"/>
                </a:solidFill>
              </a:defRPr>
            </a:lvl4pPr>
            <a:lvl5pPr lvl="4" algn="ctr">
              <a:lnSpc>
                <a:spcPct val="100000"/>
              </a:lnSpc>
              <a:spcBef>
                <a:spcPts val="0"/>
              </a:spcBef>
              <a:spcAft>
                <a:spcPts val="0"/>
              </a:spcAft>
              <a:buClr>
                <a:schemeClr val="lt1"/>
              </a:buClr>
              <a:buSzPts val="1900"/>
              <a:buNone/>
              <a:defRPr sz="1900">
                <a:solidFill>
                  <a:schemeClr val="lt1"/>
                </a:solidFill>
              </a:defRPr>
            </a:lvl5pPr>
            <a:lvl6pPr lvl="5" algn="ctr">
              <a:lnSpc>
                <a:spcPct val="100000"/>
              </a:lnSpc>
              <a:spcBef>
                <a:spcPts val="0"/>
              </a:spcBef>
              <a:spcAft>
                <a:spcPts val="0"/>
              </a:spcAft>
              <a:buClr>
                <a:schemeClr val="lt1"/>
              </a:buClr>
              <a:buSzPts val="1900"/>
              <a:buNone/>
              <a:defRPr sz="1900">
                <a:solidFill>
                  <a:schemeClr val="lt1"/>
                </a:solidFill>
              </a:defRPr>
            </a:lvl6pPr>
            <a:lvl7pPr lvl="6" algn="ctr">
              <a:lnSpc>
                <a:spcPct val="100000"/>
              </a:lnSpc>
              <a:spcBef>
                <a:spcPts val="0"/>
              </a:spcBef>
              <a:spcAft>
                <a:spcPts val="0"/>
              </a:spcAft>
              <a:buClr>
                <a:schemeClr val="lt1"/>
              </a:buClr>
              <a:buSzPts val="1900"/>
              <a:buNone/>
              <a:defRPr sz="1900">
                <a:solidFill>
                  <a:schemeClr val="lt1"/>
                </a:solidFill>
              </a:defRPr>
            </a:lvl7pPr>
            <a:lvl8pPr lvl="7" algn="ctr">
              <a:lnSpc>
                <a:spcPct val="100000"/>
              </a:lnSpc>
              <a:spcBef>
                <a:spcPts val="0"/>
              </a:spcBef>
              <a:spcAft>
                <a:spcPts val="0"/>
              </a:spcAft>
              <a:buClr>
                <a:schemeClr val="lt1"/>
              </a:buClr>
              <a:buSzPts val="1900"/>
              <a:buNone/>
              <a:defRPr sz="1900">
                <a:solidFill>
                  <a:schemeClr val="lt1"/>
                </a:solidFill>
              </a:defRPr>
            </a:lvl8pPr>
            <a:lvl9pPr lvl="8" algn="ctr">
              <a:lnSpc>
                <a:spcPct val="100000"/>
              </a:lnSpc>
              <a:spcBef>
                <a:spcPts val="0"/>
              </a:spcBef>
              <a:spcAft>
                <a:spcPts val="0"/>
              </a:spcAft>
              <a:buClr>
                <a:schemeClr val="lt1"/>
              </a:buClr>
              <a:buSzPts val="1900"/>
              <a:buNone/>
              <a:defRPr sz="1900">
                <a:solidFill>
                  <a:schemeClr val="lt1"/>
                </a:solidFill>
              </a:defRPr>
            </a:lvl9pPr>
          </a:lstStyle>
          <a:p>
            <a:endParaRPr/>
          </a:p>
        </p:txBody>
      </p:sp>
      <p:sp>
        <p:nvSpPr>
          <p:cNvPr id="46" name="Google Shape;46;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7" name="Google Shape;47;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8"/>
        <p:cNvGrpSpPr/>
        <p:nvPr/>
      </p:nvGrpSpPr>
      <p:grpSpPr>
        <a:xfrm>
          <a:off x="0" y="0"/>
          <a:ext cx="0" cy="0"/>
          <a:chOff x="0" y="0"/>
          <a:chExt cx="0" cy="0"/>
        </a:xfrm>
      </p:grpSpPr>
      <p:sp>
        <p:nvSpPr>
          <p:cNvPr id="49" name="Google Shape;49;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Font typeface="Oswald"/>
              <a:buNone/>
              <a:defRPr sz="2100">
                <a:latin typeface="Oswald"/>
                <a:ea typeface="Oswald"/>
                <a:cs typeface="Oswald"/>
                <a:sym typeface="Oswald"/>
              </a:defRPr>
            </a:lvl1pPr>
          </a:lstStyle>
          <a:p>
            <a:endParaRPr/>
          </a:p>
        </p:txBody>
      </p:sp>
      <p:sp>
        <p:nvSpPr>
          <p:cNvPr id="50" name="Google Shape;50;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1"/>
        <p:cNvGrpSpPr/>
        <p:nvPr/>
      </p:nvGrpSpPr>
      <p:grpSpPr>
        <a:xfrm>
          <a:off x="0" y="0"/>
          <a:ext cx="0" cy="0"/>
          <a:chOff x="0" y="0"/>
          <a:chExt cx="0" cy="0"/>
        </a:xfrm>
      </p:grpSpPr>
      <p:cxnSp>
        <p:nvCxnSpPr>
          <p:cNvPr id="52" name="Google Shape;52;p11"/>
          <p:cNvCxnSpPr/>
          <p:nvPr/>
        </p:nvCxnSpPr>
        <p:spPr>
          <a:xfrm>
            <a:off x="413275" y="2988275"/>
            <a:ext cx="910500" cy="0"/>
          </a:xfrm>
          <a:prstGeom prst="straightConnector1">
            <a:avLst/>
          </a:prstGeom>
          <a:noFill/>
          <a:ln w="28575" cap="flat" cmpd="sng">
            <a:solidFill>
              <a:schemeClr val="dk1"/>
            </a:solidFill>
            <a:prstDash val="lgDash"/>
            <a:round/>
            <a:headEnd type="none" w="sm" len="sm"/>
            <a:tailEnd type="none" w="sm" len="sm"/>
          </a:ln>
        </p:spPr>
      </p:cxnSp>
      <p:sp>
        <p:nvSpPr>
          <p:cNvPr id="53" name="Google Shape;53;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spcBef>
                <a:spcPts val="0"/>
              </a:spcBef>
              <a:spcAft>
                <a:spcPts val="0"/>
              </a:spcAft>
              <a:buSzPts val="12000"/>
              <a:buNone/>
              <a:defRPr sz="12000"/>
            </a:lvl1pPr>
            <a:lvl2pPr lvl="1">
              <a:spcBef>
                <a:spcPts val="0"/>
              </a:spcBef>
              <a:spcAft>
                <a:spcPts val="0"/>
              </a:spcAft>
              <a:buSzPts val="12000"/>
              <a:buNone/>
              <a:defRPr sz="12000"/>
            </a:lvl2pPr>
            <a:lvl3pPr lvl="2">
              <a:spcBef>
                <a:spcPts val="0"/>
              </a:spcBef>
              <a:spcAft>
                <a:spcPts val="0"/>
              </a:spcAft>
              <a:buSzPts val="12000"/>
              <a:buNone/>
              <a:defRPr sz="12000"/>
            </a:lvl3pPr>
            <a:lvl4pPr lvl="3">
              <a:spcBef>
                <a:spcPts val="0"/>
              </a:spcBef>
              <a:spcAft>
                <a:spcPts val="0"/>
              </a:spcAft>
              <a:buSzPts val="12000"/>
              <a:buNone/>
              <a:defRPr sz="12000"/>
            </a:lvl4pPr>
            <a:lvl5pPr lvl="4">
              <a:spcBef>
                <a:spcPts val="0"/>
              </a:spcBef>
              <a:spcAft>
                <a:spcPts val="0"/>
              </a:spcAft>
              <a:buSzPts val="12000"/>
              <a:buNone/>
              <a:defRPr sz="12000"/>
            </a:lvl5pPr>
            <a:lvl6pPr lvl="5">
              <a:spcBef>
                <a:spcPts val="0"/>
              </a:spcBef>
              <a:spcAft>
                <a:spcPts val="0"/>
              </a:spcAft>
              <a:buSzPts val="12000"/>
              <a:buNone/>
              <a:defRPr sz="12000"/>
            </a:lvl6pPr>
            <a:lvl7pPr lvl="6">
              <a:spcBef>
                <a:spcPts val="0"/>
              </a:spcBef>
              <a:spcAft>
                <a:spcPts val="0"/>
              </a:spcAft>
              <a:buSzPts val="12000"/>
              <a:buNone/>
              <a:defRPr sz="12000"/>
            </a:lvl7pPr>
            <a:lvl8pPr lvl="7">
              <a:spcBef>
                <a:spcPts val="0"/>
              </a:spcBef>
              <a:spcAft>
                <a:spcPts val="0"/>
              </a:spcAft>
              <a:buSzPts val="12000"/>
              <a:buNone/>
              <a:defRPr sz="12000"/>
            </a:lvl8pPr>
            <a:lvl9pPr lvl="8">
              <a:spcBef>
                <a:spcPts val="0"/>
              </a:spcBef>
              <a:spcAft>
                <a:spcPts val="0"/>
              </a:spcAft>
              <a:buSzPts val="12000"/>
              <a:buNone/>
              <a:defRPr sz="12000"/>
            </a:lvl9pPr>
          </a:lstStyle>
          <a:p>
            <a:r>
              <a:t>xx%</a:t>
            </a:r>
          </a:p>
        </p:txBody>
      </p:sp>
      <p:sp>
        <p:nvSpPr>
          <p:cNvPr id="54" name="Google Shape;54;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55" name="Google Shape;55;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dern-writer">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372500"/>
            <a:ext cx="8520600" cy="7335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311700" y="1468825"/>
            <a:ext cx="8520600" cy="30999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marL="914400" lvl="1"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marL="1371600" lvl="2"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marL="1828800" lvl="3"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marL="2286000" lvl="4"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marL="2743200" lvl="5"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marL="3200400" lvl="6"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marL="3657600" lvl="7"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marL="4114800" lvl="8" indent="-3175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Source Code Pro"/>
                <a:ea typeface="Source Code Pro"/>
                <a:cs typeface="Source Code Pro"/>
                <a:sym typeface="Source Code Pro"/>
              </a:defRPr>
            </a:lvl1pPr>
            <a:lvl2pPr lvl="1" algn="r">
              <a:buNone/>
              <a:defRPr sz="1000">
                <a:solidFill>
                  <a:schemeClr val="dk2"/>
                </a:solidFill>
                <a:latin typeface="Source Code Pro"/>
                <a:ea typeface="Source Code Pro"/>
                <a:cs typeface="Source Code Pro"/>
                <a:sym typeface="Source Code Pro"/>
              </a:defRPr>
            </a:lvl2pPr>
            <a:lvl3pPr lvl="2" algn="r">
              <a:buNone/>
              <a:defRPr sz="1000">
                <a:solidFill>
                  <a:schemeClr val="dk2"/>
                </a:solidFill>
                <a:latin typeface="Source Code Pro"/>
                <a:ea typeface="Source Code Pro"/>
                <a:cs typeface="Source Code Pro"/>
                <a:sym typeface="Source Code Pro"/>
              </a:defRPr>
            </a:lvl3pPr>
            <a:lvl4pPr lvl="3" algn="r">
              <a:buNone/>
              <a:defRPr sz="1000">
                <a:solidFill>
                  <a:schemeClr val="dk2"/>
                </a:solidFill>
                <a:latin typeface="Source Code Pro"/>
                <a:ea typeface="Source Code Pro"/>
                <a:cs typeface="Source Code Pro"/>
                <a:sym typeface="Source Code Pro"/>
              </a:defRPr>
            </a:lvl4pPr>
            <a:lvl5pPr lvl="4" algn="r">
              <a:buNone/>
              <a:defRPr sz="1000">
                <a:solidFill>
                  <a:schemeClr val="dk2"/>
                </a:solidFill>
                <a:latin typeface="Source Code Pro"/>
                <a:ea typeface="Source Code Pro"/>
                <a:cs typeface="Source Code Pro"/>
                <a:sym typeface="Source Code Pro"/>
              </a:defRPr>
            </a:lvl5pPr>
            <a:lvl6pPr lvl="5" algn="r">
              <a:buNone/>
              <a:defRPr sz="1000">
                <a:solidFill>
                  <a:schemeClr val="dk2"/>
                </a:solidFill>
                <a:latin typeface="Source Code Pro"/>
                <a:ea typeface="Source Code Pro"/>
                <a:cs typeface="Source Code Pro"/>
                <a:sym typeface="Source Code Pro"/>
              </a:defRPr>
            </a:lvl6pPr>
            <a:lvl7pPr lvl="6" algn="r">
              <a:buNone/>
              <a:defRPr sz="1000">
                <a:solidFill>
                  <a:schemeClr val="dk2"/>
                </a:solidFill>
                <a:latin typeface="Source Code Pro"/>
                <a:ea typeface="Source Code Pro"/>
                <a:cs typeface="Source Code Pro"/>
                <a:sym typeface="Source Code Pro"/>
              </a:defRPr>
            </a:lvl7pPr>
            <a:lvl8pPr lvl="7" algn="r">
              <a:buNone/>
              <a:defRPr sz="1000">
                <a:solidFill>
                  <a:schemeClr val="dk2"/>
                </a:solidFill>
                <a:latin typeface="Source Code Pro"/>
                <a:ea typeface="Source Code Pro"/>
                <a:cs typeface="Source Code Pro"/>
                <a:sym typeface="Source Code Pro"/>
              </a:defRPr>
            </a:lvl8pPr>
            <a:lvl9pPr lvl="8" algn="r">
              <a:buNone/>
              <a:defRPr sz="1000">
                <a:solidFill>
                  <a:schemeClr val="dk2"/>
                </a:solidFill>
                <a:latin typeface="Source Code Pro"/>
                <a:ea typeface="Source Code Pro"/>
                <a:cs typeface="Source Code Pro"/>
                <a:sym typeface="Source Code Pr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1"/>
        <p:cNvGrpSpPr/>
        <p:nvPr/>
      </p:nvGrpSpPr>
      <p:grpSpPr>
        <a:xfrm>
          <a:off x="0" y="0"/>
          <a:ext cx="0" cy="0"/>
          <a:chOff x="0" y="0"/>
          <a:chExt cx="0" cy="0"/>
        </a:xfrm>
      </p:grpSpPr>
      <p:sp>
        <p:nvSpPr>
          <p:cNvPr id="63" name="Google Shape;63;p13"/>
          <p:cNvSpPr/>
          <p:nvPr/>
        </p:nvSpPr>
        <p:spPr>
          <a:xfrm>
            <a:off x="0" y="4052450"/>
            <a:ext cx="9144000" cy="214200"/>
          </a:xfrm>
          <a:prstGeom prst="rect">
            <a:avLst/>
          </a:prstGeom>
          <a:solidFill>
            <a:srgbClr val="0000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itle 3"/>
          <p:cNvSpPr>
            <a:spLocks noGrp="1"/>
          </p:cNvSpPr>
          <p:nvPr>
            <p:ph type="ctrTitle"/>
          </p:nvPr>
        </p:nvSpPr>
        <p:spPr>
          <a:xfrm>
            <a:off x="1032439" y="599303"/>
            <a:ext cx="7079122" cy="1327172"/>
          </a:xfrm>
        </p:spPr>
        <p:txBody>
          <a:bodyPr>
            <a:noAutofit/>
          </a:bodyPr>
          <a:lstStyle/>
          <a:p>
            <a:r>
              <a:rPr lang="en-US" sz="2400" b="1" dirty="0">
                <a:solidFill>
                  <a:srgbClr val="002060"/>
                </a:solidFill>
                <a:latin typeface="Times New Roman" pitchFamily="18" charset="0"/>
                <a:cs typeface="Times New Roman" pitchFamily="18" charset="0"/>
              </a:rPr>
              <a:t>PROBLEM-SOLVING AND DECISION MAKING </a:t>
            </a:r>
            <a:br>
              <a:rPr lang="en-US" sz="2400" dirty="0">
                <a:solidFill>
                  <a:srgbClr val="002060"/>
                </a:solidFill>
                <a:latin typeface="Times New Roman" pitchFamily="18" charset="0"/>
                <a:cs typeface="Times New Roman" pitchFamily="18" charset="0"/>
              </a:rPr>
            </a:br>
            <a:br>
              <a:rPr lang="en-US" sz="2400" dirty="0">
                <a:solidFill>
                  <a:srgbClr val="002060"/>
                </a:solidFill>
                <a:latin typeface="Times New Roman" pitchFamily="18" charset="0"/>
                <a:cs typeface="Times New Roman" pitchFamily="18" charset="0"/>
              </a:rPr>
            </a:br>
            <a:endParaRPr lang="en-US" sz="2400" dirty="0">
              <a:solidFill>
                <a:srgbClr val="002060"/>
              </a:solidFill>
              <a:latin typeface="Times New Roman" pitchFamily="18" charset="0"/>
              <a:cs typeface="Times New Roman" pitchFamily="18" charset="0"/>
            </a:endParaRPr>
          </a:p>
        </p:txBody>
      </p:sp>
      <p:sp>
        <p:nvSpPr>
          <p:cNvPr id="2" name="TextBox 1">
            <a:extLst>
              <a:ext uri="{FF2B5EF4-FFF2-40B4-BE49-F238E27FC236}">
                <a16:creationId xmlns:a16="http://schemas.microsoft.com/office/drawing/2014/main" id="{DE9DB035-C2B8-63A8-B54A-84106D90DF10}"/>
              </a:ext>
            </a:extLst>
          </p:cNvPr>
          <p:cNvSpPr txBox="1"/>
          <p:nvPr/>
        </p:nvSpPr>
        <p:spPr>
          <a:xfrm>
            <a:off x="5108957" y="1926475"/>
            <a:ext cx="3002604" cy="954107"/>
          </a:xfrm>
          <a:prstGeom prst="rect">
            <a:avLst/>
          </a:prstGeom>
          <a:noFill/>
        </p:spPr>
        <p:txBody>
          <a:bodyPr wrap="square" rtlCol="0">
            <a:spAutoFit/>
          </a:bodyPr>
          <a:lstStyle/>
          <a:p>
            <a:r>
              <a:rPr lang="en-GB" dirty="0"/>
              <a:t>Student name: Diana </a:t>
            </a:r>
            <a:r>
              <a:rPr lang="en-GB" dirty="0" err="1"/>
              <a:t>Olimpia</a:t>
            </a:r>
            <a:r>
              <a:rPr lang="en-GB" dirty="0"/>
              <a:t> Ciolte</a:t>
            </a:r>
          </a:p>
          <a:p>
            <a:r>
              <a:rPr lang="en-GB" dirty="0"/>
              <a:t>Student number: 2122278</a:t>
            </a:r>
          </a:p>
          <a:p>
            <a:r>
              <a:rPr lang="en-GB" dirty="0" err="1"/>
              <a:t>Tutore</a:t>
            </a:r>
            <a:r>
              <a:rPr lang="en-GB" dirty="0"/>
              <a:t> name: </a:t>
            </a:r>
            <a:r>
              <a:rPr lang="en-GB" dirty="0" err="1"/>
              <a:t>Chijioke</a:t>
            </a:r>
            <a:r>
              <a:rPr lang="en-GB" dirty="0"/>
              <a:t> Uba</a:t>
            </a:r>
          </a:p>
          <a:p>
            <a:r>
              <a:rPr lang="en-GB" dirty="0"/>
              <a:t>Module code: BMSW4004_BIRM</a:t>
            </a:r>
          </a:p>
        </p:txBody>
      </p:sp>
    </p:spTree>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wheel(1)">
                                      <p:cBhvr>
                                        <p:cTn id="14" dur="2000"/>
                                        <p:tgtEl>
                                          <p:spTgt spid="2">
                                            <p:txEl>
                                              <p:pRg st="0" end="0"/>
                                            </p:txEl>
                                          </p:spTgt>
                                        </p:tgtEl>
                                      </p:cBhvr>
                                    </p:animEffect>
                                  </p:childTnLst>
                                </p:cTn>
                              </p:par>
                              <p:par>
                                <p:cTn id="15" presetID="21" presetClass="entr" presetSubtype="1" fill="hold"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wheel(1)">
                                      <p:cBhvr>
                                        <p:cTn id="17" dur="2000"/>
                                        <p:tgtEl>
                                          <p:spTgt spid="2">
                                            <p:txEl>
                                              <p:pRg st="1" end="1"/>
                                            </p:txEl>
                                          </p:spTgt>
                                        </p:tgtEl>
                                      </p:cBhvr>
                                    </p:animEffect>
                                  </p:childTnLst>
                                </p:cTn>
                              </p:par>
                              <p:par>
                                <p:cTn id="18" presetID="21" presetClass="entr" presetSubtype="1" fill="hold" nodeType="withEffect">
                                  <p:stCondLst>
                                    <p:cond delay="0"/>
                                  </p:stCondLst>
                                  <p:childTnLst>
                                    <p:set>
                                      <p:cBhvr>
                                        <p:cTn id="19" dur="1" fill="hold">
                                          <p:stCondLst>
                                            <p:cond delay="0"/>
                                          </p:stCondLst>
                                        </p:cTn>
                                        <p:tgtEl>
                                          <p:spTgt spid="2">
                                            <p:txEl>
                                              <p:pRg st="2" end="2"/>
                                            </p:txEl>
                                          </p:spTgt>
                                        </p:tgtEl>
                                        <p:attrNameLst>
                                          <p:attrName>style.visibility</p:attrName>
                                        </p:attrNameLst>
                                      </p:cBhvr>
                                      <p:to>
                                        <p:strVal val="visible"/>
                                      </p:to>
                                    </p:set>
                                    <p:animEffect transition="in" filter="wheel(1)">
                                      <p:cBhvr>
                                        <p:cTn id="20" dur="2000"/>
                                        <p:tgtEl>
                                          <p:spTgt spid="2">
                                            <p:txEl>
                                              <p:pRg st="2" end="2"/>
                                            </p:txEl>
                                          </p:spTgt>
                                        </p:tgtEl>
                                      </p:cBhvr>
                                    </p:animEffect>
                                  </p:childTnLst>
                                </p:cTn>
                              </p:par>
                              <p:par>
                                <p:cTn id="21" presetID="21" presetClass="entr" presetSubtype="1" fill="hold" nodeType="withEffect">
                                  <p:stCondLst>
                                    <p:cond delay="0"/>
                                  </p:stCondLst>
                                  <p:childTnLst>
                                    <p:set>
                                      <p:cBhvr>
                                        <p:cTn id="22" dur="1" fill="hold">
                                          <p:stCondLst>
                                            <p:cond delay="0"/>
                                          </p:stCondLst>
                                        </p:cTn>
                                        <p:tgtEl>
                                          <p:spTgt spid="2">
                                            <p:txEl>
                                              <p:pRg st="3" end="3"/>
                                            </p:txEl>
                                          </p:spTgt>
                                        </p:tgtEl>
                                        <p:attrNameLst>
                                          <p:attrName>style.visibility</p:attrName>
                                        </p:attrNameLst>
                                      </p:cBhvr>
                                      <p:to>
                                        <p:strVal val="visible"/>
                                      </p:to>
                                    </p:set>
                                    <p:animEffect transition="in" filter="wheel(1)">
                                      <p:cBhvr>
                                        <p:cTn id="23" dur="20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4"/>
          <p:cNvSpPr txBox="1">
            <a:spLocks noGrp="1"/>
          </p:cNvSpPr>
          <p:nvPr>
            <p:ph type="title"/>
          </p:nvPr>
        </p:nvSpPr>
        <p:spPr>
          <a:xfrm>
            <a:off x="1334700" y="301825"/>
            <a:ext cx="6474600" cy="854400"/>
          </a:xfrm>
          <a:prstGeom prst="rect">
            <a:avLst/>
          </a:prstGeom>
          <a:solidFill>
            <a:srgbClr val="000000"/>
          </a:solidFill>
        </p:spPr>
        <p:txBody>
          <a:bodyPr spcFirstLastPara="1" wrap="square" lIns="91425" tIns="91425" rIns="91425" bIns="91425" anchor="ctr" anchorCtr="0">
            <a:noAutofit/>
          </a:bodyPr>
          <a:lstStyle/>
          <a:p>
            <a:pPr marL="0" lvl="0" indent="0" algn="ctr" rtl="0">
              <a:spcBef>
                <a:spcPts val="0"/>
              </a:spcBef>
              <a:spcAft>
                <a:spcPts val="0"/>
              </a:spcAft>
              <a:buNone/>
            </a:pPr>
            <a:r>
              <a:rPr lang="en" sz="2400" b="1" dirty="0">
                <a:latin typeface="Times New Roman"/>
                <a:ea typeface="Times New Roman"/>
                <a:cs typeface="Times New Roman"/>
                <a:sym typeface="Times New Roman"/>
              </a:rPr>
              <a:t>Introduction</a:t>
            </a:r>
            <a:endParaRPr sz="2400" b="1" dirty="0">
              <a:latin typeface="Times New Roman"/>
              <a:ea typeface="Times New Roman"/>
              <a:cs typeface="Times New Roman"/>
              <a:sym typeface="Times New Roman"/>
            </a:endParaRPr>
          </a:p>
        </p:txBody>
      </p:sp>
      <p:sp>
        <p:nvSpPr>
          <p:cNvPr id="69" name="Google Shape;69;p14"/>
          <p:cNvSpPr txBox="1"/>
          <p:nvPr/>
        </p:nvSpPr>
        <p:spPr>
          <a:xfrm>
            <a:off x="615300" y="1391664"/>
            <a:ext cx="8065800" cy="1292631"/>
          </a:xfrm>
          <a:prstGeom prst="rect">
            <a:avLst/>
          </a:prstGeom>
          <a:ln/>
        </p:spPr>
        <p:style>
          <a:lnRef idx="1">
            <a:schemeClr val="accent2"/>
          </a:lnRef>
          <a:fillRef idx="2">
            <a:schemeClr val="accent2"/>
          </a:fillRef>
          <a:effectRef idx="1">
            <a:schemeClr val="accent2"/>
          </a:effectRef>
          <a:fontRef idx="minor">
            <a:schemeClr val="dk1"/>
          </a:fontRef>
        </p:style>
        <p:txBody>
          <a:bodyPr spcFirstLastPara="1" wrap="square" lIns="91425" tIns="91425" rIns="91425" bIns="91425" anchor="t" anchorCtr="0">
            <a:spAutoFit/>
          </a:bodyPr>
          <a:lstStyle/>
          <a:p>
            <a:pPr lvl="0" algn="just">
              <a:lnSpc>
                <a:spcPct val="150000"/>
              </a:lnSpc>
              <a:buFont typeface="Arial" pitchFamily="34" charset="0"/>
              <a:buChar char="•"/>
            </a:pPr>
            <a:r>
              <a:rPr lang="en-US" sz="1200" dirty="0">
                <a:latin typeface="Times New Roman" pitchFamily="18" charset="0"/>
                <a:cs typeface="Times New Roman" pitchFamily="18" charset="0"/>
              </a:rPr>
              <a:t>“Health and Social Care” are the important groups in maintaining the issues of health and the medical system of the organization.</a:t>
            </a:r>
          </a:p>
          <a:p>
            <a:pPr lvl="0" algn="just">
              <a:lnSpc>
                <a:spcPct val="150000"/>
              </a:lnSpc>
              <a:buFont typeface="Arial" pitchFamily="34" charset="0"/>
              <a:buChar char="•"/>
            </a:pPr>
            <a:r>
              <a:rPr lang="en-US" sz="1200" dirty="0">
                <a:latin typeface="Times New Roman" pitchFamily="18" charset="0"/>
                <a:cs typeface="Times New Roman" pitchFamily="18" charset="0"/>
              </a:rPr>
              <a:t>“Social Group” takes care of vulnerable people who are in dire need of treatment.</a:t>
            </a:r>
          </a:p>
          <a:p>
            <a:pPr lvl="0" algn="just">
              <a:lnSpc>
                <a:spcPct val="150000"/>
              </a:lnSpc>
              <a:buFont typeface="Arial" pitchFamily="34" charset="0"/>
              <a:buChar char="•"/>
            </a:pPr>
            <a:r>
              <a:rPr lang="en-US" sz="1200" dirty="0">
                <a:latin typeface="Times New Roman" pitchFamily="18" charset="0"/>
                <a:cs typeface="Times New Roman" pitchFamily="18" charset="0"/>
              </a:rPr>
              <a:t>“Proper Care”, UK, has been facing a shortage of people in the organization. </a:t>
            </a:r>
          </a:p>
        </p:txBody>
      </p:sp>
      <p:sp>
        <p:nvSpPr>
          <p:cNvPr id="15362" name="AutoShape 2" descr="Preparing to Work in Health and Social Ca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7 Jobs in Health and Social Care | Health and Social Care Career Path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5366" name="Picture 6" descr="Health &amp; Social Care and Childcare - Careermap"/>
          <p:cNvPicPr>
            <a:picLocks noChangeAspect="1" noChangeArrowheads="1"/>
          </p:cNvPicPr>
          <p:nvPr/>
        </p:nvPicPr>
        <p:blipFill>
          <a:blip r:embed="rId3"/>
          <a:srcRect/>
          <a:stretch>
            <a:fillRect/>
          </a:stretch>
        </p:blipFill>
        <p:spPr bwMode="auto">
          <a:xfrm>
            <a:off x="865461" y="3007890"/>
            <a:ext cx="3526088" cy="202732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5368" name="AutoShape 8" descr="Health and Social Care | Pre-Employment Training | The B2W Grou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5370" name="Picture 10" descr="Technology in Health and Social Care"/>
          <p:cNvPicPr>
            <a:picLocks noChangeAspect="1" noChangeArrowheads="1"/>
          </p:cNvPicPr>
          <p:nvPr/>
        </p:nvPicPr>
        <p:blipFill>
          <a:blip r:embed="rId4"/>
          <a:srcRect/>
          <a:stretch>
            <a:fillRect/>
          </a:stretch>
        </p:blipFill>
        <p:spPr bwMode="auto">
          <a:xfrm>
            <a:off x="4932129" y="2971801"/>
            <a:ext cx="3526088" cy="2033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anim calcmode="lin" valueType="num">
                                      <p:cBhvr additive="base">
                                        <p:cTn id="7" dur="500" fill="hold"/>
                                        <p:tgtEl>
                                          <p:spTgt spid="68"/>
                                        </p:tgtEl>
                                        <p:attrNameLst>
                                          <p:attrName>ppt_x</p:attrName>
                                        </p:attrNameLst>
                                      </p:cBhvr>
                                      <p:tavLst>
                                        <p:tav tm="0">
                                          <p:val>
                                            <p:strVal val="#ppt_x"/>
                                          </p:val>
                                        </p:tav>
                                        <p:tav tm="100000">
                                          <p:val>
                                            <p:strVal val="#ppt_x"/>
                                          </p:val>
                                        </p:tav>
                                      </p:tavLst>
                                    </p:anim>
                                    <p:anim calcmode="lin" valueType="num">
                                      <p:cBhvr additive="base">
                                        <p:cTn id="8" dur="500" fill="hold"/>
                                        <p:tgtEl>
                                          <p:spTgt spid="6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69">
                                            <p:txEl>
                                              <p:pRg st="0" end="0"/>
                                            </p:txEl>
                                          </p:spTgt>
                                        </p:tgtEl>
                                        <p:attrNameLst>
                                          <p:attrName>style.visibility</p:attrName>
                                        </p:attrNameLst>
                                      </p:cBhvr>
                                      <p:to>
                                        <p:strVal val="visible"/>
                                      </p:to>
                                    </p:set>
                                    <p:animEffect transition="in" filter="fade">
                                      <p:cBhvr>
                                        <p:cTn id="13" dur="1000"/>
                                        <p:tgtEl>
                                          <p:spTgt spid="69">
                                            <p:txEl>
                                              <p:pRg st="0" end="0"/>
                                            </p:txEl>
                                          </p:spTgt>
                                        </p:tgtEl>
                                      </p:cBhvr>
                                    </p:animEffect>
                                    <p:anim calcmode="lin" valueType="num">
                                      <p:cBhvr>
                                        <p:cTn id="14" dur="1000" fill="hold"/>
                                        <p:tgtEl>
                                          <p:spTgt spid="69">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6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69">
                                            <p:txEl>
                                              <p:pRg st="1" end="1"/>
                                            </p:txEl>
                                          </p:spTgt>
                                        </p:tgtEl>
                                        <p:attrNameLst>
                                          <p:attrName>style.visibility</p:attrName>
                                        </p:attrNameLst>
                                      </p:cBhvr>
                                      <p:to>
                                        <p:strVal val="visible"/>
                                      </p:to>
                                    </p:set>
                                    <p:animEffect transition="in" filter="fade">
                                      <p:cBhvr>
                                        <p:cTn id="20" dur="1000"/>
                                        <p:tgtEl>
                                          <p:spTgt spid="69">
                                            <p:txEl>
                                              <p:pRg st="1" end="1"/>
                                            </p:txEl>
                                          </p:spTgt>
                                        </p:tgtEl>
                                      </p:cBhvr>
                                    </p:animEffect>
                                    <p:anim calcmode="lin" valueType="num">
                                      <p:cBhvr>
                                        <p:cTn id="21" dur="1000" fill="hold"/>
                                        <p:tgtEl>
                                          <p:spTgt spid="69">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6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69">
                                            <p:txEl>
                                              <p:pRg st="2" end="2"/>
                                            </p:txEl>
                                          </p:spTgt>
                                        </p:tgtEl>
                                        <p:attrNameLst>
                                          <p:attrName>style.visibility</p:attrName>
                                        </p:attrNameLst>
                                      </p:cBhvr>
                                      <p:to>
                                        <p:strVal val="visible"/>
                                      </p:to>
                                    </p:set>
                                    <p:animEffect transition="in" filter="fade">
                                      <p:cBhvr>
                                        <p:cTn id="27" dur="1000"/>
                                        <p:tgtEl>
                                          <p:spTgt spid="69">
                                            <p:txEl>
                                              <p:pRg st="2" end="2"/>
                                            </p:txEl>
                                          </p:spTgt>
                                        </p:tgtEl>
                                      </p:cBhvr>
                                    </p:animEffect>
                                    <p:anim calcmode="lin" valueType="num">
                                      <p:cBhvr>
                                        <p:cTn id="28" dur="1000" fill="hold"/>
                                        <p:tgtEl>
                                          <p:spTgt spid="69">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6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15366"/>
                                        </p:tgtEl>
                                        <p:attrNameLst>
                                          <p:attrName>style.visibility</p:attrName>
                                        </p:attrNameLst>
                                      </p:cBhvr>
                                      <p:to>
                                        <p:strVal val="visible"/>
                                      </p:to>
                                    </p:set>
                                    <p:animEffect transition="in" filter="wipe(down)">
                                      <p:cBhvr>
                                        <p:cTn id="34" dur="500"/>
                                        <p:tgtEl>
                                          <p:spTgt spid="15366"/>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4" fill="hold" nodeType="clickEffect">
                                  <p:stCondLst>
                                    <p:cond delay="0"/>
                                  </p:stCondLst>
                                  <p:childTnLst>
                                    <p:set>
                                      <p:cBhvr>
                                        <p:cTn id="38" dur="1" fill="hold">
                                          <p:stCondLst>
                                            <p:cond delay="0"/>
                                          </p:stCondLst>
                                        </p:cTn>
                                        <p:tgtEl>
                                          <p:spTgt spid="15370"/>
                                        </p:tgtEl>
                                        <p:attrNameLst>
                                          <p:attrName>style.visibility</p:attrName>
                                        </p:attrNameLst>
                                      </p:cBhvr>
                                      <p:to>
                                        <p:strVal val="visible"/>
                                      </p:to>
                                    </p:set>
                                    <p:animEffect transition="in" filter="wipe(down)">
                                      <p:cBhvr>
                                        <p:cTn id="39" dur="500"/>
                                        <p:tgtEl>
                                          <p:spTgt spid="15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5"/>
          <p:cNvSpPr txBox="1">
            <a:spLocks noGrp="1"/>
          </p:cNvSpPr>
          <p:nvPr>
            <p:ph type="title"/>
          </p:nvPr>
        </p:nvSpPr>
        <p:spPr>
          <a:xfrm>
            <a:off x="1246200" y="387325"/>
            <a:ext cx="6474600" cy="965100"/>
          </a:xfrm>
          <a:prstGeom prst="rect">
            <a:avLst/>
          </a:prstGeom>
          <a:solidFill>
            <a:srgbClr val="000000"/>
          </a:solidFill>
        </p:spPr>
        <p:txBody>
          <a:bodyPr spcFirstLastPara="1" wrap="square" lIns="91425" tIns="91425" rIns="91425" bIns="91425" anchor="ctr" anchorCtr="0">
            <a:noAutofit/>
          </a:bodyPr>
          <a:lstStyle/>
          <a:p>
            <a:pPr marL="0" lvl="0" indent="0" algn="ctr" rtl="0">
              <a:spcBef>
                <a:spcPts val="0"/>
              </a:spcBef>
              <a:spcAft>
                <a:spcPts val="0"/>
              </a:spcAft>
              <a:buNone/>
            </a:pPr>
            <a:endParaRPr sz="2000" dirty="0">
              <a:latin typeface="Times New Roman" pitchFamily="18" charset="0"/>
              <a:cs typeface="Times New Roman" pitchFamily="18" charset="0"/>
            </a:endParaRPr>
          </a:p>
          <a:p>
            <a:pPr lvl="0"/>
            <a:r>
              <a:rPr lang="en-US" sz="2000" b="1" dirty="0">
                <a:latin typeface="Times New Roman" pitchFamily="18" charset="0"/>
                <a:cs typeface="Times New Roman" pitchFamily="18" charset="0"/>
              </a:rPr>
              <a:t>Nature and impact of the complex problem on employees and their organization </a:t>
            </a:r>
            <a:r>
              <a:rPr lang="en" sz="2000" dirty="0">
                <a:latin typeface="Times New Roman" pitchFamily="18" charset="0"/>
                <a:cs typeface="Times New Roman" pitchFamily="18" charset="0"/>
              </a:rPr>
              <a:t> </a:t>
            </a:r>
            <a:endParaRPr sz="2000" dirty="0">
              <a:latin typeface="Times New Roman" pitchFamily="18" charset="0"/>
              <a:cs typeface="Times New Roman" pitchFamily="18" charset="0"/>
            </a:endParaRPr>
          </a:p>
          <a:p>
            <a:pPr marL="0" lvl="0" indent="0" algn="ctr" rtl="0">
              <a:spcBef>
                <a:spcPts val="0"/>
              </a:spcBef>
              <a:spcAft>
                <a:spcPts val="0"/>
              </a:spcAft>
              <a:buNone/>
            </a:pPr>
            <a:endParaRPr sz="2000" dirty="0">
              <a:latin typeface="Times New Roman" pitchFamily="18" charset="0"/>
              <a:cs typeface="Times New Roman" pitchFamily="18" charset="0"/>
            </a:endParaRPr>
          </a:p>
        </p:txBody>
      </p:sp>
      <p:sp>
        <p:nvSpPr>
          <p:cNvPr id="77" name="Google Shape;77;p15"/>
          <p:cNvSpPr txBox="1"/>
          <p:nvPr/>
        </p:nvSpPr>
        <p:spPr>
          <a:xfrm>
            <a:off x="476825" y="1482624"/>
            <a:ext cx="8067300" cy="2123628"/>
          </a:xfrm>
          <a:prstGeom prst="rect">
            <a:avLst/>
          </a:prstGeom>
          <a:ln/>
        </p:spPr>
        <p:style>
          <a:lnRef idx="1">
            <a:schemeClr val="accent3"/>
          </a:lnRef>
          <a:fillRef idx="2">
            <a:schemeClr val="accent3"/>
          </a:fillRef>
          <a:effectRef idx="1">
            <a:schemeClr val="accent3"/>
          </a:effectRef>
          <a:fontRef idx="minor">
            <a:schemeClr val="dk1"/>
          </a:fontRef>
        </p:style>
        <p:txBody>
          <a:bodyPr spcFirstLastPara="1" wrap="square" lIns="91425" tIns="91425" rIns="91425" bIns="91425" anchor="t" anchorCtr="0">
            <a:spAutoFit/>
          </a:bodyPr>
          <a:lstStyle/>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Staffing and recruitment issues in NHS, UK</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Reduction in nursing and staff is influencing the patient's care and health</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41,000 vacancies for the post of the nurse</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Brexit is creating this problem more</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Right skills and lack of support are impacting the employees</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Curtailment in the quality of service</a:t>
            </a:r>
          </a:p>
        </p:txBody>
      </p:sp>
      <p:pic>
        <p:nvPicPr>
          <p:cNvPr id="13314" name="Picture 2" descr="British Culture: The NHS and What it Means to British People - LSI/IH  Portsmouth"/>
          <p:cNvPicPr>
            <a:picLocks noChangeAspect="1" noChangeArrowheads="1"/>
          </p:cNvPicPr>
          <p:nvPr/>
        </p:nvPicPr>
        <p:blipFill>
          <a:blip r:embed="rId3"/>
          <a:srcRect/>
          <a:stretch>
            <a:fillRect/>
          </a:stretch>
        </p:blipFill>
        <p:spPr bwMode="auto">
          <a:xfrm>
            <a:off x="1515136" y="3771674"/>
            <a:ext cx="2197014" cy="12575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3316" name="AutoShape 4" descr="Health and Social Care Courses | Health &amp; Social Care Career"/>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3318" name="AutoShape 6" descr="Health and Social Care | London South Bank Universi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3320" name="Picture 8" descr="Health &amp; Social Care - Level 3 Course - Health Care Courses"/>
          <p:cNvPicPr>
            <a:picLocks noChangeAspect="1" noChangeArrowheads="1"/>
          </p:cNvPicPr>
          <p:nvPr/>
        </p:nvPicPr>
        <p:blipFill>
          <a:blip r:embed="rId4"/>
          <a:srcRect/>
          <a:stretch>
            <a:fillRect/>
          </a:stretch>
        </p:blipFill>
        <p:spPr bwMode="auto">
          <a:xfrm>
            <a:off x="4799784" y="3763891"/>
            <a:ext cx="2578768" cy="12893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6"/>
                                        </p:tgtEl>
                                        <p:attrNameLst>
                                          <p:attrName>style.visibility</p:attrName>
                                        </p:attrNameLst>
                                      </p:cBhvr>
                                      <p:to>
                                        <p:strVal val="visible"/>
                                      </p:to>
                                    </p:set>
                                    <p:animEffect transition="in" filter="circle(in)">
                                      <p:cBhvr>
                                        <p:cTn id="7" dur="2000"/>
                                        <p:tgtEl>
                                          <p:spTgt spid="76"/>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7">
                                            <p:txEl>
                                              <p:pRg st="0" end="0"/>
                                            </p:txEl>
                                          </p:spTgt>
                                        </p:tgtEl>
                                        <p:attrNameLst>
                                          <p:attrName>style.visibility</p:attrName>
                                        </p:attrNameLst>
                                      </p:cBhvr>
                                      <p:to>
                                        <p:strVal val="visible"/>
                                      </p:to>
                                    </p:set>
                                    <p:animEffect transition="in" filter="fade">
                                      <p:cBhvr>
                                        <p:cTn id="12" dur="1000"/>
                                        <p:tgtEl>
                                          <p:spTgt spid="77">
                                            <p:txEl>
                                              <p:pRg st="0" end="0"/>
                                            </p:txEl>
                                          </p:spTgt>
                                        </p:tgtEl>
                                      </p:cBhvr>
                                    </p:animEffect>
                                    <p:anim calcmode="lin" valueType="num">
                                      <p:cBhvr>
                                        <p:cTn id="13" dur="1000" fill="hold"/>
                                        <p:tgtEl>
                                          <p:spTgt spid="7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7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77">
                                            <p:txEl>
                                              <p:pRg st="1" end="1"/>
                                            </p:txEl>
                                          </p:spTgt>
                                        </p:tgtEl>
                                        <p:attrNameLst>
                                          <p:attrName>style.visibility</p:attrName>
                                        </p:attrNameLst>
                                      </p:cBhvr>
                                      <p:to>
                                        <p:strVal val="visible"/>
                                      </p:to>
                                    </p:set>
                                    <p:animEffect transition="in" filter="fade">
                                      <p:cBhvr>
                                        <p:cTn id="19" dur="1000"/>
                                        <p:tgtEl>
                                          <p:spTgt spid="77">
                                            <p:txEl>
                                              <p:pRg st="1" end="1"/>
                                            </p:txEl>
                                          </p:spTgt>
                                        </p:tgtEl>
                                      </p:cBhvr>
                                    </p:animEffect>
                                    <p:anim calcmode="lin" valueType="num">
                                      <p:cBhvr>
                                        <p:cTn id="20" dur="1000" fill="hold"/>
                                        <p:tgtEl>
                                          <p:spTgt spid="7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7">
                                            <p:txEl>
                                              <p:pRg st="2" end="2"/>
                                            </p:txEl>
                                          </p:spTgt>
                                        </p:tgtEl>
                                        <p:attrNameLst>
                                          <p:attrName>style.visibility</p:attrName>
                                        </p:attrNameLst>
                                      </p:cBhvr>
                                      <p:to>
                                        <p:strVal val="visible"/>
                                      </p:to>
                                    </p:set>
                                    <p:animEffect transition="in" filter="fade">
                                      <p:cBhvr>
                                        <p:cTn id="26" dur="1000"/>
                                        <p:tgtEl>
                                          <p:spTgt spid="77">
                                            <p:txEl>
                                              <p:pRg st="2" end="2"/>
                                            </p:txEl>
                                          </p:spTgt>
                                        </p:tgtEl>
                                      </p:cBhvr>
                                    </p:animEffect>
                                    <p:anim calcmode="lin" valueType="num">
                                      <p:cBhvr>
                                        <p:cTn id="27" dur="1000" fill="hold"/>
                                        <p:tgtEl>
                                          <p:spTgt spid="77">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7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77">
                                            <p:txEl>
                                              <p:pRg st="3" end="3"/>
                                            </p:txEl>
                                          </p:spTgt>
                                        </p:tgtEl>
                                        <p:attrNameLst>
                                          <p:attrName>style.visibility</p:attrName>
                                        </p:attrNameLst>
                                      </p:cBhvr>
                                      <p:to>
                                        <p:strVal val="visible"/>
                                      </p:to>
                                    </p:set>
                                    <p:animEffect transition="in" filter="fade">
                                      <p:cBhvr>
                                        <p:cTn id="33" dur="1000"/>
                                        <p:tgtEl>
                                          <p:spTgt spid="77">
                                            <p:txEl>
                                              <p:pRg st="3" end="3"/>
                                            </p:txEl>
                                          </p:spTgt>
                                        </p:tgtEl>
                                      </p:cBhvr>
                                    </p:animEffect>
                                    <p:anim calcmode="lin" valueType="num">
                                      <p:cBhvr>
                                        <p:cTn id="34" dur="1000" fill="hold"/>
                                        <p:tgtEl>
                                          <p:spTgt spid="77">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7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77">
                                            <p:txEl>
                                              <p:pRg st="4" end="4"/>
                                            </p:txEl>
                                          </p:spTgt>
                                        </p:tgtEl>
                                        <p:attrNameLst>
                                          <p:attrName>style.visibility</p:attrName>
                                        </p:attrNameLst>
                                      </p:cBhvr>
                                      <p:to>
                                        <p:strVal val="visible"/>
                                      </p:to>
                                    </p:set>
                                    <p:animEffect transition="in" filter="fade">
                                      <p:cBhvr>
                                        <p:cTn id="40" dur="1000"/>
                                        <p:tgtEl>
                                          <p:spTgt spid="77">
                                            <p:txEl>
                                              <p:pRg st="4" end="4"/>
                                            </p:txEl>
                                          </p:spTgt>
                                        </p:tgtEl>
                                      </p:cBhvr>
                                    </p:animEffect>
                                    <p:anim calcmode="lin" valueType="num">
                                      <p:cBhvr>
                                        <p:cTn id="41" dur="1000" fill="hold"/>
                                        <p:tgtEl>
                                          <p:spTgt spid="77">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7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77">
                                            <p:txEl>
                                              <p:pRg st="5" end="5"/>
                                            </p:txEl>
                                          </p:spTgt>
                                        </p:tgtEl>
                                        <p:attrNameLst>
                                          <p:attrName>style.visibility</p:attrName>
                                        </p:attrNameLst>
                                      </p:cBhvr>
                                      <p:to>
                                        <p:strVal val="visible"/>
                                      </p:to>
                                    </p:set>
                                    <p:anim calcmode="lin" valueType="num">
                                      <p:cBhvr additive="base">
                                        <p:cTn id="47" dur="500" fill="hold"/>
                                        <p:tgtEl>
                                          <p:spTgt spid="77">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7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6"/>
          <p:cNvSpPr txBox="1">
            <a:spLocks noGrp="1"/>
          </p:cNvSpPr>
          <p:nvPr>
            <p:ph type="title"/>
          </p:nvPr>
        </p:nvSpPr>
        <p:spPr>
          <a:xfrm>
            <a:off x="1521475" y="136075"/>
            <a:ext cx="6155700" cy="846600"/>
          </a:xfrm>
          <a:prstGeom prst="rect">
            <a:avLst/>
          </a:prstGeom>
          <a:solidFill>
            <a:srgbClr val="000000"/>
          </a:solidFill>
        </p:spPr>
        <p:txBody>
          <a:bodyPr spcFirstLastPara="1" wrap="square" lIns="91425" tIns="91425" rIns="91425" bIns="91425" anchor="ctr" anchorCtr="0">
            <a:noAutofit/>
          </a:bodyPr>
          <a:lstStyle/>
          <a:p>
            <a:pPr marL="0" lvl="0" indent="0" algn="ctr" rtl="0">
              <a:spcBef>
                <a:spcPts val="0"/>
              </a:spcBef>
              <a:spcAft>
                <a:spcPts val="0"/>
              </a:spcAft>
              <a:buNone/>
            </a:pPr>
            <a:endParaRPr sz="2400" dirty="0">
              <a:latin typeface="Times New Roman" pitchFamily="18" charset="0"/>
              <a:cs typeface="Times New Roman" pitchFamily="18" charset="0"/>
            </a:endParaRPr>
          </a:p>
          <a:p>
            <a:pPr marL="0" lvl="0" indent="0" algn="ctr" rtl="0">
              <a:spcBef>
                <a:spcPts val="0"/>
              </a:spcBef>
              <a:spcAft>
                <a:spcPts val="0"/>
              </a:spcAft>
              <a:buNone/>
            </a:pPr>
            <a:endParaRPr sz="2400" dirty="0">
              <a:latin typeface="Times New Roman" pitchFamily="18" charset="0"/>
              <a:cs typeface="Times New Roman" pitchFamily="18" charset="0"/>
            </a:endParaRPr>
          </a:p>
          <a:p>
            <a:r>
              <a:rPr lang="en-US" sz="2400" b="1" dirty="0">
                <a:latin typeface="Times New Roman" pitchFamily="18" charset="0"/>
                <a:cs typeface="Times New Roman" pitchFamily="18" charset="0"/>
              </a:rPr>
              <a:t>PESTLE Analysis</a:t>
            </a:r>
            <a:br>
              <a:rPr lang="en-US" sz="2400" dirty="0">
                <a:latin typeface="Times New Roman" pitchFamily="18" charset="0"/>
                <a:cs typeface="Times New Roman" pitchFamily="18" charset="0"/>
              </a:rPr>
            </a:br>
            <a:endParaRPr sz="2400" dirty="0">
              <a:latin typeface="Times New Roman" pitchFamily="18" charset="0"/>
              <a:cs typeface="Times New Roman" pitchFamily="18" charset="0"/>
            </a:endParaRPr>
          </a:p>
          <a:p>
            <a:pPr marL="0" lvl="0" indent="0" algn="ctr" rtl="0">
              <a:spcBef>
                <a:spcPts val="0"/>
              </a:spcBef>
              <a:spcAft>
                <a:spcPts val="0"/>
              </a:spcAft>
              <a:buNone/>
            </a:pPr>
            <a:endParaRPr sz="2400" dirty="0">
              <a:latin typeface="Times New Roman" pitchFamily="18" charset="0"/>
              <a:cs typeface="Times New Roman" pitchFamily="18" charset="0"/>
            </a:endParaRPr>
          </a:p>
        </p:txBody>
      </p:sp>
      <p:sp>
        <p:nvSpPr>
          <p:cNvPr id="6" name="TextBox 5"/>
          <p:cNvSpPr txBox="1"/>
          <p:nvPr/>
        </p:nvSpPr>
        <p:spPr>
          <a:xfrm>
            <a:off x="4199022" y="1082823"/>
            <a:ext cx="4535905" cy="3647152"/>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lnSpc>
                <a:spcPct val="150000"/>
              </a:lnSpc>
            </a:pPr>
            <a:r>
              <a:rPr lang="en-US" dirty="0">
                <a:solidFill>
                  <a:srgbClr val="002060"/>
                </a:solidFill>
                <a:latin typeface="Times New Roman" pitchFamily="18" charset="0"/>
                <a:cs typeface="Times New Roman" pitchFamily="18" charset="0"/>
              </a:rPr>
              <a:t>The following factors increase the aspects of the problem. </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Political: Brexit situation</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Economic: Structural problems leading to low productivity and wage rate</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Social: Inequality leads to disproportionate pay</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Technological: limited innovation and low-skilled employees</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Legal: Changes in the employment requirements </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Environmental: Concepts of recycling, plastic use, eco-friendly services</a:t>
            </a:r>
          </a:p>
          <a:p>
            <a:pPr algn="just">
              <a:lnSpc>
                <a:spcPct val="150000"/>
              </a:lnSpc>
            </a:pPr>
            <a:endParaRPr lang="en-US" dirty="0">
              <a:solidFill>
                <a:srgbClr val="002060"/>
              </a:solidFill>
              <a:latin typeface="Times New Roman" pitchFamily="18" charset="0"/>
              <a:cs typeface="Times New Roman" pitchFamily="18" charset="0"/>
            </a:endParaRPr>
          </a:p>
        </p:txBody>
      </p:sp>
      <p:pic>
        <p:nvPicPr>
          <p:cNvPr id="11266" name="Picture 2" descr="PESTLE Business Analysis Technique"/>
          <p:cNvPicPr>
            <a:picLocks noChangeAspect="1" noChangeArrowheads="1"/>
          </p:cNvPicPr>
          <p:nvPr/>
        </p:nvPicPr>
        <p:blipFill>
          <a:blip r:embed="rId3"/>
          <a:srcRect/>
          <a:stretch>
            <a:fillRect/>
          </a:stretch>
        </p:blipFill>
        <p:spPr bwMode="auto">
          <a:xfrm>
            <a:off x="252663" y="1287379"/>
            <a:ext cx="3525253" cy="29236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base">
                                        <p:cTn id="7" dur="500" fill="hold"/>
                                        <p:tgtEl>
                                          <p:spTgt spid="83"/>
                                        </p:tgtEl>
                                        <p:attrNameLst>
                                          <p:attrName>ppt_x</p:attrName>
                                        </p:attrNameLst>
                                      </p:cBhvr>
                                      <p:tavLst>
                                        <p:tav tm="0">
                                          <p:val>
                                            <p:strVal val="#ppt_x"/>
                                          </p:val>
                                        </p:tav>
                                        <p:tav tm="100000">
                                          <p:val>
                                            <p:strVal val="#ppt_x"/>
                                          </p:val>
                                        </p:tav>
                                      </p:tavLst>
                                    </p:anim>
                                    <p:anim calcmode="lin" valueType="num">
                                      <p:cBhvr additive="base">
                                        <p:cTn id="8" dur="500" fill="hold"/>
                                        <p:tgtEl>
                                          <p:spTgt spid="8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randombar(horizontal)">
                                      <p:cBhvr>
                                        <p:cTn id="13" dur="500"/>
                                        <p:tgtEl>
                                          <p:spTgt spid="6">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8" dur="500"/>
                                        <p:tgtEl>
                                          <p:spTgt spid="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animEffect transition="in" filter="randombar(horizontal)">
                                      <p:cBhvr>
                                        <p:cTn id="23" dur="500"/>
                                        <p:tgtEl>
                                          <p:spTgt spid="6">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randombar(horizontal)">
                                      <p:cBhvr>
                                        <p:cTn id="28" dur="500"/>
                                        <p:tgtEl>
                                          <p:spTgt spid="6">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nodeType="clickEffect">
                                  <p:stCondLst>
                                    <p:cond delay="0"/>
                                  </p:stCondLst>
                                  <p:childTnLst>
                                    <p:set>
                                      <p:cBhvr>
                                        <p:cTn id="32" dur="1" fill="hold">
                                          <p:stCondLst>
                                            <p:cond delay="0"/>
                                          </p:stCondLst>
                                        </p:cTn>
                                        <p:tgtEl>
                                          <p:spTgt spid="6">
                                            <p:txEl>
                                              <p:pRg st="4" end="4"/>
                                            </p:txEl>
                                          </p:spTgt>
                                        </p:tgtEl>
                                        <p:attrNameLst>
                                          <p:attrName>style.visibility</p:attrName>
                                        </p:attrNameLst>
                                      </p:cBhvr>
                                      <p:to>
                                        <p:strVal val="visible"/>
                                      </p:to>
                                    </p:set>
                                    <p:animEffect transition="in" filter="randombar(horizontal)">
                                      <p:cBhvr>
                                        <p:cTn id="33" dur="500"/>
                                        <p:tgtEl>
                                          <p:spTgt spid="6">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6">
                                            <p:txEl>
                                              <p:pRg st="5" end="5"/>
                                            </p:txEl>
                                          </p:spTgt>
                                        </p:tgtEl>
                                        <p:attrNameLst>
                                          <p:attrName>style.visibility</p:attrName>
                                        </p:attrNameLst>
                                      </p:cBhvr>
                                      <p:to>
                                        <p:strVal val="visible"/>
                                      </p:to>
                                    </p:set>
                                    <p:animEffect transition="in" filter="randombar(horizontal)">
                                      <p:cBhvr>
                                        <p:cTn id="38" dur="500"/>
                                        <p:tgtEl>
                                          <p:spTgt spid="6">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Effect transition="in" filter="randombar(horizontal)">
                                      <p:cBhvr>
                                        <p:cTn id="43" dur="500"/>
                                        <p:tgtEl>
                                          <p:spTgt spid="6">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1" presetClass="entr" presetSubtype="1" fill="hold" nodeType="clickEffect">
                                  <p:stCondLst>
                                    <p:cond delay="0"/>
                                  </p:stCondLst>
                                  <p:childTnLst>
                                    <p:set>
                                      <p:cBhvr>
                                        <p:cTn id="47" dur="1" fill="hold">
                                          <p:stCondLst>
                                            <p:cond delay="0"/>
                                          </p:stCondLst>
                                        </p:cTn>
                                        <p:tgtEl>
                                          <p:spTgt spid="11266"/>
                                        </p:tgtEl>
                                        <p:attrNameLst>
                                          <p:attrName>style.visibility</p:attrName>
                                        </p:attrNameLst>
                                      </p:cBhvr>
                                      <p:to>
                                        <p:strVal val="visible"/>
                                      </p:to>
                                    </p:set>
                                    <p:animEffect transition="in" filter="wheel(1)">
                                      <p:cBhvr>
                                        <p:cTn id="48" dur="20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1307950" y="144945"/>
            <a:ext cx="6464450" cy="682500"/>
          </a:xfrm>
          <a:prstGeom prst="rect">
            <a:avLst/>
          </a:prstGeom>
          <a:solidFill>
            <a:srgbClr val="000000"/>
          </a:solidFill>
        </p:spPr>
        <p:txBody>
          <a:bodyPr spcFirstLastPara="1" wrap="square" lIns="91425" tIns="91425" rIns="91425" bIns="91425" anchor="ctr" anchorCtr="0">
            <a:noAutofit/>
          </a:bodyPr>
          <a:lstStyle/>
          <a:p>
            <a:pPr marL="0" lvl="0" indent="0" algn="ctr" rtl="0">
              <a:spcBef>
                <a:spcPts val="0"/>
              </a:spcBef>
              <a:spcAft>
                <a:spcPts val="0"/>
              </a:spcAft>
              <a:buNone/>
            </a:pPr>
            <a:endParaRPr sz="2400" dirty="0">
              <a:latin typeface="Times New Roman" pitchFamily="18" charset="0"/>
              <a:cs typeface="Times New Roman" pitchFamily="18" charset="0"/>
            </a:endParaRPr>
          </a:p>
          <a:p>
            <a:pPr marL="0" lvl="0" indent="0" algn="ctr" rtl="0">
              <a:spcBef>
                <a:spcPts val="0"/>
              </a:spcBef>
              <a:spcAft>
                <a:spcPts val="0"/>
              </a:spcAft>
              <a:buNone/>
            </a:pPr>
            <a:endParaRPr sz="2400" dirty="0">
              <a:latin typeface="Times New Roman" pitchFamily="18" charset="0"/>
              <a:cs typeface="Times New Roman" pitchFamily="18" charset="0"/>
            </a:endParaRPr>
          </a:p>
          <a:p>
            <a:pPr lvl="0"/>
            <a:r>
              <a:rPr lang="en-US" sz="2400" b="1" dirty="0">
                <a:latin typeface="Times New Roman" pitchFamily="18" charset="0"/>
                <a:cs typeface="Times New Roman" pitchFamily="18" charset="0"/>
              </a:rPr>
              <a:t>Fishbone Analysis</a:t>
            </a:r>
            <a:endParaRPr sz="2400" dirty="0">
              <a:latin typeface="Times New Roman" pitchFamily="18" charset="0"/>
              <a:cs typeface="Times New Roman" pitchFamily="18" charset="0"/>
            </a:endParaRPr>
          </a:p>
          <a:p>
            <a:pPr marL="0" lvl="0" indent="0" algn="ctr" rtl="0">
              <a:spcBef>
                <a:spcPts val="0"/>
              </a:spcBef>
              <a:spcAft>
                <a:spcPts val="0"/>
              </a:spcAft>
              <a:buNone/>
            </a:pPr>
            <a:endParaRPr sz="2400" dirty="0">
              <a:latin typeface="Times New Roman" pitchFamily="18" charset="0"/>
              <a:cs typeface="Times New Roman" pitchFamily="18" charset="0"/>
            </a:endParaRPr>
          </a:p>
        </p:txBody>
      </p:sp>
      <p:pic>
        <p:nvPicPr>
          <p:cNvPr id="26625" name="Picture 1"/>
          <p:cNvPicPr>
            <a:picLocks noChangeAspect="1" noChangeArrowheads="1"/>
          </p:cNvPicPr>
          <p:nvPr/>
        </p:nvPicPr>
        <p:blipFill>
          <a:blip r:embed="rId3"/>
          <a:srcRect/>
          <a:stretch>
            <a:fillRect/>
          </a:stretch>
        </p:blipFill>
        <p:spPr bwMode="auto">
          <a:xfrm>
            <a:off x="133341" y="1166561"/>
            <a:ext cx="5677903" cy="312717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p:cNvSpPr txBox="1"/>
          <p:nvPr/>
        </p:nvSpPr>
        <p:spPr>
          <a:xfrm>
            <a:off x="6063916" y="986579"/>
            <a:ext cx="2719137" cy="3931654"/>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just">
              <a:lnSpc>
                <a:spcPct val="150000"/>
              </a:lnSpc>
            </a:pPr>
            <a:r>
              <a:rPr lang="en-US" dirty="0">
                <a:solidFill>
                  <a:srgbClr val="002060"/>
                </a:solidFill>
                <a:latin typeface="Times New Roman" pitchFamily="18" charset="0"/>
                <a:cs typeface="Times New Roman" pitchFamily="18" charset="0"/>
              </a:rPr>
              <a:t>The cause and effect analysis of the complex problem can be analyzed with the help of the “Fishbone diagram”. The main headings of the problems thus are:</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Career planning</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Process of the organization</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Policies that are implemented by NHS</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Practices in the organization</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Planning of the NHS</a:t>
            </a:r>
          </a:p>
          <a:p>
            <a:pPr algn="just">
              <a:lnSpc>
                <a:spcPct val="150000"/>
              </a:lnSpc>
            </a:pPr>
            <a:endParaRPr lang="en-US" dirty="0">
              <a:solidFill>
                <a:srgbClr val="002060"/>
              </a:solidFill>
              <a:latin typeface="Times New Roman" pitchFamily="18" charset="0"/>
              <a:cs typeface="Times New Roman" pitchFamily="18" charset="0"/>
            </a:endParaRPr>
          </a:p>
        </p:txBody>
      </p:sp>
    </p:spTree>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6"/>
                                        </p:tgtEl>
                                        <p:attrNameLst>
                                          <p:attrName>style.visibility</p:attrName>
                                        </p:attrNameLst>
                                      </p:cBhvr>
                                      <p:to>
                                        <p:strVal val="visible"/>
                                      </p:to>
                                    </p:set>
                                    <p:animEffect transition="in" filter="barn(inVertical)">
                                      <p:cBhvr>
                                        <p:cTn id="7" dur="500"/>
                                        <p:tgtEl>
                                          <p:spTgt spid="9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26625"/>
                                        </p:tgtEl>
                                        <p:attrNameLst>
                                          <p:attrName>style.visibility</p:attrName>
                                        </p:attrNameLst>
                                      </p:cBhvr>
                                      <p:to>
                                        <p:strVal val="visible"/>
                                      </p:to>
                                    </p:set>
                                    <p:animEffect transition="in" filter="circle(in)">
                                      <p:cBhvr>
                                        <p:cTn id="12" dur="2000"/>
                                        <p:tgtEl>
                                          <p:spTgt spid="26625"/>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1000"/>
                                        <p:tgtEl>
                                          <p:spTgt spid="6">
                                            <p:txEl>
                                              <p:pRg st="0" end="0"/>
                                            </p:txEl>
                                          </p:spTgt>
                                        </p:tgtEl>
                                      </p:cBhvr>
                                    </p:animEffect>
                                    <p:anim calcmode="lin" valueType="num">
                                      <p:cBhvr>
                                        <p:cTn id="1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1000"/>
                                        <p:tgtEl>
                                          <p:spTgt spid="6">
                                            <p:txEl>
                                              <p:pRg st="1" end="1"/>
                                            </p:txEl>
                                          </p:spTgt>
                                        </p:tgtEl>
                                      </p:cBhvr>
                                    </p:animEffect>
                                    <p:anim calcmode="lin" valueType="num">
                                      <p:cBhvr>
                                        <p:cTn id="2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fade">
                                      <p:cBhvr>
                                        <p:cTn id="31" dur="1000"/>
                                        <p:tgtEl>
                                          <p:spTgt spid="6">
                                            <p:txEl>
                                              <p:pRg st="2" end="2"/>
                                            </p:txEl>
                                          </p:spTgt>
                                        </p:tgtEl>
                                      </p:cBhvr>
                                    </p:animEffect>
                                    <p:anim calcmode="lin" valueType="num">
                                      <p:cBhvr>
                                        <p:cTn id="3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6">
                                            <p:txEl>
                                              <p:pRg st="3" end="3"/>
                                            </p:txEl>
                                          </p:spTgt>
                                        </p:tgtEl>
                                        <p:attrNameLst>
                                          <p:attrName>style.visibility</p:attrName>
                                        </p:attrNameLst>
                                      </p:cBhvr>
                                      <p:to>
                                        <p:strVal val="visible"/>
                                      </p:to>
                                    </p:set>
                                    <p:animEffect transition="in" filter="fade">
                                      <p:cBhvr>
                                        <p:cTn id="38" dur="1000"/>
                                        <p:tgtEl>
                                          <p:spTgt spid="6">
                                            <p:txEl>
                                              <p:pRg st="3" end="3"/>
                                            </p:txEl>
                                          </p:spTgt>
                                        </p:tgtEl>
                                      </p:cBhvr>
                                    </p:animEffect>
                                    <p:anim calcmode="lin" valueType="num">
                                      <p:cBhvr>
                                        <p:cTn id="3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animEffect transition="in" filter="fade">
                                      <p:cBhvr>
                                        <p:cTn id="45" dur="1000"/>
                                        <p:tgtEl>
                                          <p:spTgt spid="6">
                                            <p:txEl>
                                              <p:pRg st="4" end="4"/>
                                            </p:txEl>
                                          </p:spTgt>
                                        </p:tgtEl>
                                      </p:cBhvr>
                                    </p:animEffect>
                                    <p:anim calcmode="lin" valueType="num">
                                      <p:cBhvr>
                                        <p:cTn id="4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6">
                                            <p:txEl>
                                              <p:pRg st="5" end="5"/>
                                            </p:txEl>
                                          </p:spTgt>
                                        </p:tgtEl>
                                        <p:attrNameLst>
                                          <p:attrName>style.visibility</p:attrName>
                                        </p:attrNameLst>
                                      </p:cBhvr>
                                      <p:to>
                                        <p:strVal val="visible"/>
                                      </p:to>
                                    </p:set>
                                    <p:animEffect transition="in" filter="fade">
                                      <p:cBhvr>
                                        <p:cTn id="52" dur="1000"/>
                                        <p:tgtEl>
                                          <p:spTgt spid="6">
                                            <p:txEl>
                                              <p:pRg st="5" end="5"/>
                                            </p:txEl>
                                          </p:spTgt>
                                        </p:tgtEl>
                                      </p:cBhvr>
                                    </p:animEffect>
                                    <p:anim calcmode="lin" valueType="num">
                                      <p:cBhvr>
                                        <p:cTn id="5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9"/>
          <p:cNvSpPr txBox="1">
            <a:spLocks noGrp="1"/>
          </p:cNvSpPr>
          <p:nvPr>
            <p:ph type="title"/>
          </p:nvPr>
        </p:nvSpPr>
        <p:spPr>
          <a:xfrm>
            <a:off x="1990843" y="106725"/>
            <a:ext cx="5162309" cy="900272"/>
          </a:xfrm>
          <a:prstGeom prst="rect">
            <a:avLst/>
          </a:prstGeom>
          <a:solidFill>
            <a:srgbClr val="000000"/>
          </a:solidFill>
        </p:spPr>
        <p:txBody>
          <a:bodyPr spcFirstLastPara="1" wrap="square" lIns="91425" tIns="91425" rIns="91425" bIns="91425" anchor="ctr" anchorCtr="0">
            <a:noAutofit/>
          </a:bodyPr>
          <a:lstStyle/>
          <a:p>
            <a:pPr marL="0" lvl="0" indent="0" algn="ctr" rtl="0">
              <a:spcBef>
                <a:spcPts val="0"/>
              </a:spcBef>
              <a:spcAft>
                <a:spcPts val="0"/>
              </a:spcAft>
              <a:buNone/>
            </a:pPr>
            <a:endParaRPr sz="2400" dirty="0"/>
          </a:p>
          <a:p>
            <a:pPr marL="0" lvl="0" indent="0" algn="ctr" rtl="0">
              <a:spcBef>
                <a:spcPts val="0"/>
              </a:spcBef>
              <a:spcAft>
                <a:spcPts val="0"/>
              </a:spcAft>
              <a:buNone/>
            </a:pPr>
            <a:endParaRPr sz="2400" dirty="0"/>
          </a:p>
          <a:p>
            <a:pPr lvl="0"/>
            <a:r>
              <a:rPr lang="en-US" sz="2400" b="1" dirty="0"/>
              <a:t>Absenteeism alternative solutions</a:t>
            </a:r>
            <a:endParaRPr sz="2400" dirty="0"/>
          </a:p>
          <a:p>
            <a:pPr marL="0" lvl="0" indent="0" algn="ctr" rtl="0">
              <a:spcBef>
                <a:spcPts val="0"/>
              </a:spcBef>
              <a:spcAft>
                <a:spcPts val="0"/>
              </a:spcAft>
              <a:buNone/>
            </a:pPr>
            <a:endParaRPr sz="2400" dirty="0"/>
          </a:p>
        </p:txBody>
      </p:sp>
      <p:sp>
        <p:nvSpPr>
          <p:cNvPr id="104" name="Google Shape;104;p19"/>
          <p:cNvSpPr txBox="1"/>
          <p:nvPr/>
        </p:nvSpPr>
        <p:spPr>
          <a:xfrm>
            <a:off x="1851348" y="1365433"/>
            <a:ext cx="5572153" cy="1015632"/>
          </a:xfrm>
          <a:prstGeom prst="rect">
            <a:avLst/>
          </a:prstGeom>
          <a:ln/>
        </p:spPr>
        <p:style>
          <a:lnRef idx="1">
            <a:schemeClr val="dk1"/>
          </a:lnRef>
          <a:fillRef idx="2">
            <a:schemeClr val="dk1"/>
          </a:fillRef>
          <a:effectRef idx="1">
            <a:schemeClr val="dk1"/>
          </a:effectRef>
          <a:fontRef idx="minor">
            <a:schemeClr val="dk1"/>
          </a:fontRef>
        </p:style>
        <p:txBody>
          <a:bodyPr spcFirstLastPara="1" wrap="square" lIns="91425" tIns="91425" rIns="91425" bIns="91425" anchor="t" anchorCtr="0">
            <a:spAutoFit/>
          </a:bodyPr>
          <a:lstStyle/>
          <a:p>
            <a:pPr lvl="0" algn="just">
              <a:buFont typeface="Arial" pitchFamily="34" charset="0"/>
              <a:buChar char="•"/>
            </a:pPr>
            <a:r>
              <a:rPr lang="en-US" sz="1800" dirty="0">
                <a:solidFill>
                  <a:srgbClr val="002060"/>
                </a:solidFill>
                <a:latin typeface="Times New Roman" pitchFamily="18" charset="0"/>
                <a:cs typeface="Times New Roman" pitchFamily="18" charset="0"/>
              </a:rPr>
              <a:t>Plan for the equal and fair treatment of the employees</a:t>
            </a:r>
          </a:p>
          <a:p>
            <a:pPr lvl="0" algn="just">
              <a:buFont typeface="Arial" pitchFamily="34" charset="0"/>
              <a:buChar char="•"/>
            </a:pPr>
            <a:r>
              <a:rPr lang="en-US" sz="1800" dirty="0">
                <a:solidFill>
                  <a:srgbClr val="002060"/>
                </a:solidFill>
                <a:latin typeface="Times New Roman" pitchFamily="18" charset="0"/>
                <a:cs typeface="Times New Roman" pitchFamily="18" charset="0"/>
              </a:rPr>
              <a:t>Review of the practices</a:t>
            </a:r>
          </a:p>
          <a:p>
            <a:pPr lvl="0" algn="just">
              <a:buFont typeface="Arial" pitchFamily="34" charset="0"/>
              <a:buChar char="•"/>
            </a:pPr>
            <a:r>
              <a:rPr lang="en-US" sz="1800" dirty="0">
                <a:solidFill>
                  <a:srgbClr val="002060"/>
                </a:solidFill>
                <a:latin typeface="Times New Roman" pitchFamily="18" charset="0"/>
                <a:cs typeface="Times New Roman" pitchFamily="18" charset="0"/>
              </a:rPr>
              <a:t>Supporting the employees from the start of their career. </a:t>
            </a:r>
          </a:p>
        </p:txBody>
      </p:sp>
      <p:sp>
        <p:nvSpPr>
          <p:cNvPr id="7170" name="AutoShape 2" descr="What to Do If Employees Miss Workdays? How to Reduce Absenteeis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7172" name="Picture 4" descr="What is Employee Absenteeism? – Juntrax"/>
          <p:cNvPicPr>
            <a:picLocks noChangeAspect="1" noChangeArrowheads="1"/>
          </p:cNvPicPr>
          <p:nvPr/>
        </p:nvPicPr>
        <p:blipFill>
          <a:blip r:embed="rId3"/>
          <a:srcRect/>
          <a:stretch>
            <a:fillRect/>
          </a:stretch>
        </p:blipFill>
        <p:spPr bwMode="auto">
          <a:xfrm>
            <a:off x="460375" y="2923674"/>
            <a:ext cx="4247983" cy="190901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174" name="Picture 6" descr="Absenteeism in the Workplace: Preprocessing - Clemence Mungwariri"/>
          <p:cNvPicPr>
            <a:picLocks noChangeAspect="1" noChangeArrowheads="1"/>
          </p:cNvPicPr>
          <p:nvPr/>
        </p:nvPicPr>
        <p:blipFill>
          <a:blip r:embed="rId4"/>
          <a:srcRect/>
          <a:stretch>
            <a:fillRect/>
          </a:stretch>
        </p:blipFill>
        <p:spPr bwMode="auto">
          <a:xfrm>
            <a:off x="5124617" y="3142081"/>
            <a:ext cx="3095625" cy="14763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heel(1)">
                                      <p:cBhvr>
                                        <p:cTn id="7" dur="2000"/>
                                        <p:tgtEl>
                                          <p:spTgt spid="10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4">
                                            <p:txEl>
                                              <p:pRg st="0" end="0"/>
                                            </p:txEl>
                                          </p:spTgt>
                                        </p:tgtEl>
                                        <p:attrNameLst>
                                          <p:attrName>style.visibility</p:attrName>
                                        </p:attrNameLst>
                                      </p:cBhvr>
                                      <p:to>
                                        <p:strVal val="visible"/>
                                      </p:to>
                                    </p:set>
                                    <p:animEffect transition="in" filter="barn(inVertical)">
                                      <p:cBhvr>
                                        <p:cTn id="12" dur="500"/>
                                        <p:tgtEl>
                                          <p:spTgt spid="10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04">
                                            <p:txEl>
                                              <p:pRg st="1" end="1"/>
                                            </p:txEl>
                                          </p:spTgt>
                                        </p:tgtEl>
                                        <p:attrNameLst>
                                          <p:attrName>style.visibility</p:attrName>
                                        </p:attrNameLst>
                                      </p:cBhvr>
                                      <p:to>
                                        <p:strVal val="visible"/>
                                      </p:to>
                                    </p:set>
                                    <p:animEffect transition="in" filter="barn(inVertical)">
                                      <p:cBhvr>
                                        <p:cTn id="17" dur="500"/>
                                        <p:tgtEl>
                                          <p:spTgt spid="10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104">
                                            <p:txEl>
                                              <p:pRg st="2" end="2"/>
                                            </p:txEl>
                                          </p:spTgt>
                                        </p:tgtEl>
                                        <p:attrNameLst>
                                          <p:attrName>style.visibility</p:attrName>
                                        </p:attrNameLst>
                                      </p:cBhvr>
                                      <p:to>
                                        <p:strVal val="visible"/>
                                      </p:to>
                                    </p:set>
                                    <p:animEffect transition="in" filter="barn(inVertical)">
                                      <p:cBhvr>
                                        <p:cTn id="22" dur="500"/>
                                        <p:tgtEl>
                                          <p:spTgt spid="10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7172"/>
                                        </p:tgtEl>
                                        <p:attrNameLst>
                                          <p:attrName>style.visibility</p:attrName>
                                        </p:attrNameLst>
                                      </p:cBhvr>
                                      <p:to>
                                        <p:strVal val="visible"/>
                                      </p:to>
                                    </p:set>
                                    <p:animEffect transition="in" filter="circle(in)">
                                      <p:cBhvr>
                                        <p:cTn id="27" dur="2000"/>
                                        <p:tgtEl>
                                          <p:spTgt spid="7172"/>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7174"/>
                                        </p:tgtEl>
                                        <p:attrNameLst>
                                          <p:attrName>style.visibility</p:attrName>
                                        </p:attrNameLst>
                                      </p:cBhvr>
                                      <p:to>
                                        <p:strVal val="visible"/>
                                      </p:to>
                                    </p:set>
                                    <p:animEffect transition="in" filter="circle(in)">
                                      <p:cBhvr>
                                        <p:cTn id="32" dur="2000"/>
                                        <p:tgtEl>
                                          <p:spTgt spid="71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0"/>
          <p:cNvSpPr txBox="1">
            <a:spLocks noGrp="1"/>
          </p:cNvSpPr>
          <p:nvPr>
            <p:ph type="title"/>
          </p:nvPr>
        </p:nvSpPr>
        <p:spPr>
          <a:xfrm>
            <a:off x="2298550" y="30525"/>
            <a:ext cx="4152600" cy="682500"/>
          </a:xfrm>
          <a:prstGeom prst="rect">
            <a:avLst/>
          </a:prstGeom>
          <a:solidFill>
            <a:srgbClr val="000000"/>
          </a:solidFill>
        </p:spPr>
        <p:txBody>
          <a:bodyPr spcFirstLastPara="1" wrap="square" lIns="91425" tIns="91425" rIns="91425" bIns="91425" anchor="ctr" anchorCtr="0">
            <a:noAutofit/>
          </a:bodyPr>
          <a:lstStyle/>
          <a:p>
            <a:pPr marL="0" lvl="0" indent="0" algn="ctr" rtl="0">
              <a:spcBef>
                <a:spcPts val="0"/>
              </a:spcBef>
              <a:spcAft>
                <a:spcPts val="0"/>
              </a:spcAft>
              <a:buNone/>
            </a:pPr>
            <a:endParaRPr sz="2400" dirty="0"/>
          </a:p>
          <a:p>
            <a:pPr marL="0" lvl="0" indent="0" algn="ctr" rtl="0">
              <a:spcBef>
                <a:spcPts val="0"/>
              </a:spcBef>
              <a:spcAft>
                <a:spcPts val="0"/>
              </a:spcAft>
              <a:buNone/>
            </a:pPr>
            <a:endParaRPr sz="2400" dirty="0"/>
          </a:p>
          <a:p>
            <a:pPr lvl="0"/>
            <a:r>
              <a:rPr lang="en-US" sz="2400" b="1" dirty="0"/>
              <a:t>Conclusion </a:t>
            </a:r>
            <a:endParaRPr sz="2400" dirty="0"/>
          </a:p>
          <a:p>
            <a:pPr marL="0" lvl="0" indent="0" algn="ctr" rtl="0">
              <a:spcBef>
                <a:spcPts val="0"/>
              </a:spcBef>
              <a:spcAft>
                <a:spcPts val="0"/>
              </a:spcAft>
              <a:buNone/>
            </a:pPr>
            <a:endParaRPr sz="2400" dirty="0"/>
          </a:p>
        </p:txBody>
      </p:sp>
      <p:sp>
        <p:nvSpPr>
          <p:cNvPr id="111" name="Google Shape;111;p20"/>
          <p:cNvSpPr txBox="1"/>
          <p:nvPr/>
        </p:nvSpPr>
        <p:spPr>
          <a:xfrm>
            <a:off x="1413118" y="1118059"/>
            <a:ext cx="6178808" cy="1477297"/>
          </a:xfrm>
          <a:prstGeom prst="rect">
            <a:avLst/>
          </a:prstGeom>
          <a:ln/>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t" anchorCtr="0">
            <a:spAutoFit/>
          </a:bodyPr>
          <a:lstStyle/>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Proper Care, UK, is having an employee shortage problem</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Career planning, policies, process, practices and plans are the current issues, which are depicted through fishbone analysis</a:t>
            </a:r>
          </a:p>
          <a:p>
            <a:pPr lvl="0" algn="just">
              <a:lnSpc>
                <a:spcPct val="150000"/>
              </a:lnSpc>
              <a:buFont typeface="Arial" pitchFamily="34" charset="0"/>
              <a:buChar char="•"/>
            </a:pPr>
            <a:r>
              <a:rPr lang="en-US" dirty="0">
                <a:solidFill>
                  <a:srgbClr val="002060"/>
                </a:solidFill>
                <a:latin typeface="Times New Roman" pitchFamily="18" charset="0"/>
                <a:cs typeface="Times New Roman" pitchFamily="18" charset="0"/>
              </a:rPr>
              <a:t>Support to the employees is the best alternate solution</a:t>
            </a:r>
          </a:p>
        </p:txBody>
      </p:sp>
      <p:pic>
        <p:nvPicPr>
          <p:cNvPr id="5122" name="Picture 2" descr="Conclusion - The Social Media Project"/>
          <p:cNvPicPr>
            <a:picLocks noChangeAspect="1" noChangeArrowheads="1"/>
          </p:cNvPicPr>
          <p:nvPr/>
        </p:nvPicPr>
        <p:blipFill>
          <a:blip r:embed="rId3"/>
          <a:srcRect/>
          <a:stretch>
            <a:fillRect/>
          </a:stretch>
        </p:blipFill>
        <p:spPr bwMode="auto">
          <a:xfrm>
            <a:off x="1960357" y="2801185"/>
            <a:ext cx="2154490" cy="18834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124" name="Picture 4" descr="Coronavirus Resources - Knowledge and Library Services"/>
          <p:cNvPicPr>
            <a:picLocks noChangeAspect="1" noChangeArrowheads="1"/>
          </p:cNvPicPr>
          <p:nvPr/>
        </p:nvPicPr>
        <p:blipFill>
          <a:blip r:embed="rId4"/>
          <a:srcRect/>
          <a:stretch>
            <a:fillRect/>
          </a:stretch>
        </p:blipFill>
        <p:spPr bwMode="auto">
          <a:xfrm>
            <a:off x="4715584" y="2971716"/>
            <a:ext cx="2334963" cy="15538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0"/>
                                        </p:tgtEl>
                                        <p:attrNameLst>
                                          <p:attrName>style.visibility</p:attrName>
                                        </p:attrNameLst>
                                      </p:cBhvr>
                                      <p:to>
                                        <p:strVal val="visible"/>
                                      </p:to>
                                    </p:set>
                                    <p:animEffect transition="in" filter="wipe(down)">
                                      <p:cBhvr>
                                        <p:cTn id="7" dur="500"/>
                                        <p:tgtEl>
                                          <p:spTgt spid="110"/>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heel(1)">
                                      <p:cBhvr>
                                        <p:cTn id="12" dur="2000"/>
                                        <p:tgtEl>
                                          <p:spTgt spid="512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11">
                                            <p:txEl>
                                              <p:pRg st="0" end="0"/>
                                            </p:txEl>
                                          </p:spTgt>
                                        </p:tgtEl>
                                        <p:attrNameLst>
                                          <p:attrName>style.visibility</p:attrName>
                                        </p:attrNameLst>
                                      </p:cBhvr>
                                      <p:to>
                                        <p:strVal val="visible"/>
                                      </p:to>
                                    </p:set>
                                    <p:animEffect transition="in" filter="randombar(horizontal)">
                                      <p:cBhvr>
                                        <p:cTn id="17" dur="500"/>
                                        <p:tgtEl>
                                          <p:spTgt spid="11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111">
                                            <p:txEl>
                                              <p:pRg st="1" end="1"/>
                                            </p:txEl>
                                          </p:spTgt>
                                        </p:tgtEl>
                                        <p:attrNameLst>
                                          <p:attrName>style.visibility</p:attrName>
                                        </p:attrNameLst>
                                      </p:cBhvr>
                                      <p:to>
                                        <p:strVal val="visible"/>
                                      </p:to>
                                    </p:set>
                                    <p:animEffect transition="in" filter="randombar(horizontal)">
                                      <p:cBhvr>
                                        <p:cTn id="22" dur="500"/>
                                        <p:tgtEl>
                                          <p:spTgt spid="111">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11">
                                            <p:txEl>
                                              <p:pRg st="2" end="2"/>
                                            </p:txEl>
                                          </p:spTgt>
                                        </p:tgtEl>
                                        <p:attrNameLst>
                                          <p:attrName>style.visibility</p:attrName>
                                        </p:attrNameLst>
                                      </p:cBhvr>
                                      <p:to>
                                        <p:strVal val="visible"/>
                                      </p:to>
                                    </p:set>
                                    <p:animEffect transition="in" filter="randombar(horizontal)">
                                      <p:cBhvr>
                                        <p:cTn id="27" dur="500"/>
                                        <p:tgtEl>
                                          <p:spTgt spid="111">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5124"/>
                                        </p:tgtEl>
                                        <p:attrNameLst>
                                          <p:attrName>style.visibility</p:attrName>
                                        </p:attrNameLst>
                                      </p:cBhvr>
                                      <p:to>
                                        <p:strVal val="visible"/>
                                      </p:to>
                                    </p:set>
                                    <p:animEffect transition="in" filter="circle(in)">
                                      <p:cBhvr>
                                        <p:cTn id="32" dur="2000"/>
                                        <p:tgtEl>
                                          <p:spTgt spid="5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28"/>
          <p:cNvSpPr txBox="1">
            <a:spLocks noGrp="1"/>
          </p:cNvSpPr>
          <p:nvPr>
            <p:ph type="title"/>
          </p:nvPr>
        </p:nvSpPr>
        <p:spPr>
          <a:xfrm>
            <a:off x="0" y="194825"/>
            <a:ext cx="9144000" cy="635100"/>
          </a:xfrm>
          <a:prstGeom prst="rect">
            <a:avLst/>
          </a:prstGeom>
          <a:solidFill>
            <a:schemeClr val="dk1"/>
          </a:solidFill>
        </p:spPr>
        <p:txBody>
          <a:bodyPr spcFirstLastPara="1" wrap="square" lIns="91425" tIns="91425" rIns="91425" bIns="91425" anchor="b" anchorCtr="0">
            <a:normAutofit/>
          </a:bodyPr>
          <a:lstStyle/>
          <a:p>
            <a:pPr marL="0" lvl="0" indent="0" algn="ctr" rtl="0">
              <a:spcBef>
                <a:spcPts val="0"/>
              </a:spcBef>
              <a:spcAft>
                <a:spcPts val="0"/>
              </a:spcAft>
              <a:buNone/>
            </a:pPr>
            <a:r>
              <a:rPr lang="en" sz="2400" dirty="0">
                <a:solidFill>
                  <a:srgbClr val="002060"/>
                </a:solidFill>
                <a:latin typeface="Times New Roman" pitchFamily="18" charset="0"/>
                <a:cs typeface="Times New Roman" pitchFamily="18" charset="0"/>
              </a:rPr>
              <a:t>References</a:t>
            </a:r>
            <a:endParaRPr sz="2400" dirty="0">
              <a:solidFill>
                <a:srgbClr val="002060"/>
              </a:solidFill>
              <a:latin typeface="Times New Roman" pitchFamily="18" charset="0"/>
              <a:cs typeface="Times New Roman" pitchFamily="18" charset="0"/>
            </a:endParaRPr>
          </a:p>
        </p:txBody>
      </p:sp>
      <p:sp>
        <p:nvSpPr>
          <p:cNvPr id="167" name="Google Shape;167;p28"/>
          <p:cNvSpPr txBox="1"/>
          <p:nvPr/>
        </p:nvSpPr>
        <p:spPr>
          <a:xfrm>
            <a:off x="263275" y="1173426"/>
            <a:ext cx="8597400" cy="2954625"/>
          </a:xfrm>
          <a:prstGeom prst="rect">
            <a:avLst/>
          </a:prstGeom>
          <a:ln/>
        </p:spPr>
        <p:style>
          <a:lnRef idx="1">
            <a:schemeClr val="accent6"/>
          </a:lnRef>
          <a:fillRef idx="2">
            <a:schemeClr val="accent6"/>
          </a:fillRef>
          <a:effectRef idx="1">
            <a:schemeClr val="accent6"/>
          </a:effectRef>
          <a:fontRef idx="minor">
            <a:schemeClr val="dk1"/>
          </a:fontRef>
        </p:style>
        <p:txBody>
          <a:bodyPr spcFirstLastPara="1" wrap="square" lIns="91425" tIns="91425" rIns="91425" bIns="91425" anchor="t" anchorCtr="0">
            <a:spAutoFit/>
          </a:bodyPr>
          <a:lstStyle/>
          <a:p>
            <a:pPr algn="just">
              <a:lnSpc>
                <a:spcPct val="150000"/>
              </a:lnSpc>
              <a:buFont typeface="Arial" pitchFamily="34" charset="0"/>
              <a:buChar char="•"/>
            </a:pPr>
            <a:r>
              <a:rPr lang="en-US" sz="1200" dirty="0" err="1">
                <a:solidFill>
                  <a:srgbClr val="002060"/>
                </a:solidFill>
                <a:latin typeface="Times New Roman" pitchFamily="18" charset="0"/>
                <a:cs typeface="Times New Roman" pitchFamily="18" charset="0"/>
              </a:rPr>
              <a:t>Harel</a:t>
            </a:r>
            <a:r>
              <a:rPr lang="en-US" sz="1200" dirty="0">
                <a:solidFill>
                  <a:srgbClr val="002060"/>
                </a:solidFill>
                <a:latin typeface="Times New Roman" pitchFamily="18" charset="0"/>
                <a:cs typeface="Times New Roman" pitchFamily="18" charset="0"/>
              </a:rPr>
              <a:t>, Z., Silver, S.A., </a:t>
            </a:r>
            <a:r>
              <a:rPr lang="en-US" sz="1200" dirty="0" err="1">
                <a:solidFill>
                  <a:srgbClr val="002060"/>
                </a:solidFill>
                <a:latin typeface="Times New Roman" pitchFamily="18" charset="0"/>
                <a:cs typeface="Times New Roman" pitchFamily="18" charset="0"/>
              </a:rPr>
              <a:t>McQuillan</a:t>
            </a:r>
            <a:r>
              <a:rPr lang="en-US" sz="1200" dirty="0">
                <a:solidFill>
                  <a:srgbClr val="002060"/>
                </a:solidFill>
                <a:latin typeface="Times New Roman" pitchFamily="18" charset="0"/>
                <a:cs typeface="Times New Roman" pitchFamily="18" charset="0"/>
              </a:rPr>
              <a:t>, R.F., </a:t>
            </a:r>
            <a:r>
              <a:rPr lang="en-US" sz="1200" dirty="0" err="1">
                <a:solidFill>
                  <a:srgbClr val="002060"/>
                </a:solidFill>
                <a:latin typeface="Times New Roman" pitchFamily="18" charset="0"/>
                <a:cs typeface="Times New Roman" pitchFamily="18" charset="0"/>
              </a:rPr>
              <a:t>Weizman</a:t>
            </a:r>
            <a:r>
              <a:rPr lang="en-US" sz="1200" dirty="0">
                <a:solidFill>
                  <a:srgbClr val="002060"/>
                </a:solidFill>
                <a:latin typeface="Times New Roman" pitchFamily="18" charset="0"/>
                <a:cs typeface="Times New Roman" pitchFamily="18" charset="0"/>
              </a:rPr>
              <a:t>, A.V., Thomas, A., </a:t>
            </a:r>
            <a:r>
              <a:rPr lang="en-US" sz="1200" dirty="0" err="1">
                <a:solidFill>
                  <a:srgbClr val="002060"/>
                </a:solidFill>
                <a:latin typeface="Times New Roman" pitchFamily="18" charset="0"/>
                <a:cs typeface="Times New Roman" pitchFamily="18" charset="0"/>
              </a:rPr>
              <a:t>Chertow</a:t>
            </a:r>
            <a:r>
              <a:rPr lang="en-US" sz="1200" dirty="0">
                <a:solidFill>
                  <a:srgbClr val="002060"/>
                </a:solidFill>
                <a:latin typeface="Times New Roman" pitchFamily="18" charset="0"/>
                <a:cs typeface="Times New Roman" pitchFamily="18" charset="0"/>
              </a:rPr>
              <a:t>, G.M., </a:t>
            </a:r>
            <a:r>
              <a:rPr lang="en-US" sz="1200" dirty="0" err="1">
                <a:solidFill>
                  <a:srgbClr val="002060"/>
                </a:solidFill>
                <a:latin typeface="Times New Roman" pitchFamily="18" charset="0"/>
                <a:cs typeface="Times New Roman" pitchFamily="18" charset="0"/>
              </a:rPr>
              <a:t>Nesrallah</a:t>
            </a:r>
            <a:r>
              <a:rPr lang="en-US" sz="1200" dirty="0">
                <a:solidFill>
                  <a:srgbClr val="002060"/>
                </a:solidFill>
                <a:latin typeface="Times New Roman" pitchFamily="18" charset="0"/>
                <a:cs typeface="Times New Roman" pitchFamily="18" charset="0"/>
              </a:rPr>
              <a:t>, G., Chan, C.T. and Bell, C.M., 2016. How to diagnose solutions to a quality of care problem. </a:t>
            </a:r>
            <a:r>
              <a:rPr lang="en-US" sz="1200" i="1" dirty="0">
                <a:solidFill>
                  <a:srgbClr val="002060"/>
                </a:solidFill>
                <a:latin typeface="Times New Roman" pitchFamily="18" charset="0"/>
                <a:cs typeface="Times New Roman" pitchFamily="18" charset="0"/>
              </a:rPr>
              <a:t>Clinical Journal of the American Society of Nephrology</a:t>
            </a:r>
            <a:r>
              <a:rPr lang="en-US" sz="1200" dirty="0">
                <a:solidFill>
                  <a:srgbClr val="002060"/>
                </a:solidFill>
                <a:latin typeface="Times New Roman" pitchFamily="18" charset="0"/>
                <a:cs typeface="Times New Roman" pitchFamily="18" charset="0"/>
              </a:rPr>
              <a:t>, </a:t>
            </a:r>
            <a:r>
              <a:rPr lang="en-US" sz="1200" i="1" dirty="0">
                <a:solidFill>
                  <a:srgbClr val="002060"/>
                </a:solidFill>
                <a:latin typeface="Times New Roman" pitchFamily="18" charset="0"/>
                <a:cs typeface="Times New Roman" pitchFamily="18" charset="0"/>
              </a:rPr>
              <a:t>11</a:t>
            </a:r>
            <a:r>
              <a:rPr lang="en-US" sz="1200" dirty="0">
                <a:solidFill>
                  <a:srgbClr val="002060"/>
                </a:solidFill>
                <a:latin typeface="Times New Roman" pitchFamily="18" charset="0"/>
                <a:cs typeface="Times New Roman" pitchFamily="18" charset="0"/>
              </a:rPr>
              <a:t>(5), </a:t>
            </a:r>
            <a:r>
              <a:rPr lang="en-US" sz="1200" dirty="0" err="1">
                <a:solidFill>
                  <a:srgbClr val="002060"/>
                </a:solidFill>
                <a:latin typeface="Times New Roman" pitchFamily="18" charset="0"/>
                <a:cs typeface="Times New Roman" pitchFamily="18" charset="0"/>
              </a:rPr>
              <a:t>pp.901</a:t>
            </a:r>
            <a:r>
              <a:rPr lang="en-US" sz="1200" dirty="0">
                <a:solidFill>
                  <a:srgbClr val="002060"/>
                </a:solidFill>
                <a:latin typeface="Times New Roman" pitchFamily="18" charset="0"/>
                <a:cs typeface="Times New Roman" pitchFamily="18" charset="0"/>
              </a:rPr>
              <a:t>-907.</a:t>
            </a:r>
          </a:p>
          <a:p>
            <a:pPr algn="just">
              <a:lnSpc>
                <a:spcPct val="150000"/>
              </a:lnSpc>
              <a:buFont typeface="Arial" pitchFamily="34" charset="0"/>
              <a:buChar char="•"/>
            </a:pPr>
            <a:r>
              <a:rPr lang="en-US" sz="1200" dirty="0" err="1">
                <a:solidFill>
                  <a:srgbClr val="002060"/>
                </a:solidFill>
                <a:latin typeface="Times New Roman" pitchFamily="18" charset="0"/>
                <a:cs typeface="Times New Roman" pitchFamily="18" charset="0"/>
              </a:rPr>
              <a:t>MarketLine</a:t>
            </a:r>
            <a:r>
              <a:rPr lang="en-US" sz="1200" dirty="0">
                <a:solidFill>
                  <a:srgbClr val="002060"/>
                </a:solidFill>
                <a:latin typeface="Times New Roman" pitchFamily="18" charset="0"/>
                <a:cs typeface="Times New Roman" pitchFamily="18" charset="0"/>
              </a:rPr>
              <a:t>, 2014. </a:t>
            </a:r>
            <a:r>
              <a:rPr lang="en-US" sz="1200" i="1" dirty="0">
                <a:solidFill>
                  <a:srgbClr val="002060"/>
                </a:solidFill>
                <a:latin typeface="Times New Roman" pitchFamily="18" charset="0"/>
                <a:cs typeface="Times New Roman" pitchFamily="18" charset="0"/>
              </a:rPr>
              <a:t>United Kingdom In-depth PESTLE insights.</a:t>
            </a:r>
            <a:r>
              <a:rPr lang="en-US" sz="1200" dirty="0">
                <a:solidFill>
                  <a:srgbClr val="002060"/>
                </a:solidFill>
                <a:latin typeface="Times New Roman" pitchFamily="18" charset="0"/>
                <a:cs typeface="Times New Roman" pitchFamily="18" charset="0"/>
              </a:rPr>
              <a:t>[online] Available at: &lt; https://www.marketline.com/wp-content/uploads/United-Kingdom-Country-Analysis.pdf&gt; Accessed on 8 July 2022. </a:t>
            </a:r>
          </a:p>
          <a:p>
            <a:pPr algn="just">
              <a:lnSpc>
                <a:spcPct val="150000"/>
              </a:lnSpc>
              <a:buFont typeface="Arial" pitchFamily="34" charset="0"/>
              <a:buChar char="•"/>
            </a:pPr>
            <a:r>
              <a:rPr lang="en-US" sz="1200" dirty="0" err="1">
                <a:solidFill>
                  <a:srgbClr val="002060"/>
                </a:solidFill>
                <a:latin typeface="Times New Roman" pitchFamily="18" charset="0"/>
                <a:cs typeface="Times New Roman" pitchFamily="18" charset="0"/>
              </a:rPr>
              <a:t>Nuffieldtrust</a:t>
            </a:r>
            <a:r>
              <a:rPr lang="en-US" sz="1200" dirty="0">
                <a:solidFill>
                  <a:srgbClr val="002060"/>
                </a:solidFill>
                <a:latin typeface="Times New Roman" pitchFamily="18" charset="0"/>
                <a:cs typeface="Times New Roman" pitchFamily="18" charset="0"/>
              </a:rPr>
              <a:t>, 2019. </a:t>
            </a:r>
            <a:r>
              <a:rPr lang="en-US" sz="1200" i="1" dirty="0">
                <a:solidFill>
                  <a:srgbClr val="002060"/>
                </a:solidFill>
                <a:latin typeface="Times New Roman" pitchFamily="18" charset="0"/>
                <a:cs typeface="Times New Roman" pitchFamily="18" charset="0"/>
              </a:rPr>
              <a:t>Key areas for action on the health and care workforce. </a:t>
            </a:r>
            <a:r>
              <a:rPr lang="en-US" sz="1200" dirty="0">
                <a:solidFill>
                  <a:srgbClr val="002060"/>
                </a:solidFill>
                <a:latin typeface="Times New Roman" pitchFamily="18" charset="0"/>
                <a:cs typeface="Times New Roman" pitchFamily="18" charset="0"/>
              </a:rPr>
              <a:t>[online] Available at: &lt;https://www.nuffieldtrust.org.uk/files/2019-03/1553101044_heaj6918-workforce-briefing-190320-web.pdf&gt; Accessed on 8 July 2022. </a:t>
            </a:r>
          </a:p>
          <a:p>
            <a:pPr algn="just">
              <a:lnSpc>
                <a:spcPct val="150000"/>
              </a:lnSpc>
              <a:buFont typeface="Arial" pitchFamily="34" charset="0"/>
              <a:buChar char="•"/>
            </a:pPr>
            <a:r>
              <a:rPr lang="en-US" sz="1200" dirty="0">
                <a:solidFill>
                  <a:srgbClr val="002060"/>
                </a:solidFill>
                <a:latin typeface="Times New Roman" pitchFamily="18" charset="0"/>
                <a:cs typeface="Times New Roman" pitchFamily="18" charset="0"/>
              </a:rPr>
              <a:t>Tees Valley Combined Authority, 2022. </a:t>
            </a:r>
            <a:r>
              <a:rPr lang="en-US" sz="1200" i="1" dirty="0">
                <a:solidFill>
                  <a:srgbClr val="002060"/>
                </a:solidFill>
                <a:latin typeface="Times New Roman" pitchFamily="18" charset="0"/>
                <a:cs typeface="Times New Roman" pitchFamily="18" charset="0"/>
              </a:rPr>
              <a:t>What is the Health and Social Care sector? </a:t>
            </a:r>
            <a:r>
              <a:rPr lang="en-US" sz="1200" dirty="0">
                <a:solidFill>
                  <a:srgbClr val="002060"/>
                </a:solidFill>
                <a:latin typeface="Times New Roman" pitchFamily="18" charset="0"/>
                <a:cs typeface="Times New Roman" pitchFamily="18" charset="0"/>
              </a:rPr>
              <a:t>[online] Available at: &lt;https://teesvalley-ca.gov.uk/wp-content/uploads/2016/11/Health-and-Social-Care-Factsheet.pdf&gt; Accessed on 8 July 2022. </a:t>
            </a:r>
          </a:p>
          <a:p>
            <a:pPr marL="0" lvl="0" indent="0" algn="just" rtl="0">
              <a:lnSpc>
                <a:spcPct val="150000"/>
              </a:lnSpc>
              <a:spcBef>
                <a:spcPts val="0"/>
              </a:spcBef>
              <a:spcAft>
                <a:spcPts val="0"/>
              </a:spcAft>
              <a:buNone/>
            </a:pPr>
            <a:endParaRPr sz="1200" dirty="0">
              <a:solidFill>
                <a:schemeClr val="lt1"/>
              </a:solidFill>
              <a:latin typeface="Times New Roman" pitchFamily="18" charset="0"/>
              <a:ea typeface="Times New Roman"/>
              <a:cs typeface="Times New Roman" pitchFamily="18" charset="0"/>
              <a:sym typeface="Times New Roman"/>
            </a:endParaRPr>
          </a:p>
          <a:p>
            <a:pPr marL="0" lvl="0" indent="0" algn="just" rtl="0">
              <a:lnSpc>
                <a:spcPct val="150000"/>
              </a:lnSpc>
              <a:spcBef>
                <a:spcPts val="0"/>
              </a:spcBef>
              <a:spcAft>
                <a:spcPts val="0"/>
              </a:spcAft>
              <a:buNone/>
            </a:pPr>
            <a:endParaRPr sz="1200" dirty="0">
              <a:solidFill>
                <a:schemeClr val="lt1"/>
              </a:solidFill>
              <a:latin typeface="Times New Roman" pitchFamily="18" charset="0"/>
              <a:ea typeface="Times New Roman"/>
              <a:cs typeface="Times New Roman" pitchFamily="18" charset="0"/>
              <a:sym typeface="Times New Roman"/>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66"/>
                                        </p:tgtEl>
                                        <p:attrNameLst>
                                          <p:attrName>style.visibility</p:attrName>
                                        </p:attrNameLst>
                                      </p:cBhvr>
                                      <p:to>
                                        <p:strVal val="visible"/>
                                      </p:to>
                                    </p:set>
                                    <p:animEffect transition="in" filter="fade">
                                      <p:cBhvr>
                                        <p:cTn id="7" dur="1000"/>
                                        <p:tgtEl>
                                          <p:spTgt spid="166"/>
                                        </p:tgtEl>
                                      </p:cBhvr>
                                    </p:animEffect>
                                    <p:anim calcmode="lin" valueType="num">
                                      <p:cBhvr>
                                        <p:cTn id="8" dur="1000" fill="hold"/>
                                        <p:tgtEl>
                                          <p:spTgt spid="166"/>
                                        </p:tgtEl>
                                        <p:attrNameLst>
                                          <p:attrName>ppt_x</p:attrName>
                                        </p:attrNameLst>
                                      </p:cBhvr>
                                      <p:tavLst>
                                        <p:tav tm="0">
                                          <p:val>
                                            <p:strVal val="#ppt_x"/>
                                          </p:val>
                                        </p:tav>
                                        <p:tav tm="100000">
                                          <p:val>
                                            <p:strVal val="#ppt_x"/>
                                          </p:val>
                                        </p:tav>
                                      </p:tavLst>
                                    </p:anim>
                                    <p:anim calcmode="lin" valueType="num">
                                      <p:cBhvr>
                                        <p:cTn id="9" dur="1000" fill="hold"/>
                                        <p:tgtEl>
                                          <p:spTgt spid="16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167">
                                            <p:txEl>
                                              <p:pRg st="0" end="0"/>
                                            </p:txEl>
                                          </p:spTgt>
                                        </p:tgtEl>
                                        <p:attrNameLst>
                                          <p:attrName>style.visibility</p:attrName>
                                        </p:attrNameLst>
                                      </p:cBhvr>
                                      <p:to>
                                        <p:strVal val="visible"/>
                                      </p:to>
                                    </p:set>
                                    <p:animEffect transition="in" filter="circle(in)">
                                      <p:cBhvr>
                                        <p:cTn id="14" dur="2000"/>
                                        <p:tgtEl>
                                          <p:spTgt spid="167">
                                            <p:txEl>
                                              <p:pRg st="0" end="0"/>
                                            </p:txEl>
                                          </p:spTgt>
                                        </p:tgtEl>
                                      </p:cBhvr>
                                    </p:animEffect>
                                  </p:childTnLst>
                                </p:cTn>
                              </p:par>
                              <p:par>
                                <p:cTn id="15" presetID="6" presetClass="entr" presetSubtype="16" fill="hold" nodeType="withEffect">
                                  <p:stCondLst>
                                    <p:cond delay="0"/>
                                  </p:stCondLst>
                                  <p:childTnLst>
                                    <p:set>
                                      <p:cBhvr>
                                        <p:cTn id="16" dur="1" fill="hold">
                                          <p:stCondLst>
                                            <p:cond delay="0"/>
                                          </p:stCondLst>
                                        </p:cTn>
                                        <p:tgtEl>
                                          <p:spTgt spid="167">
                                            <p:txEl>
                                              <p:pRg st="1" end="1"/>
                                            </p:txEl>
                                          </p:spTgt>
                                        </p:tgtEl>
                                        <p:attrNameLst>
                                          <p:attrName>style.visibility</p:attrName>
                                        </p:attrNameLst>
                                      </p:cBhvr>
                                      <p:to>
                                        <p:strVal val="visible"/>
                                      </p:to>
                                    </p:set>
                                    <p:animEffect transition="in" filter="circle(in)">
                                      <p:cBhvr>
                                        <p:cTn id="17" dur="2000"/>
                                        <p:tgtEl>
                                          <p:spTgt spid="167">
                                            <p:txEl>
                                              <p:pRg st="1" end="1"/>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167">
                                            <p:txEl>
                                              <p:pRg st="2" end="2"/>
                                            </p:txEl>
                                          </p:spTgt>
                                        </p:tgtEl>
                                        <p:attrNameLst>
                                          <p:attrName>style.visibility</p:attrName>
                                        </p:attrNameLst>
                                      </p:cBhvr>
                                      <p:to>
                                        <p:strVal val="visible"/>
                                      </p:to>
                                    </p:set>
                                    <p:animEffect transition="in" filter="circle(in)">
                                      <p:cBhvr>
                                        <p:cTn id="20" dur="2000"/>
                                        <p:tgtEl>
                                          <p:spTgt spid="167">
                                            <p:txEl>
                                              <p:pRg st="2" end="2"/>
                                            </p:txEl>
                                          </p:spTgt>
                                        </p:tgtEl>
                                      </p:cBhvr>
                                    </p:animEffect>
                                  </p:childTnLst>
                                </p:cTn>
                              </p:par>
                              <p:par>
                                <p:cTn id="21" presetID="6" presetClass="entr" presetSubtype="16" fill="hold" nodeType="withEffect">
                                  <p:stCondLst>
                                    <p:cond delay="0"/>
                                  </p:stCondLst>
                                  <p:childTnLst>
                                    <p:set>
                                      <p:cBhvr>
                                        <p:cTn id="22" dur="1" fill="hold">
                                          <p:stCondLst>
                                            <p:cond delay="0"/>
                                          </p:stCondLst>
                                        </p:cTn>
                                        <p:tgtEl>
                                          <p:spTgt spid="167">
                                            <p:txEl>
                                              <p:pRg st="3" end="3"/>
                                            </p:txEl>
                                          </p:spTgt>
                                        </p:tgtEl>
                                        <p:attrNameLst>
                                          <p:attrName>style.visibility</p:attrName>
                                        </p:attrNameLst>
                                      </p:cBhvr>
                                      <p:to>
                                        <p:strVal val="visible"/>
                                      </p:to>
                                    </p:set>
                                    <p:animEffect transition="in" filter="circle(in)">
                                      <p:cBhvr>
                                        <p:cTn id="23" dur="2000"/>
                                        <p:tgtEl>
                                          <p:spTgt spid="16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Thank You Images – Browse 191,097 Stock Photos, Vectors, and Video | Adobe  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8" name="Picture 4" descr="Happy National Thank You Day! - Inventionland"/>
          <p:cNvPicPr>
            <a:picLocks noChangeAspect="1" noChangeArrowheads="1"/>
          </p:cNvPicPr>
          <p:nvPr/>
        </p:nvPicPr>
        <p:blipFill>
          <a:blip r:embed="rId2"/>
          <a:srcRect/>
          <a:stretch>
            <a:fillRect/>
          </a:stretch>
        </p:blipFill>
        <p:spPr bwMode="auto">
          <a:xfrm>
            <a:off x="0" y="1402"/>
            <a:ext cx="9144000" cy="5142097"/>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Modern Writer">
  <a:themeElements>
    <a:clrScheme name="Modern Writer">
      <a:dk1>
        <a:srgbClr val="E91D63"/>
      </a:dk1>
      <a:lt1>
        <a:srgbClr val="FFFFFF"/>
      </a:lt1>
      <a:dk2>
        <a:srgbClr val="424242"/>
      </a:dk2>
      <a:lt2>
        <a:srgbClr val="999999"/>
      </a:lt2>
      <a:accent1>
        <a:srgbClr val="607D8B"/>
      </a:accent1>
      <a:accent2>
        <a:srgbClr val="673AB7"/>
      </a:accent2>
      <a:accent3>
        <a:srgbClr val="9C26B0"/>
      </a:accent3>
      <a:accent4>
        <a:srgbClr val="0090AC"/>
      </a:accent4>
      <a:accent5>
        <a:srgbClr val="00838F"/>
      </a:accent5>
      <a:accent6>
        <a:srgbClr val="F8E71C"/>
      </a:accent6>
      <a:hlink>
        <a:srgbClr val="00838F"/>
      </a:hlink>
      <a:folHlink>
        <a:srgbClr val="00838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TotalTime>
  <Words>1396</Words>
  <Application>Microsoft Office PowerPoint</Application>
  <PresentationFormat>On-screen Show (16:9)</PresentationFormat>
  <Paragraphs>59</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Times New Roman</vt:lpstr>
      <vt:lpstr>Arial</vt:lpstr>
      <vt:lpstr>Source Code Pro</vt:lpstr>
      <vt:lpstr>Oswald</vt:lpstr>
      <vt:lpstr>Modern Writer</vt:lpstr>
      <vt:lpstr>PROBLEM-SOLVING AND DECISION MAKING   </vt:lpstr>
      <vt:lpstr>Introduction</vt:lpstr>
      <vt:lpstr> Nature and impact of the complex problem on employees and their organization   </vt:lpstr>
      <vt:lpstr>  PESTLE Analysis  </vt:lpstr>
      <vt:lpstr>  Fishbone Analysis </vt:lpstr>
      <vt:lpstr>  Absenteeism alternative solutions </vt:lpstr>
      <vt:lpstr>  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40: International Marketing</dc:title>
  <cp:lastModifiedBy>Diana Ciolte (2122278)</cp:lastModifiedBy>
  <cp:revision>17</cp:revision>
  <dcterms:modified xsi:type="dcterms:W3CDTF">2022-07-14T22:58:31Z</dcterms:modified>
</cp:coreProperties>
</file>