
<file path=[Content_Types].xml><?xml version="1.0" encoding="utf-8"?>
<Types xmlns="http://schemas.openxmlformats.org/package/2006/content-types">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4"/>
  </p:notesMasterIdLst>
  <p:sldIdLst>
    <p:sldId id="256" r:id="rId2"/>
    <p:sldId id="259" r:id="rId3"/>
    <p:sldId id="260" r:id="rId4"/>
    <p:sldId id="261" r:id="rId5"/>
    <p:sldId id="263" r:id="rId6"/>
    <p:sldId id="278" r:id="rId7"/>
    <p:sldId id="264" r:id="rId8"/>
    <p:sldId id="265" r:id="rId9"/>
    <p:sldId id="279" r:id="rId10"/>
    <p:sldId id="280" r:id="rId11"/>
    <p:sldId id="282" r:id="rId12"/>
    <p:sldId id="28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8922"/>
    <a:srgbClr val="E4492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727"/>
    <p:restoredTop sz="96336"/>
  </p:normalViewPr>
  <p:slideViewPr>
    <p:cSldViewPr snapToGrid="0" snapToObjects="1">
      <p:cViewPr varScale="1">
        <p:scale>
          <a:sx n="106" d="100"/>
          <a:sy n="106" d="100"/>
        </p:scale>
        <p:origin x="1434" y="126"/>
      </p:cViewPr>
      <p:guideLst/>
    </p:cSldViewPr>
  </p:slideViewPr>
  <p:notesTextViewPr>
    <p:cViewPr>
      <p:scale>
        <a:sx n="1" d="1"/>
        <a:sy n="1" d="1"/>
      </p:scale>
      <p:origin x="0" y="0"/>
    </p:cViewPr>
  </p:notesTextViewPr>
  <p:notesViewPr>
    <p:cSldViewPr snapToGrid="0" snapToObjects="1">
      <p:cViewPr varScale="1">
        <p:scale>
          <a:sx n="171" d="100"/>
          <a:sy n="171" d="100"/>
        </p:scale>
        <p:origin x="6552"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b="1"/>
              <a:t>Mean Totals of Words recalled </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5.144109927435541E-2"/>
          <c:y val="0.13328413284132842"/>
          <c:w val="0.92699027327466421"/>
          <c:h val="0.59089674676274317"/>
        </c:manualLayout>
      </c:layout>
      <c:barChart>
        <c:barDir val="col"/>
        <c:grouping val="clustered"/>
        <c:varyColors val="0"/>
        <c:ser>
          <c:idx val="0"/>
          <c:order val="0"/>
          <c:tx>
            <c:strRef>
              <c:f>Sheet1!$B$1</c:f>
              <c:strCache>
                <c:ptCount val="1"/>
                <c:pt idx="0">
                  <c:v>High Imagery </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2"/>
                <c:pt idx="0">
                  <c:v>Concrete words</c:v>
                </c:pt>
                <c:pt idx="1">
                  <c:v>Abstract words</c:v>
                </c:pt>
              </c:strCache>
            </c:strRef>
          </c:cat>
          <c:val>
            <c:numRef>
              <c:f>Sheet1!$B$2:$B$5</c:f>
              <c:numCache>
                <c:formatCode>General</c:formatCode>
                <c:ptCount val="4"/>
                <c:pt idx="0">
                  <c:v>7</c:v>
                </c:pt>
                <c:pt idx="1">
                  <c:v>7.9</c:v>
                </c:pt>
              </c:numCache>
            </c:numRef>
          </c:val>
          <c:extLst>
            <c:ext xmlns:c16="http://schemas.microsoft.com/office/drawing/2014/chart" uri="{C3380CC4-5D6E-409C-BE32-E72D297353CC}">
              <c16:uniqueId val="{00000000-6D53-E041-BDFA-9FD85EB566C5}"/>
            </c:ext>
          </c:extLst>
        </c:ser>
        <c:ser>
          <c:idx val="1"/>
          <c:order val="1"/>
          <c:tx>
            <c:strRef>
              <c:f>Sheet1!$C$1</c:f>
              <c:strCache>
                <c:ptCount val="1"/>
                <c:pt idx="0">
                  <c:v>Low Imagery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2"/>
                <c:pt idx="0">
                  <c:v>Concrete words</c:v>
                </c:pt>
                <c:pt idx="1">
                  <c:v>Abstract words</c:v>
                </c:pt>
              </c:strCache>
            </c:strRef>
          </c:cat>
          <c:val>
            <c:numRef>
              <c:f>Sheet1!$C$2:$C$5</c:f>
              <c:numCache>
                <c:formatCode>General</c:formatCode>
                <c:ptCount val="4"/>
                <c:pt idx="0">
                  <c:v>7.7</c:v>
                </c:pt>
                <c:pt idx="1">
                  <c:v>7.9</c:v>
                </c:pt>
              </c:numCache>
            </c:numRef>
          </c:val>
          <c:extLst>
            <c:ext xmlns:c16="http://schemas.microsoft.com/office/drawing/2014/chart" uri="{C3380CC4-5D6E-409C-BE32-E72D297353CC}">
              <c16:uniqueId val="{00000001-6D53-E041-BDFA-9FD85EB566C5}"/>
            </c:ext>
          </c:extLst>
        </c:ser>
        <c:ser>
          <c:idx val="2"/>
          <c:order val="2"/>
          <c:tx>
            <c:strRef>
              <c:f>Sheet1!$D$1</c:f>
              <c:strCache>
                <c:ptCount val="1"/>
                <c:pt idx="0">
                  <c:v>Column1</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Sheet1!$A$2:$A$5</c:f>
              <c:strCache>
                <c:ptCount val="2"/>
                <c:pt idx="0">
                  <c:v>Concrete words</c:v>
                </c:pt>
                <c:pt idx="1">
                  <c:v>Abstract words</c:v>
                </c:pt>
              </c:strCache>
            </c:strRef>
          </c:cat>
          <c:val>
            <c:numRef>
              <c:f>Sheet1!$D$2:$D$5</c:f>
              <c:numCache>
                <c:formatCode>General</c:formatCode>
                <c:ptCount val="4"/>
              </c:numCache>
            </c:numRef>
          </c:val>
          <c:extLst>
            <c:ext xmlns:c16="http://schemas.microsoft.com/office/drawing/2014/chart" uri="{C3380CC4-5D6E-409C-BE32-E72D297353CC}">
              <c16:uniqueId val="{00000002-6D53-E041-BDFA-9FD85EB566C5}"/>
            </c:ext>
          </c:extLst>
        </c:ser>
        <c:dLbls>
          <c:dLblPos val="inEnd"/>
          <c:showLegendKey val="0"/>
          <c:showVal val="1"/>
          <c:showCatName val="0"/>
          <c:showSerName val="0"/>
          <c:showPercent val="0"/>
          <c:showBubbleSize val="0"/>
        </c:dLbls>
        <c:gapWidth val="219"/>
        <c:overlap val="-27"/>
        <c:axId val="617199672"/>
        <c:axId val="617201968"/>
      </c:barChart>
      <c:catAx>
        <c:axId val="617199672"/>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7201968"/>
        <c:crosses val="autoZero"/>
        <c:auto val="1"/>
        <c:lblAlgn val="ctr"/>
        <c:lblOffset val="100"/>
        <c:noMultiLvlLbl val="0"/>
      </c:catAx>
      <c:valAx>
        <c:axId val="61720196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17199672"/>
        <c:crosses val="autoZero"/>
        <c:crossBetween val="between"/>
      </c:valAx>
      <c:spPr>
        <a:noFill/>
        <a:ln>
          <a:noFill/>
        </a:ln>
        <a:effectLst/>
      </c:spPr>
    </c:plotArea>
    <c:legend>
      <c:legendPos val="b"/>
      <c:legendEntry>
        <c:idx val="2"/>
        <c:delete val="1"/>
      </c:legendEntry>
      <c:layout>
        <c:manualLayout>
          <c:xMode val="edge"/>
          <c:yMode val="edge"/>
          <c:x val="0.51397692475940504"/>
          <c:y val="0.40922572178477695"/>
          <c:w val="0.44435640857392827"/>
          <c:h val="6.6964754405699295E-2"/>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ysClr val="window" lastClr="FFFFFF"/>
    </a:solid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880D62-2AFB-2C4D-BF08-81C00E03F2A9}" type="datetimeFigureOut">
              <a:rPr lang="en-GB" smtClean="0"/>
              <a:t>17/05/2020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4DB3EC-F5AA-2F4D-A9CC-AA960E3C699E}" type="slidenum">
              <a:rPr lang="en-GB" smtClean="0"/>
              <a:t>‹#›</a:t>
            </a:fld>
            <a:endParaRPr lang="en-GB"/>
          </a:p>
        </p:txBody>
      </p:sp>
    </p:spTree>
    <p:extLst>
      <p:ext uri="{BB962C8B-B14F-4D97-AF65-F5344CB8AC3E}">
        <p14:creationId xmlns:p14="http://schemas.microsoft.com/office/powerpoint/2010/main" val="1134681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DB3EC-F5AA-2F4D-A9CC-AA960E3C699E}" type="slidenum">
              <a:rPr lang="en-GB" smtClean="0"/>
              <a:t>1</a:t>
            </a:fld>
            <a:endParaRPr lang="en-GB"/>
          </a:p>
        </p:txBody>
      </p:sp>
    </p:spTree>
    <p:extLst>
      <p:ext uri="{BB962C8B-B14F-4D97-AF65-F5344CB8AC3E}">
        <p14:creationId xmlns:p14="http://schemas.microsoft.com/office/powerpoint/2010/main" val="2542177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DB3EC-F5AA-2F4D-A9CC-AA960E3C699E}" type="slidenum">
              <a:rPr lang="en-GB" smtClean="0"/>
              <a:t>8</a:t>
            </a:fld>
            <a:endParaRPr lang="en-GB"/>
          </a:p>
        </p:txBody>
      </p:sp>
    </p:spTree>
    <p:extLst>
      <p:ext uri="{BB962C8B-B14F-4D97-AF65-F5344CB8AC3E}">
        <p14:creationId xmlns:p14="http://schemas.microsoft.com/office/powerpoint/2010/main" val="41646976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4DB3EC-F5AA-2F4D-A9CC-AA960E3C699E}" type="slidenum">
              <a:rPr lang="en-GB" smtClean="0"/>
              <a:t>12</a:t>
            </a:fld>
            <a:endParaRPr lang="en-GB"/>
          </a:p>
        </p:txBody>
      </p:sp>
    </p:spTree>
    <p:extLst>
      <p:ext uri="{BB962C8B-B14F-4D97-AF65-F5344CB8AC3E}">
        <p14:creationId xmlns:p14="http://schemas.microsoft.com/office/powerpoint/2010/main" val="1924139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2FC23809-D6F2-5E4A-BE4A-B3F8D189882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2838931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C23809-D6F2-5E4A-BE4A-B3F8D189882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32575775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FC23809-D6F2-5E4A-BE4A-B3F8D189882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5731515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FC23809-D6F2-5E4A-BE4A-B3F8D189882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1473096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FC23809-D6F2-5E4A-BE4A-B3F8D189882C}" type="datetimeFigureOut">
              <a:rPr lang="en-GB" smtClean="0"/>
              <a:t>17/05/2020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1548244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FC23809-D6F2-5E4A-BE4A-B3F8D189882C}" type="datetimeFigureOut">
              <a:rPr lang="en-GB" smtClean="0"/>
              <a:t>17/05/2020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3716681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C23809-D6F2-5E4A-BE4A-B3F8D189882C}" type="datetimeFigureOut">
              <a:rPr lang="en-GB" smtClean="0"/>
              <a:t>17/05/2020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1829281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FC23809-D6F2-5E4A-BE4A-B3F8D189882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7799083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2FC23809-D6F2-5E4A-BE4A-B3F8D189882C}" type="datetimeFigureOut">
              <a:rPr lang="en-GB" smtClean="0"/>
              <a:t>17/05/2020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422751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C23809-D6F2-5E4A-BE4A-B3F8D189882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5309533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FC23809-D6F2-5E4A-BE4A-B3F8D189882C}" type="datetimeFigureOut">
              <a:rPr lang="en-GB" smtClean="0"/>
              <a:t>17/05/2020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2417B7-3270-3946-9B60-2DB2F142F7CC}" type="slidenum">
              <a:rPr lang="en-GB" smtClean="0"/>
              <a:t>‹#›</a:t>
            </a:fld>
            <a:endParaRPr lang="en-GB"/>
          </a:p>
        </p:txBody>
      </p:sp>
    </p:spTree>
    <p:extLst>
      <p:ext uri="{BB962C8B-B14F-4D97-AF65-F5344CB8AC3E}">
        <p14:creationId xmlns:p14="http://schemas.microsoft.com/office/powerpoint/2010/main" val="131195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C23809-D6F2-5E4A-BE4A-B3F8D189882C}" type="datetimeFigureOut">
              <a:rPr lang="en-GB" smtClean="0"/>
              <a:t>17/05/2020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A2417B7-3270-3946-9B60-2DB2F142F7CC}" type="slidenum">
              <a:rPr lang="en-GB" smtClean="0"/>
              <a:t>‹#›</a:t>
            </a:fld>
            <a:endParaRPr lang="en-GB"/>
          </a:p>
        </p:txBody>
      </p:sp>
    </p:spTree>
    <p:extLst>
      <p:ext uri="{BB962C8B-B14F-4D97-AF65-F5344CB8AC3E}">
        <p14:creationId xmlns:p14="http://schemas.microsoft.com/office/powerpoint/2010/main" val="20557836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313E1DC-DA95-FF43-B2CE-B83C687ACBA4}"/>
              </a:ext>
            </a:extLst>
          </p:cNvPr>
          <p:cNvPicPr>
            <a:picLocks noChangeAspect="1"/>
          </p:cNvPicPr>
          <p:nvPr/>
        </p:nvPicPr>
        <p:blipFill>
          <a:blip r:embed="rId3"/>
          <a:stretch>
            <a:fillRect/>
          </a:stretch>
        </p:blipFill>
        <p:spPr>
          <a:xfrm>
            <a:off x="0" y="0"/>
            <a:ext cx="12192000" cy="6858000"/>
          </a:xfrm>
          <a:prstGeom prst="rect">
            <a:avLst/>
          </a:prstGeom>
        </p:spPr>
      </p:pic>
      <p:sp>
        <p:nvSpPr>
          <p:cNvPr id="10" name="Title 9">
            <a:extLst>
              <a:ext uri="{FF2B5EF4-FFF2-40B4-BE49-F238E27FC236}">
                <a16:creationId xmlns:a16="http://schemas.microsoft.com/office/drawing/2014/main" id="{D8290975-CCF3-7849-9914-392082FD3C1D}"/>
              </a:ext>
            </a:extLst>
          </p:cNvPr>
          <p:cNvSpPr>
            <a:spLocks noGrp="1"/>
          </p:cNvSpPr>
          <p:nvPr>
            <p:ph type="ctrTitle"/>
          </p:nvPr>
        </p:nvSpPr>
        <p:spPr>
          <a:xfrm>
            <a:off x="5888876" y="2979118"/>
            <a:ext cx="6172782" cy="2972581"/>
          </a:xfrm>
        </p:spPr>
        <p:txBody>
          <a:bodyPr anchor="b">
            <a:normAutofit/>
          </a:bodyPr>
          <a:lstStyle/>
          <a:p>
            <a:pPr algn="l"/>
            <a:br>
              <a:rPr lang="en-GB" sz="3800" dirty="0">
                <a:latin typeface="Minion Pro Bold Cond" panose="02040706060306020203" pitchFamily="18" charset="0"/>
              </a:rPr>
            </a:br>
            <a:endParaRPr lang="en-GB" sz="3800" dirty="0">
              <a:latin typeface="Minion Pro Bold Cond" panose="02040706060306020203" pitchFamily="18" charset="0"/>
            </a:endParaRPr>
          </a:p>
        </p:txBody>
      </p:sp>
      <p:sp>
        <p:nvSpPr>
          <p:cNvPr id="42" name="Freeform: Shape 4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DF7E5566-5692-D242-8A62-958051D14122}"/>
              </a:ext>
            </a:extLst>
          </p:cNvPr>
          <p:cNvSpPr>
            <a:spLocks noGrp="1"/>
          </p:cNvSpPr>
          <p:nvPr>
            <p:ph type="subTitle" idx="1"/>
          </p:nvPr>
        </p:nvSpPr>
        <p:spPr>
          <a:xfrm>
            <a:off x="0" y="780178"/>
            <a:ext cx="7033846" cy="3932500"/>
          </a:xfrm>
        </p:spPr>
        <p:txBody>
          <a:bodyPr anchor="t">
            <a:normAutofit/>
          </a:bodyPr>
          <a:lstStyle/>
          <a:p>
            <a:pPr algn="l">
              <a:lnSpc>
                <a:spcPct val="100000"/>
              </a:lnSpc>
            </a:pPr>
            <a:r>
              <a:rPr lang="en-GB" sz="1600" b="1" dirty="0">
                <a:solidFill>
                  <a:schemeClr val="bg1"/>
                </a:solidFill>
              </a:rPr>
              <a:t>Does the Drawing Effect produce Memory Benefits in the </a:t>
            </a:r>
            <a:endParaRPr lang="en-GB" sz="1600" dirty="0">
              <a:solidFill>
                <a:schemeClr val="bg1"/>
              </a:solidFill>
            </a:endParaRPr>
          </a:p>
          <a:p>
            <a:pPr algn="l">
              <a:lnSpc>
                <a:spcPct val="100000"/>
              </a:lnSpc>
            </a:pPr>
            <a:r>
              <a:rPr lang="en-GB" sz="1600" b="1" dirty="0">
                <a:solidFill>
                  <a:schemeClr val="bg1"/>
                </a:solidFill>
              </a:rPr>
              <a:t>production of both Concrete and Non-Concrete Concepts?</a:t>
            </a:r>
          </a:p>
          <a:p>
            <a:pPr algn="l">
              <a:lnSpc>
                <a:spcPct val="100000"/>
              </a:lnSpc>
            </a:pPr>
            <a:endParaRPr lang="en-GB" sz="1600" b="1" dirty="0">
              <a:solidFill>
                <a:schemeClr val="bg1"/>
              </a:solidFill>
            </a:endParaRPr>
          </a:p>
          <a:p>
            <a:pPr algn="l">
              <a:lnSpc>
                <a:spcPct val="100000"/>
              </a:lnSpc>
            </a:pPr>
            <a:endParaRPr lang="en-GB" sz="1600" b="1" dirty="0">
              <a:solidFill>
                <a:schemeClr val="bg1"/>
              </a:solidFill>
            </a:endParaRPr>
          </a:p>
          <a:p>
            <a:pPr algn="l">
              <a:lnSpc>
                <a:spcPct val="100000"/>
              </a:lnSpc>
            </a:pPr>
            <a:r>
              <a:rPr lang="en-GB" sz="1600" dirty="0">
                <a:solidFill>
                  <a:schemeClr val="bg1"/>
                </a:solidFill>
              </a:rPr>
              <a:t>P1704700</a:t>
            </a:r>
          </a:p>
          <a:p>
            <a:endParaRPr lang="en-GB" sz="1600" dirty="0">
              <a:solidFill>
                <a:schemeClr val="bg1"/>
              </a:solidFill>
            </a:endParaRPr>
          </a:p>
          <a:p>
            <a:endParaRPr lang="en-GB" sz="1600" dirty="0">
              <a:solidFill>
                <a:schemeClr val="bg1"/>
              </a:solidFill>
            </a:endParaRPr>
          </a:p>
          <a:p>
            <a:pPr algn="l"/>
            <a:r>
              <a:rPr lang="en-GB" sz="1600" dirty="0">
                <a:solidFill>
                  <a:schemeClr val="bg1"/>
                </a:solidFill>
              </a:rPr>
              <a:t>Dissertation in Psychology, May 2020,</a:t>
            </a:r>
          </a:p>
          <a:p>
            <a:pPr algn="l"/>
            <a:r>
              <a:rPr lang="en-GB" sz="1600" dirty="0">
                <a:solidFill>
                  <a:schemeClr val="bg1"/>
                </a:solidFill>
              </a:rPr>
              <a:t>University of Wales Trinity Saint David.</a:t>
            </a:r>
          </a:p>
          <a:p>
            <a:endParaRPr lang="en-GB" sz="1600" dirty="0">
              <a:solidFill>
                <a:schemeClr val="bg1"/>
              </a:solidFill>
            </a:endParaRPr>
          </a:p>
          <a:p>
            <a:pPr algn="l"/>
            <a:endParaRPr lang="en-GB" sz="2000" dirty="0">
              <a:latin typeface="Minion Pro Bold Cond" panose="02040706060306020203" pitchFamily="18" charset="0"/>
            </a:endParaRPr>
          </a:p>
        </p:txBody>
      </p:sp>
    </p:spTree>
    <p:extLst>
      <p:ext uri="{BB962C8B-B14F-4D97-AF65-F5344CB8AC3E}">
        <p14:creationId xmlns:p14="http://schemas.microsoft.com/office/powerpoint/2010/main" val="144076000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2" name="Freeform: Shape 101">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4C8B3B08-4874-DE49-8892-89B9B74BD377}"/>
              </a:ext>
            </a:extLst>
          </p:cNvPr>
          <p:cNvSpPr/>
          <p:nvPr/>
        </p:nvSpPr>
        <p:spPr>
          <a:xfrm>
            <a:off x="0" y="134817"/>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90F62023-CD56-FD4B-9F12-8ECC2085BD1C}"/>
              </a:ext>
            </a:extLst>
          </p:cNvPr>
          <p:cNvPicPr>
            <a:picLocks noChangeAspect="1"/>
          </p:cNvPicPr>
          <p:nvPr/>
        </p:nvPicPr>
        <p:blipFill>
          <a:blip r:embed="rId2"/>
          <a:stretch>
            <a:fillRect/>
          </a:stretch>
        </p:blipFill>
        <p:spPr>
          <a:xfrm>
            <a:off x="7661033" y="999928"/>
            <a:ext cx="4037868" cy="5060795"/>
          </a:xfrm>
          <a:prstGeom prst="rect">
            <a:avLst/>
          </a:prstGeom>
        </p:spPr>
      </p:pic>
      <p:sp>
        <p:nvSpPr>
          <p:cNvPr id="16" name="TextBox 15">
            <a:extLst>
              <a:ext uri="{FF2B5EF4-FFF2-40B4-BE49-F238E27FC236}">
                <a16:creationId xmlns:a16="http://schemas.microsoft.com/office/drawing/2014/main" id="{C2953808-A545-4D48-A30F-FE76351834B5}"/>
              </a:ext>
            </a:extLst>
          </p:cNvPr>
          <p:cNvSpPr txBox="1"/>
          <p:nvPr/>
        </p:nvSpPr>
        <p:spPr>
          <a:xfrm>
            <a:off x="493099" y="437170"/>
            <a:ext cx="6969246" cy="5293757"/>
          </a:xfrm>
          <a:prstGeom prst="rect">
            <a:avLst/>
          </a:prstGeom>
          <a:noFill/>
          <a:ln>
            <a:noFill/>
          </a:ln>
        </p:spPr>
        <p:txBody>
          <a:bodyPr wrap="square" rtlCol="0">
            <a:spAutoFit/>
          </a:bodyPr>
          <a:lstStyle/>
          <a:p>
            <a:r>
              <a:rPr lang="en-GB" sz="1600" dirty="0">
                <a:solidFill>
                  <a:schemeClr val="bg1"/>
                </a:solidFill>
              </a:rPr>
              <a:t>Memory is essential for our everyday life, It enables us all to communicate, learn and coexist with others.</a:t>
            </a:r>
          </a:p>
          <a:p>
            <a:endParaRPr lang="en-GB" sz="1600" dirty="0">
              <a:solidFill>
                <a:schemeClr val="bg1"/>
              </a:solidFill>
            </a:endParaRPr>
          </a:p>
          <a:p>
            <a:r>
              <a:rPr lang="en-GB" sz="1600" dirty="0">
                <a:solidFill>
                  <a:schemeClr val="bg1"/>
                </a:solidFill>
              </a:rPr>
              <a:t>Ways to improve memory are important and beneficial to help retain important information and experiences.</a:t>
            </a:r>
          </a:p>
          <a:p>
            <a:endParaRPr lang="en-GB" sz="1600" dirty="0">
              <a:solidFill>
                <a:schemeClr val="bg1"/>
              </a:solidFill>
            </a:endParaRPr>
          </a:p>
          <a:p>
            <a:r>
              <a:rPr lang="en-GB" sz="1600" dirty="0">
                <a:solidFill>
                  <a:schemeClr val="bg1"/>
                </a:solidFill>
              </a:rPr>
              <a:t>We remember pictures better than words (</a:t>
            </a:r>
            <a:r>
              <a:rPr lang="en-GB" sz="1600" dirty="0" err="1">
                <a:solidFill>
                  <a:schemeClr val="bg1"/>
                </a:solidFill>
              </a:rPr>
              <a:t>Paivio</a:t>
            </a:r>
            <a:r>
              <a:rPr lang="en-GB" sz="1600" dirty="0">
                <a:solidFill>
                  <a:schemeClr val="bg1"/>
                </a:solidFill>
              </a:rPr>
              <a:t> 1971) </a:t>
            </a:r>
          </a:p>
          <a:p>
            <a:r>
              <a:rPr lang="en-GB" sz="1600" dirty="0">
                <a:solidFill>
                  <a:schemeClr val="bg1"/>
                </a:solidFill>
              </a:rPr>
              <a:t> </a:t>
            </a:r>
          </a:p>
          <a:p>
            <a:r>
              <a:rPr lang="en-GB" sz="1600" dirty="0">
                <a:solidFill>
                  <a:schemeClr val="bg1"/>
                </a:solidFill>
              </a:rPr>
              <a:t>Pictures require deeper semantic processing than words and benefit from a deeper level of elaborative processing (Hockley, 2008). </a:t>
            </a:r>
          </a:p>
          <a:p>
            <a:r>
              <a:rPr lang="en-GB" sz="1600" dirty="0">
                <a:solidFill>
                  <a:schemeClr val="bg1"/>
                </a:solidFill>
              </a:rPr>
              <a:t> </a:t>
            </a:r>
          </a:p>
          <a:p>
            <a:r>
              <a:rPr lang="en-GB" sz="1600" dirty="0">
                <a:solidFill>
                  <a:schemeClr val="bg1"/>
                </a:solidFill>
              </a:rPr>
              <a:t>The memorial benefit of pictures is in part due to their more memorable and detailed qualities than words alone (Hockley,2008;  Ensor, Bancroft, &amp; Hockley, 2019).</a:t>
            </a:r>
          </a:p>
          <a:p>
            <a:r>
              <a:rPr lang="en-GB" sz="1600" dirty="0">
                <a:solidFill>
                  <a:schemeClr val="bg1"/>
                </a:solidFill>
              </a:rPr>
              <a:t> </a:t>
            </a:r>
          </a:p>
          <a:p>
            <a:r>
              <a:rPr lang="en-GB" sz="1600" dirty="0">
                <a:solidFill>
                  <a:schemeClr val="bg1"/>
                </a:solidFill>
              </a:rPr>
              <a:t>We semantically classify pictures more quickly than words (Smith &amp; Magee, 1980 as cited in Hockley,2008). </a:t>
            </a:r>
          </a:p>
          <a:p>
            <a:r>
              <a:rPr lang="en-GB" sz="1600" dirty="0">
                <a:solidFill>
                  <a:schemeClr val="bg1"/>
                </a:solidFill>
              </a:rPr>
              <a:t> </a:t>
            </a:r>
          </a:p>
          <a:p>
            <a:r>
              <a:rPr lang="en-GB" sz="1600" dirty="0">
                <a:solidFill>
                  <a:schemeClr val="bg1"/>
                </a:solidFill>
              </a:rPr>
              <a:t>This phenomenon is known as the ‘picture superiority effect’, </a:t>
            </a:r>
          </a:p>
          <a:p>
            <a:r>
              <a:rPr lang="en-GB" sz="1600" dirty="0">
                <a:solidFill>
                  <a:schemeClr val="bg1"/>
                </a:solidFill>
              </a:rPr>
              <a:t> </a:t>
            </a:r>
          </a:p>
          <a:p>
            <a:endParaRPr lang="en-GB" dirty="0"/>
          </a:p>
        </p:txBody>
      </p:sp>
    </p:spTree>
    <p:extLst>
      <p:ext uri="{BB962C8B-B14F-4D97-AF65-F5344CB8AC3E}">
        <p14:creationId xmlns:p14="http://schemas.microsoft.com/office/powerpoint/2010/main" val="128435851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0" name="Rectangle 39">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7CD322B-9B18-034B-A07F-0BD1F703F73C}"/>
              </a:ext>
            </a:extLst>
          </p:cNvPr>
          <p:cNvSpPr/>
          <p:nvPr/>
        </p:nvSpPr>
        <p:spPr>
          <a:xfrm>
            <a:off x="-3" y="1"/>
            <a:ext cx="12192000" cy="6857999"/>
          </a:xfrm>
          <a:prstGeom prst="rect">
            <a:avLst/>
          </a:prstGeom>
          <a:gradFill flip="none" rotWithShape="1">
            <a:gsLst>
              <a:gs pos="0">
                <a:srgbClr val="7030A0">
                  <a:tint val="66000"/>
                  <a:satMod val="160000"/>
                  <a:alpha val="71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1106E55-8F98-F347-A402-D4EAD18C9220}"/>
              </a:ext>
            </a:extLst>
          </p:cNvPr>
          <p:cNvPicPr>
            <a:picLocks noChangeAspect="1"/>
          </p:cNvPicPr>
          <p:nvPr/>
        </p:nvPicPr>
        <p:blipFill>
          <a:blip r:embed="rId2">
            <a:alphaModFix amt="44000"/>
          </a:blip>
          <a:stretch>
            <a:fillRect/>
          </a:stretch>
        </p:blipFill>
        <p:spPr>
          <a:xfrm>
            <a:off x="0" y="0"/>
            <a:ext cx="4571582" cy="6858000"/>
          </a:xfrm>
          <a:prstGeom prst="rect">
            <a:avLst/>
          </a:prstGeom>
        </p:spPr>
      </p:pic>
      <p:sp>
        <p:nvSpPr>
          <p:cNvPr id="8" name="TextBox 7">
            <a:extLst>
              <a:ext uri="{FF2B5EF4-FFF2-40B4-BE49-F238E27FC236}">
                <a16:creationId xmlns:a16="http://schemas.microsoft.com/office/drawing/2014/main" id="{5C16C6AB-EEDD-4C47-B979-D1D3C74B7789}"/>
              </a:ext>
            </a:extLst>
          </p:cNvPr>
          <p:cNvSpPr txBox="1"/>
          <p:nvPr/>
        </p:nvSpPr>
        <p:spPr>
          <a:xfrm>
            <a:off x="5116645" y="771988"/>
            <a:ext cx="6675808" cy="4555093"/>
          </a:xfrm>
          <a:prstGeom prst="rect">
            <a:avLst/>
          </a:prstGeom>
          <a:noFill/>
          <a:ln>
            <a:noFill/>
          </a:ln>
        </p:spPr>
        <p:txBody>
          <a:bodyPr wrap="square" rtlCol="0">
            <a:spAutoFit/>
          </a:bodyPr>
          <a:lstStyle/>
          <a:p>
            <a:r>
              <a:rPr lang="en-GB" sz="1600" dirty="0">
                <a:solidFill>
                  <a:schemeClr val="bg1"/>
                </a:solidFill>
              </a:rPr>
              <a:t>Recent research sought to utilise and develop these established theories, to  improve memory and learning techniques for academic students. </a:t>
            </a:r>
          </a:p>
          <a:p>
            <a:r>
              <a:rPr lang="en-GB" sz="1600" dirty="0">
                <a:solidFill>
                  <a:schemeClr val="bg1"/>
                </a:solidFill>
              </a:rPr>
              <a:t> </a:t>
            </a:r>
          </a:p>
          <a:p>
            <a:r>
              <a:rPr lang="en-GB" sz="1600" dirty="0">
                <a:solidFill>
                  <a:schemeClr val="bg1"/>
                </a:solidFill>
              </a:rPr>
              <a:t>Do the mnemonic advantages of pictures occur if the picture is not merely viewed but drawn by the individual as opposed to writing down the verbal word representing a concept? </a:t>
            </a:r>
          </a:p>
          <a:p>
            <a:r>
              <a:rPr lang="en-GB" sz="1600" dirty="0">
                <a:solidFill>
                  <a:schemeClr val="bg1"/>
                </a:solidFill>
              </a:rPr>
              <a:t>( </a:t>
            </a:r>
            <a:r>
              <a:rPr lang="en-GB" sz="1600" dirty="0" err="1">
                <a:solidFill>
                  <a:schemeClr val="bg1"/>
                </a:solidFill>
              </a:rPr>
              <a:t>Wammes</a:t>
            </a:r>
            <a:r>
              <a:rPr lang="en-GB" sz="1600" dirty="0">
                <a:solidFill>
                  <a:schemeClr val="bg1"/>
                </a:solidFill>
              </a:rPr>
              <a:t>, Meade &amp; Fernandes 2016;2018;2019). </a:t>
            </a:r>
          </a:p>
          <a:p>
            <a:endParaRPr lang="en-GB" sz="1600" dirty="0">
              <a:solidFill>
                <a:schemeClr val="bg1"/>
              </a:solidFill>
            </a:endParaRPr>
          </a:p>
          <a:p>
            <a:r>
              <a:rPr lang="en-GB" sz="1600" dirty="0">
                <a:solidFill>
                  <a:schemeClr val="bg1"/>
                </a:solidFill>
              </a:rPr>
              <a:t>Extensive tests involved multiple layers and conditions to break down the associated component parts of encoding involved in the drawing process. </a:t>
            </a:r>
          </a:p>
          <a:p>
            <a:r>
              <a:rPr lang="en-GB" sz="1600" dirty="0">
                <a:solidFill>
                  <a:schemeClr val="bg1"/>
                </a:solidFill>
              </a:rPr>
              <a:t>Tests were:</a:t>
            </a:r>
          </a:p>
          <a:p>
            <a:pPr marL="285750" indent="-285750">
              <a:buFont typeface="Arial" panose="020B0604020202020204" pitchFamily="34" charset="0"/>
              <a:buChar char="•"/>
            </a:pPr>
            <a:r>
              <a:rPr lang="en-GB" sz="1600" dirty="0">
                <a:solidFill>
                  <a:schemeClr val="bg1"/>
                </a:solidFill>
              </a:rPr>
              <a:t>Conducted under differing conditions such as a laboratory or classroom,</a:t>
            </a:r>
          </a:p>
          <a:p>
            <a:pPr marL="285750" indent="-285750">
              <a:buFont typeface="Arial" panose="020B0604020202020204" pitchFamily="34" charset="0"/>
              <a:buChar char="•"/>
            </a:pPr>
            <a:r>
              <a:rPr lang="en-GB" sz="1600" dirty="0">
                <a:solidFill>
                  <a:schemeClr val="bg1"/>
                </a:solidFill>
              </a:rPr>
              <a:t>Incorporating listing, viewing, or visualizing the words. </a:t>
            </a:r>
          </a:p>
          <a:p>
            <a:pPr marL="285750" indent="-285750">
              <a:buFont typeface="Arial" panose="020B0604020202020204" pitchFamily="34" charset="0"/>
              <a:buChar char="•"/>
            </a:pPr>
            <a:r>
              <a:rPr lang="en-GB" sz="1600" dirty="0">
                <a:solidFill>
                  <a:schemeClr val="bg1"/>
                </a:solidFill>
              </a:rPr>
              <a:t>Involved the free recall of the words that had been drawn.</a:t>
            </a:r>
          </a:p>
          <a:p>
            <a:endParaRPr lang="en-GB" sz="1600" dirty="0">
              <a:solidFill>
                <a:schemeClr val="bg1"/>
              </a:solidFill>
            </a:endParaRPr>
          </a:p>
          <a:p>
            <a:r>
              <a:rPr lang="en-GB" sz="1600" dirty="0">
                <a:solidFill>
                  <a:schemeClr val="bg1"/>
                </a:solidFill>
              </a:rPr>
              <a:t>The results displayed that across all conditions the act of drawing does indeed have a significant, consistent and replicable benefit to memory.</a:t>
            </a:r>
          </a:p>
          <a:p>
            <a:r>
              <a:rPr lang="en-GB" sz="1600" dirty="0">
                <a:solidFill>
                  <a:schemeClr val="bg1"/>
                </a:solidFill>
              </a:rPr>
              <a:t> (</a:t>
            </a:r>
            <a:r>
              <a:rPr lang="en-GB" sz="1600" dirty="0" err="1">
                <a:solidFill>
                  <a:schemeClr val="bg1"/>
                </a:solidFill>
              </a:rPr>
              <a:t>Wammes</a:t>
            </a:r>
            <a:r>
              <a:rPr lang="en-GB" sz="1600" dirty="0">
                <a:solidFill>
                  <a:schemeClr val="bg1"/>
                </a:solidFill>
              </a:rPr>
              <a:t>, Meade, &amp; Fernandes, 2016). </a:t>
            </a:r>
          </a:p>
        </p:txBody>
      </p:sp>
    </p:spTree>
    <p:extLst>
      <p:ext uri="{BB962C8B-B14F-4D97-AF65-F5344CB8AC3E}">
        <p14:creationId xmlns:p14="http://schemas.microsoft.com/office/powerpoint/2010/main" val="11799639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1">
            <a:extLst>
              <a:ext uri="{FF2B5EF4-FFF2-40B4-BE49-F238E27FC236}">
                <a16:creationId xmlns:a16="http://schemas.microsoft.com/office/drawing/2014/main" id="{FC0DEEBF-DB94-4E7E-A9D3-84FA863C3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3">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B170400-B3E6-BE44-94FE-E5D8FBEBB4DE}"/>
              </a:ext>
            </a:extLst>
          </p:cNvPr>
          <p:cNvSpPr txBox="1"/>
          <p:nvPr/>
        </p:nvSpPr>
        <p:spPr>
          <a:xfrm>
            <a:off x="910286" y="6166934"/>
            <a:ext cx="1722723"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Dylan Thomas</a:t>
            </a:r>
          </a:p>
        </p:txBody>
      </p:sp>
      <p:sp>
        <p:nvSpPr>
          <p:cNvPr id="7" name="TextBox 6">
            <a:extLst>
              <a:ext uri="{FF2B5EF4-FFF2-40B4-BE49-F238E27FC236}">
                <a16:creationId xmlns:a16="http://schemas.microsoft.com/office/drawing/2014/main" id="{2A206E73-9A45-6040-9918-C65AAD3AD1D3}"/>
              </a:ext>
            </a:extLst>
          </p:cNvPr>
          <p:cNvSpPr txBox="1"/>
          <p:nvPr/>
        </p:nvSpPr>
        <p:spPr>
          <a:xfrm>
            <a:off x="8680080" y="2993250"/>
            <a:ext cx="2403564"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Laugharne Weekend</a:t>
            </a:r>
          </a:p>
        </p:txBody>
      </p:sp>
      <p:sp>
        <p:nvSpPr>
          <p:cNvPr id="10" name="TextBox 9">
            <a:extLst>
              <a:ext uri="{FF2B5EF4-FFF2-40B4-BE49-F238E27FC236}">
                <a16:creationId xmlns:a16="http://schemas.microsoft.com/office/drawing/2014/main" id="{9D45DFC9-7D39-7B4C-8ADB-36DEDA807ABA}"/>
              </a:ext>
            </a:extLst>
          </p:cNvPr>
          <p:cNvSpPr txBox="1"/>
          <p:nvPr/>
        </p:nvSpPr>
        <p:spPr>
          <a:xfrm>
            <a:off x="1199343" y="2174898"/>
            <a:ext cx="2867332"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Amazing Welsh Coastline</a:t>
            </a:r>
          </a:p>
        </p:txBody>
      </p:sp>
      <p:sp>
        <p:nvSpPr>
          <p:cNvPr id="14" name="Rectangle 13">
            <a:extLst>
              <a:ext uri="{FF2B5EF4-FFF2-40B4-BE49-F238E27FC236}">
                <a16:creationId xmlns:a16="http://schemas.microsoft.com/office/drawing/2014/main" id="{72ED7FB3-C7B4-B440-B7E1-7A5FD63603C9}"/>
              </a:ext>
            </a:extLst>
          </p:cNvPr>
          <p:cNvSpPr/>
          <p:nvPr/>
        </p:nvSpPr>
        <p:spPr>
          <a:xfrm>
            <a:off x="0" y="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a:extLst>
              <a:ext uri="{FF2B5EF4-FFF2-40B4-BE49-F238E27FC236}">
                <a16:creationId xmlns:a16="http://schemas.microsoft.com/office/drawing/2014/main" id="{24332034-07F4-EE48-99FE-E6E8A79BE800}"/>
              </a:ext>
            </a:extLst>
          </p:cNvPr>
          <p:cNvPicPr>
            <a:picLocks noChangeAspect="1"/>
          </p:cNvPicPr>
          <p:nvPr/>
        </p:nvPicPr>
        <p:blipFill>
          <a:blip r:embed="rId2">
            <a:alphaModFix amt="18000"/>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AFC11197-1F74-F841-AC50-BD3F55E6675D}"/>
              </a:ext>
            </a:extLst>
          </p:cNvPr>
          <p:cNvSpPr txBox="1"/>
          <p:nvPr/>
        </p:nvSpPr>
        <p:spPr>
          <a:xfrm>
            <a:off x="2633009" y="380198"/>
            <a:ext cx="8027166" cy="6063198"/>
          </a:xfrm>
          <a:prstGeom prst="rect">
            <a:avLst/>
          </a:prstGeom>
          <a:noFill/>
          <a:ln>
            <a:noFill/>
          </a:ln>
        </p:spPr>
        <p:txBody>
          <a:bodyPr wrap="square" rtlCol="0">
            <a:spAutoFit/>
          </a:bodyPr>
          <a:lstStyle/>
          <a:p>
            <a:r>
              <a:rPr lang="en-GB" sz="1600" dirty="0"/>
              <a:t>Research question. </a:t>
            </a:r>
          </a:p>
          <a:p>
            <a:r>
              <a:rPr lang="en-GB" sz="1600" dirty="0"/>
              <a:t> </a:t>
            </a:r>
          </a:p>
          <a:p>
            <a:r>
              <a:rPr lang="en-GB" sz="1600" dirty="0"/>
              <a:t>Recent research tested the recall of concrete words, hat, table, dog etc.- all have a sensory element and produce a visual image (</a:t>
            </a:r>
            <a:r>
              <a:rPr lang="en-GB" sz="1600" dirty="0" err="1"/>
              <a:t>Paivio</a:t>
            </a:r>
            <a:r>
              <a:rPr lang="en-GB" sz="1600" dirty="0"/>
              <a:t>, 1969)</a:t>
            </a:r>
          </a:p>
          <a:p>
            <a:r>
              <a:rPr lang="en-GB" sz="1600" dirty="0"/>
              <a:t> </a:t>
            </a:r>
          </a:p>
          <a:p>
            <a:r>
              <a:rPr lang="en-GB" sz="1600" dirty="0"/>
              <a:t>Abstract or non-concrete words have no obvious point of reference so are more difficult to form an image of.</a:t>
            </a:r>
          </a:p>
          <a:p>
            <a:r>
              <a:rPr lang="en-GB" sz="1600" dirty="0"/>
              <a:t> </a:t>
            </a:r>
          </a:p>
          <a:p>
            <a:r>
              <a:rPr lang="en-GB" sz="1600" dirty="0"/>
              <a:t>A learning tool to be used in an educational setting must encompass a much more extensive vocabulary.</a:t>
            </a:r>
          </a:p>
          <a:p>
            <a:r>
              <a:rPr lang="en-GB" sz="1600" dirty="0"/>
              <a:t> </a:t>
            </a:r>
          </a:p>
          <a:p>
            <a:r>
              <a:rPr lang="en-GB" sz="1600" dirty="0"/>
              <a:t>Would the drawing effect be evident if applied to non-concrete/abstract words. </a:t>
            </a:r>
          </a:p>
          <a:p>
            <a:r>
              <a:rPr lang="en-GB" sz="1600" dirty="0"/>
              <a:t> </a:t>
            </a:r>
          </a:p>
          <a:p>
            <a:r>
              <a:rPr lang="en-GB" sz="1600" dirty="0"/>
              <a:t> </a:t>
            </a:r>
          </a:p>
          <a:p>
            <a:r>
              <a:rPr lang="en-GB" sz="1600" dirty="0"/>
              <a:t> </a:t>
            </a:r>
          </a:p>
          <a:p>
            <a:r>
              <a:rPr lang="en-GB" sz="1600" dirty="0"/>
              <a:t>This hypothesis led to the development of the research question in the current study, namely:</a:t>
            </a:r>
          </a:p>
          <a:p>
            <a:endParaRPr lang="en-GB" sz="1600" dirty="0"/>
          </a:p>
          <a:p>
            <a:r>
              <a:rPr lang="en-GB" sz="1600" dirty="0"/>
              <a:t>Drawing a concrete concept has been found to be an efficient method of enhancing memory accuracy for concrete words when tested in a free recall situation. If this principle is then applied to the drawing of abstract concepts or words would a similar benefit be evident, and to what degree?  </a:t>
            </a:r>
          </a:p>
          <a:p>
            <a:r>
              <a:rPr lang="en-GB" sz="1600" dirty="0"/>
              <a:t> </a:t>
            </a:r>
          </a:p>
          <a:p>
            <a:r>
              <a:rPr lang="en-GB" dirty="0"/>
              <a:t> </a:t>
            </a:r>
          </a:p>
          <a:p>
            <a:r>
              <a:rPr lang="en-GB" dirty="0"/>
              <a:t> </a:t>
            </a:r>
          </a:p>
        </p:txBody>
      </p:sp>
    </p:spTree>
    <p:extLst>
      <p:ext uri="{BB962C8B-B14F-4D97-AF65-F5344CB8AC3E}">
        <p14:creationId xmlns:p14="http://schemas.microsoft.com/office/powerpoint/2010/main" val="1313263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 name="Rectangle 73">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1" name="Straight Connector 75">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9FE8B59-9233-6947-A6D0-7B1F84678010}"/>
              </a:ext>
            </a:extLst>
          </p:cNvPr>
          <p:cNvSpPr txBox="1"/>
          <p:nvPr/>
        </p:nvSpPr>
        <p:spPr>
          <a:xfrm>
            <a:off x="5466842" y="3018115"/>
            <a:ext cx="2558224"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Congregational Church</a:t>
            </a:r>
          </a:p>
        </p:txBody>
      </p:sp>
      <p:sp>
        <p:nvSpPr>
          <p:cNvPr id="5" name="TextBox 4">
            <a:extLst>
              <a:ext uri="{FF2B5EF4-FFF2-40B4-BE49-F238E27FC236}">
                <a16:creationId xmlns:a16="http://schemas.microsoft.com/office/drawing/2014/main" id="{B2CB8036-CD96-DD40-A28F-51A95A412985}"/>
              </a:ext>
            </a:extLst>
          </p:cNvPr>
          <p:cNvSpPr txBox="1"/>
          <p:nvPr/>
        </p:nvSpPr>
        <p:spPr>
          <a:xfrm>
            <a:off x="1386013" y="6230397"/>
            <a:ext cx="1832814"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Millennium Hall</a:t>
            </a:r>
          </a:p>
        </p:txBody>
      </p:sp>
      <p:sp>
        <p:nvSpPr>
          <p:cNvPr id="8" name="TextBox 7">
            <a:extLst>
              <a:ext uri="{FF2B5EF4-FFF2-40B4-BE49-F238E27FC236}">
                <a16:creationId xmlns:a16="http://schemas.microsoft.com/office/drawing/2014/main" id="{65E2D2D9-E7CB-0C44-A937-C1C65CB47F81}"/>
              </a:ext>
            </a:extLst>
          </p:cNvPr>
          <p:cNvSpPr txBox="1"/>
          <p:nvPr/>
        </p:nvSpPr>
        <p:spPr>
          <a:xfrm>
            <a:off x="9434209" y="3010439"/>
            <a:ext cx="1518061"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Browns Hotel</a:t>
            </a:r>
          </a:p>
        </p:txBody>
      </p:sp>
      <p:sp>
        <p:nvSpPr>
          <p:cNvPr id="12" name="TextBox 11">
            <a:extLst>
              <a:ext uri="{FF2B5EF4-FFF2-40B4-BE49-F238E27FC236}">
                <a16:creationId xmlns:a16="http://schemas.microsoft.com/office/drawing/2014/main" id="{2A387A36-1992-814D-9726-9E76622F4909}"/>
              </a:ext>
            </a:extLst>
          </p:cNvPr>
          <p:cNvSpPr txBox="1"/>
          <p:nvPr/>
        </p:nvSpPr>
        <p:spPr>
          <a:xfrm>
            <a:off x="1604694" y="3059668"/>
            <a:ext cx="1160945" cy="369332"/>
          </a:xfrm>
          <a:prstGeom prst="rect">
            <a:avLst/>
          </a:prstGeom>
          <a:noFill/>
        </p:spPr>
        <p:txBody>
          <a:bodyPr wrap="square" rtlCol="0">
            <a:spAutoFit/>
          </a:bodyPr>
          <a:lstStyle/>
          <a:p>
            <a:r>
              <a:rPr lang="en-GB" dirty="0">
                <a:solidFill>
                  <a:schemeClr val="bg1"/>
                </a:solidFill>
                <a:latin typeface="Minion Pro Bold Cond" panose="02040706060306020203" pitchFamily="18" charset="0"/>
              </a:rPr>
              <a:t>The Castle</a:t>
            </a:r>
          </a:p>
        </p:txBody>
      </p:sp>
      <p:sp>
        <p:nvSpPr>
          <p:cNvPr id="16" name="Rectangle 15">
            <a:extLst>
              <a:ext uri="{FF2B5EF4-FFF2-40B4-BE49-F238E27FC236}">
                <a16:creationId xmlns:a16="http://schemas.microsoft.com/office/drawing/2014/main" id="{047CA98C-48B6-1548-9931-58B48C4AB013}"/>
              </a:ext>
            </a:extLst>
          </p:cNvPr>
          <p:cNvSpPr/>
          <p:nvPr/>
        </p:nvSpPr>
        <p:spPr>
          <a:xfrm>
            <a:off x="0" y="-12309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a:extLst>
              <a:ext uri="{FF2B5EF4-FFF2-40B4-BE49-F238E27FC236}">
                <a16:creationId xmlns:a16="http://schemas.microsoft.com/office/drawing/2014/main" id="{9E871236-2C2A-E74F-B74A-65650C132E32}"/>
              </a:ext>
            </a:extLst>
          </p:cNvPr>
          <p:cNvSpPr txBox="1"/>
          <p:nvPr/>
        </p:nvSpPr>
        <p:spPr>
          <a:xfrm>
            <a:off x="1131683" y="774446"/>
            <a:ext cx="9518997" cy="5509200"/>
          </a:xfrm>
          <a:prstGeom prst="rect">
            <a:avLst/>
          </a:prstGeom>
          <a:solidFill>
            <a:srgbClr val="7030A0">
              <a:alpha val="54000"/>
            </a:srgbClr>
          </a:solidFill>
          <a:ln>
            <a:solidFill>
              <a:schemeClr val="tx1"/>
            </a:solidFill>
          </a:ln>
        </p:spPr>
        <p:txBody>
          <a:bodyPr wrap="square" rtlCol="0">
            <a:spAutoFit/>
          </a:bodyPr>
          <a:lstStyle/>
          <a:p>
            <a:r>
              <a:rPr lang="en-GB" sz="1600" dirty="0">
                <a:solidFill>
                  <a:schemeClr val="bg1"/>
                </a:solidFill>
              </a:rPr>
              <a:t>Study Design : The Study design selected was a within subjects’ experimental quantitative design.</a:t>
            </a:r>
          </a:p>
          <a:p>
            <a:r>
              <a:rPr lang="en-GB" sz="1600" dirty="0">
                <a:solidFill>
                  <a:schemeClr val="bg1"/>
                </a:solidFill>
              </a:rPr>
              <a:t> </a:t>
            </a:r>
          </a:p>
          <a:p>
            <a:r>
              <a:rPr lang="en-GB" sz="1600" dirty="0">
                <a:solidFill>
                  <a:schemeClr val="bg1"/>
                </a:solidFill>
              </a:rPr>
              <a:t>The independent variable  contained two levels these being concrete or abstract words .</a:t>
            </a:r>
          </a:p>
          <a:p>
            <a:r>
              <a:rPr lang="en-GB" sz="1600" dirty="0">
                <a:solidFill>
                  <a:schemeClr val="bg1"/>
                </a:solidFill>
              </a:rPr>
              <a:t>The dependable variable was memory accuracy, -determined by the number of correct words recalled by participants following a drawing phase.</a:t>
            </a:r>
          </a:p>
          <a:p>
            <a:r>
              <a:rPr lang="en-GB" sz="1600" dirty="0">
                <a:solidFill>
                  <a:schemeClr val="bg1"/>
                </a:solidFill>
              </a:rPr>
              <a:t> </a:t>
            </a:r>
          </a:p>
          <a:p>
            <a:r>
              <a:rPr lang="en-GB" sz="1600" dirty="0">
                <a:solidFill>
                  <a:schemeClr val="bg1"/>
                </a:solidFill>
              </a:rPr>
              <a:t>Thirty words were selected, 15 concrete words (Snodgrass &amp; </a:t>
            </a:r>
            <a:r>
              <a:rPr lang="en-GB" sz="1600" dirty="0" err="1">
                <a:solidFill>
                  <a:schemeClr val="bg1"/>
                </a:solidFill>
              </a:rPr>
              <a:t>Vanderwart</a:t>
            </a:r>
            <a:r>
              <a:rPr lang="en-GB" sz="1600" dirty="0">
                <a:solidFill>
                  <a:schemeClr val="bg1"/>
                </a:solidFill>
              </a:rPr>
              <a:t>, 1980) and15 non-concrete words (</a:t>
            </a:r>
            <a:r>
              <a:rPr lang="en-GB" sz="1600" dirty="0" err="1">
                <a:solidFill>
                  <a:schemeClr val="bg1"/>
                </a:solidFill>
              </a:rPr>
              <a:t>Paivio</a:t>
            </a:r>
            <a:r>
              <a:rPr lang="en-GB" sz="1600" dirty="0">
                <a:solidFill>
                  <a:schemeClr val="bg1"/>
                </a:solidFill>
              </a:rPr>
              <a:t>, Yuille, &amp; Madigan, 1968), and all participants viewed the same word set, presented randomly. </a:t>
            </a:r>
          </a:p>
          <a:p>
            <a:endParaRPr lang="en-GB" sz="1600" dirty="0">
              <a:solidFill>
                <a:schemeClr val="bg1"/>
              </a:solidFill>
            </a:endParaRPr>
          </a:p>
          <a:p>
            <a:r>
              <a:rPr lang="en-GB" sz="1600" dirty="0">
                <a:solidFill>
                  <a:schemeClr val="bg1"/>
                </a:solidFill>
              </a:rPr>
              <a:t>A Questionnaire was completed regarding their history and competency in drawing. (</a:t>
            </a:r>
            <a:r>
              <a:rPr lang="en-GB" sz="1600" dirty="0" err="1">
                <a:solidFill>
                  <a:schemeClr val="bg1"/>
                </a:solidFill>
              </a:rPr>
              <a:t>Altarriba</a:t>
            </a:r>
            <a:r>
              <a:rPr lang="en-GB" sz="1600" dirty="0">
                <a:solidFill>
                  <a:schemeClr val="bg1"/>
                </a:solidFill>
              </a:rPr>
              <a:t> &amp; Bauer, 2004) and scores were analysed using a repeated-measures t-test to place the participants in either a high or low drawing and imagery category. </a:t>
            </a:r>
          </a:p>
          <a:p>
            <a:endParaRPr lang="en-GB" sz="1600" dirty="0">
              <a:solidFill>
                <a:schemeClr val="bg1"/>
              </a:solidFill>
            </a:endParaRPr>
          </a:p>
          <a:p>
            <a:r>
              <a:rPr lang="en-GB" sz="1600" dirty="0">
                <a:solidFill>
                  <a:schemeClr val="bg1"/>
                </a:solidFill>
              </a:rPr>
              <a:t>Other Materials prepared included a consent form, gender and age questionnaire, instruction sheet, and a PowerPoint presentation.</a:t>
            </a:r>
          </a:p>
          <a:p>
            <a:endParaRPr lang="en-GB" sz="1600" dirty="0">
              <a:solidFill>
                <a:schemeClr val="bg1"/>
              </a:solidFill>
            </a:endParaRPr>
          </a:p>
          <a:p>
            <a:r>
              <a:rPr lang="en-GB" sz="1600" dirty="0">
                <a:solidFill>
                  <a:schemeClr val="bg1"/>
                </a:solidFill>
              </a:rPr>
              <a:t>Ethical Approval was received and a  pilot study was undertaken to check the reliability of the materials, the consistency of the study.</a:t>
            </a:r>
          </a:p>
          <a:p>
            <a:endParaRPr lang="en-GB" sz="1600" dirty="0">
              <a:solidFill>
                <a:schemeClr val="bg1"/>
              </a:solidFill>
            </a:endParaRPr>
          </a:p>
          <a:p>
            <a:r>
              <a:rPr lang="en-GB" sz="1600" dirty="0">
                <a:solidFill>
                  <a:schemeClr val="bg1"/>
                </a:solidFill>
              </a:rPr>
              <a:t>Participants were all psychology students aged between 19 and 57 were recruited through an advertisement on UWTSD EMS.    </a:t>
            </a:r>
          </a:p>
          <a:p>
            <a:r>
              <a:rPr lang="en-GB" sz="1600" dirty="0">
                <a:solidFill>
                  <a:schemeClr val="bg1"/>
                </a:solidFill>
              </a:rPr>
              <a:t>    </a:t>
            </a:r>
          </a:p>
        </p:txBody>
      </p:sp>
    </p:spTree>
    <p:extLst>
      <p:ext uri="{BB962C8B-B14F-4D97-AF65-F5344CB8AC3E}">
        <p14:creationId xmlns:p14="http://schemas.microsoft.com/office/powerpoint/2010/main" val="584692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1">
            <a:extLst>
              <a:ext uri="{FF2B5EF4-FFF2-40B4-BE49-F238E27FC236}">
                <a16:creationId xmlns:a16="http://schemas.microsoft.com/office/drawing/2014/main" id="{FC0DEEBF-DB94-4E7E-A9D3-84FA863C3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3">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B170400-B3E6-BE44-94FE-E5D8FBEBB4DE}"/>
              </a:ext>
            </a:extLst>
          </p:cNvPr>
          <p:cNvSpPr txBox="1"/>
          <p:nvPr/>
        </p:nvSpPr>
        <p:spPr>
          <a:xfrm>
            <a:off x="910286" y="6166934"/>
            <a:ext cx="1722723"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Dylan Thomas</a:t>
            </a:r>
          </a:p>
        </p:txBody>
      </p:sp>
      <p:sp>
        <p:nvSpPr>
          <p:cNvPr id="7" name="TextBox 6">
            <a:extLst>
              <a:ext uri="{FF2B5EF4-FFF2-40B4-BE49-F238E27FC236}">
                <a16:creationId xmlns:a16="http://schemas.microsoft.com/office/drawing/2014/main" id="{2A206E73-9A45-6040-9918-C65AAD3AD1D3}"/>
              </a:ext>
            </a:extLst>
          </p:cNvPr>
          <p:cNvSpPr txBox="1"/>
          <p:nvPr/>
        </p:nvSpPr>
        <p:spPr>
          <a:xfrm>
            <a:off x="8680080" y="2993250"/>
            <a:ext cx="2403564"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Laugharne Weekend</a:t>
            </a:r>
          </a:p>
        </p:txBody>
      </p:sp>
      <p:sp>
        <p:nvSpPr>
          <p:cNvPr id="10" name="TextBox 9">
            <a:extLst>
              <a:ext uri="{FF2B5EF4-FFF2-40B4-BE49-F238E27FC236}">
                <a16:creationId xmlns:a16="http://schemas.microsoft.com/office/drawing/2014/main" id="{9D45DFC9-7D39-7B4C-8ADB-36DEDA807ABA}"/>
              </a:ext>
            </a:extLst>
          </p:cNvPr>
          <p:cNvSpPr txBox="1"/>
          <p:nvPr/>
        </p:nvSpPr>
        <p:spPr>
          <a:xfrm>
            <a:off x="1199343" y="2174898"/>
            <a:ext cx="2867332"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Amazing Welsh Coastline</a:t>
            </a:r>
          </a:p>
        </p:txBody>
      </p:sp>
      <p:sp>
        <p:nvSpPr>
          <p:cNvPr id="14" name="Rectangle 13">
            <a:extLst>
              <a:ext uri="{FF2B5EF4-FFF2-40B4-BE49-F238E27FC236}">
                <a16:creationId xmlns:a16="http://schemas.microsoft.com/office/drawing/2014/main" id="{72ED7FB3-C7B4-B440-B7E1-7A5FD63603C9}"/>
              </a:ext>
            </a:extLst>
          </p:cNvPr>
          <p:cNvSpPr/>
          <p:nvPr/>
        </p:nvSpPr>
        <p:spPr>
          <a:xfrm>
            <a:off x="0" y="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a:extLst>
              <a:ext uri="{FF2B5EF4-FFF2-40B4-BE49-F238E27FC236}">
                <a16:creationId xmlns:a16="http://schemas.microsoft.com/office/drawing/2014/main" id="{24332034-07F4-EE48-99FE-E6E8A79BE800}"/>
              </a:ext>
            </a:extLst>
          </p:cNvPr>
          <p:cNvPicPr>
            <a:picLocks noChangeAspect="1"/>
          </p:cNvPicPr>
          <p:nvPr/>
        </p:nvPicPr>
        <p:blipFill>
          <a:blip r:embed="rId2">
            <a:alphaModFix amt="18000"/>
          </a:blip>
          <a:stretch>
            <a:fillRect/>
          </a:stretch>
        </p:blipFill>
        <p:spPr>
          <a:xfrm>
            <a:off x="0" y="7273"/>
            <a:ext cx="12192000" cy="6858000"/>
          </a:xfrm>
          <a:prstGeom prst="rect">
            <a:avLst/>
          </a:prstGeom>
        </p:spPr>
      </p:pic>
      <p:sp>
        <p:nvSpPr>
          <p:cNvPr id="5" name="TextBox 4">
            <a:extLst>
              <a:ext uri="{FF2B5EF4-FFF2-40B4-BE49-F238E27FC236}">
                <a16:creationId xmlns:a16="http://schemas.microsoft.com/office/drawing/2014/main" id="{AFC11197-1F74-F841-AC50-BD3F55E6675D}"/>
              </a:ext>
            </a:extLst>
          </p:cNvPr>
          <p:cNvSpPr txBox="1"/>
          <p:nvPr/>
        </p:nvSpPr>
        <p:spPr>
          <a:xfrm>
            <a:off x="2862760" y="481618"/>
            <a:ext cx="7195639" cy="6109365"/>
          </a:xfrm>
          <a:prstGeom prst="rect">
            <a:avLst/>
          </a:prstGeom>
          <a:noFill/>
          <a:ln>
            <a:noFill/>
          </a:ln>
        </p:spPr>
        <p:txBody>
          <a:bodyPr wrap="square" rtlCol="0">
            <a:spAutoFit/>
          </a:bodyPr>
          <a:lstStyle/>
          <a:p>
            <a:r>
              <a:rPr lang="en-GB" sz="1700" dirty="0"/>
              <a:t>The Study:</a:t>
            </a:r>
          </a:p>
          <a:p>
            <a:endParaRPr lang="en-GB" sz="1700" dirty="0"/>
          </a:p>
          <a:p>
            <a:r>
              <a:rPr lang="en-GB" sz="1700" dirty="0"/>
              <a:t>Participants were provided with the information sheet, consent form, demographic sheet, and imagery questionnaire to complete.</a:t>
            </a:r>
          </a:p>
          <a:p>
            <a:r>
              <a:rPr lang="en-GB" sz="1700" dirty="0"/>
              <a:t> </a:t>
            </a:r>
          </a:p>
          <a:p>
            <a:r>
              <a:rPr lang="en-GB" sz="1700" dirty="0"/>
              <a:t>All 30 words 15 concrete and 15 non-concrete were displayed randomly one at a time on the computer screen.</a:t>
            </a:r>
          </a:p>
          <a:p>
            <a:r>
              <a:rPr lang="en-GB" sz="1700" dirty="0"/>
              <a:t> </a:t>
            </a:r>
          </a:p>
          <a:p>
            <a:r>
              <a:rPr lang="en-GB" sz="1700" dirty="0"/>
              <a:t>participants were given 20 seconds to create a drawing that depicted the displayed word.</a:t>
            </a:r>
          </a:p>
          <a:p>
            <a:r>
              <a:rPr lang="en-GB" sz="1700" dirty="0"/>
              <a:t> </a:t>
            </a:r>
          </a:p>
          <a:p>
            <a:r>
              <a:rPr lang="en-GB" sz="1700" dirty="0"/>
              <a:t>A warning bell would sound to inform the participant that the next word was about to be displayed.</a:t>
            </a:r>
          </a:p>
          <a:p>
            <a:r>
              <a:rPr lang="en-GB" sz="1700" dirty="0"/>
              <a:t> </a:t>
            </a:r>
          </a:p>
          <a:p>
            <a:r>
              <a:rPr lang="en-GB" sz="1700" dirty="0"/>
              <a:t>Distractor task for two minutes in the form  of a Sudoku puzzle for two minutes.</a:t>
            </a:r>
          </a:p>
          <a:p>
            <a:r>
              <a:rPr lang="en-GB" sz="1700" dirty="0"/>
              <a:t> </a:t>
            </a:r>
          </a:p>
          <a:p>
            <a:r>
              <a:rPr lang="en-GB" sz="1700" dirty="0"/>
              <a:t>Participants recall and write down as many of the original 30 words they have seen and drawn from the drawing stage and given three minutes to do so.</a:t>
            </a:r>
          </a:p>
          <a:p>
            <a:r>
              <a:rPr lang="en-GB" sz="1700" dirty="0"/>
              <a:t> </a:t>
            </a:r>
          </a:p>
          <a:p>
            <a:r>
              <a:rPr lang="en-GB" sz="1700" dirty="0"/>
              <a:t>Before leaving, each participant was given a debrief sheet explaining the research hypotheses and thanked for their time and participation.</a:t>
            </a:r>
          </a:p>
          <a:p>
            <a:r>
              <a:rPr lang="en-GB" sz="1700" dirty="0"/>
              <a:t> </a:t>
            </a:r>
          </a:p>
          <a:p>
            <a:r>
              <a:rPr lang="en-GB" sz="1700" dirty="0"/>
              <a:t> </a:t>
            </a:r>
          </a:p>
        </p:txBody>
      </p:sp>
    </p:spTree>
    <p:extLst>
      <p:ext uri="{BB962C8B-B14F-4D97-AF65-F5344CB8AC3E}">
        <p14:creationId xmlns:p14="http://schemas.microsoft.com/office/powerpoint/2010/main" val="2516639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77" name="Straight Connector 7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33155BF-B39F-E44C-82D7-6A5E762B9DF2}"/>
              </a:ext>
            </a:extLst>
          </p:cNvPr>
          <p:cNvSpPr/>
          <p:nvPr/>
        </p:nvSpPr>
        <p:spPr>
          <a:xfrm>
            <a:off x="0" y="-99646"/>
            <a:ext cx="12192000" cy="6957646"/>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4F948A24-2D0B-7343-9167-24506FBAD3DD}"/>
              </a:ext>
            </a:extLst>
          </p:cNvPr>
          <p:cNvSpPr txBox="1"/>
          <p:nvPr/>
        </p:nvSpPr>
        <p:spPr>
          <a:xfrm>
            <a:off x="2244969" y="464799"/>
            <a:ext cx="8072552" cy="6447919"/>
          </a:xfrm>
          <a:prstGeom prst="rect">
            <a:avLst/>
          </a:prstGeom>
          <a:noFill/>
          <a:ln>
            <a:noFill/>
          </a:ln>
        </p:spPr>
        <p:txBody>
          <a:bodyPr wrap="square" rtlCol="0">
            <a:spAutoFit/>
          </a:bodyPr>
          <a:lstStyle/>
          <a:p>
            <a:r>
              <a:rPr lang="en-GB" sz="1700" dirty="0"/>
              <a:t>RESULTS:</a:t>
            </a:r>
          </a:p>
          <a:p>
            <a:r>
              <a:rPr lang="en-GB" sz="1700" dirty="0"/>
              <a:t> </a:t>
            </a:r>
          </a:p>
          <a:p>
            <a:r>
              <a:rPr lang="en-GB" sz="1700" dirty="0"/>
              <a:t> </a:t>
            </a:r>
          </a:p>
          <a:p>
            <a:r>
              <a:rPr lang="en-GB" sz="1700" dirty="0"/>
              <a:t>Repeated Measures t test used to analyse scores for any statistically significant difference between the total number of concrete words recalled and total number of non- concrete or abstract words recalled -</a:t>
            </a:r>
          </a:p>
          <a:p>
            <a:r>
              <a:rPr lang="en-GB" sz="1700" dirty="0"/>
              <a:t> </a:t>
            </a:r>
          </a:p>
          <a:p>
            <a:r>
              <a:rPr lang="en-GB" sz="1700" dirty="0"/>
              <a:t>The mean for the number of concrete words correctly recalled was 7.28 SD 1.94.</a:t>
            </a:r>
          </a:p>
          <a:p>
            <a:r>
              <a:rPr lang="en-GB" sz="1700" dirty="0"/>
              <a:t> </a:t>
            </a:r>
          </a:p>
          <a:p>
            <a:r>
              <a:rPr lang="en-GB" sz="1700" dirty="0"/>
              <a:t>The mean for the number of Non-concrete words recalled was 7.90 SD 1.69</a:t>
            </a:r>
          </a:p>
          <a:p>
            <a:r>
              <a:rPr lang="en-GB" sz="1700" dirty="0"/>
              <a:t> </a:t>
            </a:r>
          </a:p>
          <a:p>
            <a:r>
              <a:rPr lang="en-GB" sz="1700" dirty="0"/>
              <a:t>No statistically significant difference in the total number of concrete and abstract words recalled as (t = 1.61, df = 39, </a:t>
            </a:r>
            <a:r>
              <a:rPr lang="en-GB" sz="1700" i="1" dirty="0"/>
              <a:t>p </a:t>
            </a:r>
            <a:r>
              <a:rPr lang="en-GB" sz="1700" dirty="0"/>
              <a:t>&gt; .05) </a:t>
            </a:r>
            <a:r>
              <a:rPr lang="en-GB" sz="1700" i="1" dirty="0"/>
              <a:t>p</a:t>
            </a:r>
            <a:r>
              <a:rPr lang="en-GB" sz="1700" dirty="0"/>
              <a:t> = .116 </a:t>
            </a:r>
          </a:p>
          <a:p>
            <a:endParaRPr lang="en-GB" sz="1700" dirty="0"/>
          </a:p>
          <a:p>
            <a:r>
              <a:rPr lang="en-GB" sz="1700" dirty="0"/>
              <a:t> To check for any significance in the results from the level of imagery of the individual participants a 2x2 mixed analysis of variance (ANOVA) was conducted using the results obtained from the level of imagery questionnaire</a:t>
            </a:r>
          </a:p>
          <a:p>
            <a:r>
              <a:rPr lang="en-GB" sz="1700" dirty="0"/>
              <a:t>Of  40 participants tested 23 scored in the high imagery group and 17 scored in the low imagery group.</a:t>
            </a:r>
          </a:p>
          <a:p>
            <a:r>
              <a:rPr lang="en-GB" dirty="0"/>
              <a:t> </a:t>
            </a:r>
          </a:p>
          <a:p>
            <a:r>
              <a:rPr lang="en-GB" dirty="0"/>
              <a:t> </a:t>
            </a:r>
          </a:p>
          <a:p>
            <a:r>
              <a:rPr lang="en-GB" dirty="0"/>
              <a:t> </a:t>
            </a:r>
          </a:p>
          <a:p>
            <a:r>
              <a:rPr lang="en-GB" dirty="0"/>
              <a:t> </a:t>
            </a:r>
          </a:p>
          <a:p>
            <a:r>
              <a:rPr lang="en-GB" dirty="0"/>
              <a:t> </a:t>
            </a:r>
          </a:p>
        </p:txBody>
      </p:sp>
    </p:spTree>
    <p:extLst>
      <p:ext uri="{BB962C8B-B14F-4D97-AF65-F5344CB8AC3E}">
        <p14:creationId xmlns:p14="http://schemas.microsoft.com/office/powerpoint/2010/main" val="3589168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F76808F5-ECF7-5847-8B33-250E1A891C85}"/>
              </a:ext>
            </a:extLst>
          </p:cNvPr>
          <p:cNvPicPr>
            <a:picLocks noChangeAspect="1"/>
          </p:cNvPicPr>
          <p:nvPr/>
        </p:nvPicPr>
        <p:blipFill>
          <a:blip r:embed="rId3">
            <a:alphaModFix amt="50000"/>
          </a:blip>
          <a:stretch>
            <a:fillRect/>
          </a:stretch>
        </p:blipFill>
        <p:spPr>
          <a:xfrm>
            <a:off x="5416" y="-1011"/>
            <a:ext cx="12186584" cy="6858000"/>
          </a:xfrm>
          <a:prstGeom prst="rect">
            <a:avLst/>
          </a:prstGeom>
        </p:spPr>
      </p:pic>
      <p:sp>
        <p:nvSpPr>
          <p:cNvPr id="82" name="Rectangle 81">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84" name="Straight Connector 83">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22BEF55B-6E8A-504E-AA51-C9D5A4F96375}"/>
              </a:ext>
            </a:extLst>
          </p:cNvPr>
          <p:cNvSpPr/>
          <p:nvPr/>
        </p:nvSpPr>
        <p:spPr>
          <a:xfrm>
            <a:off x="0" y="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08EC4D4D-1FFC-6245-B144-C6246DA0543A}"/>
              </a:ext>
            </a:extLst>
          </p:cNvPr>
          <p:cNvPicPr>
            <a:picLocks noChangeAspect="1"/>
          </p:cNvPicPr>
          <p:nvPr/>
        </p:nvPicPr>
        <p:blipFill>
          <a:blip r:embed="rId3">
            <a:alphaModFix amt="50000"/>
          </a:blip>
          <a:stretch>
            <a:fillRect/>
          </a:stretch>
        </p:blipFill>
        <p:spPr>
          <a:xfrm>
            <a:off x="-10832" y="-2022"/>
            <a:ext cx="12186584" cy="6858000"/>
          </a:xfrm>
          <a:prstGeom prst="rect">
            <a:avLst/>
          </a:prstGeom>
        </p:spPr>
      </p:pic>
      <p:sp>
        <p:nvSpPr>
          <p:cNvPr id="11" name="TextBox 10">
            <a:extLst>
              <a:ext uri="{FF2B5EF4-FFF2-40B4-BE49-F238E27FC236}">
                <a16:creationId xmlns:a16="http://schemas.microsoft.com/office/drawing/2014/main" id="{DC78A976-CD8A-984C-9CE7-5860FAE686FC}"/>
              </a:ext>
            </a:extLst>
          </p:cNvPr>
          <p:cNvSpPr txBox="1"/>
          <p:nvPr/>
        </p:nvSpPr>
        <p:spPr>
          <a:xfrm>
            <a:off x="5199185" y="380198"/>
            <a:ext cx="7003647" cy="5632311"/>
          </a:xfrm>
          <a:prstGeom prst="rect">
            <a:avLst/>
          </a:prstGeom>
          <a:solidFill>
            <a:schemeClr val="bg1"/>
          </a:solidFill>
          <a:ln>
            <a:solidFill>
              <a:schemeClr val="tx1"/>
            </a:solidFill>
          </a:ln>
        </p:spPr>
        <p:txBody>
          <a:bodyPr wrap="square" rtlCol="0">
            <a:spAutoFit/>
          </a:bodyPr>
          <a:lstStyle/>
          <a:p>
            <a:r>
              <a:rPr lang="en-GB" sz="1500" dirty="0"/>
              <a:t>Figure 1: </a:t>
            </a:r>
          </a:p>
          <a:p>
            <a:endParaRPr lang="en-GB" sz="1500" dirty="0"/>
          </a:p>
          <a:p>
            <a:r>
              <a:rPr lang="en-GB" sz="1500" dirty="0"/>
              <a:t>Mean total concrete and abstract words recalled for the high and low imagery groups.</a:t>
            </a:r>
          </a:p>
          <a:p>
            <a:r>
              <a:rPr lang="en-GB" sz="1500" dirty="0"/>
              <a:t>Performance for recalling abstract words was slightly better than for concrete in both imagery groups.</a:t>
            </a:r>
          </a:p>
          <a:p>
            <a:r>
              <a:rPr lang="en-GB" sz="1500" dirty="0"/>
              <a:t>Recall performance for the abstract words was the same for both the high and low imagery groups, </a:t>
            </a:r>
          </a:p>
          <a:p>
            <a:r>
              <a:rPr lang="en-GB" sz="1500" dirty="0"/>
              <a:t>The low imagery group performed slightly better than the high imagery group in the concrete condition.</a:t>
            </a:r>
          </a:p>
          <a:p>
            <a:endParaRPr lang="en-GB" sz="1500" dirty="0"/>
          </a:p>
          <a:p>
            <a:r>
              <a:rPr lang="en-GB" sz="1500" dirty="0"/>
              <a:t>A 2 x 2 mixed-design (ANOVA) was used to test for any effect that concreteness of words being drawn and the level of imagery of the participants would have on the number of words recalled in a free recall test. </a:t>
            </a:r>
          </a:p>
          <a:p>
            <a:endParaRPr lang="en-GB" sz="1500" dirty="0"/>
          </a:p>
          <a:p>
            <a:r>
              <a:rPr lang="en-GB" sz="1500" dirty="0"/>
              <a:t>The results suggest :</a:t>
            </a:r>
          </a:p>
          <a:p>
            <a:endParaRPr lang="en-GB" sz="1500" dirty="0"/>
          </a:p>
          <a:p>
            <a:r>
              <a:rPr lang="en-GB" sz="1500" dirty="0"/>
              <a:t>No significant main effect found between the number of concrete or non-concrete words recalled,</a:t>
            </a:r>
          </a:p>
          <a:p>
            <a:endParaRPr lang="en-GB" sz="1500" dirty="0"/>
          </a:p>
          <a:p>
            <a:r>
              <a:rPr lang="en-GB" sz="1500" dirty="0"/>
              <a:t> No significant main effect found from-the level of imagery category of the participants on the results obtained  and </a:t>
            </a:r>
          </a:p>
          <a:p>
            <a:endParaRPr lang="en-GB" sz="1500" dirty="0"/>
          </a:p>
          <a:p>
            <a:r>
              <a:rPr lang="en-GB" sz="1500" dirty="0"/>
              <a:t>No significant interaction evident between the type of word (concrete and abstract) and the level of imagery capability of the participants on the total number of words recalled</a:t>
            </a:r>
            <a:r>
              <a:rPr lang="en-GB" sz="1500" dirty="0">
                <a:solidFill>
                  <a:schemeClr val="bg1"/>
                </a:solidFill>
              </a:rPr>
              <a:t>.</a:t>
            </a:r>
          </a:p>
        </p:txBody>
      </p:sp>
      <p:graphicFrame>
        <p:nvGraphicFramePr>
          <p:cNvPr id="18" name="Chart 17">
            <a:extLst>
              <a:ext uri="{FF2B5EF4-FFF2-40B4-BE49-F238E27FC236}">
                <a16:creationId xmlns:a16="http://schemas.microsoft.com/office/drawing/2014/main" id="{2A00B76B-B972-744A-A015-5A673EE42E0C}"/>
              </a:ext>
            </a:extLst>
          </p:cNvPr>
          <p:cNvGraphicFramePr/>
          <p:nvPr>
            <p:extLst>
              <p:ext uri="{D42A27DB-BD31-4B8C-83A1-F6EECF244321}">
                <p14:modId xmlns:p14="http://schemas.microsoft.com/office/powerpoint/2010/main" val="1932003970"/>
              </p:ext>
            </p:extLst>
          </p:nvPr>
        </p:nvGraphicFramePr>
        <p:xfrm>
          <a:off x="235390" y="448492"/>
          <a:ext cx="4671588" cy="3413584"/>
        </p:xfrm>
        <a:graphic>
          <a:graphicData uri="http://schemas.openxmlformats.org/drawingml/2006/chart">
            <c:chart xmlns:c="http://schemas.openxmlformats.org/drawingml/2006/chart" xmlns:r="http://schemas.openxmlformats.org/officeDocument/2006/relationships" r:id="rId4"/>
          </a:graphicData>
        </a:graphic>
      </p:graphicFrame>
      <p:sp>
        <p:nvSpPr>
          <p:cNvPr id="14" name="TextBox 13">
            <a:extLst>
              <a:ext uri="{FF2B5EF4-FFF2-40B4-BE49-F238E27FC236}">
                <a16:creationId xmlns:a16="http://schemas.microsoft.com/office/drawing/2014/main" id="{611EAC79-FA91-3740-9367-DC545CC15CAC}"/>
              </a:ext>
            </a:extLst>
          </p:cNvPr>
          <p:cNvSpPr txBox="1"/>
          <p:nvPr/>
        </p:nvSpPr>
        <p:spPr>
          <a:xfrm>
            <a:off x="1761170" y="3333111"/>
            <a:ext cx="1682261" cy="307777"/>
          </a:xfrm>
          <a:prstGeom prst="rect">
            <a:avLst/>
          </a:prstGeom>
          <a:noFill/>
        </p:spPr>
        <p:txBody>
          <a:bodyPr wrap="square" rtlCol="0">
            <a:spAutoFit/>
          </a:bodyPr>
          <a:lstStyle/>
          <a:p>
            <a:r>
              <a:rPr lang="en-GB" sz="1050" dirty="0"/>
              <a:t>Figure 1</a:t>
            </a:r>
            <a:r>
              <a:rPr lang="en-GB" sz="1400" dirty="0"/>
              <a:t>.</a:t>
            </a:r>
          </a:p>
        </p:txBody>
      </p:sp>
    </p:spTree>
    <p:extLst>
      <p:ext uri="{BB962C8B-B14F-4D97-AF65-F5344CB8AC3E}">
        <p14:creationId xmlns:p14="http://schemas.microsoft.com/office/powerpoint/2010/main" val="1019474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82000">
              <a:schemeClr val="accent2">
                <a:lumMod val="51000"/>
                <a:lumOff val="49000"/>
              </a:schemeClr>
            </a:gs>
            <a:gs pos="83000">
              <a:schemeClr val="accent2">
                <a:lumMod val="45000"/>
                <a:lumOff val="55000"/>
              </a:schemeClr>
            </a:gs>
            <a:gs pos="100000">
              <a:schemeClr val="accent2">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77" name="Straight Connector 7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33155BF-B39F-E44C-82D7-6A5E762B9DF2}"/>
              </a:ext>
            </a:extLst>
          </p:cNvPr>
          <p:cNvSpPr/>
          <p:nvPr/>
        </p:nvSpPr>
        <p:spPr>
          <a:xfrm>
            <a:off x="0" y="0"/>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A960DD56-C976-1D44-AA73-35F29ED1D377}"/>
              </a:ext>
            </a:extLst>
          </p:cNvPr>
          <p:cNvPicPr>
            <a:picLocks noChangeAspect="1"/>
          </p:cNvPicPr>
          <p:nvPr/>
        </p:nvPicPr>
        <p:blipFill>
          <a:blip r:embed="rId2">
            <a:alphaModFix amt="35000"/>
          </a:blip>
          <a:stretch>
            <a:fillRect/>
          </a:stretch>
        </p:blipFill>
        <p:spPr>
          <a:xfrm>
            <a:off x="0" y="0"/>
            <a:ext cx="12191999" cy="6858000"/>
          </a:xfrm>
          <a:prstGeom prst="rect">
            <a:avLst/>
          </a:prstGeom>
        </p:spPr>
      </p:pic>
      <p:sp>
        <p:nvSpPr>
          <p:cNvPr id="8" name="Rectangle 7">
            <a:extLst>
              <a:ext uri="{FF2B5EF4-FFF2-40B4-BE49-F238E27FC236}">
                <a16:creationId xmlns:a16="http://schemas.microsoft.com/office/drawing/2014/main" id="{770F0F83-F24C-2449-8169-8D06B84DCF8F}"/>
              </a:ext>
            </a:extLst>
          </p:cNvPr>
          <p:cNvSpPr/>
          <p:nvPr/>
        </p:nvSpPr>
        <p:spPr>
          <a:xfrm>
            <a:off x="-1" y="0"/>
            <a:ext cx="12191999" cy="7716792"/>
          </a:xfrm>
          <a:prstGeom prst="rect">
            <a:avLst/>
          </a:prstGeom>
        </p:spPr>
        <p:txBody>
          <a:bodyPr wrap="square">
            <a:spAutoFit/>
          </a:bodyPr>
          <a:lstStyle/>
          <a:p>
            <a:pPr>
              <a:spcAft>
                <a:spcPts val="0"/>
              </a:spcAft>
            </a:pPr>
            <a:endParaRPr lang="en-GB" sz="1600" dirty="0">
              <a:latin typeface="Times New Roman" panose="02020603050405020304" pitchFamily="18" charset="0"/>
              <a:ea typeface="Calibri" panose="020F0502020204030204" pitchFamily="34" charset="0"/>
            </a:endParaRPr>
          </a:p>
          <a:p>
            <a:pPr>
              <a:spcAft>
                <a:spcPts val="0"/>
              </a:spcAft>
            </a:pPr>
            <a:r>
              <a:rPr lang="en-GB" sz="1600" dirty="0">
                <a:latin typeface="Times New Roman" panose="02020603050405020304" pitchFamily="18" charset="0"/>
                <a:ea typeface="Calibri" panose="020F0502020204030204" pitchFamily="34" charset="0"/>
              </a:rPr>
              <a:t>Discussion:</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Times New Roman" panose="02020603050405020304" pitchFamily="18" charset="0"/>
                <a:ea typeface="Calibri" panose="020F0502020204030204" pitchFamily="34" charset="0"/>
              </a:rPr>
              <a:t> </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Times New Roman" panose="02020603050405020304" pitchFamily="18" charset="0"/>
                <a:ea typeface="Calibri" panose="020F0502020204030204" pitchFamily="34" charset="0"/>
              </a:rPr>
              <a:t> </a:t>
            </a:r>
            <a:endParaRPr lang="en-GB" sz="1600" dirty="0">
              <a:latin typeface="Times New Roman" panose="02020603050405020304" pitchFamily="18" charset="0"/>
              <a:ea typeface="Times New Roman" panose="02020603050405020304" pitchFamily="18" charset="0"/>
            </a:endParaRPr>
          </a:p>
          <a:p>
            <a:pPr>
              <a:spcAft>
                <a:spcPts val="0"/>
              </a:spcAft>
            </a:pPr>
            <a:r>
              <a:rPr lang="en-GB" sz="1600" dirty="0">
                <a:latin typeface="Calibri" panose="020F0502020204030204" pitchFamily="34" charset="0"/>
                <a:ea typeface="Calibri" panose="020F0502020204030204" pitchFamily="34" charset="0"/>
                <a:cs typeface="Times New Roman" panose="02020603050405020304" pitchFamily="18" charset="0"/>
              </a:rPr>
              <a:t>P</a:t>
            </a:r>
            <a:r>
              <a:rPr lang="en-GB" sz="1600" dirty="0">
                <a:solidFill>
                  <a:srgbClr val="000000"/>
                </a:solidFill>
                <a:latin typeface="Times New Roman" panose="02020603050405020304" pitchFamily="18" charset="0"/>
                <a:ea typeface="Calibri" panose="020F0502020204030204" pitchFamily="34" charset="0"/>
              </a:rPr>
              <a:t>revious studies suggest that concrete words, due to their higher imagery properties, are generally more easily recalled than abstract words, which tend to have lower imagery qualities. </a:t>
            </a:r>
            <a:r>
              <a:rPr lang="en-GB"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It has also been found that abstract words have a longer processing time as they require a deeper level of encoding than concrete concepts., Often because of being less familiar than many concrete concepts</a:t>
            </a:r>
            <a:r>
              <a:rPr lang="en-GB" sz="1600" dirty="0">
                <a:solidFill>
                  <a:srgbClr val="000000"/>
                </a:solidFill>
                <a:latin typeface="Times New Roman" panose="02020603050405020304" pitchFamily="18" charset="0"/>
                <a:ea typeface="Calibri" panose="020F0502020204030204" pitchFamily="34" charset="0"/>
              </a:rPr>
              <a:t> (Walker &amp; Hulme, 1999; Kroll &amp; Merves,1986; </a:t>
            </a:r>
            <a:r>
              <a:rPr lang="en-GB" sz="1600" dirty="0" err="1">
                <a:solidFill>
                  <a:srgbClr val="000000"/>
                </a:solidFill>
                <a:latin typeface="Times New Roman" panose="02020603050405020304" pitchFamily="18" charset="0"/>
                <a:ea typeface="Calibri" panose="020F0502020204030204" pitchFamily="34" charset="0"/>
              </a:rPr>
              <a:t>Paivio</a:t>
            </a:r>
            <a:r>
              <a:rPr lang="en-GB" sz="1600" dirty="0">
                <a:solidFill>
                  <a:srgbClr val="000000"/>
                </a:solidFill>
                <a:latin typeface="Times New Roman" panose="02020603050405020304" pitchFamily="18" charset="0"/>
                <a:ea typeface="Calibri" panose="020F0502020204030204" pitchFamily="34" charset="0"/>
              </a:rPr>
              <a:t> &amp; </a:t>
            </a:r>
            <a:r>
              <a:rPr lang="en-GB" sz="1600" dirty="0" err="1">
                <a:solidFill>
                  <a:srgbClr val="000000"/>
                </a:solidFill>
                <a:latin typeface="Times New Roman" panose="02020603050405020304" pitchFamily="18" charset="0"/>
                <a:ea typeface="Calibri" panose="020F0502020204030204" pitchFamily="34" charset="0"/>
              </a:rPr>
              <a:t>Csapo</a:t>
            </a:r>
            <a:r>
              <a:rPr lang="en-GB" sz="1600" dirty="0">
                <a:solidFill>
                  <a:srgbClr val="000000"/>
                </a:solidFill>
                <a:latin typeface="Times New Roman" panose="02020603050405020304" pitchFamily="18" charset="0"/>
                <a:ea typeface="Calibri" panose="020F0502020204030204" pitchFamily="34" charset="0"/>
              </a:rPr>
              <a:t>, 1973)</a:t>
            </a:r>
            <a:r>
              <a:rPr lang="en-GB" sz="1600"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sz="1600" dirty="0">
                <a:latin typeface="Calibri" panose="020F0502020204030204" pitchFamily="34" charset="0"/>
                <a:ea typeface="Calibri" panose="020F0502020204030204" pitchFamily="34" charset="0"/>
                <a:cs typeface="Times New Roman" panose="02020603050405020304" pitchFamily="18" charset="0"/>
              </a:rPr>
              <a:t>These finding might indicate that recalling drawn images of concrete concepts is likely to be easier than abstract concepts. but</a:t>
            </a:r>
            <a:r>
              <a:rPr lang="en-GB" sz="1600" dirty="0">
                <a:solidFill>
                  <a:srgbClr val="000000"/>
                </a:solidFill>
                <a:latin typeface="Times New Roman" panose="02020603050405020304" pitchFamily="18" charset="0"/>
                <a:ea typeface="Calibri" panose="020F0502020204030204" pitchFamily="34" charset="0"/>
              </a:rPr>
              <a:t> previous studies although providing some data on the drawing effect of words </a:t>
            </a:r>
            <a:r>
              <a:rPr lang="en-GB" sz="1600" dirty="0">
                <a:latin typeface="Calibri" panose="020F0502020204030204" pitchFamily="34" charset="0"/>
                <a:ea typeface="Calibri" panose="020F0502020204030204" pitchFamily="34" charset="0"/>
                <a:cs typeface="Times New Roman" panose="02020603050405020304" pitchFamily="18" charset="0"/>
              </a:rPr>
              <a:t>(</a:t>
            </a:r>
            <a:r>
              <a:rPr lang="en-GB" sz="1600" dirty="0" err="1">
                <a:latin typeface="Calibri" panose="020F0502020204030204" pitchFamily="34" charset="0"/>
                <a:ea typeface="Calibri" panose="020F0502020204030204" pitchFamily="34" charset="0"/>
                <a:cs typeface="Times New Roman" panose="02020603050405020304" pitchFamily="18" charset="0"/>
              </a:rPr>
              <a:t>Paivio</a:t>
            </a:r>
            <a:r>
              <a:rPr lang="en-GB" sz="1600" dirty="0">
                <a:latin typeface="Calibri" panose="020F0502020204030204" pitchFamily="34" charset="0"/>
                <a:ea typeface="Calibri" panose="020F0502020204030204" pitchFamily="34" charset="0"/>
                <a:cs typeface="Times New Roman" panose="02020603050405020304" pitchFamily="18" charset="0"/>
              </a:rPr>
              <a:t> &amp; </a:t>
            </a:r>
            <a:r>
              <a:rPr lang="en-GB" sz="1600" dirty="0" err="1">
                <a:latin typeface="Calibri" panose="020F0502020204030204" pitchFamily="34" charset="0"/>
                <a:ea typeface="Calibri" panose="020F0502020204030204" pitchFamily="34" charset="0"/>
                <a:cs typeface="Times New Roman" panose="02020603050405020304" pitchFamily="18" charset="0"/>
              </a:rPr>
              <a:t>Csapo</a:t>
            </a:r>
            <a:r>
              <a:rPr lang="en-GB" sz="1600" dirty="0">
                <a:latin typeface="Calibri" panose="020F0502020204030204" pitchFamily="34" charset="0"/>
                <a:ea typeface="Calibri" panose="020F0502020204030204" pitchFamily="34" charset="0"/>
                <a:cs typeface="Times New Roman" panose="02020603050405020304" pitchFamily="18" charset="0"/>
              </a:rPr>
              <a:t> 1973) did not include the use </a:t>
            </a:r>
            <a:r>
              <a:rPr lang="en-GB" sz="1600" dirty="0">
                <a:solidFill>
                  <a:srgbClr val="000000"/>
                </a:solidFill>
                <a:latin typeface="Times New Roman" panose="02020603050405020304" pitchFamily="18" charset="0"/>
                <a:ea typeface="Calibri" panose="020F0502020204030204" pitchFamily="34" charset="0"/>
              </a:rPr>
              <a:t>of abstract concepts. </a:t>
            </a:r>
            <a:endParaRPr lang="en-GB" sz="1600" dirty="0">
              <a:latin typeface="Times New Roman" panose="02020603050405020304" pitchFamily="18" charset="0"/>
              <a:ea typeface="Times New Roman" panose="02020603050405020304" pitchFamily="18" charset="0"/>
            </a:endParaRPr>
          </a:p>
          <a:p>
            <a:pPr>
              <a:lnSpc>
                <a:spcPct val="107000"/>
              </a:lnSpc>
              <a:spcAft>
                <a:spcPts val="800"/>
              </a:spcAft>
            </a:pPr>
            <a:r>
              <a:rPr lang="en-GB" dirty="0">
                <a:solidFill>
                  <a:srgbClr val="000000"/>
                </a:solidFill>
                <a:latin typeface="Times New Roman" panose="02020603050405020304" pitchFamily="18" charset="0"/>
                <a:ea typeface="Calibri" panose="020F0502020204030204" pitchFamily="34" charset="0"/>
              </a:rPr>
              <a:t> </a:t>
            </a:r>
            <a:endParaRPr lang="en-GB" sz="1600" dirty="0">
              <a:latin typeface="Times New Roman" panose="02020603050405020304" pitchFamily="18" charset="0"/>
              <a:ea typeface="Times New Roman" panose="02020603050405020304" pitchFamily="18" charset="0"/>
            </a:endParaRPr>
          </a:p>
          <a:p>
            <a:pPr>
              <a:spcAft>
                <a:spcPts val="800"/>
              </a:spcAft>
            </a:pPr>
            <a:r>
              <a:rPr lang="en-GB" sz="1600" dirty="0">
                <a:solidFill>
                  <a:srgbClr val="000000"/>
                </a:solidFill>
                <a:latin typeface="Times New Roman" panose="02020603050405020304" pitchFamily="18" charset="0"/>
                <a:ea typeface="Calibri" panose="020F0502020204030204" pitchFamily="34" charset="0"/>
              </a:rPr>
              <a:t>This study therefore, although introducing less familiar abstract words which contain lower imagery properties, has through the process of drawing, introduced additional encoding conditions such as production and elaboration, this may be attributable to boosting the recall of the abstract words.</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sz="1600" dirty="0" err="1">
                <a:latin typeface="Calibri" panose="020F0502020204030204" pitchFamily="34" charset="0"/>
                <a:ea typeface="Calibri" panose="020F0502020204030204" pitchFamily="34" charset="0"/>
                <a:cs typeface="Times New Roman" panose="02020603050405020304" pitchFamily="18" charset="0"/>
              </a:rPr>
              <a:t>Ozbuko</a:t>
            </a:r>
            <a:r>
              <a:rPr lang="en-GB" sz="1600" dirty="0">
                <a:latin typeface="Calibri" panose="020F0502020204030204" pitchFamily="34" charset="0"/>
                <a:ea typeface="Calibri" panose="020F0502020204030204" pitchFamily="34" charset="0"/>
                <a:cs typeface="Times New Roman" panose="02020603050405020304" pitchFamily="18" charset="0"/>
              </a:rPr>
              <a:t> and </a:t>
            </a:r>
            <a:r>
              <a:rPr lang="en-GB" sz="1600" dirty="0" err="1">
                <a:latin typeface="Calibri" panose="020F0502020204030204" pitchFamily="34" charset="0"/>
                <a:ea typeface="Calibri" panose="020F0502020204030204" pitchFamily="34" charset="0"/>
                <a:cs typeface="Times New Roman" panose="02020603050405020304" pitchFamily="18" charset="0"/>
              </a:rPr>
              <a:t>Mcleod</a:t>
            </a:r>
            <a:r>
              <a:rPr lang="en-GB" sz="1600" dirty="0">
                <a:latin typeface="Calibri" panose="020F0502020204030204" pitchFamily="34" charset="0"/>
                <a:ea typeface="Calibri" panose="020F0502020204030204" pitchFamily="34" charset="0"/>
                <a:cs typeface="Times New Roman" panose="02020603050405020304" pitchFamily="18" charset="0"/>
              </a:rPr>
              <a:t> 2010</a:t>
            </a:r>
            <a:r>
              <a:rPr lang="en-GB" sz="1600" dirty="0">
                <a:solidFill>
                  <a:srgbClr val="222222"/>
                </a:solidFill>
                <a:latin typeface="Calibri" panose="020F0502020204030204" pitchFamily="34" charset="0"/>
                <a:ea typeface="Calibri" panose="020F0502020204030204" pitchFamily="34" charset="0"/>
                <a:cs typeface="Times New Roman" panose="02020603050405020304" pitchFamily="18" charset="0"/>
              </a:rPr>
              <a:t>)</a:t>
            </a:r>
            <a:r>
              <a:rPr lang="en-GB" sz="1600" dirty="0">
                <a:latin typeface="Calibri" panose="020F0502020204030204" pitchFamily="34" charset="0"/>
                <a:ea typeface="Calibri" panose="020F0502020204030204" pitchFamily="34" charset="0"/>
                <a:cs typeface="Times New Roman" panose="02020603050405020304" pitchFamily="18" charset="0"/>
              </a:rPr>
              <a:t> (</a:t>
            </a:r>
            <a:r>
              <a:rPr lang="en-GB" sz="1600" dirty="0">
                <a:solidFill>
                  <a:srgbClr val="222222"/>
                </a:solidFill>
                <a:latin typeface="Calibri" panose="020F0502020204030204" pitchFamily="34" charset="0"/>
                <a:ea typeface="Calibri" panose="020F0502020204030204" pitchFamily="34" charset="0"/>
                <a:cs typeface="Times New Roman" panose="02020603050405020304" pitchFamily="18" charset="0"/>
              </a:rPr>
              <a:t>Craik &amp; Lockhart, 1972</a:t>
            </a:r>
            <a:r>
              <a:rPr lang="en-GB" sz="1600" dirty="0">
                <a:latin typeface="Calibri" panose="020F0502020204030204" pitchFamily="34" charset="0"/>
                <a:ea typeface="Calibri" panose="020F0502020204030204" pitchFamily="34" charset="0"/>
                <a:cs typeface="Times New Roman" panose="02020603050405020304" pitchFamily="18" charset="0"/>
              </a:rPr>
              <a:t>), as they </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require a distinct interpretation of the presented concept which is stronger and more memorable than the more passive concrete words (</a:t>
            </a:r>
            <a:r>
              <a:rPr lang="en-GB" sz="1600" dirty="0">
                <a:solidFill>
                  <a:srgbClr val="222222"/>
                </a:solidFill>
                <a:latin typeface="Calibri" panose="020F0502020204030204" pitchFamily="34" charset="0"/>
                <a:ea typeface="Calibri" panose="020F0502020204030204" pitchFamily="34" charset="0"/>
                <a:cs typeface="Times New Roman" panose="02020603050405020304" pitchFamily="18" charset="0"/>
              </a:rPr>
              <a:t>MacLeod &amp; Bodner, 2017).</a:t>
            </a:r>
            <a:r>
              <a:rPr lang="en-GB" sz="16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endParaRPr>
          </a:p>
          <a:p>
            <a:pPr>
              <a:spcAft>
                <a:spcPts val="800"/>
              </a:spcAft>
            </a:pPr>
            <a:r>
              <a:rPr lang="en-GB" sz="1600" dirty="0">
                <a:latin typeface="Times New Roman" panose="02020603050405020304" pitchFamily="18" charset="0"/>
                <a:ea typeface="Calibri" panose="020F0502020204030204" pitchFamily="34" charset="0"/>
              </a:rPr>
              <a:t>The elaboration process engaged in the producing of a drawing of a non-concrete concept may be more likely to be governed by the meaning of the word to an individual, and less likely to be influenced by imagery, which although quite stable in the production of a concrete image may differ significantly for non-concrete concepts. (</a:t>
            </a:r>
            <a:r>
              <a:rPr lang="en-GB" sz="1600" dirty="0" err="1">
                <a:latin typeface="Times New Roman" panose="02020603050405020304" pitchFamily="18" charset="0"/>
                <a:ea typeface="Calibri" panose="020F0502020204030204" pitchFamily="34" charset="0"/>
              </a:rPr>
              <a:t>Wammes</a:t>
            </a:r>
            <a:r>
              <a:rPr lang="en-GB" sz="1600" dirty="0">
                <a:latin typeface="Times New Roman" panose="02020603050405020304" pitchFamily="18" charset="0"/>
                <a:ea typeface="Calibri" panose="020F0502020204030204" pitchFamily="34" charset="0"/>
              </a:rPr>
              <a:t>, Jonker, &amp; Fernandes, 2019)</a:t>
            </a:r>
            <a:endParaRPr lang="en-GB" sz="1600" dirty="0">
              <a:latin typeface="Times New Roman" panose="02020603050405020304" pitchFamily="18" charset="0"/>
              <a:ea typeface="Times New Roman" panose="02020603050405020304" pitchFamily="18" charset="0"/>
            </a:endParaRPr>
          </a:p>
          <a:p>
            <a:pPr>
              <a:spcAft>
                <a:spcPts val="800"/>
              </a:spcAft>
            </a:pPr>
            <a:r>
              <a:rPr lang="en-GB" dirty="0">
                <a:latin typeface="Times New Roman" panose="02020603050405020304" pitchFamily="18" charset="0"/>
                <a:ea typeface="Calibri" panose="020F0502020204030204" pitchFamily="34" charset="0"/>
              </a:rPr>
              <a:t> </a:t>
            </a:r>
            <a:endParaRPr lang="en-GB" sz="1200" dirty="0">
              <a:latin typeface="Times New Roman" panose="02020603050405020304" pitchFamily="18" charset="0"/>
              <a:ea typeface="Times New Roman" panose="02020603050405020304" pitchFamily="18" charset="0"/>
            </a:endParaRPr>
          </a:p>
          <a:p>
            <a:pPr>
              <a:spcAft>
                <a:spcPts val="800"/>
              </a:spcAft>
            </a:pPr>
            <a:r>
              <a:rPr lang="en-GB" dirty="0">
                <a:latin typeface="Times New Roman" panose="02020603050405020304" pitchFamily="18" charset="0"/>
                <a:ea typeface="Calibri" panose="020F0502020204030204" pitchFamily="34" charset="0"/>
              </a:rPr>
              <a:t> </a:t>
            </a:r>
            <a:endParaRPr lang="en-GB" sz="1200" dirty="0">
              <a:latin typeface="Times New Roman" panose="02020603050405020304" pitchFamily="18" charset="0"/>
              <a:ea typeface="Times New Roman" panose="02020603050405020304" pitchFamily="18" charset="0"/>
            </a:endParaRPr>
          </a:p>
          <a:p>
            <a:pPr>
              <a:spcAft>
                <a:spcPts val="800"/>
              </a:spcAft>
            </a:pPr>
            <a:r>
              <a:rPr lang="en-GB" dirty="0">
                <a:latin typeface="Times New Roman" panose="02020603050405020304" pitchFamily="18" charset="0"/>
                <a:ea typeface="Calibri" panose="020F0502020204030204" pitchFamily="34" charset="0"/>
              </a:rPr>
              <a:t> </a:t>
            </a:r>
            <a:endParaRPr lang="en-GB" sz="1200" dirty="0">
              <a:latin typeface="Times New Roman" panose="02020603050405020304" pitchFamily="18" charset="0"/>
              <a:ea typeface="Times New Roman" panose="02020603050405020304" pitchFamily="18" charset="0"/>
            </a:endParaRPr>
          </a:p>
          <a:p>
            <a:pPr>
              <a:spcAft>
                <a:spcPts val="800"/>
              </a:spcAft>
            </a:pPr>
            <a:r>
              <a:rPr lang="en-GB" dirty="0">
                <a:latin typeface="Times New Roman" panose="02020603050405020304" pitchFamily="18" charset="0"/>
                <a:ea typeface="Calibri" panose="020F0502020204030204" pitchFamily="34" charset="0"/>
              </a:rPr>
              <a:t> </a:t>
            </a:r>
            <a:endParaRPr lang="en-GB" sz="1200" dirty="0">
              <a:latin typeface="Times New Roman" panose="02020603050405020304" pitchFamily="18" charset="0"/>
              <a:ea typeface="Times New Roman" panose="02020603050405020304" pitchFamily="18" charset="0"/>
            </a:endParaRPr>
          </a:p>
          <a:p>
            <a:pPr>
              <a:spcAft>
                <a:spcPts val="800"/>
              </a:spcAft>
            </a:pP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46252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77" name="Straight Connector 7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33155BF-B39F-E44C-82D7-6A5E762B9DF2}"/>
              </a:ext>
            </a:extLst>
          </p:cNvPr>
          <p:cNvSpPr/>
          <p:nvPr/>
        </p:nvSpPr>
        <p:spPr>
          <a:xfrm>
            <a:off x="0" y="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4F948A24-2D0B-7343-9167-24506FBAD3DD}"/>
              </a:ext>
            </a:extLst>
          </p:cNvPr>
          <p:cNvSpPr txBox="1"/>
          <p:nvPr/>
        </p:nvSpPr>
        <p:spPr>
          <a:xfrm>
            <a:off x="0" y="466650"/>
            <a:ext cx="12192000" cy="5924699"/>
          </a:xfrm>
          <a:prstGeom prst="rect">
            <a:avLst/>
          </a:prstGeom>
          <a:noFill/>
          <a:ln>
            <a:noFill/>
          </a:ln>
        </p:spPr>
        <p:txBody>
          <a:bodyPr wrap="square" rtlCol="0">
            <a:spAutoFit/>
          </a:bodyPr>
          <a:lstStyle/>
          <a:p>
            <a:r>
              <a:rPr lang="en-GB" sz="1700" dirty="0"/>
              <a:t>further possible explanations for the results may be that :</a:t>
            </a:r>
          </a:p>
          <a:p>
            <a:r>
              <a:rPr lang="en-GB" sz="1700" dirty="0"/>
              <a:t> </a:t>
            </a:r>
          </a:p>
          <a:p>
            <a:r>
              <a:rPr lang="en-GB" sz="1700" dirty="0"/>
              <a:t>The Emotional content of the word plays a bigger role in abstract words than concrete words, so are better recalled than either concrete or abstract words in free recall tests. Additionally, emotional words although being abstract concepts possessing low imagery value they are still better recalled because of their emotional valence. (</a:t>
            </a:r>
            <a:r>
              <a:rPr lang="en-GB" sz="1700" dirty="0" err="1"/>
              <a:t>Altarriba</a:t>
            </a:r>
            <a:r>
              <a:rPr lang="en-GB" sz="1700" dirty="0"/>
              <a:t> and Baur (2004)</a:t>
            </a:r>
          </a:p>
          <a:p>
            <a:r>
              <a:rPr lang="en-GB" sz="1700" dirty="0"/>
              <a:t> </a:t>
            </a:r>
          </a:p>
          <a:p>
            <a:r>
              <a:rPr lang="en-GB" sz="1700" dirty="0"/>
              <a:t> </a:t>
            </a:r>
          </a:p>
          <a:p>
            <a:r>
              <a:rPr lang="en-GB" sz="1700" dirty="0"/>
              <a:t> </a:t>
            </a:r>
          </a:p>
          <a:p>
            <a:r>
              <a:rPr lang="en-GB" sz="1700" dirty="0"/>
              <a:t> Kanske and </a:t>
            </a:r>
            <a:r>
              <a:rPr lang="en-GB" sz="1700" dirty="0" err="1"/>
              <a:t>Kotz</a:t>
            </a:r>
            <a:r>
              <a:rPr lang="en-GB" sz="1700" dirty="0"/>
              <a:t> (2007) established concrete words are found to be processed faster and more accurately than abstract concepts if the abstract concept is neutral. However, when the abstract word contains an emotional content this displays an advantage over the neutral abstract word. </a:t>
            </a:r>
          </a:p>
          <a:p>
            <a:endParaRPr lang="en-GB" sz="1700" dirty="0"/>
          </a:p>
          <a:p>
            <a:r>
              <a:rPr lang="en-GB" sz="1700" dirty="0"/>
              <a:t> </a:t>
            </a:r>
          </a:p>
          <a:p>
            <a:r>
              <a:rPr lang="en-GB" sz="1700" dirty="0"/>
              <a:t>(Yao, Keitel, Bruce, Scott, O’Donnell &amp; Sereno, 2018) who undertook tests to measure interaction between negative positive and neutral emotion, abstractness, and concreteness found a significant link between emotion and concreteness with faster recognition for positive or negative </a:t>
            </a:r>
            <a:r>
              <a:rPr lang="en-GB" sz="1700" dirty="0" err="1"/>
              <a:t>valenced</a:t>
            </a:r>
            <a:r>
              <a:rPr lang="en-GB" sz="1700" dirty="0"/>
              <a:t> words than neutral words ,</a:t>
            </a:r>
          </a:p>
          <a:p>
            <a:r>
              <a:rPr lang="en-GB" sz="1700" dirty="0"/>
              <a:t> </a:t>
            </a:r>
          </a:p>
          <a:p>
            <a:r>
              <a:rPr lang="en-GB" dirty="0"/>
              <a:t> </a:t>
            </a:r>
          </a:p>
          <a:p>
            <a:r>
              <a:rPr lang="en-GB" dirty="0"/>
              <a:t> </a:t>
            </a:r>
          </a:p>
          <a:p>
            <a:r>
              <a:rPr lang="en-GB" dirty="0"/>
              <a:t> </a:t>
            </a:r>
          </a:p>
          <a:p>
            <a:r>
              <a:rPr lang="en-GB" dirty="0"/>
              <a:t> </a:t>
            </a:r>
          </a:p>
          <a:p>
            <a:r>
              <a:rPr lang="en-GB" dirty="0"/>
              <a:t> </a:t>
            </a:r>
          </a:p>
        </p:txBody>
      </p:sp>
    </p:spTree>
    <p:extLst>
      <p:ext uri="{BB962C8B-B14F-4D97-AF65-F5344CB8AC3E}">
        <p14:creationId xmlns:p14="http://schemas.microsoft.com/office/powerpoint/2010/main" val="1072806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1">
            <a:extLst>
              <a:ext uri="{FF2B5EF4-FFF2-40B4-BE49-F238E27FC236}">
                <a16:creationId xmlns:a16="http://schemas.microsoft.com/office/drawing/2014/main" id="{FC0DEEBF-DB94-4E7E-A9D3-84FA863C3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708357" y="3509963"/>
            <a:ext cx="7092215" cy="2967839"/>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3">
            <a:extLst>
              <a:ext uri="{FF2B5EF4-FFF2-40B4-BE49-F238E27FC236}">
                <a16:creationId xmlns:a16="http://schemas.microsoft.com/office/drawing/2014/main" id="{77A9CA3A-7216-41E0-B3CD-058077FD39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8287" y="5443086"/>
            <a:ext cx="64008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B170400-B3E6-BE44-94FE-E5D8FBEBB4DE}"/>
              </a:ext>
            </a:extLst>
          </p:cNvPr>
          <p:cNvSpPr txBox="1"/>
          <p:nvPr/>
        </p:nvSpPr>
        <p:spPr>
          <a:xfrm>
            <a:off x="910286" y="6166934"/>
            <a:ext cx="1722723"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Dylan Thomas</a:t>
            </a:r>
          </a:p>
        </p:txBody>
      </p:sp>
      <p:sp>
        <p:nvSpPr>
          <p:cNvPr id="7" name="TextBox 6">
            <a:extLst>
              <a:ext uri="{FF2B5EF4-FFF2-40B4-BE49-F238E27FC236}">
                <a16:creationId xmlns:a16="http://schemas.microsoft.com/office/drawing/2014/main" id="{2A206E73-9A45-6040-9918-C65AAD3AD1D3}"/>
              </a:ext>
            </a:extLst>
          </p:cNvPr>
          <p:cNvSpPr txBox="1"/>
          <p:nvPr/>
        </p:nvSpPr>
        <p:spPr>
          <a:xfrm>
            <a:off x="8680080" y="2993250"/>
            <a:ext cx="2403564"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Laugharne Weekend</a:t>
            </a:r>
          </a:p>
        </p:txBody>
      </p:sp>
      <p:sp>
        <p:nvSpPr>
          <p:cNvPr id="10" name="TextBox 9">
            <a:extLst>
              <a:ext uri="{FF2B5EF4-FFF2-40B4-BE49-F238E27FC236}">
                <a16:creationId xmlns:a16="http://schemas.microsoft.com/office/drawing/2014/main" id="{9D45DFC9-7D39-7B4C-8ADB-36DEDA807ABA}"/>
              </a:ext>
            </a:extLst>
          </p:cNvPr>
          <p:cNvSpPr txBox="1"/>
          <p:nvPr/>
        </p:nvSpPr>
        <p:spPr>
          <a:xfrm>
            <a:off x="1199343" y="2174898"/>
            <a:ext cx="2867332" cy="369332"/>
          </a:xfrm>
          <a:prstGeom prst="rect">
            <a:avLst/>
          </a:prstGeom>
          <a:noFill/>
        </p:spPr>
        <p:txBody>
          <a:bodyPr wrap="square" rtlCol="0">
            <a:spAutoFit/>
          </a:bodyPr>
          <a:lstStyle/>
          <a:p>
            <a:pPr>
              <a:spcAft>
                <a:spcPts val="600"/>
              </a:spcAft>
            </a:pPr>
            <a:r>
              <a:rPr lang="en-GB" dirty="0">
                <a:solidFill>
                  <a:schemeClr val="bg1"/>
                </a:solidFill>
                <a:latin typeface="Minion Pro Bold Cond" panose="02040706060306020203" pitchFamily="18" charset="0"/>
              </a:rPr>
              <a:t>Amazing Welsh Coastline</a:t>
            </a:r>
          </a:p>
        </p:txBody>
      </p:sp>
      <p:sp>
        <p:nvSpPr>
          <p:cNvPr id="14" name="Rectangle 13">
            <a:extLst>
              <a:ext uri="{FF2B5EF4-FFF2-40B4-BE49-F238E27FC236}">
                <a16:creationId xmlns:a16="http://schemas.microsoft.com/office/drawing/2014/main" id="{72ED7FB3-C7B4-B440-B7E1-7A5FD63603C9}"/>
              </a:ext>
            </a:extLst>
          </p:cNvPr>
          <p:cNvSpPr/>
          <p:nvPr/>
        </p:nvSpPr>
        <p:spPr>
          <a:xfrm>
            <a:off x="0" y="1"/>
            <a:ext cx="12192000" cy="6857999"/>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4" name="Picture 3">
            <a:extLst>
              <a:ext uri="{FF2B5EF4-FFF2-40B4-BE49-F238E27FC236}">
                <a16:creationId xmlns:a16="http://schemas.microsoft.com/office/drawing/2014/main" id="{24332034-07F4-EE48-99FE-E6E8A79BE800}"/>
              </a:ext>
            </a:extLst>
          </p:cNvPr>
          <p:cNvPicPr>
            <a:picLocks noChangeAspect="1"/>
          </p:cNvPicPr>
          <p:nvPr/>
        </p:nvPicPr>
        <p:blipFill>
          <a:blip r:embed="rId2">
            <a:alphaModFix amt="18000"/>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AFC11197-1F74-F841-AC50-BD3F55E6675D}"/>
              </a:ext>
            </a:extLst>
          </p:cNvPr>
          <p:cNvSpPr txBox="1"/>
          <p:nvPr/>
        </p:nvSpPr>
        <p:spPr>
          <a:xfrm>
            <a:off x="0" y="270855"/>
            <a:ext cx="12192000" cy="5893921"/>
          </a:xfrm>
          <a:prstGeom prst="rect">
            <a:avLst/>
          </a:prstGeom>
          <a:noFill/>
          <a:ln>
            <a:noFill/>
          </a:ln>
        </p:spPr>
        <p:txBody>
          <a:bodyPr wrap="square" rtlCol="0">
            <a:spAutoFit/>
          </a:bodyPr>
          <a:lstStyle/>
          <a:p>
            <a:r>
              <a:rPr lang="en-GB" sz="1700" dirty="0"/>
              <a:t>Reflection and recommendations:</a:t>
            </a:r>
          </a:p>
          <a:p>
            <a:r>
              <a:rPr lang="en-GB" sz="1700" dirty="0"/>
              <a:t> </a:t>
            </a:r>
          </a:p>
          <a:p>
            <a:r>
              <a:rPr lang="en-GB" sz="1700" dirty="0"/>
              <a:t>Errors occurring in the recall tests of this study, displayed 30% of participants reported incorrect words in the free recall test. </a:t>
            </a:r>
          </a:p>
          <a:p>
            <a:r>
              <a:rPr lang="en-GB" sz="1700" dirty="0"/>
              <a:t>Distribution of errors showed of the 20 words incorrectly recalled only two were concrete words the other 18 all being abstract words. </a:t>
            </a:r>
          </a:p>
          <a:p>
            <a:endParaRPr lang="en-GB" sz="1700" dirty="0"/>
          </a:p>
          <a:p>
            <a:r>
              <a:rPr lang="en-GB" sz="1700" dirty="0"/>
              <a:t>Crutch and Warrington (2005) - Whilst abstract concepts that are semantically associated interfere with one another, abstract words that are semantically synonymous produce less interference. They reported the opposite effect occurring in concrete concepts. </a:t>
            </a:r>
          </a:p>
          <a:p>
            <a:r>
              <a:rPr lang="en-GB" sz="1700" dirty="0"/>
              <a:t>Several errors occurring in the reporting of abstract words in this study may be explained by this theory for instance the associated word courage was used in place of the correct word bravery. This demonstrates the how the level of abstractness versus concreteness allows far greater interpretation versus accuracy by individuals in the recall of abstract and concrete words.</a:t>
            </a:r>
          </a:p>
          <a:p>
            <a:r>
              <a:rPr lang="en-GB" sz="1700" dirty="0"/>
              <a:t> </a:t>
            </a:r>
          </a:p>
          <a:p>
            <a:r>
              <a:rPr lang="en-GB" sz="1700" dirty="0"/>
              <a:t>The findings of Walker &amp; Hume, (1999) suggest the greater the level of concreteness found in a word the greater its memorable value. </a:t>
            </a:r>
          </a:p>
          <a:p>
            <a:endParaRPr lang="en-GB" sz="1700" dirty="0"/>
          </a:p>
          <a:p>
            <a:r>
              <a:rPr lang="en-GB" sz="1700" dirty="0"/>
              <a:t>Suggests another area not included within this study but suitable for possible further research may be to review literature that investigates the level of abstractness which occurs in non-concrete concepts and the resultant memorial value.</a:t>
            </a:r>
          </a:p>
          <a:p>
            <a:r>
              <a:rPr lang="en-GB" sz="1700" dirty="0"/>
              <a:t> </a:t>
            </a:r>
          </a:p>
          <a:p>
            <a:r>
              <a:rPr lang="en-GB" sz="1700" dirty="0"/>
              <a:t>There would appear to be a great deal or further scope for additional research and development in this field to provide invaluable data and information in establishing alternative learning aids and techniques for all levels of study. </a:t>
            </a:r>
          </a:p>
          <a:p>
            <a:r>
              <a:rPr lang="en-GB" sz="1700" b="1" dirty="0"/>
              <a:t> </a:t>
            </a:r>
            <a:endParaRPr lang="en-GB" sz="1700" dirty="0"/>
          </a:p>
          <a:p>
            <a:r>
              <a:rPr lang="en-GB" dirty="0"/>
              <a:t> </a:t>
            </a:r>
          </a:p>
          <a:p>
            <a:r>
              <a:rPr lang="en-GB" dirty="0"/>
              <a:t> </a:t>
            </a:r>
          </a:p>
          <a:p>
            <a:r>
              <a:rPr lang="en-GB" dirty="0"/>
              <a:t> </a:t>
            </a:r>
          </a:p>
        </p:txBody>
      </p:sp>
    </p:spTree>
    <p:extLst>
      <p:ext uri="{BB962C8B-B14F-4D97-AF65-F5344CB8AC3E}">
        <p14:creationId xmlns:p14="http://schemas.microsoft.com/office/powerpoint/2010/main" val="2674064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cxnSp>
        <p:nvCxnSpPr>
          <p:cNvPr id="77" name="Straight Connector 7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33155BF-B39F-E44C-82D7-6A5E762B9DF2}"/>
              </a:ext>
            </a:extLst>
          </p:cNvPr>
          <p:cNvSpPr/>
          <p:nvPr/>
        </p:nvSpPr>
        <p:spPr>
          <a:xfrm>
            <a:off x="0" y="-234460"/>
            <a:ext cx="12192000" cy="7902745"/>
          </a:xfrm>
          <a:prstGeom prst="rect">
            <a:avLst/>
          </a:prstGeom>
          <a:gradFill flip="none" rotWithShape="1">
            <a:gsLst>
              <a:gs pos="0">
                <a:srgbClr val="7030A0">
                  <a:tint val="66000"/>
                  <a:satMod val="160000"/>
                </a:srgbClr>
              </a:gs>
              <a:gs pos="50000">
                <a:srgbClr val="7030A0">
                  <a:tint val="44500"/>
                  <a:satMod val="160000"/>
                </a:srgbClr>
              </a:gs>
              <a:gs pos="100000">
                <a:srgbClr val="7030A0">
                  <a:tint val="23500"/>
                  <a:satMod val="160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4F948A24-2D0B-7343-9167-24506FBAD3DD}"/>
              </a:ext>
            </a:extLst>
          </p:cNvPr>
          <p:cNvSpPr txBox="1"/>
          <p:nvPr/>
        </p:nvSpPr>
        <p:spPr>
          <a:xfrm>
            <a:off x="0" y="-234460"/>
            <a:ext cx="12192000" cy="8279190"/>
          </a:xfrm>
          <a:prstGeom prst="rect">
            <a:avLst/>
          </a:prstGeom>
          <a:noFill/>
          <a:ln>
            <a:solidFill>
              <a:schemeClr val="tx1"/>
            </a:solidFill>
          </a:ln>
        </p:spPr>
        <p:txBody>
          <a:bodyPr wrap="square" rtlCol="0">
            <a:spAutoFit/>
          </a:bodyPr>
          <a:lstStyle/>
          <a:p>
            <a:r>
              <a:rPr lang="en-GB" dirty="0"/>
              <a:t>                                                          </a:t>
            </a:r>
            <a:r>
              <a:rPr lang="en-GB" sz="1200" b="1" dirty="0"/>
              <a:t>References</a:t>
            </a:r>
          </a:p>
          <a:p>
            <a:endParaRPr lang="en-GB" sz="1200" b="1" dirty="0"/>
          </a:p>
          <a:p>
            <a:r>
              <a:rPr lang="en-GB" sz="1400" dirty="0"/>
              <a:t> </a:t>
            </a:r>
            <a:r>
              <a:rPr lang="en-GB" sz="1100" dirty="0" err="1">
                <a:latin typeface="Times New Roman" panose="02020603050405020304" pitchFamily="18" charset="0"/>
                <a:cs typeface="Times New Roman" panose="02020603050405020304" pitchFamily="18" charset="0"/>
              </a:rPr>
              <a:t>Altarriba</a:t>
            </a:r>
            <a:r>
              <a:rPr lang="en-GB" sz="1100" dirty="0">
                <a:latin typeface="Times New Roman" panose="02020603050405020304" pitchFamily="18" charset="0"/>
                <a:cs typeface="Times New Roman" panose="02020603050405020304" pitchFamily="18" charset="0"/>
              </a:rPr>
              <a:t>, J., &amp; Bauer, L. M. (2004). The distinctiveness of emotion concepts: A comparison  between emotion, abstract, and concrete words. </a:t>
            </a:r>
          </a:p>
          <a:p>
            <a:r>
              <a:rPr lang="en-GB" sz="1100" i="1" dirty="0">
                <a:latin typeface="Times New Roman" panose="02020603050405020304" pitchFamily="18" charset="0"/>
                <a:cs typeface="Times New Roman" panose="02020603050405020304" pitchFamily="18" charset="0"/>
              </a:rPr>
              <a:t>          The American journal of  psychology  </a:t>
            </a:r>
            <a:r>
              <a:rPr lang="en-GB" sz="1100" dirty="0">
                <a:latin typeface="Times New Roman" panose="02020603050405020304" pitchFamily="18" charset="0"/>
                <a:cs typeface="Times New Roman" panose="02020603050405020304" pitchFamily="18" charset="0"/>
              </a:rPr>
              <a:t>389-   410.</a:t>
            </a:r>
          </a:p>
          <a:p>
            <a:r>
              <a:rPr lang="en-GB" sz="1100" b="1" dirty="0">
                <a:latin typeface="Times New Roman" panose="02020603050405020304" pitchFamily="18" charset="0"/>
                <a:cs typeface="Times New Roman" panose="02020603050405020304" pitchFamily="18" charset="0"/>
              </a:rPr>
              <a:t> </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Craik, F. I., &amp; Lockhart, R. S. (1972). Levels of processing: A framework for memory research. </a:t>
            </a:r>
            <a:r>
              <a:rPr lang="en-GB" sz="1100" i="1" dirty="0">
                <a:latin typeface="Times New Roman" panose="02020603050405020304" pitchFamily="18" charset="0"/>
                <a:cs typeface="Times New Roman" panose="02020603050405020304" pitchFamily="18" charset="0"/>
              </a:rPr>
              <a:t>Journal of verbal learning and verbal </a:t>
            </a:r>
            <a:r>
              <a:rPr lang="en-GB" sz="1100" i="1" dirty="0" err="1">
                <a:latin typeface="Times New Roman" panose="02020603050405020304" pitchFamily="18" charset="0"/>
                <a:cs typeface="Times New Roman" panose="02020603050405020304" pitchFamily="18" charset="0"/>
              </a:rPr>
              <a:t>behavior</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11</a:t>
            </a:r>
            <a:r>
              <a:rPr lang="en-GB" sz="1100" dirty="0">
                <a:latin typeface="Times New Roman" panose="02020603050405020304" pitchFamily="18" charset="0"/>
                <a:cs typeface="Times New Roman" panose="02020603050405020304" pitchFamily="18" charset="0"/>
              </a:rPr>
              <a:t>(6), 671-684.</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Crutch, S. J., &amp; Warrington, E. K. (2005). Abstract and concrete concepts have structurally different representational frameworks. </a:t>
            </a:r>
            <a:r>
              <a:rPr lang="en-GB" sz="1100" i="1" dirty="0">
                <a:latin typeface="Times New Roman" panose="02020603050405020304" pitchFamily="18" charset="0"/>
                <a:cs typeface="Times New Roman" panose="02020603050405020304" pitchFamily="18" charset="0"/>
              </a:rPr>
              <a:t>Brain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128</a:t>
            </a:r>
            <a:r>
              <a:rPr lang="en-GB" sz="1100" dirty="0">
                <a:latin typeface="Times New Roman" panose="02020603050405020304" pitchFamily="18" charset="0"/>
                <a:cs typeface="Times New Roman" panose="02020603050405020304" pitchFamily="18" charset="0"/>
              </a:rPr>
              <a:t>(3), 615-627.</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Ensor, T. M., Bancroft, T. D., &amp; Hockley, W. E. (2019). Listening to the Picture-Superiority Effect. </a:t>
            </a:r>
            <a:r>
              <a:rPr lang="en-GB" sz="1100" i="1" dirty="0">
                <a:latin typeface="Times New Roman" panose="02020603050405020304" pitchFamily="18" charset="0"/>
                <a:cs typeface="Times New Roman" panose="02020603050405020304" pitchFamily="18" charset="0"/>
              </a:rPr>
              <a:t>Experimental psychology.</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Hockley, W. E. (2008). The picture superiority effect in associative recognition. </a:t>
            </a:r>
            <a:r>
              <a:rPr lang="en-GB" sz="1100" i="1" dirty="0">
                <a:latin typeface="Times New Roman" panose="02020603050405020304" pitchFamily="18" charset="0"/>
                <a:cs typeface="Times New Roman" panose="02020603050405020304" pitchFamily="18" charset="0"/>
              </a:rPr>
              <a:t>Memory &amp;Cognition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36</a:t>
            </a:r>
            <a:r>
              <a:rPr lang="en-GB" sz="1100" dirty="0">
                <a:latin typeface="Times New Roman" panose="02020603050405020304" pitchFamily="18" charset="0"/>
                <a:cs typeface="Times New Roman" panose="02020603050405020304" pitchFamily="18" charset="0"/>
              </a:rPr>
              <a:t>(7), 1351-1359.</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Kanske</a:t>
            </a:r>
            <a:r>
              <a:rPr lang="en-GB" sz="1100" dirty="0">
                <a:latin typeface="Times New Roman" panose="02020603050405020304" pitchFamily="18" charset="0"/>
                <a:cs typeface="Times New Roman" panose="02020603050405020304" pitchFamily="18" charset="0"/>
              </a:rPr>
              <a:t>, P., &amp; </a:t>
            </a:r>
            <a:r>
              <a:rPr lang="en-GB" sz="1100" dirty="0" err="1">
                <a:latin typeface="Times New Roman" panose="02020603050405020304" pitchFamily="18" charset="0"/>
                <a:cs typeface="Times New Roman" panose="02020603050405020304" pitchFamily="18" charset="0"/>
              </a:rPr>
              <a:t>Kotz</a:t>
            </a:r>
            <a:r>
              <a:rPr lang="en-GB" sz="1100" dirty="0">
                <a:latin typeface="Times New Roman" panose="02020603050405020304" pitchFamily="18" charset="0"/>
                <a:cs typeface="Times New Roman" panose="02020603050405020304" pitchFamily="18" charset="0"/>
              </a:rPr>
              <a:t>, S. A. (2007). Concreteness in emotional words: ERP evidence from a hemifield study. </a:t>
            </a:r>
            <a:r>
              <a:rPr lang="en-GB" sz="1100" i="1" dirty="0">
                <a:latin typeface="Times New Roman" panose="02020603050405020304" pitchFamily="18" charset="0"/>
                <a:cs typeface="Times New Roman" panose="02020603050405020304" pitchFamily="18" charset="0"/>
              </a:rPr>
              <a:t>Brain research</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1148</a:t>
            </a:r>
            <a:r>
              <a:rPr lang="en-GB" sz="1100" dirty="0">
                <a:latin typeface="Times New Roman" panose="02020603050405020304" pitchFamily="18" charset="0"/>
                <a:cs typeface="Times New Roman" panose="02020603050405020304" pitchFamily="18" charset="0"/>
              </a:rPr>
              <a:t>, 138-148.</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Ozubko</a:t>
            </a:r>
            <a:r>
              <a:rPr lang="en-GB" sz="1100" dirty="0">
                <a:latin typeface="Times New Roman" panose="02020603050405020304" pitchFamily="18" charset="0"/>
                <a:cs typeface="Times New Roman" panose="02020603050405020304" pitchFamily="18" charset="0"/>
              </a:rPr>
              <a:t>, J. D., &amp; MacLeod, C. M. (2010). The production effect in memory: Evidence that distinctiveness underlies the benefit. </a:t>
            </a:r>
          </a:p>
          <a:p>
            <a:r>
              <a:rPr lang="en-GB" sz="1100" i="1" dirty="0">
                <a:latin typeface="Times New Roman" panose="02020603050405020304" pitchFamily="18" charset="0"/>
                <a:cs typeface="Times New Roman" panose="02020603050405020304" pitchFamily="18" charset="0"/>
              </a:rPr>
              <a:t>          Journal of Experimental Psychology: Learning, Memory, and Cognition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36</a:t>
            </a:r>
            <a:r>
              <a:rPr lang="en-GB" sz="1100" dirty="0">
                <a:latin typeface="Times New Roman" panose="02020603050405020304" pitchFamily="18" charset="0"/>
                <a:cs typeface="Times New Roman" panose="02020603050405020304" pitchFamily="18" charset="0"/>
              </a:rPr>
              <a:t>(6), 1543.</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Paivio</a:t>
            </a:r>
            <a:r>
              <a:rPr lang="en-GB" sz="1100" dirty="0">
                <a:latin typeface="Times New Roman" panose="02020603050405020304" pitchFamily="18" charset="0"/>
                <a:cs typeface="Times New Roman" panose="02020603050405020304" pitchFamily="18" charset="0"/>
              </a:rPr>
              <a:t>, A. (1969). Mental imagery in associative learning and memory. </a:t>
            </a:r>
            <a:r>
              <a:rPr lang="en-GB" sz="1100" i="1" dirty="0">
                <a:latin typeface="Times New Roman" panose="02020603050405020304" pitchFamily="18" charset="0"/>
                <a:cs typeface="Times New Roman" panose="02020603050405020304" pitchFamily="18" charset="0"/>
              </a:rPr>
              <a:t>Psychological review</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76</a:t>
            </a:r>
            <a:r>
              <a:rPr lang="en-GB" sz="1100" dirty="0">
                <a:latin typeface="Times New Roman" panose="02020603050405020304" pitchFamily="18" charset="0"/>
                <a:cs typeface="Times New Roman" panose="02020603050405020304" pitchFamily="18" charset="0"/>
              </a:rPr>
              <a:t>(3), 241.</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Paivio</a:t>
            </a:r>
            <a:r>
              <a:rPr lang="en-GB" sz="1100" dirty="0">
                <a:latin typeface="Times New Roman" panose="02020603050405020304" pitchFamily="18" charset="0"/>
                <a:cs typeface="Times New Roman" panose="02020603050405020304" pitchFamily="18" charset="0"/>
              </a:rPr>
              <a:t>, A. (1971) </a:t>
            </a:r>
            <a:r>
              <a:rPr lang="en-GB" sz="1100" i="1" dirty="0" err="1">
                <a:latin typeface="Times New Roman" panose="02020603050405020304" pitchFamily="18" charset="0"/>
                <a:cs typeface="Times New Roman" panose="02020603050405020304" pitchFamily="18" charset="0"/>
              </a:rPr>
              <a:t>lmagery</a:t>
            </a:r>
            <a:r>
              <a:rPr lang="en-GB" sz="1100" i="1" dirty="0">
                <a:latin typeface="Times New Roman" panose="02020603050405020304" pitchFamily="18" charset="0"/>
                <a:cs typeface="Times New Roman" panose="02020603050405020304" pitchFamily="18" charset="0"/>
              </a:rPr>
              <a:t> and verbal processes</a:t>
            </a:r>
            <a:r>
              <a:rPr lang="en-GB" sz="1100" dirty="0">
                <a:latin typeface="Times New Roman" panose="02020603050405020304" pitchFamily="18" charset="0"/>
                <a:cs typeface="Times New Roman" panose="02020603050405020304" pitchFamily="18" charset="0"/>
              </a:rPr>
              <a:t>. New York: Holt, Rinehart, &amp; Winston. </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Paivio</a:t>
            </a:r>
            <a:r>
              <a:rPr lang="en-GB" sz="1100" dirty="0">
                <a:latin typeface="Times New Roman" panose="02020603050405020304" pitchFamily="18" charset="0"/>
                <a:cs typeface="Times New Roman" panose="02020603050405020304" pitchFamily="18" charset="0"/>
              </a:rPr>
              <a:t>, A., &amp; </a:t>
            </a:r>
            <a:r>
              <a:rPr lang="en-GB" sz="1100" dirty="0" err="1">
                <a:latin typeface="Times New Roman" panose="02020603050405020304" pitchFamily="18" charset="0"/>
                <a:cs typeface="Times New Roman" panose="02020603050405020304" pitchFamily="18" charset="0"/>
              </a:rPr>
              <a:t>Csapo</a:t>
            </a:r>
            <a:r>
              <a:rPr lang="en-GB" sz="1100" dirty="0">
                <a:latin typeface="Times New Roman" panose="02020603050405020304" pitchFamily="18" charset="0"/>
                <a:cs typeface="Times New Roman" panose="02020603050405020304" pitchFamily="18" charset="0"/>
              </a:rPr>
              <a:t>, K. (1973). Picture superiority in free recall: Imagery or dual coding? </a:t>
            </a:r>
            <a:r>
              <a:rPr lang="en-GB" sz="1100" i="1" dirty="0">
                <a:latin typeface="Times New Roman" panose="02020603050405020304" pitchFamily="18" charset="0"/>
                <a:cs typeface="Times New Roman" panose="02020603050405020304" pitchFamily="18" charset="0"/>
              </a:rPr>
              <a:t>Cognitive psychology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5</a:t>
            </a:r>
            <a:r>
              <a:rPr lang="en-GB" sz="1100" dirty="0">
                <a:latin typeface="Times New Roman" panose="02020603050405020304" pitchFamily="18" charset="0"/>
                <a:cs typeface="Times New Roman" panose="02020603050405020304" pitchFamily="18" charset="0"/>
              </a:rPr>
              <a:t>(2), 176-206.</a:t>
            </a:r>
          </a:p>
          <a:p>
            <a:r>
              <a:rPr lang="en-GB" sz="1100" dirty="0" err="1">
                <a:latin typeface="Times New Roman" panose="02020603050405020304" pitchFamily="18" charset="0"/>
                <a:cs typeface="Times New Roman" panose="02020603050405020304" pitchFamily="18" charset="0"/>
              </a:rPr>
              <a:t>Paivio</a:t>
            </a:r>
            <a:r>
              <a:rPr lang="en-GB" sz="1100" dirty="0">
                <a:latin typeface="Times New Roman" panose="02020603050405020304" pitchFamily="18" charset="0"/>
                <a:cs typeface="Times New Roman" panose="02020603050405020304" pitchFamily="18" charset="0"/>
              </a:rPr>
              <a:t>, A., Yuille, J. C., &amp; Madigan, S. A. (1968). Concreteness, imagery, and meaningfulness values for 925 nouns. </a:t>
            </a:r>
            <a:r>
              <a:rPr lang="en-GB" sz="1100" i="1" dirty="0">
                <a:latin typeface="Times New Roman" panose="02020603050405020304" pitchFamily="18" charset="0"/>
                <a:cs typeface="Times New Roman" panose="02020603050405020304" pitchFamily="18" charset="0"/>
              </a:rPr>
              <a:t>Journal of experimental psychology</a:t>
            </a:r>
            <a:r>
              <a:rPr lang="en-GB"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76</a:t>
            </a:r>
            <a:r>
              <a:rPr lang="en-GB" sz="1100" dirty="0">
                <a:latin typeface="Times New Roman" panose="02020603050405020304" pitchFamily="18" charset="0"/>
                <a:cs typeface="Times New Roman" panose="02020603050405020304" pitchFamily="18" charset="0"/>
              </a:rPr>
              <a:t>(1p2), 1.</a:t>
            </a:r>
            <a:endParaRPr lang="en-GB"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 Snodgrass, J. G., &amp; </a:t>
            </a:r>
            <a:r>
              <a:rPr lang="en-GB" sz="1100" dirty="0" err="1">
                <a:latin typeface="Times New Roman" panose="02020603050405020304" pitchFamily="18" charset="0"/>
                <a:cs typeface="Times New Roman" panose="02020603050405020304" pitchFamily="18" charset="0"/>
              </a:rPr>
              <a:t>Vanderwart</a:t>
            </a:r>
            <a:r>
              <a:rPr lang="en-GB" sz="1100" dirty="0">
                <a:latin typeface="Times New Roman" panose="02020603050405020304" pitchFamily="18" charset="0"/>
                <a:cs typeface="Times New Roman" panose="02020603050405020304" pitchFamily="18" charset="0"/>
              </a:rPr>
              <a:t>, M. (1980). A standardized set of 260 pictures: norms for name agreement, image agreement, familiarity, and visual complexity. </a:t>
            </a:r>
          </a:p>
          <a:p>
            <a:r>
              <a:rPr lang="en-GB" sz="1100" i="1" dirty="0">
                <a:latin typeface="Times New Roman" panose="02020603050405020304" pitchFamily="18" charset="0"/>
                <a:cs typeface="Times New Roman" panose="02020603050405020304" pitchFamily="18" charset="0"/>
              </a:rPr>
              <a:t>           Journal of experimental psychology: Human learning and memory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6</a:t>
            </a:r>
            <a:r>
              <a:rPr lang="en-GB" sz="1100" dirty="0">
                <a:latin typeface="Times New Roman" panose="02020603050405020304" pitchFamily="18" charset="0"/>
                <a:cs typeface="Times New Roman" panose="02020603050405020304" pitchFamily="18" charset="0"/>
              </a:rPr>
              <a:t>(2), 174. </a:t>
            </a:r>
          </a:p>
          <a:p>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cs typeface="Times New Roman" panose="02020603050405020304" pitchFamily="18" charset="0"/>
              </a:rPr>
              <a:t>Walker, I., &amp; Hulme, C. (1999). Concrete words are easier to recall than abstract words: Evidence for a semantic contribution to short-term serial recall. </a:t>
            </a:r>
          </a:p>
          <a:p>
            <a:r>
              <a:rPr lang="en-GB" sz="1100" i="1" dirty="0">
                <a:latin typeface="Times New Roman" panose="02020603050405020304" pitchFamily="18" charset="0"/>
                <a:cs typeface="Times New Roman" panose="02020603050405020304" pitchFamily="18" charset="0"/>
              </a:rPr>
              <a:t>          Journal of Experimental Psychology: Learning, Memory, and Cognition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25</a:t>
            </a:r>
            <a:r>
              <a:rPr lang="en-GB" sz="1100" dirty="0">
                <a:latin typeface="Times New Roman" panose="02020603050405020304" pitchFamily="18" charset="0"/>
                <a:cs typeface="Times New Roman" panose="02020603050405020304" pitchFamily="18" charset="0"/>
              </a:rPr>
              <a:t>(5), 1256.</a:t>
            </a:r>
          </a:p>
          <a:p>
            <a:r>
              <a:rPr lang="en-GB" sz="1100" dirty="0">
                <a:latin typeface="Times New Roman" panose="02020603050405020304" pitchFamily="18" charset="0"/>
                <a:cs typeface="Times New Roman" panose="02020603050405020304" pitchFamily="18" charset="0"/>
              </a:rPr>
              <a:t> </a:t>
            </a:r>
          </a:p>
          <a:p>
            <a:r>
              <a:rPr lang="en-GB" sz="1100" dirty="0" err="1">
                <a:latin typeface="Times New Roman" panose="02020603050405020304" pitchFamily="18" charset="0"/>
                <a:cs typeface="Times New Roman" panose="02020603050405020304" pitchFamily="18" charset="0"/>
              </a:rPr>
              <a:t>Wammes</a:t>
            </a:r>
            <a:r>
              <a:rPr lang="en-GB" sz="1100" dirty="0">
                <a:latin typeface="Times New Roman" panose="02020603050405020304" pitchFamily="18" charset="0"/>
                <a:cs typeface="Times New Roman" panose="02020603050405020304" pitchFamily="18" charset="0"/>
              </a:rPr>
              <a:t>, J. D., Jonker, T. R., &amp; Fernandes, M. A. (2019). Drawing improves memory: The importance of multimodal encoding context. </a:t>
            </a:r>
            <a:r>
              <a:rPr lang="en-GB" sz="1100" i="1" dirty="0">
                <a:latin typeface="Times New Roman" panose="02020603050405020304" pitchFamily="18" charset="0"/>
                <a:cs typeface="Times New Roman" panose="02020603050405020304" pitchFamily="18" charset="0"/>
              </a:rPr>
              <a:t>Cognition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191</a:t>
            </a:r>
            <a:r>
              <a:rPr lang="en-GB" sz="1100" dirty="0">
                <a:latin typeface="Times New Roman" panose="02020603050405020304" pitchFamily="18" charset="0"/>
                <a:cs typeface="Times New Roman" panose="02020603050405020304" pitchFamily="18" charset="0"/>
              </a:rPr>
              <a:t>, 103955.</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Wammes</a:t>
            </a:r>
            <a:r>
              <a:rPr lang="en-GB" sz="1100" dirty="0">
                <a:latin typeface="Times New Roman" panose="02020603050405020304" pitchFamily="18" charset="0"/>
                <a:cs typeface="Times New Roman" panose="02020603050405020304" pitchFamily="18" charset="0"/>
              </a:rPr>
              <a:t>, J. D., Meade, M. E., &amp; Fernandes, M. A. (2017). Learning terms and definitions: Drawing and the role of elaborative encoding. </a:t>
            </a:r>
            <a:r>
              <a:rPr lang="en-GB" sz="1100" i="1" dirty="0">
                <a:latin typeface="Times New Roman" panose="02020603050405020304" pitchFamily="18" charset="0"/>
                <a:cs typeface="Times New Roman" panose="02020603050405020304" pitchFamily="18" charset="0"/>
              </a:rPr>
              <a:t>Acta </a:t>
            </a:r>
            <a:r>
              <a:rPr lang="en-GB" sz="1100" i="1" dirty="0" err="1">
                <a:latin typeface="Times New Roman" panose="02020603050405020304" pitchFamily="18" charset="0"/>
                <a:cs typeface="Times New Roman" panose="02020603050405020304" pitchFamily="18" charset="0"/>
              </a:rPr>
              <a:t>psychologica</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179</a:t>
            </a:r>
            <a:r>
              <a:rPr lang="en-GB" sz="1100" dirty="0">
                <a:latin typeface="Times New Roman" panose="02020603050405020304" pitchFamily="18" charset="0"/>
                <a:cs typeface="Times New Roman" panose="02020603050405020304" pitchFamily="18" charset="0"/>
              </a:rPr>
              <a:t>, 104-113</a:t>
            </a:r>
          </a:p>
          <a:p>
            <a:endParaRPr lang="en-GB"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cs typeface="Times New Roman" panose="02020603050405020304" pitchFamily="18" charset="0"/>
              </a:rPr>
              <a:t>Wammes</a:t>
            </a:r>
            <a:r>
              <a:rPr lang="en-GB" sz="1100" dirty="0">
                <a:latin typeface="Times New Roman" panose="02020603050405020304" pitchFamily="18" charset="0"/>
                <a:cs typeface="Times New Roman" panose="02020603050405020304" pitchFamily="18" charset="0"/>
              </a:rPr>
              <a:t>, J. D., Meade, M. E., &amp; Fernandes, M. A. (2018). Creating a recollection-based memory through drawing.</a:t>
            </a:r>
          </a:p>
          <a:p>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Journal of Experimental Psychology: Learning, Memory, and Cognition</a:t>
            </a:r>
            <a:r>
              <a:rPr lang="en-GB" sz="1100" dirty="0">
                <a:latin typeface="Times New Roman" panose="02020603050405020304" pitchFamily="18" charset="0"/>
                <a:cs typeface="Times New Roman" panose="02020603050405020304" pitchFamily="18" charset="0"/>
              </a:rPr>
              <a:t>, 44(5), 734.</a:t>
            </a:r>
          </a:p>
          <a:p>
            <a:r>
              <a:rPr lang="en-GB" sz="1100" dirty="0">
                <a:latin typeface="Times New Roman" panose="02020603050405020304" pitchFamily="18" charset="0"/>
                <a:cs typeface="Times New Roman" panose="02020603050405020304" pitchFamily="18" charset="0"/>
              </a:rPr>
              <a:t> </a:t>
            </a:r>
          </a:p>
          <a:p>
            <a:r>
              <a:rPr lang="en-GB" sz="1100" dirty="0" err="1">
                <a:latin typeface="Times New Roman" panose="02020603050405020304" pitchFamily="18" charset="0"/>
                <a:cs typeface="Times New Roman" panose="02020603050405020304" pitchFamily="18" charset="0"/>
              </a:rPr>
              <a:t>Wammes</a:t>
            </a:r>
            <a:r>
              <a:rPr lang="en-GB" sz="1100" dirty="0">
                <a:latin typeface="Times New Roman" panose="02020603050405020304" pitchFamily="18" charset="0"/>
                <a:cs typeface="Times New Roman" panose="02020603050405020304" pitchFamily="18" charset="0"/>
              </a:rPr>
              <a:t>, J. D., Meade, M. E., &amp; Fernandes, M. A. (2016). The drawing effect: Evidence for reliable and robust memory benefits in free recall.</a:t>
            </a:r>
          </a:p>
          <a:p>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The Quarterly Journal of Experimental Psychology</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69</a:t>
            </a:r>
            <a:r>
              <a:rPr lang="en-GB" sz="1100" dirty="0">
                <a:latin typeface="Times New Roman" panose="02020603050405020304" pitchFamily="18" charset="0"/>
                <a:cs typeface="Times New Roman" panose="02020603050405020304" pitchFamily="18" charset="0"/>
              </a:rPr>
              <a:t>(9), 1752-1776.</a:t>
            </a:r>
          </a:p>
          <a:p>
            <a:r>
              <a:rPr lang="en-GB" sz="1100" dirty="0">
                <a:latin typeface="Times New Roman" panose="02020603050405020304" pitchFamily="18" charset="0"/>
                <a:cs typeface="Times New Roman" panose="02020603050405020304" pitchFamily="18" charset="0"/>
              </a:rPr>
              <a:t> </a:t>
            </a:r>
          </a:p>
          <a:p>
            <a:r>
              <a:rPr lang="en-GB" sz="1100" dirty="0">
                <a:latin typeface="Times New Roman" panose="02020603050405020304" pitchFamily="18" charset="0"/>
                <a:cs typeface="Times New Roman" panose="02020603050405020304" pitchFamily="18" charset="0"/>
              </a:rPr>
              <a:t>Yao, B., Keitel, A., Bruce, G., Scott, G. G., O'Donnell, P. J., &amp; Sereno, S. C. (2018).  Differential emotional processing in concrete and abstract words.</a:t>
            </a:r>
          </a:p>
          <a:p>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Journal of Experimental Psychology: Learning, Memory, and Cognition</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44</a:t>
            </a:r>
            <a:r>
              <a:rPr lang="en-GB" sz="1100" dirty="0">
                <a:latin typeface="Times New Roman" panose="02020603050405020304" pitchFamily="18" charset="0"/>
                <a:cs typeface="Times New Roman" panose="02020603050405020304" pitchFamily="18" charset="0"/>
              </a:rPr>
              <a:t>(7), 1064.</a:t>
            </a:r>
          </a:p>
          <a:p>
            <a:r>
              <a:rPr lang="en-GB" sz="11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a:t>
            </a:r>
          </a:p>
          <a:p>
            <a:r>
              <a:rPr lang="en-GB" sz="1200"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1981907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otalTime>5059</TotalTime>
  <Words>2735</Words>
  <Application>Microsoft Office PowerPoint</Application>
  <PresentationFormat>Widescreen</PresentationFormat>
  <Paragraphs>235</Paragraphs>
  <Slides>12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Minion Pro Bold Cond</vt:lpstr>
      <vt:lpstr>Times New Roman</vt:lpstr>
      <vt:lpstr>Office Theme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Milkwood Moving Poem Film Festival Laugharne, Wales</dc:title>
  <dc:creator>kelvin guy</dc:creator>
  <cp:lastModifiedBy>kelvin guy</cp:lastModifiedBy>
  <cp:revision>30</cp:revision>
  <dcterms:created xsi:type="dcterms:W3CDTF">2020-03-17T21:52:39Z</dcterms:created>
  <dcterms:modified xsi:type="dcterms:W3CDTF">2020-05-17T22:41:43Z</dcterms:modified>
</cp:coreProperties>
</file>