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728" r:id="rId1"/>
  </p:sldMasterIdLst>
  <p:notesMasterIdLst>
    <p:notesMasterId r:id="rId44"/>
  </p:notesMasterIdLst>
  <p:handoutMasterIdLst>
    <p:handoutMasterId r:id="rId45"/>
  </p:handoutMasterIdLst>
  <p:sldIdLst>
    <p:sldId id="256" r:id="rId2"/>
    <p:sldId id="294" r:id="rId3"/>
    <p:sldId id="303" r:id="rId4"/>
    <p:sldId id="257" r:id="rId5"/>
    <p:sldId id="258" r:id="rId6"/>
    <p:sldId id="259" r:id="rId7"/>
    <p:sldId id="260" r:id="rId8"/>
    <p:sldId id="261" r:id="rId9"/>
    <p:sldId id="264" r:id="rId10"/>
    <p:sldId id="306" r:id="rId11"/>
    <p:sldId id="292" r:id="rId12"/>
    <p:sldId id="295" r:id="rId13"/>
    <p:sldId id="274" r:id="rId14"/>
    <p:sldId id="265" r:id="rId15"/>
    <p:sldId id="266" r:id="rId16"/>
    <p:sldId id="267" r:id="rId17"/>
    <p:sldId id="268" r:id="rId18"/>
    <p:sldId id="301" r:id="rId19"/>
    <p:sldId id="302" r:id="rId20"/>
    <p:sldId id="300" r:id="rId21"/>
    <p:sldId id="269" r:id="rId22"/>
    <p:sldId id="271" r:id="rId23"/>
    <p:sldId id="272" r:id="rId24"/>
    <p:sldId id="273" r:id="rId25"/>
    <p:sldId id="296" r:id="rId26"/>
    <p:sldId id="305" r:id="rId27"/>
    <p:sldId id="275" r:id="rId28"/>
    <p:sldId id="276" r:id="rId29"/>
    <p:sldId id="277" r:id="rId30"/>
    <p:sldId id="278" r:id="rId31"/>
    <p:sldId id="279" r:id="rId32"/>
    <p:sldId id="280" r:id="rId33"/>
    <p:sldId id="281" r:id="rId34"/>
    <p:sldId id="285" r:id="rId35"/>
    <p:sldId id="286" r:id="rId36"/>
    <p:sldId id="282" r:id="rId37"/>
    <p:sldId id="283" r:id="rId38"/>
    <p:sldId id="287" r:id="rId39"/>
    <p:sldId id="304" r:id="rId40"/>
    <p:sldId id="288" r:id="rId41"/>
    <p:sldId id="289" r:id="rId42"/>
    <p:sldId id="291" r:id="rId43"/>
  </p:sldIdLst>
  <p:sldSz cx="12192000" cy="6858000"/>
  <p:notesSz cx="6858000" cy="99456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687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5D8199-DB74-406B-A74F-AC45E0FB0610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917F37-D836-439B-B24E-4B8950C8E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5950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D920E3-412D-4271-B7E7-4B7E24C59B3B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4500" y="1243013"/>
            <a:ext cx="5969000" cy="33575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86362"/>
            <a:ext cx="5486400" cy="39161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492A97-F27B-4D91-9786-9BBF8B422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9810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92A97-F27B-4D91-9786-9BBF8B42276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4253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92A97-F27B-4D91-9786-9BBF8B42276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906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62A7D9D9-FA78-42E8-B746-C12C6B1B5978}" type="datetime1">
              <a:rPr lang="en-US" smtClean="0"/>
              <a:t>2/1/2024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4336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B5100-D8F3-4A3A-8F52-CFCCB2C26450}" type="datetime1">
              <a:rPr lang="en-US" smtClean="0"/>
              <a:t>2/1/2024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3532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5759C-2A52-4D68-921A-29E73859771F}" type="datetime1">
              <a:rPr lang="en-US" smtClean="0"/>
              <a:t>2/1/2024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2985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2B1D8-20A3-42CE-87FF-4D5516F2B945}" type="datetime1">
              <a:rPr lang="en-US" smtClean="0"/>
              <a:t>2/1/2024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846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D194F-CDAC-426F-8AB7-369A33B846D7}" type="datetime1">
              <a:rPr lang="en-US" smtClean="0"/>
              <a:t>2/1/2024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532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A896B-250A-4B20-A61D-5859696BFA7B}" type="datetime1">
              <a:rPr lang="en-US" smtClean="0"/>
              <a:t>2/1/2024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0767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7B31A-51EB-4FAF-A065-E5BEB6EFDA42}" type="datetime1">
              <a:rPr lang="en-US" smtClean="0"/>
              <a:t>2/1/2024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8210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10AE4-7C60-4EB4-A64F-07F865AC2B93}" type="datetime1">
              <a:rPr lang="en-US" smtClean="0"/>
              <a:t>2/1/2024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3469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853C0-BE15-4C22-AD38-C1AA769A3F27}" type="datetime1">
              <a:rPr lang="en-US" smtClean="0"/>
              <a:t>2/1/2024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6750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42040-D6AC-48FD-9B02-C62B8A77FB97}" type="datetime1">
              <a:rPr lang="en-US" smtClean="0"/>
              <a:t>2/1/2024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83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29D68-FFC8-45E7-95D9-0F110CA129C4}" type="datetime1">
              <a:rPr lang="en-US" smtClean="0"/>
              <a:t>2/1/2024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68923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F50D5-0860-47BE-96BD-E03B9D96FCE3}" type="datetime1">
              <a:rPr lang="en-US" smtClean="0"/>
              <a:t>2/1/2024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83294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A2387-1D77-43DE-8081-DCEEC1D67EE2}" type="datetime1">
              <a:rPr lang="en-US" smtClean="0"/>
              <a:t>2/1/2024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0464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9EA26-DFBC-4F8E-932A-54E583B35E29}" type="datetime1">
              <a:rPr lang="en-US" smtClean="0"/>
              <a:t>2/1/2024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4451996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9EA26-DFBC-4F8E-932A-54E583B35E29}" type="datetime1">
              <a:rPr lang="en-US" smtClean="0"/>
              <a:t>2/1/2024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8955221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D579A-7119-46C8-8804-BA280EE8B7C3}" type="datetime1">
              <a:rPr lang="en-US" smtClean="0"/>
              <a:t>2/1/2024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98054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4CFB3-434B-4953-A144-477F554F0263}" type="datetime1">
              <a:rPr lang="en-US" smtClean="0"/>
              <a:t>2/1/2024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6496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6F9EA26-DFBC-4F8E-932A-54E583B35E29}" type="datetime1">
              <a:rPr lang="en-US" smtClean="0"/>
              <a:t>2/1/2024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0904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  <p:sldLayoutId id="2147483740" r:id="rId12"/>
    <p:sldLayoutId id="2147483741" r:id="rId13"/>
    <p:sldLayoutId id="2147483742" r:id="rId14"/>
    <p:sldLayoutId id="2147483743" r:id="rId15"/>
    <p:sldLayoutId id="2147483744" r:id="rId16"/>
    <p:sldLayoutId id="2147483745" r:id="rId17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nicoa.org.uk/sites/default/files/CHOICE_final_report.pdf" TargetMode="External"/><Relationship Id="rId7" Type="http://schemas.openxmlformats.org/officeDocument/2006/relationships/hyperlink" Target="http://www.bbc.co.uk/news/health-30990913" TargetMode="External"/><Relationship Id="rId2" Type="http://schemas.openxmlformats.org/officeDocument/2006/relationships/hyperlink" Target="http://theconversation.com/reducing-depression-in-nursing-homes-requires-more-than-just-antidepressants-3897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pa.org.uk/ltc/older-people-vision-for-care-full.pdf" TargetMode="External"/><Relationship Id="rId5" Type="http://schemas.openxmlformats.org/officeDocument/2006/relationships/hyperlink" Target="https://www.jrf.org.uk/report/costs-and-benefits-paying-all-lowest-paid-care-home-workers-uk-living-wage" TargetMode="External"/><Relationship Id="rId4" Type="http://schemas.openxmlformats.org/officeDocument/2006/relationships/hyperlink" Target="http://www.cqc.org.uk/publications/major-report/state-care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xforddictionaries.com/definition/english/control" TargetMode="External"/><Relationship Id="rId2" Type="http://schemas.openxmlformats.org/officeDocument/2006/relationships/hyperlink" Target="http://myhomelife.org.uk/good-practice/8-best-practice-themes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01 - The Power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3874" y="628714"/>
            <a:ext cx="609600" cy="609600"/>
          </a:xfrm>
          <a:prstGeom prst="rect">
            <a:avLst/>
          </a:prstGeom>
          <a:effectLst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600" dirty="0">
                <a:latin typeface="Arial" panose="020B0604020202020204" pitchFamily="34" charset="0"/>
                <a:cs typeface="Arial" panose="020B0604020202020204" pitchFamily="34" charset="0"/>
              </a:rPr>
              <a:t>Power and Empowerment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Older People Living With Care</a:t>
            </a:r>
          </a:p>
        </p:txBody>
      </p:sp>
    </p:spTree>
    <p:extLst>
      <p:ext uri="{BB962C8B-B14F-4D97-AF65-F5344CB8AC3E}">
        <p14:creationId xmlns:p14="http://schemas.microsoft.com/office/powerpoint/2010/main" val="9893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1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Session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552700"/>
            <a:ext cx="8825659" cy="3416300"/>
          </a:xfrm>
        </p:spPr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Recognize and define the concepts of power and empowerment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Apply this knowledge to a residential elderly care setting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Compare and contrast the power balance between care givers, care recipients and managers in elderly residential care settings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Devise and develop  list of suggested ways in which individuals in a residential care setting could be empowered and barriers to empowerment that may be encountered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1369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2732" y="597564"/>
            <a:ext cx="8825658" cy="2677648"/>
          </a:xfrm>
        </p:spPr>
        <p:txBody>
          <a:bodyPr/>
          <a:lstStyle/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What is Power?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Group Task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What Do you think power is?</a:t>
            </a:r>
          </a:p>
        </p:txBody>
      </p:sp>
    </p:spTree>
    <p:extLst>
      <p:ext uri="{BB962C8B-B14F-4D97-AF65-F5344CB8AC3E}">
        <p14:creationId xmlns:p14="http://schemas.microsoft.com/office/powerpoint/2010/main" val="995835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Power?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3849" y="2575629"/>
            <a:ext cx="8825659" cy="1906155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‘the probability that one actor within a social relationship will be in a position to carry out his own will despite resistance, regardless of the basis on which this probability exists’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0" lvl="8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(Weber, 1978, p.53)</a:t>
            </a:r>
          </a:p>
          <a:p>
            <a:pPr marL="0" indent="0" algn="r">
              <a:buNone/>
            </a:pPr>
            <a:endParaRPr lang="en-GB" sz="1200" dirty="0"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483849" y="4481784"/>
            <a:ext cx="8825659" cy="1906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‘the capacity of some persons to produce intended and foreseen effects on others’ </a:t>
            </a:r>
          </a:p>
          <a:p>
            <a:pPr marL="0" indent="0" algn="r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(Wrong. 2009, p.2)</a:t>
            </a: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  <a:p>
            <a:pPr marL="0" indent="0">
              <a:buFont typeface="Wingdings 3" charset="2"/>
              <a:buNone/>
            </a:pPr>
            <a:endParaRPr lang="en-GB" dirty="0">
              <a:latin typeface="+mj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152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Power Can be Operated on Three Levels . . 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34662" y="2741999"/>
            <a:ext cx="8825659" cy="34163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Personal - An individual uses power to achieve their own ends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Cultural - Socialised behaviours, values and beliefs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Structural - Government and other organisations and institutions</a:t>
            </a: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916367" y="6019800"/>
            <a:ext cx="143821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(Thompson, 2006)</a:t>
            </a:r>
          </a:p>
        </p:txBody>
      </p:sp>
    </p:spTree>
    <p:extLst>
      <p:ext uri="{BB962C8B-B14F-4D97-AF65-F5344CB8AC3E}">
        <p14:creationId xmlns:p14="http://schemas.microsoft.com/office/powerpoint/2010/main" val="3547573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are Two Concepts of Power . . 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3" y="2822575"/>
            <a:ext cx="9930789" cy="3416300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Power to… - Having the potential to achieve ones ends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Power over… - How power can be used to dominate</a:t>
            </a:r>
          </a:p>
          <a:p>
            <a:pPr marL="0" indent="0">
              <a:buNone/>
            </a:pPr>
            <a:endParaRPr lang="en-GB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757301" y="5961876"/>
            <a:ext cx="132844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(Thompson, 2007)</a:t>
            </a:r>
          </a:p>
        </p:txBody>
      </p:sp>
    </p:spTree>
    <p:extLst>
      <p:ext uri="{BB962C8B-B14F-4D97-AF65-F5344CB8AC3E}">
        <p14:creationId xmlns:p14="http://schemas.microsoft.com/office/powerpoint/2010/main" val="3638960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3802" y="304800"/>
            <a:ext cx="9601196" cy="1303867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Control?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6000" y="1757680"/>
            <a:ext cx="10464800" cy="4490720"/>
          </a:xfrm>
        </p:spPr>
        <p:txBody>
          <a:bodyPr>
            <a:normAutofit fontScale="62500" lnSpcReduction="20000"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‘The power to influence or direct people’s behaviour or the course of events’ </a:t>
            </a:r>
          </a:p>
          <a:p>
            <a:pPr marL="0" indent="0" algn="r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(Oxford Dictionaries, 2016)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Social Control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regulation of the behaviour of individuals to be within expected norms and values of a society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Informal control - Control by peer group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Formal control - Laws and rules enforced by government and organisations</a:t>
            </a:r>
          </a:p>
          <a:p>
            <a:pPr marL="0" indent="0" algn="r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(Moore, 2001)</a:t>
            </a: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449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87364" y="2807360"/>
            <a:ext cx="919758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																Media    </a:t>
            </a:r>
          </a:p>
          <a:p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029426" y="3360165"/>
            <a:ext cx="231771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cs typeface="Calibri" panose="020F0502020204030204" pitchFamily="34" charset="0"/>
              </a:rPr>
              <a:t>Workplace</a:t>
            </a:r>
            <a:endParaRPr lang="en-GB" sz="1200" dirty="0">
              <a:cs typeface="Calibri" panose="020F050202020403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7957" y="1274090"/>
            <a:ext cx="9684496" cy="70696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Social Control is Imposed on us and Enforced by . . 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4559300"/>
            <a:ext cx="10351246" cy="146050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This is achieved by enforcing Sanctions - Rewards or punishments which guide behaviour within accepted norms and pressure people to conform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Hirschi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 &amp; </a:t>
            </a:r>
            <a:r>
              <a:rPr lang="en-GB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Gottredson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2005)</a:t>
            </a:r>
          </a:p>
          <a:p>
            <a:endParaRPr lang="en-GB" dirty="0"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cs typeface="Calibri" panose="020F0502020204030204" pitchFamily="34" charset="0"/>
              </a:rPr>
              <a:pPr/>
              <a:t>8</a:t>
            </a:fld>
            <a:endParaRPr lang="en-US" dirty="0">
              <a:cs typeface="Calibri" panose="020F050202020403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398409" y="2803311"/>
            <a:ext cx="91975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cs typeface="Calibri" panose="020F0502020204030204" pitchFamily="34" charset="0"/>
              </a:rPr>
              <a:t>Family   	 		</a:t>
            </a:r>
            <a:endParaRPr lang="en-GB" sz="1200" dirty="0">
              <a:cs typeface="Calibri" panose="020F050202020403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398409" y="2803311"/>
            <a:ext cx="91975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cs typeface="Calibri" panose="020F0502020204030204" pitchFamily="34" charset="0"/>
              </a:rPr>
              <a:t>        	 		Peer Group    		</a:t>
            </a:r>
            <a:endParaRPr lang="en-GB" sz="1200" dirty="0">
              <a:cs typeface="Calibri" panose="020F050202020403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398409" y="2803311"/>
            <a:ext cx="91975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cs typeface="Calibri" panose="020F0502020204030204" pitchFamily="34" charset="0"/>
              </a:rPr>
              <a:t>									 Education System    		</a:t>
            </a:r>
            <a:endParaRPr lang="en-GB" sz="1200" dirty="0">
              <a:cs typeface="Calibri" panose="020F050202020403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3519583" y="2801077"/>
            <a:ext cx="3722881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cs typeface="Calibri" panose="020F0502020204030204" pitchFamily="34" charset="0"/>
              </a:rPr>
              <a:t>				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GB" b="1" i="1" dirty="0">
                <a:cs typeface="Calibri" panose="020F0502020204030204" pitchFamily="34" charset="0"/>
              </a:rPr>
              <a:t>									Legal System    </a:t>
            </a:r>
          </a:p>
          <a:p>
            <a:endParaRPr lang="en-GB" b="1" i="1" dirty="0">
              <a:cs typeface="Calibri" panose="020F0502020204030204" pitchFamily="34" charset="0"/>
            </a:endParaRPr>
          </a:p>
          <a:p>
            <a:r>
              <a:rPr lang="en-GB" b="1" i="1" dirty="0">
                <a:cs typeface="Calibri" panose="020F0502020204030204" pitchFamily="34" charset="0"/>
              </a:rPr>
              <a:t>		</a:t>
            </a:r>
            <a:endParaRPr lang="en-GB" sz="1200" dirty="0">
              <a:cs typeface="Calibri" panose="020F050202020403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330577" y="2801077"/>
            <a:ext cx="3722881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					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									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Religion</a:t>
            </a:r>
          </a:p>
          <a:p>
            <a:endParaRPr lang="en-GB" b="1" i="1" dirty="0">
              <a:cs typeface="Calibri" panose="020F0502020204030204" pitchFamily="34" charset="0"/>
            </a:endParaRPr>
          </a:p>
          <a:p>
            <a:r>
              <a:rPr lang="en-GB" b="1" i="1" dirty="0">
                <a:cs typeface="Calibri" panose="020F0502020204030204" pitchFamily="34" charset="0"/>
              </a:rPr>
              <a:t>		</a:t>
            </a:r>
            <a:endParaRPr lang="en-GB" sz="1200" dirty="0">
              <a:cs typeface="Calibri" panose="020F0502020204030204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8491099" y="3269025"/>
            <a:ext cx="3722881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																  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(Moore, 2001)</a:t>
            </a:r>
          </a:p>
          <a:p>
            <a:endParaRPr lang="en-GB" b="1" i="1" dirty="0">
              <a:cs typeface="Calibri" panose="020F0502020204030204" pitchFamily="34" charset="0"/>
            </a:endParaRPr>
          </a:p>
          <a:p>
            <a:endParaRPr lang="en-GB" b="1" i="1" dirty="0">
              <a:cs typeface="Calibri" panose="020F0502020204030204" pitchFamily="34" charset="0"/>
            </a:endParaRPr>
          </a:p>
          <a:p>
            <a:r>
              <a:rPr lang="en-GB" b="1" i="1" dirty="0">
                <a:cs typeface="Calibri" panose="020F0502020204030204" pitchFamily="34" charset="0"/>
              </a:rPr>
              <a:t>		</a:t>
            </a:r>
            <a:endParaRPr lang="en-GB" sz="1200" dirty="0"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6924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Sanctions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2533" y="2730843"/>
            <a:ext cx="10783046" cy="393700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Positive Sanctions - Reward for compliance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Negative Sanctions - Punishment for non-compliance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Informal Sanctions - Spontaneous unofficial expressions of approval or disapproval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Formal Sanctions - Legal punishments such as fines, prison sentences etc.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(Ferrante, 2008)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3150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4920" y="3156254"/>
            <a:ext cx="7092954" cy="318694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Empowerment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7819" y="2743200"/>
            <a:ext cx="10783046" cy="3937000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Enabling individuals, groups and/or communities to have the </a:t>
            </a:r>
            <a:r>
              <a:rPr lang="en-GB" sz="2400" dirty="0">
                <a:solidFill>
                  <a:srgbClr val="B311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gain control of their circumstances and achieve their own goals, thereby being able to work towards helping themselves and others to maximise the quality of their lives.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Sutton-</a:t>
            </a:r>
            <a:r>
              <a:rPr lang="en-GB" sz="12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Kerchner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707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Defining Empowerment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7311" y="2681283"/>
            <a:ext cx="8825659" cy="2072409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Empowerment is helping people to gain a greater control over their own lives and circumstances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Enabling to affect change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Giving those who are marginalised a voice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Fighting social exclusion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7554192" y="5792931"/>
            <a:ext cx="3473758" cy="4260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055031" y="5603966"/>
            <a:ext cx="35329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(Giddens and Sutton, 2010; Thompson, 2006)</a:t>
            </a:r>
          </a:p>
        </p:txBody>
      </p:sp>
    </p:spTree>
    <p:extLst>
      <p:ext uri="{BB962C8B-B14F-4D97-AF65-F5344CB8AC3E}">
        <p14:creationId xmlns:p14="http://schemas.microsoft.com/office/powerpoint/2010/main" val="1737839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Power and Empowerment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-Residential Care Home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7644" y="2552700"/>
            <a:ext cx="8825659" cy="34163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421,100 older people in residential care in the UK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14.8% of people over 85 live in residential care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Average cost of care is £600 to £800 per week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£566 in Wales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Savings over £23,250 = full fees England and NI.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Savings over £30,000 = full fees Wales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788236" y="5621482"/>
            <a:ext cx="15378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AgeUk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2018</a:t>
            </a:r>
            <a:r>
              <a:rPr lang="en-GB" sz="1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712564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Older People Say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883" y="2285999"/>
            <a:ext cx="10287746" cy="38481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I’ve lost the ability to communicate as there’s no one with the same interests here as me.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had to sell my flat to pay for this care home so now I haven’t got any choice – this is my home because it’s all I’ve got left.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would like the care assistants to talk to me when they come to care for me but they don’t.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don’t take sugar in my tea. I’ve told them but they still put it in so I drink it.</a:t>
            </a:r>
          </a:p>
          <a:p>
            <a:pPr marL="0" indent="0" algn="r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(JRF, 2099)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565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Much Power and Control does an Older Person in Residential Care Have?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608" y="3098351"/>
            <a:ext cx="10706846" cy="341630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Their voices are silent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They have low self esteem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They have low expectations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They live in a fear culture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(JRF, 2009)</a:t>
            </a:r>
          </a:p>
          <a:p>
            <a:endParaRPr lang="en-GB" sz="1600" dirty="0">
              <a:latin typeface="+mj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967683" y="3098351"/>
            <a:ext cx="8825659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They feel helpless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They feel hopeless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They have human rights but who will enforce them?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0102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 has Control?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805146" cy="373380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Family - Control of finances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Carers - Control details of day to day living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Medical staff - Control of medication etc.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 home managers - Control of staff and environment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Social services/ local government - Financial control, policies governing care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UK government - policies governing older people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Bhar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2015)</a:t>
            </a:r>
          </a:p>
          <a:p>
            <a:endParaRPr lang="en-GB" dirty="0">
              <a:latin typeface="+mj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567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 Workers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779746" cy="37211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around  16,000 residential and nursing care homes in the UK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majority of staff who work there are care workers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predominantly female (4 in 5)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average age is 43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relatively poorly educated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many are paid national minimum wage </a:t>
            </a:r>
          </a:p>
          <a:p>
            <a:pPr marL="914400" lvl="2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(CQC, 2017;JRF, 2015)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6533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 Workers have power over the residents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8027" y="2693555"/>
            <a:ext cx="9855946" cy="3554846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Control their daily lives with their actions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Have been known to impose informal sanctions on residents who are seen as problematic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Are bound by informal control of work environment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endParaRPr lang="en-GB" sz="13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(JRF, 2009)</a:t>
            </a:r>
          </a:p>
          <a:p>
            <a:endParaRPr lang="en-GB" dirty="0">
              <a:latin typeface="+mj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84173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Management has Power over Staff and Residents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0804" y="5574224"/>
            <a:ext cx="1103472" cy="323116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1705673" y="2651991"/>
            <a:ext cx="9855946" cy="387350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Control day to day running of care home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Set staffing levels and pay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Set out policies and procedures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Actions set example for conduct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Font typeface="Wingdings 3" charset="2"/>
              <a:buNone/>
            </a:pPr>
            <a:endParaRPr lang="en-GB" sz="13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2460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TASK….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413164" y="3013364"/>
            <a:ext cx="872836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What can be done to empower an elderly person in a residential care home?</a:t>
            </a:r>
          </a:p>
          <a:p>
            <a:pPr marL="342900" indent="-342900">
              <a:buAutoNum type="arabicPeriod"/>
            </a:pP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What are the barriers to empowerment?</a:t>
            </a:r>
          </a:p>
        </p:txBody>
      </p:sp>
    </p:spTree>
    <p:extLst>
      <p:ext uri="{BB962C8B-B14F-4D97-AF65-F5344CB8AC3E}">
        <p14:creationId xmlns:p14="http://schemas.microsoft.com/office/powerpoint/2010/main" val="9098411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Care Workers Empower Residents by…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Treating them with dignity and respect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Listening to them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Offering choice whenever possible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Working in a person centred manner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058400" y="5434445"/>
            <a:ext cx="2057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(JRF, 2015</a:t>
            </a:r>
            <a:r>
              <a:rPr lang="en-GB" sz="1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34661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Barriers to Staff Empowering Residents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Time restraints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Lack of training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Lack of information and knowledge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Negative workplace culture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burnout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Lack of support from management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(CHOICE, 2013)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5331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Management of Residential Home can Empower  Residents by…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6366" y="2146031"/>
            <a:ext cx="11268332" cy="447040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Person centred care planning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Training and monitoring staff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Consultation with residents in all aspects of their care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Involving residents in decisions about the home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Transparency in all dealings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Promoting advocacy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Providing a safe environment for residents to air any grievances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GIVING THEM A VOICE</a:t>
            </a:r>
          </a:p>
          <a:p>
            <a:pPr marL="0" indent="0" algn="r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MyHomeLife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2016)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7121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Barriers to Management Empowering Residents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1826" y="2470496"/>
            <a:ext cx="10605246" cy="3898900"/>
          </a:xfrm>
        </p:spPr>
        <p:txBody>
          <a:bodyPr>
            <a:normAutofit fontScale="55000" lnSpcReduction="20000"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Lack of funding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Lack of resources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Time constraints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Lack of adequate staff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Need to comply with council and government regulations and laws         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(Hill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2012)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3436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So… What Could be Done?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3286" y="2426769"/>
            <a:ext cx="10414746" cy="4254500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Keys to a good life for older people with high support needs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•	Personalised support and care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•	Meaningful relationships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•	Meaningful daily and Personal community life identity and self esteem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•	Personal authority and control of home and personal surroundings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</a:t>
            </a:r>
            <a:r>
              <a:rPr lang="en-GB" sz="2000" b="1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Advocacy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353901" y="5621616"/>
            <a:ext cx="9638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/>
              <a:t>(JRF, 2009)</a:t>
            </a:r>
          </a:p>
        </p:txBody>
      </p:sp>
    </p:spTree>
    <p:extLst>
      <p:ext uri="{BB962C8B-B14F-4D97-AF65-F5344CB8AC3E}">
        <p14:creationId xmlns:p14="http://schemas.microsoft.com/office/powerpoint/2010/main" val="113858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Recap and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667" y="2552700"/>
            <a:ext cx="8825659" cy="3416300"/>
          </a:xfrm>
        </p:spPr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Recognize and define the concepts of power and empowerment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Apply this knowledge to a residential elderly care setting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Compare and contrast the power balance between care givers, care recipients and managers in elderly residential care settings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Devise and develop  list of suggested ways in which individuals in a residential care setting could be empowered and the barriers that may be encountered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0250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55639" y="821651"/>
            <a:ext cx="8825658" cy="2677648"/>
          </a:xfrm>
        </p:spPr>
        <p:txBody>
          <a:bodyPr/>
          <a:lstStyle/>
          <a:p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7124540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6765" y="2528684"/>
            <a:ext cx="9703546" cy="3806825"/>
          </a:xfrm>
        </p:spPr>
        <p:txBody>
          <a:bodyPr>
            <a:normAutofit fontScale="47500" lnSpcReduction="2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AgeUK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(2018) Later Life in the United Kingdom. Available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://www.ageuk.org.uk/globalassets/age-uk/documents/reports-and-publications/later_life_uk_factsheet.pdf (Accessed: 20 September 2018)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Bahr, S. (2015) Reducing depression in nursing homes requires more than just antidepressants.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http://theconversation.com/reducing-depression-in-nursing-homes-requires-more-than-just-antidepressants-38970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January 2019).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CHOICE, (2013) What makes a real difference to resident experience? Digging deep into care home culture: The CHOICE (Care Home Organisations Implementing Cultures of Excellence) research report.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http://www.panicoa.org.uk/sites/default/files/CHOICE_final_report.pdf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11 January 2019).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(2017a).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Care and Adult Social Care in England, 2016/17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HC 377. London: Her Majesty’s Stationery Office.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www.cqc.org.uk/publications/major-report/state-care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 October 2018).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Ferrante, J. (2008) Sociology: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 Global Perspective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Belmont: Thomson Higher Education.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Gidddens, A. and Sutton, P. (2010) Sociology: Introductory Readings. London: Polity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Hill, R., Thorn, B.,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Bowiling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J. and Morrison, A. (2012)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Geriatric Residential Care.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Hove: Psychology Press.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Hirschi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 &amp;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Gottredson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MR (2005) ‘Punishment of Children from the Perspective of Control Theory’ in Donnelly M &amp; Straus MA, Corporal Punishment of Children in Theoretical Perspectives, New Haven, CT: Yale University Press.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JRF, (2015) The costs and benefits of paying all the lowest-paid care home workers in the UK the Living Wage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https://www.jrf.org.uk/report/costs-and-benefits-paying-all-lowest-paid-care-home-workers-uk-living-wage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11 January 2019).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JRF, (2009) Older people’s vision for long-term care.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http://www.cpa.org.uk/ltc/older-people-vision-for-care-full.pdf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January 2019).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LaingBuisson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(2015) Care in the UK: The costs you face.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http://www.bbc.co.uk/news/health-30990913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January 2019).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88373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Miller, C. (2009)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Nursing for Wellness in Older Adults.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6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Philadelphia: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Lippincott Williams and Wilkins.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Moore, S. (2001)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Sociology Alive!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Cheltenham: Nelson Thornes Ltd.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MyHomeLife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(2016) Best Practice Themes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http://myhomelife.org.uk/good-practice/8-best-practice-themes/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January 2018).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Oxford Dictionaries, (2016) Control.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http://www.oxforddictionaries.com/definition/english/control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September  2018).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Sutton-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Kerchner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 (2017) ‘People Power’ Available at: http://fitnessandwellnessnews.com/people-power/ (Accessed: 17 June 2018).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Thompson, N. (2007)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Power and Empowerment.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Lyme Regis: Russell House Publishing.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Thompson, N. (2006)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Anti-discriminatory Practice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4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Palgrave Macmillan.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Weber M (1978) Economy and Society: An Outline of Interpretive Sociology, Volumes I and II, Berkeley and Los Angeles, CA: University of California Press.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Wrong, D. (2009) Power: Its Forms, Bases, and Uses. London: Transaction Publishers.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3447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2031" y="295729"/>
            <a:ext cx="6472169" cy="6499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69070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6" name="Picture 5" descr="https://s-media-cache-ak0.pinimg.com/236x/19/23/12/192312eea7be53d66892da1fb3ba6f27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444500"/>
            <a:ext cx="4978400" cy="5956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1645000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6" name="Picture 5" descr="https://muslimlearninggarden.files.wordpress.com/2011/08/p1000336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400" y="1063416"/>
            <a:ext cx="6370955" cy="512148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0928581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6" name="Picture 5" descr="http://www.approvedbusiness.co.uk/files/articleimages/6041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685800"/>
            <a:ext cx="6654799" cy="54991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657901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6" name="Picture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5788" y="854074"/>
            <a:ext cx="6316211" cy="47339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557773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31318" t="18713" r="6946" b="12605"/>
          <a:stretch/>
        </p:blipFill>
        <p:spPr>
          <a:xfrm>
            <a:off x="3301999" y="774700"/>
            <a:ext cx="6103609" cy="5092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46820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35</a:t>
            </a:fld>
            <a:endParaRPr lang="en-US" dirty="0"/>
          </a:p>
        </p:txBody>
      </p:sp>
      <p:pic>
        <p:nvPicPr>
          <p:cNvPr id="6" name="Picture 5" descr="http://www.approvedbusiness.co.uk/files/articleimages/6041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685800"/>
            <a:ext cx="6654799" cy="54991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458198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6" name="Picture 5" descr="http://300f664e975974d2683e-068f1f17dd6bba3a7ea464938d783160.r48.cf1.rackcdn.com/strong-tea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2450" y="679572"/>
            <a:ext cx="6953250" cy="55307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0611800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6" name="Picture 5" descr="http://www.dispatch.com/content/graphics/2013/01/28/bingo-art0-guslbmgs-1bingo-fs-1-jpg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85" r="7000"/>
          <a:stretch/>
        </p:blipFill>
        <p:spPr bwMode="auto">
          <a:xfrm>
            <a:off x="2181224" y="523874"/>
            <a:ext cx="7750175" cy="549592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835481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38</a:t>
            </a:fld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6074" y="812800"/>
            <a:ext cx="6831635" cy="5075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94842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39</a:t>
            </a:fld>
            <a:endParaRPr lang="en-US" dirty="0"/>
          </a:p>
        </p:txBody>
      </p:sp>
      <p:pic>
        <p:nvPicPr>
          <p:cNvPr id="6" name="Picture 5" descr="http://www.approvedbusiness.co.uk/files/articleimages/6041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685800"/>
            <a:ext cx="6654799" cy="54991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3345217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40</a:t>
            </a:fld>
            <a:endParaRPr lang="en-US" dirty="0"/>
          </a:p>
        </p:txBody>
      </p:sp>
      <p:pic>
        <p:nvPicPr>
          <p:cNvPr id="1026" name="Picture 2" descr="http://vignette1.wikia.nocookie.net/emmerdale/images/d/d1/Logo_1998.JPG/revision/latest?cb=2013072422525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5175" y="823912"/>
            <a:ext cx="8090276" cy="510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009412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41</a:t>
            </a:fld>
            <a:endParaRPr lang="en-US" dirty="0"/>
          </a:p>
        </p:txBody>
      </p:sp>
      <p:pic>
        <p:nvPicPr>
          <p:cNvPr id="3074" name="Picture 2" descr="http://www.nursinghomeabuselawyerblog.com/files/2015/02/empty-bed-in-nursing-hom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474" y="542716"/>
            <a:ext cx="7159625" cy="5765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356199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42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2031" y="295729"/>
            <a:ext cx="6472169" cy="6499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8764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2005</Words>
  <Application>Microsoft Office PowerPoint</Application>
  <PresentationFormat>Widescreen</PresentationFormat>
  <Paragraphs>249</Paragraphs>
  <Slides>42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Arial</vt:lpstr>
      <vt:lpstr>Calibri</vt:lpstr>
      <vt:lpstr>Garamond</vt:lpstr>
      <vt:lpstr>Wingdings 3</vt:lpstr>
      <vt:lpstr>Organic</vt:lpstr>
      <vt:lpstr>Power and Empowerment</vt:lpstr>
      <vt:lpstr>Session Learning Outcomes</vt:lpstr>
      <vt:lpstr>What is Power?</vt:lpstr>
      <vt:lpstr>What is Power?</vt:lpstr>
      <vt:lpstr> Power Can be Operated on Three Levels . . .</vt:lpstr>
      <vt:lpstr>There are Two Concepts of Power . . .</vt:lpstr>
      <vt:lpstr>What is Control?</vt:lpstr>
      <vt:lpstr>Social Control is Imposed on us and Enforced by . . .</vt:lpstr>
      <vt:lpstr>Sanctions</vt:lpstr>
      <vt:lpstr>Empowerment</vt:lpstr>
      <vt:lpstr>Defining Empowerment </vt:lpstr>
      <vt:lpstr>Power and Empowerment  -Residential Care Home</vt:lpstr>
      <vt:lpstr>What Older People Say</vt:lpstr>
      <vt:lpstr>How Much Power and Control does an Older Person in Residential Care Have?</vt:lpstr>
      <vt:lpstr>Who has Control?</vt:lpstr>
      <vt:lpstr>Care Workers</vt:lpstr>
      <vt:lpstr>Care Workers have power over the residents</vt:lpstr>
      <vt:lpstr>Management has Power over Staff and Residents</vt:lpstr>
      <vt:lpstr>TASK….</vt:lpstr>
      <vt:lpstr>Care Workers Empower Residents by…</vt:lpstr>
      <vt:lpstr>Barriers to Staff Empowering Residents</vt:lpstr>
      <vt:lpstr>Management of Residential Home can Empower  Residents by…</vt:lpstr>
      <vt:lpstr>Barriers to Management Empowering Residents</vt:lpstr>
      <vt:lpstr>So… What Could be Done?</vt:lpstr>
      <vt:lpstr>Recap and Learning Outcomes</vt:lpstr>
      <vt:lpstr>Any Questions?</vt:lpstr>
      <vt:lpstr>References</vt:lpstr>
      <vt:lpstr>References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 and Control</dc:title>
  <dc:creator>Frozr Jones</dc:creator>
  <cp:lastModifiedBy>Rebecca Stewart</cp:lastModifiedBy>
  <cp:revision>71</cp:revision>
  <cp:lastPrinted>2018-09-28T03:04:31Z</cp:lastPrinted>
  <dcterms:created xsi:type="dcterms:W3CDTF">2016-01-12T23:56:41Z</dcterms:created>
  <dcterms:modified xsi:type="dcterms:W3CDTF">2024-02-01T22:21:11Z</dcterms:modified>
</cp:coreProperties>
</file>