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90" r:id="rId1"/>
  </p:sldMasterIdLst>
  <p:sldIdLst>
    <p:sldId id="257" r:id="rId2"/>
    <p:sldId id="256" r:id="rId3"/>
    <p:sldId id="258" r:id="rId4"/>
  </p:sldIdLst>
  <p:sldSz cx="17610138" cy="9906000"/>
  <p:notesSz cx="6858000" cy="9144000"/>
  <p:embeddedFontLst>
    <p:embeddedFont>
      <p:font typeface="Century Gothic" panose="020B0502020202020204" pitchFamily="34" charset="0"/>
      <p:regular r:id="rId5"/>
      <p:bold r:id="rId6"/>
      <p:italic r:id="rId7"/>
      <p:boldItalic r:id="rId8"/>
    </p:embeddedFont>
    <p:embeddedFont>
      <p:font typeface="Poppins Bold" panose="020B0604020202020204" charset="0"/>
      <p:regular r:id="rId9"/>
    </p:embeddedFont>
    <p:embeddedFont>
      <p:font typeface="Poppins" panose="020B0604020202020204" charset="0"/>
      <p:regular r:id="rId10"/>
    </p:embeddedFont>
    <p:embeddedFont>
      <p:font typeface="Wingdings 3" panose="05040102010807070707" pitchFamily="18" charset="2"/>
      <p:regular r:id="rId11"/>
    </p:embeddedFont>
    <p:embeddedFont>
      <p:font typeface="Arial Black" panose="020B0A04020102020204" pitchFamily="34" charset="0"/>
      <p:bold r:id="rId12"/>
    </p:embeddedFont>
    <p:embeddedFont>
      <p:font typeface="ITC Benguiat Bold" panose="020B0604020202020204" charset="0"/>
      <p:regular r:id="rId13"/>
    </p:embeddedFont>
  </p:embeddedFontLst>
  <p:defaultTextStyle>
    <a:defPPr>
      <a:defRPr lang="en-US"/>
    </a:defPPr>
    <a:lvl1pPr marL="0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1pPr>
    <a:lvl2pPr marL="210038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2pPr>
    <a:lvl3pPr marL="420075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3pPr>
    <a:lvl4pPr marL="630113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4pPr>
    <a:lvl5pPr marL="840151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5pPr>
    <a:lvl6pPr marL="1050188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6pPr>
    <a:lvl7pPr marL="1260226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7pPr>
    <a:lvl8pPr marL="1470264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8pPr>
    <a:lvl9pPr marL="1680301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1" userDrawn="1">
          <p15:clr>
            <a:srgbClr val="A4A3A4"/>
          </p15:clr>
        </p15:guide>
        <p15:guide id="2" pos="33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9" d="100"/>
          <a:sy n="49" d="100"/>
        </p:scale>
        <p:origin x="678" y="54"/>
      </p:cViewPr>
      <p:guideLst>
        <p:guide orient="horz" pos="1001"/>
        <p:guide pos="335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viewProps" Target="viewProps.xml"/><Relationship Id="rId10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8277" y="990600"/>
            <a:ext cx="11556653" cy="4292601"/>
          </a:xfrm>
        </p:spPr>
        <p:txBody>
          <a:bodyPr anchor="b">
            <a:normAutofit/>
          </a:bodyPr>
          <a:lstStyle>
            <a:lvl1pPr algn="l">
              <a:defRPr sz="6933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8277" y="5552253"/>
            <a:ext cx="9245322" cy="2812814"/>
          </a:xfrm>
        </p:spPr>
        <p:txBody>
          <a:bodyPr anchor="t">
            <a:normAutofit/>
          </a:bodyPr>
          <a:lstStyle>
            <a:lvl1pPr marL="0" indent="0" algn="l">
              <a:buNone/>
              <a:defRPr sz="3033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207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811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6415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3018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9622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6226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2830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11884550" y="12230"/>
            <a:ext cx="5503168" cy="550333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8822648" y="132233"/>
            <a:ext cx="8782905" cy="878316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0451433" y="330200"/>
            <a:ext cx="7154119" cy="715433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10595891" y="46625"/>
            <a:ext cx="7009663" cy="700987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11331943" y="880535"/>
            <a:ext cx="6273610" cy="62737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596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979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6" y="2898422"/>
            <a:ext cx="12327098" cy="3295644"/>
          </a:xfrm>
        </p:spPr>
        <p:txBody>
          <a:bodyPr anchor="b">
            <a:normAutofit/>
          </a:bodyPr>
          <a:lstStyle>
            <a:lvl1pPr algn="l">
              <a:defRPr sz="5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8" y="6493934"/>
            <a:ext cx="12327097" cy="2164644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2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8276" y="990601"/>
            <a:ext cx="7131954" cy="522205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9274" y="990601"/>
            <a:ext cx="7127367" cy="522205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500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4074" y="990600"/>
            <a:ext cx="6716157" cy="832378"/>
          </a:xfrm>
        </p:spPr>
        <p:txBody>
          <a:bodyPr anchor="b">
            <a:noAutofit/>
          </a:bodyPr>
          <a:lstStyle>
            <a:lvl1pPr marL="0" indent="0">
              <a:buNone/>
              <a:defRPr sz="4044" b="0">
                <a:solidFill>
                  <a:schemeClr val="tx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8276" y="1835208"/>
            <a:ext cx="7131954" cy="4377444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780609" y="990600"/>
            <a:ext cx="6738325" cy="832378"/>
          </a:xfrm>
        </p:spPr>
        <p:txBody>
          <a:bodyPr anchor="b">
            <a:noAutofit/>
          </a:bodyPr>
          <a:lstStyle>
            <a:lvl1pPr marL="0" indent="0">
              <a:buNone/>
              <a:defRPr sz="4044" b="0">
                <a:solidFill>
                  <a:schemeClr val="tx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386980" y="1822978"/>
            <a:ext cx="7119724" cy="4377444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51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106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052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3599" y="990600"/>
            <a:ext cx="5283041" cy="1981200"/>
          </a:xfrm>
        </p:spPr>
        <p:txBody>
          <a:bodyPr anchor="b">
            <a:normAutofit/>
          </a:bodyPr>
          <a:lstStyle>
            <a:lvl1pPr algn="l">
              <a:defRPr sz="3467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8277" y="990600"/>
            <a:ext cx="8584944" cy="7667978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33599" y="3191933"/>
            <a:ext cx="5283041" cy="3020719"/>
          </a:xfrm>
        </p:spPr>
        <p:txBody>
          <a:bodyPr anchor="t">
            <a:normAutofit/>
          </a:bodyPr>
          <a:lstStyle>
            <a:lvl1pPr marL="0" indent="0">
              <a:buNone/>
              <a:defRPr sz="2311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7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1635" y="2091267"/>
            <a:ext cx="8695006" cy="1651000"/>
          </a:xfrm>
        </p:spPr>
        <p:txBody>
          <a:bodyPr anchor="b">
            <a:normAutofit/>
          </a:bodyPr>
          <a:lstStyle>
            <a:lvl1pPr algn="l">
              <a:defRPr sz="4044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28530" y="1320800"/>
            <a:ext cx="4739042" cy="6604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1635" y="4011318"/>
            <a:ext cx="8697299" cy="2959570"/>
          </a:xfrm>
        </p:spPr>
        <p:txBody>
          <a:bodyPr anchor="t">
            <a:normAutofit/>
          </a:bodyPr>
          <a:lstStyle>
            <a:lvl1pPr marL="0" indent="0">
              <a:buNone/>
              <a:defRPr sz="2600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03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990570" y="770467"/>
            <a:ext cx="15626704" cy="45127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320763" y="5552252"/>
            <a:ext cx="11994610" cy="6604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2311"/>
            </a:lvl1pPr>
            <a:lvl2pPr marL="660380" indent="0">
              <a:buFontTx/>
              <a:buNone/>
              <a:defRPr/>
            </a:lvl2pPr>
            <a:lvl3pPr marL="1320759" indent="0">
              <a:buFontTx/>
              <a:buNone/>
              <a:defRPr/>
            </a:lvl3pPr>
            <a:lvl4pPr marL="1981139" indent="0">
              <a:buFontTx/>
              <a:buNone/>
              <a:defRPr/>
            </a:lvl4pPr>
            <a:lvl5pPr marL="2641519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22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8" y="990600"/>
            <a:ext cx="14528364" cy="3962400"/>
          </a:xfrm>
        </p:spPr>
        <p:txBody>
          <a:bodyPr anchor="ctr">
            <a:normAutofit/>
          </a:bodyPr>
          <a:lstStyle>
            <a:lvl1pPr algn="l">
              <a:defRPr sz="4622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7" y="5943600"/>
            <a:ext cx="12329390" cy="2714978"/>
          </a:xfrm>
        </p:spPr>
        <p:txBody>
          <a:bodyPr anchor="ctr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4848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656" y="990600"/>
            <a:ext cx="13207605" cy="3962400"/>
          </a:xfrm>
        </p:spPr>
        <p:txBody>
          <a:bodyPr anchor="ctr">
            <a:normAutofit/>
          </a:bodyPr>
          <a:lstStyle>
            <a:lvl1pPr algn="l">
              <a:defRPr sz="4622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88910" y="4953000"/>
            <a:ext cx="12327097" cy="550333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660380" indent="0">
              <a:buFontTx/>
              <a:buNone/>
              <a:defRPr/>
            </a:lvl2pPr>
            <a:lvl3pPr marL="1320759" indent="0">
              <a:buFontTx/>
              <a:buNone/>
              <a:defRPr/>
            </a:lvl3pPr>
            <a:lvl4pPr marL="1981139" indent="0">
              <a:buFontTx/>
              <a:buNone/>
              <a:defRPr/>
            </a:lvl4pPr>
            <a:lvl5pPr marL="2641519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8" y="6212653"/>
            <a:ext cx="12327097" cy="2433694"/>
          </a:xfrm>
        </p:spPr>
        <p:txBody>
          <a:bodyPr anchor="ctr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768150" y="1173210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/>
            <a:r>
              <a:rPr lang="en-US" sz="115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856260" y="3999091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 algn="r"/>
            <a:r>
              <a:rPr lang="en-US" sz="1155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190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6" y="4953000"/>
            <a:ext cx="12327097" cy="2451800"/>
          </a:xfrm>
        </p:spPr>
        <p:txBody>
          <a:bodyPr anchor="b">
            <a:normAutofit/>
          </a:bodyPr>
          <a:lstStyle>
            <a:lvl1pPr algn="l">
              <a:defRPr sz="4622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5" y="7414306"/>
            <a:ext cx="12329393" cy="1242800"/>
          </a:xfrm>
        </p:spPr>
        <p:txBody>
          <a:bodyPr anchor="t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7748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658" y="990600"/>
            <a:ext cx="13207604" cy="3962400"/>
          </a:xfrm>
        </p:spPr>
        <p:txBody>
          <a:bodyPr anchor="ctr">
            <a:normAutofit/>
          </a:bodyPr>
          <a:lstStyle>
            <a:lvl1pPr algn="l">
              <a:defRPr sz="4622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277" y="5674549"/>
            <a:ext cx="12327098" cy="15164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46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7191022"/>
            <a:ext cx="12327098" cy="1467556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768150" y="1173210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/>
            <a:r>
              <a:rPr lang="en-US" sz="115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56260" y="3999091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 algn="r"/>
            <a:r>
              <a:rPr lang="en-US" sz="1155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947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8" y="990600"/>
            <a:ext cx="14528364" cy="3962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276" y="5674549"/>
            <a:ext cx="12327097" cy="12107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46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6885280"/>
            <a:ext cx="12327098" cy="1773297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1444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03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544930" y="990600"/>
            <a:ext cx="2971711" cy="6604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570" y="990600"/>
            <a:ext cx="11299839" cy="7667978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906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3298556" y="4280371"/>
            <a:ext cx="4306999" cy="4635030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8276" y="6481702"/>
            <a:ext cx="12327097" cy="217687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990601"/>
            <a:ext cx="12327097" cy="52220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305943" y="8915401"/>
            <a:ext cx="2311331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44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88276" y="8915401"/>
            <a:ext cx="10896273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444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968618" y="8057798"/>
            <a:ext cx="1649860" cy="9676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622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1136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660380" rtl="0" eaLnBrk="1" latinLnBrk="0" hangingPunct="1">
        <a:spcBef>
          <a:spcPct val="0"/>
        </a:spcBef>
        <a:buNone/>
        <a:defRPr sz="5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273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88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07311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73349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311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2228781" indent="-247642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889161" indent="-247642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363208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429246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495284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5613227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18" Type="http://schemas.openxmlformats.org/officeDocument/2006/relationships/image" Target="../media/image12.pn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17" Type="http://schemas.openxmlformats.org/officeDocument/2006/relationships/image" Target="../media/image11.png"/><Relationship Id="rId2" Type="http://schemas.openxmlformats.org/officeDocument/2006/relationships/image" Target="../media/image2.png"/><Relationship Id="rId16" Type="http://schemas.openxmlformats.org/officeDocument/2006/relationships/image" Target="../media/image10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6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9.png"/><Relationship Id="rId22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4669" y="407587"/>
            <a:ext cx="7141645" cy="318333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184391" y="4572000"/>
            <a:ext cx="9982200" cy="267765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Programme:  Master of Business Administration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 LCMB7024</a:t>
            </a: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Module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  Marketing Management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 Title:  Assessment component 2:   Marketing Portfolio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 Dr Laila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Maazouz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(London) </a:t>
            </a: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Sorbane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Das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Toma</a:t>
            </a: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ID: 2437417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75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376069" y="2434083"/>
            <a:ext cx="3430588" cy="3806681"/>
            <a:chOff x="0" y="0"/>
            <a:chExt cx="1513165" cy="150317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13165" cy="1503178"/>
            </a:xfrm>
            <a:custGeom>
              <a:avLst/>
              <a:gdLst/>
              <a:ahLst/>
              <a:cxnLst/>
              <a:rect l="l" t="t" r="r" b="b"/>
              <a:pathLst>
                <a:path w="1513165" h="1503178">
                  <a:moveTo>
                    <a:pt x="0" y="0"/>
                  </a:moveTo>
                  <a:lnTo>
                    <a:pt x="1513165" y="0"/>
                  </a:lnTo>
                  <a:lnTo>
                    <a:pt x="1513165" y="1503178"/>
                  </a:lnTo>
                  <a:lnTo>
                    <a:pt x="0" y="1503178"/>
                  </a:lnTo>
                  <a:close/>
                </a:path>
              </a:pathLst>
            </a:custGeom>
            <a:solidFill>
              <a:srgbClr val="FFCB6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513165" cy="1550803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794"/>
                </a:lnSpc>
              </a:pPr>
              <a:endParaRPr sz="375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806667" y="6240762"/>
            <a:ext cx="3430587" cy="3681459"/>
            <a:chOff x="0" y="0"/>
            <a:chExt cx="1664238" cy="14082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64238" cy="1408266"/>
            </a:xfrm>
            <a:custGeom>
              <a:avLst/>
              <a:gdLst/>
              <a:ahLst/>
              <a:cxnLst/>
              <a:rect l="l" t="t" r="r" b="b"/>
              <a:pathLst>
                <a:path w="1664238" h="1408266">
                  <a:moveTo>
                    <a:pt x="0" y="0"/>
                  </a:moveTo>
                  <a:lnTo>
                    <a:pt x="1664238" y="0"/>
                  </a:lnTo>
                  <a:lnTo>
                    <a:pt x="1664238" y="1408266"/>
                  </a:lnTo>
                  <a:lnTo>
                    <a:pt x="0" y="1408266"/>
                  </a:lnTo>
                  <a:close/>
                </a:path>
              </a:pathLst>
            </a:custGeom>
            <a:solidFill>
              <a:srgbClr val="C9DB99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664238" cy="1455891"/>
            </a:xfrm>
            <a:prstGeom prst="rect">
              <a:avLst/>
            </a:prstGeom>
          </p:spPr>
          <p:txBody>
            <a:bodyPr lIns="23052" tIns="23052" rIns="23052" bIns="23052" rtlCol="0" anchor="ctr"/>
            <a:lstStyle/>
            <a:p>
              <a:pPr algn="ctr">
                <a:lnSpc>
                  <a:spcPts val="1794"/>
                </a:lnSpc>
              </a:pPr>
              <a:endParaRPr sz="375"/>
            </a:p>
          </p:txBody>
        </p:sp>
      </p:grpSp>
      <p:sp>
        <p:nvSpPr>
          <p:cNvPr id="8" name="Freeform 8"/>
          <p:cNvSpPr/>
          <p:nvPr/>
        </p:nvSpPr>
        <p:spPr>
          <a:xfrm>
            <a:off x="11095572" y="240664"/>
            <a:ext cx="911259" cy="2057343"/>
          </a:xfrm>
          <a:custGeom>
            <a:avLst/>
            <a:gdLst/>
            <a:ahLst/>
            <a:cxnLst/>
            <a:rect l="l" t="t" r="r" b="b"/>
            <a:pathLst>
              <a:path w="2008145" h="4533775">
                <a:moveTo>
                  <a:pt x="0" y="0"/>
                </a:moveTo>
                <a:lnTo>
                  <a:pt x="2008145" y="0"/>
                </a:lnTo>
                <a:lnTo>
                  <a:pt x="2008145" y="4533775"/>
                </a:lnTo>
                <a:lnTo>
                  <a:pt x="0" y="45337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5454452" y="379177"/>
            <a:ext cx="1286758" cy="1717760"/>
          </a:xfrm>
          <a:custGeom>
            <a:avLst/>
            <a:gdLst/>
            <a:ahLst/>
            <a:cxnLst/>
            <a:rect l="l" t="t" r="r" b="b"/>
            <a:pathLst>
              <a:path w="2835633" h="3785433">
                <a:moveTo>
                  <a:pt x="0" y="0"/>
                </a:moveTo>
                <a:lnTo>
                  <a:pt x="2835633" y="0"/>
                </a:lnTo>
                <a:lnTo>
                  <a:pt x="2835633" y="3785433"/>
                </a:lnTo>
                <a:lnTo>
                  <a:pt x="0" y="378543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flipH="1">
            <a:off x="5573593" y="789532"/>
            <a:ext cx="1440890" cy="1417312"/>
          </a:xfrm>
          <a:custGeom>
            <a:avLst/>
            <a:gdLst/>
            <a:ahLst/>
            <a:cxnLst/>
            <a:rect l="l" t="t" r="r" b="b"/>
            <a:pathLst>
              <a:path w="3175294" h="3123335">
                <a:moveTo>
                  <a:pt x="3175294" y="0"/>
                </a:moveTo>
                <a:lnTo>
                  <a:pt x="0" y="0"/>
                </a:lnTo>
                <a:lnTo>
                  <a:pt x="0" y="3123335"/>
                </a:lnTo>
                <a:lnTo>
                  <a:pt x="3175294" y="3123335"/>
                </a:lnTo>
                <a:lnTo>
                  <a:pt x="3175294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7584494" y="4889629"/>
            <a:ext cx="1061436" cy="1069212"/>
          </a:xfrm>
          <a:custGeom>
            <a:avLst/>
            <a:gdLst/>
            <a:ahLst/>
            <a:cxnLst/>
            <a:rect l="l" t="t" r="r" b="b"/>
            <a:pathLst>
              <a:path w="2339090" h="2356226">
                <a:moveTo>
                  <a:pt x="0" y="0"/>
                </a:moveTo>
                <a:lnTo>
                  <a:pt x="2339090" y="0"/>
                </a:lnTo>
                <a:lnTo>
                  <a:pt x="2339090" y="2356227"/>
                </a:lnTo>
                <a:lnTo>
                  <a:pt x="0" y="23562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7501991" y="2658778"/>
            <a:ext cx="1158287" cy="1358333"/>
          </a:xfrm>
          <a:custGeom>
            <a:avLst/>
            <a:gdLst/>
            <a:ahLst/>
            <a:cxnLst/>
            <a:rect l="l" t="t" r="r" b="b"/>
            <a:pathLst>
              <a:path w="2552522" h="2993363">
                <a:moveTo>
                  <a:pt x="0" y="0"/>
                </a:moveTo>
                <a:lnTo>
                  <a:pt x="2552522" y="0"/>
                </a:lnTo>
                <a:lnTo>
                  <a:pt x="2552522" y="2993363"/>
                </a:lnTo>
                <a:lnTo>
                  <a:pt x="0" y="299336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2700000">
            <a:off x="7689011" y="4172068"/>
            <a:ext cx="676885" cy="575968"/>
          </a:xfrm>
          <a:custGeom>
            <a:avLst/>
            <a:gdLst/>
            <a:ahLst/>
            <a:cxnLst/>
            <a:rect l="l" t="t" r="r" b="b"/>
            <a:pathLst>
              <a:path w="1491655" h="1269263">
                <a:moveTo>
                  <a:pt x="0" y="0"/>
                </a:moveTo>
                <a:lnTo>
                  <a:pt x="1491656" y="0"/>
                </a:lnTo>
                <a:lnTo>
                  <a:pt x="1491656" y="1269263"/>
                </a:lnTo>
                <a:lnTo>
                  <a:pt x="0" y="126926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786796">
            <a:off x="11254250" y="4455746"/>
            <a:ext cx="856964" cy="1144005"/>
          </a:xfrm>
          <a:custGeom>
            <a:avLst/>
            <a:gdLst/>
            <a:ahLst/>
            <a:cxnLst/>
            <a:rect l="l" t="t" r="r" b="b"/>
            <a:pathLst>
              <a:path w="1888495" h="2521049">
                <a:moveTo>
                  <a:pt x="0" y="0"/>
                </a:moveTo>
                <a:lnTo>
                  <a:pt x="1888494" y="0"/>
                </a:lnTo>
                <a:lnTo>
                  <a:pt x="1888494" y="2521049"/>
                </a:lnTo>
                <a:lnTo>
                  <a:pt x="0" y="252104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9347308" y="4491703"/>
            <a:ext cx="2408748" cy="1544610"/>
          </a:xfrm>
          <a:custGeom>
            <a:avLst/>
            <a:gdLst/>
            <a:ahLst/>
            <a:cxnLst/>
            <a:rect l="l" t="t" r="r" b="b"/>
            <a:pathLst>
              <a:path w="5308167" h="3403862">
                <a:moveTo>
                  <a:pt x="0" y="0"/>
                </a:moveTo>
                <a:lnTo>
                  <a:pt x="5308167" y="0"/>
                </a:lnTo>
                <a:lnTo>
                  <a:pt x="5308167" y="3403862"/>
                </a:lnTo>
                <a:lnTo>
                  <a:pt x="0" y="340386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5454462" y="6305809"/>
            <a:ext cx="415829" cy="488689"/>
          </a:xfrm>
          <a:custGeom>
            <a:avLst/>
            <a:gdLst/>
            <a:ahLst/>
            <a:cxnLst/>
            <a:rect l="l" t="t" r="r" b="b"/>
            <a:pathLst>
              <a:path w="916365" h="1076925">
                <a:moveTo>
                  <a:pt x="0" y="0"/>
                </a:moveTo>
                <a:lnTo>
                  <a:pt x="916365" y="0"/>
                </a:lnTo>
                <a:lnTo>
                  <a:pt x="916365" y="1076925"/>
                </a:lnTo>
                <a:lnTo>
                  <a:pt x="0" y="107692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1122837">
            <a:off x="5583783" y="6683619"/>
            <a:ext cx="458446" cy="550686"/>
          </a:xfrm>
          <a:custGeom>
            <a:avLst/>
            <a:gdLst/>
            <a:ahLst/>
            <a:cxnLst/>
            <a:rect l="l" t="t" r="r" b="b"/>
            <a:pathLst>
              <a:path w="1010279" h="1213548">
                <a:moveTo>
                  <a:pt x="0" y="0"/>
                </a:moveTo>
                <a:lnTo>
                  <a:pt x="1010278" y="0"/>
                </a:lnTo>
                <a:lnTo>
                  <a:pt x="1010278" y="1213548"/>
                </a:lnTo>
                <a:lnTo>
                  <a:pt x="0" y="1213548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636464">
            <a:off x="8020614" y="6335449"/>
            <a:ext cx="738769" cy="429409"/>
          </a:xfrm>
          <a:custGeom>
            <a:avLst/>
            <a:gdLst/>
            <a:ahLst/>
            <a:cxnLst/>
            <a:rect l="l" t="t" r="r" b="b"/>
            <a:pathLst>
              <a:path w="1628028" h="946291">
                <a:moveTo>
                  <a:pt x="0" y="0"/>
                </a:moveTo>
                <a:lnTo>
                  <a:pt x="1628028" y="0"/>
                </a:lnTo>
                <a:lnTo>
                  <a:pt x="1628028" y="946291"/>
                </a:lnTo>
                <a:lnTo>
                  <a:pt x="0" y="946291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8027454" y="6832175"/>
            <a:ext cx="618485" cy="403702"/>
          </a:xfrm>
          <a:custGeom>
            <a:avLst/>
            <a:gdLst/>
            <a:ahLst/>
            <a:cxnLst/>
            <a:rect l="l" t="t" r="r" b="b"/>
            <a:pathLst>
              <a:path w="1362958" h="889640">
                <a:moveTo>
                  <a:pt x="0" y="0"/>
                </a:moveTo>
                <a:lnTo>
                  <a:pt x="1362958" y="0"/>
                </a:lnTo>
                <a:lnTo>
                  <a:pt x="1362958" y="889640"/>
                </a:lnTo>
                <a:lnTo>
                  <a:pt x="0" y="88964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=""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0019567" y="8130049"/>
            <a:ext cx="1022766" cy="1022766"/>
          </a:xfrm>
          <a:custGeom>
            <a:avLst/>
            <a:gdLst/>
            <a:ahLst/>
            <a:cxnLst/>
            <a:rect l="l" t="t" r="r" b="b"/>
            <a:pathLst>
              <a:path w="2253873" h="2253873">
                <a:moveTo>
                  <a:pt x="0" y="0"/>
                </a:moveTo>
                <a:lnTo>
                  <a:pt x="2253873" y="0"/>
                </a:lnTo>
                <a:lnTo>
                  <a:pt x="2253873" y="2253873"/>
                </a:lnTo>
                <a:lnTo>
                  <a:pt x="0" y="2253873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=""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9966338" y="8076819"/>
            <a:ext cx="1129224" cy="1129224"/>
          </a:xfrm>
          <a:custGeom>
            <a:avLst/>
            <a:gdLst/>
            <a:ahLst/>
            <a:cxnLst/>
            <a:rect l="l" t="t" r="r" b="b"/>
            <a:pathLst>
              <a:path w="2488476" h="2488476">
                <a:moveTo>
                  <a:pt x="0" y="0"/>
                </a:moveTo>
                <a:lnTo>
                  <a:pt x="2488476" y="0"/>
                </a:lnTo>
                <a:lnTo>
                  <a:pt x="2488476" y="2488476"/>
                </a:lnTo>
                <a:lnTo>
                  <a:pt x="0" y="248847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=""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 rot="-2311209" flipH="1">
            <a:off x="9314937" y="8464946"/>
            <a:ext cx="814425" cy="693002"/>
          </a:xfrm>
          <a:custGeom>
            <a:avLst/>
            <a:gdLst/>
            <a:ahLst/>
            <a:cxnLst/>
            <a:rect l="l" t="t" r="r" b="b"/>
            <a:pathLst>
              <a:path w="1794751" h="1527170">
                <a:moveTo>
                  <a:pt x="1794751" y="0"/>
                </a:moveTo>
                <a:lnTo>
                  <a:pt x="0" y="0"/>
                </a:lnTo>
                <a:lnTo>
                  <a:pt x="0" y="1527170"/>
                </a:lnTo>
                <a:lnTo>
                  <a:pt x="1794751" y="1527170"/>
                </a:lnTo>
                <a:lnTo>
                  <a:pt x="1794751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6677785" y="514747"/>
            <a:ext cx="4509634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9"/>
              </a:lnSpc>
            </a:pPr>
            <a:r>
              <a:rPr lang="en-US" sz="4310" b="1" dirty="0">
                <a:solidFill>
                  <a:srgbClr val="763C00"/>
                </a:solidFill>
                <a:latin typeface="ITC Benguiat Bold"/>
                <a:ea typeface="ITC Benguiat Bold"/>
                <a:cs typeface="ITC Benguiat Bold"/>
                <a:sym typeface="ITC Benguiat Bold"/>
              </a:rPr>
              <a:t>LUSH Refill Bar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115140" y="2607481"/>
            <a:ext cx="2873101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54"/>
              </a:lnSpc>
            </a:pPr>
            <a:r>
              <a:rPr lang="en-US" sz="2482" b="1" dirty="0">
                <a:solidFill>
                  <a:srgbClr val="763C00"/>
                </a:solidFill>
                <a:latin typeface="Arial Black" panose="020B0A04020102020204" pitchFamily="34" charset="0"/>
                <a:ea typeface="ITC Benguiat Bold"/>
                <a:cs typeface="ITC Benguiat Bold"/>
                <a:sym typeface="ITC Benguiat Bold"/>
              </a:rPr>
              <a:t>LUSH Refill Bar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573602" y="2611803"/>
            <a:ext cx="192838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19"/>
              </a:lnSpc>
            </a:pPr>
            <a:r>
              <a:rPr lang="en-US" sz="2000" b="1" dirty="0">
                <a:solidFill>
                  <a:srgbClr val="763C00"/>
                </a:solidFill>
                <a:latin typeface="Arial Black" panose="020B0A04020102020204" pitchFamily="34" charset="0"/>
                <a:ea typeface="ITC Benguiat Bold"/>
                <a:cs typeface="ITC Benguiat Bold"/>
                <a:sym typeface="ITC Benguiat Bold"/>
              </a:rPr>
              <a:t>Beauty’s Waste Crisis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5131" y="3111223"/>
            <a:ext cx="2801660" cy="15004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56"/>
              </a:lnSpc>
            </a:pPr>
            <a:r>
              <a:rPr lang="en-US" sz="1271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Our in-store refill stations offer reusable aluminum bottles and refillable liquids—reducing plastic waste by up to 80% compared to standard packaging (WRAP, 2024).</a:t>
            </a:r>
          </a:p>
          <a:p>
            <a:pPr algn="just">
              <a:lnSpc>
                <a:spcPts val="1256"/>
              </a:lnSpc>
            </a:pPr>
            <a:r>
              <a:rPr lang="en-US" sz="1271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Customers refill only what they need, making sustainable beauty affordable and easy.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677795" y="1233215"/>
            <a:ext cx="4408571" cy="218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0"/>
              </a:lnSpc>
            </a:pPr>
            <a:r>
              <a:rPr lang="en-US" sz="1509" b="1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Refill Beauty, Reduce Waste, Reuse Forever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091373" y="1618391"/>
            <a:ext cx="3718647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9"/>
              </a:lnSpc>
            </a:pPr>
            <a:r>
              <a:rPr lang="en-US" sz="1431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A zero-waste refill station for shampoos, conditioners &amp; body wash.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491843" y="3491813"/>
            <a:ext cx="1895531" cy="2667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328"/>
              </a:lnSpc>
            </a:pPr>
            <a:r>
              <a:rPr lang="en-US" sz="13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The UK beauty industry produces over 120 billion units of plastic packaging annually (Ellen MacArthur Foundation, 2023). Most household shampoo and skincare bottles are single-use and rarely recycled.</a:t>
            </a:r>
          </a:p>
          <a:p>
            <a:pPr algn="just">
              <a:lnSpc>
                <a:spcPts val="1328"/>
              </a:lnSpc>
            </a:pPr>
            <a:r>
              <a:rPr lang="en-US" sz="13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Consumers want sustainable choices but struggle to avoid plastic-heavy products.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062187" y="6335844"/>
            <a:ext cx="1945822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4"/>
              </a:lnSpc>
            </a:pPr>
            <a:r>
              <a:rPr lang="en-US" sz="1852" b="1" dirty="0">
                <a:solidFill>
                  <a:srgbClr val="763C00"/>
                </a:solidFill>
                <a:latin typeface="ITC Benguiat Bold"/>
                <a:ea typeface="ITC Benguiat Bold"/>
                <a:cs typeface="ITC Benguiat Bold"/>
                <a:sym typeface="ITC Benguiat Bold"/>
              </a:rPr>
              <a:t>Who We Serve </a:t>
            </a:r>
          </a:p>
          <a:p>
            <a:pPr algn="ctr">
              <a:lnSpc>
                <a:spcPts val="2204"/>
              </a:lnSpc>
            </a:pPr>
            <a:r>
              <a:rPr lang="en-US" sz="1852" b="1" dirty="0">
                <a:solidFill>
                  <a:srgbClr val="763C00"/>
                </a:solidFill>
                <a:latin typeface="ITC Benguiat Bold"/>
                <a:ea typeface="ITC Benguiat Bold"/>
                <a:cs typeface="ITC Benguiat Bold"/>
                <a:sym typeface="ITC Benguiat Bold"/>
              </a:rPr>
              <a:t>&amp;</a:t>
            </a:r>
          </a:p>
          <a:p>
            <a:pPr algn="ctr">
              <a:lnSpc>
                <a:spcPts val="2204"/>
              </a:lnSpc>
            </a:pPr>
            <a:r>
              <a:rPr lang="en-US" sz="1852" b="1" dirty="0">
                <a:solidFill>
                  <a:srgbClr val="763C00"/>
                </a:solidFill>
                <a:latin typeface="ITC Benguiat Bold"/>
                <a:ea typeface="ITC Benguiat Bold"/>
                <a:cs typeface="ITC Benguiat Bold"/>
                <a:sym typeface="ITC Benguiat Bold"/>
              </a:rPr>
              <a:t>How We Deliver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521899" y="7353814"/>
            <a:ext cx="3138370" cy="2400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149"/>
              </a:lnSpc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Segmentation: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Eco-conscious consumers, students, young professionals (Mintel Beauty &amp; Personal Care Report, 2023).</a:t>
            </a:r>
          </a:p>
          <a:p>
            <a:pPr algn="just">
              <a:lnSpc>
                <a:spcPts val="1149"/>
              </a:lnSpc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Targeting: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Urban millennials (18–35) seeking ethical, package-free beauty.</a:t>
            </a:r>
          </a:p>
          <a:p>
            <a:pPr algn="just">
              <a:lnSpc>
                <a:spcPts val="1149"/>
              </a:lnSpc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Differentiation: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100% vegan, zero-waste model, ethical sourcing - stronger sustainability commitment than Boots or The Body Shop.</a:t>
            </a:r>
          </a:p>
          <a:p>
            <a:pPr algn="just">
              <a:lnSpc>
                <a:spcPts val="1149"/>
              </a:lnSpc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Positioning: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 “The UK’s most ethical and accessible refill beauty station.”</a:t>
            </a:r>
          </a:p>
          <a:p>
            <a:pPr algn="just">
              <a:lnSpc>
                <a:spcPts val="1149"/>
              </a:lnSpc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4Ps Snapshot:</a:t>
            </a:r>
          </a:p>
          <a:p>
            <a:pPr marL="215869" lvl="1" indent="-107935" algn="just">
              <a:lnSpc>
                <a:spcPts val="1149"/>
              </a:lnSpc>
              <a:buFont typeface="Arial"/>
              <a:buChar char="•"/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Product: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Refillable hair &amp; body products</a:t>
            </a:r>
          </a:p>
          <a:p>
            <a:pPr marL="215869" lvl="1" indent="-107935" algn="just">
              <a:lnSpc>
                <a:spcPts val="1149"/>
              </a:lnSpc>
              <a:buFont typeface="Arial"/>
              <a:buChar char="•"/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Price: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Cost-effective refills</a:t>
            </a:r>
          </a:p>
          <a:p>
            <a:pPr marL="215869" lvl="1" indent="-107935" algn="just">
              <a:lnSpc>
                <a:spcPts val="1149"/>
              </a:lnSpc>
              <a:buFont typeface="Arial"/>
              <a:buChar char="•"/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Place: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Lush high-street stores</a:t>
            </a:r>
          </a:p>
          <a:p>
            <a:pPr marL="215869" lvl="1" indent="-107935" algn="just">
              <a:lnSpc>
                <a:spcPts val="1149"/>
              </a:lnSpc>
              <a:buFont typeface="Arial"/>
              <a:buChar char="•"/>
            </a:pPr>
            <a:r>
              <a:rPr lang="en-US" sz="1100" b="1" dirty="0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Promotion: </a:t>
            </a:r>
            <a:r>
              <a:rPr lang="en-US" sz="1100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Ethical campaigns + refill discounts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950696" y="6528637"/>
            <a:ext cx="3160527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76"/>
              </a:lnSpc>
            </a:pPr>
            <a:r>
              <a:rPr lang="en-US" sz="2081" b="1" dirty="0">
                <a:solidFill>
                  <a:srgbClr val="763C00"/>
                </a:solidFill>
                <a:latin typeface="Arial Black" panose="020B0A04020102020204" pitchFamily="34" charset="0"/>
                <a:ea typeface="ITC Benguiat Bold"/>
                <a:cs typeface="ITC Benguiat Bold"/>
                <a:sym typeface="ITC Benguiat Bold"/>
              </a:rPr>
              <a:t>Refill, Reuse, Repeat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935706" y="6945262"/>
            <a:ext cx="3160527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7"/>
              </a:lnSpc>
            </a:pPr>
            <a:r>
              <a:rPr lang="en-US" sz="1223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Join the zero-waste movement today.</a:t>
            </a:r>
          </a:p>
          <a:p>
            <a:pPr algn="ctr">
              <a:lnSpc>
                <a:spcPts val="1407"/>
              </a:lnSpc>
            </a:pPr>
            <a:r>
              <a:rPr lang="en-US" sz="1223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Bring your bottle—or pick up an aluminum one in-store.</a:t>
            </a:r>
          </a:p>
          <a:p>
            <a:pPr algn="ctr">
              <a:lnSpc>
                <a:spcPts val="1407"/>
              </a:lnSpc>
            </a:pPr>
            <a:r>
              <a:rPr lang="en-US" sz="1223" dirty="0">
                <a:solidFill>
                  <a:srgbClr val="763C00"/>
                </a:solidFill>
                <a:latin typeface="Poppins"/>
                <a:ea typeface="Poppins"/>
                <a:cs typeface="Poppins"/>
                <a:sym typeface="Poppins"/>
              </a:rPr>
              <a:t>Make beauty sustainable, one refill at a time.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794685" y="9387579"/>
            <a:ext cx="3442569" cy="16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6"/>
              </a:lnSpc>
            </a:pPr>
            <a:r>
              <a:rPr lang="en-US" sz="1178" b="1">
                <a:solidFill>
                  <a:srgbClr val="763C00"/>
                </a:solidFill>
                <a:latin typeface="Poppins Bold"/>
                <a:ea typeface="Poppins Bold"/>
                <a:cs typeface="Poppins Bold"/>
                <a:sym typeface="Poppins Bold"/>
              </a:rPr>
              <a:t>Find your nearest ReFill Bar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42269" y="2590800"/>
            <a:ext cx="13716000" cy="372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Ellen MacArthur Foundation (2023). The Global Commitment 2023. www.ellenmacarthurfoundation.org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Mintel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2023).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2023 Global Beauty &amp; Personal Care 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Trends|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Mintel. www.mintel.com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WRAP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(2024). Mainstreaming reusable and refillable packaging in the UK. WRAP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60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336</Words>
  <Application>Microsoft Office PowerPoint</Application>
  <PresentationFormat>Custom</PresentationFormat>
  <Paragraphs>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Century Gothic</vt:lpstr>
      <vt:lpstr>Poppins Bold</vt:lpstr>
      <vt:lpstr>Arial</vt:lpstr>
      <vt:lpstr>Poppins</vt:lpstr>
      <vt:lpstr>Wingdings 3</vt:lpstr>
      <vt:lpstr>Arial Black</vt:lpstr>
      <vt:lpstr>ITC Benguiat Bold</vt:lpstr>
      <vt:lpstr>Slice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Hi</cp:lastModifiedBy>
  <cp:revision>2</cp:revision>
  <dcterms:created xsi:type="dcterms:W3CDTF">2006-08-16T00:00:00Z</dcterms:created>
  <dcterms:modified xsi:type="dcterms:W3CDTF">2025-11-29T12:19:38Z</dcterms:modified>
  <dc:identifier>DAG54ANXJuk</dc:identifier>
</cp:coreProperties>
</file>