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9" r:id="rId1"/>
  </p:sldMasterIdLst>
  <p:notesMasterIdLst>
    <p:notesMasterId r:id="rId14"/>
  </p:notesMasterIdLst>
  <p:handoutMasterIdLst>
    <p:handoutMasterId r:id="rId15"/>
  </p:handoutMasterIdLst>
  <p:sldIdLst>
    <p:sldId id="262" r:id="rId2"/>
    <p:sldId id="267" r:id="rId3"/>
    <p:sldId id="271" r:id="rId4"/>
    <p:sldId id="294" r:id="rId5"/>
    <p:sldId id="295" r:id="rId6"/>
    <p:sldId id="409" r:id="rId7"/>
    <p:sldId id="312" r:id="rId8"/>
    <p:sldId id="316" r:id="rId9"/>
    <p:sldId id="408" r:id="rId10"/>
    <p:sldId id="449" r:id="rId11"/>
    <p:sldId id="302"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DBFF"/>
    <a:srgbClr val="FCCA69"/>
    <a:srgbClr val="B95509"/>
    <a:srgbClr val="D52B1E"/>
    <a:srgbClr val="0039A6"/>
    <a:srgbClr val="00237D"/>
    <a:srgbClr val="0098FF"/>
    <a:srgbClr val="EEEEEE"/>
    <a:srgbClr val="C8C8C8"/>
    <a:srgbClr val="FFDD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690" autoAdjust="0"/>
    <p:restoredTop sz="96404" autoAdjust="0"/>
  </p:normalViewPr>
  <p:slideViewPr>
    <p:cSldViewPr snapToGrid="0">
      <p:cViewPr varScale="1">
        <p:scale>
          <a:sx n="82" d="100"/>
          <a:sy n="82" d="100"/>
        </p:scale>
        <p:origin x="456" y="72"/>
      </p:cViewPr>
      <p:guideLst/>
    </p:cSldViewPr>
  </p:slideViewPr>
  <p:notesTextViewPr>
    <p:cViewPr>
      <p:scale>
        <a:sx n="1" d="1"/>
        <a:sy n="1" d="1"/>
      </p:scale>
      <p:origin x="0" y="0"/>
    </p:cViewPr>
  </p:notesTextViewPr>
  <p:sorterViewPr>
    <p:cViewPr>
      <p:scale>
        <a:sx n="75" d="100"/>
        <a:sy n="75" d="100"/>
      </p:scale>
      <p:origin x="0" y="0"/>
    </p:cViewPr>
  </p:sorterViewPr>
  <p:notesViewPr>
    <p:cSldViewPr snapToGrid="0">
      <p:cViewPr varScale="1">
        <p:scale>
          <a:sx n="88" d="100"/>
          <a:sy n="88" d="100"/>
        </p:scale>
        <p:origin x="3822"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hyperlink" Target="https://www.pfma.org.uk/" TargetMode="External"/><Relationship Id="rId2" Type="http://schemas.openxmlformats.org/officeDocument/2006/relationships/hyperlink" Target="https://www.euromonitor.com/" TargetMode="External"/><Relationship Id="rId1" Type="http://schemas.openxmlformats.org/officeDocument/2006/relationships/hyperlink" Target="https://www.bgateway.com/" TargetMode="External"/><Relationship Id="rId4" Type="http://schemas.openxmlformats.org/officeDocument/2006/relationships/hyperlink" Target="https://www.statista.com/" TargetMode="External"/></Relationships>
</file>

<file path=ppt/diagrams/_rels/drawing2.xml.rels><?xml version="1.0" encoding="UTF-8" standalone="yes"?>
<Relationships xmlns="http://schemas.openxmlformats.org/package/2006/relationships"><Relationship Id="rId3" Type="http://schemas.openxmlformats.org/officeDocument/2006/relationships/hyperlink" Target="https://www.pfma.org.uk/" TargetMode="External"/><Relationship Id="rId2" Type="http://schemas.openxmlformats.org/officeDocument/2006/relationships/hyperlink" Target="https://www.euromonitor.com/" TargetMode="External"/><Relationship Id="rId1" Type="http://schemas.openxmlformats.org/officeDocument/2006/relationships/hyperlink" Target="https://www.bgateway.com/" TargetMode="External"/><Relationship Id="rId4" Type="http://schemas.openxmlformats.org/officeDocument/2006/relationships/hyperlink" Target="https://www.statista.com/" TargetMode="Externa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5FE94E-9333-4DFF-AFE9-3EB837393C2B}" type="doc">
      <dgm:prSet loTypeId="urn:microsoft.com/office/officeart/2008/layout/LinedList" loCatId="list" qsTypeId="urn:microsoft.com/office/officeart/2005/8/quickstyle/simple1" qsCatId="simple" csTypeId="urn:microsoft.com/office/officeart/2005/8/colors/accent5_2" csCatId="accent5" phldr="1"/>
      <dgm:spPr/>
      <dgm:t>
        <a:bodyPr/>
        <a:lstStyle/>
        <a:p>
          <a:endParaRPr lang="en-US"/>
        </a:p>
      </dgm:t>
    </dgm:pt>
    <dgm:pt modelId="{88D0362C-62AF-4DDE-9250-3F112FE25BE7}">
      <dgm:prSet/>
      <dgm:spPr/>
      <dgm:t>
        <a:bodyPr/>
        <a:lstStyle/>
        <a:p>
          <a:r>
            <a:rPr lang="en-US" dirty="0"/>
            <a:t>1. Business  Idea Summary</a:t>
          </a:r>
        </a:p>
      </dgm:t>
    </dgm:pt>
    <dgm:pt modelId="{3F1C0F35-1E3B-425D-843B-0D358D796278}" type="parTrans" cxnId="{13596972-73DA-492F-B91F-1865823B79EF}">
      <dgm:prSet/>
      <dgm:spPr/>
      <dgm:t>
        <a:bodyPr/>
        <a:lstStyle/>
        <a:p>
          <a:endParaRPr lang="en-US"/>
        </a:p>
      </dgm:t>
    </dgm:pt>
    <dgm:pt modelId="{2646F2FE-ECCB-48B8-8A9C-C7C0AA50AF5C}" type="sibTrans" cxnId="{13596972-73DA-492F-B91F-1865823B79EF}">
      <dgm:prSet/>
      <dgm:spPr/>
      <dgm:t>
        <a:bodyPr/>
        <a:lstStyle/>
        <a:p>
          <a:endParaRPr lang="en-US"/>
        </a:p>
      </dgm:t>
    </dgm:pt>
    <dgm:pt modelId="{482520B0-30EE-401D-8AD0-D765AE0AD365}">
      <dgm:prSet/>
      <dgm:spPr/>
      <dgm:t>
        <a:bodyPr/>
        <a:lstStyle/>
        <a:p>
          <a:r>
            <a:rPr lang="en-US"/>
            <a:t>2. Products &amp; Services</a:t>
          </a:r>
        </a:p>
      </dgm:t>
    </dgm:pt>
    <dgm:pt modelId="{CC658D7F-16F3-4D10-8E93-A8B4AE869863}" type="parTrans" cxnId="{1C8812C8-392F-4C33-93E8-C142CB83A282}">
      <dgm:prSet/>
      <dgm:spPr/>
      <dgm:t>
        <a:bodyPr/>
        <a:lstStyle/>
        <a:p>
          <a:endParaRPr lang="en-US"/>
        </a:p>
      </dgm:t>
    </dgm:pt>
    <dgm:pt modelId="{45296EC0-55CE-4D86-A9EC-1118D8EB649D}" type="sibTrans" cxnId="{1C8812C8-392F-4C33-93E8-C142CB83A282}">
      <dgm:prSet/>
      <dgm:spPr/>
      <dgm:t>
        <a:bodyPr/>
        <a:lstStyle/>
        <a:p>
          <a:endParaRPr lang="en-US"/>
        </a:p>
      </dgm:t>
    </dgm:pt>
    <dgm:pt modelId="{7EB6D703-A84C-4881-BE23-86C0DA59B09F}">
      <dgm:prSet/>
      <dgm:spPr/>
      <dgm:t>
        <a:bodyPr/>
        <a:lstStyle/>
        <a:p>
          <a:r>
            <a:rPr lang="en-US"/>
            <a:t>3. Market Research &amp; Customer Segments</a:t>
          </a:r>
        </a:p>
      </dgm:t>
    </dgm:pt>
    <dgm:pt modelId="{A72A8C48-BE4F-4DD1-98F5-B774F1E79B5E}" type="parTrans" cxnId="{B8D6DF85-2991-4B6A-B126-34F3E4C2E869}">
      <dgm:prSet/>
      <dgm:spPr/>
      <dgm:t>
        <a:bodyPr/>
        <a:lstStyle/>
        <a:p>
          <a:endParaRPr lang="en-US"/>
        </a:p>
      </dgm:t>
    </dgm:pt>
    <dgm:pt modelId="{9AFBADD8-1665-4DBD-A8C1-23622D69AA66}" type="sibTrans" cxnId="{B8D6DF85-2991-4B6A-B126-34F3E4C2E869}">
      <dgm:prSet/>
      <dgm:spPr/>
      <dgm:t>
        <a:bodyPr/>
        <a:lstStyle/>
        <a:p>
          <a:endParaRPr lang="en-US"/>
        </a:p>
      </dgm:t>
    </dgm:pt>
    <dgm:pt modelId="{AD89170D-E57F-441F-A58E-29FBF7B66CD3}">
      <dgm:prSet/>
      <dgm:spPr/>
      <dgm:t>
        <a:bodyPr/>
        <a:lstStyle/>
        <a:p>
          <a:r>
            <a:rPr lang="en-US"/>
            <a:t>4. Porter’s Five Forces Analysis</a:t>
          </a:r>
        </a:p>
      </dgm:t>
    </dgm:pt>
    <dgm:pt modelId="{126B0570-31E6-486F-8BE4-AD5625290053}" type="parTrans" cxnId="{33B5FDDD-F6B8-42B2-852F-48ADFE120854}">
      <dgm:prSet/>
      <dgm:spPr/>
      <dgm:t>
        <a:bodyPr/>
        <a:lstStyle/>
        <a:p>
          <a:endParaRPr lang="en-US"/>
        </a:p>
      </dgm:t>
    </dgm:pt>
    <dgm:pt modelId="{73B28920-BF0E-4B17-BC65-3AA52DD93002}" type="sibTrans" cxnId="{33B5FDDD-F6B8-42B2-852F-48ADFE120854}">
      <dgm:prSet/>
      <dgm:spPr/>
      <dgm:t>
        <a:bodyPr/>
        <a:lstStyle/>
        <a:p>
          <a:endParaRPr lang="en-US"/>
        </a:p>
      </dgm:t>
    </dgm:pt>
    <dgm:pt modelId="{82B9DF3E-A1A9-4AA4-AD5C-D588F353534C}">
      <dgm:prSet/>
      <dgm:spPr/>
      <dgm:t>
        <a:bodyPr/>
        <a:lstStyle/>
        <a:p>
          <a:r>
            <a:rPr lang="en-US" dirty="0"/>
            <a:t>5. Marketing Strategy – 4Ps Overview</a:t>
          </a:r>
        </a:p>
      </dgm:t>
    </dgm:pt>
    <dgm:pt modelId="{849C05CC-6A3E-4B93-896C-FF7186AA1A51}" type="parTrans" cxnId="{6DFCDFC5-9734-4BF0-AA93-7E1B689C5C14}">
      <dgm:prSet/>
      <dgm:spPr/>
      <dgm:t>
        <a:bodyPr/>
        <a:lstStyle/>
        <a:p>
          <a:endParaRPr lang="en-US"/>
        </a:p>
      </dgm:t>
    </dgm:pt>
    <dgm:pt modelId="{E0F26D89-DFC4-4D7E-ACE9-DB93AF5FD0FD}" type="sibTrans" cxnId="{6DFCDFC5-9734-4BF0-AA93-7E1B689C5C14}">
      <dgm:prSet/>
      <dgm:spPr/>
      <dgm:t>
        <a:bodyPr/>
        <a:lstStyle/>
        <a:p>
          <a:endParaRPr lang="en-US"/>
        </a:p>
      </dgm:t>
    </dgm:pt>
    <dgm:pt modelId="{30CECB7B-6054-413F-AF55-D0D875738338}">
      <dgm:prSet/>
      <dgm:spPr/>
      <dgm:t>
        <a:bodyPr/>
        <a:lstStyle/>
        <a:p>
          <a:r>
            <a:rPr lang="en-US" dirty="0"/>
            <a:t>6. Digital Marketing Strategy</a:t>
          </a:r>
        </a:p>
      </dgm:t>
    </dgm:pt>
    <dgm:pt modelId="{6748AA03-3855-40A7-ABBF-7B4AC3C61CD7}" type="parTrans" cxnId="{B5E64453-1FB9-4531-BE80-44377C47EBEC}">
      <dgm:prSet/>
      <dgm:spPr/>
      <dgm:t>
        <a:bodyPr/>
        <a:lstStyle/>
        <a:p>
          <a:endParaRPr lang="en-US"/>
        </a:p>
      </dgm:t>
    </dgm:pt>
    <dgm:pt modelId="{3C27E794-8DC6-438F-AE7A-30E503EBDE7D}" type="sibTrans" cxnId="{B5E64453-1FB9-4531-BE80-44377C47EBEC}">
      <dgm:prSet/>
      <dgm:spPr/>
      <dgm:t>
        <a:bodyPr/>
        <a:lstStyle/>
        <a:p>
          <a:endParaRPr lang="en-US"/>
        </a:p>
      </dgm:t>
    </dgm:pt>
    <dgm:pt modelId="{0426AB4E-313E-492A-AE2C-FBEF86593F3E}">
      <dgm:prSet/>
      <dgm:spPr/>
      <dgm:t>
        <a:bodyPr/>
        <a:lstStyle/>
        <a:p>
          <a:r>
            <a:rPr lang="en-US"/>
            <a:t>7. Legal Structure &amp; Organisation</a:t>
          </a:r>
        </a:p>
      </dgm:t>
    </dgm:pt>
    <dgm:pt modelId="{A98CC7B2-FADD-4D3C-AF03-DCE33A815C8D}" type="parTrans" cxnId="{9EE70E32-5840-4EDD-B085-E9FB5A106B4E}">
      <dgm:prSet/>
      <dgm:spPr/>
      <dgm:t>
        <a:bodyPr/>
        <a:lstStyle/>
        <a:p>
          <a:endParaRPr lang="en-US"/>
        </a:p>
      </dgm:t>
    </dgm:pt>
    <dgm:pt modelId="{ED3A38FB-EE41-4CAA-968E-25BCB7E66BFF}" type="sibTrans" cxnId="{9EE70E32-5840-4EDD-B085-E9FB5A106B4E}">
      <dgm:prSet/>
      <dgm:spPr/>
      <dgm:t>
        <a:bodyPr/>
        <a:lstStyle/>
        <a:p>
          <a:endParaRPr lang="en-US"/>
        </a:p>
      </dgm:t>
    </dgm:pt>
    <dgm:pt modelId="{0DB157E3-9337-4E4F-BB29-5C353AFF5BF1}">
      <dgm:prSet/>
      <dgm:spPr/>
      <dgm:t>
        <a:bodyPr/>
        <a:lstStyle/>
        <a:p>
          <a:r>
            <a:rPr lang="en-US" dirty="0"/>
            <a:t>8. Startup Costs &amp; Funding Sources</a:t>
          </a:r>
        </a:p>
      </dgm:t>
    </dgm:pt>
    <dgm:pt modelId="{DBB6CCF9-B83F-4934-8DD1-67FE7D12A61F}" type="parTrans" cxnId="{F2D46F20-67F1-4DDF-85F5-34E7AC8A6511}">
      <dgm:prSet/>
      <dgm:spPr/>
      <dgm:t>
        <a:bodyPr/>
        <a:lstStyle/>
        <a:p>
          <a:endParaRPr lang="en-US"/>
        </a:p>
      </dgm:t>
    </dgm:pt>
    <dgm:pt modelId="{ACAFC1AC-3CEC-4F41-9782-385FB677C271}" type="sibTrans" cxnId="{F2D46F20-67F1-4DDF-85F5-34E7AC8A6511}">
      <dgm:prSet/>
      <dgm:spPr/>
      <dgm:t>
        <a:bodyPr/>
        <a:lstStyle/>
        <a:p>
          <a:endParaRPr lang="en-US"/>
        </a:p>
      </dgm:t>
    </dgm:pt>
    <dgm:pt modelId="{C61C9F1F-AC28-4485-B87E-BE3F55AC6A33}">
      <dgm:prSet/>
      <dgm:spPr/>
      <dgm:t>
        <a:bodyPr/>
        <a:lstStyle/>
        <a:p>
          <a:r>
            <a:rPr lang="en-US" dirty="0"/>
            <a:t>9. Conclusion &amp; Vision Forward</a:t>
          </a:r>
        </a:p>
      </dgm:t>
    </dgm:pt>
    <dgm:pt modelId="{A02DF8B4-772F-4AA9-B880-BA8882B387AC}" type="parTrans" cxnId="{80B75176-3997-4183-AD4E-5E7646FB9B8C}">
      <dgm:prSet/>
      <dgm:spPr/>
      <dgm:t>
        <a:bodyPr/>
        <a:lstStyle/>
        <a:p>
          <a:endParaRPr lang="en-US"/>
        </a:p>
      </dgm:t>
    </dgm:pt>
    <dgm:pt modelId="{CB8D47AE-A416-445D-B003-3598AC257C68}" type="sibTrans" cxnId="{80B75176-3997-4183-AD4E-5E7646FB9B8C}">
      <dgm:prSet/>
      <dgm:spPr/>
      <dgm:t>
        <a:bodyPr/>
        <a:lstStyle/>
        <a:p>
          <a:endParaRPr lang="en-US"/>
        </a:p>
      </dgm:t>
    </dgm:pt>
    <dgm:pt modelId="{7A4F1AB7-514E-4A75-A3E2-68F9CDCA9457}" type="pres">
      <dgm:prSet presAssocID="{945FE94E-9333-4DFF-AFE9-3EB837393C2B}" presName="vert0" presStyleCnt="0">
        <dgm:presLayoutVars>
          <dgm:dir/>
          <dgm:animOne val="branch"/>
          <dgm:animLvl val="lvl"/>
        </dgm:presLayoutVars>
      </dgm:prSet>
      <dgm:spPr/>
    </dgm:pt>
    <dgm:pt modelId="{5D032D49-CE9D-47EC-BD59-DCDA131C1DEF}" type="pres">
      <dgm:prSet presAssocID="{88D0362C-62AF-4DDE-9250-3F112FE25BE7}" presName="thickLine" presStyleLbl="alignNode1" presStyleIdx="0" presStyleCnt="9"/>
      <dgm:spPr/>
    </dgm:pt>
    <dgm:pt modelId="{3FDC8C3A-A307-44DF-AAB4-07469DEA949F}" type="pres">
      <dgm:prSet presAssocID="{88D0362C-62AF-4DDE-9250-3F112FE25BE7}" presName="horz1" presStyleCnt="0"/>
      <dgm:spPr/>
    </dgm:pt>
    <dgm:pt modelId="{583CDDE7-3CB3-4439-B645-C7EEDC45D8A9}" type="pres">
      <dgm:prSet presAssocID="{88D0362C-62AF-4DDE-9250-3F112FE25BE7}" presName="tx1" presStyleLbl="revTx" presStyleIdx="0" presStyleCnt="9"/>
      <dgm:spPr/>
    </dgm:pt>
    <dgm:pt modelId="{12E26EE8-5EA5-45D2-995B-BE290F35A91A}" type="pres">
      <dgm:prSet presAssocID="{88D0362C-62AF-4DDE-9250-3F112FE25BE7}" presName="vert1" presStyleCnt="0"/>
      <dgm:spPr/>
    </dgm:pt>
    <dgm:pt modelId="{8A61D319-AD66-4586-9FB8-CC11864AE299}" type="pres">
      <dgm:prSet presAssocID="{482520B0-30EE-401D-8AD0-D765AE0AD365}" presName="thickLine" presStyleLbl="alignNode1" presStyleIdx="1" presStyleCnt="9"/>
      <dgm:spPr/>
    </dgm:pt>
    <dgm:pt modelId="{49D718F9-94A9-4030-AE76-3D97032C291A}" type="pres">
      <dgm:prSet presAssocID="{482520B0-30EE-401D-8AD0-D765AE0AD365}" presName="horz1" presStyleCnt="0"/>
      <dgm:spPr/>
    </dgm:pt>
    <dgm:pt modelId="{7081B862-301B-48DB-92BB-FCADDD270035}" type="pres">
      <dgm:prSet presAssocID="{482520B0-30EE-401D-8AD0-D765AE0AD365}" presName="tx1" presStyleLbl="revTx" presStyleIdx="1" presStyleCnt="9"/>
      <dgm:spPr/>
    </dgm:pt>
    <dgm:pt modelId="{C78E3D25-03F1-4B66-A3BC-8887A2C7B3CD}" type="pres">
      <dgm:prSet presAssocID="{482520B0-30EE-401D-8AD0-D765AE0AD365}" presName="vert1" presStyleCnt="0"/>
      <dgm:spPr/>
    </dgm:pt>
    <dgm:pt modelId="{A9F8C221-0CC9-4FEB-811A-04002CD09E53}" type="pres">
      <dgm:prSet presAssocID="{7EB6D703-A84C-4881-BE23-86C0DA59B09F}" presName="thickLine" presStyleLbl="alignNode1" presStyleIdx="2" presStyleCnt="9"/>
      <dgm:spPr/>
    </dgm:pt>
    <dgm:pt modelId="{5D0A45E8-7E86-4BDF-A0B6-E2C42C666841}" type="pres">
      <dgm:prSet presAssocID="{7EB6D703-A84C-4881-BE23-86C0DA59B09F}" presName="horz1" presStyleCnt="0"/>
      <dgm:spPr/>
    </dgm:pt>
    <dgm:pt modelId="{5FB07FEC-BDE1-458B-9309-739A253B8448}" type="pres">
      <dgm:prSet presAssocID="{7EB6D703-A84C-4881-BE23-86C0DA59B09F}" presName="tx1" presStyleLbl="revTx" presStyleIdx="2" presStyleCnt="9"/>
      <dgm:spPr/>
    </dgm:pt>
    <dgm:pt modelId="{188CF07C-33E4-482D-9710-C23083FCB2EF}" type="pres">
      <dgm:prSet presAssocID="{7EB6D703-A84C-4881-BE23-86C0DA59B09F}" presName="vert1" presStyleCnt="0"/>
      <dgm:spPr/>
    </dgm:pt>
    <dgm:pt modelId="{82A13892-74A6-48A4-A021-379A9FC8DC87}" type="pres">
      <dgm:prSet presAssocID="{AD89170D-E57F-441F-A58E-29FBF7B66CD3}" presName="thickLine" presStyleLbl="alignNode1" presStyleIdx="3" presStyleCnt="9"/>
      <dgm:spPr/>
    </dgm:pt>
    <dgm:pt modelId="{B1BC10D7-306E-4A2C-8E98-58DDA3D29742}" type="pres">
      <dgm:prSet presAssocID="{AD89170D-E57F-441F-A58E-29FBF7B66CD3}" presName="horz1" presStyleCnt="0"/>
      <dgm:spPr/>
    </dgm:pt>
    <dgm:pt modelId="{25A7F9C9-75B5-4147-BBC4-30239CC9BB9C}" type="pres">
      <dgm:prSet presAssocID="{AD89170D-E57F-441F-A58E-29FBF7B66CD3}" presName="tx1" presStyleLbl="revTx" presStyleIdx="3" presStyleCnt="9"/>
      <dgm:spPr/>
    </dgm:pt>
    <dgm:pt modelId="{CE9D14A4-CDEA-47FD-B429-5B08C9B8ED9E}" type="pres">
      <dgm:prSet presAssocID="{AD89170D-E57F-441F-A58E-29FBF7B66CD3}" presName="vert1" presStyleCnt="0"/>
      <dgm:spPr/>
    </dgm:pt>
    <dgm:pt modelId="{C1A1740D-C5E0-49B9-8235-D4B481F672A7}" type="pres">
      <dgm:prSet presAssocID="{82B9DF3E-A1A9-4AA4-AD5C-D588F353534C}" presName="thickLine" presStyleLbl="alignNode1" presStyleIdx="4" presStyleCnt="9"/>
      <dgm:spPr/>
    </dgm:pt>
    <dgm:pt modelId="{68A8607F-E2E9-4771-B7F3-C4CE23522936}" type="pres">
      <dgm:prSet presAssocID="{82B9DF3E-A1A9-4AA4-AD5C-D588F353534C}" presName="horz1" presStyleCnt="0"/>
      <dgm:spPr/>
    </dgm:pt>
    <dgm:pt modelId="{75628642-DF2D-402A-AE59-77104F02C03C}" type="pres">
      <dgm:prSet presAssocID="{82B9DF3E-A1A9-4AA4-AD5C-D588F353534C}" presName="tx1" presStyleLbl="revTx" presStyleIdx="4" presStyleCnt="9"/>
      <dgm:spPr/>
    </dgm:pt>
    <dgm:pt modelId="{B26661D9-6018-4114-8BE1-0B665BE34BB6}" type="pres">
      <dgm:prSet presAssocID="{82B9DF3E-A1A9-4AA4-AD5C-D588F353534C}" presName="vert1" presStyleCnt="0"/>
      <dgm:spPr/>
    </dgm:pt>
    <dgm:pt modelId="{E2E751BA-249D-4061-91DF-8C52698D2670}" type="pres">
      <dgm:prSet presAssocID="{30CECB7B-6054-413F-AF55-D0D875738338}" presName="thickLine" presStyleLbl="alignNode1" presStyleIdx="5" presStyleCnt="9"/>
      <dgm:spPr/>
    </dgm:pt>
    <dgm:pt modelId="{6AEE1F51-0394-4D52-BFC9-1A5A0BCEAB44}" type="pres">
      <dgm:prSet presAssocID="{30CECB7B-6054-413F-AF55-D0D875738338}" presName="horz1" presStyleCnt="0"/>
      <dgm:spPr/>
    </dgm:pt>
    <dgm:pt modelId="{D859AF14-13DE-46F5-82E1-3E1D802E679A}" type="pres">
      <dgm:prSet presAssocID="{30CECB7B-6054-413F-AF55-D0D875738338}" presName="tx1" presStyleLbl="revTx" presStyleIdx="5" presStyleCnt="9"/>
      <dgm:spPr/>
    </dgm:pt>
    <dgm:pt modelId="{E7D6F510-4EB2-427C-BD3B-23BD46FF4932}" type="pres">
      <dgm:prSet presAssocID="{30CECB7B-6054-413F-AF55-D0D875738338}" presName="vert1" presStyleCnt="0"/>
      <dgm:spPr/>
    </dgm:pt>
    <dgm:pt modelId="{3352CD1A-EDBD-43A7-812C-6E628845A1CC}" type="pres">
      <dgm:prSet presAssocID="{0426AB4E-313E-492A-AE2C-FBEF86593F3E}" presName="thickLine" presStyleLbl="alignNode1" presStyleIdx="6" presStyleCnt="9"/>
      <dgm:spPr/>
    </dgm:pt>
    <dgm:pt modelId="{EC6BBF54-6EBE-484E-B001-3A032014DD10}" type="pres">
      <dgm:prSet presAssocID="{0426AB4E-313E-492A-AE2C-FBEF86593F3E}" presName="horz1" presStyleCnt="0"/>
      <dgm:spPr/>
    </dgm:pt>
    <dgm:pt modelId="{BB198C6A-477E-4D96-998C-A1D3E5AF3766}" type="pres">
      <dgm:prSet presAssocID="{0426AB4E-313E-492A-AE2C-FBEF86593F3E}" presName="tx1" presStyleLbl="revTx" presStyleIdx="6" presStyleCnt="9"/>
      <dgm:spPr/>
    </dgm:pt>
    <dgm:pt modelId="{ECD1E076-FDB3-4540-B1FB-9AF708AB9C08}" type="pres">
      <dgm:prSet presAssocID="{0426AB4E-313E-492A-AE2C-FBEF86593F3E}" presName="vert1" presStyleCnt="0"/>
      <dgm:spPr/>
    </dgm:pt>
    <dgm:pt modelId="{2ADB2170-261F-48BF-BA12-41C5DA63186F}" type="pres">
      <dgm:prSet presAssocID="{0DB157E3-9337-4E4F-BB29-5C353AFF5BF1}" presName="thickLine" presStyleLbl="alignNode1" presStyleIdx="7" presStyleCnt="9"/>
      <dgm:spPr/>
    </dgm:pt>
    <dgm:pt modelId="{EC656B82-A1F9-472A-BFB5-97AA2757C802}" type="pres">
      <dgm:prSet presAssocID="{0DB157E3-9337-4E4F-BB29-5C353AFF5BF1}" presName="horz1" presStyleCnt="0"/>
      <dgm:spPr/>
    </dgm:pt>
    <dgm:pt modelId="{EF68EA4E-DFE7-4EF4-95B7-9FEE3017C591}" type="pres">
      <dgm:prSet presAssocID="{0DB157E3-9337-4E4F-BB29-5C353AFF5BF1}" presName="tx1" presStyleLbl="revTx" presStyleIdx="7" presStyleCnt="9"/>
      <dgm:spPr/>
    </dgm:pt>
    <dgm:pt modelId="{9C48454E-857E-41A4-B25B-1B7E1EB8C065}" type="pres">
      <dgm:prSet presAssocID="{0DB157E3-9337-4E4F-BB29-5C353AFF5BF1}" presName="vert1" presStyleCnt="0"/>
      <dgm:spPr/>
    </dgm:pt>
    <dgm:pt modelId="{799ED529-59B1-46EC-8985-91E174C405B2}" type="pres">
      <dgm:prSet presAssocID="{C61C9F1F-AC28-4485-B87E-BE3F55AC6A33}" presName="thickLine" presStyleLbl="alignNode1" presStyleIdx="8" presStyleCnt="9"/>
      <dgm:spPr/>
    </dgm:pt>
    <dgm:pt modelId="{C8002DD3-09D2-4BDF-9588-6FF0850883D9}" type="pres">
      <dgm:prSet presAssocID="{C61C9F1F-AC28-4485-B87E-BE3F55AC6A33}" presName="horz1" presStyleCnt="0"/>
      <dgm:spPr/>
    </dgm:pt>
    <dgm:pt modelId="{0C840A47-A93B-4C50-A3E9-43B5309C11A1}" type="pres">
      <dgm:prSet presAssocID="{C61C9F1F-AC28-4485-B87E-BE3F55AC6A33}" presName="tx1" presStyleLbl="revTx" presStyleIdx="8" presStyleCnt="9"/>
      <dgm:spPr/>
    </dgm:pt>
    <dgm:pt modelId="{11A3CE61-4368-4D95-BB50-87B2F4753C9D}" type="pres">
      <dgm:prSet presAssocID="{C61C9F1F-AC28-4485-B87E-BE3F55AC6A33}" presName="vert1" presStyleCnt="0"/>
      <dgm:spPr/>
    </dgm:pt>
  </dgm:ptLst>
  <dgm:cxnLst>
    <dgm:cxn modelId="{207E2E0C-6F2F-48A3-ABB3-861038EFC361}" type="presOf" srcId="{7EB6D703-A84C-4881-BE23-86C0DA59B09F}" destId="{5FB07FEC-BDE1-458B-9309-739A253B8448}" srcOrd="0" destOrd="0" presId="urn:microsoft.com/office/officeart/2008/layout/LinedList"/>
    <dgm:cxn modelId="{63D86B0D-097E-4545-93D2-0D83057BE6B7}" type="presOf" srcId="{C61C9F1F-AC28-4485-B87E-BE3F55AC6A33}" destId="{0C840A47-A93B-4C50-A3E9-43B5309C11A1}" srcOrd="0" destOrd="0" presId="urn:microsoft.com/office/officeart/2008/layout/LinedList"/>
    <dgm:cxn modelId="{9DAB8D1A-2584-4412-83E5-0E8857A6C824}" type="presOf" srcId="{0426AB4E-313E-492A-AE2C-FBEF86593F3E}" destId="{BB198C6A-477E-4D96-998C-A1D3E5AF3766}" srcOrd="0" destOrd="0" presId="urn:microsoft.com/office/officeart/2008/layout/LinedList"/>
    <dgm:cxn modelId="{F2D46F20-67F1-4DDF-85F5-34E7AC8A6511}" srcId="{945FE94E-9333-4DFF-AFE9-3EB837393C2B}" destId="{0DB157E3-9337-4E4F-BB29-5C353AFF5BF1}" srcOrd="7" destOrd="0" parTransId="{DBB6CCF9-B83F-4934-8DD1-67FE7D12A61F}" sibTransId="{ACAFC1AC-3CEC-4F41-9782-385FB677C271}"/>
    <dgm:cxn modelId="{66CAA42B-07B5-43D3-9C07-AD5711E38367}" type="presOf" srcId="{88D0362C-62AF-4DDE-9250-3F112FE25BE7}" destId="{583CDDE7-3CB3-4439-B645-C7EEDC45D8A9}" srcOrd="0" destOrd="0" presId="urn:microsoft.com/office/officeart/2008/layout/LinedList"/>
    <dgm:cxn modelId="{6955942F-2F6D-4DEE-9DC2-17921C6CF54D}" type="presOf" srcId="{945FE94E-9333-4DFF-AFE9-3EB837393C2B}" destId="{7A4F1AB7-514E-4A75-A3E2-68F9CDCA9457}" srcOrd="0" destOrd="0" presId="urn:microsoft.com/office/officeart/2008/layout/LinedList"/>
    <dgm:cxn modelId="{9EE70E32-5840-4EDD-B085-E9FB5A106B4E}" srcId="{945FE94E-9333-4DFF-AFE9-3EB837393C2B}" destId="{0426AB4E-313E-492A-AE2C-FBEF86593F3E}" srcOrd="6" destOrd="0" parTransId="{A98CC7B2-FADD-4D3C-AF03-DCE33A815C8D}" sibTransId="{ED3A38FB-EE41-4CAA-968E-25BCB7E66BFF}"/>
    <dgm:cxn modelId="{7712C43F-3C8C-42D7-9874-4E8A85C231F3}" type="presOf" srcId="{30CECB7B-6054-413F-AF55-D0D875738338}" destId="{D859AF14-13DE-46F5-82E1-3E1D802E679A}" srcOrd="0" destOrd="0" presId="urn:microsoft.com/office/officeart/2008/layout/LinedList"/>
    <dgm:cxn modelId="{13596972-73DA-492F-B91F-1865823B79EF}" srcId="{945FE94E-9333-4DFF-AFE9-3EB837393C2B}" destId="{88D0362C-62AF-4DDE-9250-3F112FE25BE7}" srcOrd="0" destOrd="0" parTransId="{3F1C0F35-1E3B-425D-843B-0D358D796278}" sibTransId="{2646F2FE-ECCB-48B8-8A9C-C7C0AA50AF5C}"/>
    <dgm:cxn modelId="{463AD852-FE12-42C2-9555-0BC8ED6EB0E8}" type="presOf" srcId="{82B9DF3E-A1A9-4AA4-AD5C-D588F353534C}" destId="{75628642-DF2D-402A-AE59-77104F02C03C}" srcOrd="0" destOrd="0" presId="urn:microsoft.com/office/officeart/2008/layout/LinedList"/>
    <dgm:cxn modelId="{B5E64453-1FB9-4531-BE80-44377C47EBEC}" srcId="{945FE94E-9333-4DFF-AFE9-3EB837393C2B}" destId="{30CECB7B-6054-413F-AF55-D0D875738338}" srcOrd="5" destOrd="0" parTransId="{6748AA03-3855-40A7-ABBF-7B4AC3C61CD7}" sibTransId="{3C27E794-8DC6-438F-AE7A-30E503EBDE7D}"/>
    <dgm:cxn modelId="{80B75176-3997-4183-AD4E-5E7646FB9B8C}" srcId="{945FE94E-9333-4DFF-AFE9-3EB837393C2B}" destId="{C61C9F1F-AC28-4485-B87E-BE3F55AC6A33}" srcOrd="8" destOrd="0" parTransId="{A02DF8B4-772F-4AA9-B880-BA8882B387AC}" sibTransId="{CB8D47AE-A416-445D-B003-3598AC257C68}"/>
    <dgm:cxn modelId="{B8D6DF85-2991-4B6A-B126-34F3E4C2E869}" srcId="{945FE94E-9333-4DFF-AFE9-3EB837393C2B}" destId="{7EB6D703-A84C-4881-BE23-86C0DA59B09F}" srcOrd="2" destOrd="0" parTransId="{A72A8C48-BE4F-4DD1-98F5-B774F1E79B5E}" sibTransId="{9AFBADD8-1665-4DBD-A8C1-23622D69AA66}"/>
    <dgm:cxn modelId="{8350E49A-1B2E-41B6-8429-911D31317361}" type="presOf" srcId="{0DB157E3-9337-4E4F-BB29-5C353AFF5BF1}" destId="{EF68EA4E-DFE7-4EF4-95B7-9FEE3017C591}" srcOrd="0" destOrd="0" presId="urn:microsoft.com/office/officeart/2008/layout/LinedList"/>
    <dgm:cxn modelId="{6DFCDFC5-9734-4BF0-AA93-7E1B689C5C14}" srcId="{945FE94E-9333-4DFF-AFE9-3EB837393C2B}" destId="{82B9DF3E-A1A9-4AA4-AD5C-D588F353534C}" srcOrd="4" destOrd="0" parTransId="{849C05CC-6A3E-4B93-896C-FF7186AA1A51}" sibTransId="{E0F26D89-DFC4-4D7E-ACE9-DB93AF5FD0FD}"/>
    <dgm:cxn modelId="{1C8812C8-392F-4C33-93E8-C142CB83A282}" srcId="{945FE94E-9333-4DFF-AFE9-3EB837393C2B}" destId="{482520B0-30EE-401D-8AD0-D765AE0AD365}" srcOrd="1" destOrd="0" parTransId="{CC658D7F-16F3-4D10-8E93-A8B4AE869863}" sibTransId="{45296EC0-55CE-4D86-A9EC-1118D8EB649D}"/>
    <dgm:cxn modelId="{33B5FDDD-F6B8-42B2-852F-48ADFE120854}" srcId="{945FE94E-9333-4DFF-AFE9-3EB837393C2B}" destId="{AD89170D-E57F-441F-A58E-29FBF7B66CD3}" srcOrd="3" destOrd="0" parTransId="{126B0570-31E6-486F-8BE4-AD5625290053}" sibTransId="{73B28920-BF0E-4B17-BC65-3AA52DD93002}"/>
    <dgm:cxn modelId="{FAE732E3-6E14-49D1-85F1-1196FA99560C}" type="presOf" srcId="{482520B0-30EE-401D-8AD0-D765AE0AD365}" destId="{7081B862-301B-48DB-92BB-FCADDD270035}" srcOrd="0" destOrd="0" presId="urn:microsoft.com/office/officeart/2008/layout/LinedList"/>
    <dgm:cxn modelId="{E37A94F9-461D-4B87-BF47-4CEA4F6E75B5}" type="presOf" srcId="{AD89170D-E57F-441F-A58E-29FBF7B66CD3}" destId="{25A7F9C9-75B5-4147-BBC4-30239CC9BB9C}" srcOrd="0" destOrd="0" presId="urn:microsoft.com/office/officeart/2008/layout/LinedList"/>
    <dgm:cxn modelId="{354E5AFE-AB91-47EC-9702-D6891C5396F0}" type="presParOf" srcId="{7A4F1AB7-514E-4A75-A3E2-68F9CDCA9457}" destId="{5D032D49-CE9D-47EC-BD59-DCDA131C1DEF}" srcOrd="0" destOrd="0" presId="urn:microsoft.com/office/officeart/2008/layout/LinedList"/>
    <dgm:cxn modelId="{9E77D547-7439-42C2-9A7C-FFAC92CCC6DA}" type="presParOf" srcId="{7A4F1AB7-514E-4A75-A3E2-68F9CDCA9457}" destId="{3FDC8C3A-A307-44DF-AAB4-07469DEA949F}" srcOrd="1" destOrd="0" presId="urn:microsoft.com/office/officeart/2008/layout/LinedList"/>
    <dgm:cxn modelId="{994CF91C-1D6A-40A8-BAE8-C00146D1585B}" type="presParOf" srcId="{3FDC8C3A-A307-44DF-AAB4-07469DEA949F}" destId="{583CDDE7-3CB3-4439-B645-C7EEDC45D8A9}" srcOrd="0" destOrd="0" presId="urn:microsoft.com/office/officeart/2008/layout/LinedList"/>
    <dgm:cxn modelId="{88B801B0-564B-4187-A630-32CA7867F5C1}" type="presParOf" srcId="{3FDC8C3A-A307-44DF-AAB4-07469DEA949F}" destId="{12E26EE8-5EA5-45D2-995B-BE290F35A91A}" srcOrd="1" destOrd="0" presId="urn:microsoft.com/office/officeart/2008/layout/LinedList"/>
    <dgm:cxn modelId="{B8400591-AD53-4344-AC3B-C4258D1A4240}" type="presParOf" srcId="{7A4F1AB7-514E-4A75-A3E2-68F9CDCA9457}" destId="{8A61D319-AD66-4586-9FB8-CC11864AE299}" srcOrd="2" destOrd="0" presId="urn:microsoft.com/office/officeart/2008/layout/LinedList"/>
    <dgm:cxn modelId="{41E25741-D865-4263-B810-B9CCF285578D}" type="presParOf" srcId="{7A4F1AB7-514E-4A75-A3E2-68F9CDCA9457}" destId="{49D718F9-94A9-4030-AE76-3D97032C291A}" srcOrd="3" destOrd="0" presId="urn:microsoft.com/office/officeart/2008/layout/LinedList"/>
    <dgm:cxn modelId="{406236A8-CA7A-4B70-ACDA-CC6D0CCDF86C}" type="presParOf" srcId="{49D718F9-94A9-4030-AE76-3D97032C291A}" destId="{7081B862-301B-48DB-92BB-FCADDD270035}" srcOrd="0" destOrd="0" presId="urn:microsoft.com/office/officeart/2008/layout/LinedList"/>
    <dgm:cxn modelId="{7C20BD5C-D711-4FE2-9A47-916F2FFABE68}" type="presParOf" srcId="{49D718F9-94A9-4030-AE76-3D97032C291A}" destId="{C78E3D25-03F1-4B66-A3BC-8887A2C7B3CD}" srcOrd="1" destOrd="0" presId="urn:microsoft.com/office/officeart/2008/layout/LinedList"/>
    <dgm:cxn modelId="{69C2F867-6E3E-4442-9E5C-5DC9A266F59D}" type="presParOf" srcId="{7A4F1AB7-514E-4A75-A3E2-68F9CDCA9457}" destId="{A9F8C221-0CC9-4FEB-811A-04002CD09E53}" srcOrd="4" destOrd="0" presId="urn:microsoft.com/office/officeart/2008/layout/LinedList"/>
    <dgm:cxn modelId="{A24A2452-2BF3-4717-9970-C109FE26511D}" type="presParOf" srcId="{7A4F1AB7-514E-4A75-A3E2-68F9CDCA9457}" destId="{5D0A45E8-7E86-4BDF-A0B6-E2C42C666841}" srcOrd="5" destOrd="0" presId="urn:microsoft.com/office/officeart/2008/layout/LinedList"/>
    <dgm:cxn modelId="{0B0909C5-1DBE-44C1-9E8C-F22129190EB9}" type="presParOf" srcId="{5D0A45E8-7E86-4BDF-A0B6-E2C42C666841}" destId="{5FB07FEC-BDE1-458B-9309-739A253B8448}" srcOrd="0" destOrd="0" presId="urn:microsoft.com/office/officeart/2008/layout/LinedList"/>
    <dgm:cxn modelId="{AB66C870-EF25-431B-ADD0-C53AD1D3F812}" type="presParOf" srcId="{5D0A45E8-7E86-4BDF-A0B6-E2C42C666841}" destId="{188CF07C-33E4-482D-9710-C23083FCB2EF}" srcOrd="1" destOrd="0" presId="urn:microsoft.com/office/officeart/2008/layout/LinedList"/>
    <dgm:cxn modelId="{A434BE83-CBE2-491C-8002-F57C899A1BB4}" type="presParOf" srcId="{7A4F1AB7-514E-4A75-A3E2-68F9CDCA9457}" destId="{82A13892-74A6-48A4-A021-379A9FC8DC87}" srcOrd="6" destOrd="0" presId="urn:microsoft.com/office/officeart/2008/layout/LinedList"/>
    <dgm:cxn modelId="{AB803E05-4CFC-417D-B567-E592B19B72B6}" type="presParOf" srcId="{7A4F1AB7-514E-4A75-A3E2-68F9CDCA9457}" destId="{B1BC10D7-306E-4A2C-8E98-58DDA3D29742}" srcOrd="7" destOrd="0" presId="urn:microsoft.com/office/officeart/2008/layout/LinedList"/>
    <dgm:cxn modelId="{8E01DDC4-02AA-462D-893B-A5E9317C0DF5}" type="presParOf" srcId="{B1BC10D7-306E-4A2C-8E98-58DDA3D29742}" destId="{25A7F9C9-75B5-4147-BBC4-30239CC9BB9C}" srcOrd="0" destOrd="0" presId="urn:microsoft.com/office/officeart/2008/layout/LinedList"/>
    <dgm:cxn modelId="{5E026036-F99D-4F0B-8C9B-095A41B32BBE}" type="presParOf" srcId="{B1BC10D7-306E-4A2C-8E98-58DDA3D29742}" destId="{CE9D14A4-CDEA-47FD-B429-5B08C9B8ED9E}" srcOrd="1" destOrd="0" presId="urn:microsoft.com/office/officeart/2008/layout/LinedList"/>
    <dgm:cxn modelId="{89C5B9CE-6841-4DDC-9CDD-10A40A27D310}" type="presParOf" srcId="{7A4F1AB7-514E-4A75-A3E2-68F9CDCA9457}" destId="{C1A1740D-C5E0-49B9-8235-D4B481F672A7}" srcOrd="8" destOrd="0" presId="urn:microsoft.com/office/officeart/2008/layout/LinedList"/>
    <dgm:cxn modelId="{FAEC4E4D-0729-4E97-8304-AAE956B97EFC}" type="presParOf" srcId="{7A4F1AB7-514E-4A75-A3E2-68F9CDCA9457}" destId="{68A8607F-E2E9-4771-B7F3-C4CE23522936}" srcOrd="9" destOrd="0" presId="urn:microsoft.com/office/officeart/2008/layout/LinedList"/>
    <dgm:cxn modelId="{925D4F71-ABCB-419D-8B74-BE690CBB4826}" type="presParOf" srcId="{68A8607F-E2E9-4771-B7F3-C4CE23522936}" destId="{75628642-DF2D-402A-AE59-77104F02C03C}" srcOrd="0" destOrd="0" presId="urn:microsoft.com/office/officeart/2008/layout/LinedList"/>
    <dgm:cxn modelId="{C1941A64-F006-4DA8-95E3-2579B6830D66}" type="presParOf" srcId="{68A8607F-E2E9-4771-B7F3-C4CE23522936}" destId="{B26661D9-6018-4114-8BE1-0B665BE34BB6}" srcOrd="1" destOrd="0" presId="urn:microsoft.com/office/officeart/2008/layout/LinedList"/>
    <dgm:cxn modelId="{B354A5BD-3DE6-4717-B51C-8A82C1BAD74A}" type="presParOf" srcId="{7A4F1AB7-514E-4A75-A3E2-68F9CDCA9457}" destId="{E2E751BA-249D-4061-91DF-8C52698D2670}" srcOrd="10" destOrd="0" presId="urn:microsoft.com/office/officeart/2008/layout/LinedList"/>
    <dgm:cxn modelId="{9F1EE77E-5D8F-4928-B572-398209574A95}" type="presParOf" srcId="{7A4F1AB7-514E-4A75-A3E2-68F9CDCA9457}" destId="{6AEE1F51-0394-4D52-BFC9-1A5A0BCEAB44}" srcOrd="11" destOrd="0" presId="urn:microsoft.com/office/officeart/2008/layout/LinedList"/>
    <dgm:cxn modelId="{21D8E5A8-57CA-46DF-BBC7-68E85190A45F}" type="presParOf" srcId="{6AEE1F51-0394-4D52-BFC9-1A5A0BCEAB44}" destId="{D859AF14-13DE-46F5-82E1-3E1D802E679A}" srcOrd="0" destOrd="0" presId="urn:microsoft.com/office/officeart/2008/layout/LinedList"/>
    <dgm:cxn modelId="{B8D245BA-A348-49F5-B65E-2246E710B6A6}" type="presParOf" srcId="{6AEE1F51-0394-4D52-BFC9-1A5A0BCEAB44}" destId="{E7D6F510-4EB2-427C-BD3B-23BD46FF4932}" srcOrd="1" destOrd="0" presId="urn:microsoft.com/office/officeart/2008/layout/LinedList"/>
    <dgm:cxn modelId="{01D5D2E0-8020-43AB-A872-61C912F93766}" type="presParOf" srcId="{7A4F1AB7-514E-4A75-A3E2-68F9CDCA9457}" destId="{3352CD1A-EDBD-43A7-812C-6E628845A1CC}" srcOrd="12" destOrd="0" presId="urn:microsoft.com/office/officeart/2008/layout/LinedList"/>
    <dgm:cxn modelId="{56D80C04-DEBA-4A72-81F3-72ACB0D4E9A5}" type="presParOf" srcId="{7A4F1AB7-514E-4A75-A3E2-68F9CDCA9457}" destId="{EC6BBF54-6EBE-484E-B001-3A032014DD10}" srcOrd="13" destOrd="0" presId="urn:microsoft.com/office/officeart/2008/layout/LinedList"/>
    <dgm:cxn modelId="{F3EB5EA4-5694-473E-B60B-BD33386E903A}" type="presParOf" srcId="{EC6BBF54-6EBE-484E-B001-3A032014DD10}" destId="{BB198C6A-477E-4D96-998C-A1D3E5AF3766}" srcOrd="0" destOrd="0" presId="urn:microsoft.com/office/officeart/2008/layout/LinedList"/>
    <dgm:cxn modelId="{C263D6D8-650A-46DD-B51A-0385C401CB14}" type="presParOf" srcId="{EC6BBF54-6EBE-484E-B001-3A032014DD10}" destId="{ECD1E076-FDB3-4540-B1FB-9AF708AB9C08}" srcOrd="1" destOrd="0" presId="urn:microsoft.com/office/officeart/2008/layout/LinedList"/>
    <dgm:cxn modelId="{92692169-85E7-4D8C-B57E-DE98E8547156}" type="presParOf" srcId="{7A4F1AB7-514E-4A75-A3E2-68F9CDCA9457}" destId="{2ADB2170-261F-48BF-BA12-41C5DA63186F}" srcOrd="14" destOrd="0" presId="urn:microsoft.com/office/officeart/2008/layout/LinedList"/>
    <dgm:cxn modelId="{BC752076-E1DC-4B73-9D33-41DBEED3F6AD}" type="presParOf" srcId="{7A4F1AB7-514E-4A75-A3E2-68F9CDCA9457}" destId="{EC656B82-A1F9-472A-BFB5-97AA2757C802}" srcOrd="15" destOrd="0" presId="urn:microsoft.com/office/officeart/2008/layout/LinedList"/>
    <dgm:cxn modelId="{780DB699-1C11-4748-8B51-6002346A9DD9}" type="presParOf" srcId="{EC656B82-A1F9-472A-BFB5-97AA2757C802}" destId="{EF68EA4E-DFE7-4EF4-95B7-9FEE3017C591}" srcOrd="0" destOrd="0" presId="urn:microsoft.com/office/officeart/2008/layout/LinedList"/>
    <dgm:cxn modelId="{ED8C6C92-319A-46C3-8D43-8E513742CF0D}" type="presParOf" srcId="{EC656B82-A1F9-472A-BFB5-97AA2757C802}" destId="{9C48454E-857E-41A4-B25B-1B7E1EB8C065}" srcOrd="1" destOrd="0" presId="urn:microsoft.com/office/officeart/2008/layout/LinedList"/>
    <dgm:cxn modelId="{655BAE2D-4490-46EA-97F2-5CDF1FF1686D}" type="presParOf" srcId="{7A4F1AB7-514E-4A75-A3E2-68F9CDCA9457}" destId="{799ED529-59B1-46EC-8985-91E174C405B2}" srcOrd="16" destOrd="0" presId="urn:microsoft.com/office/officeart/2008/layout/LinedList"/>
    <dgm:cxn modelId="{03EEE511-4471-4EE2-BAF4-F72B8AAC336B}" type="presParOf" srcId="{7A4F1AB7-514E-4A75-A3E2-68F9CDCA9457}" destId="{C8002DD3-09D2-4BDF-9588-6FF0850883D9}" srcOrd="17" destOrd="0" presId="urn:microsoft.com/office/officeart/2008/layout/LinedList"/>
    <dgm:cxn modelId="{3FACC575-F0E7-4972-BDE1-B8D37B1354CA}" type="presParOf" srcId="{C8002DD3-09D2-4BDF-9588-6FF0850883D9}" destId="{0C840A47-A93B-4C50-A3E9-43B5309C11A1}" srcOrd="0" destOrd="0" presId="urn:microsoft.com/office/officeart/2008/layout/LinedList"/>
    <dgm:cxn modelId="{99CC3C1A-2754-42D2-9EA8-C063A8B3FF7C}" type="presParOf" srcId="{C8002DD3-09D2-4BDF-9588-6FF0850883D9}" destId="{11A3CE61-4368-4D95-BB50-87B2F4753C9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10F2EC-C0AA-4E1B-98EB-06B113D9D9B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74E791F5-40B8-4521-A702-278A1CA90F11}">
      <dgm:prSet/>
      <dgm:spPr/>
      <dgm:t>
        <a:bodyPr/>
        <a:lstStyle/>
        <a:p>
          <a:r>
            <a:rPr lang="en-GB" dirty="0"/>
            <a:t>• Business Gateway (2024) </a:t>
          </a:r>
          <a:r>
            <a:rPr lang="en-GB" i="1" dirty="0"/>
            <a:t>How to Start a Mobile Pet Grooming Business.</a:t>
          </a:r>
          <a:r>
            <a:rPr lang="en-GB" dirty="0"/>
            <a:t> Available at: </a:t>
          </a:r>
          <a:r>
            <a:rPr lang="en-GB" dirty="0">
              <a:hlinkClick xmlns:r="http://schemas.openxmlformats.org/officeDocument/2006/relationships" r:id="rId1"/>
            </a:rPr>
            <a:t>https://www.bgateway.com</a:t>
          </a:r>
          <a:r>
            <a:rPr lang="en-GB" dirty="0"/>
            <a:t> (Accessed: 1 November 2025).</a:t>
          </a:r>
        </a:p>
      </dgm:t>
    </dgm:pt>
    <dgm:pt modelId="{0EEAFEA2-AF96-4E2E-A6FF-EAD13A99B257}" type="parTrans" cxnId="{D2399794-01EB-4A15-A6D8-27F298613D35}">
      <dgm:prSet/>
      <dgm:spPr/>
      <dgm:t>
        <a:bodyPr/>
        <a:lstStyle/>
        <a:p>
          <a:endParaRPr lang="en-GB"/>
        </a:p>
      </dgm:t>
    </dgm:pt>
    <dgm:pt modelId="{2B85A69C-F921-4F63-ADE4-BA4157FCFE13}" type="sibTrans" cxnId="{D2399794-01EB-4A15-A6D8-27F298613D35}">
      <dgm:prSet/>
      <dgm:spPr/>
      <dgm:t>
        <a:bodyPr/>
        <a:lstStyle/>
        <a:p>
          <a:endParaRPr lang="en-GB"/>
        </a:p>
      </dgm:t>
    </dgm:pt>
    <dgm:pt modelId="{6ED1361B-697F-4932-8901-EC2F228E789D}">
      <dgm:prSet/>
      <dgm:spPr/>
      <dgm:t>
        <a:bodyPr/>
        <a:lstStyle/>
        <a:p>
          <a:r>
            <a:rPr lang="en-GB"/>
            <a:t>• DEFRA (2023) </a:t>
          </a:r>
          <a:r>
            <a:rPr lang="en-GB" i="1"/>
            <a:t>Animal Welfare and Environmental Sustainability Report.</a:t>
          </a:r>
          <a:r>
            <a:rPr lang="en-GB"/>
            <a:t> Department for Environment, Food &amp; Rural Affairs.</a:t>
          </a:r>
        </a:p>
      </dgm:t>
    </dgm:pt>
    <dgm:pt modelId="{7F7A3A0E-FE8C-45CD-83F8-45FBF5810093}" type="parTrans" cxnId="{75F7B4B1-BF1C-4C2D-A869-AB84BB81C64B}">
      <dgm:prSet/>
      <dgm:spPr/>
      <dgm:t>
        <a:bodyPr/>
        <a:lstStyle/>
        <a:p>
          <a:endParaRPr lang="en-GB"/>
        </a:p>
      </dgm:t>
    </dgm:pt>
    <dgm:pt modelId="{09D5C73E-7F6D-4117-A158-437570C5E8FB}" type="sibTrans" cxnId="{75F7B4B1-BF1C-4C2D-A869-AB84BB81C64B}">
      <dgm:prSet/>
      <dgm:spPr/>
      <dgm:t>
        <a:bodyPr/>
        <a:lstStyle/>
        <a:p>
          <a:endParaRPr lang="en-GB"/>
        </a:p>
      </dgm:t>
    </dgm:pt>
    <dgm:pt modelId="{B0E851B7-D207-448A-B48D-C723101686E6}">
      <dgm:prSet/>
      <dgm:spPr/>
      <dgm:t>
        <a:bodyPr/>
        <a:lstStyle/>
        <a:p>
          <a:r>
            <a:rPr lang="en-GB"/>
            <a:t>• Euromonitor International (2023) </a:t>
          </a:r>
          <a:r>
            <a:rPr lang="en-GB" i="1"/>
            <a:t>Pet Care in the United Kingdom.</a:t>
          </a:r>
          <a:r>
            <a:rPr lang="en-GB"/>
            <a:t> Available at: </a:t>
          </a:r>
          <a:r>
            <a:rPr lang="en-GB">
              <a:hlinkClick xmlns:r="http://schemas.openxmlformats.org/officeDocument/2006/relationships" r:id="rId2"/>
            </a:rPr>
            <a:t>https://www.euromonitor.com</a:t>
          </a:r>
          <a:r>
            <a:rPr lang="en-GB"/>
            <a:t> (Accessed: 1 November 2025).</a:t>
          </a:r>
        </a:p>
      </dgm:t>
    </dgm:pt>
    <dgm:pt modelId="{5E723714-717E-4867-998E-63A268B709A1}" type="parTrans" cxnId="{47625AC4-B1E3-4EBD-9360-5FD837892987}">
      <dgm:prSet/>
      <dgm:spPr/>
      <dgm:t>
        <a:bodyPr/>
        <a:lstStyle/>
        <a:p>
          <a:endParaRPr lang="en-GB"/>
        </a:p>
      </dgm:t>
    </dgm:pt>
    <dgm:pt modelId="{D6078E92-A067-459E-85CC-FE152A7657BF}" type="sibTrans" cxnId="{47625AC4-B1E3-4EBD-9360-5FD837892987}">
      <dgm:prSet/>
      <dgm:spPr/>
      <dgm:t>
        <a:bodyPr/>
        <a:lstStyle/>
        <a:p>
          <a:endParaRPr lang="en-GB"/>
        </a:p>
      </dgm:t>
    </dgm:pt>
    <dgm:pt modelId="{3505F023-EE21-47B8-8502-74DA9257C5E9}">
      <dgm:prSet/>
      <dgm:spPr/>
      <dgm:t>
        <a:bodyPr/>
        <a:lstStyle/>
        <a:p>
          <a:r>
            <a:rPr lang="en-GB"/>
            <a:t>• Grant, R.M. (2021) </a:t>
          </a:r>
          <a:r>
            <a:rPr lang="en-GB" i="1"/>
            <a:t>Contemporary Strategy Analysis.</a:t>
          </a:r>
          <a:r>
            <a:rPr lang="en-GB"/>
            <a:t> 11th ed. Wiley.</a:t>
          </a:r>
        </a:p>
      </dgm:t>
    </dgm:pt>
    <dgm:pt modelId="{EF566F03-C423-46C5-8C6C-051F464E94C7}" type="parTrans" cxnId="{BD213A61-D1C1-475C-B07E-0D1194A72F51}">
      <dgm:prSet/>
      <dgm:spPr/>
      <dgm:t>
        <a:bodyPr/>
        <a:lstStyle/>
        <a:p>
          <a:endParaRPr lang="en-GB"/>
        </a:p>
      </dgm:t>
    </dgm:pt>
    <dgm:pt modelId="{CA265BAF-5185-4777-8455-CD125FEC8037}" type="sibTrans" cxnId="{BD213A61-D1C1-475C-B07E-0D1194A72F51}">
      <dgm:prSet/>
      <dgm:spPr/>
      <dgm:t>
        <a:bodyPr/>
        <a:lstStyle/>
        <a:p>
          <a:endParaRPr lang="en-GB"/>
        </a:p>
      </dgm:t>
    </dgm:pt>
    <dgm:pt modelId="{C6F205CB-005A-4E62-B79C-00609A1AEE4C}">
      <dgm:prSet/>
      <dgm:spPr/>
      <dgm:t>
        <a:bodyPr/>
        <a:lstStyle/>
        <a:p>
          <a:r>
            <a:rPr lang="en-GB"/>
            <a:t>• Kotler, P. and Keller, K.L. (2016) </a:t>
          </a:r>
          <a:r>
            <a:rPr lang="en-GB" i="1"/>
            <a:t>Marketing Management.</a:t>
          </a:r>
          <a:r>
            <a:rPr lang="en-GB"/>
            <a:t> 15th ed. Pearson Education.</a:t>
          </a:r>
        </a:p>
      </dgm:t>
    </dgm:pt>
    <dgm:pt modelId="{91E5D71D-88F7-4ACB-9D45-623E73B68C6D}" type="parTrans" cxnId="{16F48F29-4528-4882-84FD-C8676106EBE7}">
      <dgm:prSet/>
      <dgm:spPr/>
      <dgm:t>
        <a:bodyPr/>
        <a:lstStyle/>
        <a:p>
          <a:endParaRPr lang="en-GB"/>
        </a:p>
      </dgm:t>
    </dgm:pt>
    <dgm:pt modelId="{F5361E50-435A-4D47-96C4-2F7A8EF903FF}" type="sibTrans" cxnId="{16F48F29-4528-4882-84FD-C8676106EBE7}">
      <dgm:prSet/>
      <dgm:spPr/>
      <dgm:t>
        <a:bodyPr/>
        <a:lstStyle/>
        <a:p>
          <a:endParaRPr lang="en-GB"/>
        </a:p>
      </dgm:t>
    </dgm:pt>
    <dgm:pt modelId="{CC84101E-A2F9-4022-9257-EABF038BE301}">
      <dgm:prSet/>
      <dgm:spPr/>
      <dgm:t>
        <a:bodyPr/>
        <a:lstStyle/>
        <a:p>
          <a:r>
            <a:rPr lang="en-GB"/>
            <a:t>• Mintel (2023) </a:t>
          </a:r>
          <a:r>
            <a:rPr lang="en-GB" i="1"/>
            <a:t>Pet Services Market Report – UK.</a:t>
          </a:r>
          <a:r>
            <a:rPr lang="en-GB"/>
            <a:t> Mintel Group Ltd.</a:t>
          </a:r>
        </a:p>
      </dgm:t>
    </dgm:pt>
    <dgm:pt modelId="{DA658313-FEED-44CE-AAB8-56E31FE0B3BD}" type="parTrans" cxnId="{0532DCA8-DB61-47D5-8277-36C1B05ACB02}">
      <dgm:prSet/>
      <dgm:spPr/>
      <dgm:t>
        <a:bodyPr/>
        <a:lstStyle/>
        <a:p>
          <a:endParaRPr lang="en-GB"/>
        </a:p>
      </dgm:t>
    </dgm:pt>
    <dgm:pt modelId="{BAF91630-28D1-45C2-9E75-6C5FEC0AA86B}" type="sibTrans" cxnId="{0532DCA8-DB61-47D5-8277-36C1B05ACB02}">
      <dgm:prSet/>
      <dgm:spPr/>
      <dgm:t>
        <a:bodyPr/>
        <a:lstStyle/>
        <a:p>
          <a:endParaRPr lang="en-GB"/>
        </a:p>
      </dgm:t>
    </dgm:pt>
    <dgm:pt modelId="{B2FA0D54-BC96-44CB-A8D6-9C3476166B45}">
      <dgm:prSet/>
      <dgm:spPr/>
      <dgm:t>
        <a:bodyPr/>
        <a:lstStyle/>
        <a:p>
          <a:r>
            <a:rPr lang="en-GB"/>
            <a:t>• Pet Food Manufacturers’ Association (PFMA) (2024) </a:t>
          </a:r>
          <a:r>
            <a:rPr lang="en-GB" i="1"/>
            <a:t>Pet Population 2024 Report.</a:t>
          </a:r>
          <a:r>
            <a:rPr lang="en-GB"/>
            <a:t> Available at: </a:t>
          </a:r>
          <a:r>
            <a:rPr lang="en-GB">
              <a:hlinkClick xmlns:r="http://schemas.openxmlformats.org/officeDocument/2006/relationships" r:id="rId3"/>
            </a:rPr>
            <a:t>https://www.pfma.org.uk</a:t>
          </a:r>
          <a:r>
            <a:rPr lang="en-GB"/>
            <a:t> (Accessed: 1 November 2025).</a:t>
          </a:r>
        </a:p>
      </dgm:t>
    </dgm:pt>
    <dgm:pt modelId="{55F12D8F-EAB9-486A-92DF-12823FC4AB27}" type="parTrans" cxnId="{C4C5C6A3-1674-4021-B0E6-86C3970F3C31}">
      <dgm:prSet/>
      <dgm:spPr/>
      <dgm:t>
        <a:bodyPr/>
        <a:lstStyle/>
        <a:p>
          <a:endParaRPr lang="en-GB"/>
        </a:p>
      </dgm:t>
    </dgm:pt>
    <dgm:pt modelId="{16A97C28-8FE5-40EA-9F41-1044C389D7F3}" type="sibTrans" cxnId="{C4C5C6A3-1674-4021-B0E6-86C3970F3C31}">
      <dgm:prSet/>
      <dgm:spPr/>
      <dgm:t>
        <a:bodyPr/>
        <a:lstStyle/>
        <a:p>
          <a:endParaRPr lang="en-GB"/>
        </a:p>
      </dgm:t>
    </dgm:pt>
    <dgm:pt modelId="{F512CDD9-1DD0-427B-93F4-2D465F7A4859}">
      <dgm:prSet/>
      <dgm:spPr/>
      <dgm:t>
        <a:bodyPr/>
        <a:lstStyle/>
        <a:p>
          <a:r>
            <a:rPr lang="en-GB"/>
            <a:t>• Porter, M.E. (2008) </a:t>
          </a:r>
          <a:r>
            <a:rPr lang="en-GB" i="1"/>
            <a:t>The Five Competitive Forces That Shape Strategy.</a:t>
          </a:r>
          <a:r>
            <a:rPr lang="en-GB"/>
            <a:t> </a:t>
          </a:r>
          <a:r>
            <a:rPr lang="en-GB" i="1"/>
            <a:t>Harvard Business Review,</a:t>
          </a:r>
          <a:r>
            <a:rPr lang="en-GB"/>
            <a:t> 86(1), pp. 78–93.</a:t>
          </a:r>
        </a:p>
      </dgm:t>
    </dgm:pt>
    <dgm:pt modelId="{BD6BAD98-FC88-4BD8-8E4F-B8B514E60A7D}" type="parTrans" cxnId="{74D2EB25-88CB-4391-822D-32CC4F09E2FF}">
      <dgm:prSet/>
      <dgm:spPr/>
      <dgm:t>
        <a:bodyPr/>
        <a:lstStyle/>
        <a:p>
          <a:endParaRPr lang="en-GB"/>
        </a:p>
      </dgm:t>
    </dgm:pt>
    <dgm:pt modelId="{E00F9658-E205-4C74-AAC3-A98CC8CEED49}" type="sibTrans" cxnId="{74D2EB25-88CB-4391-822D-32CC4F09E2FF}">
      <dgm:prSet/>
      <dgm:spPr/>
      <dgm:t>
        <a:bodyPr/>
        <a:lstStyle/>
        <a:p>
          <a:endParaRPr lang="en-GB"/>
        </a:p>
      </dgm:t>
    </dgm:pt>
    <dgm:pt modelId="{E54CC27C-E6B2-4CA1-B118-3264DA78CC6D}">
      <dgm:prSet/>
      <dgm:spPr/>
      <dgm:t>
        <a:bodyPr/>
        <a:lstStyle/>
        <a:p>
          <a:r>
            <a:rPr lang="en-GB"/>
            <a:t>• Osterwalder, A. and Pigneur, Y. (2010) </a:t>
          </a:r>
          <a:r>
            <a:rPr lang="en-GB" i="1"/>
            <a:t>Business Model Generation.</a:t>
          </a:r>
          <a:r>
            <a:rPr lang="en-GB"/>
            <a:t> Wiley.</a:t>
          </a:r>
        </a:p>
      </dgm:t>
    </dgm:pt>
    <dgm:pt modelId="{77E8E739-7647-4731-8D93-78EFD53607AC}" type="parTrans" cxnId="{7B3C8A35-2F38-4581-A479-FB2275D01368}">
      <dgm:prSet/>
      <dgm:spPr/>
      <dgm:t>
        <a:bodyPr/>
        <a:lstStyle/>
        <a:p>
          <a:endParaRPr lang="en-GB"/>
        </a:p>
      </dgm:t>
    </dgm:pt>
    <dgm:pt modelId="{A6D29F28-99C5-4BAE-B90B-2BF161CDE4EB}" type="sibTrans" cxnId="{7B3C8A35-2F38-4581-A479-FB2275D01368}">
      <dgm:prSet/>
      <dgm:spPr/>
      <dgm:t>
        <a:bodyPr/>
        <a:lstStyle/>
        <a:p>
          <a:endParaRPr lang="en-GB"/>
        </a:p>
      </dgm:t>
    </dgm:pt>
    <dgm:pt modelId="{FBD4236B-4E53-4285-AD34-C793067F249D}">
      <dgm:prSet/>
      <dgm:spPr/>
      <dgm:t>
        <a:bodyPr/>
        <a:lstStyle/>
        <a:p>
          <a:r>
            <a:rPr lang="en-GB"/>
            <a:t>• Statista (2024) </a:t>
          </a:r>
          <a:r>
            <a:rPr lang="en-GB" i="1"/>
            <a:t>Number of pet owners in the United Kingdom (UK) from 2010 to 2024.</a:t>
          </a:r>
          <a:r>
            <a:rPr lang="en-GB"/>
            <a:t> Available at: </a:t>
          </a:r>
          <a:r>
            <a:rPr lang="en-GB">
              <a:hlinkClick xmlns:r="http://schemas.openxmlformats.org/officeDocument/2006/relationships" r:id="rId4"/>
            </a:rPr>
            <a:t>https://www.statista.com</a:t>
          </a:r>
          <a:r>
            <a:rPr lang="en-GB"/>
            <a:t> (Accessed: 1 November 2025).</a:t>
          </a:r>
        </a:p>
      </dgm:t>
    </dgm:pt>
    <dgm:pt modelId="{713927C7-0145-4642-9B89-54FD80063E53}" type="parTrans" cxnId="{E3D8986A-2FAE-41B3-825E-E606A16CDE9E}">
      <dgm:prSet/>
      <dgm:spPr/>
      <dgm:t>
        <a:bodyPr/>
        <a:lstStyle/>
        <a:p>
          <a:endParaRPr lang="en-GB"/>
        </a:p>
      </dgm:t>
    </dgm:pt>
    <dgm:pt modelId="{36434C9F-AA8C-4DF7-AFE7-EDB61CDDA990}" type="sibTrans" cxnId="{E3D8986A-2FAE-41B3-825E-E606A16CDE9E}">
      <dgm:prSet/>
      <dgm:spPr/>
      <dgm:t>
        <a:bodyPr/>
        <a:lstStyle/>
        <a:p>
          <a:endParaRPr lang="en-GB"/>
        </a:p>
      </dgm:t>
    </dgm:pt>
    <dgm:pt modelId="{5D72424C-FA4C-47C9-96DF-5E85C3A0A51D}" type="pres">
      <dgm:prSet presAssocID="{D410F2EC-C0AA-4E1B-98EB-06B113D9D9B4}" presName="linear" presStyleCnt="0">
        <dgm:presLayoutVars>
          <dgm:animLvl val="lvl"/>
          <dgm:resizeHandles val="exact"/>
        </dgm:presLayoutVars>
      </dgm:prSet>
      <dgm:spPr/>
    </dgm:pt>
    <dgm:pt modelId="{1438297B-97D4-4C2B-8958-9ACC12BC64A4}" type="pres">
      <dgm:prSet presAssocID="{74E791F5-40B8-4521-A702-278A1CA90F11}" presName="parentText" presStyleLbl="node1" presStyleIdx="0" presStyleCnt="10">
        <dgm:presLayoutVars>
          <dgm:chMax val="0"/>
          <dgm:bulletEnabled val="1"/>
        </dgm:presLayoutVars>
      </dgm:prSet>
      <dgm:spPr/>
    </dgm:pt>
    <dgm:pt modelId="{AD8A5553-9DF5-406D-877D-F25A764BB7CF}" type="pres">
      <dgm:prSet presAssocID="{2B85A69C-F921-4F63-ADE4-BA4157FCFE13}" presName="spacer" presStyleCnt="0"/>
      <dgm:spPr/>
    </dgm:pt>
    <dgm:pt modelId="{4809032F-11CB-425D-B3BB-A5D80E4C8454}" type="pres">
      <dgm:prSet presAssocID="{6ED1361B-697F-4932-8901-EC2F228E789D}" presName="parentText" presStyleLbl="node1" presStyleIdx="1" presStyleCnt="10">
        <dgm:presLayoutVars>
          <dgm:chMax val="0"/>
          <dgm:bulletEnabled val="1"/>
        </dgm:presLayoutVars>
      </dgm:prSet>
      <dgm:spPr/>
    </dgm:pt>
    <dgm:pt modelId="{2089EAE1-4E84-4853-8CE2-65503DE27E27}" type="pres">
      <dgm:prSet presAssocID="{09D5C73E-7F6D-4117-A158-437570C5E8FB}" presName="spacer" presStyleCnt="0"/>
      <dgm:spPr/>
    </dgm:pt>
    <dgm:pt modelId="{050D51AC-5D9E-412A-935C-B4DC6AE32094}" type="pres">
      <dgm:prSet presAssocID="{B0E851B7-D207-448A-B48D-C723101686E6}" presName="parentText" presStyleLbl="node1" presStyleIdx="2" presStyleCnt="10">
        <dgm:presLayoutVars>
          <dgm:chMax val="0"/>
          <dgm:bulletEnabled val="1"/>
        </dgm:presLayoutVars>
      </dgm:prSet>
      <dgm:spPr/>
    </dgm:pt>
    <dgm:pt modelId="{6E8F41FE-62F0-4FAA-B777-D694F2299526}" type="pres">
      <dgm:prSet presAssocID="{D6078E92-A067-459E-85CC-FE152A7657BF}" presName="spacer" presStyleCnt="0"/>
      <dgm:spPr/>
    </dgm:pt>
    <dgm:pt modelId="{C7151987-6566-4198-B325-7C521FAAEA1F}" type="pres">
      <dgm:prSet presAssocID="{3505F023-EE21-47B8-8502-74DA9257C5E9}" presName="parentText" presStyleLbl="node1" presStyleIdx="3" presStyleCnt="10">
        <dgm:presLayoutVars>
          <dgm:chMax val="0"/>
          <dgm:bulletEnabled val="1"/>
        </dgm:presLayoutVars>
      </dgm:prSet>
      <dgm:spPr/>
    </dgm:pt>
    <dgm:pt modelId="{A000B06A-86EF-44F1-A953-B89418E5371B}" type="pres">
      <dgm:prSet presAssocID="{CA265BAF-5185-4777-8455-CD125FEC8037}" presName="spacer" presStyleCnt="0"/>
      <dgm:spPr/>
    </dgm:pt>
    <dgm:pt modelId="{A9BFC96D-6A32-4D3D-841F-2A05C51EB6D3}" type="pres">
      <dgm:prSet presAssocID="{C6F205CB-005A-4E62-B79C-00609A1AEE4C}" presName="parentText" presStyleLbl="node1" presStyleIdx="4" presStyleCnt="10">
        <dgm:presLayoutVars>
          <dgm:chMax val="0"/>
          <dgm:bulletEnabled val="1"/>
        </dgm:presLayoutVars>
      </dgm:prSet>
      <dgm:spPr/>
    </dgm:pt>
    <dgm:pt modelId="{792E954C-EBD1-4D65-A61D-FCAFCBAEA1CD}" type="pres">
      <dgm:prSet presAssocID="{F5361E50-435A-4D47-96C4-2F7A8EF903FF}" presName="spacer" presStyleCnt="0"/>
      <dgm:spPr/>
    </dgm:pt>
    <dgm:pt modelId="{0887CFCB-2BAB-4B48-886E-BA2835C69353}" type="pres">
      <dgm:prSet presAssocID="{CC84101E-A2F9-4022-9257-EABF038BE301}" presName="parentText" presStyleLbl="node1" presStyleIdx="5" presStyleCnt="10">
        <dgm:presLayoutVars>
          <dgm:chMax val="0"/>
          <dgm:bulletEnabled val="1"/>
        </dgm:presLayoutVars>
      </dgm:prSet>
      <dgm:spPr/>
    </dgm:pt>
    <dgm:pt modelId="{5F301B71-3B3D-480A-BCF9-47835929CFC3}" type="pres">
      <dgm:prSet presAssocID="{BAF91630-28D1-45C2-9E75-6C5FEC0AA86B}" presName="spacer" presStyleCnt="0"/>
      <dgm:spPr/>
    </dgm:pt>
    <dgm:pt modelId="{D75CA4F2-5A43-4744-839D-F45A4201C922}" type="pres">
      <dgm:prSet presAssocID="{B2FA0D54-BC96-44CB-A8D6-9C3476166B45}" presName="parentText" presStyleLbl="node1" presStyleIdx="6" presStyleCnt="10">
        <dgm:presLayoutVars>
          <dgm:chMax val="0"/>
          <dgm:bulletEnabled val="1"/>
        </dgm:presLayoutVars>
      </dgm:prSet>
      <dgm:spPr/>
    </dgm:pt>
    <dgm:pt modelId="{01491503-1390-4E77-984F-4C15219FD478}" type="pres">
      <dgm:prSet presAssocID="{16A97C28-8FE5-40EA-9F41-1044C389D7F3}" presName="spacer" presStyleCnt="0"/>
      <dgm:spPr/>
    </dgm:pt>
    <dgm:pt modelId="{B3C9023A-35E8-46DE-8CAF-4772D2878311}" type="pres">
      <dgm:prSet presAssocID="{F512CDD9-1DD0-427B-93F4-2D465F7A4859}" presName="parentText" presStyleLbl="node1" presStyleIdx="7" presStyleCnt="10">
        <dgm:presLayoutVars>
          <dgm:chMax val="0"/>
          <dgm:bulletEnabled val="1"/>
        </dgm:presLayoutVars>
      </dgm:prSet>
      <dgm:spPr/>
    </dgm:pt>
    <dgm:pt modelId="{B4FE507B-E789-4203-903E-0575BE677547}" type="pres">
      <dgm:prSet presAssocID="{E00F9658-E205-4C74-AAC3-A98CC8CEED49}" presName="spacer" presStyleCnt="0"/>
      <dgm:spPr/>
    </dgm:pt>
    <dgm:pt modelId="{344902AC-442A-4A00-9EF4-F84A069D24D5}" type="pres">
      <dgm:prSet presAssocID="{E54CC27C-E6B2-4CA1-B118-3264DA78CC6D}" presName="parentText" presStyleLbl="node1" presStyleIdx="8" presStyleCnt="10">
        <dgm:presLayoutVars>
          <dgm:chMax val="0"/>
          <dgm:bulletEnabled val="1"/>
        </dgm:presLayoutVars>
      </dgm:prSet>
      <dgm:spPr/>
    </dgm:pt>
    <dgm:pt modelId="{D221C2B8-AE86-41CA-8BD6-D05223572C82}" type="pres">
      <dgm:prSet presAssocID="{A6D29F28-99C5-4BAE-B90B-2BF161CDE4EB}" presName="spacer" presStyleCnt="0"/>
      <dgm:spPr/>
    </dgm:pt>
    <dgm:pt modelId="{082C1C33-D3FC-418A-840F-5F9FC18F2556}" type="pres">
      <dgm:prSet presAssocID="{FBD4236B-4E53-4285-AD34-C793067F249D}" presName="parentText" presStyleLbl="node1" presStyleIdx="9" presStyleCnt="10">
        <dgm:presLayoutVars>
          <dgm:chMax val="0"/>
          <dgm:bulletEnabled val="1"/>
        </dgm:presLayoutVars>
      </dgm:prSet>
      <dgm:spPr/>
    </dgm:pt>
  </dgm:ptLst>
  <dgm:cxnLst>
    <dgm:cxn modelId="{5A97C118-799D-4C52-87AA-05A360D6E2E6}" type="presOf" srcId="{B0E851B7-D207-448A-B48D-C723101686E6}" destId="{050D51AC-5D9E-412A-935C-B4DC6AE32094}" srcOrd="0" destOrd="0" presId="urn:microsoft.com/office/officeart/2005/8/layout/vList2"/>
    <dgm:cxn modelId="{74D2EB25-88CB-4391-822D-32CC4F09E2FF}" srcId="{D410F2EC-C0AA-4E1B-98EB-06B113D9D9B4}" destId="{F512CDD9-1DD0-427B-93F4-2D465F7A4859}" srcOrd="7" destOrd="0" parTransId="{BD6BAD98-FC88-4BD8-8E4F-B8B514E60A7D}" sibTransId="{E00F9658-E205-4C74-AAC3-A98CC8CEED49}"/>
    <dgm:cxn modelId="{16F48F29-4528-4882-84FD-C8676106EBE7}" srcId="{D410F2EC-C0AA-4E1B-98EB-06B113D9D9B4}" destId="{C6F205CB-005A-4E62-B79C-00609A1AEE4C}" srcOrd="4" destOrd="0" parTransId="{91E5D71D-88F7-4ACB-9D45-623E73B68C6D}" sibTransId="{F5361E50-435A-4D47-96C4-2F7A8EF903FF}"/>
    <dgm:cxn modelId="{7B3C8A35-2F38-4581-A479-FB2275D01368}" srcId="{D410F2EC-C0AA-4E1B-98EB-06B113D9D9B4}" destId="{E54CC27C-E6B2-4CA1-B118-3264DA78CC6D}" srcOrd="8" destOrd="0" parTransId="{77E8E739-7647-4731-8D93-78EFD53607AC}" sibTransId="{A6D29F28-99C5-4BAE-B90B-2BF161CDE4EB}"/>
    <dgm:cxn modelId="{CF3CA15F-46D1-4836-83CD-2024CBC40657}" type="presOf" srcId="{74E791F5-40B8-4521-A702-278A1CA90F11}" destId="{1438297B-97D4-4C2B-8958-9ACC12BC64A4}" srcOrd="0" destOrd="0" presId="urn:microsoft.com/office/officeart/2005/8/layout/vList2"/>
    <dgm:cxn modelId="{BD213A61-D1C1-475C-B07E-0D1194A72F51}" srcId="{D410F2EC-C0AA-4E1B-98EB-06B113D9D9B4}" destId="{3505F023-EE21-47B8-8502-74DA9257C5E9}" srcOrd="3" destOrd="0" parTransId="{EF566F03-C423-46C5-8C6C-051F464E94C7}" sibTransId="{CA265BAF-5185-4777-8455-CD125FEC8037}"/>
    <dgm:cxn modelId="{81275063-0C63-4DD2-BDD9-CBD9F2CBE519}" type="presOf" srcId="{F512CDD9-1DD0-427B-93F4-2D465F7A4859}" destId="{B3C9023A-35E8-46DE-8CAF-4772D2878311}" srcOrd="0" destOrd="0" presId="urn:microsoft.com/office/officeart/2005/8/layout/vList2"/>
    <dgm:cxn modelId="{EA878E43-B615-48A5-BC44-E2D8266889D4}" type="presOf" srcId="{B2FA0D54-BC96-44CB-A8D6-9C3476166B45}" destId="{D75CA4F2-5A43-4744-839D-F45A4201C922}" srcOrd="0" destOrd="0" presId="urn:microsoft.com/office/officeart/2005/8/layout/vList2"/>
    <dgm:cxn modelId="{9A9CCB44-8A3F-4997-A656-7CC25006A2DE}" type="presOf" srcId="{D410F2EC-C0AA-4E1B-98EB-06B113D9D9B4}" destId="{5D72424C-FA4C-47C9-96DF-5E85C3A0A51D}" srcOrd="0" destOrd="0" presId="urn:microsoft.com/office/officeart/2005/8/layout/vList2"/>
    <dgm:cxn modelId="{E3D8986A-2FAE-41B3-825E-E606A16CDE9E}" srcId="{D410F2EC-C0AA-4E1B-98EB-06B113D9D9B4}" destId="{FBD4236B-4E53-4285-AD34-C793067F249D}" srcOrd="9" destOrd="0" parTransId="{713927C7-0145-4642-9B89-54FD80063E53}" sibTransId="{36434C9F-AA8C-4DF7-AFE7-EDB61CDDA990}"/>
    <dgm:cxn modelId="{06ECE97B-EAC8-4635-AD7C-3AE2804BD7D1}" type="presOf" srcId="{C6F205CB-005A-4E62-B79C-00609A1AEE4C}" destId="{A9BFC96D-6A32-4D3D-841F-2A05C51EB6D3}" srcOrd="0" destOrd="0" presId="urn:microsoft.com/office/officeart/2005/8/layout/vList2"/>
    <dgm:cxn modelId="{D2C0907D-DF45-4B0D-B608-9C978FA7BB8D}" type="presOf" srcId="{6ED1361B-697F-4932-8901-EC2F228E789D}" destId="{4809032F-11CB-425D-B3BB-A5D80E4C8454}" srcOrd="0" destOrd="0" presId="urn:microsoft.com/office/officeart/2005/8/layout/vList2"/>
    <dgm:cxn modelId="{EB027584-F8B5-43D2-B2A8-55B7B4A021C9}" type="presOf" srcId="{E54CC27C-E6B2-4CA1-B118-3264DA78CC6D}" destId="{344902AC-442A-4A00-9EF4-F84A069D24D5}" srcOrd="0" destOrd="0" presId="urn:microsoft.com/office/officeart/2005/8/layout/vList2"/>
    <dgm:cxn modelId="{D2399794-01EB-4A15-A6D8-27F298613D35}" srcId="{D410F2EC-C0AA-4E1B-98EB-06B113D9D9B4}" destId="{74E791F5-40B8-4521-A702-278A1CA90F11}" srcOrd="0" destOrd="0" parTransId="{0EEAFEA2-AF96-4E2E-A6FF-EAD13A99B257}" sibTransId="{2B85A69C-F921-4F63-ADE4-BA4157FCFE13}"/>
    <dgm:cxn modelId="{C4C5C6A3-1674-4021-B0E6-86C3970F3C31}" srcId="{D410F2EC-C0AA-4E1B-98EB-06B113D9D9B4}" destId="{B2FA0D54-BC96-44CB-A8D6-9C3476166B45}" srcOrd="6" destOrd="0" parTransId="{55F12D8F-EAB9-486A-92DF-12823FC4AB27}" sibTransId="{16A97C28-8FE5-40EA-9F41-1044C389D7F3}"/>
    <dgm:cxn modelId="{0532DCA8-DB61-47D5-8277-36C1B05ACB02}" srcId="{D410F2EC-C0AA-4E1B-98EB-06B113D9D9B4}" destId="{CC84101E-A2F9-4022-9257-EABF038BE301}" srcOrd="5" destOrd="0" parTransId="{DA658313-FEED-44CE-AAB8-56E31FE0B3BD}" sibTransId="{BAF91630-28D1-45C2-9E75-6C5FEC0AA86B}"/>
    <dgm:cxn modelId="{75F7B4B1-BF1C-4C2D-A869-AB84BB81C64B}" srcId="{D410F2EC-C0AA-4E1B-98EB-06B113D9D9B4}" destId="{6ED1361B-697F-4932-8901-EC2F228E789D}" srcOrd="1" destOrd="0" parTransId="{7F7A3A0E-FE8C-45CD-83F8-45FBF5810093}" sibTransId="{09D5C73E-7F6D-4117-A158-437570C5E8FB}"/>
    <dgm:cxn modelId="{47625AC4-B1E3-4EBD-9360-5FD837892987}" srcId="{D410F2EC-C0AA-4E1B-98EB-06B113D9D9B4}" destId="{B0E851B7-D207-448A-B48D-C723101686E6}" srcOrd="2" destOrd="0" parTransId="{5E723714-717E-4867-998E-63A268B709A1}" sibTransId="{D6078E92-A067-459E-85CC-FE152A7657BF}"/>
    <dgm:cxn modelId="{04276FE6-3877-4EF8-B3E9-F92A8CBB6CDD}" type="presOf" srcId="{FBD4236B-4E53-4285-AD34-C793067F249D}" destId="{082C1C33-D3FC-418A-840F-5F9FC18F2556}" srcOrd="0" destOrd="0" presId="urn:microsoft.com/office/officeart/2005/8/layout/vList2"/>
    <dgm:cxn modelId="{AA80B4F0-510F-402F-8EDB-9F1D3DF5C0BE}" type="presOf" srcId="{3505F023-EE21-47B8-8502-74DA9257C5E9}" destId="{C7151987-6566-4198-B325-7C521FAAEA1F}" srcOrd="0" destOrd="0" presId="urn:microsoft.com/office/officeart/2005/8/layout/vList2"/>
    <dgm:cxn modelId="{9ECAB8F7-1B9A-467E-B075-9AF867625D02}" type="presOf" srcId="{CC84101E-A2F9-4022-9257-EABF038BE301}" destId="{0887CFCB-2BAB-4B48-886E-BA2835C69353}" srcOrd="0" destOrd="0" presId="urn:microsoft.com/office/officeart/2005/8/layout/vList2"/>
    <dgm:cxn modelId="{D3D167B3-77A3-46AF-A305-8A960400EB08}" type="presParOf" srcId="{5D72424C-FA4C-47C9-96DF-5E85C3A0A51D}" destId="{1438297B-97D4-4C2B-8958-9ACC12BC64A4}" srcOrd="0" destOrd="0" presId="urn:microsoft.com/office/officeart/2005/8/layout/vList2"/>
    <dgm:cxn modelId="{7343940F-8016-42F5-ABDC-F4C3D522B552}" type="presParOf" srcId="{5D72424C-FA4C-47C9-96DF-5E85C3A0A51D}" destId="{AD8A5553-9DF5-406D-877D-F25A764BB7CF}" srcOrd="1" destOrd="0" presId="urn:microsoft.com/office/officeart/2005/8/layout/vList2"/>
    <dgm:cxn modelId="{2AB3C0E9-79A2-4BA3-8359-60BD58644A76}" type="presParOf" srcId="{5D72424C-FA4C-47C9-96DF-5E85C3A0A51D}" destId="{4809032F-11CB-425D-B3BB-A5D80E4C8454}" srcOrd="2" destOrd="0" presId="urn:microsoft.com/office/officeart/2005/8/layout/vList2"/>
    <dgm:cxn modelId="{E9546F51-C8A0-4786-8B9B-D435AA8EA334}" type="presParOf" srcId="{5D72424C-FA4C-47C9-96DF-5E85C3A0A51D}" destId="{2089EAE1-4E84-4853-8CE2-65503DE27E27}" srcOrd="3" destOrd="0" presId="urn:microsoft.com/office/officeart/2005/8/layout/vList2"/>
    <dgm:cxn modelId="{D25A4447-25C4-43FE-AD87-B3343BAFC677}" type="presParOf" srcId="{5D72424C-FA4C-47C9-96DF-5E85C3A0A51D}" destId="{050D51AC-5D9E-412A-935C-B4DC6AE32094}" srcOrd="4" destOrd="0" presId="urn:microsoft.com/office/officeart/2005/8/layout/vList2"/>
    <dgm:cxn modelId="{415A9279-C09D-45E8-9F35-65626ECADFCF}" type="presParOf" srcId="{5D72424C-FA4C-47C9-96DF-5E85C3A0A51D}" destId="{6E8F41FE-62F0-4FAA-B777-D694F2299526}" srcOrd="5" destOrd="0" presId="urn:microsoft.com/office/officeart/2005/8/layout/vList2"/>
    <dgm:cxn modelId="{8B7025EC-DFCB-42D1-BDF0-F3DD1F87ED3C}" type="presParOf" srcId="{5D72424C-FA4C-47C9-96DF-5E85C3A0A51D}" destId="{C7151987-6566-4198-B325-7C521FAAEA1F}" srcOrd="6" destOrd="0" presId="urn:microsoft.com/office/officeart/2005/8/layout/vList2"/>
    <dgm:cxn modelId="{85E0DB01-01FB-48D3-A9F9-68BE8A14F86B}" type="presParOf" srcId="{5D72424C-FA4C-47C9-96DF-5E85C3A0A51D}" destId="{A000B06A-86EF-44F1-A953-B89418E5371B}" srcOrd="7" destOrd="0" presId="urn:microsoft.com/office/officeart/2005/8/layout/vList2"/>
    <dgm:cxn modelId="{00FA40C0-B57B-4976-AA66-CF1C316E423A}" type="presParOf" srcId="{5D72424C-FA4C-47C9-96DF-5E85C3A0A51D}" destId="{A9BFC96D-6A32-4D3D-841F-2A05C51EB6D3}" srcOrd="8" destOrd="0" presId="urn:microsoft.com/office/officeart/2005/8/layout/vList2"/>
    <dgm:cxn modelId="{A1DF3BD9-D41B-4175-A439-EF46DC4DF6E4}" type="presParOf" srcId="{5D72424C-FA4C-47C9-96DF-5E85C3A0A51D}" destId="{792E954C-EBD1-4D65-A61D-FCAFCBAEA1CD}" srcOrd="9" destOrd="0" presId="urn:microsoft.com/office/officeart/2005/8/layout/vList2"/>
    <dgm:cxn modelId="{B306362F-9B00-4440-A499-4FC87F260C98}" type="presParOf" srcId="{5D72424C-FA4C-47C9-96DF-5E85C3A0A51D}" destId="{0887CFCB-2BAB-4B48-886E-BA2835C69353}" srcOrd="10" destOrd="0" presId="urn:microsoft.com/office/officeart/2005/8/layout/vList2"/>
    <dgm:cxn modelId="{78E1E335-3B14-4BFA-AFA9-F0CF85A8E1B7}" type="presParOf" srcId="{5D72424C-FA4C-47C9-96DF-5E85C3A0A51D}" destId="{5F301B71-3B3D-480A-BCF9-47835929CFC3}" srcOrd="11" destOrd="0" presId="urn:microsoft.com/office/officeart/2005/8/layout/vList2"/>
    <dgm:cxn modelId="{BE387004-BD02-4B96-9FDB-DAAF04DD7A28}" type="presParOf" srcId="{5D72424C-FA4C-47C9-96DF-5E85C3A0A51D}" destId="{D75CA4F2-5A43-4744-839D-F45A4201C922}" srcOrd="12" destOrd="0" presId="urn:microsoft.com/office/officeart/2005/8/layout/vList2"/>
    <dgm:cxn modelId="{47340FA4-EA57-4D12-8CDB-6220092E0E0F}" type="presParOf" srcId="{5D72424C-FA4C-47C9-96DF-5E85C3A0A51D}" destId="{01491503-1390-4E77-984F-4C15219FD478}" srcOrd="13" destOrd="0" presId="urn:microsoft.com/office/officeart/2005/8/layout/vList2"/>
    <dgm:cxn modelId="{A6336508-ED05-4E12-BB8E-B8616F7A3ABA}" type="presParOf" srcId="{5D72424C-FA4C-47C9-96DF-5E85C3A0A51D}" destId="{B3C9023A-35E8-46DE-8CAF-4772D2878311}" srcOrd="14" destOrd="0" presId="urn:microsoft.com/office/officeart/2005/8/layout/vList2"/>
    <dgm:cxn modelId="{3B39A871-57EC-4CE2-A4C0-FE242E271786}" type="presParOf" srcId="{5D72424C-FA4C-47C9-96DF-5E85C3A0A51D}" destId="{B4FE507B-E789-4203-903E-0575BE677547}" srcOrd="15" destOrd="0" presId="urn:microsoft.com/office/officeart/2005/8/layout/vList2"/>
    <dgm:cxn modelId="{C6D88EE6-49DD-41D8-95CE-D1FDD2B81D51}" type="presParOf" srcId="{5D72424C-FA4C-47C9-96DF-5E85C3A0A51D}" destId="{344902AC-442A-4A00-9EF4-F84A069D24D5}" srcOrd="16" destOrd="0" presId="urn:microsoft.com/office/officeart/2005/8/layout/vList2"/>
    <dgm:cxn modelId="{9CFD0DEF-AB8F-44C3-95CD-70A0BC3E24DE}" type="presParOf" srcId="{5D72424C-FA4C-47C9-96DF-5E85C3A0A51D}" destId="{D221C2B8-AE86-41CA-8BD6-D05223572C82}" srcOrd="17" destOrd="0" presId="urn:microsoft.com/office/officeart/2005/8/layout/vList2"/>
    <dgm:cxn modelId="{1152C1DB-E656-43A8-9A3E-7CD19EC6ECB4}" type="presParOf" srcId="{5D72424C-FA4C-47C9-96DF-5E85C3A0A51D}" destId="{082C1C33-D3FC-418A-840F-5F9FC18F2556}" srcOrd="1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032D49-CE9D-47EC-BD59-DCDA131C1DEF}">
      <dsp:nvSpPr>
        <dsp:cNvPr id="0" name=""/>
        <dsp:cNvSpPr/>
      </dsp:nvSpPr>
      <dsp:spPr>
        <a:xfrm>
          <a:off x="0" y="671"/>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3CDDE7-3CB3-4439-B645-C7EEDC45D8A9}">
      <dsp:nvSpPr>
        <dsp:cNvPr id="0" name=""/>
        <dsp:cNvSpPr/>
      </dsp:nvSpPr>
      <dsp:spPr>
        <a:xfrm>
          <a:off x="0" y="671"/>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1. Business  Idea Summary</a:t>
          </a:r>
        </a:p>
      </dsp:txBody>
      <dsp:txXfrm>
        <a:off x="0" y="671"/>
        <a:ext cx="6263640" cy="611482"/>
      </dsp:txXfrm>
    </dsp:sp>
    <dsp:sp modelId="{8A61D319-AD66-4586-9FB8-CC11864AE299}">
      <dsp:nvSpPr>
        <dsp:cNvPr id="0" name=""/>
        <dsp:cNvSpPr/>
      </dsp:nvSpPr>
      <dsp:spPr>
        <a:xfrm>
          <a:off x="0" y="612154"/>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81B862-301B-48DB-92BB-FCADDD270035}">
      <dsp:nvSpPr>
        <dsp:cNvPr id="0" name=""/>
        <dsp:cNvSpPr/>
      </dsp:nvSpPr>
      <dsp:spPr>
        <a:xfrm>
          <a:off x="0" y="612154"/>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2. Products &amp; Services</a:t>
          </a:r>
        </a:p>
      </dsp:txBody>
      <dsp:txXfrm>
        <a:off x="0" y="612154"/>
        <a:ext cx="6263640" cy="611482"/>
      </dsp:txXfrm>
    </dsp:sp>
    <dsp:sp modelId="{A9F8C221-0CC9-4FEB-811A-04002CD09E53}">
      <dsp:nvSpPr>
        <dsp:cNvPr id="0" name=""/>
        <dsp:cNvSpPr/>
      </dsp:nvSpPr>
      <dsp:spPr>
        <a:xfrm>
          <a:off x="0" y="1223637"/>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B07FEC-BDE1-458B-9309-739A253B8448}">
      <dsp:nvSpPr>
        <dsp:cNvPr id="0" name=""/>
        <dsp:cNvSpPr/>
      </dsp:nvSpPr>
      <dsp:spPr>
        <a:xfrm>
          <a:off x="0" y="1223637"/>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3. Market Research &amp; Customer Segments</a:t>
          </a:r>
        </a:p>
      </dsp:txBody>
      <dsp:txXfrm>
        <a:off x="0" y="1223637"/>
        <a:ext cx="6263640" cy="611482"/>
      </dsp:txXfrm>
    </dsp:sp>
    <dsp:sp modelId="{82A13892-74A6-48A4-A021-379A9FC8DC87}">
      <dsp:nvSpPr>
        <dsp:cNvPr id="0" name=""/>
        <dsp:cNvSpPr/>
      </dsp:nvSpPr>
      <dsp:spPr>
        <a:xfrm>
          <a:off x="0" y="1835119"/>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A7F9C9-75B5-4147-BBC4-30239CC9BB9C}">
      <dsp:nvSpPr>
        <dsp:cNvPr id="0" name=""/>
        <dsp:cNvSpPr/>
      </dsp:nvSpPr>
      <dsp:spPr>
        <a:xfrm>
          <a:off x="0" y="1835119"/>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4. Porter’s Five Forces Analysis</a:t>
          </a:r>
        </a:p>
      </dsp:txBody>
      <dsp:txXfrm>
        <a:off x="0" y="1835119"/>
        <a:ext cx="6263640" cy="611482"/>
      </dsp:txXfrm>
    </dsp:sp>
    <dsp:sp modelId="{C1A1740D-C5E0-49B9-8235-D4B481F672A7}">
      <dsp:nvSpPr>
        <dsp:cNvPr id="0" name=""/>
        <dsp:cNvSpPr/>
      </dsp:nvSpPr>
      <dsp:spPr>
        <a:xfrm>
          <a:off x="0" y="2446602"/>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628642-DF2D-402A-AE59-77104F02C03C}">
      <dsp:nvSpPr>
        <dsp:cNvPr id="0" name=""/>
        <dsp:cNvSpPr/>
      </dsp:nvSpPr>
      <dsp:spPr>
        <a:xfrm>
          <a:off x="0" y="2446602"/>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5. Marketing Strategy – 4Ps Overview</a:t>
          </a:r>
        </a:p>
      </dsp:txBody>
      <dsp:txXfrm>
        <a:off x="0" y="2446602"/>
        <a:ext cx="6263640" cy="611482"/>
      </dsp:txXfrm>
    </dsp:sp>
    <dsp:sp modelId="{E2E751BA-249D-4061-91DF-8C52698D2670}">
      <dsp:nvSpPr>
        <dsp:cNvPr id="0" name=""/>
        <dsp:cNvSpPr/>
      </dsp:nvSpPr>
      <dsp:spPr>
        <a:xfrm>
          <a:off x="0" y="3058085"/>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59AF14-13DE-46F5-82E1-3E1D802E679A}">
      <dsp:nvSpPr>
        <dsp:cNvPr id="0" name=""/>
        <dsp:cNvSpPr/>
      </dsp:nvSpPr>
      <dsp:spPr>
        <a:xfrm>
          <a:off x="0" y="3058085"/>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6. Digital Marketing Strategy</a:t>
          </a:r>
        </a:p>
      </dsp:txBody>
      <dsp:txXfrm>
        <a:off x="0" y="3058085"/>
        <a:ext cx="6263640" cy="611482"/>
      </dsp:txXfrm>
    </dsp:sp>
    <dsp:sp modelId="{3352CD1A-EDBD-43A7-812C-6E628845A1CC}">
      <dsp:nvSpPr>
        <dsp:cNvPr id="0" name=""/>
        <dsp:cNvSpPr/>
      </dsp:nvSpPr>
      <dsp:spPr>
        <a:xfrm>
          <a:off x="0" y="3669568"/>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98C6A-477E-4D96-998C-A1D3E5AF3766}">
      <dsp:nvSpPr>
        <dsp:cNvPr id="0" name=""/>
        <dsp:cNvSpPr/>
      </dsp:nvSpPr>
      <dsp:spPr>
        <a:xfrm>
          <a:off x="0" y="3669568"/>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a:t>7. Legal Structure &amp; Organisation</a:t>
          </a:r>
        </a:p>
      </dsp:txBody>
      <dsp:txXfrm>
        <a:off x="0" y="3669568"/>
        <a:ext cx="6263640" cy="611482"/>
      </dsp:txXfrm>
    </dsp:sp>
    <dsp:sp modelId="{2ADB2170-261F-48BF-BA12-41C5DA63186F}">
      <dsp:nvSpPr>
        <dsp:cNvPr id="0" name=""/>
        <dsp:cNvSpPr/>
      </dsp:nvSpPr>
      <dsp:spPr>
        <a:xfrm>
          <a:off x="0" y="4281050"/>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68EA4E-DFE7-4EF4-95B7-9FEE3017C591}">
      <dsp:nvSpPr>
        <dsp:cNvPr id="0" name=""/>
        <dsp:cNvSpPr/>
      </dsp:nvSpPr>
      <dsp:spPr>
        <a:xfrm>
          <a:off x="0" y="4281050"/>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8. Startup Costs &amp; Funding Sources</a:t>
          </a:r>
        </a:p>
      </dsp:txBody>
      <dsp:txXfrm>
        <a:off x="0" y="4281050"/>
        <a:ext cx="6263640" cy="611482"/>
      </dsp:txXfrm>
    </dsp:sp>
    <dsp:sp modelId="{799ED529-59B1-46EC-8985-91E174C405B2}">
      <dsp:nvSpPr>
        <dsp:cNvPr id="0" name=""/>
        <dsp:cNvSpPr/>
      </dsp:nvSpPr>
      <dsp:spPr>
        <a:xfrm>
          <a:off x="0" y="4892533"/>
          <a:ext cx="6263640"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840A47-A93B-4C50-A3E9-43B5309C11A1}">
      <dsp:nvSpPr>
        <dsp:cNvPr id="0" name=""/>
        <dsp:cNvSpPr/>
      </dsp:nvSpPr>
      <dsp:spPr>
        <a:xfrm>
          <a:off x="0" y="4892533"/>
          <a:ext cx="6263640" cy="6114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t>9. Conclusion &amp; Vision Forward</a:t>
          </a:r>
        </a:p>
      </dsp:txBody>
      <dsp:txXfrm>
        <a:off x="0" y="4892533"/>
        <a:ext cx="6263640" cy="6114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38297B-97D4-4C2B-8958-9ACC12BC64A4}">
      <dsp:nvSpPr>
        <dsp:cNvPr id="0" name=""/>
        <dsp:cNvSpPr/>
      </dsp:nvSpPr>
      <dsp:spPr>
        <a:xfrm>
          <a:off x="0" y="3862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 Business Gateway (2024) </a:t>
          </a:r>
          <a:r>
            <a:rPr lang="en-GB" sz="1300" i="1" kern="1200" dirty="0"/>
            <a:t>How to Start a Mobile Pet Grooming Business.</a:t>
          </a:r>
          <a:r>
            <a:rPr lang="en-GB" sz="1300" kern="1200" dirty="0"/>
            <a:t> Available at: </a:t>
          </a:r>
          <a:r>
            <a:rPr lang="en-GB" sz="1300" kern="1200" dirty="0">
              <a:hlinkClick xmlns:r="http://schemas.openxmlformats.org/officeDocument/2006/relationships" r:id="rId1"/>
            </a:rPr>
            <a:t>https://www.bgateway.com</a:t>
          </a:r>
          <a:r>
            <a:rPr lang="en-GB" sz="1300" kern="1200" dirty="0"/>
            <a:t> (Accessed: 1 November 2025).</a:t>
          </a:r>
        </a:p>
      </dsp:txBody>
      <dsp:txXfrm>
        <a:off x="25245" y="63874"/>
        <a:ext cx="6856001" cy="466650"/>
      </dsp:txXfrm>
    </dsp:sp>
    <dsp:sp modelId="{4809032F-11CB-425D-B3BB-A5D80E4C8454}">
      <dsp:nvSpPr>
        <dsp:cNvPr id="0" name=""/>
        <dsp:cNvSpPr/>
      </dsp:nvSpPr>
      <dsp:spPr>
        <a:xfrm>
          <a:off x="0" y="59320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DEFRA (2023) </a:t>
          </a:r>
          <a:r>
            <a:rPr lang="en-GB" sz="1300" i="1" kern="1200"/>
            <a:t>Animal Welfare and Environmental Sustainability Report.</a:t>
          </a:r>
          <a:r>
            <a:rPr lang="en-GB" sz="1300" kern="1200"/>
            <a:t> Department for Environment, Food &amp; Rural Affairs.</a:t>
          </a:r>
        </a:p>
      </dsp:txBody>
      <dsp:txXfrm>
        <a:off x="25245" y="618454"/>
        <a:ext cx="6856001" cy="466650"/>
      </dsp:txXfrm>
    </dsp:sp>
    <dsp:sp modelId="{050D51AC-5D9E-412A-935C-B4DC6AE32094}">
      <dsp:nvSpPr>
        <dsp:cNvPr id="0" name=""/>
        <dsp:cNvSpPr/>
      </dsp:nvSpPr>
      <dsp:spPr>
        <a:xfrm>
          <a:off x="0" y="114778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Euromonitor International (2023) </a:t>
          </a:r>
          <a:r>
            <a:rPr lang="en-GB" sz="1300" i="1" kern="1200"/>
            <a:t>Pet Care in the United Kingdom.</a:t>
          </a:r>
          <a:r>
            <a:rPr lang="en-GB" sz="1300" kern="1200"/>
            <a:t> Available at: </a:t>
          </a:r>
          <a:r>
            <a:rPr lang="en-GB" sz="1300" kern="1200">
              <a:hlinkClick xmlns:r="http://schemas.openxmlformats.org/officeDocument/2006/relationships" r:id="rId2"/>
            </a:rPr>
            <a:t>https://www.euromonitor.com</a:t>
          </a:r>
          <a:r>
            <a:rPr lang="en-GB" sz="1300" kern="1200"/>
            <a:t> (Accessed: 1 November 2025).</a:t>
          </a:r>
        </a:p>
      </dsp:txBody>
      <dsp:txXfrm>
        <a:off x="25245" y="1173034"/>
        <a:ext cx="6856001" cy="466650"/>
      </dsp:txXfrm>
    </dsp:sp>
    <dsp:sp modelId="{C7151987-6566-4198-B325-7C521FAAEA1F}">
      <dsp:nvSpPr>
        <dsp:cNvPr id="0" name=""/>
        <dsp:cNvSpPr/>
      </dsp:nvSpPr>
      <dsp:spPr>
        <a:xfrm>
          <a:off x="0" y="170236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Grant, R.M. (2021) </a:t>
          </a:r>
          <a:r>
            <a:rPr lang="en-GB" sz="1300" i="1" kern="1200"/>
            <a:t>Contemporary Strategy Analysis.</a:t>
          </a:r>
          <a:r>
            <a:rPr lang="en-GB" sz="1300" kern="1200"/>
            <a:t> 11th ed. Wiley.</a:t>
          </a:r>
        </a:p>
      </dsp:txBody>
      <dsp:txXfrm>
        <a:off x="25245" y="1727614"/>
        <a:ext cx="6856001" cy="466650"/>
      </dsp:txXfrm>
    </dsp:sp>
    <dsp:sp modelId="{A9BFC96D-6A32-4D3D-841F-2A05C51EB6D3}">
      <dsp:nvSpPr>
        <dsp:cNvPr id="0" name=""/>
        <dsp:cNvSpPr/>
      </dsp:nvSpPr>
      <dsp:spPr>
        <a:xfrm>
          <a:off x="0" y="225694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Kotler, P. and Keller, K.L. (2016) </a:t>
          </a:r>
          <a:r>
            <a:rPr lang="en-GB" sz="1300" i="1" kern="1200"/>
            <a:t>Marketing Management.</a:t>
          </a:r>
          <a:r>
            <a:rPr lang="en-GB" sz="1300" kern="1200"/>
            <a:t> 15th ed. Pearson Education.</a:t>
          </a:r>
        </a:p>
      </dsp:txBody>
      <dsp:txXfrm>
        <a:off x="25245" y="2282194"/>
        <a:ext cx="6856001" cy="466650"/>
      </dsp:txXfrm>
    </dsp:sp>
    <dsp:sp modelId="{0887CFCB-2BAB-4B48-886E-BA2835C69353}">
      <dsp:nvSpPr>
        <dsp:cNvPr id="0" name=""/>
        <dsp:cNvSpPr/>
      </dsp:nvSpPr>
      <dsp:spPr>
        <a:xfrm>
          <a:off x="0" y="281152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Mintel (2023) </a:t>
          </a:r>
          <a:r>
            <a:rPr lang="en-GB" sz="1300" i="1" kern="1200"/>
            <a:t>Pet Services Market Report – UK.</a:t>
          </a:r>
          <a:r>
            <a:rPr lang="en-GB" sz="1300" kern="1200"/>
            <a:t> Mintel Group Ltd.</a:t>
          </a:r>
        </a:p>
      </dsp:txBody>
      <dsp:txXfrm>
        <a:off x="25245" y="2836774"/>
        <a:ext cx="6856001" cy="466650"/>
      </dsp:txXfrm>
    </dsp:sp>
    <dsp:sp modelId="{D75CA4F2-5A43-4744-839D-F45A4201C922}">
      <dsp:nvSpPr>
        <dsp:cNvPr id="0" name=""/>
        <dsp:cNvSpPr/>
      </dsp:nvSpPr>
      <dsp:spPr>
        <a:xfrm>
          <a:off x="0" y="336610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Pet Food Manufacturers’ Association (PFMA) (2024) </a:t>
          </a:r>
          <a:r>
            <a:rPr lang="en-GB" sz="1300" i="1" kern="1200"/>
            <a:t>Pet Population 2024 Report.</a:t>
          </a:r>
          <a:r>
            <a:rPr lang="en-GB" sz="1300" kern="1200"/>
            <a:t> Available at: </a:t>
          </a:r>
          <a:r>
            <a:rPr lang="en-GB" sz="1300" kern="1200">
              <a:hlinkClick xmlns:r="http://schemas.openxmlformats.org/officeDocument/2006/relationships" r:id="rId3"/>
            </a:rPr>
            <a:t>https://www.pfma.org.uk</a:t>
          </a:r>
          <a:r>
            <a:rPr lang="en-GB" sz="1300" kern="1200"/>
            <a:t> (Accessed: 1 November 2025).</a:t>
          </a:r>
        </a:p>
      </dsp:txBody>
      <dsp:txXfrm>
        <a:off x="25245" y="3391354"/>
        <a:ext cx="6856001" cy="466650"/>
      </dsp:txXfrm>
    </dsp:sp>
    <dsp:sp modelId="{B3C9023A-35E8-46DE-8CAF-4772D2878311}">
      <dsp:nvSpPr>
        <dsp:cNvPr id="0" name=""/>
        <dsp:cNvSpPr/>
      </dsp:nvSpPr>
      <dsp:spPr>
        <a:xfrm>
          <a:off x="0" y="392068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Porter, M.E. (2008) </a:t>
          </a:r>
          <a:r>
            <a:rPr lang="en-GB" sz="1300" i="1" kern="1200"/>
            <a:t>The Five Competitive Forces That Shape Strategy.</a:t>
          </a:r>
          <a:r>
            <a:rPr lang="en-GB" sz="1300" kern="1200"/>
            <a:t> </a:t>
          </a:r>
          <a:r>
            <a:rPr lang="en-GB" sz="1300" i="1" kern="1200"/>
            <a:t>Harvard Business Review,</a:t>
          </a:r>
          <a:r>
            <a:rPr lang="en-GB" sz="1300" kern="1200"/>
            <a:t> 86(1), pp. 78–93.</a:t>
          </a:r>
        </a:p>
      </dsp:txBody>
      <dsp:txXfrm>
        <a:off x="25245" y="3945934"/>
        <a:ext cx="6856001" cy="466650"/>
      </dsp:txXfrm>
    </dsp:sp>
    <dsp:sp modelId="{344902AC-442A-4A00-9EF4-F84A069D24D5}">
      <dsp:nvSpPr>
        <dsp:cNvPr id="0" name=""/>
        <dsp:cNvSpPr/>
      </dsp:nvSpPr>
      <dsp:spPr>
        <a:xfrm>
          <a:off x="0" y="447526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Osterwalder, A. and Pigneur, Y. (2010) </a:t>
          </a:r>
          <a:r>
            <a:rPr lang="en-GB" sz="1300" i="1" kern="1200"/>
            <a:t>Business Model Generation.</a:t>
          </a:r>
          <a:r>
            <a:rPr lang="en-GB" sz="1300" kern="1200"/>
            <a:t> Wiley.</a:t>
          </a:r>
        </a:p>
      </dsp:txBody>
      <dsp:txXfrm>
        <a:off x="25245" y="4500514"/>
        <a:ext cx="6856001" cy="466650"/>
      </dsp:txXfrm>
    </dsp:sp>
    <dsp:sp modelId="{082C1C33-D3FC-418A-840F-5F9FC18F2556}">
      <dsp:nvSpPr>
        <dsp:cNvPr id="0" name=""/>
        <dsp:cNvSpPr/>
      </dsp:nvSpPr>
      <dsp:spPr>
        <a:xfrm>
          <a:off x="0" y="5029849"/>
          <a:ext cx="6906491" cy="5171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a:t>• Statista (2024) </a:t>
          </a:r>
          <a:r>
            <a:rPr lang="en-GB" sz="1300" i="1" kern="1200"/>
            <a:t>Number of pet owners in the United Kingdom (UK) from 2010 to 2024.</a:t>
          </a:r>
          <a:r>
            <a:rPr lang="en-GB" sz="1300" kern="1200"/>
            <a:t> Available at: </a:t>
          </a:r>
          <a:r>
            <a:rPr lang="en-GB" sz="1300" kern="1200">
              <a:hlinkClick xmlns:r="http://schemas.openxmlformats.org/officeDocument/2006/relationships" r:id="rId4"/>
            </a:rPr>
            <a:t>https://www.statista.com</a:t>
          </a:r>
          <a:r>
            <a:rPr lang="en-GB" sz="1300" kern="1200"/>
            <a:t> (Accessed: 1 November 2025).</a:t>
          </a:r>
        </a:p>
      </dsp:txBody>
      <dsp:txXfrm>
        <a:off x="25245" y="5055094"/>
        <a:ext cx="6856001" cy="46665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A7AD8BE-2CF1-4D0A-8B48-D2F7C79A2A04}" type="datetimeFigureOut">
              <a:rPr lang="en-GB" smtClean="0"/>
              <a:t>06/11/2025</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5AC2592-5564-41C2-8ACF-9C111B0ED6EB}" type="slidenum">
              <a:rPr lang="en-GB" smtClean="0"/>
              <a:t>‹#›</a:t>
            </a:fld>
            <a:endParaRPr lang="en-GB"/>
          </a:p>
        </p:txBody>
      </p:sp>
    </p:spTree>
    <p:extLst>
      <p:ext uri="{BB962C8B-B14F-4D97-AF65-F5344CB8AC3E}">
        <p14:creationId xmlns:p14="http://schemas.microsoft.com/office/powerpoint/2010/main" val="33420843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CE8187-828B-4AB3-8298-F006D3E0123E}"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B1867E-88D9-4E84-88E9-0A7F203BA17A}" type="slidenum">
              <a:rPr lang="en-US" smtClean="0"/>
              <a:t>‹#›</a:t>
            </a:fld>
            <a:endParaRPr lang="en-US"/>
          </a:p>
        </p:txBody>
      </p:sp>
    </p:spTree>
    <p:extLst>
      <p:ext uri="{BB962C8B-B14F-4D97-AF65-F5344CB8AC3E}">
        <p14:creationId xmlns:p14="http://schemas.microsoft.com/office/powerpoint/2010/main" val="3979765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6FD5A9-9E53-47F8-91C8-E1A1E3E42D5C}" type="slidenum">
              <a:rPr lang="en-GB" smtClean="0"/>
              <a:t>2</a:t>
            </a:fld>
            <a:endParaRPr lang="en-GB"/>
          </a:p>
        </p:txBody>
      </p:sp>
    </p:spTree>
    <p:extLst>
      <p:ext uri="{BB962C8B-B14F-4D97-AF65-F5344CB8AC3E}">
        <p14:creationId xmlns:p14="http://schemas.microsoft.com/office/powerpoint/2010/main" val="26388187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3BBE81E-78ED-4145-95A0-6D2AC4E7C73B}" type="slidenum">
              <a:rPr lang="en-GB" smtClean="0"/>
              <a:t>12</a:t>
            </a:fld>
            <a:endParaRPr lang="en-GB"/>
          </a:p>
        </p:txBody>
      </p:sp>
    </p:spTree>
    <p:extLst>
      <p:ext uri="{BB962C8B-B14F-4D97-AF65-F5344CB8AC3E}">
        <p14:creationId xmlns:p14="http://schemas.microsoft.com/office/powerpoint/2010/main" val="1091534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Cover Page 06">
    <p:spTree>
      <p:nvGrpSpPr>
        <p:cNvPr id="1" name=""/>
        <p:cNvGrpSpPr/>
        <p:nvPr/>
      </p:nvGrpSpPr>
      <p:grpSpPr>
        <a:xfrm>
          <a:off x="0" y="0"/>
          <a:ext cx="0" cy="0"/>
          <a:chOff x="0" y="0"/>
          <a:chExt cx="0" cy="0"/>
        </a:xfrm>
      </p:grpSpPr>
      <p:sp>
        <p:nvSpPr>
          <p:cNvPr id="6" name="Picture Placeholder 5"/>
          <p:cNvSpPr>
            <a:spLocks noGrp="1"/>
          </p:cNvSpPr>
          <p:nvPr>
            <p:ph type="pic" sz="quarter" idx="10" hasCustomPrompt="1"/>
          </p:nvPr>
        </p:nvSpPr>
        <p:spPr>
          <a:xfrm>
            <a:off x="2971" y="1"/>
            <a:ext cx="6169090" cy="6875636"/>
          </a:xfrm>
          <a:custGeom>
            <a:avLst/>
            <a:gdLst>
              <a:gd name="connsiteX0" fmla="*/ 0 w 6169090"/>
              <a:gd name="connsiteY0" fmla="*/ 0 h 6875636"/>
              <a:gd name="connsiteX1" fmla="*/ 2856240 w 6169090"/>
              <a:gd name="connsiteY1" fmla="*/ 0 h 6875636"/>
              <a:gd name="connsiteX2" fmla="*/ 4062935 w 6169090"/>
              <a:gd name="connsiteY2" fmla="*/ 0 h 6875636"/>
              <a:gd name="connsiteX3" fmla="*/ 4187765 w 6169090"/>
              <a:gd name="connsiteY3" fmla="*/ 0 h 6875636"/>
              <a:gd name="connsiteX4" fmla="*/ 4226403 w 6169090"/>
              <a:gd name="connsiteY4" fmla="*/ 0 h 6875636"/>
              <a:gd name="connsiteX5" fmla="*/ 4523619 w 6169090"/>
              <a:gd name="connsiteY5" fmla="*/ 1086410 h 6875636"/>
              <a:gd name="connsiteX6" fmla="*/ 5022940 w 6169090"/>
              <a:gd name="connsiteY6" fmla="*/ 1663845 h 6875636"/>
              <a:gd name="connsiteX7" fmla="*/ 5965113 w 6169090"/>
              <a:gd name="connsiteY7" fmla="*/ 2768114 h 6875636"/>
              <a:gd name="connsiteX8" fmla="*/ 5947280 w 6169090"/>
              <a:gd name="connsiteY8" fmla="*/ 4440887 h 6875636"/>
              <a:gd name="connsiteX9" fmla="*/ 5088328 w 6169090"/>
              <a:gd name="connsiteY9" fmla="*/ 6875636 h 6875636"/>
              <a:gd name="connsiteX10" fmla="*/ 5070495 w 6169090"/>
              <a:gd name="connsiteY10" fmla="*/ 6875636 h 6875636"/>
              <a:gd name="connsiteX11" fmla="*/ 5043746 w 6169090"/>
              <a:gd name="connsiteY11" fmla="*/ 6875636 h 6875636"/>
              <a:gd name="connsiteX12" fmla="*/ 0 w 6169090"/>
              <a:gd name="connsiteY12" fmla="*/ 6875636 h 6875636"/>
              <a:gd name="connsiteX13" fmla="*/ 0 w 6169090"/>
              <a:gd name="connsiteY13" fmla="*/ 0 h 687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169090" h="6875636">
                <a:moveTo>
                  <a:pt x="0" y="0"/>
                </a:moveTo>
                <a:cubicBezTo>
                  <a:pt x="0" y="0"/>
                  <a:pt x="0" y="0"/>
                  <a:pt x="2856240" y="0"/>
                </a:cubicBezTo>
                <a:cubicBezTo>
                  <a:pt x="2856240" y="0"/>
                  <a:pt x="2856240" y="0"/>
                  <a:pt x="4062935" y="0"/>
                </a:cubicBezTo>
                <a:cubicBezTo>
                  <a:pt x="4062935" y="0"/>
                  <a:pt x="4062935" y="0"/>
                  <a:pt x="4187765" y="0"/>
                </a:cubicBezTo>
                <a:cubicBezTo>
                  <a:pt x="4187765" y="0"/>
                  <a:pt x="4187765" y="0"/>
                  <a:pt x="4226403" y="0"/>
                </a:cubicBezTo>
                <a:cubicBezTo>
                  <a:pt x="4196682" y="154776"/>
                  <a:pt x="4163988" y="595293"/>
                  <a:pt x="4523619" y="1086410"/>
                </a:cubicBezTo>
                <a:cubicBezTo>
                  <a:pt x="4669254" y="1285833"/>
                  <a:pt x="4844611" y="1476327"/>
                  <a:pt x="5022940" y="1663845"/>
                </a:cubicBezTo>
                <a:cubicBezTo>
                  <a:pt x="5397432" y="2053762"/>
                  <a:pt x="5789756" y="2422843"/>
                  <a:pt x="5965113" y="2768114"/>
                </a:cubicBezTo>
                <a:cubicBezTo>
                  <a:pt x="6226663" y="3283042"/>
                  <a:pt x="6253412" y="3765229"/>
                  <a:pt x="5947280" y="4440887"/>
                </a:cubicBezTo>
                <a:cubicBezTo>
                  <a:pt x="5644121" y="5110592"/>
                  <a:pt x="4915943" y="6036273"/>
                  <a:pt x="5088328" y="6875636"/>
                </a:cubicBezTo>
                <a:cubicBezTo>
                  <a:pt x="5088328" y="6875636"/>
                  <a:pt x="5088328" y="6875636"/>
                  <a:pt x="5070495" y="6875636"/>
                </a:cubicBezTo>
                <a:cubicBezTo>
                  <a:pt x="5070495" y="6875636"/>
                  <a:pt x="5070495" y="6875636"/>
                  <a:pt x="5043746" y="6875636"/>
                </a:cubicBezTo>
                <a:cubicBezTo>
                  <a:pt x="5043746" y="6875636"/>
                  <a:pt x="5043746" y="6875636"/>
                  <a:pt x="0" y="6875636"/>
                </a:cubicBezTo>
                <a:cubicBezTo>
                  <a:pt x="0" y="6875636"/>
                  <a:pt x="0" y="6875636"/>
                  <a:pt x="0" y="0"/>
                </a:cubicBezTo>
                <a:close/>
              </a:path>
            </a:pathLst>
          </a:custGeom>
        </p:spPr>
        <p:txBody>
          <a:bodyPr wrap="square" anchor="ctr">
            <a:noAutofit/>
          </a:bodyPr>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25063602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Welcome Massage Page 03">
    <p:spTree>
      <p:nvGrpSpPr>
        <p:cNvPr id="1" name=""/>
        <p:cNvGrpSpPr/>
        <p:nvPr/>
      </p:nvGrpSpPr>
      <p:grpSpPr>
        <a:xfrm>
          <a:off x="0" y="0"/>
          <a:ext cx="0" cy="0"/>
          <a:chOff x="0" y="0"/>
          <a:chExt cx="0" cy="0"/>
        </a:xfrm>
      </p:grpSpPr>
      <p:sp>
        <p:nvSpPr>
          <p:cNvPr id="4" name="Rectangle 3"/>
          <p:cNvSpPr>
            <a:spLocks noChangeArrowheads="1"/>
          </p:cNvSpPr>
          <p:nvPr userDrawn="1"/>
        </p:nvSpPr>
        <p:spPr bwMode="auto">
          <a:xfrm>
            <a:off x="0" y="2971"/>
            <a:ext cx="12192000" cy="687601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Picture Placeholder 14"/>
          <p:cNvSpPr>
            <a:spLocks noGrp="1"/>
          </p:cNvSpPr>
          <p:nvPr>
            <p:ph type="pic" sz="quarter" idx="11" hasCustomPrompt="1"/>
          </p:nvPr>
        </p:nvSpPr>
        <p:spPr>
          <a:xfrm>
            <a:off x="8535886" y="2187434"/>
            <a:ext cx="2496316" cy="2500771"/>
          </a:xfrm>
          <a:custGeom>
            <a:avLst/>
            <a:gdLst>
              <a:gd name="connsiteX0" fmla="*/ 1248158 w 2496316"/>
              <a:gd name="connsiteY0" fmla="*/ 0 h 2500771"/>
              <a:gd name="connsiteX1" fmla="*/ 2496316 w 2496316"/>
              <a:gd name="connsiteY1" fmla="*/ 1250386 h 2500771"/>
              <a:gd name="connsiteX2" fmla="*/ 1375775 w 2496316"/>
              <a:gd name="connsiteY2" fmla="*/ 2494317 h 2500771"/>
              <a:gd name="connsiteX3" fmla="*/ 1248178 w 2496316"/>
              <a:gd name="connsiteY3" fmla="*/ 2500771 h 2500771"/>
              <a:gd name="connsiteX4" fmla="*/ 1248138 w 2496316"/>
              <a:gd name="connsiteY4" fmla="*/ 2500771 h 2500771"/>
              <a:gd name="connsiteX5" fmla="*/ 1120541 w 2496316"/>
              <a:gd name="connsiteY5" fmla="*/ 2494317 h 2500771"/>
              <a:gd name="connsiteX6" fmla="*/ 0 w 2496316"/>
              <a:gd name="connsiteY6" fmla="*/ 1250386 h 2500771"/>
              <a:gd name="connsiteX7" fmla="*/ 1248158 w 2496316"/>
              <a:gd name="connsiteY7" fmla="*/ 0 h 250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96316" h="2500771">
                <a:moveTo>
                  <a:pt x="1248158" y="0"/>
                </a:moveTo>
                <a:cubicBezTo>
                  <a:pt x="1937497" y="0"/>
                  <a:pt x="2496316" y="559817"/>
                  <a:pt x="2496316" y="1250386"/>
                </a:cubicBezTo>
                <a:cubicBezTo>
                  <a:pt x="2496316" y="1897795"/>
                  <a:pt x="2005166" y="2430284"/>
                  <a:pt x="1375775" y="2494317"/>
                </a:cubicBezTo>
                <a:lnTo>
                  <a:pt x="1248178" y="2500771"/>
                </a:lnTo>
                <a:lnTo>
                  <a:pt x="1248138" y="2500771"/>
                </a:lnTo>
                <a:lnTo>
                  <a:pt x="1120541" y="2494317"/>
                </a:lnTo>
                <a:cubicBezTo>
                  <a:pt x="491150" y="2430284"/>
                  <a:pt x="0" y="1897795"/>
                  <a:pt x="0" y="1250386"/>
                </a:cubicBezTo>
                <a:cubicBezTo>
                  <a:pt x="0" y="559817"/>
                  <a:pt x="558819" y="0"/>
                  <a:pt x="1248158" y="0"/>
                </a:cubicBezTo>
                <a:close/>
              </a:path>
            </a:pathLst>
          </a:custGeom>
        </p:spPr>
        <p:txBody>
          <a:bodyPr wrap="square" anchor="ctr">
            <a:noAutofit/>
          </a:bodyPr>
          <a:lstStyle>
            <a:lvl1pPr marL="0" indent="0" algn="ctr">
              <a:buNone/>
              <a:defRPr sz="1500"/>
            </a:lvl1pPr>
          </a:lstStyle>
          <a:p>
            <a:r>
              <a:rPr lang="en-US" dirty="0"/>
              <a:t>Image Placeholder</a:t>
            </a:r>
          </a:p>
        </p:txBody>
      </p:sp>
      <p:sp>
        <p:nvSpPr>
          <p:cNvPr id="7" name="Picture Placeholder 6"/>
          <p:cNvSpPr>
            <a:spLocks noGrp="1"/>
          </p:cNvSpPr>
          <p:nvPr>
            <p:ph type="pic" sz="quarter" idx="10" hasCustomPrompt="1"/>
          </p:nvPr>
        </p:nvSpPr>
        <p:spPr>
          <a:xfrm>
            <a:off x="2972" y="-3585"/>
            <a:ext cx="8720027" cy="6869696"/>
          </a:xfrm>
          <a:custGeom>
            <a:avLst/>
            <a:gdLst>
              <a:gd name="connsiteX0" fmla="*/ 0 w 8720027"/>
              <a:gd name="connsiteY0" fmla="*/ 0 h 6869696"/>
              <a:gd name="connsiteX1" fmla="*/ 1291 w 8720027"/>
              <a:gd name="connsiteY1" fmla="*/ 0 h 6869696"/>
              <a:gd name="connsiteX2" fmla="*/ 10327 w 8720027"/>
              <a:gd name="connsiteY2" fmla="*/ 0 h 6869696"/>
              <a:gd name="connsiteX3" fmla="*/ 34853 w 8720027"/>
              <a:gd name="connsiteY3" fmla="*/ 0 h 6869696"/>
              <a:gd name="connsiteX4" fmla="*/ 82614 w 8720027"/>
              <a:gd name="connsiteY4" fmla="*/ 0 h 6869696"/>
              <a:gd name="connsiteX5" fmla="*/ 117628 w 8720027"/>
              <a:gd name="connsiteY5" fmla="*/ 0 h 6869696"/>
              <a:gd name="connsiteX6" fmla="*/ 161356 w 8720027"/>
              <a:gd name="connsiteY6" fmla="*/ 0 h 6869696"/>
              <a:gd name="connsiteX7" fmla="*/ 214764 w 8720027"/>
              <a:gd name="connsiteY7" fmla="*/ 0 h 6869696"/>
              <a:gd name="connsiteX8" fmla="*/ 278822 w 8720027"/>
              <a:gd name="connsiteY8" fmla="*/ 0 h 6869696"/>
              <a:gd name="connsiteX9" fmla="*/ 354498 w 8720027"/>
              <a:gd name="connsiteY9" fmla="*/ 0 h 6869696"/>
              <a:gd name="connsiteX10" fmla="*/ 442760 w 8720027"/>
              <a:gd name="connsiteY10" fmla="*/ 0 h 6869696"/>
              <a:gd name="connsiteX11" fmla="*/ 544575 w 8720027"/>
              <a:gd name="connsiteY11" fmla="*/ 0 h 6869696"/>
              <a:gd name="connsiteX12" fmla="*/ 660912 w 8720027"/>
              <a:gd name="connsiteY12" fmla="*/ 0 h 6869696"/>
              <a:gd name="connsiteX13" fmla="*/ 792740 w 8720027"/>
              <a:gd name="connsiteY13" fmla="*/ 0 h 6869696"/>
              <a:gd name="connsiteX14" fmla="*/ 941025 w 8720027"/>
              <a:gd name="connsiteY14" fmla="*/ 0 h 6869696"/>
              <a:gd name="connsiteX15" fmla="*/ 1106737 w 8720027"/>
              <a:gd name="connsiteY15" fmla="*/ 0 h 6869696"/>
              <a:gd name="connsiteX16" fmla="*/ 1290844 w 8720027"/>
              <a:gd name="connsiteY16" fmla="*/ 0 h 6869696"/>
              <a:gd name="connsiteX17" fmla="*/ 1494313 w 8720027"/>
              <a:gd name="connsiteY17" fmla="*/ 0 h 6869696"/>
              <a:gd name="connsiteX18" fmla="*/ 1718113 w 8720027"/>
              <a:gd name="connsiteY18" fmla="*/ 0 h 6869696"/>
              <a:gd name="connsiteX19" fmla="*/ 1963212 w 8720027"/>
              <a:gd name="connsiteY19" fmla="*/ 0 h 6869696"/>
              <a:gd name="connsiteX20" fmla="*/ 2230578 w 8720027"/>
              <a:gd name="connsiteY20" fmla="*/ 0 h 6869696"/>
              <a:gd name="connsiteX21" fmla="*/ 2521180 w 8720027"/>
              <a:gd name="connsiteY21" fmla="*/ 0 h 6869696"/>
              <a:gd name="connsiteX22" fmla="*/ 2835984 w 8720027"/>
              <a:gd name="connsiteY22" fmla="*/ 0 h 6869696"/>
              <a:gd name="connsiteX23" fmla="*/ 3175960 w 8720027"/>
              <a:gd name="connsiteY23" fmla="*/ 0 h 6869696"/>
              <a:gd name="connsiteX24" fmla="*/ 3542076 w 8720027"/>
              <a:gd name="connsiteY24" fmla="*/ 0 h 6869696"/>
              <a:gd name="connsiteX25" fmla="*/ 3935299 w 8720027"/>
              <a:gd name="connsiteY25" fmla="*/ 0 h 6869696"/>
              <a:gd name="connsiteX26" fmla="*/ 4356598 w 8720027"/>
              <a:gd name="connsiteY26" fmla="*/ 0 h 6869696"/>
              <a:gd name="connsiteX27" fmla="*/ 4806941 w 8720027"/>
              <a:gd name="connsiteY27" fmla="*/ 0 h 6869696"/>
              <a:gd name="connsiteX28" fmla="*/ 5287297 w 8720027"/>
              <a:gd name="connsiteY28" fmla="*/ 0 h 6869696"/>
              <a:gd name="connsiteX29" fmla="*/ 8720027 w 8720027"/>
              <a:gd name="connsiteY29" fmla="*/ 3434848 h 6869696"/>
              <a:gd name="connsiteX30" fmla="*/ 5287297 w 8720027"/>
              <a:gd name="connsiteY30" fmla="*/ 6869696 h 6869696"/>
              <a:gd name="connsiteX31" fmla="*/ 5286006 w 8720027"/>
              <a:gd name="connsiteY31" fmla="*/ 6869696 h 6869696"/>
              <a:gd name="connsiteX32" fmla="*/ 5276970 w 8720027"/>
              <a:gd name="connsiteY32" fmla="*/ 6869696 h 6869696"/>
              <a:gd name="connsiteX33" fmla="*/ 5252444 w 8720027"/>
              <a:gd name="connsiteY33" fmla="*/ 6869696 h 6869696"/>
              <a:gd name="connsiteX34" fmla="*/ 5204683 w 8720027"/>
              <a:gd name="connsiteY34" fmla="*/ 6869696 h 6869696"/>
              <a:gd name="connsiteX35" fmla="*/ 5169668 w 8720027"/>
              <a:gd name="connsiteY35" fmla="*/ 6869696 h 6869696"/>
              <a:gd name="connsiteX36" fmla="*/ 5125941 w 8720027"/>
              <a:gd name="connsiteY36" fmla="*/ 6869696 h 6869696"/>
              <a:gd name="connsiteX37" fmla="*/ 5072533 w 8720027"/>
              <a:gd name="connsiteY37" fmla="*/ 6869696 h 6869696"/>
              <a:gd name="connsiteX38" fmla="*/ 5008474 w 8720027"/>
              <a:gd name="connsiteY38" fmla="*/ 6869696 h 6869696"/>
              <a:gd name="connsiteX39" fmla="*/ 4932799 w 8720027"/>
              <a:gd name="connsiteY39" fmla="*/ 6869696 h 6869696"/>
              <a:gd name="connsiteX40" fmla="*/ 4844537 w 8720027"/>
              <a:gd name="connsiteY40" fmla="*/ 6869696 h 6869696"/>
              <a:gd name="connsiteX41" fmla="*/ 4742722 w 8720027"/>
              <a:gd name="connsiteY41" fmla="*/ 6869696 h 6869696"/>
              <a:gd name="connsiteX42" fmla="*/ 4626385 w 8720027"/>
              <a:gd name="connsiteY42" fmla="*/ 6869696 h 6869696"/>
              <a:gd name="connsiteX43" fmla="*/ 4494557 w 8720027"/>
              <a:gd name="connsiteY43" fmla="*/ 6869696 h 6869696"/>
              <a:gd name="connsiteX44" fmla="*/ 4346272 w 8720027"/>
              <a:gd name="connsiteY44" fmla="*/ 6869696 h 6869696"/>
              <a:gd name="connsiteX45" fmla="*/ 4180559 w 8720027"/>
              <a:gd name="connsiteY45" fmla="*/ 6869696 h 6869696"/>
              <a:gd name="connsiteX46" fmla="*/ 3996453 w 8720027"/>
              <a:gd name="connsiteY46" fmla="*/ 6869696 h 6869696"/>
              <a:gd name="connsiteX47" fmla="*/ 3792983 w 8720027"/>
              <a:gd name="connsiteY47" fmla="*/ 6869696 h 6869696"/>
              <a:gd name="connsiteX48" fmla="*/ 3569183 w 8720027"/>
              <a:gd name="connsiteY48" fmla="*/ 6869696 h 6869696"/>
              <a:gd name="connsiteX49" fmla="*/ 3324084 w 8720027"/>
              <a:gd name="connsiteY49" fmla="*/ 6869696 h 6869696"/>
              <a:gd name="connsiteX50" fmla="*/ 3056718 w 8720027"/>
              <a:gd name="connsiteY50" fmla="*/ 6869696 h 6869696"/>
              <a:gd name="connsiteX51" fmla="*/ 2766117 w 8720027"/>
              <a:gd name="connsiteY51" fmla="*/ 6869696 h 6869696"/>
              <a:gd name="connsiteX52" fmla="*/ 2451313 w 8720027"/>
              <a:gd name="connsiteY52" fmla="*/ 6869696 h 6869696"/>
              <a:gd name="connsiteX53" fmla="*/ 2111337 w 8720027"/>
              <a:gd name="connsiteY53" fmla="*/ 6869696 h 6869696"/>
              <a:gd name="connsiteX54" fmla="*/ 1745221 w 8720027"/>
              <a:gd name="connsiteY54" fmla="*/ 6869696 h 6869696"/>
              <a:gd name="connsiteX55" fmla="*/ 1351998 w 8720027"/>
              <a:gd name="connsiteY55" fmla="*/ 6869696 h 6869696"/>
              <a:gd name="connsiteX56" fmla="*/ 930699 w 8720027"/>
              <a:gd name="connsiteY56" fmla="*/ 6869696 h 6869696"/>
              <a:gd name="connsiteX57" fmla="*/ 480355 w 8720027"/>
              <a:gd name="connsiteY57" fmla="*/ 6869696 h 6869696"/>
              <a:gd name="connsiteX58" fmla="*/ 0 w 8720027"/>
              <a:gd name="connsiteY58" fmla="*/ 6869696 h 6869696"/>
              <a:gd name="connsiteX59" fmla="*/ 0 w 8720027"/>
              <a:gd name="connsiteY59" fmla="*/ 0 h 686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8720027" h="6869696">
                <a:moveTo>
                  <a:pt x="0" y="0"/>
                </a:moveTo>
                <a:lnTo>
                  <a:pt x="1291" y="0"/>
                </a:lnTo>
                <a:lnTo>
                  <a:pt x="10327" y="0"/>
                </a:lnTo>
                <a:lnTo>
                  <a:pt x="34853" y="0"/>
                </a:lnTo>
                <a:lnTo>
                  <a:pt x="82614" y="0"/>
                </a:lnTo>
                <a:lnTo>
                  <a:pt x="117628" y="0"/>
                </a:lnTo>
                <a:lnTo>
                  <a:pt x="161356" y="0"/>
                </a:lnTo>
                <a:lnTo>
                  <a:pt x="214764" y="0"/>
                </a:lnTo>
                <a:lnTo>
                  <a:pt x="278822" y="0"/>
                </a:lnTo>
                <a:lnTo>
                  <a:pt x="354498" y="0"/>
                </a:lnTo>
                <a:lnTo>
                  <a:pt x="442760" y="0"/>
                </a:lnTo>
                <a:lnTo>
                  <a:pt x="544575" y="0"/>
                </a:lnTo>
                <a:lnTo>
                  <a:pt x="660912" y="0"/>
                </a:lnTo>
                <a:lnTo>
                  <a:pt x="792740" y="0"/>
                </a:lnTo>
                <a:lnTo>
                  <a:pt x="941025" y="0"/>
                </a:lnTo>
                <a:lnTo>
                  <a:pt x="1106737" y="0"/>
                </a:lnTo>
                <a:lnTo>
                  <a:pt x="1290844" y="0"/>
                </a:lnTo>
                <a:lnTo>
                  <a:pt x="1494313" y="0"/>
                </a:lnTo>
                <a:lnTo>
                  <a:pt x="1718113" y="0"/>
                </a:lnTo>
                <a:lnTo>
                  <a:pt x="1963212" y="0"/>
                </a:lnTo>
                <a:lnTo>
                  <a:pt x="2230578" y="0"/>
                </a:lnTo>
                <a:lnTo>
                  <a:pt x="2521180" y="0"/>
                </a:lnTo>
                <a:lnTo>
                  <a:pt x="2835984" y="0"/>
                </a:lnTo>
                <a:lnTo>
                  <a:pt x="3175960" y="0"/>
                </a:lnTo>
                <a:lnTo>
                  <a:pt x="3542076" y="0"/>
                </a:lnTo>
                <a:lnTo>
                  <a:pt x="3935299" y="0"/>
                </a:lnTo>
                <a:lnTo>
                  <a:pt x="4356598" y="0"/>
                </a:lnTo>
                <a:lnTo>
                  <a:pt x="4806941" y="0"/>
                </a:lnTo>
                <a:lnTo>
                  <a:pt x="5287297" y="0"/>
                </a:lnTo>
                <a:cubicBezTo>
                  <a:pt x="7183472" y="0"/>
                  <a:pt x="8720027" y="1535859"/>
                  <a:pt x="8720027" y="3434848"/>
                </a:cubicBezTo>
                <a:cubicBezTo>
                  <a:pt x="8720027" y="5330861"/>
                  <a:pt x="7183472" y="6869696"/>
                  <a:pt x="5287297" y="6869696"/>
                </a:cubicBezTo>
                <a:lnTo>
                  <a:pt x="5286006" y="6869696"/>
                </a:lnTo>
                <a:lnTo>
                  <a:pt x="5276970" y="6869696"/>
                </a:lnTo>
                <a:lnTo>
                  <a:pt x="5252444" y="6869696"/>
                </a:lnTo>
                <a:lnTo>
                  <a:pt x="5204683" y="6869696"/>
                </a:lnTo>
                <a:lnTo>
                  <a:pt x="5169668" y="6869696"/>
                </a:lnTo>
                <a:lnTo>
                  <a:pt x="5125941" y="6869696"/>
                </a:lnTo>
                <a:lnTo>
                  <a:pt x="5072533" y="6869696"/>
                </a:lnTo>
                <a:lnTo>
                  <a:pt x="5008474" y="6869696"/>
                </a:lnTo>
                <a:lnTo>
                  <a:pt x="4932799" y="6869696"/>
                </a:lnTo>
                <a:lnTo>
                  <a:pt x="4844537" y="6869696"/>
                </a:lnTo>
                <a:lnTo>
                  <a:pt x="4742722" y="6869696"/>
                </a:lnTo>
                <a:lnTo>
                  <a:pt x="4626385" y="6869696"/>
                </a:lnTo>
                <a:lnTo>
                  <a:pt x="4494557" y="6869696"/>
                </a:lnTo>
                <a:lnTo>
                  <a:pt x="4346272" y="6869696"/>
                </a:lnTo>
                <a:lnTo>
                  <a:pt x="4180559" y="6869696"/>
                </a:lnTo>
                <a:lnTo>
                  <a:pt x="3996453" y="6869696"/>
                </a:lnTo>
                <a:lnTo>
                  <a:pt x="3792983" y="6869696"/>
                </a:lnTo>
                <a:lnTo>
                  <a:pt x="3569183" y="6869696"/>
                </a:lnTo>
                <a:lnTo>
                  <a:pt x="3324084" y="6869696"/>
                </a:lnTo>
                <a:lnTo>
                  <a:pt x="3056718" y="6869696"/>
                </a:lnTo>
                <a:lnTo>
                  <a:pt x="2766117" y="6869696"/>
                </a:lnTo>
                <a:lnTo>
                  <a:pt x="2451313" y="6869696"/>
                </a:lnTo>
                <a:lnTo>
                  <a:pt x="2111337" y="6869696"/>
                </a:lnTo>
                <a:lnTo>
                  <a:pt x="1745221" y="6869696"/>
                </a:lnTo>
                <a:lnTo>
                  <a:pt x="1351998" y="6869696"/>
                </a:lnTo>
                <a:lnTo>
                  <a:pt x="930699" y="6869696"/>
                </a:lnTo>
                <a:lnTo>
                  <a:pt x="480355" y="6869696"/>
                </a:lnTo>
                <a:lnTo>
                  <a:pt x="0" y="6869696"/>
                </a:lnTo>
                <a:cubicBezTo>
                  <a:pt x="0" y="6869696"/>
                  <a:pt x="0" y="6869696"/>
                  <a:pt x="0" y="0"/>
                </a:cubicBezTo>
                <a:close/>
              </a:path>
            </a:pathLst>
          </a:custGeom>
        </p:spPr>
        <p:txBody>
          <a:bodyPr wrap="square">
            <a:noAutofit/>
          </a:bodyPr>
          <a:lstStyle>
            <a:lvl1pPr marL="0" indent="0">
              <a:buNone/>
              <a:defRPr sz="1800"/>
            </a:lvl1pPr>
          </a:lstStyle>
          <a:p>
            <a:r>
              <a:rPr lang="en-US" dirty="0"/>
              <a:t>Image Placeholder</a:t>
            </a:r>
          </a:p>
        </p:txBody>
      </p:sp>
    </p:spTree>
    <p:extLst>
      <p:ext uri="{BB962C8B-B14F-4D97-AF65-F5344CB8AC3E}">
        <p14:creationId xmlns:p14="http://schemas.microsoft.com/office/powerpoint/2010/main" val="3354260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Mission Page 01">
    <p:spTree>
      <p:nvGrpSpPr>
        <p:cNvPr id="1" name=""/>
        <p:cNvGrpSpPr/>
        <p:nvPr/>
      </p:nvGrpSpPr>
      <p:grpSpPr>
        <a:xfrm>
          <a:off x="0" y="0"/>
          <a:ext cx="0" cy="0"/>
          <a:chOff x="0" y="0"/>
          <a:chExt cx="0" cy="0"/>
        </a:xfrm>
      </p:grpSpPr>
      <p:sp>
        <p:nvSpPr>
          <p:cNvPr id="3" name="Rectangle 2"/>
          <p:cNvSpPr>
            <a:spLocks noChangeArrowheads="1"/>
          </p:cNvSpPr>
          <p:nvPr userDrawn="1"/>
        </p:nvSpPr>
        <p:spPr bwMode="auto">
          <a:xfrm>
            <a:off x="0" y="2971"/>
            <a:ext cx="12192000" cy="687601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 name="Picture Placeholder 5"/>
          <p:cNvSpPr>
            <a:spLocks noGrp="1"/>
          </p:cNvSpPr>
          <p:nvPr>
            <p:ph type="pic" sz="quarter" idx="10" hasCustomPrompt="1"/>
          </p:nvPr>
        </p:nvSpPr>
        <p:spPr>
          <a:xfrm>
            <a:off x="6150992" y="1236729"/>
            <a:ext cx="4942107" cy="4406834"/>
          </a:xfrm>
          <a:custGeom>
            <a:avLst/>
            <a:gdLst>
              <a:gd name="connsiteX0" fmla="*/ 1615575 w 4942107"/>
              <a:gd name="connsiteY0" fmla="*/ 596 h 4406834"/>
              <a:gd name="connsiteX1" fmla="*/ 2109164 w 4942107"/>
              <a:gd name="connsiteY1" fmla="*/ 67562 h 4406834"/>
              <a:gd name="connsiteX2" fmla="*/ 2694765 w 4942107"/>
              <a:gd name="connsiteY2" fmla="*/ 442573 h 4406834"/>
              <a:gd name="connsiteX3" fmla="*/ 3283338 w 4942107"/>
              <a:gd name="connsiteY3" fmla="*/ 445549 h 4406834"/>
              <a:gd name="connsiteX4" fmla="*/ 3607351 w 4942107"/>
              <a:gd name="connsiteY4" fmla="*/ 311616 h 4406834"/>
              <a:gd name="connsiteX5" fmla="*/ 4900429 w 4942107"/>
              <a:gd name="connsiteY5" fmla="*/ 543766 h 4406834"/>
              <a:gd name="connsiteX6" fmla="*/ 4823142 w 4942107"/>
              <a:gd name="connsiteY6" fmla="*/ 1490222 h 4406834"/>
              <a:gd name="connsiteX7" fmla="*/ 4665594 w 4942107"/>
              <a:gd name="connsiteY7" fmla="*/ 2439654 h 4406834"/>
              <a:gd name="connsiteX8" fmla="*/ 4754772 w 4942107"/>
              <a:gd name="connsiteY8" fmla="*/ 3109317 h 4406834"/>
              <a:gd name="connsiteX9" fmla="*/ 4418869 w 4942107"/>
              <a:gd name="connsiteY9" fmla="*/ 4136132 h 4406834"/>
              <a:gd name="connsiteX10" fmla="*/ 3825836 w 4942107"/>
              <a:gd name="connsiteY10" fmla="*/ 4397673 h 4406834"/>
              <a:gd name="connsiteX11" fmla="*/ 3724444 w 4942107"/>
              <a:gd name="connsiteY11" fmla="*/ 4406834 h 4406834"/>
              <a:gd name="connsiteX12" fmla="*/ 3645251 w 4942107"/>
              <a:gd name="connsiteY12" fmla="*/ 4406834 h 4406834"/>
              <a:gd name="connsiteX13" fmla="*/ 3576905 w 4942107"/>
              <a:gd name="connsiteY13" fmla="*/ 4404898 h 4406834"/>
              <a:gd name="connsiteX14" fmla="*/ 2662066 w 4942107"/>
              <a:gd name="connsiteY14" fmla="*/ 3915888 h 4406834"/>
              <a:gd name="connsiteX15" fmla="*/ 1808933 w 4942107"/>
              <a:gd name="connsiteY15" fmla="*/ 3281941 h 4406834"/>
              <a:gd name="connsiteX16" fmla="*/ 19432 w 4942107"/>
              <a:gd name="connsiteY16" fmla="*/ 1787850 h 4406834"/>
              <a:gd name="connsiteX17" fmla="*/ 697183 w 4942107"/>
              <a:gd name="connsiteY17" fmla="*/ 335427 h 4406834"/>
              <a:gd name="connsiteX18" fmla="*/ 1615575 w 4942107"/>
              <a:gd name="connsiteY18" fmla="*/ 596 h 4406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942107" h="4406834">
                <a:moveTo>
                  <a:pt x="1615575" y="596"/>
                </a:moveTo>
                <a:cubicBezTo>
                  <a:pt x="1765830" y="-3683"/>
                  <a:pt x="1930809" y="14733"/>
                  <a:pt x="2109164" y="67562"/>
                </a:cubicBezTo>
                <a:cubicBezTo>
                  <a:pt x="2367780" y="195542"/>
                  <a:pt x="2421286" y="225304"/>
                  <a:pt x="2694765" y="442573"/>
                </a:cubicBezTo>
                <a:cubicBezTo>
                  <a:pt x="2885011" y="519956"/>
                  <a:pt x="2849340" y="579481"/>
                  <a:pt x="3283338" y="445549"/>
                </a:cubicBezTo>
                <a:cubicBezTo>
                  <a:pt x="3473584" y="362213"/>
                  <a:pt x="3607351" y="311616"/>
                  <a:pt x="3607351" y="311616"/>
                </a:cubicBezTo>
                <a:cubicBezTo>
                  <a:pt x="3607351" y="311616"/>
                  <a:pt x="4680457" y="-137802"/>
                  <a:pt x="4900429" y="543766"/>
                </a:cubicBezTo>
                <a:cubicBezTo>
                  <a:pt x="4936100" y="704485"/>
                  <a:pt x="5001497" y="915801"/>
                  <a:pt x="4823142" y="1490222"/>
                </a:cubicBezTo>
                <a:cubicBezTo>
                  <a:pt x="4823142" y="1561653"/>
                  <a:pt x="4638840" y="1912853"/>
                  <a:pt x="4665594" y="2439654"/>
                </a:cubicBezTo>
                <a:cubicBezTo>
                  <a:pt x="4692348" y="2508109"/>
                  <a:pt x="4680457" y="2752163"/>
                  <a:pt x="4754772" y="3109317"/>
                </a:cubicBezTo>
                <a:cubicBezTo>
                  <a:pt x="4754772" y="3153961"/>
                  <a:pt x="4885566" y="3761121"/>
                  <a:pt x="4418869" y="4136132"/>
                </a:cubicBezTo>
                <a:cubicBezTo>
                  <a:pt x="4349013" y="4182265"/>
                  <a:pt x="4134986" y="4351912"/>
                  <a:pt x="3825836" y="4397673"/>
                </a:cubicBezTo>
                <a:lnTo>
                  <a:pt x="3724444" y="4406834"/>
                </a:lnTo>
                <a:lnTo>
                  <a:pt x="3645251" y="4406834"/>
                </a:lnTo>
                <a:lnTo>
                  <a:pt x="3576905" y="4404898"/>
                </a:lnTo>
                <a:cubicBezTo>
                  <a:pt x="3311671" y="4381163"/>
                  <a:pt x="2999827" y="4252951"/>
                  <a:pt x="2662066" y="3915888"/>
                </a:cubicBezTo>
                <a:cubicBezTo>
                  <a:pt x="2620450" y="3915888"/>
                  <a:pt x="2287520" y="3502185"/>
                  <a:pt x="1808933" y="3281941"/>
                </a:cubicBezTo>
                <a:cubicBezTo>
                  <a:pt x="1330345" y="3061696"/>
                  <a:pt x="194815" y="2662875"/>
                  <a:pt x="19432" y="1787850"/>
                </a:cubicBezTo>
                <a:cubicBezTo>
                  <a:pt x="19432" y="1728324"/>
                  <a:pt x="-179732" y="1025923"/>
                  <a:pt x="697183" y="335427"/>
                </a:cubicBezTo>
                <a:cubicBezTo>
                  <a:pt x="846556" y="230513"/>
                  <a:pt x="1164809" y="13431"/>
                  <a:pt x="1615575" y="596"/>
                </a:cubicBezTo>
                <a:close/>
              </a:path>
            </a:pathLst>
          </a:custGeom>
        </p:spPr>
        <p:txBody>
          <a:bodyPr wrap="square" anchor="ctr">
            <a:noAutofit/>
          </a:bodyPr>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39679113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Our Service Page 01">
    <p:spTree>
      <p:nvGrpSpPr>
        <p:cNvPr id="1" name=""/>
        <p:cNvGrpSpPr/>
        <p:nvPr/>
      </p:nvGrpSpPr>
      <p:grpSpPr>
        <a:xfrm>
          <a:off x="0" y="0"/>
          <a:ext cx="0" cy="0"/>
          <a:chOff x="0" y="0"/>
          <a:chExt cx="0" cy="0"/>
        </a:xfrm>
      </p:grpSpPr>
      <p:sp>
        <p:nvSpPr>
          <p:cNvPr id="5" name="Picture Placeholder 4"/>
          <p:cNvSpPr>
            <a:spLocks noGrp="1"/>
          </p:cNvSpPr>
          <p:nvPr>
            <p:ph type="pic" sz="quarter" idx="10" hasCustomPrompt="1"/>
          </p:nvPr>
        </p:nvSpPr>
        <p:spPr>
          <a:xfrm>
            <a:off x="0" y="0"/>
            <a:ext cx="12192000" cy="6858000"/>
          </a:xfrm>
          <a:prstGeom prst="rect">
            <a:avLst/>
          </a:prstGeom>
        </p:spPr>
        <p:txBody>
          <a:bodyPr/>
          <a:lstStyle>
            <a:lvl1pPr marL="0" indent="0" algn="r">
              <a:buNone/>
              <a:defRPr sz="1800"/>
            </a:lvl1pPr>
          </a:lstStyle>
          <a:p>
            <a:r>
              <a:rPr lang="en-US" dirty="0"/>
              <a:t>Image Placeholder</a:t>
            </a:r>
          </a:p>
        </p:txBody>
      </p:sp>
    </p:spTree>
    <p:extLst>
      <p:ext uri="{BB962C8B-B14F-4D97-AF65-F5344CB8AC3E}">
        <p14:creationId xmlns:p14="http://schemas.microsoft.com/office/powerpoint/2010/main" val="468189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userDrawn="1">
  <p:cSld name="Our Service Page 06">
    <p:spTree>
      <p:nvGrpSpPr>
        <p:cNvPr id="1" name=""/>
        <p:cNvGrpSpPr/>
        <p:nvPr/>
      </p:nvGrpSpPr>
      <p:grpSpPr>
        <a:xfrm>
          <a:off x="0" y="0"/>
          <a:ext cx="0" cy="0"/>
          <a:chOff x="0" y="0"/>
          <a:chExt cx="0" cy="0"/>
        </a:xfrm>
      </p:grpSpPr>
      <p:sp>
        <p:nvSpPr>
          <p:cNvPr id="8" name="Picture Placeholder 7"/>
          <p:cNvSpPr>
            <a:spLocks noGrp="1"/>
          </p:cNvSpPr>
          <p:nvPr>
            <p:ph type="pic" sz="quarter" idx="11" hasCustomPrompt="1"/>
          </p:nvPr>
        </p:nvSpPr>
        <p:spPr>
          <a:xfrm>
            <a:off x="3977848" y="613461"/>
            <a:ext cx="2547428" cy="5650388"/>
          </a:xfrm>
          <a:prstGeom prst="rect">
            <a:avLst/>
          </a:prstGeom>
        </p:spPr>
        <p:txBody>
          <a:bodyPr anchor="ctr"/>
          <a:lstStyle>
            <a:lvl1pPr marL="0" indent="0" algn="ctr">
              <a:buNone/>
              <a:defRPr sz="1800"/>
            </a:lvl1pPr>
          </a:lstStyle>
          <a:p>
            <a:r>
              <a:rPr lang="en-US" dirty="0"/>
              <a:t>Image Placeholder</a:t>
            </a:r>
          </a:p>
        </p:txBody>
      </p:sp>
      <p:sp>
        <p:nvSpPr>
          <p:cNvPr id="6" name="Picture Placeholder 5"/>
          <p:cNvSpPr>
            <a:spLocks noGrp="1"/>
          </p:cNvSpPr>
          <p:nvPr>
            <p:ph type="pic" sz="quarter" idx="10" hasCustomPrompt="1"/>
          </p:nvPr>
        </p:nvSpPr>
        <p:spPr>
          <a:xfrm>
            <a:off x="638712" y="613461"/>
            <a:ext cx="2944023" cy="2452363"/>
          </a:xfrm>
          <a:prstGeom prst="rect">
            <a:avLst/>
          </a:prstGeom>
        </p:spPr>
        <p:txBody>
          <a:bodyPr anchor="b"/>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2438195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Our Service Page 10">
    <p:spTree>
      <p:nvGrpSpPr>
        <p:cNvPr id="1" name=""/>
        <p:cNvGrpSpPr/>
        <p:nvPr/>
      </p:nvGrpSpPr>
      <p:grpSpPr>
        <a:xfrm>
          <a:off x="0" y="0"/>
          <a:ext cx="0" cy="0"/>
          <a:chOff x="0" y="0"/>
          <a:chExt cx="0" cy="0"/>
        </a:xfrm>
      </p:grpSpPr>
      <p:sp>
        <p:nvSpPr>
          <p:cNvPr id="3" name="Rectangle 2"/>
          <p:cNvSpPr>
            <a:spLocks noChangeArrowheads="1"/>
          </p:cNvSpPr>
          <p:nvPr userDrawn="1"/>
        </p:nvSpPr>
        <p:spPr bwMode="auto">
          <a:xfrm>
            <a:off x="0" y="2971"/>
            <a:ext cx="12192000" cy="6876016"/>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Picture Placeholder 7"/>
          <p:cNvSpPr>
            <a:spLocks noGrp="1"/>
          </p:cNvSpPr>
          <p:nvPr>
            <p:ph type="pic" sz="quarter" idx="10" hasCustomPrompt="1"/>
          </p:nvPr>
        </p:nvSpPr>
        <p:spPr>
          <a:xfrm>
            <a:off x="4622503" y="1977043"/>
            <a:ext cx="2932140" cy="2932140"/>
          </a:xfrm>
          <a:custGeom>
            <a:avLst/>
            <a:gdLst>
              <a:gd name="connsiteX0" fmla="*/ 1466070 w 2932140"/>
              <a:gd name="connsiteY0" fmla="*/ 0 h 2932140"/>
              <a:gd name="connsiteX1" fmla="*/ 2932140 w 2932140"/>
              <a:gd name="connsiteY1" fmla="*/ 1466071 h 2932140"/>
              <a:gd name="connsiteX2" fmla="*/ 1615967 w 2932140"/>
              <a:gd name="connsiteY2" fmla="*/ 2924573 h 2932140"/>
              <a:gd name="connsiteX3" fmla="*/ 1466110 w 2932140"/>
              <a:gd name="connsiteY3" fmla="*/ 2932140 h 2932140"/>
              <a:gd name="connsiteX4" fmla="*/ 1466030 w 2932140"/>
              <a:gd name="connsiteY4" fmla="*/ 2932140 h 2932140"/>
              <a:gd name="connsiteX5" fmla="*/ 1316173 w 2932140"/>
              <a:gd name="connsiteY5" fmla="*/ 2924573 h 2932140"/>
              <a:gd name="connsiteX6" fmla="*/ 0 w 2932140"/>
              <a:gd name="connsiteY6" fmla="*/ 1466071 h 2932140"/>
              <a:gd name="connsiteX7" fmla="*/ 1466070 w 2932140"/>
              <a:gd name="connsiteY7" fmla="*/ 0 h 2932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2140" h="2932140">
                <a:moveTo>
                  <a:pt x="1466070" y="0"/>
                </a:moveTo>
                <a:cubicBezTo>
                  <a:pt x="2275758" y="0"/>
                  <a:pt x="2932140" y="656382"/>
                  <a:pt x="2932140" y="1466071"/>
                </a:cubicBezTo>
                <a:cubicBezTo>
                  <a:pt x="2932140" y="2225155"/>
                  <a:pt x="2355242" y="2849496"/>
                  <a:pt x="1615967" y="2924573"/>
                </a:cubicBezTo>
                <a:lnTo>
                  <a:pt x="1466110" y="2932140"/>
                </a:lnTo>
                <a:lnTo>
                  <a:pt x="1466030" y="2932140"/>
                </a:lnTo>
                <a:lnTo>
                  <a:pt x="1316173" y="2924573"/>
                </a:lnTo>
                <a:cubicBezTo>
                  <a:pt x="576899" y="2849496"/>
                  <a:pt x="0" y="2225155"/>
                  <a:pt x="0" y="1466071"/>
                </a:cubicBezTo>
                <a:cubicBezTo>
                  <a:pt x="0" y="656382"/>
                  <a:pt x="656382" y="0"/>
                  <a:pt x="1466070" y="0"/>
                </a:cubicBezTo>
                <a:close/>
              </a:path>
            </a:pathLst>
          </a:custGeom>
        </p:spPr>
        <p:txBody>
          <a:bodyPr wrap="square" anchor="ctr">
            <a:noAutofit/>
          </a:bodyPr>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40776128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userDrawn="1">
  <p:cSld name="Competitors Page 04">
    <p:spTree>
      <p:nvGrpSpPr>
        <p:cNvPr id="1" name=""/>
        <p:cNvGrpSpPr/>
        <p:nvPr/>
      </p:nvGrpSpPr>
      <p:grpSpPr>
        <a:xfrm>
          <a:off x="0" y="0"/>
          <a:ext cx="0" cy="0"/>
          <a:chOff x="0" y="0"/>
          <a:chExt cx="0" cy="0"/>
        </a:xfrm>
      </p:grpSpPr>
      <p:sp>
        <p:nvSpPr>
          <p:cNvPr id="6" name="Picture Placeholder 5"/>
          <p:cNvSpPr>
            <a:spLocks noGrp="1"/>
          </p:cNvSpPr>
          <p:nvPr>
            <p:ph type="pic" sz="quarter" idx="10" hasCustomPrompt="1"/>
          </p:nvPr>
        </p:nvSpPr>
        <p:spPr>
          <a:xfrm>
            <a:off x="8754830" y="1027884"/>
            <a:ext cx="2444936" cy="4872854"/>
          </a:xfrm>
          <a:custGeom>
            <a:avLst/>
            <a:gdLst>
              <a:gd name="connsiteX0" fmla="*/ 0 w 2444936"/>
              <a:gd name="connsiteY0" fmla="*/ 0 h 4872854"/>
              <a:gd name="connsiteX1" fmla="*/ 8923 w 2444936"/>
              <a:gd name="connsiteY1" fmla="*/ 0 h 4872854"/>
              <a:gd name="connsiteX2" fmla="*/ 2444936 w 2444936"/>
              <a:gd name="connsiteY2" fmla="*/ 2435278 h 4872854"/>
              <a:gd name="connsiteX3" fmla="*/ 257834 w 2444936"/>
              <a:gd name="connsiteY3" fmla="*/ 4860934 h 4872854"/>
              <a:gd name="connsiteX4" fmla="*/ 22338 w 2444936"/>
              <a:gd name="connsiteY4" fmla="*/ 4872854 h 4872854"/>
              <a:gd name="connsiteX5" fmla="*/ 0 w 2444936"/>
              <a:gd name="connsiteY5" fmla="*/ 4872854 h 4872854"/>
              <a:gd name="connsiteX6" fmla="*/ 0 w 2444936"/>
              <a:gd name="connsiteY6" fmla="*/ 4870812 h 4872854"/>
              <a:gd name="connsiteX7" fmla="*/ 0 w 2444936"/>
              <a:gd name="connsiteY7" fmla="*/ 4851763 h 4872854"/>
              <a:gd name="connsiteX8" fmla="*/ 0 w 2444936"/>
              <a:gd name="connsiteY8" fmla="*/ 4800059 h 4872854"/>
              <a:gd name="connsiteX9" fmla="*/ 0 w 2444936"/>
              <a:gd name="connsiteY9" fmla="*/ 4756859 h 4872854"/>
              <a:gd name="connsiteX10" fmla="*/ 0 w 2444936"/>
              <a:gd name="connsiteY10" fmla="*/ 4699372 h 4872854"/>
              <a:gd name="connsiteX11" fmla="*/ 0 w 2444936"/>
              <a:gd name="connsiteY11" fmla="*/ 4625558 h 4872854"/>
              <a:gd name="connsiteX12" fmla="*/ 0 w 2444936"/>
              <a:gd name="connsiteY12" fmla="*/ 4533375 h 4872854"/>
              <a:gd name="connsiteX13" fmla="*/ 0 w 2444936"/>
              <a:gd name="connsiteY13" fmla="*/ 4420783 h 4872854"/>
              <a:gd name="connsiteX14" fmla="*/ 0 w 2444936"/>
              <a:gd name="connsiteY14" fmla="*/ 4285740 h 4872854"/>
              <a:gd name="connsiteX15" fmla="*/ 0 w 2444936"/>
              <a:gd name="connsiteY15" fmla="*/ 4126205 h 4872854"/>
              <a:gd name="connsiteX16" fmla="*/ 0 w 2444936"/>
              <a:gd name="connsiteY16" fmla="*/ 3940139 h 4872854"/>
              <a:gd name="connsiteX17" fmla="*/ 0 w 2444936"/>
              <a:gd name="connsiteY17" fmla="*/ 3725499 h 4872854"/>
              <a:gd name="connsiteX18" fmla="*/ 0 w 2444936"/>
              <a:gd name="connsiteY18" fmla="*/ 3480245 h 4872854"/>
              <a:gd name="connsiteX19" fmla="*/ 8923 w 2444936"/>
              <a:gd name="connsiteY19" fmla="*/ 3480245 h 4872854"/>
              <a:gd name="connsiteX20" fmla="*/ 1052929 w 2444936"/>
              <a:gd name="connsiteY20" fmla="*/ 2435278 h 4872854"/>
              <a:gd name="connsiteX21" fmla="*/ 8923 w 2444936"/>
              <a:gd name="connsiteY21" fmla="*/ 1390312 h 4872854"/>
              <a:gd name="connsiteX22" fmla="*/ 0 w 2444936"/>
              <a:gd name="connsiteY22" fmla="*/ 1390312 h 4872854"/>
              <a:gd name="connsiteX23" fmla="*/ 0 w 2444936"/>
              <a:gd name="connsiteY23" fmla="*/ 1387596 h 4872854"/>
              <a:gd name="connsiteX24" fmla="*/ 0 w 2444936"/>
              <a:gd name="connsiteY24" fmla="*/ 1368588 h 4872854"/>
              <a:gd name="connsiteX25" fmla="*/ 0 w 2444936"/>
              <a:gd name="connsiteY25" fmla="*/ 1316994 h 4872854"/>
              <a:gd name="connsiteX26" fmla="*/ 0 w 2444936"/>
              <a:gd name="connsiteY26" fmla="*/ 1273887 h 4872854"/>
              <a:gd name="connsiteX27" fmla="*/ 0 w 2444936"/>
              <a:gd name="connsiteY27" fmla="*/ 1216523 h 4872854"/>
              <a:gd name="connsiteX28" fmla="*/ 0 w 2444936"/>
              <a:gd name="connsiteY28" fmla="*/ 1142866 h 4872854"/>
              <a:gd name="connsiteX29" fmla="*/ 0 w 2444936"/>
              <a:gd name="connsiteY29" fmla="*/ 1050880 h 4872854"/>
              <a:gd name="connsiteX30" fmla="*/ 0 w 2444936"/>
              <a:gd name="connsiteY30" fmla="*/ 938528 h 4872854"/>
              <a:gd name="connsiteX31" fmla="*/ 0 w 2444936"/>
              <a:gd name="connsiteY31" fmla="*/ 803774 h 4872854"/>
              <a:gd name="connsiteX32" fmla="*/ 0 w 2444936"/>
              <a:gd name="connsiteY32" fmla="*/ 644581 h 4872854"/>
              <a:gd name="connsiteX33" fmla="*/ 0 w 2444936"/>
              <a:gd name="connsiteY33" fmla="*/ 458912 h 4872854"/>
              <a:gd name="connsiteX34" fmla="*/ 0 w 2444936"/>
              <a:gd name="connsiteY34" fmla="*/ 244730 h 4872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2444936" h="4872854">
                <a:moveTo>
                  <a:pt x="0" y="0"/>
                </a:moveTo>
                <a:lnTo>
                  <a:pt x="8923" y="0"/>
                </a:lnTo>
                <a:cubicBezTo>
                  <a:pt x="1353340" y="0"/>
                  <a:pt x="2444936" y="1089623"/>
                  <a:pt x="2444936" y="2435278"/>
                </a:cubicBezTo>
                <a:cubicBezTo>
                  <a:pt x="2444936" y="3696830"/>
                  <a:pt x="1485525" y="4735970"/>
                  <a:pt x="257834" y="4860934"/>
                </a:cubicBezTo>
                <a:lnTo>
                  <a:pt x="22338" y="4872854"/>
                </a:lnTo>
                <a:lnTo>
                  <a:pt x="0" y="4872854"/>
                </a:lnTo>
                <a:lnTo>
                  <a:pt x="0" y="4870812"/>
                </a:lnTo>
                <a:lnTo>
                  <a:pt x="0" y="4851763"/>
                </a:lnTo>
                <a:lnTo>
                  <a:pt x="0" y="4800059"/>
                </a:lnTo>
                <a:lnTo>
                  <a:pt x="0" y="4756859"/>
                </a:lnTo>
                <a:lnTo>
                  <a:pt x="0" y="4699372"/>
                </a:lnTo>
                <a:lnTo>
                  <a:pt x="0" y="4625558"/>
                </a:lnTo>
                <a:lnTo>
                  <a:pt x="0" y="4533375"/>
                </a:lnTo>
                <a:lnTo>
                  <a:pt x="0" y="4420783"/>
                </a:lnTo>
                <a:lnTo>
                  <a:pt x="0" y="4285740"/>
                </a:lnTo>
                <a:lnTo>
                  <a:pt x="0" y="4126205"/>
                </a:lnTo>
                <a:lnTo>
                  <a:pt x="0" y="3940139"/>
                </a:lnTo>
                <a:lnTo>
                  <a:pt x="0" y="3725499"/>
                </a:lnTo>
                <a:lnTo>
                  <a:pt x="0" y="3480245"/>
                </a:lnTo>
                <a:cubicBezTo>
                  <a:pt x="2974" y="3480245"/>
                  <a:pt x="5949" y="3480245"/>
                  <a:pt x="8923" y="3480245"/>
                </a:cubicBezTo>
                <a:cubicBezTo>
                  <a:pt x="585952" y="3480245"/>
                  <a:pt x="1052929" y="3012838"/>
                  <a:pt x="1052929" y="2435278"/>
                </a:cubicBezTo>
                <a:cubicBezTo>
                  <a:pt x="1052929" y="1860695"/>
                  <a:pt x="585952" y="1390312"/>
                  <a:pt x="8923" y="1390312"/>
                </a:cubicBezTo>
                <a:cubicBezTo>
                  <a:pt x="5949" y="1390312"/>
                  <a:pt x="2974" y="1390312"/>
                  <a:pt x="0" y="1390312"/>
                </a:cubicBezTo>
                <a:lnTo>
                  <a:pt x="0" y="1387596"/>
                </a:lnTo>
                <a:lnTo>
                  <a:pt x="0" y="1368588"/>
                </a:lnTo>
                <a:lnTo>
                  <a:pt x="0" y="1316994"/>
                </a:lnTo>
                <a:lnTo>
                  <a:pt x="0" y="1273887"/>
                </a:lnTo>
                <a:lnTo>
                  <a:pt x="0" y="1216523"/>
                </a:lnTo>
                <a:lnTo>
                  <a:pt x="0" y="1142866"/>
                </a:lnTo>
                <a:lnTo>
                  <a:pt x="0" y="1050880"/>
                </a:lnTo>
                <a:lnTo>
                  <a:pt x="0" y="938528"/>
                </a:lnTo>
                <a:lnTo>
                  <a:pt x="0" y="803774"/>
                </a:lnTo>
                <a:lnTo>
                  <a:pt x="0" y="644581"/>
                </a:lnTo>
                <a:lnTo>
                  <a:pt x="0" y="458912"/>
                </a:lnTo>
                <a:lnTo>
                  <a:pt x="0" y="244730"/>
                </a:lnTo>
                <a:close/>
              </a:path>
            </a:pathLst>
          </a:custGeom>
        </p:spPr>
        <p:txBody>
          <a:bodyPr wrap="square" anchor="ctr">
            <a:noAutofit/>
          </a:bodyPr>
          <a:lstStyle>
            <a:lvl1pPr marL="0" indent="0" algn="r">
              <a:buNone/>
              <a:defRPr sz="1500"/>
            </a:lvl1pPr>
          </a:lstStyle>
          <a:p>
            <a:r>
              <a:rPr lang="en-US" dirty="0"/>
              <a:t>Image Placeholder</a:t>
            </a:r>
          </a:p>
        </p:txBody>
      </p:sp>
    </p:spTree>
    <p:extLst>
      <p:ext uri="{BB962C8B-B14F-4D97-AF65-F5344CB8AC3E}">
        <p14:creationId xmlns:p14="http://schemas.microsoft.com/office/powerpoint/2010/main" val="2808506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Competitors Page 05">
    <p:spTree>
      <p:nvGrpSpPr>
        <p:cNvPr id="1" name=""/>
        <p:cNvGrpSpPr/>
        <p:nvPr/>
      </p:nvGrpSpPr>
      <p:grpSpPr>
        <a:xfrm>
          <a:off x="0" y="0"/>
          <a:ext cx="0" cy="0"/>
          <a:chOff x="0" y="0"/>
          <a:chExt cx="0" cy="0"/>
        </a:xfrm>
      </p:grpSpPr>
      <p:sp>
        <p:nvSpPr>
          <p:cNvPr id="3" name="Picture Placeholder 3"/>
          <p:cNvSpPr>
            <a:spLocks noGrp="1"/>
          </p:cNvSpPr>
          <p:nvPr>
            <p:ph type="pic" sz="quarter" idx="10" hasCustomPrompt="1"/>
          </p:nvPr>
        </p:nvSpPr>
        <p:spPr>
          <a:xfrm>
            <a:off x="0" y="0"/>
            <a:ext cx="12192000" cy="6858000"/>
          </a:xfrm>
          <a:prstGeom prst="rect">
            <a:avLst/>
          </a:prstGeom>
        </p:spPr>
        <p:txBody>
          <a:bodyPr/>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17570455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Competition Analysis Page 01">
    <p:spTree>
      <p:nvGrpSpPr>
        <p:cNvPr id="1" name=""/>
        <p:cNvGrpSpPr/>
        <p:nvPr/>
      </p:nvGrpSpPr>
      <p:grpSpPr>
        <a:xfrm>
          <a:off x="0" y="0"/>
          <a:ext cx="0" cy="0"/>
          <a:chOff x="0" y="0"/>
          <a:chExt cx="0" cy="0"/>
        </a:xfrm>
      </p:grpSpPr>
      <p:sp>
        <p:nvSpPr>
          <p:cNvPr id="3" name="Picture Placeholder 3"/>
          <p:cNvSpPr>
            <a:spLocks noGrp="1"/>
          </p:cNvSpPr>
          <p:nvPr>
            <p:ph type="pic" sz="quarter" idx="10" hasCustomPrompt="1"/>
          </p:nvPr>
        </p:nvSpPr>
        <p:spPr>
          <a:xfrm>
            <a:off x="0" y="0"/>
            <a:ext cx="12192000" cy="6858000"/>
          </a:xfrm>
          <a:prstGeom prst="rect">
            <a:avLst/>
          </a:prstGeom>
        </p:spPr>
        <p:txBody>
          <a:bodyPr/>
          <a:lstStyle>
            <a:lvl1pPr marL="0" indent="0" algn="ctr">
              <a:buNone/>
              <a:defRPr sz="1800"/>
            </a:lvl1pPr>
          </a:lstStyle>
          <a:p>
            <a:r>
              <a:rPr lang="en-US" dirty="0"/>
              <a:t>Image Placeholder</a:t>
            </a:r>
          </a:p>
        </p:txBody>
      </p:sp>
    </p:spTree>
    <p:extLst>
      <p:ext uri="{BB962C8B-B14F-4D97-AF65-F5344CB8AC3E}">
        <p14:creationId xmlns:p14="http://schemas.microsoft.com/office/powerpoint/2010/main" val="3730067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917342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Rectangle 2"/>
          <p:cNvSpPr>
            <a:spLocks noChangeArrowheads="1"/>
          </p:cNvSpPr>
          <p:nvPr userDrawn="1"/>
        </p:nvSpPr>
        <p:spPr bwMode="auto">
          <a:xfrm>
            <a:off x="0" y="2971"/>
            <a:ext cx="12192000" cy="6876016"/>
          </a:xfrm>
          <a:prstGeom prst="rect">
            <a:avLst/>
          </a:prstGeom>
          <a:solidFill>
            <a:schemeClr val="bg1">
              <a:lumMod val="95000"/>
            </a:schemeClr>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518026402"/>
      </p:ext>
    </p:extLst>
  </p:cSld>
  <p:clrMap bg1="lt1" tx1="dk1" bg2="lt2" tx2="dk2" accent1="accent1" accent2="accent2" accent3="accent3" accent4="accent4" accent5="accent5" accent6="accent6" hlink="hlink" folHlink="folHlink"/>
  <p:sldLayoutIdLst>
    <p:sldLayoutId id="2147484372" r:id="rId1"/>
    <p:sldLayoutId id="2147484380" r:id="rId2"/>
    <p:sldLayoutId id="2147484400" r:id="rId3"/>
    <p:sldLayoutId id="2147484404" r:id="rId4"/>
    <p:sldLayoutId id="2147484409" r:id="rId5"/>
    <p:sldLayoutId id="2147484413" r:id="rId6"/>
    <p:sldLayoutId id="2147484466" r:id="rId7"/>
    <p:sldLayoutId id="2147484467" r:id="rId8"/>
    <p:sldLayoutId id="2147484489" r:id="rId9"/>
    <p:sldLayoutId id="2147484490"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descr="A person grooming a dog&#10;&#10;AI-generated content may be incorrect.">
            <a:extLst>
              <a:ext uri="{FF2B5EF4-FFF2-40B4-BE49-F238E27FC236}">
                <a16:creationId xmlns:a16="http://schemas.microsoft.com/office/drawing/2014/main" id="{04031B09-255B-363F-4AF8-6168BB9C6150}"/>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12846" b="12846"/>
          <a:stretch>
            <a:fillRect/>
          </a:stretch>
        </p:blipFill>
        <p:spPr/>
      </p:pic>
      <p:sp>
        <p:nvSpPr>
          <p:cNvPr id="25" name="Freeform 24"/>
          <p:cNvSpPr>
            <a:spLocks/>
          </p:cNvSpPr>
          <p:nvPr/>
        </p:nvSpPr>
        <p:spPr bwMode="auto">
          <a:xfrm>
            <a:off x="4212385" y="1"/>
            <a:ext cx="7979616" cy="6875636"/>
          </a:xfrm>
          <a:custGeom>
            <a:avLst/>
            <a:gdLst>
              <a:gd name="connsiteX0" fmla="*/ 16989 w 7979616"/>
              <a:gd name="connsiteY0" fmla="*/ 0 h 6875636"/>
              <a:gd name="connsiteX1" fmla="*/ 7979616 w 7979616"/>
              <a:gd name="connsiteY1" fmla="*/ 0 h 6875636"/>
              <a:gd name="connsiteX2" fmla="*/ 7979616 w 7979616"/>
              <a:gd name="connsiteY2" fmla="*/ 6875636 h 6875636"/>
              <a:gd name="connsiteX3" fmla="*/ 878914 w 7979616"/>
              <a:gd name="connsiteY3" fmla="*/ 6875636 h 6875636"/>
              <a:gd name="connsiteX4" fmla="*/ 1737866 w 7979616"/>
              <a:gd name="connsiteY4" fmla="*/ 4440887 h 6875636"/>
              <a:gd name="connsiteX5" fmla="*/ 1755699 w 7979616"/>
              <a:gd name="connsiteY5" fmla="*/ 2768113 h 6875636"/>
              <a:gd name="connsiteX6" fmla="*/ 813526 w 7979616"/>
              <a:gd name="connsiteY6" fmla="*/ 1663844 h 6875636"/>
              <a:gd name="connsiteX7" fmla="*/ 314205 w 7979616"/>
              <a:gd name="connsiteY7" fmla="*/ 1086410 h 6875636"/>
              <a:gd name="connsiteX8" fmla="*/ 16989 w 7979616"/>
              <a:gd name="connsiteY8" fmla="*/ 0 h 687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9616" h="6875636">
                <a:moveTo>
                  <a:pt x="16989" y="0"/>
                </a:moveTo>
                <a:lnTo>
                  <a:pt x="7979616" y="0"/>
                </a:lnTo>
                <a:lnTo>
                  <a:pt x="7979616" y="6875636"/>
                </a:lnTo>
                <a:lnTo>
                  <a:pt x="878914" y="6875636"/>
                </a:lnTo>
                <a:cubicBezTo>
                  <a:pt x="706529" y="6036273"/>
                  <a:pt x="1434707" y="5110592"/>
                  <a:pt x="1737866" y="4440887"/>
                </a:cubicBezTo>
                <a:cubicBezTo>
                  <a:pt x="2043998" y="3765229"/>
                  <a:pt x="2017249" y="3283042"/>
                  <a:pt x="1755699" y="2768113"/>
                </a:cubicBezTo>
                <a:cubicBezTo>
                  <a:pt x="1580342" y="2422843"/>
                  <a:pt x="1188018" y="2053761"/>
                  <a:pt x="813526" y="1663844"/>
                </a:cubicBezTo>
                <a:cubicBezTo>
                  <a:pt x="635197" y="1476327"/>
                  <a:pt x="459840" y="1285833"/>
                  <a:pt x="314205" y="1086410"/>
                </a:cubicBezTo>
                <a:cubicBezTo>
                  <a:pt x="-45426" y="595293"/>
                  <a:pt x="-12732" y="154776"/>
                  <a:pt x="16989" y="0"/>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9" name="Freeform 8"/>
          <p:cNvSpPr>
            <a:spLocks/>
          </p:cNvSpPr>
          <p:nvPr/>
        </p:nvSpPr>
        <p:spPr bwMode="auto">
          <a:xfrm>
            <a:off x="2858662" y="1"/>
            <a:ext cx="2598782" cy="3093294"/>
          </a:xfrm>
          <a:custGeom>
            <a:avLst/>
            <a:gdLst>
              <a:gd name="T0" fmla="*/ 412 w 874"/>
              <a:gd name="T1" fmla="*/ 500 h 1039"/>
              <a:gd name="T2" fmla="*/ 874 w 874"/>
              <a:gd name="T3" fmla="*/ 1039 h 1039"/>
              <a:gd name="T4" fmla="*/ 654 w 874"/>
              <a:gd name="T5" fmla="*/ 676 h 1039"/>
              <a:gd name="T6" fmla="*/ 406 w 874"/>
              <a:gd name="T7" fmla="*/ 0 h 1039"/>
              <a:gd name="T8" fmla="*/ 0 w 874"/>
              <a:gd name="T9" fmla="*/ 0 h 1039"/>
              <a:gd name="T10" fmla="*/ 412 w 874"/>
              <a:gd name="T11" fmla="*/ 500 h 1039"/>
            </a:gdLst>
            <a:ahLst/>
            <a:cxnLst>
              <a:cxn ang="0">
                <a:pos x="T0" y="T1"/>
              </a:cxn>
              <a:cxn ang="0">
                <a:pos x="T2" y="T3"/>
              </a:cxn>
              <a:cxn ang="0">
                <a:pos x="T4" y="T5"/>
              </a:cxn>
              <a:cxn ang="0">
                <a:pos x="T6" y="T7"/>
              </a:cxn>
              <a:cxn ang="0">
                <a:pos x="T8" y="T9"/>
              </a:cxn>
              <a:cxn ang="0">
                <a:pos x="T10" y="T11"/>
              </a:cxn>
            </a:cxnLst>
            <a:rect l="0" t="0" r="r" b="b"/>
            <a:pathLst>
              <a:path w="874" h="1039">
                <a:moveTo>
                  <a:pt x="412" y="500"/>
                </a:moveTo>
                <a:cubicBezTo>
                  <a:pt x="715" y="800"/>
                  <a:pt x="834" y="932"/>
                  <a:pt x="874" y="1039"/>
                </a:cubicBezTo>
                <a:cubicBezTo>
                  <a:pt x="874" y="1039"/>
                  <a:pt x="841" y="913"/>
                  <a:pt x="654" y="676"/>
                </a:cubicBezTo>
                <a:cubicBezTo>
                  <a:pt x="474" y="449"/>
                  <a:pt x="359" y="267"/>
                  <a:pt x="406" y="0"/>
                </a:cubicBezTo>
                <a:cubicBezTo>
                  <a:pt x="0" y="0"/>
                  <a:pt x="0" y="0"/>
                  <a:pt x="0" y="0"/>
                </a:cubicBezTo>
                <a:cubicBezTo>
                  <a:pt x="44" y="70"/>
                  <a:pt x="172" y="262"/>
                  <a:pt x="412" y="50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Freeform 9"/>
          <p:cNvSpPr>
            <a:spLocks/>
          </p:cNvSpPr>
          <p:nvPr/>
        </p:nvSpPr>
        <p:spPr bwMode="auto">
          <a:xfrm>
            <a:off x="4166962" y="1"/>
            <a:ext cx="858341" cy="1663221"/>
          </a:xfrm>
          <a:custGeom>
            <a:avLst/>
            <a:gdLst>
              <a:gd name="T0" fmla="*/ 121 w 289"/>
              <a:gd name="T1" fmla="*/ 365 h 559"/>
              <a:gd name="T2" fmla="*/ 289 w 289"/>
              <a:gd name="T3" fmla="*/ 559 h 559"/>
              <a:gd name="T4" fmla="*/ 205 w 289"/>
              <a:gd name="T5" fmla="*/ 0 h 559"/>
              <a:gd name="T6" fmla="*/ 21 w 289"/>
              <a:gd name="T7" fmla="*/ 0 h 559"/>
              <a:gd name="T8" fmla="*/ 121 w 289"/>
              <a:gd name="T9" fmla="*/ 365 h 559"/>
            </a:gdLst>
            <a:ahLst/>
            <a:cxnLst>
              <a:cxn ang="0">
                <a:pos x="T0" y="T1"/>
              </a:cxn>
              <a:cxn ang="0">
                <a:pos x="T2" y="T3"/>
              </a:cxn>
              <a:cxn ang="0">
                <a:pos x="T4" y="T5"/>
              </a:cxn>
              <a:cxn ang="0">
                <a:pos x="T6" y="T7"/>
              </a:cxn>
              <a:cxn ang="0">
                <a:pos x="T8" y="T9"/>
              </a:cxn>
            </a:cxnLst>
            <a:rect l="0" t="0" r="r" b="b"/>
            <a:pathLst>
              <a:path w="289" h="559">
                <a:moveTo>
                  <a:pt x="121" y="365"/>
                </a:moveTo>
                <a:cubicBezTo>
                  <a:pt x="170" y="432"/>
                  <a:pt x="229" y="496"/>
                  <a:pt x="289" y="559"/>
                </a:cubicBezTo>
                <a:cubicBezTo>
                  <a:pt x="87" y="277"/>
                  <a:pt x="171" y="64"/>
                  <a:pt x="205" y="0"/>
                </a:cubicBezTo>
                <a:cubicBezTo>
                  <a:pt x="21" y="0"/>
                  <a:pt x="21" y="0"/>
                  <a:pt x="21" y="0"/>
                </a:cubicBezTo>
                <a:cubicBezTo>
                  <a:pt x="11" y="52"/>
                  <a:pt x="0" y="200"/>
                  <a:pt x="121" y="365"/>
                </a:cubicBezTo>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3" name="Group 2"/>
          <p:cNvGrpSpPr/>
          <p:nvPr/>
        </p:nvGrpSpPr>
        <p:grpSpPr>
          <a:xfrm>
            <a:off x="4133115" y="1"/>
            <a:ext cx="2044871" cy="6875636"/>
            <a:chOff x="4133115" y="1"/>
            <a:chExt cx="2044871" cy="6875636"/>
          </a:xfrm>
        </p:grpSpPr>
        <p:sp>
          <p:nvSpPr>
            <p:cNvPr id="11" name="Freeform 10"/>
            <p:cNvSpPr>
              <a:spLocks/>
            </p:cNvSpPr>
            <p:nvPr/>
          </p:nvSpPr>
          <p:spPr bwMode="auto">
            <a:xfrm>
              <a:off x="4152728" y="467782"/>
              <a:ext cx="1712227" cy="6407855"/>
            </a:xfrm>
            <a:custGeom>
              <a:avLst/>
              <a:gdLst>
                <a:gd name="T0" fmla="*/ 0 w 576"/>
                <a:gd name="T1" fmla="*/ 0 h 2153"/>
                <a:gd name="T2" fmla="*/ 58 w 576"/>
                <a:gd name="T3" fmla="*/ 213 h 2153"/>
                <a:gd name="T4" fmla="*/ 374 w 576"/>
                <a:gd name="T5" fmla="*/ 701 h 2153"/>
                <a:gd name="T6" fmla="*/ 506 w 576"/>
                <a:gd name="T7" fmla="*/ 1135 h 2153"/>
                <a:gd name="T8" fmla="*/ 334 w 576"/>
                <a:gd name="T9" fmla="*/ 1776 h 2153"/>
                <a:gd name="T10" fmla="*/ 304 w 576"/>
                <a:gd name="T11" fmla="*/ 2153 h 2153"/>
                <a:gd name="T12" fmla="*/ 313 w 576"/>
                <a:gd name="T13" fmla="*/ 2153 h 2153"/>
                <a:gd name="T14" fmla="*/ 301 w 576"/>
                <a:gd name="T15" fmla="*/ 2040 h 2153"/>
                <a:gd name="T16" fmla="*/ 414 w 576"/>
                <a:gd name="T17" fmla="*/ 1604 h 2153"/>
                <a:gd name="T18" fmla="*/ 576 w 576"/>
                <a:gd name="T19" fmla="*/ 1048 h 2153"/>
                <a:gd name="T20" fmla="*/ 296 w 576"/>
                <a:gd name="T21" fmla="*/ 501 h 2153"/>
                <a:gd name="T22" fmla="*/ 0 w 576"/>
                <a:gd name="T23" fmla="*/ 0 h 21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76" h="2153">
                  <a:moveTo>
                    <a:pt x="0" y="0"/>
                  </a:moveTo>
                  <a:cubicBezTo>
                    <a:pt x="4" y="60"/>
                    <a:pt x="20" y="132"/>
                    <a:pt x="58" y="213"/>
                  </a:cubicBezTo>
                  <a:cubicBezTo>
                    <a:pt x="168" y="449"/>
                    <a:pt x="278" y="561"/>
                    <a:pt x="374" y="701"/>
                  </a:cubicBezTo>
                  <a:cubicBezTo>
                    <a:pt x="470" y="840"/>
                    <a:pt x="509" y="967"/>
                    <a:pt x="506" y="1135"/>
                  </a:cubicBezTo>
                  <a:cubicBezTo>
                    <a:pt x="503" y="1302"/>
                    <a:pt x="389" y="1561"/>
                    <a:pt x="334" y="1776"/>
                  </a:cubicBezTo>
                  <a:cubicBezTo>
                    <a:pt x="282" y="1983"/>
                    <a:pt x="292" y="2089"/>
                    <a:pt x="304" y="2153"/>
                  </a:cubicBezTo>
                  <a:cubicBezTo>
                    <a:pt x="313" y="2153"/>
                    <a:pt x="313" y="2153"/>
                    <a:pt x="313" y="2153"/>
                  </a:cubicBezTo>
                  <a:cubicBezTo>
                    <a:pt x="306" y="2124"/>
                    <a:pt x="301" y="2086"/>
                    <a:pt x="301" y="2040"/>
                  </a:cubicBezTo>
                  <a:cubicBezTo>
                    <a:pt x="301" y="1939"/>
                    <a:pt x="326" y="1796"/>
                    <a:pt x="414" y="1604"/>
                  </a:cubicBezTo>
                  <a:cubicBezTo>
                    <a:pt x="529" y="1373"/>
                    <a:pt x="576" y="1195"/>
                    <a:pt x="576" y="1048"/>
                  </a:cubicBezTo>
                  <a:cubicBezTo>
                    <a:pt x="575" y="815"/>
                    <a:pt x="456" y="660"/>
                    <a:pt x="296" y="501"/>
                  </a:cubicBezTo>
                  <a:cubicBezTo>
                    <a:pt x="75" y="281"/>
                    <a:pt x="14" y="62"/>
                    <a:pt x="0" y="0"/>
                  </a:cubicBezTo>
                </a:path>
              </a:pathLst>
            </a:custGeom>
            <a:solidFill>
              <a:schemeClr val="bg1">
                <a:alpha val="6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11"/>
            <p:cNvSpPr>
              <a:spLocks/>
            </p:cNvSpPr>
            <p:nvPr/>
          </p:nvSpPr>
          <p:spPr bwMode="auto">
            <a:xfrm>
              <a:off x="4133115" y="1"/>
              <a:ext cx="2044871" cy="6875636"/>
            </a:xfrm>
            <a:custGeom>
              <a:avLst/>
              <a:gdLst>
                <a:gd name="T0" fmla="*/ 34 w 688"/>
                <a:gd name="T1" fmla="*/ 0 h 2310"/>
                <a:gd name="T2" fmla="*/ 21 w 688"/>
                <a:gd name="T3" fmla="*/ 0 h 2310"/>
                <a:gd name="T4" fmla="*/ 5 w 688"/>
                <a:gd name="T5" fmla="*/ 157 h 2310"/>
                <a:gd name="T6" fmla="*/ 301 w 688"/>
                <a:gd name="T7" fmla="*/ 658 h 2310"/>
                <a:gd name="T8" fmla="*/ 581 w 688"/>
                <a:gd name="T9" fmla="*/ 1205 h 2310"/>
                <a:gd name="T10" fmla="*/ 419 w 688"/>
                <a:gd name="T11" fmla="*/ 1761 h 2310"/>
                <a:gd name="T12" fmla="*/ 306 w 688"/>
                <a:gd name="T13" fmla="*/ 2197 h 2310"/>
                <a:gd name="T14" fmla="*/ 318 w 688"/>
                <a:gd name="T15" fmla="*/ 2310 h 2310"/>
                <a:gd name="T16" fmla="*/ 324 w 688"/>
                <a:gd name="T17" fmla="*/ 2310 h 2310"/>
                <a:gd name="T18" fmla="*/ 316 w 688"/>
                <a:gd name="T19" fmla="*/ 2220 h 2310"/>
                <a:gd name="T20" fmla="*/ 613 w 688"/>
                <a:gd name="T21" fmla="*/ 1492 h 2310"/>
                <a:gd name="T22" fmla="*/ 688 w 688"/>
                <a:gd name="T23" fmla="*/ 1193 h 2310"/>
                <a:gd name="T24" fmla="*/ 619 w 688"/>
                <a:gd name="T25" fmla="*/ 930 h 2310"/>
                <a:gd name="T26" fmla="*/ 302 w 688"/>
                <a:gd name="T27" fmla="*/ 559 h 2310"/>
                <a:gd name="T28" fmla="*/ 134 w 688"/>
                <a:gd name="T29" fmla="*/ 365 h 2310"/>
                <a:gd name="T30" fmla="*/ 28 w 688"/>
                <a:gd name="T31" fmla="*/ 64 h 2310"/>
                <a:gd name="T32" fmla="*/ 28 w 688"/>
                <a:gd name="T33" fmla="*/ 64 h 2310"/>
                <a:gd name="T34" fmla="*/ 34 w 688"/>
                <a:gd name="T35" fmla="*/ 0 h 2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688" h="2310">
                  <a:moveTo>
                    <a:pt x="34" y="0"/>
                  </a:moveTo>
                  <a:cubicBezTo>
                    <a:pt x="21" y="0"/>
                    <a:pt x="21" y="0"/>
                    <a:pt x="21" y="0"/>
                  </a:cubicBezTo>
                  <a:cubicBezTo>
                    <a:pt x="11" y="31"/>
                    <a:pt x="0" y="85"/>
                    <a:pt x="5" y="157"/>
                  </a:cubicBezTo>
                  <a:cubicBezTo>
                    <a:pt x="19" y="219"/>
                    <a:pt x="80" y="438"/>
                    <a:pt x="301" y="658"/>
                  </a:cubicBezTo>
                  <a:cubicBezTo>
                    <a:pt x="461" y="817"/>
                    <a:pt x="580" y="972"/>
                    <a:pt x="581" y="1205"/>
                  </a:cubicBezTo>
                  <a:cubicBezTo>
                    <a:pt x="581" y="1352"/>
                    <a:pt x="534" y="1530"/>
                    <a:pt x="419" y="1761"/>
                  </a:cubicBezTo>
                  <a:cubicBezTo>
                    <a:pt x="331" y="1953"/>
                    <a:pt x="306" y="2096"/>
                    <a:pt x="306" y="2197"/>
                  </a:cubicBezTo>
                  <a:cubicBezTo>
                    <a:pt x="306" y="2243"/>
                    <a:pt x="311" y="2281"/>
                    <a:pt x="318" y="2310"/>
                  </a:cubicBezTo>
                  <a:cubicBezTo>
                    <a:pt x="324" y="2310"/>
                    <a:pt x="324" y="2310"/>
                    <a:pt x="324" y="2310"/>
                  </a:cubicBezTo>
                  <a:cubicBezTo>
                    <a:pt x="318" y="2280"/>
                    <a:pt x="315" y="2250"/>
                    <a:pt x="316" y="2220"/>
                  </a:cubicBezTo>
                  <a:cubicBezTo>
                    <a:pt x="316" y="1964"/>
                    <a:pt x="522" y="1694"/>
                    <a:pt x="613" y="1492"/>
                  </a:cubicBezTo>
                  <a:cubicBezTo>
                    <a:pt x="664" y="1380"/>
                    <a:pt x="687" y="1283"/>
                    <a:pt x="688" y="1193"/>
                  </a:cubicBezTo>
                  <a:cubicBezTo>
                    <a:pt x="688" y="1102"/>
                    <a:pt x="664" y="1017"/>
                    <a:pt x="619" y="930"/>
                  </a:cubicBezTo>
                  <a:cubicBezTo>
                    <a:pt x="560" y="814"/>
                    <a:pt x="428" y="690"/>
                    <a:pt x="302" y="559"/>
                  </a:cubicBezTo>
                  <a:cubicBezTo>
                    <a:pt x="242" y="496"/>
                    <a:pt x="183" y="432"/>
                    <a:pt x="134" y="365"/>
                  </a:cubicBezTo>
                  <a:cubicBezTo>
                    <a:pt x="47" y="246"/>
                    <a:pt x="28" y="135"/>
                    <a:pt x="28" y="64"/>
                  </a:cubicBezTo>
                  <a:cubicBezTo>
                    <a:pt x="28" y="64"/>
                    <a:pt x="28" y="64"/>
                    <a:pt x="28" y="64"/>
                  </a:cubicBezTo>
                  <a:cubicBezTo>
                    <a:pt x="28" y="36"/>
                    <a:pt x="31" y="14"/>
                    <a:pt x="34" y="0"/>
                  </a:cubicBezTo>
                </a:path>
              </a:pathLst>
            </a:custGeom>
            <a:solidFill>
              <a:schemeClr val="accent3">
                <a:alpha val="85000"/>
              </a:schemeClr>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2" name="Group 1"/>
          <p:cNvGrpSpPr/>
          <p:nvPr/>
        </p:nvGrpSpPr>
        <p:grpSpPr>
          <a:xfrm>
            <a:off x="4959347" y="1"/>
            <a:ext cx="2134586" cy="6646943"/>
            <a:chOff x="4959347" y="1"/>
            <a:chExt cx="2134586" cy="6646943"/>
          </a:xfrm>
        </p:grpSpPr>
        <p:sp>
          <p:nvSpPr>
            <p:cNvPr id="13" name="Freeform 12"/>
            <p:cNvSpPr>
              <a:spLocks/>
            </p:cNvSpPr>
            <p:nvPr/>
          </p:nvSpPr>
          <p:spPr bwMode="auto">
            <a:xfrm>
              <a:off x="4983722" y="452932"/>
              <a:ext cx="2110211" cy="6194012"/>
            </a:xfrm>
            <a:custGeom>
              <a:avLst/>
              <a:gdLst>
                <a:gd name="T0" fmla="*/ 414 w 710"/>
                <a:gd name="T1" fmla="*/ 1551 h 2081"/>
                <a:gd name="T2" fmla="*/ 295 w 710"/>
                <a:gd name="T3" fmla="*/ 484 h 2081"/>
                <a:gd name="T4" fmla="*/ 0 w 710"/>
                <a:gd name="T5" fmla="*/ 0 h 2081"/>
                <a:gd name="T6" fmla="*/ 57 w 710"/>
                <a:gd name="T7" fmla="*/ 206 h 2081"/>
                <a:gd name="T8" fmla="*/ 374 w 710"/>
                <a:gd name="T9" fmla="*/ 677 h 2081"/>
                <a:gd name="T10" fmla="*/ 506 w 710"/>
                <a:gd name="T11" fmla="*/ 1097 h 2081"/>
                <a:gd name="T12" fmla="*/ 334 w 710"/>
                <a:gd name="T13" fmla="*/ 1718 h 2081"/>
                <a:gd name="T14" fmla="*/ 304 w 710"/>
                <a:gd name="T15" fmla="*/ 2081 h 2081"/>
                <a:gd name="T16" fmla="*/ 312 w 710"/>
                <a:gd name="T17" fmla="*/ 2081 h 2081"/>
                <a:gd name="T18" fmla="*/ 414 w 710"/>
                <a:gd name="T19" fmla="*/ 1551 h 20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710" h="2081">
                  <a:moveTo>
                    <a:pt x="414" y="1551"/>
                  </a:moveTo>
                  <a:cubicBezTo>
                    <a:pt x="710" y="974"/>
                    <a:pt x="556" y="736"/>
                    <a:pt x="295" y="484"/>
                  </a:cubicBezTo>
                  <a:cubicBezTo>
                    <a:pt x="74" y="272"/>
                    <a:pt x="13" y="59"/>
                    <a:pt x="0" y="0"/>
                  </a:cubicBezTo>
                  <a:cubicBezTo>
                    <a:pt x="4" y="58"/>
                    <a:pt x="19" y="128"/>
                    <a:pt x="57" y="206"/>
                  </a:cubicBezTo>
                  <a:cubicBezTo>
                    <a:pt x="167" y="434"/>
                    <a:pt x="278" y="543"/>
                    <a:pt x="374" y="677"/>
                  </a:cubicBezTo>
                  <a:cubicBezTo>
                    <a:pt x="470" y="812"/>
                    <a:pt x="508" y="935"/>
                    <a:pt x="506" y="1097"/>
                  </a:cubicBezTo>
                  <a:cubicBezTo>
                    <a:pt x="503" y="1259"/>
                    <a:pt x="389" y="1509"/>
                    <a:pt x="334" y="1718"/>
                  </a:cubicBezTo>
                  <a:cubicBezTo>
                    <a:pt x="282" y="1917"/>
                    <a:pt x="292" y="2020"/>
                    <a:pt x="304" y="2081"/>
                  </a:cubicBezTo>
                  <a:cubicBezTo>
                    <a:pt x="312" y="2081"/>
                    <a:pt x="312" y="2081"/>
                    <a:pt x="312" y="2081"/>
                  </a:cubicBezTo>
                  <a:cubicBezTo>
                    <a:pt x="291" y="1993"/>
                    <a:pt x="285" y="1823"/>
                    <a:pt x="414" y="1551"/>
                  </a:cubicBezTo>
                  <a:close/>
                </a:path>
              </a:pathLst>
            </a:custGeom>
            <a:gradFill>
              <a:gsLst>
                <a:gs pos="0">
                  <a:schemeClr val="accent2">
                    <a:alpha val="85000"/>
                  </a:schemeClr>
                </a:gs>
                <a:gs pos="50000">
                  <a:srgbClr val="5B5B5B">
                    <a:alpha val="85000"/>
                  </a:srgbClr>
                </a:gs>
                <a:gs pos="100000">
                  <a:schemeClr val="accent2">
                    <a:alpha val="85000"/>
                  </a:schemeClr>
                </a:gs>
              </a:gsLst>
              <a:lin ang="5400000" scaled="1"/>
            </a:gra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3"/>
            <p:cNvSpPr>
              <a:spLocks/>
            </p:cNvSpPr>
            <p:nvPr/>
          </p:nvSpPr>
          <p:spPr bwMode="auto">
            <a:xfrm>
              <a:off x="4959347" y="1"/>
              <a:ext cx="2125062" cy="6646943"/>
            </a:xfrm>
            <a:custGeom>
              <a:avLst/>
              <a:gdLst>
                <a:gd name="T0" fmla="*/ 619 w 715"/>
                <a:gd name="T1" fmla="*/ 900 h 2233"/>
                <a:gd name="T2" fmla="*/ 302 w 715"/>
                <a:gd name="T3" fmla="*/ 540 h 2233"/>
                <a:gd name="T4" fmla="*/ 134 w 715"/>
                <a:gd name="T5" fmla="*/ 353 h 2233"/>
                <a:gd name="T6" fmla="*/ 33 w 715"/>
                <a:gd name="T7" fmla="*/ 0 h 2233"/>
                <a:gd name="T8" fmla="*/ 20 w 715"/>
                <a:gd name="T9" fmla="*/ 0 h 2233"/>
                <a:gd name="T10" fmla="*/ 5 w 715"/>
                <a:gd name="T11" fmla="*/ 152 h 2233"/>
                <a:gd name="T12" fmla="*/ 300 w 715"/>
                <a:gd name="T13" fmla="*/ 636 h 2233"/>
                <a:gd name="T14" fmla="*/ 419 w 715"/>
                <a:gd name="T15" fmla="*/ 1703 h 2233"/>
                <a:gd name="T16" fmla="*/ 317 w 715"/>
                <a:gd name="T17" fmla="*/ 2233 h 2233"/>
                <a:gd name="T18" fmla="*/ 324 w 715"/>
                <a:gd name="T19" fmla="*/ 2233 h 2233"/>
                <a:gd name="T20" fmla="*/ 612 w 715"/>
                <a:gd name="T21" fmla="*/ 1443 h 2233"/>
                <a:gd name="T22" fmla="*/ 619 w 715"/>
                <a:gd name="T23" fmla="*/ 900 h 22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15" h="2233">
                  <a:moveTo>
                    <a:pt x="619" y="900"/>
                  </a:moveTo>
                  <a:cubicBezTo>
                    <a:pt x="560" y="787"/>
                    <a:pt x="428" y="667"/>
                    <a:pt x="302" y="540"/>
                  </a:cubicBezTo>
                  <a:cubicBezTo>
                    <a:pt x="242" y="480"/>
                    <a:pt x="183" y="417"/>
                    <a:pt x="134" y="353"/>
                  </a:cubicBezTo>
                  <a:cubicBezTo>
                    <a:pt x="13" y="194"/>
                    <a:pt x="24" y="50"/>
                    <a:pt x="33" y="0"/>
                  </a:cubicBezTo>
                  <a:cubicBezTo>
                    <a:pt x="20" y="0"/>
                    <a:pt x="20" y="0"/>
                    <a:pt x="20" y="0"/>
                  </a:cubicBezTo>
                  <a:cubicBezTo>
                    <a:pt x="11" y="30"/>
                    <a:pt x="0" y="82"/>
                    <a:pt x="5" y="152"/>
                  </a:cubicBezTo>
                  <a:cubicBezTo>
                    <a:pt x="18" y="211"/>
                    <a:pt x="79" y="424"/>
                    <a:pt x="300" y="636"/>
                  </a:cubicBezTo>
                  <a:cubicBezTo>
                    <a:pt x="561" y="888"/>
                    <a:pt x="715" y="1126"/>
                    <a:pt x="419" y="1703"/>
                  </a:cubicBezTo>
                  <a:cubicBezTo>
                    <a:pt x="290" y="1975"/>
                    <a:pt x="296" y="2145"/>
                    <a:pt x="317" y="2233"/>
                  </a:cubicBezTo>
                  <a:cubicBezTo>
                    <a:pt x="324" y="2233"/>
                    <a:pt x="324" y="2233"/>
                    <a:pt x="324" y="2233"/>
                  </a:cubicBezTo>
                  <a:cubicBezTo>
                    <a:pt x="266" y="1961"/>
                    <a:pt x="511" y="1661"/>
                    <a:pt x="612" y="1443"/>
                  </a:cubicBezTo>
                  <a:cubicBezTo>
                    <a:pt x="715" y="1224"/>
                    <a:pt x="707" y="1067"/>
                    <a:pt x="619" y="900"/>
                  </a:cubicBezTo>
                  <a:close/>
                </a:path>
              </a:pathLst>
            </a:custGeom>
            <a:gradFill>
              <a:gsLst>
                <a:gs pos="0">
                  <a:schemeClr val="accent2">
                    <a:alpha val="85000"/>
                  </a:schemeClr>
                </a:gs>
                <a:gs pos="50000">
                  <a:srgbClr val="454545">
                    <a:alpha val="84706"/>
                  </a:srgbClr>
                </a:gs>
                <a:gs pos="100000">
                  <a:schemeClr val="accent2">
                    <a:alpha val="85000"/>
                  </a:schemeClr>
                </a:gs>
              </a:gsLst>
              <a:lin ang="5400000" scaled="1"/>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5" name="Freeform 14"/>
          <p:cNvSpPr>
            <a:spLocks/>
          </p:cNvSpPr>
          <p:nvPr/>
        </p:nvSpPr>
        <p:spPr bwMode="auto">
          <a:xfrm>
            <a:off x="4924322" y="4979268"/>
            <a:ext cx="1462743" cy="1896369"/>
          </a:xfrm>
          <a:custGeom>
            <a:avLst/>
            <a:gdLst>
              <a:gd name="T0" fmla="*/ 262 w 492"/>
              <a:gd name="T1" fmla="*/ 0 h 637"/>
              <a:gd name="T2" fmla="*/ 123 w 492"/>
              <a:gd name="T3" fmla="*/ 637 h 637"/>
              <a:gd name="T4" fmla="*/ 492 w 492"/>
              <a:gd name="T5" fmla="*/ 637 h 637"/>
              <a:gd name="T6" fmla="*/ 262 w 492"/>
              <a:gd name="T7" fmla="*/ 0 h 637"/>
            </a:gdLst>
            <a:ahLst/>
            <a:cxnLst>
              <a:cxn ang="0">
                <a:pos x="T0" y="T1"/>
              </a:cxn>
              <a:cxn ang="0">
                <a:pos x="T2" y="T3"/>
              </a:cxn>
              <a:cxn ang="0">
                <a:pos x="T4" y="T5"/>
              </a:cxn>
              <a:cxn ang="0">
                <a:pos x="T6" y="T7"/>
              </a:cxn>
            </a:cxnLst>
            <a:rect l="0" t="0" r="r" b="b"/>
            <a:pathLst>
              <a:path w="492" h="637">
                <a:moveTo>
                  <a:pt x="262" y="0"/>
                </a:moveTo>
                <a:cubicBezTo>
                  <a:pt x="262" y="0"/>
                  <a:pt x="0" y="454"/>
                  <a:pt x="123" y="637"/>
                </a:cubicBezTo>
                <a:cubicBezTo>
                  <a:pt x="492" y="637"/>
                  <a:pt x="492" y="637"/>
                  <a:pt x="492" y="637"/>
                </a:cubicBezTo>
                <a:cubicBezTo>
                  <a:pt x="492" y="637"/>
                  <a:pt x="207" y="451"/>
                  <a:pt x="262" y="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TextBox 19"/>
          <p:cNvSpPr txBox="1"/>
          <p:nvPr/>
        </p:nvSpPr>
        <p:spPr>
          <a:xfrm>
            <a:off x="6988966" y="1962123"/>
            <a:ext cx="4735431" cy="830997"/>
          </a:xfrm>
          <a:prstGeom prst="rect">
            <a:avLst/>
          </a:prstGeom>
          <a:noFill/>
        </p:spPr>
        <p:txBody>
          <a:bodyPr wrap="square" rtlCol="0">
            <a:spAutoFit/>
          </a:bodyPr>
          <a:lstStyle/>
          <a:p>
            <a:pPr algn="r"/>
            <a:r>
              <a:rPr lang="en-GB" sz="2400" dirty="0">
                <a:solidFill>
                  <a:schemeClr val="accent3"/>
                </a:solidFill>
              </a:rPr>
              <a:t>A Mobile Pet Grooming Venture for the Eco-Conscious Urban Market</a:t>
            </a:r>
            <a:endParaRPr lang="en-US" sz="4000" dirty="0">
              <a:solidFill>
                <a:schemeClr val="accent3"/>
              </a:solidFill>
              <a:latin typeface="Raleway" panose="020B0503030101060003" pitchFamily="34" charset="0"/>
            </a:endParaRPr>
          </a:p>
        </p:txBody>
      </p:sp>
      <p:sp>
        <p:nvSpPr>
          <p:cNvPr id="21" name="TextBox 20"/>
          <p:cNvSpPr txBox="1"/>
          <p:nvPr/>
        </p:nvSpPr>
        <p:spPr>
          <a:xfrm>
            <a:off x="7292987" y="831611"/>
            <a:ext cx="4326442" cy="923330"/>
          </a:xfrm>
          <a:prstGeom prst="rect">
            <a:avLst/>
          </a:prstGeom>
          <a:noFill/>
        </p:spPr>
        <p:txBody>
          <a:bodyPr wrap="none" rtlCol="0">
            <a:spAutoFit/>
          </a:bodyPr>
          <a:lstStyle/>
          <a:p>
            <a:pPr algn="r"/>
            <a:r>
              <a:rPr lang="en-US" sz="5400" b="1" dirty="0" err="1">
                <a:solidFill>
                  <a:schemeClr val="bg1"/>
                </a:solidFill>
              </a:rPr>
              <a:t>Pawfect</a:t>
            </a:r>
            <a:r>
              <a:rPr lang="en-US" sz="5400" b="1" dirty="0">
                <a:solidFill>
                  <a:schemeClr val="bg1"/>
                </a:solidFill>
              </a:rPr>
              <a:t> Touch</a:t>
            </a:r>
            <a:endParaRPr lang="en-US" sz="13800" b="1" dirty="0">
              <a:solidFill>
                <a:schemeClr val="bg1"/>
              </a:solidFill>
            </a:endParaRPr>
          </a:p>
        </p:txBody>
      </p:sp>
      <p:sp>
        <p:nvSpPr>
          <p:cNvPr id="4" name="TextBox 3">
            <a:extLst>
              <a:ext uri="{FF2B5EF4-FFF2-40B4-BE49-F238E27FC236}">
                <a16:creationId xmlns:a16="http://schemas.microsoft.com/office/drawing/2014/main" id="{4E6F5032-5B80-91CC-6F43-38F9EB20EE52}"/>
              </a:ext>
            </a:extLst>
          </p:cNvPr>
          <p:cNvSpPr txBox="1"/>
          <p:nvPr/>
        </p:nvSpPr>
        <p:spPr>
          <a:xfrm>
            <a:off x="6883998" y="3831300"/>
            <a:ext cx="4735431" cy="2031325"/>
          </a:xfrm>
          <a:prstGeom prst="rect">
            <a:avLst/>
          </a:prstGeom>
          <a:noFill/>
        </p:spPr>
        <p:txBody>
          <a:bodyPr wrap="square" rtlCol="0">
            <a:spAutoFit/>
          </a:bodyPr>
          <a:lstStyle/>
          <a:p>
            <a:pPr algn="ctr"/>
            <a:r>
              <a:rPr lang="en-GB" dirty="0">
                <a:solidFill>
                  <a:schemeClr val="bg1"/>
                </a:solidFill>
              </a:rPr>
              <a:t> </a:t>
            </a:r>
            <a:r>
              <a:rPr lang="en-GB" b="1" dirty="0">
                <a:solidFill>
                  <a:schemeClr val="bg1"/>
                </a:solidFill>
              </a:rPr>
              <a:t>Module: Entrepreneurship</a:t>
            </a:r>
            <a:endParaRPr lang="en-GB" dirty="0">
              <a:solidFill>
                <a:schemeClr val="bg1"/>
              </a:solidFill>
            </a:endParaRPr>
          </a:p>
          <a:p>
            <a:pPr algn="ctr"/>
            <a:r>
              <a:rPr lang="en-GB" b="1" dirty="0">
                <a:solidFill>
                  <a:schemeClr val="bg1"/>
                </a:solidFill>
              </a:rPr>
              <a:t>Module code: LCBB5013</a:t>
            </a:r>
            <a:endParaRPr lang="en-GB" dirty="0">
              <a:solidFill>
                <a:schemeClr val="bg1"/>
              </a:solidFill>
            </a:endParaRPr>
          </a:p>
          <a:p>
            <a:pPr algn="ctr"/>
            <a:r>
              <a:rPr lang="en-GB" b="1" dirty="0">
                <a:solidFill>
                  <a:schemeClr val="bg1"/>
                </a:solidFill>
              </a:rPr>
              <a:t>Module Teacher:  Masud Ibrahim</a:t>
            </a:r>
            <a:endParaRPr lang="en-GB" dirty="0">
              <a:solidFill>
                <a:schemeClr val="bg1"/>
              </a:solidFill>
            </a:endParaRPr>
          </a:p>
          <a:p>
            <a:pPr algn="ctr"/>
            <a:r>
              <a:rPr lang="en-GB" b="1" dirty="0">
                <a:solidFill>
                  <a:schemeClr val="bg1"/>
                </a:solidFill>
              </a:rPr>
              <a:t>Assignment Title: Task 2 – Business Plan Presentation</a:t>
            </a:r>
            <a:endParaRPr lang="en-GB" dirty="0">
              <a:solidFill>
                <a:schemeClr val="bg1"/>
              </a:solidFill>
            </a:endParaRPr>
          </a:p>
          <a:p>
            <a:pPr algn="ctr"/>
            <a:r>
              <a:rPr lang="en-GB" b="1" dirty="0">
                <a:solidFill>
                  <a:schemeClr val="bg1"/>
                </a:solidFill>
              </a:rPr>
              <a:t>Student name: Gina Encea</a:t>
            </a:r>
            <a:endParaRPr lang="en-GB" dirty="0">
              <a:solidFill>
                <a:schemeClr val="bg1"/>
              </a:solidFill>
            </a:endParaRPr>
          </a:p>
          <a:p>
            <a:pPr algn="ctr"/>
            <a:r>
              <a:rPr lang="en-GB" b="1" dirty="0">
                <a:solidFill>
                  <a:schemeClr val="bg1"/>
                </a:solidFill>
              </a:rPr>
              <a:t>Student ID: 2240819</a:t>
            </a:r>
            <a:endParaRPr lang="en-US" dirty="0">
              <a:solidFill>
                <a:schemeClr val="bg1"/>
              </a:solidFill>
              <a:latin typeface="Raleway" panose="020B0503030101060003" pitchFamily="34" charset="0"/>
            </a:endParaRPr>
          </a:p>
        </p:txBody>
      </p:sp>
    </p:spTree>
    <p:extLst>
      <p:ext uri="{BB962C8B-B14F-4D97-AF65-F5344CB8AC3E}">
        <p14:creationId xmlns:p14="http://schemas.microsoft.com/office/powerpoint/2010/main" val="1222649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par>
                          <p:cTn id="9" fill="hold">
                            <p:stCondLst>
                              <p:cond delay="500"/>
                            </p:stCondLst>
                            <p:childTnLst>
                              <p:par>
                                <p:cTn id="10" presetID="53" presetClass="entr" presetSubtype="16" fill="hold" grpId="0" nodeType="afterEffect">
                                  <p:stCondLst>
                                    <p:cond delay="0"/>
                                  </p:stCondLst>
                                  <p:childTnLst>
                                    <p:set>
                                      <p:cBhvr>
                                        <p:cTn id="11" dur="1" fill="hold">
                                          <p:stCondLst>
                                            <p:cond delay="0"/>
                                          </p:stCondLst>
                                        </p:cTn>
                                        <p:tgtEl>
                                          <p:spTgt spid="9"/>
                                        </p:tgtEl>
                                        <p:attrNameLst>
                                          <p:attrName>style.visibility</p:attrName>
                                        </p:attrNameLst>
                                      </p:cBhvr>
                                      <p:to>
                                        <p:strVal val="visible"/>
                                      </p:to>
                                    </p:set>
                                    <p:anim calcmode="lin" valueType="num">
                                      <p:cBhvr>
                                        <p:cTn id="12" dur="500" fill="hold"/>
                                        <p:tgtEl>
                                          <p:spTgt spid="9"/>
                                        </p:tgtEl>
                                        <p:attrNameLst>
                                          <p:attrName>ppt_w</p:attrName>
                                        </p:attrNameLst>
                                      </p:cBhvr>
                                      <p:tavLst>
                                        <p:tav tm="0">
                                          <p:val>
                                            <p:fltVal val="0"/>
                                          </p:val>
                                        </p:tav>
                                        <p:tav tm="100000">
                                          <p:val>
                                            <p:strVal val="#ppt_w"/>
                                          </p:val>
                                        </p:tav>
                                      </p:tavLst>
                                    </p:anim>
                                    <p:anim calcmode="lin" valueType="num">
                                      <p:cBhvr>
                                        <p:cTn id="13" dur="500" fill="hold"/>
                                        <p:tgtEl>
                                          <p:spTgt spid="9"/>
                                        </p:tgtEl>
                                        <p:attrNameLst>
                                          <p:attrName>ppt_h</p:attrName>
                                        </p:attrNameLst>
                                      </p:cBhvr>
                                      <p:tavLst>
                                        <p:tav tm="0">
                                          <p:val>
                                            <p:fltVal val="0"/>
                                          </p:val>
                                        </p:tav>
                                        <p:tav tm="100000">
                                          <p:val>
                                            <p:strVal val="#ppt_h"/>
                                          </p:val>
                                        </p:tav>
                                      </p:tavLst>
                                    </p:anim>
                                    <p:animEffect transition="in" filter="fade">
                                      <p:cBhvr>
                                        <p:cTn id="14" dur="500"/>
                                        <p:tgtEl>
                                          <p:spTgt spid="9"/>
                                        </p:tgtEl>
                                      </p:cBhvr>
                                    </p:animEffect>
                                  </p:childTnLst>
                                </p:cTn>
                              </p:par>
                            </p:childTnLst>
                          </p:cTn>
                        </p:par>
                        <p:par>
                          <p:cTn id="15" fill="hold">
                            <p:stCondLst>
                              <p:cond delay="1000"/>
                            </p:stCondLst>
                            <p:childTnLst>
                              <p:par>
                                <p:cTn id="16" presetID="53" presetClass="entr" presetSubtype="16" fill="hold" grpId="0" nodeType="afterEffect">
                                  <p:stCondLst>
                                    <p:cond delay="0"/>
                                  </p:stCondLst>
                                  <p:childTnLst>
                                    <p:set>
                                      <p:cBhvr>
                                        <p:cTn id="17" dur="1" fill="hold">
                                          <p:stCondLst>
                                            <p:cond delay="0"/>
                                          </p:stCondLst>
                                        </p:cTn>
                                        <p:tgtEl>
                                          <p:spTgt spid="15"/>
                                        </p:tgtEl>
                                        <p:attrNameLst>
                                          <p:attrName>style.visibility</p:attrName>
                                        </p:attrNameLst>
                                      </p:cBhvr>
                                      <p:to>
                                        <p:strVal val="visible"/>
                                      </p:to>
                                    </p:set>
                                    <p:anim calcmode="lin" valueType="num">
                                      <p:cBhvr>
                                        <p:cTn id="18" dur="500" fill="hold"/>
                                        <p:tgtEl>
                                          <p:spTgt spid="15"/>
                                        </p:tgtEl>
                                        <p:attrNameLst>
                                          <p:attrName>ppt_w</p:attrName>
                                        </p:attrNameLst>
                                      </p:cBhvr>
                                      <p:tavLst>
                                        <p:tav tm="0">
                                          <p:val>
                                            <p:fltVal val="0"/>
                                          </p:val>
                                        </p:tav>
                                        <p:tav tm="100000">
                                          <p:val>
                                            <p:strVal val="#ppt_w"/>
                                          </p:val>
                                        </p:tav>
                                      </p:tavLst>
                                    </p:anim>
                                    <p:anim calcmode="lin" valueType="num">
                                      <p:cBhvr>
                                        <p:cTn id="19" dur="500" fill="hold"/>
                                        <p:tgtEl>
                                          <p:spTgt spid="15"/>
                                        </p:tgtEl>
                                        <p:attrNameLst>
                                          <p:attrName>ppt_h</p:attrName>
                                        </p:attrNameLst>
                                      </p:cBhvr>
                                      <p:tavLst>
                                        <p:tav tm="0">
                                          <p:val>
                                            <p:fltVal val="0"/>
                                          </p:val>
                                        </p:tav>
                                        <p:tav tm="100000">
                                          <p:val>
                                            <p:strVal val="#ppt_h"/>
                                          </p:val>
                                        </p:tav>
                                      </p:tavLst>
                                    </p:anim>
                                    <p:animEffect transition="in" filter="fade">
                                      <p:cBhvr>
                                        <p:cTn id="20" dur="500"/>
                                        <p:tgtEl>
                                          <p:spTgt spid="15"/>
                                        </p:tgtEl>
                                      </p:cBhvr>
                                    </p:animEffect>
                                  </p:childTnLst>
                                </p:cTn>
                              </p:par>
                            </p:childTnLst>
                          </p:cTn>
                        </p:par>
                        <p:par>
                          <p:cTn id="21" fill="hold">
                            <p:stCondLst>
                              <p:cond delay="1500"/>
                            </p:stCondLst>
                            <p:childTnLst>
                              <p:par>
                                <p:cTn id="22" presetID="42" presetClass="entr" presetSubtype="0" fill="hold" nodeType="afterEffect">
                                  <p:stCondLst>
                                    <p:cond delay="0"/>
                                  </p:stCondLst>
                                  <p:childTnLst>
                                    <p:set>
                                      <p:cBhvr>
                                        <p:cTn id="23" dur="1" fill="hold">
                                          <p:stCondLst>
                                            <p:cond delay="0"/>
                                          </p:stCondLst>
                                        </p:cTn>
                                        <p:tgtEl>
                                          <p:spTgt spid="2"/>
                                        </p:tgtEl>
                                        <p:attrNameLst>
                                          <p:attrName>style.visibility</p:attrName>
                                        </p:attrNameLst>
                                      </p:cBhvr>
                                      <p:to>
                                        <p:strVal val="visible"/>
                                      </p:to>
                                    </p:set>
                                    <p:animEffect transition="in" filter="fade">
                                      <p:cBhvr>
                                        <p:cTn id="24" dur="1000"/>
                                        <p:tgtEl>
                                          <p:spTgt spid="2"/>
                                        </p:tgtEl>
                                      </p:cBhvr>
                                    </p:animEffect>
                                    <p:anim calcmode="lin" valueType="num">
                                      <p:cBhvr>
                                        <p:cTn id="25" dur="1000" fill="hold"/>
                                        <p:tgtEl>
                                          <p:spTgt spid="2"/>
                                        </p:tgtEl>
                                        <p:attrNameLst>
                                          <p:attrName>ppt_x</p:attrName>
                                        </p:attrNameLst>
                                      </p:cBhvr>
                                      <p:tavLst>
                                        <p:tav tm="0">
                                          <p:val>
                                            <p:strVal val="#ppt_x"/>
                                          </p:val>
                                        </p:tav>
                                        <p:tav tm="100000">
                                          <p:val>
                                            <p:strVal val="#ppt_x"/>
                                          </p:val>
                                        </p:tav>
                                      </p:tavLst>
                                    </p:anim>
                                    <p:anim calcmode="lin" valueType="num">
                                      <p:cBhvr>
                                        <p:cTn id="26" dur="1000" fill="hold"/>
                                        <p:tgtEl>
                                          <p:spTgt spid="2"/>
                                        </p:tgtEl>
                                        <p:attrNameLst>
                                          <p:attrName>ppt_y</p:attrName>
                                        </p:attrNameLst>
                                      </p:cBhvr>
                                      <p:tavLst>
                                        <p:tav tm="0">
                                          <p:val>
                                            <p:strVal val="#ppt_y+.1"/>
                                          </p:val>
                                        </p:tav>
                                        <p:tav tm="100000">
                                          <p:val>
                                            <p:strVal val="#ppt_y"/>
                                          </p:val>
                                        </p:tav>
                                      </p:tavLst>
                                    </p:anim>
                                  </p:childTnLst>
                                </p:cTn>
                              </p:par>
                            </p:childTnLst>
                          </p:cTn>
                        </p:par>
                        <p:par>
                          <p:cTn id="27" fill="hold">
                            <p:stCondLst>
                              <p:cond delay="2500"/>
                            </p:stCondLst>
                            <p:childTnLst>
                              <p:par>
                                <p:cTn id="28" presetID="42" presetClass="entr" presetSubtype="0" fill="hold" grpId="0" nodeType="afterEffect">
                                  <p:stCondLst>
                                    <p:cond delay="0"/>
                                  </p:stCondLst>
                                  <p:childTnLst>
                                    <p:set>
                                      <p:cBhvr>
                                        <p:cTn id="29" dur="1" fill="hold">
                                          <p:stCondLst>
                                            <p:cond delay="0"/>
                                          </p:stCondLst>
                                        </p:cTn>
                                        <p:tgtEl>
                                          <p:spTgt spid="20"/>
                                        </p:tgtEl>
                                        <p:attrNameLst>
                                          <p:attrName>style.visibility</p:attrName>
                                        </p:attrNameLst>
                                      </p:cBhvr>
                                      <p:to>
                                        <p:strVal val="visible"/>
                                      </p:to>
                                    </p:set>
                                    <p:animEffect transition="in" filter="fade">
                                      <p:cBhvr>
                                        <p:cTn id="30" dur="1000"/>
                                        <p:tgtEl>
                                          <p:spTgt spid="20"/>
                                        </p:tgtEl>
                                      </p:cBhvr>
                                    </p:animEffect>
                                    <p:anim calcmode="lin" valueType="num">
                                      <p:cBhvr>
                                        <p:cTn id="31" dur="1000" fill="hold"/>
                                        <p:tgtEl>
                                          <p:spTgt spid="20"/>
                                        </p:tgtEl>
                                        <p:attrNameLst>
                                          <p:attrName>ppt_x</p:attrName>
                                        </p:attrNameLst>
                                      </p:cBhvr>
                                      <p:tavLst>
                                        <p:tav tm="0">
                                          <p:val>
                                            <p:strVal val="#ppt_x"/>
                                          </p:val>
                                        </p:tav>
                                        <p:tav tm="100000">
                                          <p:val>
                                            <p:strVal val="#ppt_x"/>
                                          </p:val>
                                        </p:tav>
                                      </p:tavLst>
                                    </p:anim>
                                    <p:anim calcmode="lin" valueType="num">
                                      <p:cBhvr>
                                        <p:cTn id="32" dur="1000" fill="hold"/>
                                        <p:tgtEl>
                                          <p:spTgt spid="20"/>
                                        </p:tgtEl>
                                        <p:attrNameLst>
                                          <p:attrName>ppt_y</p:attrName>
                                        </p:attrNameLst>
                                      </p:cBhvr>
                                      <p:tavLst>
                                        <p:tav tm="0">
                                          <p:val>
                                            <p:strVal val="#ppt_y+.1"/>
                                          </p:val>
                                        </p:tav>
                                        <p:tav tm="100000">
                                          <p:val>
                                            <p:strVal val="#ppt_y"/>
                                          </p:val>
                                        </p:tav>
                                      </p:tavLst>
                                    </p:anim>
                                  </p:childTnLst>
                                </p:cTn>
                              </p:par>
                            </p:childTnLst>
                          </p:cTn>
                        </p:par>
                        <p:par>
                          <p:cTn id="33" fill="hold">
                            <p:stCondLst>
                              <p:cond delay="3500"/>
                            </p:stCondLst>
                            <p:childTnLst>
                              <p:par>
                                <p:cTn id="34" presetID="22" presetClass="entr" presetSubtype="2" fill="hold" grpId="0" nodeType="after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wipe(right)">
                                      <p:cBhvr>
                                        <p:cTn id="36" dur="500"/>
                                        <p:tgtEl>
                                          <p:spTgt spid="21"/>
                                        </p:tgtEl>
                                      </p:cBhvr>
                                    </p:animEffect>
                                  </p:childTnLst>
                                </p:cTn>
                              </p:par>
                            </p:childTnLst>
                          </p:cTn>
                        </p:par>
                        <p:par>
                          <p:cTn id="37" fill="hold">
                            <p:stCondLst>
                              <p:cond delay="4000"/>
                            </p:stCondLst>
                            <p:childTnLst>
                              <p:par>
                                <p:cTn id="38" presetID="42" presetClass="entr" presetSubtype="0" fill="hold" grpId="0" nodeType="afterEffect">
                                  <p:stCondLst>
                                    <p:cond delay="0"/>
                                  </p:stCondLst>
                                  <p:childTnLst>
                                    <p:set>
                                      <p:cBhvr>
                                        <p:cTn id="39" dur="1" fill="hold">
                                          <p:stCondLst>
                                            <p:cond delay="0"/>
                                          </p:stCondLst>
                                        </p:cTn>
                                        <p:tgtEl>
                                          <p:spTgt spid="4"/>
                                        </p:tgtEl>
                                        <p:attrNameLst>
                                          <p:attrName>style.visibility</p:attrName>
                                        </p:attrNameLst>
                                      </p:cBhvr>
                                      <p:to>
                                        <p:strVal val="visible"/>
                                      </p:to>
                                    </p:set>
                                    <p:animEffect transition="in" filter="fade">
                                      <p:cBhvr>
                                        <p:cTn id="40" dur="1000"/>
                                        <p:tgtEl>
                                          <p:spTgt spid="4"/>
                                        </p:tgtEl>
                                      </p:cBhvr>
                                    </p:animEffect>
                                    <p:anim calcmode="lin" valueType="num">
                                      <p:cBhvr>
                                        <p:cTn id="41" dur="1000" fill="hold"/>
                                        <p:tgtEl>
                                          <p:spTgt spid="4"/>
                                        </p:tgtEl>
                                        <p:attrNameLst>
                                          <p:attrName>ppt_x</p:attrName>
                                        </p:attrNameLst>
                                      </p:cBhvr>
                                      <p:tavLst>
                                        <p:tav tm="0">
                                          <p:val>
                                            <p:strVal val="#ppt_x"/>
                                          </p:val>
                                        </p:tav>
                                        <p:tav tm="100000">
                                          <p:val>
                                            <p:strVal val="#ppt_x"/>
                                          </p:val>
                                        </p:tav>
                                      </p:tavLst>
                                    </p:anim>
                                    <p:anim calcmode="lin" valueType="num">
                                      <p:cBhvr>
                                        <p:cTn id="42"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5" grpId="0" animBg="1"/>
      <p:bldP spid="20" grpId="0"/>
      <p:bldP spid="21" grpId="0"/>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Diagonal Corners Rounded 5">
            <a:extLst>
              <a:ext uri="{FF2B5EF4-FFF2-40B4-BE49-F238E27FC236}">
                <a16:creationId xmlns:a16="http://schemas.microsoft.com/office/drawing/2014/main" id="{95B10730-D041-2FA4-D057-66A0A0A20203}"/>
              </a:ext>
            </a:extLst>
          </p:cNvPr>
          <p:cNvSpPr/>
          <p:nvPr/>
        </p:nvSpPr>
        <p:spPr>
          <a:xfrm>
            <a:off x="4879910" y="345233"/>
            <a:ext cx="6476938" cy="6102220"/>
          </a:xfrm>
          <a:prstGeom prst="round2Diag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Flowchart: Alternate Process 1">
            <a:extLst>
              <a:ext uri="{FF2B5EF4-FFF2-40B4-BE49-F238E27FC236}">
                <a16:creationId xmlns:a16="http://schemas.microsoft.com/office/drawing/2014/main" id="{26C474BA-7A27-2904-C3FF-DA418432A320}"/>
              </a:ext>
            </a:extLst>
          </p:cNvPr>
          <p:cNvSpPr/>
          <p:nvPr/>
        </p:nvSpPr>
        <p:spPr>
          <a:xfrm>
            <a:off x="615820" y="1268963"/>
            <a:ext cx="3988184" cy="3741576"/>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5" name="Content Placeholder 2">
            <a:extLst>
              <a:ext uri="{FF2B5EF4-FFF2-40B4-BE49-F238E27FC236}">
                <a16:creationId xmlns:a16="http://schemas.microsoft.com/office/drawing/2014/main" id="{99A9DCA8-7E42-2A30-E4F0-C8C800BB400D}"/>
              </a:ext>
            </a:extLst>
          </p:cNvPr>
          <p:cNvGraphicFramePr>
            <a:graphicFrameLocks noGrp="1"/>
          </p:cNvGraphicFramePr>
          <p:nvPr>
            <p:ph idx="1"/>
            <p:extLst>
              <p:ext uri="{D42A27DB-BD31-4B8C-83A1-F6EECF244321}">
                <p14:modId xmlns:p14="http://schemas.microsoft.com/office/powerpoint/2010/main" val="1443537017"/>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2">
            <a:extLst>
              <a:ext uri="{FF2B5EF4-FFF2-40B4-BE49-F238E27FC236}">
                <a16:creationId xmlns:a16="http://schemas.microsoft.com/office/drawing/2014/main" id="{3766C9AA-80E8-3ABB-933D-05DBCC8AAF6F}"/>
              </a:ext>
            </a:extLst>
          </p:cNvPr>
          <p:cNvSpPr txBox="1"/>
          <p:nvPr/>
        </p:nvSpPr>
        <p:spPr>
          <a:xfrm>
            <a:off x="489204" y="1803401"/>
            <a:ext cx="4114800" cy="2654573"/>
          </a:xfrm>
          <a:prstGeom prst="rect">
            <a:avLst/>
          </a:prstGeom>
        </p:spPr>
        <p:txBody>
          <a:bodyPr wrap="square" lIns="0" tIns="0" rIns="0" bIns="0" rtlCol="0" anchor="t">
            <a:spAutoFit/>
          </a:bodyPr>
          <a:lstStyle/>
          <a:p>
            <a:pPr algn="ctr">
              <a:lnSpc>
                <a:spcPts val="6934"/>
              </a:lnSpc>
            </a:pPr>
            <a:r>
              <a:rPr lang="en-US" sz="6934"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Neue Montreal Bold"/>
                <a:ea typeface="Neue Montreal Bold"/>
                <a:cs typeface="Neue Montreal Bold"/>
                <a:sym typeface="Neue Montreal Bold"/>
              </a:rPr>
              <a:t>Table</a:t>
            </a:r>
          </a:p>
          <a:p>
            <a:pPr algn="ctr">
              <a:lnSpc>
                <a:spcPts val="6934"/>
              </a:lnSpc>
            </a:pPr>
            <a:r>
              <a:rPr lang="en-US" sz="6934"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Neue Montreal Bold"/>
                <a:ea typeface="Neue Montreal Bold"/>
                <a:cs typeface="Neue Montreal Bold"/>
                <a:sym typeface="Neue Montreal Bold"/>
              </a:rPr>
              <a:t>of</a:t>
            </a:r>
          </a:p>
          <a:p>
            <a:pPr algn="ctr">
              <a:lnSpc>
                <a:spcPts val="6934"/>
              </a:lnSpc>
            </a:pPr>
            <a:r>
              <a:rPr lang="en-US" sz="6934"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Neue Montreal Bold"/>
                <a:ea typeface="Neue Montreal Bold"/>
                <a:cs typeface="Neue Montreal Bold"/>
                <a:sym typeface="Neue Montreal Bold"/>
              </a:rPr>
              <a:t>Contents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group of people shaking hands&#10;&#10;AI-generated content may be incorrect.">
            <a:extLst>
              <a:ext uri="{FF2B5EF4-FFF2-40B4-BE49-F238E27FC236}">
                <a16:creationId xmlns:a16="http://schemas.microsoft.com/office/drawing/2014/main" id="{9689E612-FD6D-C8C8-8CB7-345F9C8DAD05}"/>
              </a:ext>
            </a:extLst>
          </p:cNvPr>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l="2406" r="2406"/>
          <a:stretch>
            <a:fillRect/>
          </a:stretch>
        </p:blipFill>
        <p:spPr>
          <a:xfrm>
            <a:off x="0" y="-12700"/>
            <a:ext cx="8720138" cy="6870700"/>
          </a:xfrm>
        </p:spPr>
      </p:pic>
      <p:sp>
        <p:nvSpPr>
          <p:cNvPr id="5" name="Freeform 9"/>
          <p:cNvSpPr>
            <a:spLocks/>
          </p:cNvSpPr>
          <p:nvPr/>
        </p:nvSpPr>
        <p:spPr bwMode="auto">
          <a:xfrm>
            <a:off x="5941" y="1244445"/>
            <a:ext cx="7321140" cy="4395655"/>
          </a:xfrm>
          <a:custGeom>
            <a:avLst/>
            <a:gdLst>
              <a:gd name="T0" fmla="*/ 1724 w 2463"/>
              <a:gd name="T1" fmla="*/ 0 h 1477"/>
              <a:gd name="T2" fmla="*/ 0 w 2463"/>
              <a:gd name="T3" fmla="*/ 0 h 1477"/>
              <a:gd name="T4" fmla="*/ 0 w 2463"/>
              <a:gd name="T5" fmla="*/ 1477 h 1477"/>
              <a:gd name="T6" fmla="*/ 1724 w 2463"/>
              <a:gd name="T7" fmla="*/ 1477 h 1477"/>
              <a:gd name="T8" fmla="*/ 2463 w 2463"/>
              <a:gd name="T9" fmla="*/ 739 h 1477"/>
              <a:gd name="T10" fmla="*/ 1724 w 2463"/>
              <a:gd name="T11" fmla="*/ 0 h 1477"/>
            </a:gdLst>
            <a:ahLst/>
            <a:cxnLst>
              <a:cxn ang="0">
                <a:pos x="T0" y="T1"/>
              </a:cxn>
              <a:cxn ang="0">
                <a:pos x="T2" y="T3"/>
              </a:cxn>
              <a:cxn ang="0">
                <a:pos x="T4" y="T5"/>
              </a:cxn>
              <a:cxn ang="0">
                <a:pos x="T6" y="T7"/>
              </a:cxn>
              <a:cxn ang="0">
                <a:pos x="T8" y="T9"/>
              </a:cxn>
              <a:cxn ang="0">
                <a:pos x="T10" y="T11"/>
              </a:cxn>
            </a:cxnLst>
            <a:rect l="0" t="0" r="r" b="b"/>
            <a:pathLst>
              <a:path w="2463" h="1477">
                <a:moveTo>
                  <a:pt x="1724" y="0"/>
                </a:moveTo>
                <a:cubicBezTo>
                  <a:pt x="0" y="0"/>
                  <a:pt x="0" y="0"/>
                  <a:pt x="0" y="0"/>
                </a:cubicBezTo>
                <a:cubicBezTo>
                  <a:pt x="0" y="1477"/>
                  <a:pt x="0" y="1477"/>
                  <a:pt x="0" y="1477"/>
                </a:cubicBezTo>
                <a:cubicBezTo>
                  <a:pt x="1724" y="1477"/>
                  <a:pt x="1724" y="1477"/>
                  <a:pt x="1724" y="1477"/>
                </a:cubicBezTo>
                <a:cubicBezTo>
                  <a:pt x="2132" y="1477"/>
                  <a:pt x="2463" y="1147"/>
                  <a:pt x="2463" y="739"/>
                </a:cubicBezTo>
                <a:cubicBezTo>
                  <a:pt x="2463" y="331"/>
                  <a:pt x="2132" y="0"/>
                  <a:pt x="1724" y="0"/>
                </a:cubicBezTo>
                <a:close/>
              </a:path>
            </a:pathLst>
          </a:custGeom>
          <a:solidFill>
            <a:schemeClr val="accent1">
              <a:alpha val="84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TextBox 6"/>
          <p:cNvSpPr txBox="1"/>
          <p:nvPr/>
        </p:nvSpPr>
        <p:spPr>
          <a:xfrm>
            <a:off x="559904" y="1890814"/>
            <a:ext cx="5210722" cy="593239"/>
          </a:xfrm>
          <a:prstGeom prst="rect">
            <a:avLst/>
          </a:prstGeom>
          <a:noFill/>
        </p:spPr>
        <p:txBody>
          <a:bodyPr wrap="none" rtlCol="0">
            <a:spAutoFit/>
          </a:bodyPr>
          <a:lstStyle/>
          <a:p>
            <a:pPr>
              <a:lnSpc>
                <a:spcPts val="3800"/>
              </a:lnSpc>
            </a:pPr>
            <a:r>
              <a:rPr lang="en-US" sz="4000" b="1" dirty="0">
                <a:solidFill>
                  <a:schemeClr val="bg1"/>
                </a:solidFill>
              </a:rPr>
              <a:t>Business Idea Summary</a:t>
            </a:r>
            <a:endParaRPr lang="en-GB" sz="3700" b="1" dirty="0">
              <a:solidFill>
                <a:schemeClr val="bg1"/>
              </a:solidFill>
              <a:latin typeface="Mont Heavy DEMO" panose="00000A00000000000000" pitchFamily="50" charset="0"/>
            </a:endParaRPr>
          </a:p>
        </p:txBody>
      </p:sp>
      <p:sp>
        <p:nvSpPr>
          <p:cNvPr id="23" name="Subtitle 2"/>
          <p:cNvSpPr txBox="1">
            <a:spLocks/>
          </p:cNvSpPr>
          <p:nvPr/>
        </p:nvSpPr>
        <p:spPr>
          <a:xfrm>
            <a:off x="545282" y="2696527"/>
            <a:ext cx="6242458" cy="146494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2000"/>
              </a:lnSpc>
              <a:spcBef>
                <a:spcPts val="0"/>
              </a:spcBef>
            </a:pPr>
            <a:r>
              <a:rPr lang="en-GB" sz="1200" dirty="0" err="1">
                <a:solidFill>
                  <a:schemeClr val="bg1"/>
                </a:solidFill>
                <a:latin typeface="Raleway" panose="020B0503030101060003" pitchFamily="34" charset="0"/>
              </a:rPr>
              <a:t>Pawfect</a:t>
            </a:r>
            <a:r>
              <a:rPr lang="en-GB" sz="1200" dirty="0">
                <a:solidFill>
                  <a:schemeClr val="bg1"/>
                </a:solidFill>
                <a:latin typeface="Raleway" panose="020B0503030101060003" pitchFamily="34" charset="0"/>
              </a:rPr>
              <a:t> Touch is a mobile pet grooming company that takes salon-quality services to the doorsteps of the customers, thus removing the transportation barrier and saving the time of the urban pet owners.</a:t>
            </a:r>
          </a:p>
          <a:p>
            <a:pPr>
              <a:lnSpc>
                <a:spcPts val="2000"/>
              </a:lnSpc>
              <a:spcBef>
                <a:spcPts val="0"/>
              </a:spcBef>
            </a:pPr>
            <a:endParaRPr lang="en-GB" sz="1200" dirty="0">
              <a:solidFill>
                <a:schemeClr val="bg1"/>
              </a:solidFill>
              <a:latin typeface="Raleway" panose="020B0503030101060003" pitchFamily="34" charset="0"/>
            </a:endParaRPr>
          </a:p>
          <a:p>
            <a:pPr>
              <a:lnSpc>
                <a:spcPts val="2000"/>
              </a:lnSpc>
              <a:spcBef>
                <a:spcPts val="0"/>
              </a:spcBef>
            </a:pPr>
            <a:r>
              <a:rPr lang="en-GB" sz="1200" dirty="0">
                <a:solidFill>
                  <a:schemeClr val="bg1"/>
                </a:solidFill>
                <a:latin typeface="Raleway" panose="020B0503030101060003" pitchFamily="34" charset="0"/>
              </a:rPr>
              <a:t>The business is environmentally friendly and technologically advanced, with biodegradable products, water-saving devices, and an online reservation system to provide customers with convenient, ethical, and scalable pet care.</a:t>
            </a:r>
            <a:endParaRPr lang="en-US" sz="1200" dirty="0">
              <a:solidFill>
                <a:schemeClr val="bg1"/>
              </a:solidFill>
              <a:latin typeface="Raleway" panose="020B0503030101060003" pitchFamily="34" charset="0"/>
            </a:endParaRPr>
          </a:p>
        </p:txBody>
      </p:sp>
      <p:sp>
        <p:nvSpPr>
          <p:cNvPr id="6" name="Freeform 8"/>
          <p:cNvSpPr>
            <a:spLocks/>
          </p:cNvSpPr>
          <p:nvPr/>
        </p:nvSpPr>
        <p:spPr bwMode="auto">
          <a:xfrm>
            <a:off x="7511361" y="1244445"/>
            <a:ext cx="4743148" cy="4395655"/>
          </a:xfrm>
          <a:custGeom>
            <a:avLst/>
            <a:gdLst>
              <a:gd name="T0" fmla="*/ 739 w 1596"/>
              <a:gd name="T1" fmla="*/ 1477 h 1477"/>
              <a:gd name="T2" fmla="*/ 1596 w 1596"/>
              <a:gd name="T3" fmla="*/ 1477 h 1477"/>
              <a:gd name="T4" fmla="*/ 1596 w 1596"/>
              <a:gd name="T5" fmla="*/ 0 h 1477"/>
              <a:gd name="T6" fmla="*/ 739 w 1596"/>
              <a:gd name="T7" fmla="*/ 0 h 1477"/>
              <a:gd name="T8" fmla="*/ 0 w 1596"/>
              <a:gd name="T9" fmla="*/ 739 h 1477"/>
              <a:gd name="T10" fmla="*/ 739 w 1596"/>
              <a:gd name="T11" fmla="*/ 1477 h 1477"/>
            </a:gdLst>
            <a:ahLst/>
            <a:cxnLst>
              <a:cxn ang="0">
                <a:pos x="T0" y="T1"/>
              </a:cxn>
              <a:cxn ang="0">
                <a:pos x="T2" y="T3"/>
              </a:cxn>
              <a:cxn ang="0">
                <a:pos x="T4" y="T5"/>
              </a:cxn>
              <a:cxn ang="0">
                <a:pos x="T6" y="T7"/>
              </a:cxn>
              <a:cxn ang="0">
                <a:pos x="T8" y="T9"/>
              </a:cxn>
              <a:cxn ang="0">
                <a:pos x="T10" y="T11"/>
              </a:cxn>
            </a:cxnLst>
            <a:rect l="0" t="0" r="r" b="b"/>
            <a:pathLst>
              <a:path w="1596" h="1477">
                <a:moveTo>
                  <a:pt x="739" y="1477"/>
                </a:moveTo>
                <a:cubicBezTo>
                  <a:pt x="1596" y="1477"/>
                  <a:pt x="1596" y="1477"/>
                  <a:pt x="1596" y="1477"/>
                </a:cubicBezTo>
                <a:cubicBezTo>
                  <a:pt x="1596" y="0"/>
                  <a:pt x="1596" y="0"/>
                  <a:pt x="1596" y="0"/>
                </a:cubicBezTo>
                <a:cubicBezTo>
                  <a:pt x="739" y="0"/>
                  <a:pt x="739" y="0"/>
                  <a:pt x="739" y="0"/>
                </a:cubicBezTo>
                <a:cubicBezTo>
                  <a:pt x="331" y="0"/>
                  <a:pt x="0" y="331"/>
                  <a:pt x="0" y="739"/>
                </a:cubicBezTo>
                <a:cubicBezTo>
                  <a:pt x="0" y="1147"/>
                  <a:pt x="331" y="1477"/>
                  <a:pt x="739" y="1477"/>
                </a:cubicBezTo>
                <a:close/>
              </a:path>
            </a:pathLst>
          </a:custGeom>
          <a:solidFill>
            <a:schemeClr val="accent2">
              <a:alpha val="5000"/>
            </a:schemeClr>
          </a:solidFill>
          <a:ln>
            <a:noFill/>
          </a:ln>
        </p:spPr>
        <p:txBody>
          <a:bodyPr vert="horz" wrap="square" lIns="91440" tIns="45720" rIns="91440" bIns="45720" numCol="1" anchor="t" anchorCtr="0" compatLnSpc="1">
            <a:prstTxWarp prst="textNoShape">
              <a:avLst/>
            </a:prstTxWarp>
          </a:bodyPr>
          <a:lstStyle/>
          <a:p>
            <a:endParaRPr lang="en-US"/>
          </a:p>
        </p:txBody>
      </p:sp>
      <p:pic>
        <p:nvPicPr>
          <p:cNvPr id="8" name="Picture Placeholder 7">
            <a:extLst>
              <a:ext uri="{FF2B5EF4-FFF2-40B4-BE49-F238E27FC236}">
                <a16:creationId xmlns:a16="http://schemas.microsoft.com/office/drawing/2014/main" id="{6B5E599F-309D-48A1-CDAD-76C279303871}"/>
              </a:ext>
            </a:extLst>
          </p:cNvPr>
          <p:cNvPicPr>
            <a:picLocks noGrp="1" noChangeAspect="1"/>
          </p:cNvPicPr>
          <p:nvPr>
            <p:ph type="pic" sz="quarter" idx="11"/>
          </p:nvPr>
        </p:nvPicPr>
        <p:blipFill>
          <a:blip r:embed="rId3" cstate="print">
            <a:extLst>
              <a:ext uri="{28A0092B-C50C-407E-A947-70E740481C1C}">
                <a14:useLocalDpi xmlns:a14="http://schemas.microsoft.com/office/drawing/2010/main" val="0"/>
              </a:ext>
            </a:extLst>
          </a:blip>
          <a:srcRect t="16627" b="16627"/>
          <a:stretch/>
        </p:blipFill>
        <p:spPr/>
      </p:pic>
    </p:spTree>
    <p:extLst>
      <p:ext uri="{BB962C8B-B14F-4D97-AF65-F5344CB8AC3E}">
        <p14:creationId xmlns:p14="http://schemas.microsoft.com/office/powerpoint/2010/main" val="39944582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p:cTn id="13" dur="500" fill="hold"/>
                                        <p:tgtEl>
                                          <p:spTgt spid="6"/>
                                        </p:tgtEl>
                                        <p:attrNameLst>
                                          <p:attrName>ppt_w</p:attrName>
                                        </p:attrNameLst>
                                      </p:cBhvr>
                                      <p:tavLst>
                                        <p:tav tm="0">
                                          <p:val>
                                            <p:fltVal val="0"/>
                                          </p:val>
                                        </p:tav>
                                        <p:tav tm="100000">
                                          <p:val>
                                            <p:strVal val="#ppt_w"/>
                                          </p:val>
                                        </p:tav>
                                      </p:tavLst>
                                    </p:anim>
                                    <p:anim calcmode="lin" valueType="num">
                                      <p:cBhvr>
                                        <p:cTn id="14" dur="500" fill="hold"/>
                                        <p:tgtEl>
                                          <p:spTgt spid="6"/>
                                        </p:tgtEl>
                                        <p:attrNameLst>
                                          <p:attrName>ppt_h</p:attrName>
                                        </p:attrNameLst>
                                      </p:cBhvr>
                                      <p:tavLst>
                                        <p:tav tm="0">
                                          <p:val>
                                            <p:fltVal val="0"/>
                                          </p:val>
                                        </p:tav>
                                        <p:tav tm="100000">
                                          <p:val>
                                            <p:strVal val="#ppt_h"/>
                                          </p:val>
                                        </p:tav>
                                      </p:tavLst>
                                    </p:anim>
                                    <p:animEffect transition="in" filter="fade">
                                      <p:cBhvr>
                                        <p:cTn id="15" dur="500"/>
                                        <p:tgtEl>
                                          <p:spTgt spid="6"/>
                                        </p:tgtEl>
                                      </p:cBhvr>
                                    </p:animEffect>
                                  </p:childTnLst>
                                </p:cTn>
                              </p:par>
                            </p:childTnLst>
                          </p:cTn>
                        </p:par>
                        <p:par>
                          <p:cTn id="16" fill="hold">
                            <p:stCondLst>
                              <p:cond delay="1000"/>
                            </p:stCondLst>
                            <p:childTnLst>
                              <p:par>
                                <p:cTn id="17" presetID="42" presetClass="entr" presetSubtype="0" fill="hold" grpId="0" nodeType="after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Effect transition="in" filter="fade">
                                      <p:cBhvr>
                                        <p:cTn id="19" dur="1000"/>
                                        <p:tgtEl>
                                          <p:spTgt spid="7">
                                            <p:txEl>
                                              <p:pRg st="0" end="0"/>
                                            </p:txEl>
                                          </p:spTgt>
                                        </p:tgtEl>
                                      </p:cBhvr>
                                    </p:animEffect>
                                    <p:anim calcmode="lin" valueType="num">
                                      <p:cBhvr>
                                        <p:cTn id="20"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par>
                          <p:cTn id="22" fill="hold">
                            <p:stCondLst>
                              <p:cond delay="2000"/>
                            </p:stCondLst>
                            <p:childTnLst>
                              <p:par>
                                <p:cTn id="23" presetID="22" presetClass="entr" presetSubtype="8" fill="hold" grpId="0" nodeType="after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wipe(left)">
                                      <p:cBhvr>
                                        <p:cTn id="25"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build="allAtOnce"/>
      <p:bldP spid="23" grpId="0"/>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650436" y="1584084"/>
            <a:ext cx="4828373" cy="593239"/>
          </a:xfrm>
          <a:prstGeom prst="rect">
            <a:avLst/>
          </a:prstGeom>
          <a:noFill/>
        </p:spPr>
        <p:txBody>
          <a:bodyPr wrap="none" rtlCol="0">
            <a:spAutoFit/>
          </a:bodyPr>
          <a:lstStyle/>
          <a:p>
            <a:pPr>
              <a:lnSpc>
                <a:spcPts val="3800"/>
              </a:lnSpc>
            </a:pPr>
            <a:r>
              <a:rPr lang="en-US" sz="4000" b="1" dirty="0"/>
              <a:t>Products and Services</a:t>
            </a:r>
            <a:endParaRPr lang="en-US" sz="3700" b="1" dirty="0">
              <a:solidFill>
                <a:schemeClr val="accent1"/>
              </a:solidFill>
              <a:latin typeface="Mont Heavy DEMO" panose="00000A00000000000000" pitchFamily="50" charset="0"/>
            </a:endParaRPr>
          </a:p>
        </p:txBody>
      </p:sp>
      <p:sp>
        <p:nvSpPr>
          <p:cNvPr id="18" name="TextBox 17"/>
          <p:cNvSpPr txBox="1"/>
          <p:nvPr/>
        </p:nvSpPr>
        <p:spPr>
          <a:xfrm>
            <a:off x="938366" y="2177323"/>
            <a:ext cx="4613806" cy="2829877"/>
          </a:xfrm>
          <a:prstGeom prst="rect">
            <a:avLst/>
          </a:prstGeom>
          <a:noFill/>
        </p:spPr>
        <p:txBody>
          <a:bodyPr wrap="square" rtlCol="0">
            <a:spAutoFit/>
          </a:bodyPr>
          <a:lstStyle/>
          <a:p>
            <a:pPr>
              <a:lnSpc>
                <a:spcPct val="150000"/>
              </a:lnSpc>
            </a:pPr>
            <a:r>
              <a:rPr lang="en-GB" sz="1200" dirty="0" err="1">
                <a:latin typeface="Raleway" pitchFamily="2" charset="0"/>
              </a:rPr>
              <a:t>Pawfect</a:t>
            </a:r>
            <a:r>
              <a:rPr lang="en-GB" sz="1200" dirty="0">
                <a:latin typeface="Raleway" pitchFamily="2" charset="0"/>
              </a:rPr>
              <a:t> Touch provides a range of grooming services tailored to satisfy various needs of pets, and at the same time be morally appropriate and convenient to contemporary consumers.</a:t>
            </a:r>
          </a:p>
          <a:p>
            <a:pPr>
              <a:lnSpc>
                <a:spcPct val="150000"/>
              </a:lnSpc>
            </a:pPr>
            <a:r>
              <a:rPr lang="en-GB" sz="1200" b="1" dirty="0">
                <a:latin typeface="Raleway" pitchFamily="2" charset="0"/>
              </a:rPr>
              <a:t>Products: </a:t>
            </a:r>
          </a:p>
          <a:p>
            <a:pPr marL="171450" indent="-171450">
              <a:lnSpc>
                <a:spcPct val="150000"/>
              </a:lnSpc>
              <a:buFont typeface="Arial" panose="020B0604020202020204" pitchFamily="34" charset="0"/>
              <a:buChar char="•"/>
            </a:pPr>
            <a:r>
              <a:rPr lang="en-US" sz="1200" dirty="0">
                <a:latin typeface="Raleway" pitchFamily="2" charset="0"/>
              </a:rPr>
              <a:t>Shampoos</a:t>
            </a:r>
          </a:p>
          <a:p>
            <a:pPr marL="171450" indent="-171450">
              <a:lnSpc>
                <a:spcPct val="150000"/>
              </a:lnSpc>
              <a:buFont typeface="Arial" panose="020B0604020202020204" pitchFamily="34" charset="0"/>
              <a:buChar char="•"/>
            </a:pPr>
            <a:r>
              <a:rPr lang="en-US" sz="1200" dirty="0">
                <a:latin typeface="Raleway" pitchFamily="2" charset="0"/>
              </a:rPr>
              <a:t>Tools</a:t>
            </a:r>
          </a:p>
          <a:p>
            <a:pPr marL="171450" indent="-171450">
              <a:lnSpc>
                <a:spcPct val="150000"/>
              </a:lnSpc>
              <a:buFont typeface="Arial" panose="020B0604020202020204" pitchFamily="34" charset="0"/>
              <a:buChar char="•"/>
            </a:pPr>
            <a:r>
              <a:rPr lang="en-US" sz="1200" dirty="0" err="1">
                <a:latin typeface="Raleway" pitchFamily="2" charset="0"/>
              </a:rPr>
              <a:t>PawBalm</a:t>
            </a:r>
            <a:endParaRPr lang="en-US" sz="1200" dirty="0">
              <a:latin typeface="Raleway" pitchFamily="2" charset="0"/>
            </a:endParaRPr>
          </a:p>
          <a:p>
            <a:pPr marL="171450" indent="-171450">
              <a:lnSpc>
                <a:spcPct val="150000"/>
              </a:lnSpc>
              <a:buFont typeface="Arial" panose="020B0604020202020204" pitchFamily="34" charset="0"/>
              <a:buChar char="•"/>
            </a:pPr>
            <a:r>
              <a:rPr lang="en-US" sz="1200" dirty="0" err="1">
                <a:latin typeface="Raleway" pitchFamily="2" charset="0"/>
              </a:rPr>
              <a:t>FleaCare</a:t>
            </a:r>
            <a:endParaRPr lang="en-US" sz="1200" dirty="0">
              <a:latin typeface="Raleway" pitchFamily="2" charset="0"/>
            </a:endParaRPr>
          </a:p>
          <a:p>
            <a:pPr marL="171450" indent="-171450">
              <a:lnSpc>
                <a:spcPct val="150000"/>
              </a:lnSpc>
              <a:buFont typeface="Arial" panose="020B0604020202020204" pitchFamily="34" charset="0"/>
              <a:buChar char="•"/>
            </a:pPr>
            <a:r>
              <a:rPr lang="en-US" sz="1200" dirty="0">
                <a:latin typeface="Raleway" pitchFamily="2" charset="0"/>
              </a:rPr>
              <a:t>Fragrances</a:t>
            </a:r>
          </a:p>
        </p:txBody>
      </p:sp>
      <p:sp>
        <p:nvSpPr>
          <p:cNvPr id="8" name="Freeform 6"/>
          <p:cNvSpPr>
            <a:spLocks/>
          </p:cNvSpPr>
          <p:nvPr/>
        </p:nvSpPr>
        <p:spPr bwMode="auto">
          <a:xfrm>
            <a:off x="5126284" y="344525"/>
            <a:ext cx="6831084" cy="6540022"/>
          </a:xfrm>
          <a:custGeom>
            <a:avLst/>
            <a:gdLst>
              <a:gd name="T0" fmla="*/ 1680 w 2298"/>
              <a:gd name="T1" fmla="*/ 201 h 2197"/>
              <a:gd name="T2" fmla="*/ 2253 w 2298"/>
              <a:gd name="T3" fmla="*/ 304 h 2197"/>
              <a:gd name="T4" fmla="*/ 2219 w 2298"/>
              <a:gd name="T5" fmla="*/ 723 h 2197"/>
              <a:gd name="T6" fmla="*/ 2149 w 2298"/>
              <a:gd name="T7" fmla="*/ 1144 h 2197"/>
              <a:gd name="T8" fmla="*/ 2189 w 2298"/>
              <a:gd name="T9" fmla="*/ 1441 h 2197"/>
              <a:gd name="T10" fmla="*/ 2040 w 2298"/>
              <a:gd name="T11" fmla="*/ 1895 h 2197"/>
              <a:gd name="T12" fmla="*/ 1260 w 2298"/>
              <a:gd name="T13" fmla="*/ 1798 h 2197"/>
              <a:gd name="T14" fmla="*/ 882 w 2298"/>
              <a:gd name="T15" fmla="*/ 1517 h 2197"/>
              <a:gd name="T16" fmla="*/ 89 w 2298"/>
              <a:gd name="T17" fmla="*/ 856 h 2197"/>
              <a:gd name="T18" fmla="*/ 389 w 2298"/>
              <a:gd name="T19" fmla="*/ 213 h 2197"/>
              <a:gd name="T20" fmla="*/ 1015 w 2298"/>
              <a:gd name="T21" fmla="*/ 93 h 2197"/>
              <a:gd name="T22" fmla="*/ 1275 w 2298"/>
              <a:gd name="T23" fmla="*/ 259 h 2197"/>
              <a:gd name="T24" fmla="*/ 1535 w 2298"/>
              <a:gd name="T25" fmla="*/ 261 h 2197"/>
              <a:gd name="T26" fmla="*/ 1680 w 2298"/>
              <a:gd name="T27" fmla="*/ 201 h 21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298" h="2197">
                <a:moveTo>
                  <a:pt x="1680" y="201"/>
                </a:moveTo>
                <a:cubicBezTo>
                  <a:pt x="1680" y="201"/>
                  <a:pt x="2156" y="2"/>
                  <a:pt x="2253" y="304"/>
                </a:cubicBezTo>
                <a:cubicBezTo>
                  <a:pt x="2268" y="375"/>
                  <a:pt x="2298" y="470"/>
                  <a:pt x="2219" y="723"/>
                </a:cubicBezTo>
                <a:cubicBezTo>
                  <a:pt x="2219" y="755"/>
                  <a:pt x="2137" y="911"/>
                  <a:pt x="2149" y="1144"/>
                </a:cubicBezTo>
                <a:cubicBezTo>
                  <a:pt x="2161" y="1174"/>
                  <a:pt x="2156" y="1282"/>
                  <a:pt x="2189" y="1441"/>
                </a:cubicBezTo>
                <a:cubicBezTo>
                  <a:pt x="2189" y="1461"/>
                  <a:pt x="2247" y="1730"/>
                  <a:pt x="2040" y="1895"/>
                </a:cubicBezTo>
                <a:cubicBezTo>
                  <a:pt x="1978" y="1937"/>
                  <a:pt x="1659" y="2197"/>
                  <a:pt x="1260" y="1798"/>
                </a:cubicBezTo>
                <a:cubicBezTo>
                  <a:pt x="1243" y="1798"/>
                  <a:pt x="1094" y="1614"/>
                  <a:pt x="882" y="1517"/>
                </a:cubicBezTo>
                <a:cubicBezTo>
                  <a:pt x="670" y="1420"/>
                  <a:pt x="166" y="1243"/>
                  <a:pt x="89" y="856"/>
                </a:cubicBezTo>
                <a:cubicBezTo>
                  <a:pt x="89" y="829"/>
                  <a:pt x="0" y="518"/>
                  <a:pt x="389" y="213"/>
                </a:cubicBezTo>
                <a:cubicBezTo>
                  <a:pt x="478" y="151"/>
                  <a:pt x="699" y="0"/>
                  <a:pt x="1015" y="93"/>
                </a:cubicBezTo>
                <a:cubicBezTo>
                  <a:pt x="1130" y="151"/>
                  <a:pt x="1154" y="163"/>
                  <a:pt x="1275" y="259"/>
                </a:cubicBezTo>
                <a:cubicBezTo>
                  <a:pt x="1360" y="294"/>
                  <a:pt x="1343" y="320"/>
                  <a:pt x="1535" y="261"/>
                </a:cubicBezTo>
                <a:cubicBezTo>
                  <a:pt x="1620" y="224"/>
                  <a:pt x="1680" y="201"/>
                  <a:pt x="1680" y="201"/>
                </a:cubicBezTo>
                <a:close/>
              </a:path>
            </a:pathLst>
          </a:custGeom>
          <a:noFill/>
          <a:ln w="1587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 name="Freeform 7"/>
          <p:cNvSpPr>
            <a:spLocks/>
          </p:cNvSpPr>
          <p:nvPr/>
        </p:nvSpPr>
        <p:spPr bwMode="auto">
          <a:xfrm>
            <a:off x="5320822" y="515303"/>
            <a:ext cx="6455375" cy="6179162"/>
          </a:xfrm>
          <a:custGeom>
            <a:avLst/>
            <a:gdLst>
              <a:gd name="T0" fmla="*/ 1587 w 2172"/>
              <a:gd name="T1" fmla="*/ 190 h 2076"/>
              <a:gd name="T2" fmla="*/ 2129 w 2172"/>
              <a:gd name="T3" fmla="*/ 287 h 2076"/>
              <a:gd name="T4" fmla="*/ 2096 w 2172"/>
              <a:gd name="T5" fmla="*/ 684 h 2076"/>
              <a:gd name="T6" fmla="*/ 2031 w 2172"/>
              <a:gd name="T7" fmla="*/ 1082 h 2076"/>
              <a:gd name="T8" fmla="*/ 2068 w 2172"/>
              <a:gd name="T9" fmla="*/ 1362 h 2076"/>
              <a:gd name="T10" fmla="*/ 1927 w 2172"/>
              <a:gd name="T11" fmla="*/ 1792 h 2076"/>
              <a:gd name="T12" fmla="*/ 1191 w 2172"/>
              <a:gd name="T13" fmla="*/ 1699 h 2076"/>
              <a:gd name="T14" fmla="*/ 833 w 2172"/>
              <a:gd name="T15" fmla="*/ 1434 h 2076"/>
              <a:gd name="T16" fmla="*/ 83 w 2172"/>
              <a:gd name="T17" fmla="*/ 809 h 2076"/>
              <a:gd name="T18" fmla="*/ 367 w 2172"/>
              <a:gd name="T19" fmla="*/ 201 h 2076"/>
              <a:gd name="T20" fmla="*/ 959 w 2172"/>
              <a:gd name="T21" fmla="*/ 88 h 2076"/>
              <a:gd name="T22" fmla="*/ 1205 w 2172"/>
              <a:gd name="T23" fmla="*/ 245 h 2076"/>
              <a:gd name="T24" fmla="*/ 1451 w 2172"/>
              <a:gd name="T25" fmla="*/ 246 h 2076"/>
              <a:gd name="T26" fmla="*/ 1587 w 2172"/>
              <a:gd name="T27" fmla="*/ 190 h 207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172" h="2076">
                <a:moveTo>
                  <a:pt x="1587" y="190"/>
                </a:moveTo>
                <a:cubicBezTo>
                  <a:pt x="1587" y="190"/>
                  <a:pt x="2037" y="2"/>
                  <a:pt x="2129" y="287"/>
                </a:cubicBezTo>
                <a:cubicBezTo>
                  <a:pt x="2143" y="355"/>
                  <a:pt x="2172" y="444"/>
                  <a:pt x="2096" y="684"/>
                </a:cubicBezTo>
                <a:cubicBezTo>
                  <a:pt x="2096" y="713"/>
                  <a:pt x="2020" y="861"/>
                  <a:pt x="2031" y="1082"/>
                </a:cubicBezTo>
                <a:cubicBezTo>
                  <a:pt x="2042" y="1110"/>
                  <a:pt x="2037" y="1212"/>
                  <a:pt x="2068" y="1362"/>
                </a:cubicBezTo>
                <a:cubicBezTo>
                  <a:pt x="2068" y="1381"/>
                  <a:pt x="2123" y="1635"/>
                  <a:pt x="1927" y="1792"/>
                </a:cubicBezTo>
                <a:cubicBezTo>
                  <a:pt x="1869" y="1831"/>
                  <a:pt x="1568" y="2076"/>
                  <a:pt x="1191" y="1699"/>
                </a:cubicBezTo>
                <a:cubicBezTo>
                  <a:pt x="1174" y="1699"/>
                  <a:pt x="1034" y="1526"/>
                  <a:pt x="833" y="1434"/>
                </a:cubicBezTo>
                <a:cubicBezTo>
                  <a:pt x="633" y="1342"/>
                  <a:pt x="156" y="1175"/>
                  <a:pt x="83" y="809"/>
                </a:cubicBezTo>
                <a:cubicBezTo>
                  <a:pt x="83" y="784"/>
                  <a:pt x="0" y="489"/>
                  <a:pt x="367" y="201"/>
                </a:cubicBezTo>
                <a:cubicBezTo>
                  <a:pt x="451" y="142"/>
                  <a:pt x="660" y="0"/>
                  <a:pt x="959" y="88"/>
                </a:cubicBezTo>
                <a:cubicBezTo>
                  <a:pt x="1067" y="142"/>
                  <a:pt x="1090" y="154"/>
                  <a:pt x="1205" y="245"/>
                </a:cubicBezTo>
                <a:cubicBezTo>
                  <a:pt x="1285" y="278"/>
                  <a:pt x="1269" y="303"/>
                  <a:pt x="1451" y="246"/>
                </a:cubicBezTo>
                <a:cubicBezTo>
                  <a:pt x="1531" y="212"/>
                  <a:pt x="1587" y="190"/>
                  <a:pt x="1587" y="190"/>
                </a:cubicBezTo>
                <a:close/>
              </a:path>
            </a:pathLst>
          </a:custGeom>
          <a:noFill/>
          <a:ln w="12700"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 name="Freeform 8"/>
          <p:cNvSpPr>
            <a:spLocks/>
          </p:cNvSpPr>
          <p:nvPr/>
        </p:nvSpPr>
        <p:spPr bwMode="auto">
          <a:xfrm>
            <a:off x="5564365" y="732116"/>
            <a:ext cx="5977199" cy="5720292"/>
          </a:xfrm>
          <a:custGeom>
            <a:avLst/>
            <a:gdLst>
              <a:gd name="T0" fmla="*/ 1470 w 2011"/>
              <a:gd name="T1" fmla="*/ 176 h 1922"/>
              <a:gd name="T2" fmla="*/ 1972 w 2011"/>
              <a:gd name="T3" fmla="*/ 266 h 1922"/>
              <a:gd name="T4" fmla="*/ 1942 w 2011"/>
              <a:gd name="T5" fmla="*/ 633 h 1922"/>
              <a:gd name="T6" fmla="*/ 1881 w 2011"/>
              <a:gd name="T7" fmla="*/ 1001 h 1922"/>
              <a:gd name="T8" fmla="*/ 1915 w 2011"/>
              <a:gd name="T9" fmla="*/ 1261 h 1922"/>
              <a:gd name="T10" fmla="*/ 1785 w 2011"/>
              <a:gd name="T11" fmla="*/ 1659 h 1922"/>
              <a:gd name="T12" fmla="*/ 1103 w 2011"/>
              <a:gd name="T13" fmla="*/ 1573 h 1922"/>
              <a:gd name="T14" fmla="*/ 772 w 2011"/>
              <a:gd name="T15" fmla="*/ 1327 h 1922"/>
              <a:gd name="T16" fmla="*/ 77 w 2011"/>
              <a:gd name="T17" fmla="*/ 749 h 1922"/>
              <a:gd name="T18" fmla="*/ 340 w 2011"/>
              <a:gd name="T19" fmla="*/ 186 h 1922"/>
              <a:gd name="T20" fmla="*/ 888 w 2011"/>
              <a:gd name="T21" fmla="*/ 81 h 1922"/>
              <a:gd name="T22" fmla="*/ 1116 w 2011"/>
              <a:gd name="T23" fmla="*/ 226 h 1922"/>
              <a:gd name="T24" fmla="*/ 1344 w 2011"/>
              <a:gd name="T25" fmla="*/ 228 h 1922"/>
              <a:gd name="T26" fmla="*/ 1470 w 2011"/>
              <a:gd name="T27" fmla="*/ 176 h 192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011" h="1922">
                <a:moveTo>
                  <a:pt x="1470" y="176"/>
                </a:moveTo>
                <a:cubicBezTo>
                  <a:pt x="1470" y="176"/>
                  <a:pt x="1886" y="1"/>
                  <a:pt x="1972" y="266"/>
                </a:cubicBezTo>
                <a:cubicBezTo>
                  <a:pt x="1985" y="328"/>
                  <a:pt x="2011" y="411"/>
                  <a:pt x="1942" y="633"/>
                </a:cubicBezTo>
                <a:cubicBezTo>
                  <a:pt x="1942" y="660"/>
                  <a:pt x="1870" y="797"/>
                  <a:pt x="1881" y="1001"/>
                </a:cubicBezTo>
                <a:cubicBezTo>
                  <a:pt x="1891" y="1027"/>
                  <a:pt x="1886" y="1122"/>
                  <a:pt x="1915" y="1261"/>
                </a:cubicBezTo>
                <a:cubicBezTo>
                  <a:pt x="1915" y="1279"/>
                  <a:pt x="1966" y="1514"/>
                  <a:pt x="1785" y="1659"/>
                </a:cubicBezTo>
                <a:cubicBezTo>
                  <a:pt x="1731" y="1695"/>
                  <a:pt x="1452" y="1922"/>
                  <a:pt x="1103" y="1573"/>
                </a:cubicBezTo>
                <a:cubicBezTo>
                  <a:pt x="1087" y="1573"/>
                  <a:pt x="958" y="1413"/>
                  <a:pt x="772" y="1327"/>
                </a:cubicBezTo>
                <a:cubicBezTo>
                  <a:pt x="586" y="1242"/>
                  <a:pt x="145" y="1087"/>
                  <a:pt x="77" y="749"/>
                </a:cubicBezTo>
                <a:cubicBezTo>
                  <a:pt x="77" y="726"/>
                  <a:pt x="0" y="453"/>
                  <a:pt x="340" y="186"/>
                </a:cubicBezTo>
                <a:cubicBezTo>
                  <a:pt x="418" y="132"/>
                  <a:pt x="611" y="0"/>
                  <a:pt x="888" y="81"/>
                </a:cubicBezTo>
                <a:cubicBezTo>
                  <a:pt x="989" y="132"/>
                  <a:pt x="1010" y="142"/>
                  <a:pt x="1116" y="226"/>
                </a:cubicBezTo>
                <a:cubicBezTo>
                  <a:pt x="1190" y="257"/>
                  <a:pt x="1175" y="280"/>
                  <a:pt x="1344" y="228"/>
                </a:cubicBezTo>
                <a:cubicBezTo>
                  <a:pt x="1418" y="196"/>
                  <a:pt x="1470" y="176"/>
                  <a:pt x="1470" y="176"/>
                </a:cubicBezTo>
                <a:close/>
              </a:path>
            </a:pathLst>
          </a:custGeom>
          <a:noFill/>
          <a:ln w="38100" cap="flat">
            <a:solidFill>
              <a:schemeClr val="accent1">
                <a:alpha val="15000"/>
              </a:schemeClr>
            </a:solidFill>
            <a:prstDash val="solid"/>
            <a:miter lim="800000"/>
            <a:headEnd/>
            <a:tailEnd/>
          </a:ln>
        </p:spPr>
        <p:txBody>
          <a:bodyPr vert="horz" wrap="square" lIns="91440" tIns="45720" rIns="91440" bIns="45720" numCol="1" anchor="t" anchorCtr="0" compatLnSpc="1">
            <a:prstTxWarp prst="textNoShape">
              <a:avLst/>
            </a:prstTxWarp>
          </a:bodyPr>
          <a:lstStyle/>
          <a:p>
            <a:endParaRPr lang="en-US"/>
          </a:p>
        </p:txBody>
      </p:sp>
      <p:sp>
        <p:nvSpPr>
          <p:cNvPr id="19" name="Subtitle 2"/>
          <p:cNvSpPr txBox="1">
            <a:spLocks/>
          </p:cNvSpPr>
          <p:nvPr/>
        </p:nvSpPr>
        <p:spPr>
          <a:xfrm>
            <a:off x="937059" y="5414361"/>
            <a:ext cx="6831084" cy="85384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lnSpc>
                <a:spcPts val="1700"/>
              </a:lnSpc>
              <a:spcBef>
                <a:spcPts val="0"/>
              </a:spcBef>
            </a:pPr>
            <a:r>
              <a:rPr lang="en-GB" sz="1150" dirty="0">
                <a:latin typeface="Raleway" panose="020B0503030101060003" pitchFamily="34" charset="0"/>
              </a:rPr>
              <a:t>Presents three grooming levels, such as the Basic, the Deluxe, and the Seasonal, and offers customized add-ons based on the breed of a pet, type of coat, and seasons.</a:t>
            </a:r>
          </a:p>
          <a:p>
            <a:pPr algn="just">
              <a:lnSpc>
                <a:spcPts val="1700"/>
              </a:lnSpc>
              <a:spcBef>
                <a:spcPts val="0"/>
              </a:spcBef>
            </a:pPr>
            <a:endParaRPr lang="en-GB" sz="1150" dirty="0">
              <a:latin typeface="Raleway" panose="020B0503030101060003" pitchFamily="34" charset="0"/>
            </a:endParaRPr>
          </a:p>
          <a:p>
            <a:pPr algn="just">
              <a:lnSpc>
                <a:spcPts val="1700"/>
              </a:lnSpc>
              <a:spcBef>
                <a:spcPts val="0"/>
              </a:spcBef>
            </a:pPr>
            <a:r>
              <a:rPr lang="en-GB" sz="1150" dirty="0">
                <a:latin typeface="Raleway" panose="020B0503030101060003" pitchFamily="34" charset="0"/>
              </a:rPr>
              <a:t>Brings in the sector a new subscription model of £99/month with frequent grooming, customer retention, and guaranteed revenue sources.</a:t>
            </a:r>
            <a:endParaRPr lang="en-US" sz="1150" dirty="0">
              <a:latin typeface="Raleway" panose="020B0503030101060003" pitchFamily="34" charset="0"/>
            </a:endParaRPr>
          </a:p>
        </p:txBody>
      </p:sp>
      <p:pic>
        <p:nvPicPr>
          <p:cNvPr id="16" name="Picture Placeholder 15" descr="A dog being groomed by a hand&#10;&#10;AI-generated content may be incorrect.">
            <a:extLst>
              <a:ext uri="{FF2B5EF4-FFF2-40B4-BE49-F238E27FC236}">
                <a16:creationId xmlns:a16="http://schemas.microsoft.com/office/drawing/2014/main" id="{15D19A0D-E637-389C-702C-42744F276101}"/>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l="12579" r="12579"/>
          <a:stretch>
            <a:fillRect/>
          </a:stretch>
        </p:blipFill>
        <p:spPr/>
      </p:pic>
      <p:sp>
        <p:nvSpPr>
          <p:cNvPr id="6" name="TextBox 5">
            <a:extLst>
              <a:ext uri="{FF2B5EF4-FFF2-40B4-BE49-F238E27FC236}">
                <a16:creationId xmlns:a16="http://schemas.microsoft.com/office/drawing/2014/main" id="{62A11FFC-74DA-30F0-F40D-A06029E01145}"/>
              </a:ext>
            </a:extLst>
          </p:cNvPr>
          <p:cNvSpPr txBox="1"/>
          <p:nvPr/>
        </p:nvSpPr>
        <p:spPr>
          <a:xfrm>
            <a:off x="950559" y="5137362"/>
            <a:ext cx="6094476" cy="276999"/>
          </a:xfrm>
          <a:prstGeom prst="rect">
            <a:avLst/>
          </a:prstGeom>
          <a:noFill/>
        </p:spPr>
        <p:txBody>
          <a:bodyPr wrap="square">
            <a:spAutoFit/>
          </a:bodyPr>
          <a:lstStyle/>
          <a:p>
            <a:r>
              <a:rPr lang="en-US" sz="1200" b="1" dirty="0">
                <a:latin typeface="Raleway" pitchFamily="2" charset="0"/>
              </a:rPr>
              <a:t>Services:</a:t>
            </a:r>
          </a:p>
        </p:txBody>
      </p:sp>
    </p:spTree>
    <p:extLst>
      <p:ext uri="{BB962C8B-B14F-4D97-AF65-F5344CB8AC3E}">
        <p14:creationId xmlns:p14="http://schemas.microsoft.com/office/powerpoint/2010/main" val="1788211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 calcmode="lin" valueType="num">
                                      <p:cBhvr>
                                        <p:cTn id="7" dur="500" fill="hold"/>
                                        <p:tgtEl>
                                          <p:spTgt spid="8"/>
                                        </p:tgtEl>
                                        <p:attrNameLst>
                                          <p:attrName>ppt_w</p:attrName>
                                        </p:attrNameLst>
                                      </p:cBhvr>
                                      <p:tavLst>
                                        <p:tav tm="0">
                                          <p:val>
                                            <p:fltVal val="0"/>
                                          </p:val>
                                        </p:tav>
                                        <p:tav tm="100000">
                                          <p:val>
                                            <p:strVal val="#ppt_w"/>
                                          </p:val>
                                        </p:tav>
                                      </p:tavLst>
                                    </p:anim>
                                    <p:anim calcmode="lin" valueType="num">
                                      <p:cBhvr>
                                        <p:cTn id="8" dur="500" fill="hold"/>
                                        <p:tgtEl>
                                          <p:spTgt spid="8"/>
                                        </p:tgtEl>
                                        <p:attrNameLst>
                                          <p:attrName>ppt_h</p:attrName>
                                        </p:attrNameLst>
                                      </p:cBhvr>
                                      <p:tavLst>
                                        <p:tav tm="0">
                                          <p:val>
                                            <p:fltVal val="0"/>
                                          </p:val>
                                        </p:tav>
                                        <p:tav tm="100000">
                                          <p:val>
                                            <p:strVal val="#ppt_h"/>
                                          </p:val>
                                        </p:tav>
                                      </p:tavLst>
                                    </p:anim>
                                    <p:animEffect transition="in" filter="fade">
                                      <p:cBhvr>
                                        <p:cTn id="9" dur="500"/>
                                        <p:tgtEl>
                                          <p:spTgt spid="8"/>
                                        </p:tgtEl>
                                      </p:cBhvr>
                                    </p:animEffect>
                                  </p:childTnLst>
                                </p:cTn>
                              </p:par>
                            </p:childTnLst>
                          </p:cTn>
                        </p:par>
                        <p:par>
                          <p:cTn id="10" fill="hold">
                            <p:stCondLst>
                              <p:cond delay="500"/>
                            </p:stCondLst>
                            <p:childTnLst>
                              <p:par>
                                <p:cTn id="11" presetID="53" presetClass="entr" presetSubtype="16"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Effect transition="in" filter="fade">
                                      <p:cBhvr>
                                        <p:cTn id="15" dur="500"/>
                                        <p:tgtEl>
                                          <p:spTgt spid="9"/>
                                        </p:tgtEl>
                                      </p:cBhvr>
                                    </p:animEffect>
                                  </p:childTnLst>
                                </p:cTn>
                              </p:par>
                            </p:childTnLst>
                          </p:cTn>
                        </p:par>
                        <p:par>
                          <p:cTn id="16" fill="hold">
                            <p:stCondLst>
                              <p:cond delay="1000"/>
                            </p:stCondLst>
                            <p:childTnLst>
                              <p:par>
                                <p:cTn id="17" presetID="53" presetClass="entr" presetSubtype="16" fill="hold" grpId="0" nodeType="after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p:cTn id="19" dur="500" fill="hold"/>
                                        <p:tgtEl>
                                          <p:spTgt spid="10"/>
                                        </p:tgtEl>
                                        <p:attrNameLst>
                                          <p:attrName>ppt_w</p:attrName>
                                        </p:attrNameLst>
                                      </p:cBhvr>
                                      <p:tavLst>
                                        <p:tav tm="0">
                                          <p:val>
                                            <p:fltVal val="0"/>
                                          </p:val>
                                        </p:tav>
                                        <p:tav tm="100000">
                                          <p:val>
                                            <p:strVal val="#ppt_w"/>
                                          </p:val>
                                        </p:tav>
                                      </p:tavLst>
                                    </p:anim>
                                    <p:anim calcmode="lin" valueType="num">
                                      <p:cBhvr>
                                        <p:cTn id="20" dur="500" fill="hold"/>
                                        <p:tgtEl>
                                          <p:spTgt spid="10"/>
                                        </p:tgtEl>
                                        <p:attrNameLst>
                                          <p:attrName>ppt_h</p:attrName>
                                        </p:attrNameLst>
                                      </p:cBhvr>
                                      <p:tavLst>
                                        <p:tav tm="0">
                                          <p:val>
                                            <p:fltVal val="0"/>
                                          </p:val>
                                        </p:tav>
                                        <p:tav tm="100000">
                                          <p:val>
                                            <p:strVal val="#ppt_h"/>
                                          </p:val>
                                        </p:tav>
                                      </p:tavLst>
                                    </p:anim>
                                    <p:animEffect transition="in" filter="fade">
                                      <p:cBhvr>
                                        <p:cTn id="21" dur="500"/>
                                        <p:tgtEl>
                                          <p:spTgt spid="10"/>
                                        </p:tgtEl>
                                      </p:cBhvr>
                                    </p:animEffect>
                                  </p:childTnLst>
                                </p:cTn>
                              </p:par>
                            </p:childTnLst>
                          </p:cTn>
                        </p:par>
                        <p:par>
                          <p:cTn id="22" fill="hold">
                            <p:stCondLst>
                              <p:cond delay="1500"/>
                            </p:stCondLst>
                            <p:childTnLst>
                              <p:par>
                                <p:cTn id="23" presetID="42" presetClass="entr" presetSubtype="0" fill="hold" grpId="0" nodeType="after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1000"/>
                                        <p:tgtEl>
                                          <p:spTgt spid="17"/>
                                        </p:tgtEl>
                                      </p:cBhvr>
                                    </p:animEffect>
                                    <p:anim calcmode="lin" valueType="num">
                                      <p:cBhvr>
                                        <p:cTn id="26" dur="1000" fill="hold"/>
                                        <p:tgtEl>
                                          <p:spTgt spid="17"/>
                                        </p:tgtEl>
                                        <p:attrNameLst>
                                          <p:attrName>ppt_x</p:attrName>
                                        </p:attrNameLst>
                                      </p:cBhvr>
                                      <p:tavLst>
                                        <p:tav tm="0">
                                          <p:val>
                                            <p:strVal val="#ppt_x"/>
                                          </p:val>
                                        </p:tav>
                                        <p:tav tm="100000">
                                          <p:val>
                                            <p:strVal val="#ppt_x"/>
                                          </p:val>
                                        </p:tav>
                                      </p:tavLst>
                                    </p:anim>
                                    <p:anim calcmode="lin" valueType="num">
                                      <p:cBhvr>
                                        <p:cTn id="27" dur="1000" fill="hold"/>
                                        <p:tgtEl>
                                          <p:spTgt spid="17"/>
                                        </p:tgtEl>
                                        <p:attrNameLst>
                                          <p:attrName>ppt_y</p:attrName>
                                        </p:attrNameLst>
                                      </p:cBhvr>
                                      <p:tavLst>
                                        <p:tav tm="0">
                                          <p:val>
                                            <p:strVal val="#ppt_y+.1"/>
                                          </p:val>
                                        </p:tav>
                                        <p:tav tm="100000">
                                          <p:val>
                                            <p:strVal val="#ppt_y"/>
                                          </p:val>
                                        </p:tav>
                                      </p:tavLst>
                                    </p:anim>
                                  </p:childTnLst>
                                </p:cTn>
                              </p:par>
                            </p:childTnLst>
                          </p:cTn>
                        </p:par>
                        <p:par>
                          <p:cTn id="28" fill="hold">
                            <p:stCondLst>
                              <p:cond delay="2500"/>
                            </p:stCondLst>
                            <p:childTnLst>
                              <p:par>
                                <p:cTn id="29" presetID="22" presetClass="entr" presetSubtype="8" fill="hold" grpId="0" nodeType="afterEffect">
                                  <p:stCondLst>
                                    <p:cond delay="0"/>
                                  </p:stCondLst>
                                  <p:childTnLst>
                                    <p:set>
                                      <p:cBhvr>
                                        <p:cTn id="30" dur="1" fill="hold">
                                          <p:stCondLst>
                                            <p:cond delay="0"/>
                                          </p:stCondLst>
                                        </p:cTn>
                                        <p:tgtEl>
                                          <p:spTgt spid="18"/>
                                        </p:tgtEl>
                                        <p:attrNameLst>
                                          <p:attrName>style.visibility</p:attrName>
                                        </p:attrNameLst>
                                      </p:cBhvr>
                                      <p:to>
                                        <p:strVal val="visible"/>
                                      </p:to>
                                    </p:set>
                                    <p:animEffect transition="in" filter="wipe(left)">
                                      <p:cBhvr>
                                        <p:cTn id="31" dur="500"/>
                                        <p:tgtEl>
                                          <p:spTgt spid="18"/>
                                        </p:tgtEl>
                                      </p:cBhvr>
                                    </p:animEffect>
                                  </p:childTnLst>
                                </p:cTn>
                              </p:par>
                            </p:childTnLst>
                          </p:cTn>
                        </p:par>
                        <p:par>
                          <p:cTn id="32" fill="hold">
                            <p:stCondLst>
                              <p:cond delay="3000"/>
                            </p:stCondLst>
                            <p:childTnLst>
                              <p:par>
                                <p:cTn id="33" presetID="42" presetClass="entr" presetSubtype="0" fill="hold" grpId="0" nodeType="afterEffect">
                                  <p:stCondLst>
                                    <p:cond delay="0"/>
                                  </p:stCondLst>
                                  <p:childTnLst>
                                    <p:set>
                                      <p:cBhvr>
                                        <p:cTn id="34" dur="1" fill="hold">
                                          <p:stCondLst>
                                            <p:cond delay="0"/>
                                          </p:stCondLst>
                                        </p:cTn>
                                        <p:tgtEl>
                                          <p:spTgt spid="19"/>
                                        </p:tgtEl>
                                        <p:attrNameLst>
                                          <p:attrName>style.visibility</p:attrName>
                                        </p:attrNameLst>
                                      </p:cBhvr>
                                      <p:to>
                                        <p:strVal val="visible"/>
                                      </p:to>
                                    </p:set>
                                    <p:animEffect transition="in" filter="fade">
                                      <p:cBhvr>
                                        <p:cTn id="35" dur="1000"/>
                                        <p:tgtEl>
                                          <p:spTgt spid="19"/>
                                        </p:tgtEl>
                                      </p:cBhvr>
                                    </p:animEffect>
                                    <p:anim calcmode="lin" valueType="num">
                                      <p:cBhvr>
                                        <p:cTn id="36" dur="1000" fill="hold"/>
                                        <p:tgtEl>
                                          <p:spTgt spid="19"/>
                                        </p:tgtEl>
                                        <p:attrNameLst>
                                          <p:attrName>ppt_x</p:attrName>
                                        </p:attrNameLst>
                                      </p:cBhvr>
                                      <p:tavLst>
                                        <p:tav tm="0">
                                          <p:val>
                                            <p:strVal val="#ppt_x"/>
                                          </p:val>
                                        </p:tav>
                                        <p:tav tm="100000">
                                          <p:val>
                                            <p:strVal val="#ppt_x"/>
                                          </p:val>
                                        </p:tav>
                                      </p:tavLst>
                                    </p:anim>
                                    <p:anim calcmode="lin" valueType="num">
                                      <p:cBhvr>
                                        <p:cTn id="37" dur="1000" fill="hold"/>
                                        <p:tgtEl>
                                          <p:spTgt spid="1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P spid="18" grpId="0"/>
      <p:bldP spid="8" grpId="0" animBg="1"/>
      <p:bldP spid="9" grpId="0" animBg="1"/>
      <p:bldP spid="10" grpId="0" animBg="1"/>
      <p:bldP spid="19"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p:cNvSpPr txBox="1"/>
          <p:nvPr/>
        </p:nvSpPr>
        <p:spPr>
          <a:xfrm>
            <a:off x="2186100" y="114815"/>
            <a:ext cx="8603894" cy="707886"/>
          </a:xfrm>
          <a:prstGeom prst="rect">
            <a:avLst/>
          </a:prstGeom>
          <a:noFill/>
        </p:spPr>
        <p:txBody>
          <a:bodyPr wrap="none" rtlCol="0">
            <a:spAutoFit/>
          </a:bodyPr>
          <a:lstStyle/>
          <a:p>
            <a:r>
              <a:rPr lang="en-US" sz="4000" b="1" dirty="0"/>
              <a:t>Market Research &amp; Customer Segments</a:t>
            </a:r>
            <a:endParaRPr lang="en-US" sz="3700" b="1" dirty="0">
              <a:solidFill>
                <a:schemeClr val="accent1"/>
              </a:solidFill>
              <a:latin typeface="Mont Heavy DEMO" panose="00000A00000000000000" pitchFamily="50" charset="0"/>
            </a:endParaRPr>
          </a:p>
        </p:txBody>
      </p:sp>
      <p:sp>
        <p:nvSpPr>
          <p:cNvPr id="7" name="Oval 6"/>
          <p:cNvSpPr>
            <a:spLocks noChangeArrowheads="1"/>
          </p:cNvSpPr>
          <p:nvPr/>
        </p:nvSpPr>
        <p:spPr bwMode="auto">
          <a:xfrm>
            <a:off x="3864019" y="1493928"/>
            <a:ext cx="4466935" cy="4474361"/>
          </a:xfrm>
          <a:prstGeom prst="ellipse">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Oval 7"/>
          <p:cNvSpPr>
            <a:spLocks noChangeArrowheads="1"/>
          </p:cNvSpPr>
          <p:nvPr/>
        </p:nvSpPr>
        <p:spPr bwMode="auto">
          <a:xfrm>
            <a:off x="4166962" y="1798358"/>
            <a:ext cx="3861048" cy="3865503"/>
          </a:xfrm>
          <a:prstGeom prst="ellipse">
            <a:avLst/>
          </a:prstGeom>
          <a:solidFill>
            <a:schemeClr val="accent1">
              <a:alpha val="8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Oval 8"/>
          <p:cNvSpPr>
            <a:spLocks noChangeArrowheads="1"/>
          </p:cNvSpPr>
          <p:nvPr/>
        </p:nvSpPr>
        <p:spPr bwMode="auto">
          <a:xfrm>
            <a:off x="4677809" y="2303264"/>
            <a:ext cx="2869055" cy="2874996"/>
          </a:xfrm>
          <a:prstGeom prst="ellipse">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0" name="Oval 9"/>
          <p:cNvSpPr>
            <a:spLocks noChangeArrowheads="1"/>
          </p:cNvSpPr>
          <p:nvPr/>
        </p:nvSpPr>
        <p:spPr bwMode="auto">
          <a:xfrm>
            <a:off x="3996185" y="1786478"/>
            <a:ext cx="965262" cy="966747"/>
          </a:xfrm>
          <a:prstGeom prst="ellipse">
            <a:avLst/>
          </a:prstGeom>
          <a:solidFill>
            <a:schemeClr val="bg1"/>
          </a:solidFill>
          <a:ln>
            <a:noFill/>
          </a:ln>
          <a:effectLst>
            <a:outerShdw blurRad="190500" dist="1397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Oval 12"/>
          <p:cNvSpPr>
            <a:spLocks noChangeArrowheads="1"/>
          </p:cNvSpPr>
          <p:nvPr/>
        </p:nvSpPr>
        <p:spPr bwMode="auto">
          <a:xfrm>
            <a:off x="3996185" y="4738694"/>
            <a:ext cx="965262" cy="966747"/>
          </a:xfrm>
          <a:prstGeom prst="ellipse">
            <a:avLst/>
          </a:prstGeom>
          <a:solidFill>
            <a:schemeClr val="bg1"/>
          </a:solidFill>
          <a:ln>
            <a:noFill/>
          </a:ln>
          <a:effectLst>
            <a:outerShdw blurRad="190500" dist="1397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4" name="Freeform 13"/>
          <p:cNvSpPr>
            <a:spLocks/>
          </p:cNvSpPr>
          <p:nvPr/>
        </p:nvSpPr>
        <p:spPr bwMode="auto">
          <a:xfrm>
            <a:off x="3356142" y="2788865"/>
            <a:ext cx="184142" cy="1816178"/>
          </a:xfrm>
          <a:custGeom>
            <a:avLst/>
            <a:gdLst>
              <a:gd name="T0" fmla="*/ 4 w 62"/>
              <a:gd name="T1" fmla="*/ 330 h 610"/>
              <a:gd name="T2" fmla="*/ 33 w 62"/>
              <a:gd name="T3" fmla="*/ 95 h 610"/>
              <a:gd name="T4" fmla="*/ 62 w 62"/>
              <a:gd name="T5" fmla="*/ 2 h 610"/>
              <a:gd name="T6" fmla="*/ 58 w 62"/>
              <a:gd name="T7" fmla="*/ 0 h 610"/>
              <a:gd name="T8" fmla="*/ 0 w 62"/>
              <a:gd name="T9" fmla="*/ 330 h 610"/>
              <a:gd name="T10" fmla="*/ 39 w 62"/>
              <a:gd name="T11" fmla="*/ 593 h 610"/>
              <a:gd name="T12" fmla="*/ 31 w 62"/>
              <a:gd name="T13" fmla="*/ 595 h 610"/>
              <a:gd name="T14" fmla="*/ 39 w 62"/>
              <a:gd name="T15" fmla="*/ 603 h 610"/>
              <a:gd name="T16" fmla="*/ 46 w 62"/>
              <a:gd name="T17" fmla="*/ 610 h 610"/>
              <a:gd name="T18" fmla="*/ 49 w 62"/>
              <a:gd name="T19" fmla="*/ 600 h 610"/>
              <a:gd name="T20" fmla="*/ 52 w 62"/>
              <a:gd name="T21" fmla="*/ 590 h 610"/>
              <a:gd name="T22" fmla="*/ 44 w 62"/>
              <a:gd name="T23" fmla="*/ 592 h 610"/>
              <a:gd name="T24" fmla="*/ 4 w 62"/>
              <a:gd name="T25" fmla="*/ 330 h 6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 h="610">
                <a:moveTo>
                  <a:pt x="4" y="330"/>
                </a:moveTo>
                <a:cubicBezTo>
                  <a:pt x="4" y="235"/>
                  <a:pt x="19" y="153"/>
                  <a:pt x="33" y="95"/>
                </a:cubicBezTo>
                <a:cubicBezTo>
                  <a:pt x="48" y="36"/>
                  <a:pt x="62" y="2"/>
                  <a:pt x="62" y="2"/>
                </a:cubicBezTo>
                <a:cubicBezTo>
                  <a:pt x="58" y="0"/>
                  <a:pt x="58" y="0"/>
                  <a:pt x="58" y="0"/>
                </a:cubicBezTo>
                <a:cubicBezTo>
                  <a:pt x="58" y="1"/>
                  <a:pt x="0" y="139"/>
                  <a:pt x="0" y="330"/>
                </a:cubicBezTo>
                <a:cubicBezTo>
                  <a:pt x="0" y="410"/>
                  <a:pt x="10" y="500"/>
                  <a:pt x="39" y="593"/>
                </a:cubicBezTo>
                <a:cubicBezTo>
                  <a:pt x="31" y="595"/>
                  <a:pt x="31" y="595"/>
                  <a:pt x="31" y="595"/>
                </a:cubicBezTo>
                <a:cubicBezTo>
                  <a:pt x="39" y="603"/>
                  <a:pt x="39" y="603"/>
                  <a:pt x="39" y="603"/>
                </a:cubicBezTo>
                <a:cubicBezTo>
                  <a:pt x="46" y="610"/>
                  <a:pt x="46" y="610"/>
                  <a:pt x="46" y="610"/>
                </a:cubicBezTo>
                <a:cubicBezTo>
                  <a:pt x="49" y="600"/>
                  <a:pt x="49" y="600"/>
                  <a:pt x="49" y="600"/>
                </a:cubicBezTo>
                <a:cubicBezTo>
                  <a:pt x="52" y="590"/>
                  <a:pt x="52" y="590"/>
                  <a:pt x="52" y="590"/>
                </a:cubicBezTo>
                <a:cubicBezTo>
                  <a:pt x="44" y="592"/>
                  <a:pt x="44" y="592"/>
                  <a:pt x="44" y="592"/>
                </a:cubicBezTo>
                <a:cubicBezTo>
                  <a:pt x="15" y="499"/>
                  <a:pt x="4" y="410"/>
                  <a:pt x="4" y="330"/>
                </a:cubicBezTo>
                <a:close/>
              </a:path>
            </a:pathLst>
          </a:custGeom>
          <a:solidFill>
            <a:schemeClr val="accent2">
              <a:lumMod val="50000"/>
              <a:lumOff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p:nvSpPr>
        <p:spPr bwMode="auto">
          <a:xfrm>
            <a:off x="8657658" y="2889846"/>
            <a:ext cx="184142" cy="1813208"/>
          </a:xfrm>
          <a:custGeom>
            <a:avLst/>
            <a:gdLst>
              <a:gd name="T0" fmla="*/ 58 w 62"/>
              <a:gd name="T1" fmla="*/ 280 h 609"/>
              <a:gd name="T2" fmla="*/ 29 w 62"/>
              <a:gd name="T3" fmla="*/ 515 h 609"/>
              <a:gd name="T4" fmla="*/ 0 w 62"/>
              <a:gd name="T5" fmla="*/ 608 h 609"/>
              <a:gd name="T6" fmla="*/ 4 w 62"/>
              <a:gd name="T7" fmla="*/ 609 h 609"/>
              <a:gd name="T8" fmla="*/ 62 w 62"/>
              <a:gd name="T9" fmla="*/ 280 h 609"/>
              <a:gd name="T10" fmla="*/ 23 w 62"/>
              <a:gd name="T11" fmla="*/ 17 h 609"/>
              <a:gd name="T12" fmla="*/ 31 w 62"/>
              <a:gd name="T13" fmla="*/ 15 h 609"/>
              <a:gd name="T14" fmla="*/ 24 w 62"/>
              <a:gd name="T15" fmla="*/ 7 h 609"/>
              <a:gd name="T16" fmla="*/ 16 w 62"/>
              <a:gd name="T17" fmla="*/ 0 h 609"/>
              <a:gd name="T18" fmla="*/ 13 w 62"/>
              <a:gd name="T19" fmla="*/ 10 h 609"/>
              <a:gd name="T20" fmla="*/ 10 w 62"/>
              <a:gd name="T21" fmla="*/ 20 h 609"/>
              <a:gd name="T22" fmla="*/ 19 w 62"/>
              <a:gd name="T23" fmla="*/ 18 h 609"/>
              <a:gd name="T24" fmla="*/ 58 w 62"/>
              <a:gd name="T25" fmla="*/ 280 h 6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2" h="609">
                <a:moveTo>
                  <a:pt x="58" y="280"/>
                </a:moveTo>
                <a:cubicBezTo>
                  <a:pt x="58" y="375"/>
                  <a:pt x="43" y="457"/>
                  <a:pt x="29" y="515"/>
                </a:cubicBezTo>
                <a:cubicBezTo>
                  <a:pt x="14" y="573"/>
                  <a:pt x="0" y="607"/>
                  <a:pt x="0" y="608"/>
                </a:cubicBezTo>
                <a:cubicBezTo>
                  <a:pt x="4" y="609"/>
                  <a:pt x="4" y="609"/>
                  <a:pt x="4" y="609"/>
                </a:cubicBezTo>
                <a:cubicBezTo>
                  <a:pt x="4" y="609"/>
                  <a:pt x="62" y="471"/>
                  <a:pt x="62" y="280"/>
                </a:cubicBezTo>
                <a:cubicBezTo>
                  <a:pt x="62" y="199"/>
                  <a:pt x="52" y="110"/>
                  <a:pt x="23" y="17"/>
                </a:cubicBezTo>
                <a:cubicBezTo>
                  <a:pt x="31" y="15"/>
                  <a:pt x="31" y="15"/>
                  <a:pt x="31" y="15"/>
                </a:cubicBezTo>
                <a:cubicBezTo>
                  <a:pt x="24" y="7"/>
                  <a:pt x="24" y="7"/>
                  <a:pt x="24" y="7"/>
                </a:cubicBezTo>
                <a:cubicBezTo>
                  <a:pt x="16" y="0"/>
                  <a:pt x="16" y="0"/>
                  <a:pt x="16" y="0"/>
                </a:cubicBezTo>
                <a:cubicBezTo>
                  <a:pt x="13" y="10"/>
                  <a:pt x="13" y="10"/>
                  <a:pt x="13" y="10"/>
                </a:cubicBezTo>
                <a:cubicBezTo>
                  <a:pt x="10" y="20"/>
                  <a:pt x="10" y="20"/>
                  <a:pt x="10" y="20"/>
                </a:cubicBezTo>
                <a:cubicBezTo>
                  <a:pt x="19" y="18"/>
                  <a:pt x="19" y="18"/>
                  <a:pt x="19" y="18"/>
                </a:cubicBezTo>
                <a:cubicBezTo>
                  <a:pt x="47" y="110"/>
                  <a:pt x="58" y="200"/>
                  <a:pt x="58" y="280"/>
                </a:cubicBezTo>
                <a:close/>
              </a:path>
            </a:pathLst>
          </a:custGeom>
          <a:solidFill>
            <a:schemeClr val="accent2">
              <a:lumMod val="50000"/>
              <a:lumOff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p:nvSpPr>
        <p:spPr bwMode="auto">
          <a:xfrm>
            <a:off x="4888681" y="6205892"/>
            <a:ext cx="2276533" cy="291064"/>
          </a:xfrm>
          <a:custGeom>
            <a:avLst/>
            <a:gdLst>
              <a:gd name="T0" fmla="*/ 766 w 766"/>
              <a:gd name="T1" fmla="*/ 21 h 98"/>
              <a:gd name="T2" fmla="*/ 745 w 766"/>
              <a:gd name="T3" fmla="*/ 21 h 98"/>
              <a:gd name="T4" fmla="*/ 750 w 766"/>
              <a:gd name="T5" fmla="*/ 27 h 98"/>
              <a:gd name="T6" fmla="*/ 413 w 766"/>
              <a:gd name="T7" fmla="*/ 93 h 98"/>
              <a:gd name="T8" fmla="*/ 118 w 766"/>
              <a:gd name="T9" fmla="*/ 47 h 98"/>
              <a:gd name="T10" fmla="*/ 32 w 766"/>
              <a:gd name="T11" fmla="*/ 15 h 98"/>
              <a:gd name="T12" fmla="*/ 2 w 766"/>
              <a:gd name="T13" fmla="*/ 0 h 98"/>
              <a:gd name="T14" fmla="*/ 0 w 766"/>
              <a:gd name="T15" fmla="*/ 4 h 98"/>
              <a:gd name="T16" fmla="*/ 413 w 766"/>
              <a:gd name="T17" fmla="*/ 98 h 98"/>
              <a:gd name="T18" fmla="*/ 753 w 766"/>
              <a:gd name="T19" fmla="*/ 31 h 98"/>
              <a:gd name="T20" fmla="*/ 759 w 766"/>
              <a:gd name="T21" fmla="*/ 39 h 98"/>
              <a:gd name="T22" fmla="*/ 766 w 766"/>
              <a:gd name="T23" fmla="*/ 21 h 9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66" h="98">
                <a:moveTo>
                  <a:pt x="766" y="21"/>
                </a:moveTo>
                <a:cubicBezTo>
                  <a:pt x="745" y="21"/>
                  <a:pt x="745" y="21"/>
                  <a:pt x="745" y="21"/>
                </a:cubicBezTo>
                <a:cubicBezTo>
                  <a:pt x="750" y="27"/>
                  <a:pt x="750" y="27"/>
                  <a:pt x="750" y="27"/>
                </a:cubicBezTo>
                <a:cubicBezTo>
                  <a:pt x="631" y="76"/>
                  <a:pt x="516" y="93"/>
                  <a:pt x="413" y="93"/>
                </a:cubicBezTo>
                <a:cubicBezTo>
                  <a:pt x="294" y="93"/>
                  <a:pt x="191" y="70"/>
                  <a:pt x="118" y="47"/>
                </a:cubicBezTo>
                <a:cubicBezTo>
                  <a:pt x="81" y="35"/>
                  <a:pt x="52" y="23"/>
                  <a:pt x="32" y="15"/>
                </a:cubicBezTo>
                <a:cubicBezTo>
                  <a:pt x="13" y="6"/>
                  <a:pt x="2" y="0"/>
                  <a:pt x="2" y="0"/>
                </a:cubicBezTo>
                <a:cubicBezTo>
                  <a:pt x="0" y="4"/>
                  <a:pt x="0" y="4"/>
                  <a:pt x="0" y="4"/>
                </a:cubicBezTo>
                <a:cubicBezTo>
                  <a:pt x="0" y="4"/>
                  <a:pt x="173" y="98"/>
                  <a:pt x="413" y="98"/>
                </a:cubicBezTo>
                <a:cubicBezTo>
                  <a:pt x="517" y="98"/>
                  <a:pt x="633" y="81"/>
                  <a:pt x="753" y="31"/>
                </a:cubicBezTo>
                <a:cubicBezTo>
                  <a:pt x="759" y="39"/>
                  <a:pt x="759" y="39"/>
                  <a:pt x="759" y="39"/>
                </a:cubicBezTo>
                <a:lnTo>
                  <a:pt x="766" y="21"/>
                </a:lnTo>
                <a:close/>
              </a:path>
            </a:pathLst>
          </a:custGeom>
          <a:solidFill>
            <a:schemeClr val="accent2">
              <a:lumMod val="50000"/>
              <a:lumOff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6"/>
          <p:cNvSpPr>
            <a:spLocks/>
          </p:cNvSpPr>
          <p:nvPr/>
        </p:nvSpPr>
        <p:spPr bwMode="auto">
          <a:xfrm>
            <a:off x="5004513" y="1008328"/>
            <a:ext cx="2298808" cy="289579"/>
          </a:xfrm>
          <a:custGeom>
            <a:avLst/>
            <a:gdLst>
              <a:gd name="T0" fmla="*/ 359 w 773"/>
              <a:gd name="T1" fmla="*/ 0 h 97"/>
              <a:gd name="T2" fmla="*/ 24 w 773"/>
              <a:gd name="T3" fmla="*/ 65 h 97"/>
              <a:gd name="T4" fmla="*/ 20 w 773"/>
              <a:gd name="T5" fmla="*/ 55 h 97"/>
              <a:gd name="T6" fmla="*/ 0 w 773"/>
              <a:gd name="T7" fmla="*/ 76 h 97"/>
              <a:gd name="T8" fmla="*/ 30 w 773"/>
              <a:gd name="T9" fmla="*/ 76 h 97"/>
              <a:gd name="T10" fmla="*/ 26 w 773"/>
              <a:gd name="T11" fmla="*/ 69 h 97"/>
              <a:gd name="T12" fmla="*/ 359 w 773"/>
              <a:gd name="T13" fmla="*/ 4 h 97"/>
              <a:gd name="T14" fmla="*/ 655 w 773"/>
              <a:gd name="T15" fmla="*/ 51 h 97"/>
              <a:gd name="T16" fmla="*/ 740 w 773"/>
              <a:gd name="T17" fmla="*/ 83 h 97"/>
              <a:gd name="T18" fmla="*/ 771 w 773"/>
              <a:gd name="T19" fmla="*/ 97 h 97"/>
              <a:gd name="T20" fmla="*/ 773 w 773"/>
              <a:gd name="T21" fmla="*/ 93 h 97"/>
              <a:gd name="T22" fmla="*/ 359 w 773"/>
              <a:gd name="T23" fmla="*/ 0 h 9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773" h="97">
                <a:moveTo>
                  <a:pt x="359" y="0"/>
                </a:moveTo>
                <a:cubicBezTo>
                  <a:pt x="257" y="0"/>
                  <a:pt x="143" y="17"/>
                  <a:pt x="24" y="65"/>
                </a:cubicBezTo>
                <a:cubicBezTo>
                  <a:pt x="20" y="55"/>
                  <a:pt x="20" y="55"/>
                  <a:pt x="20" y="55"/>
                </a:cubicBezTo>
                <a:cubicBezTo>
                  <a:pt x="0" y="76"/>
                  <a:pt x="0" y="76"/>
                  <a:pt x="0" y="76"/>
                </a:cubicBezTo>
                <a:cubicBezTo>
                  <a:pt x="30" y="76"/>
                  <a:pt x="30" y="76"/>
                  <a:pt x="30" y="76"/>
                </a:cubicBezTo>
                <a:cubicBezTo>
                  <a:pt x="26" y="69"/>
                  <a:pt x="26" y="69"/>
                  <a:pt x="26" y="69"/>
                </a:cubicBezTo>
                <a:cubicBezTo>
                  <a:pt x="144" y="21"/>
                  <a:pt x="258" y="4"/>
                  <a:pt x="359" y="4"/>
                </a:cubicBezTo>
                <a:cubicBezTo>
                  <a:pt x="479" y="4"/>
                  <a:pt x="582" y="27"/>
                  <a:pt x="655" y="51"/>
                </a:cubicBezTo>
                <a:cubicBezTo>
                  <a:pt x="691" y="62"/>
                  <a:pt x="720" y="74"/>
                  <a:pt x="740" y="83"/>
                </a:cubicBezTo>
                <a:cubicBezTo>
                  <a:pt x="760" y="92"/>
                  <a:pt x="771" y="97"/>
                  <a:pt x="771" y="97"/>
                </a:cubicBezTo>
                <a:cubicBezTo>
                  <a:pt x="773" y="93"/>
                  <a:pt x="773" y="93"/>
                  <a:pt x="773" y="93"/>
                </a:cubicBezTo>
                <a:cubicBezTo>
                  <a:pt x="773" y="93"/>
                  <a:pt x="600" y="0"/>
                  <a:pt x="359" y="0"/>
                </a:cubicBezTo>
                <a:close/>
              </a:path>
            </a:pathLst>
          </a:custGeom>
          <a:solidFill>
            <a:schemeClr val="accent2">
              <a:lumMod val="50000"/>
              <a:lumOff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noEditPoints="1"/>
          </p:cNvSpPr>
          <p:nvPr/>
        </p:nvSpPr>
        <p:spPr bwMode="auto">
          <a:xfrm>
            <a:off x="5703957" y="3417028"/>
            <a:ext cx="784090" cy="785575"/>
          </a:xfrm>
          <a:custGeom>
            <a:avLst/>
            <a:gdLst>
              <a:gd name="T0" fmla="*/ 209 w 264"/>
              <a:gd name="T1" fmla="*/ 4 h 264"/>
              <a:gd name="T2" fmla="*/ 111 w 264"/>
              <a:gd name="T3" fmla="*/ 62 h 264"/>
              <a:gd name="T4" fmla="*/ 71 w 264"/>
              <a:gd name="T5" fmla="*/ 73 h 264"/>
              <a:gd name="T6" fmla="*/ 34 w 264"/>
              <a:gd name="T7" fmla="*/ 118 h 264"/>
              <a:gd name="T8" fmla="*/ 54 w 264"/>
              <a:gd name="T9" fmla="*/ 151 h 264"/>
              <a:gd name="T10" fmla="*/ 54 w 264"/>
              <a:gd name="T11" fmla="*/ 176 h 264"/>
              <a:gd name="T12" fmla="*/ 100 w 264"/>
              <a:gd name="T13" fmla="*/ 215 h 264"/>
              <a:gd name="T14" fmla="*/ 128 w 264"/>
              <a:gd name="T15" fmla="*/ 244 h 264"/>
              <a:gd name="T16" fmla="*/ 196 w 264"/>
              <a:gd name="T17" fmla="*/ 189 h 264"/>
              <a:gd name="T18" fmla="*/ 202 w 264"/>
              <a:gd name="T19" fmla="*/ 153 h 264"/>
              <a:gd name="T20" fmla="*/ 209 w 264"/>
              <a:gd name="T21" fmla="*/ 146 h 264"/>
              <a:gd name="T22" fmla="*/ 264 w 264"/>
              <a:gd name="T23" fmla="*/ 6 h 264"/>
              <a:gd name="T24" fmla="*/ 37 w 264"/>
              <a:gd name="T25" fmla="*/ 132 h 264"/>
              <a:gd name="T26" fmla="*/ 80 w 264"/>
              <a:gd name="T27" fmla="*/ 78 h 264"/>
              <a:gd name="T28" fmla="*/ 101 w 264"/>
              <a:gd name="T29" fmla="*/ 74 h 264"/>
              <a:gd name="T30" fmla="*/ 62 w 264"/>
              <a:gd name="T31" fmla="*/ 142 h 264"/>
              <a:gd name="T32" fmla="*/ 103 w 264"/>
              <a:gd name="T33" fmla="*/ 203 h 264"/>
              <a:gd name="T34" fmla="*/ 61 w 264"/>
              <a:gd name="T35" fmla="*/ 168 h 264"/>
              <a:gd name="T36" fmla="*/ 64 w 264"/>
              <a:gd name="T37" fmla="*/ 157 h 264"/>
              <a:gd name="T38" fmla="*/ 103 w 264"/>
              <a:gd name="T39" fmla="*/ 203 h 264"/>
              <a:gd name="T40" fmla="*/ 187 w 264"/>
              <a:gd name="T41" fmla="*/ 183 h 264"/>
              <a:gd name="T42" fmla="*/ 132 w 264"/>
              <a:gd name="T43" fmla="*/ 227 h 264"/>
              <a:gd name="T44" fmla="*/ 190 w 264"/>
              <a:gd name="T45" fmla="*/ 161 h 264"/>
              <a:gd name="T46" fmla="*/ 232 w 264"/>
              <a:gd name="T47" fmla="*/ 103 h 264"/>
              <a:gd name="T48" fmla="*/ 118 w 264"/>
              <a:gd name="T49" fmla="*/ 192 h 264"/>
              <a:gd name="T50" fmla="*/ 73 w 264"/>
              <a:gd name="T51" fmla="*/ 151 h 264"/>
              <a:gd name="T52" fmla="*/ 111 w 264"/>
              <a:gd name="T53" fmla="*/ 83 h 264"/>
              <a:gd name="T54" fmla="*/ 195 w 264"/>
              <a:gd name="T55" fmla="*/ 18 h 264"/>
              <a:gd name="T56" fmla="*/ 253 w 264"/>
              <a:gd name="T57" fmla="*/ 11 h 264"/>
              <a:gd name="T58" fmla="*/ 65 w 264"/>
              <a:gd name="T59" fmla="*/ 202 h 264"/>
              <a:gd name="T60" fmla="*/ 31 w 264"/>
              <a:gd name="T61" fmla="*/ 225 h 264"/>
              <a:gd name="T62" fmla="*/ 6 w 264"/>
              <a:gd name="T63" fmla="*/ 258 h 264"/>
              <a:gd name="T64" fmla="*/ 27 w 264"/>
              <a:gd name="T65" fmla="*/ 245 h 264"/>
              <a:gd name="T66" fmla="*/ 65 w 264"/>
              <a:gd name="T67" fmla="*/ 202 h 264"/>
              <a:gd name="T68" fmla="*/ 41 w 264"/>
              <a:gd name="T69" fmla="*/ 254 h 264"/>
              <a:gd name="T70" fmla="*/ 49 w 264"/>
              <a:gd name="T71" fmla="*/ 261 h 264"/>
              <a:gd name="T72" fmla="*/ 83 w 264"/>
              <a:gd name="T73" fmla="*/ 227 h 264"/>
              <a:gd name="T74" fmla="*/ 76 w 264"/>
              <a:gd name="T75" fmla="*/ 219 h 264"/>
              <a:gd name="T76" fmla="*/ 44 w 264"/>
              <a:gd name="T77" fmla="*/ 189 h 264"/>
              <a:gd name="T78" fmla="*/ 37 w 264"/>
              <a:gd name="T79" fmla="*/ 181 h 264"/>
              <a:gd name="T80" fmla="*/ 20 w 264"/>
              <a:gd name="T81" fmla="*/ 198 h 264"/>
              <a:gd name="T82" fmla="*/ 2 w 264"/>
              <a:gd name="T83" fmla="*/ 223 h 264"/>
              <a:gd name="T84" fmla="*/ 147 w 264"/>
              <a:gd name="T85" fmla="*/ 62 h 264"/>
              <a:gd name="T86" fmla="*/ 201 w 264"/>
              <a:gd name="T87" fmla="*/ 118 h 264"/>
              <a:gd name="T88" fmla="*/ 147 w 264"/>
              <a:gd name="T89" fmla="*/ 62 h 264"/>
              <a:gd name="T90" fmla="*/ 153 w 264"/>
              <a:gd name="T91" fmla="*/ 110 h 264"/>
              <a:gd name="T92" fmla="*/ 195 w 264"/>
              <a:gd name="T93" fmla="*/ 70 h 2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264" h="264">
                <a:moveTo>
                  <a:pt x="258" y="0"/>
                </a:moveTo>
                <a:cubicBezTo>
                  <a:pt x="241" y="0"/>
                  <a:pt x="225" y="1"/>
                  <a:pt x="209" y="4"/>
                </a:cubicBezTo>
                <a:cubicBezTo>
                  <a:pt x="170" y="10"/>
                  <a:pt x="139" y="28"/>
                  <a:pt x="114" y="60"/>
                </a:cubicBezTo>
                <a:cubicBezTo>
                  <a:pt x="114" y="61"/>
                  <a:pt x="112" y="61"/>
                  <a:pt x="111" y="62"/>
                </a:cubicBezTo>
                <a:cubicBezTo>
                  <a:pt x="103" y="63"/>
                  <a:pt x="95" y="64"/>
                  <a:pt x="87" y="64"/>
                </a:cubicBezTo>
                <a:cubicBezTo>
                  <a:pt x="80" y="65"/>
                  <a:pt x="74" y="66"/>
                  <a:pt x="71" y="73"/>
                </a:cubicBezTo>
                <a:cubicBezTo>
                  <a:pt x="70" y="73"/>
                  <a:pt x="70" y="74"/>
                  <a:pt x="69" y="74"/>
                </a:cubicBezTo>
                <a:cubicBezTo>
                  <a:pt x="58" y="89"/>
                  <a:pt x="46" y="103"/>
                  <a:pt x="34" y="118"/>
                </a:cubicBezTo>
                <a:cubicBezTo>
                  <a:pt x="29" y="124"/>
                  <a:pt x="24" y="130"/>
                  <a:pt x="19" y="136"/>
                </a:cubicBezTo>
                <a:cubicBezTo>
                  <a:pt x="31" y="141"/>
                  <a:pt x="43" y="146"/>
                  <a:pt x="54" y="151"/>
                </a:cubicBezTo>
                <a:cubicBezTo>
                  <a:pt x="54" y="152"/>
                  <a:pt x="53" y="152"/>
                  <a:pt x="53" y="153"/>
                </a:cubicBezTo>
                <a:cubicBezTo>
                  <a:pt x="47" y="160"/>
                  <a:pt x="47" y="169"/>
                  <a:pt x="54" y="176"/>
                </a:cubicBezTo>
                <a:cubicBezTo>
                  <a:pt x="65" y="187"/>
                  <a:pt x="77" y="199"/>
                  <a:pt x="88" y="211"/>
                </a:cubicBezTo>
                <a:cubicBezTo>
                  <a:pt x="92" y="214"/>
                  <a:pt x="95" y="215"/>
                  <a:pt x="100" y="215"/>
                </a:cubicBezTo>
                <a:cubicBezTo>
                  <a:pt x="105" y="215"/>
                  <a:pt x="109" y="213"/>
                  <a:pt x="113" y="209"/>
                </a:cubicBezTo>
                <a:cubicBezTo>
                  <a:pt x="118" y="221"/>
                  <a:pt x="123" y="233"/>
                  <a:pt x="128" y="244"/>
                </a:cubicBezTo>
                <a:cubicBezTo>
                  <a:pt x="141" y="234"/>
                  <a:pt x="153" y="224"/>
                  <a:pt x="165" y="214"/>
                </a:cubicBezTo>
                <a:cubicBezTo>
                  <a:pt x="176" y="206"/>
                  <a:pt x="186" y="198"/>
                  <a:pt x="196" y="189"/>
                </a:cubicBezTo>
                <a:cubicBezTo>
                  <a:pt x="198" y="188"/>
                  <a:pt x="198" y="186"/>
                  <a:pt x="199" y="185"/>
                </a:cubicBezTo>
                <a:cubicBezTo>
                  <a:pt x="200" y="174"/>
                  <a:pt x="201" y="164"/>
                  <a:pt x="202" y="153"/>
                </a:cubicBezTo>
                <a:cubicBezTo>
                  <a:pt x="203" y="152"/>
                  <a:pt x="203" y="151"/>
                  <a:pt x="204" y="150"/>
                </a:cubicBezTo>
                <a:cubicBezTo>
                  <a:pt x="206" y="148"/>
                  <a:pt x="207" y="147"/>
                  <a:pt x="209" y="146"/>
                </a:cubicBezTo>
                <a:cubicBezTo>
                  <a:pt x="227" y="130"/>
                  <a:pt x="242" y="112"/>
                  <a:pt x="251" y="90"/>
                </a:cubicBezTo>
                <a:cubicBezTo>
                  <a:pt x="261" y="63"/>
                  <a:pt x="264" y="34"/>
                  <a:pt x="264" y="6"/>
                </a:cubicBezTo>
                <a:cubicBezTo>
                  <a:pt x="264" y="2"/>
                  <a:pt x="261" y="0"/>
                  <a:pt x="258" y="0"/>
                </a:cubicBezTo>
                <a:close/>
                <a:moveTo>
                  <a:pt x="37" y="132"/>
                </a:moveTo>
                <a:cubicBezTo>
                  <a:pt x="42" y="125"/>
                  <a:pt x="47" y="119"/>
                  <a:pt x="52" y="113"/>
                </a:cubicBezTo>
                <a:cubicBezTo>
                  <a:pt x="61" y="101"/>
                  <a:pt x="71" y="90"/>
                  <a:pt x="80" y="78"/>
                </a:cubicBezTo>
                <a:cubicBezTo>
                  <a:pt x="81" y="77"/>
                  <a:pt x="83" y="76"/>
                  <a:pt x="85" y="75"/>
                </a:cubicBezTo>
                <a:cubicBezTo>
                  <a:pt x="90" y="75"/>
                  <a:pt x="95" y="74"/>
                  <a:pt x="101" y="74"/>
                </a:cubicBezTo>
                <a:cubicBezTo>
                  <a:pt x="102" y="74"/>
                  <a:pt x="102" y="74"/>
                  <a:pt x="103" y="74"/>
                </a:cubicBezTo>
                <a:cubicBezTo>
                  <a:pt x="89" y="96"/>
                  <a:pt x="76" y="119"/>
                  <a:pt x="62" y="142"/>
                </a:cubicBezTo>
                <a:cubicBezTo>
                  <a:pt x="53" y="139"/>
                  <a:pt x="45" y="135"/>
                  <a:pt x="37" y="132"/>
                </a:cubicBezTo>
                <a:close/>
                <a:moveTo>
                  <a:pt x="103" y="203"/>
                </a:moveTo>
                <a:cubicBezTo>
                  <a:pt x="101" y="205"/>
                  <a:pt x="98" y="205"/>
                  <a:pt x="96" y="203"/>
                </a:cubicBezTo>
                <a:cubicBezTo>
                  <a:pt x="85" y="191"/>
                  <a:pt x="73" y="180"/>
                  <a:pt x="61" y="168"/>
                </a:cubicBezTo>
                <a:cubicBezTo>
                  <a:pt x="59" y="165"/>
                  <a:pt x="59" y="163"/>
                  <a:pt x="61" y="160"/>
                </a:cubicBezTo>
                <a:cubicBezTo>
                  <a:pt x="62" y="159"/>
                  <a:pt x="63" y="158"/>
                  <a:pt x="64" y="157"/>
                </a:cubicBezTo>
                <a:cubicBezTo>
                  <a:pt x="78" y="172"/>
                  <a:pt x="92" y="186"/>
                  <a:pt x="107" y="200"/>
                </a:cubicBezTo>
                <a:cubicBezTo>
                  <a:pt x="105" y="201"/>
                  <a:pt x="104" y="202"/>
                  <a:pt x="103" y="203"/>
                </a:cubicBezTo>
                <a:close/>
                <a:moveTo>
                  <a:pt x="188" y="181"/>
                </a:moveTo>
                <a:cubicBezTo>
                  <a:pt x="188" y="182"/>
                  <a:pt x="187" y="182"/>
                  <a:pt x="187" y="183"/>
                </a:cubicBezTo>
                <a:cubicBezTo>
                  <a:pt x="169" y="197"/>
                  <a:pt x="151" y="212"/>
                  <a:pt x="133" y="226"/>
                </a:cubicBezTo>
                <a:cubicBezTo>
                  <a:pt x="133" y="226"/>
                  <a:pt x="133" y="226"/>
                  <a:pt x="132" y="227"/>
                </a:cubicBezTo>
                <a:cubicBezTo>
                  <a:pt x="129" y="219"/>
                  <a:pt x="125" y="210"/>
                  <a:pt x="122" y="202"/>
                </a:cubicBezTo>
                <a:cubicBezTo>
                  <a:pt x="145" y="188"/>
                  <a:pt x="167" y="175"/>
                  <a:pt x="190" y="161"/>
                </a:cubicBezTo>
                <a:cubicBezTo>
                  <a:pt x="190" y="167"/>
                  <a:pt x="189" y="174"/>
                  <a:pt x="188" y="181"/>
                </a:cubicBezTo>
                <a:close/>
                <a:moveTo>
                  <a:pt x="232" y="103"/>
                </a:moveTo>
                <a:cubicBezTo>
                  <a:pt x="222" y="119"/>
                  <a:pt x="209" y="133"/>
                  <a:pt x="193" y="144"/>
                </a:cubicBezTo>
                <a:cubicBezTo>
                  <a:pt x="169" y="162"/>
                  <a:pt x="143" y="176"/>
                  <a:pt x="118" y="192"/>
                </a:cubicBezTo>
                <a:cubicBezTo>
                  <a:pt x="116" y="193"/>
                  <a:pt x="115" y="192"/>
                  <a:pt x="113" y="191"/>
                </a:cubicBezTo>
                <a:cubicBezTo>
                  <a:pt x="100" y="177"/>
                  <a:pt x="86" y="164"/>
                  <a:pt x="73" y="151"/>
                </a:cubicBezTo>
                <a:cubicBezTo>
                  <a:pt x="72" y="149"/>
                  <a:pt x="71" y="148"/>
                  <a:pt x="72" y="147"/>
                </a:cubicBezTo>
                <a:cubicBezTo>
                  <a:pt x="85" y="126"/>
                  <a:pt x="97" y="104"/>
                  <a:pt x="111" y="83"/>
                </a:cubicBezTo>
                <a:cubicBezTo>
                  <a:pt x="120" y="69"/>
                  <a:pt x="130" y="57"/>
                  <a:pt x="142" y="46"/>
                </a:cubicBezTo>
                <a:cubicBezTo>
                  <a:pt x="158" y="32"/>
                  <a:pt x="175" y="23"/>
                  <a:pt x="195" y="18"/>
                </a:cubicBezTo>
                <a:cubicBezTo>
                  <a:pt x="214" y="13"/>
                  <a:pt x="232" y="11"/>
                  <a:pt x="251" y="11"/>
                </a:cubicBezTo>
                <a:cubicBezTo>
                  <a:pt x="252" y="11"/>
                  <a:pt x="252" y="11"/>
                  <a:pt x="253" y="11"/>
                </a:cubicBezTo>
                <a:cubicBezTo>
                  <a:pt x="252" y="43"/>
                  <a:pt x="249" y="75"/>
                  <a:pt x="232" y="103"/>
                </a:cubicBezTo>
                <a:close/>
                <a:moveTo>
                  <a:pt x="65" y="202"/>
                </a:moveTo>
                <a:cubicBezTo>
                  <a:pt x="64" y="198"/>
                  <a:pt x="59" y="197"/>
                  <a:pt x="56" y="200"/>
                </a:cubicBezTo>
                <a:cubicBezTo>
                  <a:pt x="48" y="208"/>
                  <a:pt x="40" y="217"/>
                  <a:pt x="31" y="225"/>
                </a:cubicBezTo>
                <a:cubicBezTo>
                  <a:pt x="23" y="233"/>
                  <a:pt x="15" y="241"/>
                  <a:pt x="7" y="249"/>
                </a:cubicBezTo>
                <a:cubicBezTo>
                  <a:pt x="4" y="252"/>
                  <a:pt x="4" y="256"/>
                  <a:pt x="6" y="258"/>
                </a:cubicBezTo>
                <a:cubicBezTo>
                  <a:pt x="9" y="260"/>
                  <a:pt x="12" y="260"/>
                  <a:pt x="15" y="257"/>
                </a:cubicBezTo>
                <a:cubicBezTo>
                  <a:pt x="19" y="253"/>
                  <a:pt x="23" y="249"/>
                  <a:pt x="27" y="245"/>
                </a:cubicBezTo>
                <a:cubicBezTo>
                  <a:pt x="39" y="233"/>
                  <a:pt x="51" y="221"/>
                  <a:pt x="63" y="208"/>
                </a:cubicBezTo>
                <a:cubicBezTo>
                  <a:pt x="65" y="207"/>
                  <a:pt x="67" y="204"/>
                  <a:pt x="65" y="202"/>
                </a:cubicBezTo>
                <a:close/>
                <a:moveTo>
                  <a:pt x="76" y="219"/>
                </a:moveTo>
                <a:cubicBezTo>
                  <a:pt x="64" y="231"/>
                  <a:pt x="53" y="242"/>
                  <a:pt x="41" y="254"/>
                </a:cubicBezTo>
                <a:cubicBezTo>
                  <a:pt x="38" y="256"/>
                  <a:pt x="38" y="260"/>
                  <a:pt x="41" y="262"/>
                </a:cubicBezTo>
                <a:cubicBezTo>
                  <a:pt x="43" y="264"/>
                  <a:pt x="46" y="264"/>
                  <a:pt x="49" y="261"/>
                </a:cubicBezTo>
                <a:cubicBezTo>
                  <a:pt x="55" y="256"/>
                  <a:pt x="60" y="250"/>
                  <a:pt x="66" y="244"/>
                </a:cubicBezTo>
                <a:cubicBezTo>
                  <a:pt x="72" y="238"/>
                  <a:pt x="78" y="233"/>
                  <a:pt x="83" y="227"/>
                </a:cubicBezTo>
                <a:cubicBezTo>
                  <a:pt x="86" y="224"/>
                  <a:pt x="86" y="221"/>
                  <a:pt x="84" y="219"/>
                </a:cubicBezTo>
                <a:cubicBezTo>
                  <a:pt x="82" y="217"/>
                  <a:pt x="78" y="217"/>
                  <a:pt x="76" y="219"/>
                </a:cubicBezTo>
                <a:close/>
                <a:moveTo>
                  <a:pt x="11" y="223"/>
                </a:moveTo>
                <a:cubicBezTo>
                  <a:pt x="22" y="211"/>
                  <a:pt x="33" y="200"/>
                  <a:pt x="44" y="189"/>
                </a:cubicBezTo>
                <a:cubicBezTo>
                  <a:pt x="47" y="186"/>
                  <a:pt x="47" y="183"/>
                  <a:pt x="45" y="181"/>
                </a:cubicBezTo>
                <a:cubicBezTo>
                  <a:pt x="43" y="178"/>
                  <a:pt x="39" y="178"/>
                  <a:pt x="37" y="181"/>
                </a:cubicBezTo>
                <a:cubicBezTo>
                  <a:pt x="31" y="187"/>
                  <a:pt x="25" y="192"/>
                  <a:pt x="20" y="198"/>
                </a:cubicBezTo>
                <a:cubicBezTo>
                  <a:pt x="20" y="198"/>
                  <a:pt x="20" y="198"/>
                  <a:pt x="20" y="198"/>
                </a:cubicBezTo>
                <a:cubicBezTo>
                  <a:pt x="14" y="204"/>
                  <a:pt x="9" y="209"/>
                  <a:pt x="3" y="215"/>
                </a:cubicBezTo>
                <a:cubicBezTo>
                  <a:pt x="0" y="218"/>
                  <a:pt x="0" y="221"/>
                  <a:pt x="2" y="223"/>
                </a:cubicBezTo>
                <a:cubicBezTo>
                  <a:pt x="4" y="226"/>
                  <a:pt x="8" y="225"/>
                  <a:pt x="11" y="223"/>
                </a:cubicBezTo>
                <a:close/>
                <a:moveTo>
                  <a:pt x="147" y="62"/>
                </a:moveTo>
                <a:cubicBezTo>
                  <a:pt x="131" y="78"/>
                  <a:pt x="131" y="103"/>
                  <a:pt x="146" y="118"/>
                </a:cubicBezTo>
                <a:cubicBezTo>
                  <a:pt x="161" y="133"/>
                  <a:pt x="186" y="133"/>
                  <a:pt x="201" y="118"/>
                </a:cubicBezTo>
                <a:cubicBezTo>
                  <a:pt x="217" y="102"/>
                  <a:pt x="217" y="77"/>
                  <a:pt x="202" y="62"/>
                </a:cubicBezTo>
                <a:cubicBezTo>
                  <a:pt x="187" y="47"/>
                  <a:pt x="162" y="47"/>
                  <a:pt x="147" y="62"/>
                </a:cubicBezTo>
                <a:close/>
                <a:moveTo>
                  <a:pt x="194" y="110"/>
                </a:moveTo>
                <a:cubicBezTo>
                  <a:pt x="182" y="121"/>
                  <a:pt x="164" y="121"/>
                  <a:pt x="153" y="110"/>
                </a:cubicBezTo>
                <a:cubicBezTo>
                  <a:pt x="143" y="100"/>
                  <a:pt x="143" y="81"/>
                  <a:pt x="154" y="70"/>
                </a:cubicBezTo>
                <a:cubicBezTo>
                  <a:pt x="166" y="59"/>
                  <a:pt x="184" y="59"/>
                  <a:pt x="195" y="70"/>
                </a:cubicBezTo>
                <a:cubicBezTo>
                  <a:pt x="205" y="80"/>
                  <a:pt x="205" y="98"/>
                  <a:pt x="194" y="11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Subtitle 2"/>
          <p:cNvSpPr txBox="1">
            <a:spLocks/>
          </p:cNvSpPr>
          <p:nvPr/>
        </p:nvSpPr>
        <p:spPr>
          <a:xfrm>
            <a:off x="792032" y="1325980"/>
            <a:ext cx="3138070" cy="97728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ts val="1700"/>
              </a:lnSpc>
              <a:spcBef>
                <a:spcPts val="0"/>
              </a:spcBef>
              <a:buNone/>
            </a:pPr>
            <a:r>
              <a:rPr lang="en-GB" sz="1150" dirty="0">
                <a:solidFill>
                  <a:schemeClr val="tx1">
                    <a:lumMod val="75000"/>
                    <a:lumOff val="25000"/>
                  </a:schemeClr>
                </a:solidFill>
                <a:latin typeface="Raleway" panose="020B0503030101060003" pitchFamily="34" charset="0"/>
              </a:rPr>
              <a:t>The main target segment is urban and mid-to-high income households (ages 3054, earning between £60k100k) whose primary concerns are convenience and high-quality pet care.</a:t>
            </a:r>
            <a:endParaRPr lang="en-US" sz="1150" dirty="0">
              <a:solidFill>
                <a:schemeClr val="tx1">
                  <a:lumMod val="75000"/>
                  <a:lumOff val="25000"/>
                </a:schemeClr>
              </a:solidFill>
              <a:latin typeface="Raleway" panose="020B0503030101060003" pitchFamily="34" charset="0"/>
            </a:endParaRPr>
          </a:p>
        </p:txBody>
      </p:sp>
      <p:sp>
        <p:nvSpPr>
          <p:cNvPr id="24" name="Subtitle 2"/>
          <p:cNvSpPr txBox="1">
            <a:spLocks/>
          </p:cNvSpPr>
          <p:nvPr/>
        </p:nvSpPr>
        <p:spPr>
          <a:xfrm>
            <a:off x="792032" y="5041068"/>
            <a:ext cx="3138070" cy="88502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ts val="1700"/>
              </a:lnSpc>
              <a:spcBef>
                <a:spcPts val="0"/>
              </a:spcBef>
              <a:buNone/>
            </a:pPr>
            <a:r>
              <a:rPr lang="en-GB" sz="1150" dirty="0">
                <a:solidFill>
                  <a:schemeClr val="tx1">
                    <a:lumMod val="75000"/>
                    <a:lumOff val="25000"/>
                  </a:schemeClr>
                </a:solidFill>
                <a:latin typeface="Raleway" panose="020B0503030101060003" pitchFamily="34" charset="0"/>
              </a:rPr>
              <a:t>Sustainability is valued by 41 percent of all owners of pets in the UK, and this is why environmentally conscious approaches are an important factor of differentiation in the highly competitive market.</a:t>
            </a:r>
            <a:endParaRPr lang="en-US" sz="1150" dirty="0">
              <a:solidFill>
                <a:schemeClr val="tx1">
                  <a:lumMod val="75000"/>
                  <a:lumOff val="25000"/>
                </a:schemeClr>
              </a:solidFill>
              <a:latin typeface="Raleway" panose="020B0503030101060003" pitchFamily="34" charset="0"/>
            </a:endParaRPr>
          </a:p>
        </p:txBody>
      </p:sp>
      <p:sp>
        <p:nvSpPr>
          <p:cNvPr id="26" name="Subtitle 2"/>
          <p:cNvSpPr txBox="1">
            <a:spLocks/>
          </p:cNvSpPr>
          <p:nvPr/>
        </p:nvSpPr>
        <p:spPr>
          <a:xfrm>
            <a:off x="8312452" y="1339458"/>
            <a:ext cx="3346148" cy="97728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700"/>
              </a:lnSpc>
              <a:spcBef>
                <a:spcPts val="0"/>
              </a:spcBef>
              <a:buNone/>
            </a:pPr>
            <a:r>
              <a:rPr lang="en-GB" sz="1150" dirty="0">
                <a:solidFill>
                  <a:schemeClr val="tx1">
                    <a:lumMod val="75000"/>
                    <a:lumOff val="25000"/>
                  </a:schemeClr>
                </a:solidFill>
                <a:latin typeface="Raleway" panose="020B0503030101060003" pitchFamily="34" charset="0"/>
              </a:rPr>
              <a:t>Frequent grooming frequency (once every 6-8 weeks) of 37% of owners of pets implies that there is a recurring service-oriented demand that could be monetised through subscription.</a:t>
            </a:r>
            <a:endParaRPr lang="en-US" sz="1150" dirty="0">
              <a:solidFill>
                <a:schemeClr val="tx1">
                  <a:lumMod val="75000"/>
                  <a:lumOff val="25000"/>
                </a:schemeClr>
              </a:solidFill>
              <a:latin typeface="Raleway" panose="020B0503030101060003" pitchFamily="34" charset="0"/>
            </a:endParaRPr>
          </a:p>
        </p:txBody>
      </p:sp>
      <p:sp>
        <p:nvSpPr>
          <p:cNvPr id="28" name="Subtitle 2"/>
          <p:cNvSpPr txBox="1">
            <a:spLocks/>
          </p:cNvSpPr>
          <p:nvPr/>
        </p:nvSpPr>
        <p:spPr>
          <a:xfrm>
            <a:off x="8397036" y="4951739"/>
            <a:ext cx="3197555" cy="101654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700"/>
              </a:lnSpc>
              <a:spcBef>
                <a:spcPts val="0"/>
              </a:spcBef>
              <a:buNone/>
            </a:pPr>
            <a:r>
              <a:rPr lang="en-GB" sz="1150" dirty="0">
                <a:solidFill>
                  <a:schemeClr val="tx1">
                    <a:lumMod val="75000"/>
                    <a:lumOff val="25000"/>
                  </a:schemeClr>
                </a:solidFill>
                <a:latin typeface="Raleway" panose="020B0503030101060003" pitchFamily="34" charset="0"/>
              </a:rPr>
              <a:t>The digital, time-poor, and city-dwelling professionals (London and Manchester) are the main target users of the mobile-based, app-based delivery of services.</a:t>
            </a:r>
            <a:endParaRPr lang="en-US" sz="1150" dirty="0">
              <a:solidFill>
                <a:schemeClr val="tx1">
                  <a:lumMod val="75000"/>
                  <a:lumOff val="25000"/>
                </a:schemeClr>
              </a:solidFill>
              <a:latin typeface="Raleway" panose="020B0503030101060003" pitchFamily="34" charset="0"/>
            </a:endParaRPr>
          </a:p>
        </p:txBody>
      </p:sp>
      <p:sp>
        <p:nvSpPr>
          <p:cNvPr id="30" name="TextBox 29"/>
          <p:cNvSpPr txBox="1"/>
          <p:nvPr/>
        </p:nvSpPr>
        <p:spPr>
          <a:xfrm>
            <a:off x="4326370" y="2030123"/>
            <a:ext cx="304891" cy="384721"/>
          </a:xfrm>
          <a:prstGeom prst="rect">
            <a:avLst/>
          </a:prstGeom>
          <a:noFill/>
        </p:spPr>
        <p:txBody>
          <a:bodyPr wrap="none" rtlCol="0">
            <a:spAutoFit/>
          </a:bodyPr>
          <a:lstStyle/>
          <a:p>
            <a:pPr algn="ctr"/>
            <a:r>
              <a:rPr lang="en-US" sz="1900" dirty="0">
                <a:solidFill>
                  <a:schemeClr val="accent1"/>
                </a:solidFill>
                <a:latin typeface="Raleway Bold" panose="020B0803030101060003" pitchFamily="34" charset="0"/>
              </a:rPr>
              <a:t>1</a:t>
            </a:r>
          </a:p>
        </p:txBody>
      </p:sp>
      <p:grpSp>
        <p:nvGrpSpPr>
          <p:cNvPr id="3" name="Group 2"/>
          <p:cNvGrpSpPr/>
          <p:nvPr/>
        </p:nvGrpSpPr>
        <p:grpSpPr>
          <a:xfrm>
            <a:off x="7218675" y="1786478"/>
            <a:ext cx="966747" cy="966747"/>
            <a:chOff x="7218675" y="1786478"/>
            <a:chExt cx="966747" cy="966747"/>
          </a:xfrm>
        </p:grpSpPr>
        <p:sp>
          <p:nvSpPr>
            <p:cNvPr id="11" name="Oval 10"/>
            <p:cNvSpPr>
              <a:spLocks noChangeArrowheads="1"/>
            </p:cNvSpPr>
            <p:nvPr/>
          </p:nvSpPr>
          <p:spPr bwMode="auto">
            <a:xfrm>
              <a:off x="7218675" y="1786478"/>
              <a:ext cx="966747" cy="966747"/>
            </a:xfrm>
            <a:prstGeom prst="ellipse">
              <a:avLst/>
            </a:prstGeom>
            <a:solidFill>
              <a:schemeClr val="accent1"/>
            </a:solidFill>
            <a:ln>
              <a:noFill/>
            </a:ln>
            <a:effectLst>
              <a:outerShdw blurRad="190500" dist="1397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31" name="TextBox 30"/>
            <p:cNvSpPr txBox="1"/>
            <p:nvPr/>
          </p:nvSpPr>
          <p:spPr>
            <a:xfrm>
              <a:off x="7541587" y="2030123"/>
              <a:ext cx="320922" cy="384721"/>
            </a:xfrm>
            <a:prstGeom prst="rect">
              <a:avLst/>
            </a:prstGeom>
            <a:noFill/>
          </p:spPr>
          <p:txBody>
            <a:bodyPr wrap="none" rtlCol="0">
              <a:spAutoFit/>
            </a:bodyPr>
            <a:lstStyle/>
            <a:p>
              <a:pPr algn="ctr"/>
              <a:r>
                <a:rPr lang="en-US" sz="1900" dirty="0">
                  <a:solidFill>
                    <a:schemeClr val="bg1"/>
                  </a:solidFill>
                  <a:latin typeface="Raleway Bold" panose="020B0803030101060003" pitchFamily="34" charset="0"/>
                </a:rPr>
                <a:t>3</a:t>
              </a:r>
            </a:p>
          </p:txBody>
        </p:sp>
      </p:grpSp>
      <p:sp>
        <p:nvSpPr>
          <p:cNvPr id="32" name="TextBox 31"/>
          <p:cNvSpPr txBox="1"/>
          <p:nvPr/>
        </p:nvSpPr>
        <p:spPr>
          <a:xfrm>
            <a:off x="4317554" y="5015579"/>
            <a:ext cx="322524" cy="384721"/>
          </a:xfrm>
          <a:prstGeom prst="rect">
            <a:avLst/>
          </a:prstGeom>
          <a:noFill/>
        </p:spPr>
        <p:txBody>
          <a:bodyPr wrap="none" rtlCol="0">
            <a:spAutoFit/>
          </a:bodyPr>
          <a:lstStyle/>
          <a:p>
            <a:pPr algn="ctr"/>
            <a:r>
              <a:rPr lang="en-US" sz="1900" dirty="0">
                <a:solidFill>
                  <a:schemeClr val="accent1"/>
                </a:solidFill>
                <a:latin typeface="Raleway Bold" panose="020B0803030101060003" pitchFamily="34" charset="0"/>
              </a:rPr>
              <a:t>2</a:t>
            </a:r>
          </a:p>
        </p:txBody>
      </p:sp>
      <p:grpSp>
        <p:nvGrpSpPr>
          <p:cNvPr id="2" name="Group 1"/>
          <p:cNvGrpSpPr/>
          <p:nvPr/>
        </p:nvGrpSpPr>
        <p:grpSpPr>
          <a:xfrm>
            <a:off x="7218675" y="4738694"/>
            <a:ext cx="966747" cy="966747"/>
            <a:chOff x="7218675" y="4738694"/>
            <a:chExt cx="966747" cy="966747"/>
          </a:xfrm>
        </p:grpSpPr>
        <p:sp>
          <p:nvSpPr>
            <p:cNvPr id="12" name="Oval 11"/>
            <p:cNvSpPr>
              <a:spLocks noChangeArrowheads="1"/>
            </p:cNvSpPr>
            <p:nvPr/>
          </p:nvSpPr>
          <p:spPr bwMode="auto">
            <a:xfrm>
              <a:off x="7218675" y="4738694"/>
              <a:ext cx="966747" cy="966747"/>
            </a:xfrm>
            <a:prstGeom prst="ellipse">
              <a:avLst/>
            </a:prstGeom>
            <a:solidFill>
              <a:schemeClr val="bg1"/>
            </a:solidFill>
            <a:ln>
              <a:noFill/>
            </a:ln>
            <a:effectLst>
              <a:outerShdw blurRad="190500" dist="1397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33" name="TextBox 32"/>
            <p:cNvSpPr txBox="1"/>
            <p:nvPr/>
          </p:nvSpPr>
          <p:spPr>
            <a:xfrm>
              <a:off x="7539984" y="5015579"/>
              <a:ext cx="324128" cy="384721"/>
            </a:xfrm>
            <a:prstGeom prst="rect">
              <a:avLst/>
            </a:prstGeom>
            <a:noFill/>
          </p:spPr>
          <p:txBody>
            <a:bodyPr wrap="none" rtlCol="0">
              <a:spAutoFit/>
            </a:bodyPr>
            <a:lstStyle/>
            <a:p>
              <a:pPr algn="ctr"/>
              <a:r>
                <a:rPr lang="en-US" sz="1900" dirty="0">
                  <a:solidFill>
                    <a:schemeClr val="accent1"/>
                  </a:solidFill>
                  <a:latin typeface="Raleway Bold" panose="020B0803030101060003" pitchFamily="34" charset="0"/>
                </a:rPr>
                <a:t>4</a:t>
              </a:r>
            </a:p>
          </p:txBody>
        </p:sp>
      </p:grpSp>
    </p:spTree>
    <p:extLst>
      <p:ext uri="{BB962C8B-B14F-4D97-AF65-F5344CB8AC3E}">
        <p14:creationId xmlns:p14="http://schemas.microsoft.com/office/powerpoint/2010/main" val="7415146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fade">
                                      <p:cBhvr>
                                        <p:cTn id="7" dur="1000"/>
                                        <p:tgtEl>
                                          <p:spTgt spid="21"/>
                                        </p:tgtEl>
                                      </p:cBhvr>
                                    </p:animEffect>
                                    <p:anim calcmode="lin" valueType="num">
                                      <p:cBhvr>
                                        <p:cTn id="8" dur="1000" fill="hold"/>
                                        <p:tgtEl>
                                          <p:spTgt spid="21"/>
                                        </p:tgtEl>
                                        <p:attrNameLst>
                                          <p:attrName>ppt_x</p:attrName>
                                        </p:attrNameLst>
                                      </p:cBhvr>
                                      <p:tavLst>
                                        <p:tav tm="0">
                                          <p:val>
                                            <p:strVal val="#ppt_x"/>
                                          </p:val>
                                        </p:tav>
                                        <p:tav tm="100000">
                                          <p:val>
                                            <p:strVal val="#ppt_x"/>
                                          </p:val>
                                        </p:tav>
                                      </p:tavLst>
                                    </p:anim>
                                    <p:anim calcmode="lin" valueType="num">
                                      <p:cBhvr>
                                        <p:cTn id="9" dur="1000" fill="hold"/>
                                        <p:tgtEl>
                                          <p:spTgt spid="21"/>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p:cTn id="13" dur="500" fill="hold"/>
                                        <p:tgtEl>
                                          <p:spTgt spid="9"/>
                                        </p:tgtEl>
                                        <p:attrNameLst>
                                          <p:attrName>ppt_w</p:attrName>
                                        </p:attrNameLst>
                                      </p:cBhvr>
                                      <p:tavLst>
                                        <p:tav tm="0">
                                          <p:val>
                                            <p:fltVal val="0"/>
                                          </p:val>
                                        </p:tav>
                                        <p:tav tm="100000">
                                          <p:val>
                                            <p:strVal val="#ppt_w"/>
                                          </p:val>
                                        </p:tav>
                                      </p:tavLst>
                                    </p:anim>
                                    <p:anim calcmode="lin" valueType="num">
                                      <p:cBhvr>
                                        <p:cTn id="14" dur="500" fill="hold"/>
                                        <p:tgtEl>
                                          <p:spTgt spid="9"/>
                                        </p:tgtEl>
                                        <p:attrNameLst>
                                          <p:attrName>ppt_h</p:attrName>
                                        </p:attrNameLst>
                                      </p:cBhvr>
                                      <p:tavLst>
                                        <p:tav tm="0">
                                          <p:val>
                                            <p:fltVal val="0"/>
                                          </p:val>
                                        </p:tav>
                                        <p:tav tm="100000">
                                          <p:val>
                                            <p:strVal val="#ppt_h"/>
                                          </p:val>
                                        </p:tav>
                                      </p:tavLst>
                                    </p:anim>
                                    <p:animEffect transition="in" filter="fade">
                                      <p:cBhvr>
                                        <p:cTn id="15" dur="500"/>
                                        <p:tgtEl>
                                          <p:spTgt spid="9"/>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Effect transition="in" filter="fade">
                                      <p:cBhvr>
                                        <p:cTn id="21" dur="500"/>
                                        <p:tgtEl>
                                          <p:spTgt spid="8"/>
                                        </p:tgtEl>
                                      </p:cBhvr>
                                    </p:animEffect>
                                  </p:childTnLst>
                                </p:cTn>
                              </p:par>
                            </p:childTnLst>
                          </p:cTn>
                        </p:par>
                        <p:par>
                          <p:cTn id="22" fill="hold">
                            <p:stCondLst>
                              <p:cond delay="2000"/>
                            </p:stCondLst>
                            <p:childTnLst>
                              <p:par>
                                <p:cTn id="23" presetID="53" presetClass="entr" presetSubtype="16" fill="hold" grpId="0" nodeType="afterEffect">
                                  <p:stCondLst>
                                    <p:cond delay="0"/>
                                  </p:stCondLst>
                                  <p:childTnLst>
                                    <p:set>
                                      <p:cBhvr>
                                        <p:cTn id="24" dur="1" fill="hold">
                                          <p:stCondLst>
                                            <p:cond delay="0"/>
                                          </p:stCondLst>
                                        </p:cTn>
                                        <p:tgtEl>
                                          <p:spTgt spid="7"/>
                                        </p:tgtEl>
                                        <p:attrNameLst>
                                          <p:attrName>style.visibility</p:attrName>
                                        </p:attrNameLst>
                                      </p:cBhvr>
                                      <p:to>
                                        <p:strVal val="visible"/>
                                      </p:to>
                                    </p:set>
                                    <p:anim calcmode="lin" valueType="num">
                                      <p:cBhvr>
                                        <p:cTn id="25" dur="500" fill="hold"/>
                                        <p:tgtEl>
                                          <p:spTgt spid="7"/>
                                        </p:tgtEl>
                                        <p:attrNameLst>
                                          <p:attrName>ppt_w</p:attrName>
                                        </p:attrNameLst>
                                      </p:cBhvr>
                                      <p:tavLst>
                                        <p:tav tm="0">
                                          <p:val>
                                            <p:fltVal val="0"/>
                                          </p:val>
                                        </p:tav>
                                        <p:tav tm="100000">
                                          <p:val>
                                            <p:strVal val="#ppt_w"/>
                                          </p:val>
                                        </p:tav>
                                      </p:tavLst>
                                    </p:anim>
                                    <p:anim calcmode="lin" valueType="num">
                                      <p:cBhvr>
                                        <p:cTn id="26" dur="500" fill="hold"/>
                                        <p:tgtEl>
                                          <p:spTgt spid="7"/>
                                        </p:tgtEl>
                                        <p:attrNameLst>
                                          <p:attrName>ppt_h</p:attrName>
                                        </p:attrNameLst>
                                      </p:cBhvr>
                                      <p:tavLst>
                                        <p:tav tm="0">
                                          <p:val>
                                            <p:fltVal val="0"/>
                                          </p:val>
                                        </p:tav>
                                        <p:tav tm="100000">
                                          <p:val>
                                            <p:strVal val="#ppt_h"/>
                                          </p:val>
                                        </p:tav>
                                      </p:tavLst>
                                    </p:anim>
                                    <p:animEffect transition="in" filter="fade">
                                      <p:cBhvr>
                                        <p:cTn id="27" dur="500"/>
                                        <p:tgtEl>
                                          <p:spTgt spid="7"/>
                                        </p:tgtEl>
                                      </p:cBhvr>
                                    </p:animEffect>
                                  </p:childTnLst>
                                </p:cTn>
                              </p:par>
                            </p:childTnLst>
                          </p:cTn>
                        </p:par>
                        <p:par>
                          <p:cTn id="28" fill="hold">
                            <p:stCondLst>
                              <p:cond delay="2500"/>
                            </p:stCondLst>
                            <p:childTnLst>
                              <p:par>
                                <p:cTn id="29" presetID="21" presetClass="entr" presetSubtype="1" fill="hold" grpId="0" nodeType="afterEffect">
                                  <p:stCondLst>
                                    <p:cond delay="0"/>
                                  </p:stCondLst>
                                  <p:childTnLst>
                                    <p:set>
                                      <p:cBhvr>
                                        <p:cTn id="30" dur="1" fill="hold">
                                          <p:stCondLst>
                                            <p:cond delay="0"/>
                                          </p:stCondLst>
                                        </p:cTn>
                                        <p:tgtEl>
                                          <p:spTgt spid="30"/>
                                        </p:tgtEl>
                                        <p:attrNameLst>
                                          <p:attrName>style.visibility</p:attrName>
                                        </p:attrNameLst>
                                      </p:cBhvr>
                                      <p:to>
                                        <p:strVal val="visible"/>
                                      </p:to>
                                    </p:set>
                                    <p:animEffect transition="in" filter="wheel(1)">
                                      <p:cBhvr>
                                        <p:cTn id="31" dur="2000"/>
                                        <p:tgtEl>
                                          <p:spTgt spid="30"/>
                                        </p:tgtEl>
                                      </p:cBhvr>
                                    </p:animEffect>
                                  </p:childTnLst>
                                </p:cTn>
                              </p:par>
                            </p:childTnLst>
                          </p:cTn>
                        </p:par>
                        <p:par>
                          <p:cTn id="32" fill="hold">
                            <p:stCondLst>
                              <p:cond delay="4500"/>
                            </p:stCondLst>
                            <p:childTnLst>
                              <p:par>
                                <p:cTn id="33" presetID="21" presetClass="entr" presetSubtype="1" fill="hold" grpId="0" nodeType="after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heel(1)">
                                      <p:cBhvr>
                                        <p:cTn id="35" dur="2000"/>
                                        <p:tgtEl>
                                          <p:spTgt spid="10"/>
                                        </p:tgtEl>
                                      </p:cBhvr>
                                    </p:animEffect>
                                  </p:childTnLst>
                                </p:cTn>
                              </p:par>
                            </p:childTnLst>
                          </p:cTn>
                        </p:par>
                        <p:par>
                          <p:cTn id="36" fill="hold">
                            <p:stCondLst>
                              <p:cond delay="6500"/>
                            </p:stCondLst>
                            <p:childTnLst>
                              <p:par>
                                <p:cTn id="37" presetID="22" presetClass="entr" presetSubtype="2" fill="hold" grpId="0" nodeType="after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wipe(right)">
                                      <p:cBhvr>
                                        <p:cTn id="39" dur="500"/>
                                        <p:tgtEl>
                                          <p:spTgt spid="22"/>
                                        </p:tgtEl>
                                      </p:cBhvr>
                                    </p:animEffect>
                                  </p:childTnLst>
                                </p:cTn>
                              </p:par>
                            </p:childTnLst>
                          </p:cTn>
                        </p:par>
                        <p:par>
                          <p:cTn id="40" fill="hold">
                            <p:stCondLst>
                              <p:cond delay="7000"/>
                            </p:stCondLst>
                            <p:childTnLst>
                              <p:par>
                                <p:cTn id="41" presetID="22" presetClass="entr" presetSubtype="1" fill="hold" grpId="0" nodeType="afterEffect">
                                  <p:stCondLst>
                                    <p:cond delay="0"/>
                                  </p:stCondLst>
                                  <p:childTnLst>
                                    <p:set>
                                      <p:cBhvr>
                                        <p:cTn id="42" dur="1" fill="hold">
                                          <p:stCondLst>
                                            <p:cond delay="0"/>
                                          </p:stCondLst>
                                        </p:cTn>
                                        <p:tgtEl>
                                          <p:spTgt spid="14"/>
                                        </p:tgtEl>
                                        <p:attrNameLst>
                                          <p:attrName>style.visibility</p:attrName>
                                        </p:attrNameLst>
                                      </p:cBhvr>
                                      <p:to>
                                        <p:strVal val="visible"/>
                                      </p:to>
                                    </p:set>
                                    <p:animEffect transition="in" filter="wipe(up)">
                                      <p:cBhvr>
                                        <p:cTn id="43" dur="500"/>
                                        <p:tgtEl>
                                          <p:spTgt spid="14"/>
                                        </p:tgtEl>
                                      </p:cBhvr>
                                    </p:animEffect>
                                  </p:childTnLst>
                                </p:cTn>
                              </p:par>
                            </p:childTnLst>
                          </p:cTn>
                        </p:par>
                        <p:par>
                          <p:cTn id="44" fill="hold">
                            <p:stCondLst>
                              <p:cond delay="7500"/>
                            </p:stCondLst>
                            <p:childTnLst>
                              <p:par>
                                <p:cTn id="45" presetID="21" presetClass="entr" presetSubtype="1" fill="hold" grpId="0" nodeType="afterEffect">
                                  <p:stCondLst>
                                    <p:cond delay="0"/>
                                  </p:stCondLst>
                                  <p:childTnLst>
                                    <p:set>
                                      <p:cBhvr>
                                        <p:cTn id="46" dur="1" fill="hold">
                                          <p:stCondLst>
                                            <p:cond delay="0"/>
                                          </p:stCondLst>
                                        </p:cTn>
                                        <p:tgtEl>
                                          <p:spTgt spid="13"/>
                                        </p:tgtEl>
                                        <p:attrNameLst>
                                          <p:attrName>style.visibility</p:attrName>
                                        </p:attrNameLst>
                                      </p:cBhvr>
                                      <p:to>
                                        <p:strVal val="visible"/>
                                      </p:to>
                                    </p:set>
                                    <p:animEffect transition="in" filter="wheel(1)">
                                      <p:cBhvr>
                                        <p:cTn id="47" dur="2000"/>
                                        <p:tgtEl>
                                          <p:spTgt spid="13"/>
                                        </p:tgtEl>
                                      </p:cBhvr>
                                    </p:animEffect>
                                  </p:childTnLst>
                                </p:cTn>
                              </p:par>
                            </p:childTnLst>
                          </p:cTn>
                        </p:par>
                        <p:par>
                          <p:cTn id="48" fill="hold">
                            <p:stCondLst>
                              <p:cond delay="9500"/>
                            </p:stCondLst>
                            <p:childTnLst>
                              <p:par>
                                <p:cTn id="49" presetID="21" presetClass="entr" presetSubtype="1" fill="hold" grpId="0" nodeType="afterEffect">
                                  <p:stCondLst>
                                    <p:cond delay="0"/>
                                  </p:stCondLst>
                                  <p:childTnLst>
                                    <p:set>
                                      <p:cBhvr>
                                        <p:cTn id="50" dur="1" fill="hold">
                                          <p:stCondLst>
                                            <p:cond delay="0"/>
                                          </p:stCondLst>
                                        </p:cTn>
                                        <p:tgtEl>
                                          <p:spTgt spid="32"/>
                                        </p:tgtEl>
                                        <p:attrNameLst>
                                          <p:attrName>style.visibility</p:attrName>
                                        </p:attrNameLst>
                                      </p:cBhvr>
                                      <p:to>
                                        <p:strVal val="visible"/>
                                      </p:to>
                                    </p:set>
                                    <p:animEffect transition="in" filter="wheel(1)">
                                      <p:cBhvr>
                                        <p:cTn id="51" dur="2000"/>
                                        <p:tgtEl>
                                          <p:spTgt spid="32"/>
                                        </p:tgtEl>
                                      </p:cBhvr>
                                    </p:animEffect>
                                  </p:childTnLst>
                                </p:cTn>
                              </p:par>
                            </p:childTnLst>
                          </p:cTn>
                        </p:par>
                        <p:par>
                          <p:cTn id="52" fill="hold">
                            <p:stCondLst>
                              <p:cond delay="11500"/>
                            </p:stCondLst>
                            <p:childTnLst>
                              <p:par>
                                <p:cTn id="53" presetID="22" presetClass="entr" presetSubtype="2" fill="hold" grpId="0" nodeType="afterEffect">
                                  <p:stCondLst>
                                    <p:cond delay="0"/>
                                  </p:stCondLst>
                                  <p:childTnLst>
                                    <p:set>
                                      <p:cBhvr>
                                        <p:cTn id="54" dur="1" fill="hold">
                                          <p:stCondLst>
                                            <p:cond delay="0"/>
                                          </p:stCondLst>
                                        </p:cTn>
                                        <p:tgtEl>
                                          <p:spTgt spid="24"/>
                                        </p:tgtEl>
                                        <p:attrNameLst>
                                          <p:attrName>style.visibility</p:attrName>
                                        </p:attrNameLst>
                                      </p:cBhvr>
                                      <p:to>
                                        <p:strVal val="visible"/>
                                      </p:to>
                                    </p:set>
                                    <p:animEffect transition="in" filter="wipe(right)">
                                      <p:cBhvr>
                                        <p:cTn id="55" dur="500"/>
                                        <p:tgtEl>
                                          <p:spTgt spid="24"/>
                                        </p:tgtEl>
                                      </p:cBhvr>
                                    </p:animEffect>
                                  </p:childTnLst>
                                </p:cTn>
                              </p:par>
                            </p:childTnLst>
                          </p:cTn>
                        </p:par>
                        <p:par>
                          <p:cTn id="56" fill="hold">
                            <p:stCondLst>
                              <p:cond delay="12000"/>
                            </p:stCondLst>
                            <p:childTnLst>
                              <p:par>
                                <p:cTn id="57" presetID="22" presetClass="entr" presetSubtype="8" fill="hold" grpId="0" nodeType="afterEffect">
                                  <p:stCondLst>
                                    <p:cond delay="0"/>
                                  </p:stCondLst>
                                  <p:childTnLst>
                                    <p:set>
                                      <p:cBhvr>
                                        <p:cTn id="58" dur="1" fill="hold">
                                          <p:stCondLst>
                                            <p:cond delay="0"/>
                                          </p:stCondLst>
                                        </p:cTn>
                                        <p:tgtEl>
                                          <p:spTgt spid="16"/>
                                        </p:tgtEl>
                                        <p:attrNameLst>
                                          <p:attrName>style.visibility</p:attrName>
                                        </p:attrNameLst>
                                      </p:cBhvr>
                                      <p:to>
                                        <p:strVal val="visible"/>
                                      </p:to>
                                    </p:set>
                                    <p:animEffect transition="in" filter="wipe(left)">
                                      <p:cBhvr>
                                        <p:cTn id="59" dur="500"/>
                                        <p:tgtEl>
                                          <p:spTgt spid="16"/>
                                        </p:tgtEl>
                                      </p:cBhvr>
                                    </p:animEffect>
                                  </p:childTnLst>
                                </p:cTn>
                              </p:par>
                            </p:childTnLst>
                          </p:cTn>
                        </p:par>
                        <p:par>
                          <p:cTn id="60" fill="hold">
                            <p:stCondLst>
                              <p:cond delay="12500"/>
                            </p:stCondLst>
                            <p:childTnLst>
                              <p:par>
                                <p:cTn id="61" presetID="21" presetClass="entr" presetSubtype="1" fill="hold" nodeType="afterEffect">
                                  <p:stCondLst>
                                    <p:cond delay="0"/>
                                  </p:stCondLst>
                                  <p:childTnLst>
                                    <p:set>
                                      <p:cBhvr>
                                        <p:cTn id="62" dur="1" fill="hold">
                                          <p:stCondLst>
                                            <p:cond delay="0"/>
                                          </p:stCondLst>
                                        </p:cTn>
                                        <p:tgtEl>
                                          <p:spTgt spid="2"/>
                                        </p:tgtEl>
                                        <p:attrNameLst>
                                          <p:attrName>style.visibility</p:attrName>
                                        </p:attrNameLst>
                                      </p:cBhvr>
                                      <p:to>
                                        <p:strVal val="visible"/>
                                      </p:to>
                                    </p:set>
                                    <p:animEffect transition="in" filter="wheel(1)">
                                      <p:cBhvr>
                                        <p:cTn id="63" dur="2000"/>
                                        <p:tgtEl>
                                          <p:spTgt spid="2"/>
                                        </p:tgtEl>
                                      </p:cBhvr>
                                    </p:animEffect>
                                  </p:childTnLst>
                                </p:cTn>
                              </p:par>
                            </p:childTnLst>
                          </p:cTn>
                        </p:par>
                        <p:par>
                          <p:cTn id="64" fill="hold">
                            <p:stCondLst>
                              <p:cond delay="14500"/>
                            </p:stCondLst>
                            <p:childTnLst>
                              <p:par>
                                <p:cTn id="65" presetID="22" presetClass="entr" presetSubtype="8" fill="hold" grpId="0" nodeType="after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left)">
                                      <p:cBhvr>
                                        <p:cTn id="67" dur="500"/>
                                        <p:tgtEl>
                                          <p:spTgt spid="28"/>
                                        </p:tgtEl>
                                      </p:cBhvr>
                                    </p:animEffect>
                                  </p:childTnLst>
                                </p:cTn>
                              </p:par>
                            </p:childTnLst>
                          </p:cTn>
                        </p:par>
                        <p:par>
                          <p:cTn id="68" fill="hold">
                            <p:stCondLst>
                              <p:cond delay="15000"/>
                            </p:stCondLst>
                            <p:childTnLst>
                              <p:par>
                                <p:cTn id="69" presetID="22" presetClass="entr" presetSubtype="4" fill="hold" grpId="0" nodeType="afterEffect">
                                  <p:stCondLst>
                                    <p:cond delay="0"/>
                                  </p:stCondLst>
                                  <p:childTnLst>
                                    <p:set>
                                      <p:cBhvr>
                                        <p:cTn id="70" dur="1" fill="hold">
                                          <p:stCondLst>
                                            <p:cond delay="0"/>
                                          </p:stCondLst>
                                        </p:cTn>
                                        <p:tgtEl>
                                          <p:spTgt spid="15"/>
                                        </p:tgtEl>
                                        <p:attrNameLst>
                                          <p:attrName>style.visibility</p:attrName>
                                        </p:attrNameLst>
                                      </p:cBhvr>
                                      <p:to>
                                        <p:strVal val="visible"/>
                                      </p:to>
                                    </p:set>
                                    <p:animEffect transition="in" filter="wipe(down)">
                                      <p:cBhvr>
                                        <p:cTn id="71" dur="500"/>
                                        <p:tgtEl>
                                          <p:spTgt spid="15"/>
                                        </p:tgtEl>
                                      </p:cBhvr>
                                    </p:animEffect>
                                  </p:childTnLst>
                                </p:cTn>
                              </p:par>
                            </p:childTnLst>
                          </p:cTn>
                        </p:par>
                        <p:par>
                          <p:cTn id="72" fill="hold">
                            <p:stCondLst>
                              <p:cond delay="15500"/>
                            </p:stCondLst>
                            <p:childTnLst>
                              <p:par>
                                <p:cTn id="73" presetID="21" presetClass="entr" presetSubtype="1" fill="hold" nodeType="afterEffect">
                                  <p:stCondLst>
                                    <p:cond delay="0"/>
                                  </p:stCondLst>
                                  <p:childTnLst>
                                    <p:set>
                                      <p:cBhvr>
                                        <p:cTn id="74" dur="1" fill="hold">
                                          <p:stCondLst>
                                            <p:cond delay="0"/>
                                          </p:stCondLst>
                                        </p:cTn>
                                        <p:tgtEl>
                                          <p:spTgt spid="3"/>
                                        </p:tgtEl>
                                        <p:attrNameLst>
                                          <p:attrName>style.visibility</p:attrName>
                                        </p:attrNameLst>
                                      </p:cBhvr>
                                      <p:to>
                                        <p:strVal val="visible"/>
                                      </p:to>
                                    </p:set>
                                    <p:animEffect transition="in" filter="wheel(1)">
                                      <p:cBhvr>
                                        <p:cTn id="75" dur="2000"/>
                                        <p:tgtEl>
                                          <p:spTgt spid="3"/>
                                        </p:tgtEl>
                                      </p:cBhvr>
                                    </p:animEffect>
                                  </p:childTnLst>
                                </p:cTn>
                              </p:par>
                            </p:childTnLst>
                          </p:cTn>
                        </p:par>
                        <p:par>
                          <p:cTn id="76" fill="hold">
                            <p:stCondLst>
                              <p:cond delay="17500"/>
                            </p:stCondLst>
                            <p:childTnLst>
                              <p:par>
                                <p:cTn id="77" presetID="22" presetClass="entr" presetSubtype="8" fill="hold" grpId="0" nodeType="afterEffect">
                                  <p:stCondLst>
                                    <p:cond delay="0"/>
                                  </p:stCondLst>
                                  <p:childTnLst>
                                    <p:set>
                                      <p:cBhvr>
                                        <p:cTn id="78" dur="1" fill="hold">
                                          <p:stCondLst>
                                            <p:cond delay="0"/>
                                          </p:stCondLst>
                                        </p:cTn>
                                        <p:tgtEl>
                                          <p:spTgt spid="26"/>
                                        </p:tgtEl>
                                        <p:attrNameLst>
                                          <p:attrName>style.visibility</p:attrName>
                                        </p:attrNameLst>
                                      </p:cBhvr>
                                      <p:to>
                                        <p:strVal val="visible"/>
                                      </p:to>
                                    </p:set>
                                    <p:animEffect transition="in" filter="wipe(left)">
                                      <p:cBhvr>
                                        <p:cTn id="79" dur="500"/>
                                        <p:tgtEl>
                                          <p:spTgt spid="26"/>
                                        </p:tgtEl>
                                      </p:cBhvr>
                                    </p:animEffect>
                                  </p:childTnLst>
                                </p:cTn>
                              </p:par>
                            </p:childTnLst>
                          </p:cTn>
                        </p:par>
                        <p:par>
                          <p:cTn id="80" fill="hold">
                            <p:stCondLst>
                              <p:cond delay="18000"/>
                            </p:stCondLst>
                            <p:childTnLst>
                              <p:par>
                                <p:cTn id="81" presetID="22" presetClass="entr" presetSubtype="2" fill="hold" grpId="0" nodeType="afterEffect">
                                  <p:stCondLst>
                                    <p:cond delay="0"/>
                                  </p:stCondLst>
                                  <p:childTnLst>
                                    <p:set>
                                      <p:cBhvr>
                                        <p:cTn id="82" dur="1" fill="hold">
                                          <p:stCondLst>
                                            <p:cond delay="0"/>
                                          </p:stCondLst>
                                        </p:cTn>
                                        <p:tgtEl>
                                          <p:spTgt spid="17"/>
                                        </p:tgtEl>
                                        <p:attrNameLst>
                                          <p:attrName>style.visibility</p:attrName>
                                        </p:attrNameLst>
                                      </p:cBhvr>
                                      <p:to>
                                        <p:strVal val="visible"/>
                                      </p:to>
                                    </p:set>
                                    <p:animEffect transition="in" filter="wipe(right)">
                                      <p:cBhvr>
                                        <p:cTn id="83" dur="500"/>
                                        <p:tgtEl>
                                          <p:spTgt spid="17"/>
                                        </p:tgtEl>
                                      </p:cBhvr>
                                    </p:animEffect>
                                  </p:childTnLst>
                                </p:cTn>
                              </p:par>
                            </p:childTnLst>
                          </p:cTn>
                        </p:par>
                        <p:par>
                          <p:cTn id="84" fill="hold">
                            <p:stCondLst>
                              <p:cond delay="18500"/>
                            </p:stCondLst>
                            <p:childTnLst>
                              <p:par>
                                <p:cTn id="85" presetID="2" presetClass="entr" presetSubtype="12" fill="hold" grpId="0" nodeType="afterEffect">
                                  <p:stCondLst>
                                    <p:cond delay="0"/>
                                  </p:stCondLst>
                                  <p:childTnLst>
                                    <p:set>
                                      <p:cBhvr>
                                        <p:cTn id="86" dur="1" fill="hold">
                                          <p:stCondLst>
                                            <p:cond delay="0"/>
                                          </p:stCondLst>
                                        </p:cTn>
                                        <p:tgtEl>
                                          <p:spTgt spid="19"/>
                                        </p:tgtEl>
                                        <p:attrNameLst>
                                          <p:attrName>style.visibility</p:attrName>
                                        </p:attrNameLst>
                                      </p:cBhvr>
                                      <p:to>
                                        <p:strVal val="visible"/>
                                      </p:to>
                                    </p:set>
                                    <p:anim calcmode="lin" valueType="num">
                                      <p:cBhvr additive="base">
                                        <p:cTn id="87" dur="500" fill="hold"/>
                                        <p:tgtEl>
                                          <p:spTgt spid="19"/>
                                        </p:tgtEl>
                                        <p:attrNameLst>
                                          <p:attrName>ppt_x</p:attrName>
                                        </p:attrNameLst>
                                      </p:cBhvr>
                                      <p:tavLst>
                                        <p:tav tm="0">
                                          <p:val>
                                            <p:strVal val="0-#ppt_w/2"/>
                                          </p:val>
                                        </p:tav>
                                        <p:tav tm="100000">
                                          <p:val>
                                            <p:strVal val="#ppt_x"/>
                                          </p:val>
                                        </p:tav>
                                      </p:tavLst>
                                    </p:anim>
                                    <p:anim calcmode="lin" valueType="num">
                                      <p:cBhvr additive="base">
                                        <p:cTn id="88"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7" grpId="0" animBg="1"/>
      <p:bldP spid="8" grpId="0" animBg="1"/>
      <p:bldP spid="9" grpId="0" animBg="1"/>
      <p:bldP spid="10" grpId="0" animBg="1"/>
      <p:bldP spid="13" grpId="0" animBg="1"/>
      <p:bldP spid="14" grpId="0" animBg="1"/>
      <p:bldP spid="15" grpId="0" animBg="1"/>
      <p:bldP spid="16" grpId="0" animBg="1"/>
      <p:bldP spid="17" grpId="0" animBg="1"/>
      <p:bldP spid="19" grpId="0" animBg="1"/>
      <p:bldP spid="22" grpId="0"/>
      <p:bldP spid="24" grpId="0"/>
      <p:bldP spid="26" grpId="0"/>
      <p:bldP spid="28" grpId="0"/>
      <p:bldP spid="30" grpId="0"/>
      <p:bldP spid="3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60441FF2-3CA4-5308-E5FB-1276F8EFBAA0}"/>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31197" b="31197"/>
          <a:stretch/>
        </p:blipFill>
        <p:spPr>
          <a:xfrm>
            <a:off x="-1" y="0"/>
            <a:ext cx="12192000" cy="6858000"/>
          </a:xfrm>
        </p:spPr>
      </p:pic>
      <p:sp>
        <p:nvSpPr>
          <p:cNvPr id="7" name="Freeform 6"/>
          <p:cNvSpPr>
            <a:spLocks/>
          </p:cNvSpPr>
          <p:nvPr/>
        </p:nvSpPr>
        <p:spPr bwMode="auto">
          <a:xfrm>
            <a:off x="1315483" y="1352355"/>
            <a:ext cx="9944730" cy="4175954"/>
          </a:xfrm>
          <a:custGeom>
            <a:avLst/>
            <a:gdLst>
              <a:gd name="T0" fmla="*/ 40 w 1740"/>
              <a:gd name="T1" fmla="*/ 0 h 1402"/>
              <a:gd name="T2" fmla="*/ 0 w 1740"/>
              <a:gd name="T3" fmla="*/ 40 h 1402"/>
              <a:gd name="T4" fmla="*/ 0 w 1740"/>
              <a:gd name="T5" fmla="*/ 1362 h 1402"/>
              <a:gd name="T6" fmla="*/ 40 w 1740"/>
              <a:gd name="T7" fmla="*/ 1402 h 1402"/>
              <a:gd name="T8" fmla="*/ 1740 w 1740"/>
              <a:gd name="T9" fmla="*/ 1402 h 1402"/>
              <a:gd name="T10" fmla="*/ 1740 w 1740"/>
              <a:gd name="T11" fmla="*/ 0 h 1402"/>
              <a:gd name="T12" fmla="*/ 40 w 1740"/>
              <a:gd name="T13" fmla="*/ 0 h 1402"/>
            </a:gdLst>
            <a:ahLst/>
            <a:cxnLst>
              <a:cxn ang="0">
                <a:pos x="T0" y="T1"/>
              </a:cxn>
              <a:cxn ang="0">
                <a:pos x="T2" y="T3"/>
              </a:cxn>
              <a:cxn ang="0">
                <a:pos x="T4" y="T5"/>
              </a:cxn>
              <a:cxn ang="0">
                <a:pos x="T6" y="T7"/>
              </a:cxn>
              <a:cxn ang="0">
                <a:pos x="T8" y="T9"/>
              </a:cxn>
              <a:cxn ang="0">
                <a:pos x="T10" y="T11"/>
              </a:cxn>
              <a:cxn ang="0">
                <a:pos x="T12" y="T13"/>
              </a:cxn>
            </a:cxnLst>
            <a:rect l="0" t="0" r="r" b="b"/>
            <a:pathLst>
              <a:path w="1740" h="1402">
                <a:moveTo>
                  <a:pt x="40" y="0"/>
                </a:moveTo>
                <a:cubicBezTo>
                  <a:pt x="18" y="0"/>
                  <a:pt x="0" y="18"/>
                  <a:pt x="0" y="40"/>
                </a:cubicBezTo>
                <a:cubicBezTo>
                  <a:pt x="0" y="1362"/>
                  <a:pt x="0" y="1362"/>
                  <a:pt x="0" y="1362"/>
                </a:cubicBezTo>
                <a:cubicBezTo>
                  <a:pt x="0" y="1384"/>
                  <a:pt x="18" y="1402"/>
                  <a:pt x="40" y="1402"/>
                </a:cubicBezTo>
                <a:cubicBezTo>
                  <a:pt x="1740" y="1402"/>
                  <a:pt x="1740" y="1402"/>
                  <a:pt x="1740" y="1402"/>
                </a:cubicBezTo>
                <a:cubicBezTo>
                  <a:pt x="1740" y="0"/>
                  <a:pt x="1740" y="0"/>
                  <a:pt x="1740" y="0"/>
                </a:cubicBezTo>
                <a:lnTo>
                  <a:pt x="40" y="0"/>
                </a:lnTo>
                <a:close/>
              </a:path>
            </a:pathLst>
          </a:custGeom>
          <a:solidFill>
            <a:schemeClr val="bg1">
              <a:alpha val="8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7"/>
          <p:cNvSpPr>
            <a:spLocks/>
          </p:cNvSpPr>
          <p:nvPr/>
        </p:nvSpPr>
        <p:spPr bwMode="auto">
          <a:xfrm>
            <a:off x="1315484" y="5198393"/>
            <a:ext cx="9944730" cy="1336009"/>
          </a:xfrm>
          <a:custGeom>
            <a:avLst/>
            <a:gdLst>
              <a:gd name="T0" fmla="*/ 1700 w 1740"/>
              <a:gd name="T1" fmla="*/ 0 h 1402"/>
              <a:gd name="T2" fmla="*/ 0 w 1740"/>
              <a:gd name="T3" fmla="*/ 0 h 1402"/>
              <a:gd name="T4" fmla="*/ 0 w 1740"/>
              <a:gd name="T5" fmla="*/ 1402 h 1402"/>
              <a:gd name="T6" fmla="*/ 1700 w 1740"/>
              <a:gd name="T7" fmla="*/ 1402 h 1402"/>
              <a:gd name="T8" fmla="*/ 1740 w 1740"/>
              <a:gd name="T9" fmla="*/ 1362 h 1402"/>
              <a:gd name="T10" fmla="*/ 1740 w 1740"/>
              <a:gd name="T11" fmla="*/ 40 h 1402"/>
              <a:gd name="T12" fmla="*/ 1700 w 1740"/>
              <a:gd name="T13" fmla="*/ 0 h 1402"/>
            </a:gdLst>
            <a:ahLst/>
            <a:cxnLst>
              <a:cxn ang="0">
                <a:pos x="T0" y="T1"/>
              </a:cxn>
              <a:cxn ang="0">
                <a:pos x="T2" y="T3"/>
              </a:cxn>
              <a:cxn ang="0">
                <a:pos x="T4" y="T5"/>
              </a:cxn>
              <a:cxn ang="0">
                <a:pos x="T6" y="T7"/>
              </a:cxn>
              <a:cxn ang="0">
                <a:pos x="T8" y="T9"/>
              </a:cxn>
              <a:cxn ang="0">
                <a:pos x="T10" y="T11"/>
              </a:cxn>
              <a:cxn ang="0">
                <a:pos x="T12" y="T13"/>
              </a:cxn>
            </a:cxnLst>
            <a:rect l="0" t="0" r="r" b="b"/>
            <a:pathLst>
              <a:path w="1740" h="1402">
                <a:moveTo>
                  <a:pt x="1700" y="0"/>
                </a:moveTo>
                <a:cubicBezTo>
                  <a:pt x="0" y="0"/>
                  <a:pt x="0" y="0"/>
                  <a:pt x="0" y="0"/>
                </a:cubicBezTo>
                <a:cubicBezTo>
                  <a:pt x="0" y="1402"/>
                  <a:pt x="0" y="1402"/>
                  <a:pt x="0" y="1402"/>
                </a:cubicBezTo>
                <a:cubicBezTo>
                  <a:pt x="1700" y="1402"/>
                  <a:pt x="1700" y="1402"/>
                  <a:pt x="1700" y="1402"/>
                </a:cubicBezTo>
                <a:cubicBezTo>
                  <a:pt x="1722" y="1402"/>
                  <a:pt x="1740" y="1384"/>
                  <a:pt x="1740" y="1362"/>
                </a:cubicBezTo>
                <a:cubicBezTo>
                  <a:pt x="1740" y="40"/>
                  <a:pt x="1740" y="40"/>
                  <a:pt x="1740" y="40"/>
                </a:cubicBezTo>
                <a:cubicBezTo>
                  <a:pt x="1740" y="18"/>
                  <a:pt x="1722" y="0"/>
                  <a:pt x="1700" y="0"/>
                </a:cubicBezTo>
                <a:close/>
              </a:path>
            </a:pathLst>
          </a:custGeom>
          <a:solidFill>
            <a:schemeClr val="accent2">
              <a:alpha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Line 8"/>
          <p:cNvSpPr>
            <a:spLocks noChangeShapeType="1"/>
          </p:cNvSpPr>
          <p:nvPr/>
        </p:nvSpPr>
        <p:spPr bwMode="auto">
          <a:xfrm>
            <a:off x="5889433" y="2358448"/>
            <a:ext cx="0" cy="2839945"/>
          </a:xfrm>
          <a:prstGeom prst="line">
            <a:avLst/>
          </a:prstGeom>
          <a:noFill/>
          <a:ln w="6350" cap="flat">
            <a:solidFill>
              <a:schemeClr val="accent2">
                <a:lumMod val="25000"/>
                <a:lumOff val="75000"/>
              </a:schemeClr>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5" name="TextBox 54"/>
          <p:cNvSpPr txBox="1"/>
          <p:nvPr/>
        </p:nvSpPr>
        <p:spPr>
          <a:xfrm>
            <a:off x="3124200" y="465352"/>
            <a:ext cx="5943599" cy="605294"/>
          </a:xfrm>
          <a:prstGeom prst="rect">
            <a:avLst/>
          </a:prstGeom>
          <a:noFill/>
        </p:spPr>
        <p:txBody>
          <a:bodyPr wrap="square" rtlCol="0">
            <a:spAutoFit/>
          </a:bodyPr>
          <a:lstStyle/>
          <a:p>
            <a:pPr>
              <a:lnSpc>
                <a:spcPts val="4000"/>
              </a:lnSpc>
            </a:pPr>
            <a:r>
              <a:rPr lang="en-US" sz="3600" b="1" dirty="0">
                <a:solidFill>
                  <a:schemeClr val="bg1"/>
                </a:solidFill>
              </a:rPr>
              <a:t>Porter’s Five Forces Analysis</a:t>
            </a:r>
            <a:endParaRPr lang="en-US" sz="3300" b="1" dirty="0">
              <a:solidFill>
                <a:schemeClr val="bg1"/>
              </a:solidFill>
              <a:latin typeface="Mont Heavy DEMO" panose="00000A00000000000000" pitchFamily="50" charset="0"/>
            </a:endParaRPr>
          </a:p>
        </p:txBody>
      </p:sp>
      <p:sp>
        <p:nvSpPr>
          <p:cNvPr id="56" name="Subtitle 2"/>
          <p:cNvSpPr txBox="1">
            <a:spLocks/>
          </p:cNvSpPr>
          <p:nvPr/>
        </p:nvSpPr>
        <p:spPr>
          <a:xfrm>
            <a:off x="1614238" y="5337741"/>
            <a:ext cx="9262278" cy="105731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ts val="1800"/>
              </a:lnSpc>
              <a:spcBef>
                <a:spcPts val="0"/>
              </a:spcBef>
            </a:pPr>
            <a:r>
              <a:rPr lang="en-GB" sz="1200" dirty="0">
                <a:solidFill>
                  <a:schemeClr val="bg1"/>
                </a:solidFill>
                <a:latin typeface="Raleway" pitchFamily="2" charset="0"/>
              </a:rPr>
              <a:t>Competition in the market is fierce, and the market is price-elastic, which demands that </a:t>
            </a:r>
            <a:r>
              <a:rPr lang="en-GB" sz="1200" dirty="0" err="1">
                <a:solidFill>
                  <a:schemeClr val="bg1"/>
                </a:solidFill>
                <a:latin typeface="Raleway" pitchFamily="2" charset="0"/>
              </a:rPr>
              <a:t>Pawfect</a:t>
            </a:r>
            <a:r>
              <a:rPr lang="en-GB" sz="1200" dirty="0">
                <a:solidFill>
                  <a:schemeClr val="bg1"/>
                </a:solidFill>
                <a:latin typeface="Raleway" pitchFamily="2" charset="0"/>
              </a:rPr>
              <a:t> Touch maintain a competitive advantage by means of eco-differentiation and service innovation.</a:t>
            </a:r>
          </a:p>
          <a:p>
            <a:pPr>
              <a:lnSpc>
                <a:spcPts val="1800"/>
              </a:lnSpc>
              <a:spcBef>
                <a:spcPts val="0"/>
              </a:spcBef>
            </a:pPr>
            <a:r>
              <a:rPr lang="en-GB" sz="1200" dirty="0">
                <a:solidFill>
                  <a:schemeClr val="bg1"/>
                </a:solidFill>
                <a:latin typeface="Raleway" pitchFamily="2" charset="0"/>
              </a:rPr>
              <a:t>The demand for loyal customers and suppliers supports the necessity to develop strategic loyalty programs and implement ethical sourcing to maintain margins and brand trust.</a:t>
            </a:r>
            <a:endParaRPr lang="en-US" sz="1200" dirty="0">
              <a:solidFill>
                <a:schemeClr val="bg1"/>
              </a:solidFill>
              <a:latin typeface="Raleway" pitchFamily="2" charset="0"/>
            </a:endParaRPr>
          </a:p>
        </p:txBody>
      </p:sp>
      <p:graphicFrame>
        <p:nvGraphicFramePr>
          <p:cNvPr id="2" name="Table 1">
            <a:extLst>
              <a:ext uri="{FF2B5EF4-FFF2-40B4-BE49-F238E27FC236}">
                <a16:creationId xmlns:a16="http://schemas.microsoft.com/office/drawing/2014/main" id="{076230F6-2D1F-7AD5-1CCD-FF8B860DA629}"/>
              </a:ext>
            </a:extLst>
          </p:cNvPr>
          <p:cNvGraphicFramePr>
            <a:graphicFrameLocks noGrp="1"/>
          </p:cNvGraphicFramePr>
          <p:nvPr>
            <p:extLst>
              <p:ext uri="{D42A27DB-BD31-4B8C-83A1-F6EECF244321}">
                <p14:modId xmlns:p14="http://schemas.microsoft.com/office/powerpoint/2010/main" val="277186403"/>
              </p:ext>
            </p:extLst>
          </p:nvPr>
        </p:nvGraphicFramePr>
        <p:xfrm>
          <a:off x="1553966" y="1405576"/>
          <a:ext cx="9596634" cy="3678300"/>
        </p:xfrm>
        <a:graphic>
          <a:graphicData uri="http://schemas.openxmlformats.org/drawingml/2006/table">
            <a:tbl>
              <a:tblPr/>
              <a:tblGrid>
                <a:gridCol w="2171764">
                  <a:extLst>
                    <a:ext uri="{9D8B030D-6E8A-4147-A177-3AD203B41FA5}">
                      <a16:colId xmlns:a16="http://schemas.microsoft.com/office/drawing/2014/main" val="2625838374"/>
                    </a:ext>
                  </a:extLst>
                </a:gridCol>
                <a:gridCol w="7424870">
                  <a:extLst>
                    <a:ext uri="{9D8B030D-6E8A-4147-A177-3AD203B41FA5}">
                      <a16:colId xmlns:a16="http://schemas.microsoft.com/office/drawing/2014/main" val="382576322"/>
                    </a:ext>
                  </a:extLst>
                </a:gridCol>
              </a:tblGrid>
              <a:tr h="350314">
                <a:tc>
                  <a:txBody>
                    <a:bodyPr/>
                    <a:lstStyle/>
                    <a:p>
                      <a:pPr>
                        <a:buNone/>
                      </a:pPr>
                      <a:r>
                        <a:rPr lang="en-US" sz="1300" b="1">
                          <a:solidFill>
                            <a:schemeClr val="tx1"/>
                          </a:solidFill>
                          <a:latin typeface="Raleway" pitchFamily="2" charset="0"/>
                        </a:rPr>
                        <a:t>Force</a:t>
                      </a:r>
                      <a:endParaRPr lang="en-US" sz="130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US" sz="1300" b="1">
                          <a:solidFill>
                            <a:schemeClr val="tx1"/>
                          </a:solidFill>
                          <a:latin typeface="Raleway" pitchFamily="2" charset="0"/>
                        </a:rPr>
                        <a:t>Summary of Findings</a:t>
                      </a:r>
                      <a:endParaRPr lang="en-US" sz="1300">
                        <a:solidFill>
                          <a:schemeClr val="tx1"/>
                        </a:solidFill>
                        <a:latin typeface="Raleway" pitchFamily="2" charset="0"/>
                      </a:endParaRPr>
                    </a:p>
                  </a:txBody>
                  <a:tcPr anchor="ctr">
                    <a:lnL>
                      <a:noFill/>
                    </a:lnL>
                    <a:lnR>
                      <a:noFill/>
                    </a:lnR>
                    <a:lnT>
                      <a:noFill/>
                    </a:lnT>
                    <a:lnB>
                      <a:noFill/>
                    </a:lnB>
                    <a:noFill/>
                  </a:tcPr>
                </a:tc>
                <a:extLst>
                  <a:ext uri="{0D108BD9-81ED-4DB2-BD59-A6C34878D82A}">
                    <a16:rowId xmlns:a16="http://schemas.microsoft.com/office/drawing/2014/main" val="889874320"/>
                  </a:ext>
                </a:extLst>
              </a:tr>
              <a:tr h="875786">
                <a:tc>
                  <a:txBody>
                    <a:bodyPr/>
                    <a:lstStyle/>
                    <a:p>
                      <a:pPr>
                        <a:buNone/>
                      </a:pPr>
                      <a:r>
                        <a:rPr lang="en-US" sz="1300" b="1">
                          <a:solidFill>
                            <a:schemeClr val="tx1"/>
                          </a:solidFill>
                          <a:latin typeface="Raleway" pitchFamily="2" charset="0"/>
                        </a:rPr>
                        <a:t>Industry Rivalry</a:t>
                      </a:r>
                      <a:endParaRPr lang="en-US" sz="130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GB" sz="1300" dirty="0">
                          <a:solidFill>
                            <a:schemeClr val="tx1"/>
                          </a:solidFill>
                          <a:latin typeface="Raleway" pitchFamily="2" charset="0"/>
                        </a:rPr>
                        <a:t>High — crowded market with &gt;4,000 competitors; differentiation driven by service quality and convenience.</a:t>
                      </a:r>
                    </a:p>
                  </a:txBody>
                  <a:tcPr anchor="ctr">
                    <a:lnL>
                      <a:noFill/>
                    </a:lnL>
                    <a:lnR>
                      <a:noFill/>
                    </a:lnR>
                    <a:lnT>
                      <a:noFill/>
                    </a:lnT>
                    <a:lnB>
                      <a:noFill/>
                    </a:lnB>
                    <a:noFill/>
                  </a:tcPr>
                </a:tc>
                <a:extLst>
                  <a:ext uri="{0D108BD9-81ED-4DB2-BD59-A6C34878D82A}">
                    <a16:rowId xmlns:a16="http://schemas.microsoft.com/office/drawing/2014/main" val="2489034619"/>
                  </a:ext>
                </a:extLst>
              </a:tr>
              <a:tr h="613050">
                <a:tc>
                  <a:txBody>
                    <a:bodyPr/>
                    <a:lstStyle/>
                    <a:p>
                      <a:pPr>
                        <a:buNone/>
                      </a:pPr>
                      <a:r>
                        <a:rPr lang="en-US" sz="1300" b="1" dirty="0">
                          <a:solidFill>
                            <a:schemeClr val="tx1"/>
                          </a:solidFill>
                          <a:latin typeface="Raleway" pitchFamily="2" charset="0"/>
                        </a:rPr>
                        <a:t>Threat of New Entrants</a:t>
                      </a:r>
                      <a:endParaRPr lang="en-US" sz="1300" dirty="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GB" sz="1300" dirty="0">
                          <a:solidFill>
                            <a:schemeClr val="tx1"/>
                          </a:solidFill>
                          <a:latin typeface="Raleway" pitchFamily="2" charset="0"/>
                        </a:rPr>
                        <a:t>Moderate — low licensing barriers but £8–12K startup cost and brand credibility take time to build.</a:t>
                      </a:r>
                    </a:p>
                  </a:txBody>
                  <a:tcPr anchor="ctr">
                    <a:lnL>
                      <a:noFill/>
                    </a:lnL>
                    <a:lnR>
                      <a:noFill/>
                    </a:lnR>
                    <a:lnT>
                      <a:noFill/>
                    </a:lnT>
                    <a:lnB>
                      <a:noFill/>
                    </a:lnB>
                    <a:noFill/>
                  </a:tcPr>
                </a:tc>
                <a:extLst>
                  <a:ext uri="{0D108BD9-81ED-4DB2-BD59-A6C34878D82A}">
                    <a16:rowId xmlns:a16="http://schemas.microsoft.com/office/drawing/2014/main" val="257656516"/>
                  </a:ext>
                </a:extLst>
              </a:tr>
              <a:tr h="613050">
                <a:tc>
                  <a:txBody>
                    <a:bodyPr/>
                    <a:lstStyle/>
                    <a:p>
                      <a:pPr>
                        <a:buNone/>
                      </a:pPr>
                      <a:r>
                        <a:rPr lang="en-US" sz="1300" b="1">
                          <a:solidFill>
                            <a:schemeClr val="tx1"/>
                          </a:solidFill>
                          <a:latin typeface="Raleway" pitchFamily="2" charset="0"/>
                        </a:rPr>
                        <a:t>Threat of Substitutes</a:t>
                      </a:r>
                      <a:endParaRPr lang="en-US" sz="130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GB" sz="1300">
                          <a:solidFill>
                            <a:schemeClr val="tx1"/>
                          </a:solidFill>
                          <a:latin typeface="Raleway" pitchFamily="2" charset="0"/>
                        </a:rPr>
                        <a:t>High — DIY kits, vet grooming, and pet spas compete on price and trust.</a:t>
                      </a:r>
                    </a:p>
                  </a:txBody>
                  <a:tcPr anchor="ctr">
                    <a:lnL>
                      <a:noFill/>
                    </a:lnL>
                    <a:lnR>
                      <a:noFill/>
                    </a:lnR>
                    <a:lnT>
                      <a:noFill/>
                    </a:lnT>
                    <a:lnB>
                      <a:noFill/>
                    </a:lnB>
                    <a:noFill/>
                  </a:tcPr>
                </a:tc>
                <a:extLst>
                  <a:ext uri="{0D108BD9-81ED-4DB2-BD59-A6C34878D82A}">
                    <a16:rowId xmlns:a16="http://schemas.microsoft.com/office/drawing/2014/main" val="1820695266"/>
                  </a:ext>
                </a:extLst>
              </a:tr>
              <a:tr h="613050">
                <a:tc>
                  <a:txBody>
                    <a:bodyPr/>
                    <a:lstStyle/>
                    <a:p>
                      <a:pPr>
                        <a:buNone/>
                      </a:pPr>
                      <a:r>
                        <a:rPr lang="en-US" sz="1300" b="1">
                          <a:solidFill>
                            <a:schemeClr val="tx1"/>
                          </a:solidFill>
                          <a:latin typeface="Raleway" pitchFamily="2" charset="0"/>
                        </a:rPr>
                        <a:t>Supplier Power</a:t>
                      </a:r>
                      <a:endParaRPr lang="en-US" sz="130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GB" sz="1300" dirty="0">
                          <a:solidFill>
                            <a:schemeClr val="tx1"/>
                          </a:solidFill>
                          <a:latin typeface="Raleway" pitchFamily="2" charset="0"/>
                        </a:rPr>
                        <a:t>Moderate — few eco-product suppliers raise costs but enhance brand credibility.</a:t>
                      </a:r>
                    </a:p>
                  </a:txBody>
                  <a:tcPr anchor="ctr">
                    <a:lnL>
                      <a:noFill/>
                    </a:lnL>
                    <a:lnR>
                      <a:noFill/>
                    </a:lnR>
                    <a:lnT>
                      <a:noFill/>
                    </a:lnT>
                    <a:lnB>
                      <a:noFill/>
                    </a:lnB>
                    <a:noFill/>
                  </a:tcPr>
                </a:tc>
                <a:extLst>
                  <a:ext uri="{0D108BD9-81ED-4DB2-BD59-A6C34878D82A}">
                    <a16:rowId xmlns:a16="http://schemas.microsoft.com/office/drawing/2014/main" val="512482034"/>
                  </a:ext>
                </a:extLst>
              </a:tr>
              <a:tr h="613050">
                <a:tc>
                  <a:txBody>
                    <a:bodyPr/>
                    <a:lstStyle/>
                    <a:p>
                      <a:pPr>
                        <a:buNone/>
                      </a:pPr>
                      <a:r>
                        <a:rPr lang="en-US" sz="1300" b="1">
                          <a:solidFill>
                            <a:schemeClr val="tx1"/>
                          </a:solidFill>
                          <a:latin typeface="Raleway" pitchFamily="2" charset="0"/>
                        </a:rPr>
                        <a:t>Customer Power</a:t>
                      </a:r>
                      <a:endParaRPr lang="en-US" sz="1300">
                        <a:solidFill>
                          <a:schemeClr val="tx1"/>
                        </a:solidFill>
                        <a:latin typeface="Raleway" pitchFamily="2" charset="0"/>
                      </a:endParaRPr>
                    </a:p>
                  </a:txBody>
                  <a:tcPr anchor="ctr">
                    <a:lnL>
                      <a:noFill/>
                    </a:lnL>
                    <a:lnR>
                      <a:noFill/>
                    </a:lnR>
                    <a:lnT>
                      <a:noFill/>
                    </a:lnT>
                    <a:lnB>
                      <a:noFill/>
                    </a:lnB>
                    <a:noFill/>
                  </a:tcPr>
                </a:tc>
                <a:tc>
                  <a:txBody>
                    <a:bodyPr/>
                    <a:lstStyle/>
                    <a:p>
                      <a:pPr>
                        <a:buNone/>
                      </a:pPr>
                      <a:r>
                        <a:rPr lang="en-GB" sz="1300" dirty="0">
                          <a:solidFill>
                            <a:schemeClr val="tx1"/>
                          </a:solidFill>
                          <a:latin typeface="Raleway" pitchFamily="2" charset="0"/>
                        </a:rPr>
                        <a:t>High — price-sensitive consumers demand value, loyalty schemes essential to reduce churn.</a:t>
                      </a:r>
                    </a:p>
                  </a:txBody>
                  <a:tcPr anchor="ctr">
                    <a:lnL>
                      <a:noFill/>
                    </a:lnL>
                    <a:lnR>
                      <a:noFill/>
                    </a:lnR>
                    <a:lnT>
                      <a:noFill/>
                    </a:lnT>
                    <a:lnB>
                      <a:noFill/>
                    </a:lnB>
                    <a:noFill/>
                  </a:tcPr>
                </a:tc>
                <a:extLst>
                  <a:ext uri="{0D108BD9-81ED-4DB2-BD59-A6C34878D82A}">
                    <a16:rowId xmlns:a16="http://schemas.microsoft.com/office/drawing/2014/main" val="771768191"/>
                  </a:ext>
                </a:extLst>
              </a:tr>
            </a:tbl>
          </a:graphicData>
        </a:graphic>
      </p:graphicFrame>
    </p:spTree>
    <p:extLst>
      <p:ext uri="{BB962C8B-B14F-4D97-AF65-F5344CB8AC3E}">
        <p14:creationId xmlns:p14="http://schemas.microsoft.com/office/powerpoint/2010/main" val="27278153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1000"/>
                                        <p:tgtEl>
                                          <p:spTgt spid="7"/>
                                        </p:tgtEl>
                                      </p:cBhvr>
                                    </p:animEffect>
                                    <p:anim calcmode="lin" valueType="num">
                                      <p:cBhvr>
                                        <p:cTn id="14" dur="1000" fill="hold"/>
                                        <p:tgtEl>
                                          <p:spTgt spid="7"/>
                                        </p:tgtEl>
                                        <p:attrNameLst>
                                          <p:attrName>ppt_x</p:attrName>
                                        </p:attrNameLst>
                                      </p:cBhvr>
                                      <p:tavLst>
                                        <p:tav tm="0">
                                          <p:val>
                                            <p:strVal val="#ppt_x"/>
                                          </p:val>
                                        </p:tav>
                                        <p:tav tm="100000">
                                          <p:val>
                                            <p:strVal val="#ppt_x"/>
                                          </p:val>
                                        </p:tav>
                                      </p:tavLst>
                                    </p:anim>
                                    <p:anim calcmode="lin" valueType="num">
                                      <p:cBhvr>
                                        <p:cTn id="15" dur="1000" fill="hold"/>
                                        <p:tgtEl>
                                          <p:spTgt spid="7"/>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22" presetClass="entr" presetSubtype="8" fill="hold" grpId="0" nodeType="afterEffect">
                                  <p:stCondLst>
                                    <p:cond delay="0"/>
                                  </p:stCondLst>
                                  <p:childTnLst>
                                    <p:set>
                                      <p:cBhvr>
                                        <p:cTn id="18" dur="1" fill="hold">
                                          <p:stCondLst>
                                            <p:cond delay="0"/>
                                          </p:stCondLst>
                                        </p:cTn>
                                        <p:tgtEl>
                                          <p:spTgt spid="55"/>
                                        </p:tgtEl>
                                        <p:attrNameLst>
                                          <p:attrName>style.visibility</p:attrName>
                                        </p:attrNameLst>
                                      </p:cBhvr>
                                      <p:to>
                                        <p:strVal val="visible"/>
                                      </p:to>
                                    </p:set>
                                    <p:animEffect transition="in" filter="wipe(left)">
                                      <p:cBhvr>
                                        <p:cTn id="19" dur="500"/>
                                        <p:tgtEl>
                                          <p:spTgt spid="55"/>
                                        </p:tgtEl>
                                      </p:cBhvr>
                                    </p:animEffect>
                                  </p:childTnLst>
                                </p:cTn>
                              </p:par>
                            </p:childTnLst>
                          </p:cTn>
                        </p:par>
                        <p:par>
                          <p:cTn id="20" fill="hold">
                            <p:stCondLst>
                              <p:cond delay="2500"/>
                            </p:stCondLst>
                            <p:childTnLst>
                              <p:par>
                                <p:cTn id="21" presetID="22" presetClass="entr" presetSubtype="8" fill="hold" grpId="0" nodeType="afterEffect">
                                  <p:stCondLst>
                                    <p:cond delay="0"/>
                                  </p:stCondLst>
                                  <p:childTnLst>
                                    <p:set>
                                      <p:cBhvr>
                                        <p:cTn id="22" dur="1" fill="hold">
                                          <p:stCondLst>
                                            <p:cond delay="0"/>
                                          </p:stCondLst>
                                        </p:cTn>
                                        <p:tgtEl>
                                          <p:spTgt spid="56"/>
                                        </p:tgtEl>
                                        <p:attrNameLst>
                                          <p:attrName>style.visibility</p:attrName>
                                        </p:attrNameLst>
                                      </p:cBhvr>
                                      <p:to>
                                        <p:strVal val="visible"/>
                                      </p:to>
                                    </p:set>
                                    <p:animEffect transition="in" filter="wipe(left)">
                                      <p:cBhvr>
                                        <p:cTn id="23" dur="500"/>
                                        <p:tgtEl>
                                          <p:spTgt spid="56"/>
                                        </p:tgtEl>
                                      </p:cBhvr>
                                    </p:animEffect>
                                  </p:childTnLst>
                                </p:cTn>
                              </p:par>
                            </p:childTnLst>
                          </p:cTn>
                        </p:par>
                        <p:par>
                          <p:cTn id="24" fill="hold">
                            <p:stCondLst>
                              <p:cond delay="3000"/>
                            </p:stCondLst>
                            <p:childTnLst>
                              <p:par>
                                <p:cTn id="25" presetID="22" presetClass="entr" presetSubtype="4" fill="hold" grpId="0" nodeType="after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wipe(down)">
                                      <p:cBhvr>
                                        <p:cTn id="2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P spid="9" grpId="0" animBg="1"/>
      <p:bldP spid="55" grpId="0"/>
      <p:bldP spid="5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647469" y="848588"/>
            <a:ext cx="7620932" cy="707886"/>
          </a:xfrm>
          <a:prstGeom prst="rect">
            <a:avLst/>
          </a:prstGeom>
          <a:noFill/>
        </p:spPr>
        <p:txBody>
          <a:bodyPr wrap="none" rtlCol="0">
            <a:spAutoFit/>
          </a:bodyPr>
          <a:lstStyle/>
          <a:p>
            <a:r>
              <a:rPr lang="en-US" sz="4000" b="1" dirty="0"/>
              <a:t>Marketing Strategy – 4Ps Overview</a:t>
            </a:r>
            <a:endParaRPr lang="en-US" sz="3700" b="1" dirty="0">
              <a:solidFill>
                <a:schemeClr val="accent1"/>
              </a:solidFill>
              <a:latin typeface="Mont Heavy DEMO" panose="00000A00000000000000" pitchFamily="50" charset="0"/>
            </a:endParaRPr>
          </a:p>
        </p:txBody>
      </p:sp>
      <p:sp>
        <p:nvSpPr>
          <p:cNvPr id="9" name="Rectangle 7"/>
          <p:cNvSpPr>
            <a:spLocks noChangeArrowheads="1"/>
          </p:cNvSpPr>
          <p:nvPr/>
        </p:nvSpPr>
        <p:spPr bwMode="auto">
          <a:xfrm>
            <a:off x="3442273" y="2589872"/>
            <a:ext cx="2514136" cy="366651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2" name="Group 1"/>
          <p:cNvGrpSpPr/>
          <p:nvPr/>
        </p:nvGrpSpPr>
        <p:grpSpPr>
          <a:xfrm>
            <a:off x="647469" y="2589872"/>
            <a:ext cx="2511166" cy="3666511"/>
            <a:chOff x="647469" y="2589872"/>
            <a:chExt cx="2511166" cy="3666511"/>
          </a:xfrm>
        </p:grpSpPr>
        <p:sp>
          <p:nvSpPr>
            <p:cNvPr id="8" name="Rectangle 6"/>
            <p:cNvSpPr>
              <a:spLocks noChangeArrowheads="1"/>
            </p:cNvSpPr>
            <p:nvPr/>
          </p:nvSpPr>
          <p:spPr bwMode="auto">
            <a:xfrm>
              <a:off x="647469" y="2589872"/>
              <a:ext cx="2511166" cy="3666511"/>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Rectangle 10"/>
            <p:cNvSpPr>
              <a:spLocks noChangeArrowheads="1"/>
            </p:cNvSpPr>
            <p:nvPr/>
          </p:nvSpPr>
          <p:spPr bwMode="auto">
            <a:xfrm>
              <a:off x="647469" y="6199952"/>
              <a:ext cx="2511166" cy="5643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3" name="Group 2"/>
          <p:cNvGrpSpPr/>
          <p:nvPr/>
        </p:nvGrpSpPr>
        <p:grpSpPr>
          <a:xfrm>
            <a:off x="6247473" y="2595812"/>
            <a:ext cx="2499286" cy="3660571"/>
            <a:chOff x="6247473" y="2595812"/>
            <a:chExt cx="2499286" cy="3660571"/>
          </a:xfrm>
        </p:grpSpPr>
        <p:sp>
          <p:nvSpPr>
            <p:cNvPr id="10" name="Rectangle 8"/>
            <p:cNvSpPr>
              <a:spLocks noChangeArrowheads="1"/>
            </p:cNvSpPr>
            <p:nvPr/>
          </p:nvSpPr>
          <p:spPr bwMode="auto">
            <a:xfrm>
              <a:off x="6247473" y="2595812"/>
              <a:ext cx="2499286" cy="3657601"/>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11"/>
            <p:cNvSpPr>
              <a:spLocks noChangeArrowheads="1"/>
            </p:cNvSpPr>
            <p:nvPr/>
          </p:nvSpPr>
          <p:spPr bwMode="auto">
            <a:xfrm>
              <a:off x="6247473" y="6199952"/>
              <a:ext cx="2499286" cy="5643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grpSp>
        <p:nvGrpSpPr>
          <p:cNvPr id="4" name="Group 3"/>
          <p:cNvGrpSpPr/>
          <p:nvPr/>
        </p:nvGrpSpPr>
        <p:grpSpPr>
          <a:xfrm>
            <a:off x="9046732" y="2589872"/>
            <a:ext cx="2515621" cy="3666511"/>
            <a:chOff x="9046732" y="2589872"/>
            <a:chExt cx="2515621" cy="3666511"/>
          </a:xfrm>
        </p:grpSpPr>
        <p:sp>
          <p:nvSpPr>
            <p:cNvPr id="11" name="Rectangle 9"/>
            <p:cNvSpPr>
              <a:spLocks noChangeArrowheads="1"/>
            </p:cNvSpPr>
            <p:nvPr/>
          </p:nvSpPr>
          <p:spPr bwMode="auto">
            <a:xfrm>
              <a:off x="9046732" y="2589872"/>
              <a:ext cx="2515621" cy="3666511"/>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Rectangle 12"/>
            <p:cNvSpPr>
              <a:spLocks noChangeArrowheads="1"/>
            </p:cNvSpPr>
            <p:nvPr/>
          </p:nvSpPr>
          <p:spPr bwMode="auto">
            <a:xfrm>
              <a:off x="9046732" y="6199952"/>
              <a:ext cx="2515621" cy="5643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 name="Freeform 14"/>
          <p:cNvSpPr>
            <a:spLocks noEditPoints="1"/>
          </p:cNvSpPr>
          <p:nvPr/>
        </p:nvSpPr>
        <p:spPr bwMode="auto">
          <a:xfrm>
            <a:off x="9505603" y="3103688"/>
            <a:ext cx="513816" cy="648953"/>
          </a:xfrm>
          <a:custGeom>
            <a:avLst/>
            <a:gdLst>
              <a:gd name="T0" fmla="*/ 152 w 173"/>
              <a:gd name="T1" fmla="*/ 200 h 218"/>
              <a:gd name="T2" fmla="*/ 133 w 173"/>
              <a:gd name="T3" fmla="*/ 160 h 218"/>
              <a:gd name="T4" fmla="*/ 138 w 173"/>
              <a:gd name="T5" fmla="*/ 131 h 218"/>
              <a:gd name="T6" fmla="*/ 151 w 173"/>
              <a:gd name="T7" fmla="*/ 124 h 218"/>
              <a:gd name="T8" fmla="*/ 138 w 173"/>
              <a:gd name="T9" fmla="*/ 116 h 218"/>
              <a:gd name="T10" fmla="*/ 123 w 173"/>
              <a:gd name="T11" fmla="*/ 121 h 218"/>
              <a:gd name="T12" fmla="*/ 95 w 173"/>
              <a:gd name="T13" fmla="*/ 30 h 218"/>
              <a:gd name="T14" fmla="*/ 75 w 173"/>
              <a:gd name="T15" fmla="*/ 10 h 218"/>
              <a:gd name="T16" fmla="*/ 62 w 173"/>
              <a:gd name="T17" fmla="*/ 62 h 218"/>
              <a:gd name="T18" fmla="*/ 34 w 173"/>
              <a:gd name="T19" fmla="*/ 117 h 218"/>
              <a:gd name="T20" fmla="*/ 28 w 173"/>
              <a:gd name="T21" fmla="*/ 115 h 218"/>
              <a:gd name="T22" fmla="*/ 32 w 173"/>
              <a:gd name="T23" fmla="*/ 131 h 218"/>
              <a:gd name="T24" fmla="*/ 36 w 173"/>
              <a:gd name="T25" fmla="*/ 160 h 218"/>
              <a:gd name="T26" fmla="*/ 22 w 173"/>
              <a:gd name="T27" fmla="*/ 200 h 218"/>
              <a:gd name="T28" fmla="*/ 0 w 173"/>
              <a:gd name="T29" fmla="*/ 197 h 218"/>
              <a:gd name="T30" fmla="*/ 22 w 173"/>
              <a:gd name="T31" fmla="*/ 207 h 218"/>
              <a:gd name="T32" fmla="*/ 71 w 173"/>
              <a:gd name="T33" fmla="*/ 218 h 218"/>
              <a:gd name="T34" fmla="*/ 152 w 173"/>
              <a:gd name="T35" fmla="*/ 205 h 218"/>
              <a:gd name="T36" fmla="*/ 173 w 173"/>
              <a:gd name="T37" fmla="*/ 207 h 218"/>
              <a:gd name="T38" fmla="*/ 139 w 173"/>
              <a:gd name="T39" fmla="*/ 124 h 218"/>
              <a:gd name="T40" fmla="*/ 28 w 173"/>
              <a:gd name="T41" fmla="*/ 127 h 218"/>
              <a:gd name="T42" fmla="*/ 32 w 173"/>
              <a:gd name="T43" fmla="*/ 122 h 218"/>
              <a:gd name="T44" fmla="*/ 5 w 173"/>
              <a:gd name="T45" fmla="*/ 204 h 218"/>
              <a:gd name="T46" fmla="*/ 127 w 173"/>
              <a:gd name="T47" fmla="*/ 167 h 218"/>
              <a:gd name="T48" fmla="*/ 90 w 173"/>
              <a:gd name="T49" fmla="*/ 79 h 218"/>
              <a:gd name="T50" fmla="*/ 103 w 173"/>
              <a:gd name="T51" fmla="*/ 72 h 218"/>
              <a:gd name="T52" fmla="*/ 78 w 173"/>
              <a:gd name="T53" fmla="*/ 117 h 218"/>
              <a:gd name="T54" fmla="*/ 91 w 173"/>
              <a:gd name="T55" fmla="*/ 117 h 218"/>
              <a:gd name="T56" fmla="*/ 86 w 173"/>
              <a:gd name="T57" fmla="*/ 120 h 218"/>
              <a:gd name="T58" fmla="*/ 88 w 173"/>
              <a:gd name="T59" fmla="*/ 24 h 218"/>
              <a:gd name="T60" fmla="*/ 81 w 173"/>
              <a:gd name="T61" fmla="*/ 24 h 218"/>
              <a:gd name="T62" fmla="*/ 80 w 173"/>
              <a:gd name="T63" fmla="*/ 33 h 218"/>
              <a:gd name="T64" fmla="*/ 83 w 173"/>
              <a:gd name="T65" fmla="*/ 33 h 218"/>
              <a:gd name="T66" fmla="*/ 88 w 173"/>
              <a:gd name="T67" fmla="*/ 33 h 218"/>
              <a:gd name="T68" fmla="*/ 91 w 173"/>
              <a:gd name="T69" fmla="*/ 34 h 218"/>
              <a:gd name="T70" fmla="*/ 96 w 173"/>
              <a:gd name="T71" fmla="*/ 67 h 218"/>
              <a:gd name="T72" fmla="*/ 94 w 173"/>
              <a:gd name="T73" fmla="*/ 68 h 218"/>
              <a:gd name="T74" fmla="*/ 90 w 173"/>
              <a:gd name="T75" fmla="*/ 70 h 218"/>
              <a:gd name="T76" fmla="*/ 82 w 173"/>
              <a:gd name="T77" fmla="*/ 70 h 218"/>
              <a:gd name="T78" fmla="*/ 74 w 173"/>
              <a:gd name="T79" fmla="*/ 67 h 218"/>
              <a:gd name="T80" fmla="*/ 71 w 173"/>
              <a:gd name="T81" fmla="*/ 65 h 218"/>
              <a:gd name="T82" fmla="*/ 71 w 173"/>
              <a:gd name="T83" fmla="*/ 64 h 218"/>
              <a:gd name="T84" fmla="*/ 69 w 173"/>
              <a:gd name="T85" fmla="*/ 62 h 218"/>
              <a:gd name="T86" fmla="*/ 66 w 173"/>
              <a:gd name="T87" fmla="*/ 51 h 218"/>
              <a:gd name="T88" fmla="*/ 66 w 173"/>
              <a:gd name="T89" fmla="*/ 72 h 218"/>
              <a:gd name="T90" fmla="*/ 76 w 173"/>
              <a:gd name="T91" fmla="*/ 78 h 218"/>
              <a:gd name="T92" fmla="*/ 54 w 173"/>
              <a:gd name="T93" fmla="*/ 172 h 218"/>
              <a:gd name="T94" fmla="*/ 101 w 173"/>
              <a:gd name="T95" fmla="*/ 213 h 218"/>
              <a:gd name="T96" fmla="*/ 106 w 173"/>
              <a:gd name="T97" fmla="*/ 197 h 218"/>
              <a:gd name="T98" fmla="*/ 68 w 173"/>
              <a:gd name="T99" fmla="*/ 203 h 218"/>
              <a:gd name="T100" fmla="*/ 62 w 173"/>
              <a:gd name="T101" fmla="*/ 167 h 218"/>
              <a:gd name="T102" fmla="*/ 89 w 173"/>
              <a:gd name="T103" fmla="*/ 133 h 218"/>
              <a:gd name="T104" fmla="*/ 114 w 173"/>
              <a:gd name="T105" fmla="*/ 175 h 218"/>
              <a:gd name="T106" fmla="*/ 168 w 173"/>
              <a:gd name="T107" fmla="*/ 204 h 218"/>
              <a:gd name="T108" fmla="*/ 85 w 173"/>
              <a:gd name="T109" fmla="*/ 67 h 218"/>
              <a:gd name="T110" fmla="*/ 85 w 173"/>
              <a:gd name="T111" fmla="*/ 36 h 218"/>
              <a:gd name="T112" fmla="*/ 89 w 173"/>
              <a:gd name="T113" fmla="*/ 47 h 218"/>
              <a:gd name="T114" fmla="*/ 78 w 173"/>
              <a:gd name="T115" fmla="*/ 51 h 2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73" h="218">
                <a:moveTo>
                  <a:pt x="173" y="196"/>
                </a:moveTo>
                <a:cubicBezTo>
                  <a:pt x="172" y="195"/>
                  <a:pt x="172" y="195"/>
                  <a:pt x="171" y="195"/>
                </a:cubicBezTo>
                <a:cubicBezTo>
                  <a:pt x="154" y="195"/>
                  <a:pt x="154" y="195"/>
                  <a:pt x="154" y="195"/>
                </a:cubicBezTo>
                <a:cubicBezTo>
                  <a:pt x="154" y="195"/>
                  <a:pt x="153" y="195"/>
                  <a:pt x="153" y="196"/>
                </a:cubicBezTo>
                <a:cubicBezTo>
                  <a:pt x="152" y="196"/>
                  <a:pt x="152" y="197"/>
                  <a:pt x="152" y="197"/>
                </a:cubicBezTo>
                <a:cubicBezTo>
                  <a:pt x="152" y="200"/>
                  <a:pt x="152" y="200"/>
                  <a:pt x="152" y="200"/>
                </a:cubicBezTo>
                <a:cubicBezTo>
                  <a:pt x="134" y="201"/>
                  <a:pt x="134" y="201"/>
                  <a:pt x="134" y="201"/>
                </a:cubicBezTo>
                <a:cubicBezTo>
                  <a:pt x="135" y="201"/>
                  <a:pt x="135" y="199"/>
                  <a:pt x="135" y="198"/>
                </a:cubicBezTo>
                <a:cubicBezTo>
                  <a:pt x="127" y="175"/>
                  <a:pt x="127" y="175"/>
                  <a:pt x="127" y="175"/>
                </a:cubicBezTo>
                <a:cubicBezTo>
                  <a:pt x="127" y="175"/>
                  <a:pt x="127" y="175"/>
                  <a:pt x="127" y="175"/>
                </a:cubicBezTo>
                <a:cubicBezTo>
                  <a:pt x="129" y="174"/>
                  <a:pt x="131" y="172"/>
                  <a:pt x="132" y="170"/>
                </a:cubicBezTo>
                <a:cubicBezTo>
                  <a:pt x="134" y="167"/>
                  <a:pt x="134" y="163"/>
                  <a:pt x="133" y="160"/>
                </a:cubicBezTo>
                <a:cubicBezTo>
                  <a:pt x="124" y="126"/>
                  <a:pt x="124" y="126"/>
                  <a:pt x="124" y="126"/>
                </a:cubicBezTo>
                <a:cubicBezTo>
                  <a:pt x="134" y="126"/>
                  <a:pt x="134" y="126"/>
                  <a:pt x="134" y="126"/>
                </a:cubicBezTo>
                <a:cubicBezTo>
                  <a:pt x="134" y="126"/>
                  <a:pt x="134" y="126"/>
                  <a:pt x="134" y="126"/>
                </a:cubicBezTo>
                <a:cubicBezTo>
                  <a:pt x="135" y="128"/>
                  <a:pt x="136" y="129"/>
                  <a:pt x="137" y="130"/>
                </a:cubicBezTo>
                <a:cubicBezTo>
                  <a:pt x="137" y="130"/>
                  <a:pt x="137" y="131"/>
                  <a:pt x="137" y="131"/>
                </a:cubicBezTo>
                <a:cubicBezTo>
                  <a:pt x="137" y="131"/>
                  <a:pt x="138" y="131"/>
                  <a:pt x="138" y="131"/>
                </a:cubicBezTo>
                <a:cubicBezTo>
                  <a:pt x="138" y="131"/>
                  <a:pt x="138" y="131"/>
                  <a:pt x="138" y="131"/>
                </a:cubicBezTo>
                <a:cubicBezTo>
                  <a:pt x="139" y="132"/>
                  <a:pt x="139" y="132"/>
                  <a:pt x="139" y="132"/>
                </a:cubicBezTo>
                <a:cubicBezTo>
                  <a:pt x="139" y="132"/>
                  <a:pt x="140" y="132"/>
                  <a:pt x="140" y="132"/>
                </a:cubicBezTo>
                <a:cubicBezTo>
                  <a:pt x="140" y="132"/>
                  <a:pt x="140" y="132"/>
                  <a:pt x="141" y="132"/>
                </a:cubicBezTo>
                <a:cubicBezTo>
                  <a:pt x="141" y="132"/>
                  <a:pt x="142" y="132"/>
                  <a:pt x="142" y="132"/>
                </a:cubicBezTo>
                <a:cubicBezTo>
                  <a:pt x="147" y="132"/>
                  <a:pt x="151" y="128"/>
                  <a:pt x="151" y="124"/>
                </a:cubicBezTo>
                <a:cubicBezTo>
                  <a:pt x="151" y="119"/>
                  <a:pt x="147" y="115"/>
                  <a:pt x="142" y="115"/>
                </a:cubicBezTo>
                <a:cubicBezTo>
                  <a:pt x="142" y="115"/>
                  <a:pt x="141" y="115"/>
                  <a:pt x="141" y="115"/>
                </a:cubicBezTo>
                <a:cubicBezTo>
                  <a:pt x="140" y="115"/>
                  <a:pt x="140" y="115"/>
                  <a:pt x="140" y="115"/>
                </a:cubicBezTo>
                <a:cubicBezTo>
                  <a:pt x="140" y="116"/>
                  <a:pt x="139" y="116"/>
                  <a:pt x="139" y="116"/>
                </a:cubicBezTo>
                <a:cubicBezTo>
                  <a:pt x="139" y="116"/>
                  <a:pt x="139" y="116"/>
                  <a:pt x="138" y="116"/>
                </a:cubicBezTo>
                <a:cubicBezTo>
                  <a:pt x="138" y="116"/>
                  <a:pt x="138" y="116"/>
                  <a:pt x="138" y="116"/>
                </a:cubicBezTo>
                <a:cubicBezTo>
                  <a:pt x="138" y="116"/>
                  <a:pt x="137" y="117"/>
                  <a:pt x="137" y="117"/>
                </a:cubicBezTo>
                <a:cubicBezTo>
                  <a:pt x="137" y="117"/>
                  <a:pt x="137" y="117"/>
                  <a:pt x="137" y="117"/>
                </a:cubicBezTo>
                <a:cubicBezTo>
                  <a:pt x="135" y="118"/>
                  <a:pt x="135" y="120"/>
                  <a:pt x="134" y="121"/>
                </a:cubicBezTo>
                <a:cubicBezTo>
                  <a:pt x="134" y="121"/>
                  <a:pt x="134" y="121"/>
                  <a:pt x="134" y="121"/>
                </a:cubicBezTo>
                <a:cubicBezTo>
                  <a:pt x="124" y="121"/>
                  <a:pt x="124" y="121"/>
                  <a:pt x="124" y="121"/>
                </a:cubicBezTo>
                <a:cubicBezTo>
                  <a:pt x="123" y="121"/>
                  <a:pt x="123" y="121"/>
                  <a:pt x="123" y="121"/>
                </a:cubicBezTo>
                <a:cubicBezTo>
                  <a:pt x="107" y="63"/>
                  <a:pt x="107" y="63"/>
                  <a:pt x="107" y="63"/>
                </a:cubicBezTo>
                <a:cubicBezTo>
                  <a:pt x="107" y="62"/>
                  <a:pt x="107" y="62"/>
                  <a:pt x="107" y="62"/>
                </a:cubicBezTo>
                <a:cubicBezTo>
                  <a:pt x="107" y="62"/>
                  <a:pt x="107" y="61"/>
                  <a:pt x="107" y="61"/>
                </a:cubicBezTo>
                <a:cubicBezTo>
                  <a:pt x="108" y="58"/>
                  <a:pt x="109" y="55"/>
                  <a:pt x="109" y="51"/>
                </a:cubicBezTo>
                <a:cubicBezTo>
                  <a:pt x="109" y="45"/>
                  <a:pt x="106" y="39"/>
                  <a:pt x="102" y="35"/>
                </a:cubicBezTo>
                <a:cubicBezTo>
                  <a:pt x="100" y="32"/>
                  <a:pt x="97" y="31"/>
                  <a:pt x="95" y="30"/>
                </a:cubicBezTo>
                <a:cubicBezTo>
                  <a:pt x="95" y="29"/>
                  <a:pt x="95" y="29"/>
                  <a:pt x="95" y="29"/>
                </a:cubicBezTo>
                <a:cubicBezTo>
                  <a:pt x="95" y="10"/>
                  <a:pt x="95" y="10"/>
                  <a:pt x="95" y="10"/>
                </a:cubicBezTo>
                <a:cubicBezTo>
                  <a:pt x="95" y="7"/>
                  <a:pt x="94" y="4"/>
                  <a:pt x="92" y="3"/>
                </a:cubicBezTo>
                <a:cubicBezTo>
                  <a:pt x="90" y="1"/>
                  <a:pt x="87" y="0"/>
                  <a:pt x="85" y="0"/>
                </a:cubicBezTo>
                <a:cubicBezTo>
                  <a:pt x="82" y="0"/>
                  <a:pt x="80" y="1"/>
                  <a:pt x="78" y="3"/>
                </a:cubicBezTo>
                <a:cubicBezTo>
                  <a:pt x="76" y="4"/>
                  <a:pt x="75" y="7"/>
                  <a:pt x="75" y="10"/>
                </a:cubicBezTo>
                <a:cubicBezTo>
                  <a:pt x="75" y="15"/>
                  <a:pt x="75" y="22"/>
                  <a:pt x="75" y="28"/>
                </a:cubicBezTo>
                <a:cubicBezTo>
                  <a:pt x="75" y="29"/>
                  <a:pt x="75" y="29"/>
                  <a:pt x="75" y="30"/>
                </a:cubicBezTo>
                <a:cubicBezTo>
                  <a:pt x="72" y="31"/>
                  <a:pt x="70" y="32"/>
                  <a:pt x="68" y="35"/>
                </a:cubicBezTo>
                <a:cubicBezTo>
                  <a:pt x="63" y="39"/>
                  <a:pt x="61" y="45"/>
                  <a:pt x="61" y="51"/>
                </a:cubicBezTo>
                <a:cubicBezTo>
                  <a:pt x="61" y="55"/>
                  <a:pt x="62" y="58"/>
                  <a:pt x="63" y="61"/>
                </a:cubicBezTo>
                <a:cubicBezTo>
                  <a:pt x="63" y="61"/>
                  <a:pt x="62" y="61"/>
                  <a:pt x="62" y="62"/>
                </a:cubicBezTo>
                <a:cubicBezTo>
                  <a:pt x="62" y="62"/>
                  <a:pt x="62" y="62"/>
                  <a:pt x="62" y="62"/>
                </a:cubicBezTo>
                <a:cubicBezTo>
                  <a:pt x="46" y="121"/>
                  <a:pt x="46" y="121"/>
                  <a:pt x="46" y="121"/>
                </a:cubicBezTo>
                <a:cubicBezTo>
                  <a:pt x="46" y="121"/>
                  <a:pt x="46" y="121"/>
                  <a:pt x="46" y="121"/>
                </a:cubicBezTo>
                <a:cubicBezTo>
                  <a:pt x="37" y="121"/>
                  <a:pt x="37" y="121"/>
                  <a:pt x="37" y="121"/>
                </a:cubicBezTo>
                <a:cubicBezTo>
                  <a:pt x="36" y="120"/>
                  <a:pt x="35" y="118"/>
                  <a:pt x="34" y="117"/>
                </a:cubicBezTo>
                <a:cubicBezTo>
                  <a:pt x="34" y="117"/>
                  <a:pt x="34" y="117"/>
                  <a:pt x="34" y="117"/>
                </a:cubicBezTo>
                <a:cubicBezTo>
                  <a:pt x="33" y="117"/>
                  <a:pt x="33" y="116"/>
                  <a:pt x="33" y="116"/>
                </a:cubicBezTo>
                <a:cubicBezTo>
                  <a:pt x="33" y="116"/>
                  <a:pt x="32" y="116"/>
                  <a:pt x="32" y="116"/>
                </a:cubicBezTo>
                <a:cubicBezTo>
                  <a:pt x="32" y="116"/>
                  <a:pt x="32" y="116"/>
                  <a:pt x="32" y="116"/>
                </a:cubicBezTo>
                <a:cubicBezTo>
                  <a:pt x="31" y="116"/>
                  <a:pt x="31" y="116"/>
                  <a:pt x="31" y="115"/>
                </a:cubicBezTo>
                <a:cubicBezTo>
                  <a:pt x="30" y="115"/>
                  <a:pt x="30" y="115"/>
                  <a:pt x="30" y="115"/>
                </a:cubicBezTo>
                <a:cubicBezTo>
                  <a:pt x="30" y="115"/>
                  <a:pt x="29" y="115"/>
                  <a:pt x="28" y="115"/>
                </a:cubicBezTo>
                <a:cubicBezTo>
                  <a:pt x="24" y="115"/>
                  <a:pt x="20" y="119"/>
                  <a:pt x="20" y="124"/>
                </a:cubicBezTo>
                <a:cubicBezTo>
                  <a:pt x="20" y="128"/>
                  <a:pt x="24" y="132"/>
                  <a:pt x="28" y="132"/>
                </a:cubicBezTo>
                <a:cubicBezTo>
                  <a:pt x="29" y="132"/>
                  <a:pt x="30" y="132"/>
                  <a:pt x="30" y="132"/>
                </a:cubicBezTo>
                <a:cubicBezTo>
                  <a:pt x="30" y="132"/>
                  <a:pt x="30" y="132"/>
                  <a:pt x="31" y="132"/>
                </a:cubicBezTo>
                <a:cubicBezTo>
                  <a:pt x="31" y="132"/>
                  <a:pt x="31" y="132"/>
                  <a:pt x="32" y="132"/>
                </a:cubicBezTo>
                <a:cubicBezTo>
                  <a:pt x="32" y="132"/>
                  <a:pt x="32" y="132"/>
                  <a:pt x="32" y="131"/>
                </a:cubicBezTo>
                <a:cubicBezTo>
                  <a:pt x="32" y="131"/>
                  <a:pt x="33" y="131"/>
                  <a:pt x="33" y="131"/>
                </a:cubicBezTo>
                <a:cubicBezTo>
                  <a:pt x="33" y="131"/>
                  <a:pt x="33" y="131"/>
                  <a:pt x="34" y="131"/>
                </a:cubicBezTo>
                <a:cubicBezTo>
                  <a:pt x="34" y="131"/>
                  <a:pt x="34" y="130"/>
                  <a:pt x="34" y="130"/>
                </a:cubicBezTo>
                <a:cubicBezTo>
                  <a:pt x="35" y="129"/>
                  <a:pt x="36" y="128"/>
                  <a:pt x="37" y="126"/>
                </a:cubicBezTo>
                <a:cubicBezTo>
                  <a:pt x="45" y="126"/>
                  <a:pt x="45" y="126"/>
                  <a:pt x="45" y="126"/>
                </a:cubicBezTo>
                <a:cubicBezTo>
                  <a:pt x="36" y="160"/>
                  <a:pt x="36" y="160"/>
                  <a:pt x="36" y="160"/>
                </a:cubicBezTo>
                <a:cubicBezTo>
                  <a:pt x="35" y="163"/>
                  <a:pt x="36" y="167"/>
                  <a:pt x="37" y="170"/>
                </a:cubicBezTo>
                <a:cubicBezTo>
                  <a:pt x="39" y="172"/>
                  <a:pt x="40" y="174"/>
                  <a:pt x="43" y="175"/>
                </a:cubicBezTo>
                <a:cubicBezTo>
                  <a:pt x="43" y="175"/>
                  <a:pt x="43" y="175"/>
                  <a:pt x="43" y="175"/>
                </a:cubicBezTo>
                <a:cubicBezTo>
                  <a:pt x="35" y="198"/>
                  <a:pt x="35" y="198"/>
                  <a:pt x="35" y="198"/>
                </a:cubicBezTo>
                <a:cubicBezTo>
                  <a:pt x="35" y="199"/>
                  <a:pt x="35" y="200"/>
                  <a:pt x="36" y="201"/>
                </a:cubicBezTo>
                <a:cubicBezTo>
                  <a:pt x="22" y="200"/>
                  <a:pt x="22" y="200"/>
                  <a:pt x="22" y="200"/>
                </a:cubicBezTo>
                <a:cubicBezTo>
                  <a:pt x="22" y="197"/>
                  <a:pt x="22" y="197"/>
                  <a:pt x="22" y="197"/>
                </a:cubicBezTo>
                <a:cubicBezTo>
                  <a:pt x="22" y="197"/>
                  <a:pt x="21" y="196"/>
                  <a:pt x="21" y="196"/>
                </a:cubicBezTo>
                <a:cubicBezTo>
                  <a:pt x="20" y="195"/>
                  <a:pt x="20" y="195"/>
                  <a:pt x="19" y="195"/>
                </a:cubicBezTo>
                <a:cubicBezTo>
                  <a:pt x="3" y="195"/>
                  <a:pt x="3" y="195"/>
                  <a:pt x="3" y="195"/>
                </a:cubicBezTo>
                <a:cubicBezTo>
                  <a:pt x="2" y="195"/>
                  <a:pt x="1" y="195"/>
                  <a:pt x="1" y="196"/>
                </a:cubicBezTo>
                <a:cubicBezTo>
                  <a:pt x="0" y="196"/>
                  <a:pt x="0" y="197"/>
                  <a:pt x="0" y="197"/>
                </a:cubicBezTo>
                <a:cubicBezTo>
                  <a:pt x="0" y="207"/>
                  <a:pt x="0" y="207"/>
                  <a:pt x="0" y="207"/>
                </a:cubicBezTo>
                <a:cubicBezTo>
                  <a:pt x="0" y="207"/>
                  <a:pt x="0" y="208"/>
                  <a:pt x="1" y="209"/>
                </a:cubicBezTo>
                <a:cubicBezTo>
                  <a:pt x="1" y="209"/>
                  <a:pt x="2" y="209"/>
                  <a:pt x="3" y="209"/>
                </a:cubicBezTo>
                <a:cubicBezTo>
                  <a:pt x="19" y="209"/>
                  <a:pt x="19" y="209"/>
                  <a:pt x="19" y="209"/>
                </a:cubicBezTo>
                <a:cubicBezTo>
                  <a:pt x="20" y="209"/>
                  <a:pt x="20" y="209"/>
                  <a:pt x="21" y="209"/>
                </a:cubicBezTo>
                <a:cubicBezTo>
                  <a:pt x="21" y="208"/>
                  <a:pt x="22" y="207"/>
                  <a:pt x="22" y="207"/>
                </a:cubicBezTo>
                <a:cubicBezTo>
                  <a:pt x="22" y="205"/>
                  <a:pt x="22" y="205"/>
                  <a:pt x="22" y="205"/>
                </a:cubicBezTo>
                <a:cubicBezTo>
                  <a:pt x="37" y="206"/>
                  <a:pt x="37" y="206"/>
                  <a:pt x="37" y="206"/>
                </a:cubicBezTo>
                <a:cubicBezTo>
                  <a:pt x="68" y="208"/>
                  <a:pt x="68" y="208"/>
                  <a:pt x="68" y="208"/>
                </a:cubicBezTo>
                <a:cubicBezTo>
                  <a:pt x="68" y="215"/>
                  <a:pt x="68" y="215"/>
                  <a:pt x="68" y="215"/>
                </a:cubicBezTo>
                <a:cubicBezTo>
                  <a:pt x="68" y="216"/>
                  <a:pt x="68" y="216"/>
                  <a:pt x="69" y="217"/>
                </a:cubicBezTo>
                <a:cubicBezTo>
                  <a:pt x="69" y="217"/>
                  <a:pt x="70" y="218"/>
                  <a:pt x="71" y="218"/>
                </a:cubicBezTo>
                <a:cubicBezTo>
                  <a:pt x="103" y="218"/>
                  <a:pt x="103" y="218"/>
                  <a:pt x="103" y="218"/>
                </a:cubicBezTo>
                <a:cubicBezTo>
                  <a:pt x="104" y="218"/>
                  <a:pt x="104" y="217"/>
                  <a:pt x="105" y="217"/>
                </a:cubicBezTo>
                <a:cubicBezTo>
                  <a:pt x="105" y="216"/>
                  <a:pt x="106" y="216"/>
                  <a:pt x="106" y="215"/>
                </a:cubicBezTo>
                <a:cubicBezTo>
                  <a:pt x="106" y="208"/>
                  <a:pt x="106" y="208"/>
                  <a:pt x="106" y="208"/>
                </a:cubicBezTo>
                <a:cubicBezTo>
                  <a:pt x="133" y="206"/>
                  <a:pt x="133" y="206"/>
                  <a:pt x="133" y="206"/>
                </a:cubicBezTo>
                <a:cubicBezTo>
                  <a:pt x="152" y="205"/>
                  <a:pt x="152" y="205"/>
                  <a:pt x="152" y="205"/>
                </a:cubicBezTo>
                <a:cubicBezTo>
                  <a:pt x="152" y="207"/>
                  <a:pt x="152" y="207"/>
                  <a:pt x="152" y="207"/>
                </a:cubicBezTo>
                <a:cubicBezTo>
                  <a:pt x="152" y="207"/>
                  <a:pt x="152" y="208"/>
                  <a:pt x="153" y="209"/>
                </a:cubicBezTo>
                <a:cubicBezTo>
                  <a:pt x="153" y="209"/>
                  <a:pt x="154" y="209"/>
                  <a:pt x="154" y="209"/>
                </a:cubicBezTo>
                <a:cubicBezTo>
                  <a:pt x="171" y="209"/>
                  <a:pt x="171" y="209"/>
                  <a:pt x="171" y="209"/>
                </a:cubicBezTo>
                <a:cubicBezTo>
                  <a:pt x="172" y="209"/>
                  <a:pt x="172" y="209"/>
                  <a:pt x="173" y="209"/>
                </a:cubicBezTo>
                <a:cubicBezTo>
                  <a:pt x="173" y="208"/>
                  <a:pt x="173" y="207"/>
                  <a:pt x="173" y="207"/>
                </a:cubicBezTo>
                <a:cubicBezTo>
                  <a:pt x="173" y="197"/>
                  <a:pt x="173" y="197"/>
                  <a:pt x="173" y="197"/>
                </a:cubicBezTo>
                <a:cubicBezTo>
                  <a:pt x="173" y="197"/>
                  <a:pt x="173" y="196"/>
                  <a:pt x="173" y="196"/>
                </a:cubicBezTo>
                <a:close/>
                <a:moveTo>
                  <a:pt x="142" y="120"/>
                </a:moveTo>
                <a:cubicBezTo>
                  <a:pt x="144" y="120"/>
                  <a:pt x="146" y="122"/>
                  <a:pt x="146" y="124"/>
                </a:cubicBezTo>
                <a:cubicBezTo>
                  <a:pt x="146" y="126"/>
                  <a:pt x="144" y="127"/>
                  <a:pt x="142" y="127"/>
                </a:cubicBezTo>
                <a:cubicBezTo>
                  <a:pt x="140" y="127"/>
                  <a:pt x="139" y="126"/>
                  <a:pt x="139" y="124"/>
                </a:cubicBezTo>
                <a:cubicBezTo>
                  <a:pt x="139" y="122"/>
                  <a:pt x="140" y="120"/>
                  <a:pt x="142" y="120"/>
                </a:cubicBezTo>
                <a:close/>
                <a:moveTo>
                  <a:pt x="32" y="125"/>
                </a:moveTo>
                <a:cubicBezTo>
                  <a:pt x="31" y="126"/>
                  <a:pt x="31" y="126"/>
                  <a:pt x="31" y="127"/>
                </a:cubicBezTo>
                <a:cubicBezTo>
                  <a:pt x="30" y="127"/>
                  <a:pt x="30" y="127"/>
                  <a:pt x="30" y="127"/>
                </a:cubicBezTo>
                <a:cubicBezTo>
                  <a:pt x="30" y="127"/>
                  <a:pt x="30" y="127"/>
                  <a:pt x="30" y="127"/>
                </a:cubicBezTo>
                <a:cubicBezTo>
                  <a:pt x="29" y="127"/>
                  <a:pt x="29" y="127"/>
                  <a:pt x="28" y="127"/>
                </a:cubicBezTo>
                <a:cubicBezTo>
                  <a:pt x="26" y="127"/>
                  <a:pt x="25" y="126"/>
                  <a:pt x="25" y="124"/>
                </a:cubicBezTo>
                <a:cubicBezTo>
                  <a:pt x="25" y="122"/>
                  <a:pt x="26" y="120"/>
                  <a:pt x="28" y="120"/>
                </a:cubicBezTo>
                <a:cubicBezTo>
                  <a:pt x="29" y="120"/>
                  <a:pt x="29" y="120"/>
                  <a:pt x="30" y="120"/>
                </a:cubicBezTo>
                <a:cubicBezTo>
                  <a:pt x="30" y="120"/>
                  <a:pt x="30" y="120"/>
                  <a:pt x="30" y="121"/>
                </a:cubicBezTo>
                <a:cubicBezTo>
                  <a:pt x="30" y="121"/>
                  <a:pt x="30" y="121"/>
                  <a:pt x="31" y="121"/>
                </a:cubicBezTo>
                <a:cubicBezTo>
                  <a:pt x="31" y="121"/>
                  <a:pt x="31" y="122"/>
                  <a:pt x="32" y="122"/>
                </a:cubicBezTo>
                <a:cubicBezTo>
                  <a:pt x="32" y="122"/>
                  <a:pt x="32" y="122"/>
                  <a:pt x="32" y="122"/>
                </a:cubicBezTo>
                <a:cubicBezTo>
                  <a:pt x="31" y="123"/>
                  <a:pt x="31" y="123"/>
                  <a:pt x="31" y="124"/>
                </a:cubicBezTo>
                <a:cubicBezTo>
                  <a:pt x="31" y="124"/>
                  <a:pt x="31" y="125"/>
                  <a:pt x="32" y="125"/>
                </a:cubicBezTo>
                <a:cubicBezTo>
                  <a:pt x="32" y="125"/>
                  <a:pt x="32" y="125"/>
                  <a:pt x="32" y="125"/>
                </a:cubicBezTo>
                <a:close/>
                <a:moveTo>
                  <a:pt x="17" y="204"/>
                </a:moveTo>
                <a:cubicBezTo>
                  <a:pt x="5" y="204"/>
                  <a:pt x="5" y="204"/>
                  <a:pt x="5" y="204"/>
                </a:cubicBezTo>
                <a:cubicBezTo>
                  <a:pt x="5" y="200"/>
                  <a:pt x="5" y="200"/>
                  <a:pt x="5" y="200"/>
                </a:cubicBezTo>
                <a:cubicBezTo>
                  <a:pt x="17" y="200"/>
                  <a:pt x="17" y="200"/>
                  <a:pt x="17" y="200"/>
                </a:cubicBezTo>
                <a:lnTo>
                  <a:pt x="17" y="204"/>
                </a:lnTo>
                <a:close/>
                <a:moveTo>
                  <a:pt x="127" y="161"/>
                </a:moveTo>
                <a:cubicBezTo>
                  <a:pt x="127" y="162"/>
                  <a:pt x="128" y="162"/>
                  <a:pt x="128" y="163"/>
                </a:cubicBezTo>
                <a:cubicBezTo>
                  <a:pt x="128" y="164"/>
                  <a:pt x="127" y="166"/>
                  <a:pt x="127" y="167"/>
                </a:cubicBezTo>
                <a:cubicBezTo>
                  <a:pt x="126" y="168"/>
                  <a:pt x="124" y="170"/>
                  <a:pt x="122" y="170"/>
                </a:cubicBezTo>
                <a:cubicBezTo>
                  <a:pt x="122" y="170"/>
                  <a:pt x="121" y="170"/>
                  <a:pt x="120" y="170"/>
                </a:cubicBezTo>
                <a:cubicBezTo>
                  <a:pt x="119" y="170"/>
                  <a:pt x="118" y="170"/>
                  <a:pt x="117" y="169"/>
                </a:cubicBezTo>
                <a:cubicBezTo>
                  <a:pt x="115" y="168"/>
                  <a:pt x="114" y="167"/>
                  <a:pt x="113" y="165"/>
                </a:cubicBezTo>
                <a:cubicBezTo>
                  <a:pt x="113" y="165"/>
                  <a:pt x="113" y="165"/>
                  <a:pt x="113" y="165"/>
                </a:cubicBezTo>
                <a:cubicBezTo>
                  <a:pt x="90" y="79"/>
                  <a:pt x="90" y="79"/>
                  <a:pt x="90" y="79"/>
                </a:cubicBezTo>
                <a:cubicBezTo>
                  <a:pt x="91" y="78"/>
                  <a:pt x="92" y="78"/>
                  <a:pt x="93" y="78"/>
                </a:cubicBezTo>
                <a:cubicBezTo>
                  <a:pt x="94" y="78"/>
                  <a:pt x="94" y="77"/>
                  <a:pt x="95" y="77"/>
                </a:cubicBezTo>
                <a:cubicBezTo>
                  <a:pt x="96" y="77"/>
                  <a:pt x="98" y="76"/>
                  <a:pt x="99" y="75"/>
                </a:cubicBezTo>
                <a:cubicBezTo>
                  <a:pt x="100" y="75"/>
                  <a:pt x="101" y="74"/>
                  <a:pt x="101" y="74"/>
                </a:cubicBezTo>
                <a:cubicBezTo>
                  <a:pt x="102" y="73"/>
                  <a:pt x="102" y="73"/>
                  <a:pt x="103" y="72"/>
                </a:cubicBezTo>
                <a:cubicBezTo>
                  <a:pt x="103" y="72"/>
                  <a:pt x="103" y="72"/>
                  <a:pt x="103" y="72"/>
                </a:cubicBezTo>
                <a:lnTo>
                  <a:pt x="127" y="161"/>
                </a:lnTo>
                <a:close/>
                <a:moveTo>
                  <a:pt x="90" y="116"/>
                </a:moveTo>
                <a:cubicBezTo>
                  <a:pt x="90" y="115"/>
                  <a:pt x="89" y="115"/>
                  <a:pt x="89" y="115"/>
                </a:cubicBezTo>
                <a:cubicBezTo>
                  <a:pt x="81" y="115"/>
                  <a:pt x="81" y="115"/>
                  <a:pt x="81" y="115"/>
                </a:cubicBezTo>
                <a:cubicBezTo>
                  <a:pt x="80" y="115"/>
                  <a:pt x="80" y="115"/>
                  <a:pt x="79" y="116"/>
                </a:cubicBezTo>
                <a:cubicBezTo>
                  <a:pt x="79" y="116"/>
                  <a:pt x="78" y="117"/>
                  <a:pt x="78" y="117"/>
                </a:cubicBezTo>
                <a:cubicBezTo>
                  <a:pt x="78" y="121"/>
                  <a:pt x="78" y="121"/>
                  <a:pt x="78" y="121"/>
                </a:cubicBezTo>
                <a:cubicBezTo>
                  <a:pt x="74" y="121"/>
                  <a:pt x="74" y="121"/>
                  <a:pt x="74" y="121"/>
                </a:cubicBezTo>
                <a:cubicBezTo>
                  <a:pt x="85" y="82"/>
                  <a:pt x="85" y="82"/>
                  <a:pt x="85" y="82"/>
                </a:cubicBezTo>
                <a:cubicBezTo>
                  <a:pt x="95" y="121"/>
                  <a:pt x="95" y="121"/>
                  <a:pt x="95" y="121"/>
                </a:cubicBezTo>
                <a:cubicBezTo>
                  <a:pt x="91" y="121"/>
                  <a:pt x="91" y="121"/>
                  <a:pt x="91" y="121"/>
                </a:cubicBezTo>
                <a:cubicBezTo>
                  <a:pt x="91" y="117"/>
                  <a:pt x="91" y="117"/>
                  <a:pt x="91" y="117"/>
                </a:cubicBezTo>
                <a:cubicBezTo>
                  <a:pt x="91" y="117"/>
                  <a:pt x="91" y="116"/>
                  <a:pt x="90" y="116"/>
                </a:cubicBezTo>
                <a:close/>
                <a:moveTo>
                  <a:pt x="86" y="120"/>
                </a:moveTo>
                <a:cubicBezTo>
                  <a:pt x="86" y="128"/>
                  <a:pt x="86" y="128"/>
                  <a:pt x="86" y="128"/>
                </a:cubicBezTo>
                <a:cubicBezTo>
                  <a:pt x="83" y="128"/>
                  <a:pt x="83" y="128"/>
                  <a:pt x="83" y="128"/>
                </a:cubicBezTo>
                <a:cubicBezTo>
                  <a:pt x="83" y="120"/>
                  <a:pt x="83" y="120"/>
                  <a:pt x="83" y="120"/>
                </a:cubicBezTo>
                <a:lnTo>
                  <a:pt x="86" y="120"/>
                </a:lnTo>
                <a:close/>
                <a:moveTo>
                  <a:pt x="81" y="10"/>
                </a:moveTo>
                <a:cubicBezTo>
                  <a:pt x="81" y="9"/>
                  <a:pt x="82" y="8"/>
                  <a:pt x="82" y="7"/>
                </a:cubicBezTo>
                <a:cubicBezTo>
                  <a:pt x="83" y="6"/>
                  <a:pt x="84" y="6"/>
                  <a:pt x="85" y="6"/>
                </a:cubicBezTo>
                <a:cubicBezTo>
                  <a:pt x="86" y="6"/>
                  <a:pt x="87" y="6"/>
                  <a:pt x="87" y="7"/>
                </a:cubicBezTo>
                <a:cubicBezTo>
                  <a:pt x="88" y="8"/>
                  <a:pt x="88" y="9"/>
                  <a:pt x="88" y="10"/>
                </a:cubicBezTo>
                <a:cubicBezTo>
                  <a:pt x="88" y="24"/>
                  <a:pt x="88" y="24"/>
                  <a:pt x="88" y="24"/>
                </a:cubicBezTo>
                <a:cubicBezTo>
                  <a:pt x="88" y="24"/>
                  <a:pt x="88" y="24"/>
                  <a:pt x="88" y="24"/>
                </a:cubicBezTo>
                <a:cubicBezTo>
                  <a:pt x="87" y="24"/>
                  <a:pt x="87" y="24"/>
                  <a:pt x="87" y="24"/>
                </a:cubicBezTo>
                <a:cubicBezTo>
                  <a:pt x="86" y="24"/>
                  <a:pt x="85" y="24"/>
                  <a:pt x="85" y="24"/>
                </a:cubicBezTo>
                <a:cubicBezTo>
                  <a:pt x="84" y="24"/>
                  <a:pt x="84" y="24"/>
                  <a:pt x="83" y="24"/>
                </a:cubicBezTo>
                <a:cubicBezTo>
                  <a:pt x="83" y="24"/>
                  <a:pt x="82" y="24"/>
                  <a:pt x="82" y="24"/>
                </a:cubicBezTo>
                <a:cubicBezTo>
                  <a:pt x="82" y="24"/>
                  <a:pt x="81" y="24"/>
                  <a:pt x="81" y="24"/>
                </a:cubicBezTo>
                <a:lnTo>
                  <a:pt x="81" y="10"/>
                </a:lnTo>
                <a:close/>
                <a:moveTo>
                  <a:pt x="71" y="38"/>
                </a:moveTo>
                <a:cubicBezTo>
                  <a:pt x="73" y="36"/>
                  <a:pt x="76" y="35"/>
                  <a:pt x="78" y="34"/>
                </a:cubicBezTo>
                <a:cubicBezTo>
                  <a:pt x="78" y="34"/>
                  <a:pt x="78" y="34"/>
                  <a:pt x="78" y="34"/>
                </a:cubicBezTo>
                <a:cubicBezTo>
                  <a:pt x="79" y="33"/>
                  <a:pt x="79" y="33"/>
                  <a:pt x="80" y="33"/>
                </a:cubicBezTo>
                <a:cubicBezTo>
                  <a:pt x="80" y="33"/>
                  <a:pt x="80" y="33"/>
                  <a:pt x="80" y="33"/>
                </a:cubicBezTo>
                <a:cubicBezTo>
                  <a:pt x="80" y="33"/>
                  <a:pt x="80" y="33"/>
                  <a:pt x="80" y="33"/>
                </a:cubicBezTo>
                <a:cubicBezTo>
                  <a:pt x="80" y="33"/>
                  <a:pt x="80" y="33"/>
                  <a:pt x="80" y="33"/>
                </a:cubicBezTo>
                <a:cubicBezTo>
                  <a:pt x="80" y="33"/>
                  <a:pt x="81" y="33"/>
                  <a:pt x="81" y="33"/>
                </a:cubicBezTo>
                <a:cubicBezTo>
                  <a:pt x="81" y="33"/>
                  <a:pt x="81" y="33"/>
                  <a:pt x="81" y="33"/>
                </a:cubicBezTo>
                <a:cubicBezTo>
                  <a:pt x="81" y="33"/>
                  <a:pt x="81" y="33"/>
                  <a:pt x="82" y="33"/>
                </a:cubicBezTo>
                <a:cubicBezTo>
                  <a:pt x="82" y="33"/>
                  <a:pt x="82" y="33"/>
                  <a:pt x="83" y="33"/>
                </a:cubicBezTo>
                <a:cubicBezTo>
                  <a:pt x="83" y="33"/>
                  <a:pt x="83" y="33"/>
                  <a:pt x="83" y="33"/>
                </a:cubicBezTo>
                <a:cubicBezTo>
                  <a:pt x="83" y="33"/>
                  <a:pt x="83" y="33"/>
                  <a:pt x="83" y="33"/>
                </a:cubicBezTo>
                <a:cubicBezTo>
                  <a:pt x="84" y="33"/>
                  <a:pt x="84" y="32"/>
                  <a:pt x="85" y="32"/>
                </a:cubicBezTo>
                <a:cubicBezTo>
                  <a:pt x="85" y="32"/>
                  <a:pt x="86" y="33"/>
                  <a:pt x="86" y="33"/>
                </a:cubicBezTo>
                <a:cubicBezTo>
                  <a:pt x="87" y="33"/>
                  <a:pt x="87" y="33"/>
                  <a:pt x="88" y="33"/>
                </a:cubicBezTo>
                <a:cubicBezTo>
                  <a:pt x="88" y="33"/>
                  <a:pt x="88" y="33"/>
                  <a:pt x="88" y="33"/>
                </a:cubicBezTo>
                <a:cubicBezTo>
                  <a:pt x="88" y="33"/>
                  <a:pt x="88" y="33"/>
                  <a:pt x="88" y="33"/>
                </a:cubicBezTo>
                <a:cubicBezTo>
                  <a:pt x="88" y="33"/>
                  <a:pt x="88" y="33"/>
                  <a:pt x="88" y="33"/>
                </a:cubicBezTo>
                <a:cubicBezTo>
                  <a:pt x="88" y="33"/>
                  <a:pt x="88" y="33"/>
                  <a:pt x="88" y="33"/>
                </a:cubicBezTo>
                <a:cubicBezTo>
                  <a:pt x="88" y="33"/>
                  <a:pt x="88" y="33"/>
                  <a:pt x="88" y="33"/>
                </a:cubicBezTo>
                <a:cubicBezTo>
                  <a:pt x="89" y="33"/>
                  <a:pt x="90" y="33"/>
                  <a:pt x="91" y="34"/>
                </a:cubicBezTo>
                <a:cubicBezTo>
                  <a:pt x="91" y="34"/>
                  <a:pt x="91" y="34"/>
                  <a:pt x="91" y="34"/>
                </a:cubicBezTo>
                <a:cubicBezTo>
                  <a:pt x="94" y="35"/>
                  <a:pt x="96" y="36"/>
                  <a:pt x="98" y="38"/>
                </a:cubicBezTo>
                <a:cubicBezTo>
                  <a:pt x="102" y="41"/>
                  <a:pt x="104" y="46"/>
                  <a:pt x="104" y="51"/>
                </a:cubicBezTo>
                <a:cubicBezTo>
                  <a:pt x="104" y="55"/>
                  <a:pt x="103" y="59"/>
                  <a:pt x="101" y="62"/>
                </a:cubicBezTo>
                <a:cubicBezTo>
                  <a:pt x="100" y="63"/>
                  <a:pt x="99" y="64"/>
                  <a:pt x="98" y="65"/>
                </a:cubicBezTo>
                <a:cubicBezTo>
                  <a:pt x="98" y="65"/>
                  <a:pt x="97" y="66"/>
                  <a:pt x="97" y="66"/>
                </a:cubicBezTo>
                <a:cubicBezTo>
                  <a:pt x="97" y="66"/>
                  <a:pt x="96" y="67"/>
                  <a:pt x="96" y="67"/>
                </a:cubicBezTo>
                <a:cubicBezTo>
                  <a:pt x="96" y="67"/>
                  <a:pt x="96" y="67"/>
                  <a:pt x="96" y="67"/>
                </a:cubicBezTo>
                <a:cubicBezTo>
                  <a:pt x="96" y="67"/>
                  <a:pt x="96" y="67"/>
                  <a:pt x="95" y="67"/>
                </a:cubicBezTo>
                <a:cubicBezTo>
                  <a:pt x="95" y="68"/>
                  <a:pt x="94" y="68"/>
                  <a:pt x="94" y="68"/>
                </a:cubicBezTo>
                <a:cubicBezTo>
                  <a:pt x="94" y="68"/>
                  <a:pt x="94" y="68"/>
                  <a:pt x="94" y="68"/>
                </a:cubicBezTo>
                <a:cubicBezTo>
                  <a:pt x="94" y="68"/>
                  <a:pt x="94" y="68"/>
                  <a:pt x="94" y="68"/>
                </a:cubicBezTo>
                <a:cubicBezTo>
                  <a:pt x="94" y="68"/>
                  <a:pt x="94" y="68"/>
                  <a:pt x="94" y="68"/>
                </a:cubicBezTo>
                <a:cubicBezTo>
                  <a:pt x="93" y="68"/>
                  <a:pt x="93" y="69"/>
                  <a:pt x="92" y="69"/>
                </a:cubicBezTo>
                <a:cubicBezTo>
                  <a:pt x="92" y="69"/>
                  <a:pt x="92" y="69"/>
                  <a:pt x="91" y="69"/>
                </a:cubicBezTo>
                <a:cubicBezTo>
                  <a:pt x="91" y="69"/>
                  <a:pt x="91" y="69"/>
                  <a:pt x="91" y="69"/>
                </a:cubicBezTo>
                <a:cubicBezTo>
                  <a:pt x="91" y="69"/>
                  <a:pt x="91" y="69"/>
                  <a:pt x="91" y="69"/>
                </a:cubicBezTo>
                <a:cubicBezTo>
                  <a:pt x="91" y="70"/>
                  <a:pt x="91" y="70"/>
                  <a:pt x="90" y="70"/>
                </a:cubicBezTo>
                <a:cubicBezTo>
                  <a:pt x="90" y="70"/>
                  <a:pt x="90" y="70"/>
                  <a:pt x="90" y="70"/>
                </a:cubicBezTo>
                <a:cubicBezTo>
                  <a:pt x="89" y="70"/>
                  <a:pt x="89" y="70"/>
                  <a:pt x="89" y="70"/>
                </a:cubicBezTo>
                <a:cubicBezTo>
                  <a:pt x="88" y="70"/>
                  <a:pt x="88" y="70"/>
                  <a:pt x="87" y="70"/>
                </a:cubicBezTo>
                <a:cubicBezTo>
                  <a:pt x="87" y="70"/>
                  <a:pt x="87" y="70"/>
                  <a:pt x="86" y="70"/>
                </a:cubicBezTo>
                <a:cubicBezTo>
                  <a:pt x="86" y="70"/>
                  <a:pt x="85" y="70"/>
                  <a:pt x="85" y="70"/>
                </a:cubicBezTo>
                <a:cubicBezTo>
                  <a:pt x="84" y="70"/>
                  <a:pt x="84" y="70"/>
                  <a:pt x="83" y="70"/>
                </a:cubicBezTo>
                <a:cubicBezTo>
                  <a:pt x="83" y="70"/>
                  <a:pt x="82" y="70"/>
                  <a:pt x="82" y="70"/>
                </a:cubicBezTo>
                <a:cubicBezTo>
                  <a:pt x="81" y="70"/>
                  <a:pt x="80" y="70"/>
                  <a:pt x="79" y="69"/>
                </a:cubicBezTo>
                <a:cubicBezTo>
                  <a:pt x="79" y="69"/>
                  <a:pt x="78" y="69"/>
                  <a:pt x="78" y="69"/>
                </a:cubicBezTo>
                <a:cubicBezTo>
                  <a:pt x="78" y="69"/>
                  <a:pt x="78" y="69"/>
                  <a:pt x="77" y="69"/>
                </a:cubicBezTo>
                <a:cubicBezTo>
                  <a:pt x="77" y="69"/>
                  <a:pt x="76" y="68"/>
                  <a:pt x="76" y="68"/>
                </a:cubicBezTo>
                <a:cubicBezTo>
                  <a:pt x="75" y="68"/>
                  <a:pt x="75" y="68"/>
                  <a:pt x="74" y="67"/>
                </a:cubicBezTo>
                <a:cubicBezTo>
                  <a:pt x="74" y="67"/>
                  <a:pt x="74" y="67"/>
                  <a:pt x="74" y="67"/>
                </a:cubicBezTo>
                <a:cubicBezTo>
                  <a:pt x="74" y="67"/>
                  <a:pt x="74" y="67"/>
                  <a:pt x="74" y="67"/>
                </a:cubicBezTo>
                <a:cubicBezTo>
                  <a:pt x="74" y="67"/>
                  <a:pt x="73" y="67"/>
                  <a:pt x="73" y="66"/>
                </a:cubicBezTo>
                <a:cubicBezTo>
                  <a:pt x="73" y="66"/>
                  <a:pt x="73" y="66"/>
                  <a:pt x="73" y="66"/>
                </a:cubicBezTo>
                <a:cubicBezTo>
                  <a:pt x="73" y="66"/>
                  <a:pt x="73" y="66"/>
                  <a:pt x="72" y="66"/>
                </a:cubicBezTo>
                <a:cubicBezTo>
                  <a:pt x="72" y="66"/>
                  <a:pt x="72" y="65"/>
                  <a:pt x="72" y="65"/>
                </a:cubicBezTo>
                <a:cubicBezTo>
                  <a:pt x="71" y="65"/>
                  <a:pt x="71" y="65"/>
                  <a:pt x="71" y="65"/>
                </a:cubicBezTo>
                <a:cubicBezTo>
                  <a:pt x="72" y="65"/>
                  <a:pt x="71" y="65"/>
                  <a:pt x="71" y="65"/>
                </a:cubicBezTo>
                <a:cubicBezTo>
                  <a:pt x="71" y="65"/>
                  <a:pt x="71" y="65"/>
                  <a:pt x="71" y="65"/>
                </a:cubicBezTo>
                <a:cubicBezTo>
                  <a:pt x="71" y="65"/>
                  <a:pt x="71" y="65"/>
                  <a:pt x="71" y="65"/>
                </a:cubicBezTo>
                <a:cubicBezTo>
                  <a:pt x="71" y="65"/>
                  <a:pt x="71" y="65"/>
                  <a:pt x="71" y="65"/>
                </a:cubicBezTo>
                <a:cubicBezTo>
                  <a:pt x="71" y="65"/>
                  <a:pt x="71" y="65"/>
                  <a:pt x="71" y="64"/>
                </a:cubicBezTo>
                <a:cubicBezTo>
                  <a:pt x="71" y="64"/>
                  <a:pt x="71" y="64"/>
                  <a:pt x="71" y="64"/>
                </a:cubicBezTo>
                <a:cubicBezTo>
                  <a:pt x="71" y="64"/>
                  <a:pt x="71" y="64"/>
                  <a:pt x="71" y="64"/>
                </a:cubicBezTo>
                <a:cubicBezTo>
                  <a:pt x="71" y="64"/>
                  <a:pt x="71" y="64"/>
                  <a:pt x="71" y="64"/>
                </a:cubicBezTo>
                <a:cubicBezTo>
                  <a:pt x="70" y="64"/>
                  <a:pt x="70" y="63"/>
                  <a:pt x="69" y="63"/>
                </a:cubicBezTo>
                <a:cubicBezTo>
                  <a:pt x="69" y="62"/>
                  <a:pt x="69" y="62"/>
                  <a:pt x="69" y="62"/>
                </a:cubicBezTo>
                <a:cubicBezTo>
                  <a:pt x="69" y="62"/>
                  <a:pt x="69" y="62"/>
                  <a:pt x="69" y="62"/>
                </a:cubicBezTo>
                <a:cubicBezTo>
                  <a:pt x="69" y="62"/>
                  <a:pt x="69" y="62"/>
                  <a:pt x="69" y="62"/>
                </a:cubicBezTo>
                <a:cubicBezTo>
                  <a:pt x="69" y="62"/>
                  <a:pt x="69" y="61"/>
                  <a:pt x="68" y="61"/>
                </a:cubicBezTo>
                <a:cubicBezTo>
                  <a:pt x="68" y="61"/>
                  <a:pt x="68" y="61"/>
                  <a:pt x="68" y="61"/>
                </a:cubicBezTo>
                <a:cubicBezTo>
                  <a:pt x="68" y="61"/>
                  <a:pt x="68" y="61"/>
                  <a:pt x="68" y="61"/>
                </a:cubicBezTo>
                <a:cubicBezTo>
                  <a:pt x="68" y="60"/>
                  <a:pt x="68" y="60"/>
                  <a:pt x="68" y="60"/>
                </a:cubicBezTo>
                <a:cubicBezTo>
                  <a:pt x="68" y="60"/>
                  <a:pt x="68" y="60"/>
                  <a:pt x="68" y="60"/>
                </a:cubicBezTo>
                <a:cubicBezTo>
                  <a:pt x="67" y="58"/>
                  <a:pt x="66" y="55"/>
                  <a:pt x="66" y="51"/>
                </a:cubicBezTo>
                <a:cubicBezTo>
                  <a:pt x="66" y="46"/>
                  <a:pt x="68" y="41"/>
                  <a:pt x="71" y="38"/>
                </a:cubicBezTo>
                <a:close/>
                <a:moveTo>
                  <a:pt x="42" y="163"/>
                </a:moveTo>
                <a:cubicBezTo>
                  <a:pt x="42" y="162"/>
                  <a:pt x="42" y="162"/>
                  <a:pt x="42" y="161"/>
                </a:cubicBezTo>
                <a:cubicBezTo>
                  <a:pt x="66" y="72"/>
                  <a:pt x="66" y="72"/>
                  <a:pt x="66" y="72"/>
                </a:cubicBezTo>
                <a:cubicBezTo>
                  <a:pt x="66" y="72"/>
                  <a:pt x="66" y="72"/>
                  <a:pt x="66" y="72"/>
                </a:cubicBezTo>
                <a:cubicBezTo>
                  <a:pt x="66" y="72"/>
                  <a:pt x="66" y="72"/>
                  <a:pt x="66" y="72"/>
                </a:cubicBezTo>
                <a:cubicBezTo>
                  <a:pt x="66" y="72"/>
                  <a:pt x="66" y="72"/>
                  <a:pt x="66" y="72"/>
                </a:cubicBezTo>
                <a:cubicBezTo>
                  <a:pt x="67" y="73"/>
                  <a:pt x="68" y="73"/>
                  <a:pt x="68" y="74"/>
                </a:cubicBezTo>
                <a:cubicBezTo>
                  <a:pt x="68" y="74"/>
                  <a:pt x="68" y="74"/>
                  <a:pt x="68" y="74"/>
                </a:cubicBezTo>
                <a:cubicBezTo>
                  <a:pt x="70" y="75"/>
                  <a:pt x="71" y="76"/>
                  <a:pt x="73" y="76"/>
                </a:cubicBezTo>
                <a:cubicBezTo>
                  <a:pt x="73" y="77"/>
                  <a:pt x="74" y="77"/>
                  <a:pt x="75" y="77"/>
                </a:cubicBezTo>
                <a:cubicBezTo>
                  <a:pt x="75" y="77"/>
                  <a:pt x="76" y="78"/>
                  <a:pt x="76" y="78"/>
                </a:cubicBezTo>
                <a:cubicBezTo>
                  <a:pt x="76" y="78"/>
                  <a:pt x="77" y="78"/>
                  <a:pt x="77" y="78"/>
                </a:cubicBezTo>
                <a:cubicBezTo>
                  <a:pt x="78" y="78"/>
                  <a:pt x="78" y="79"/>
                  <a:pt x="79" y="79"/>
                </a:cubicBezTo>
                <a:cubicBezTo>
                  <a:pt x="79" y="79"/>
                  <a:pt x="79" y="79"/>
                  <a:pt x="79" y="79"/>
                </a:cubicBezTo>
                <a:cubicBezTo>
                  <a:pt x="56" y="165"/>
                  <a:pt x="56" y="165"/>
                  <a:pt x="56" y="165"/>
                </a:cubicBezTo>
                <a:cubicBezTo>
                  <a:pt x="56" y="167"/>
                  <a:pt x="54" y="168"/>
                  <a:pt x="53" y="169"/>
                </a:cubicBezTo>
                <a:cubicBezTo>
                  <a:pt x="54" y="172"/>
                  <a:pt x="54" y="172"/>
                  <a:pt x="54" y="172"/>
                </a:cubicBezTo>
                <a:cubicBezTo>
                  <a:pt x="53" y="169"/>
                  <a:pt x="53" y="169"/>
                  <a:pt x="53" y="169"/>
                </a:cubicBezTo>
                <a:cubicBezTo>
                  <a:pt x="52" y="170"/>
                  <a:pt x="50" y="170"/>
                  <a:pt x="49" y="170"/>
                </a:cubicBezTo>
                <a:cubicBezTo>
                  <a:pt x="48" y="170"/>
                  <a:pt x="48" y="170"/>
                  <a:pt x="47" y="170"/>
                </a:cubicBezTo>
                <a:cubicBezTo>
                  <a:pt x="45" y="170"/>
                  <a:pt x="44" y="168"/>
                  <a:pt x="43" y="167"/>
                </a:cubicBezTo>
                <a:cubicBezTo>
                  <a:pt x="42" y="166"/>
                  <a:pt x="42" y="164"/>
                  <a:pt x="42" y="163"/>
                </a:cubicBezTo>
                <a:close/>
                <a:moveTo>
                  <a:pt x="101" y="213"/>
                </a:moveTo>
                <a:cubicBezTo>
                  <a:pt x="73" y="213"/>
                  <a:pt x="73" y="213"/>
                  <a:pt x="73" y="213"/>
                </a:cubicBezTo>
                <a:cubicBezTo>
                  <a:pt x="73" y="199"/>
                  <a:pt x="73" y="199"/>
                  <a:pt x="73" y="199"/>
                </a:cubicBezTo>
                <a:cubicBezTo>
                  <a:pt x="101" y="199"/>
                  <a:pt x="101" y="199"/>
                  <a:pt x="101" y="199"/>
                </a:cubicBezTo>
                <a:lnTo>
                  <a:pt x="101" y="213"/>
                </a:lnTo>
                <a:close/>
                <a:moveTo>
                  <a:pt x="106" y="203"/>
                </a:moveTo>
                <a:cubicBezTo>
                  <a:pt x="106" y="197"/>
                  <a:pt x="106" y="197"/>
                  <a:pt x="106" y="197"/>
                </a:cubicBezTo>
                <a:cubicBezTo>
                  <a:pt x="106" y="196"/>
                  <a:pt x="105" y="195"/>
                  <a:pt x="105" y="195"/>
                </a:cubicBezTo>
                <a:cubicBezTo>
                  <a:pt x="104" y="194"/>
                  <a:pt x="104" y="194"/>
                  <a:pt x="103" y="194"/>
                </a:cubicBezTo>
                <a:cubicBezTo>
                  <a:pt x="71" y="194"/>
                  <a:pt x="71" y="194"/>
                  <a:pt x="71" y="194"/>
                </a:cubicBezTo>
                <a:cubicBezTo>
                  <a:pt x="70" y="194"/>
                  <a:pt x="69" y="194"/>
                  <a:pt x="69" y="195"/>
                </a:cubicBezTo>
                <a:cubicBezTo>
                  <a:pt x="68" y="195"/>
                  <a:pt x="68" y="196"/>
                  <a:pt x="68" y="197"/>
                </a:cubicBezTo>
                <a:cubicBezTo>
                  <a:pt x="68" y="203"/>
                  <a:pt x="68" y="203"/>
                  <a:pt x="68" y="203"/>
                </a:cubicBezTo>
                <a:cubicBezTo>
                  <a:pt x="39" y="201"/>
                  <a:pt x="39" y="201"/>
                  <a:pt x="39" y="201"/>
                </a:cubicBezTo>
                <a:cubicBezTo>
                  <a:pt x="39" y="201"/>
                  <a:pt x="40" y="200"/>
                  <a:pt x="40" y="200"/>
                </a:cubicBezTo>
                <a:cubicBezTo>
                  <a:pt x="47" y="177"/>
                  <a:pt x="47" y="177"/>
                  <a:pt x="47" y="177"/>
                </a:cubicBezTo>
                <a:cubicBezTo>
                  <a:pt x="47" y="176"/>
                  <a:pt x="47" y="176"/>
                  <a:pt x="47" y="176"/>
                </a:cubicBezTo>
                <a:cubicBezTo>
                  <a:pt x="50" y="177"/>
                  <a:pt x="53" y="176"/>
                  <a:pt x="56" y="175"/>
                </a:cubicBezTo>
                <a:cubicBezTo>
                  <a:pt x="59" y="173"/>
                  <a:pt x="61" y="170"/>
                  <a:pt x="62" y="167"/>
                </a:cubicBezTo>
                <a:cubicBezTo>
                  <a:pt x="73" y="126"/>
                  <a:pt x="73" y="126"/>
                  <a:pt x="73" y="126"/>
                </a:cubicBezTo>
                <a:cubicBezTo>
                  <a:pt x="78" y="126"/>
                  <a:pt x="78" y="126"/>
                  <a:pt x="78" y="126"/>
                </a:cubicBezTo>
                <a:cubicBezTo>
                  <a:pt x="78" y="130"/>
                  <a:pt x="78" y="130"/>
                  <a:pt x="78" y="130"/>
                </a:cubicBezTo>
                <a:cubicBezTo>
                  <a:pt x="78" y="131"/>
                  <a:pt x="79" y="131"/>
                  <a:pt x="79" y="132"/>
                </a:cubicBezTo>
                <a:cubicBezTo>
                  <a:pt x="80" y="132"/>
                  <a:pt x="80" y="133"/>
                  <a:pt x="81" y="133"/>
                </a:cubicBezTo>
                <a:cubicBezTo>
                  <a:pt x="89" y="133"/>
                  <a:pt x="89" y="133"/>
                  <a:pt x="89" y="133"/>
                </a:cubicBezTo>
                <a:cubicBezTo>
                  <a:pt x="89" y="133"/>
                  <a:pt x="90" y="132"/>
                  <a:pt x="90" y="132"/>
                </a:cubicBezTo>
                <a:cubicBezTo>
                  <a:pt x="91" y="131"/>
                  <a:pt x="91" y="131"/>
                  <a:pt x="91" y="130"/>
                </a:cubicBezTo>
                <a:cubicBezTo>
                  <a:pt x="91" y="126"/>
                  <a:pt x="91" y="126"/>
                  <a:pt x="91" y="126"/>
                </a:cubicBezTo>
                <a:cubicBezTo>
                  <a:pt x="96" y="126"/>
                  <a:pt x="96" y="126"/>
                  <a:pt x="96" y="126"/>
                </a:cubicBezTo>
                <a:cubicBezTo>
                  <a:pt x="107" y="167"/>
                  <a:pt x="107" y="167"/>
                  <a:pt x="107" y="167"/>
                </a:cubicBezTo>
                <a:cubicBezTo>
                  <a:pt x="108" y="170"/>
                  <a:pt x="111" y="173"/>
                  <a:pt x="114" y="175"/>
                </a:cubicBezTo>
                <a:cubicBezTo>
                  <a:pt x="116" y="176"/>
                  <a:pt x="119" y="177"/>
                  <a:pt x="122" y="176"/>
                </a:cubicBezTo>
                <a:cubicBezTo>
                  <a:pt x="122" y="177"/>
                  <a:pt x="122" y="177"/>
                  <a:pt x="122" y="177"/>
                </a:cubicBezTo>
                <a:cubicBezTo>
                  <a:pt x="130" y="200"/>
                  <a:pt x="130" y="200"/>
                  <a:pt x="130" y="200"/>
                </a:cubicBezTo>
                <a:cubicBezTo>
                  <a:pt x="130" y="201"/>
                  <a:pt x="131" y="201"/>
                  <a:pt x="131" y="201"/>
                </a:cubicBezTo>
                <a:lnTo>
                  <a:pt x="106" y="203"/>
                </a:lnTo>
                <a:close/>
                <a:moveTo>
                  <a:pt x="168" y="204"/>
                </a:moveTo>
                <a:cubicBezTo>
                  <a:pt x="157" y="204"/>
                  <a:pt x="157" y="204"/>
                  <a:pt x="157" y="204"/>
                </a:cubicBezTo>
                <a:cubicBezTo>
                  <a:pt x="157" y="200"/>
                  <a:pt x="157" y="200"/>
                  <a:pt x="157" y="200"/>
                </a:cubicBezTo>
                <a:cubicBezTo>
                  <a:pt x="168" y="200"/>
                  <a:pt x="168" y="200"/>
                  <a:pt x="168" y="200"/>
                </a:cubicBezTo>
                <a:lnTo>
                  <a:pt x="168" y="204"/>
                </a:lnTo>
                <a:close/>
                <a:moveTo>
                  <a:pt x="74" y="62"/>
                </a:moveTo>
                <a:cubicBezTo>
                  <a:pt x="77" y="65"/>
                  <a:pt x="81" y="67"/>
                  <a:pt x="85" y="67"/>
                </a:cubicBezTo>
                <a:cubicBezTo>
                  <a:pt x="85" y="67"/>
                  <a:pt x="85" y="67"/>
                  <a:pt x="85" y="67"/>
                </a:cubicBezTo>
                <a:cubicBezTo>
                  <a:pt x="89" y="67"/>
                  <a:pt x="93" y="65"/>
                  <a:pt x="95" y="62"/>
                </a:cubicBezTo>
                <a:cubicBezTo>
                  <a:pt x="96" y="62"/>
                  <a:pt x="96" y="62"/>
                  <a:pt x="96" y="62"/>
                </a:cubicBezTo>
                <a:cubicBezTo>
                  <a:pt x="98" y="59"/>
                  <a:pt x="100" y="56"/>
                  <a:pt x="100" y="51"/>
                </a:cubicBezTo>
                <a:cubicBezTo>
                  <a:pt x="100" y="47"/>
                  <a:pt x="98" y="43"/>
                  <a:pt x="96" y="41"/>
                </a:cubicBezTo>
                <a:cubicBezTo>
                  <a:pt x="93" y="38"/>
                  <a:pt x="89" y="36"/>
                  <a:pt x="85" y="36"/>
                </a:cubicBezTo>
                <a:cubicBezTo>
                  <a:pt x="81" y="36"/>
                  <a:pt x="77" y="38"/>
                  <a:pt x="74" y="41"/>
                </a:cubicBezTo>
                <a:cubicBezTo>
                  <a:pt x="71" y="43"/>
                  <a:pt x="70" y="47"/>
                  <a:pt x="70" y="51"/>
                </a:cubicBezTo>
                <a:cubicBezTo>
                  <a:pt x="70" y="56"/>
                  <a:pt x="71" y="59"/>
                  <a:pt x="74" y="62"/>
                </a:cubicBezTo>
                <a:close/>
                <a:moveTo>
                  <a:pt x="80" y="47"/>
                </a:moveTo>
                <a:cubicBezTo>
                  <a:pt x="81" y="46"/>
                  <a:pt x="83" y="45"/>
                  <a:pt x="85" y="45"/>
                </a:cubicBezTo>
                <a:cubicBezTo>
                  <a:pt x="87" y="45"/>
                  <a:pt x="88" y="46"/>
                  <a:pt x="89" y="47"/>
                </a:cubicBezTo>
                <a:cubicBezTo>
                  <a:pt x="91" y="48"/>
                  <a:pt x="91" y="50"/>
                  <a:pt x="91" y="51"/>
                </a:cubicBezTo>
                <a:cubicBezTo>
                  <a:pt x="91" y="53"/>
                  <a:pt x="91" y="55"/>
                  <a:pt x="89" y="56"/>
                </a:cubicBezTo>
                <a:cubicBezTo>
                  <a:pt x="89" y="56"/>
                  <a:pt x="89" y="56"/>
                  <a:pt x="89" y="56"/>
                </a:cubicBezTo>
                <a:cubicBezTo>
                  <a:pt x="88" y="57"/>
                  <a:pt x="86" y="58"/>
                  <a:pt x="85" y="58"/>
                </a:cubicBezTo>
                <a:cubicBezTo>
                  <a:pt x="83" y="58"/>
                  <a:pt x="81" y="57"/>
                  <a:pt x="80" y="56"/>
                </a:cubicBezTo>
                <a:cubicBezTo>
                  <a:pt x="79" y="55"/>
                  <a:pt x="78" y="53"/>
                  <a:pt x="78" y="51"/>
                </a:cubicBezTo>
                <a:cubicBezTo>
                  <a:pt x="78" y="50"/>
                  <a:pt x="79" y="48"/>
                  <a:pt x="80" y="4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5"/>
          <p:cNvSpPr>
            <a:spLocks noEditPoints="1"/>
          </p:cNvSpPr>
          <p:nvPr/>
        </p:nvSpPr>
        <p:spPr bwMode="auto">
          <a:xfrm>
            <a:off x="1119705" y="3167545"/>
            <a:ext cx="476691" cy="501936"/>
          </a:xfrm>
          <a:custGeom>
            <a:avLst/>
            <a:gdLst>
              <a:gd name="T0" fmla="*/ 130 w 160"/>
              <a:gd name="T1" fmla="*/ 30 h 169"/>
              <a:gd name="T2" fmla="*/ 109 w 160"/>
              <a:gd name="T3" fmla="*/ 12 h 169"/>
              <a:gd name="T4" fmla="*/ 100 w 160"/>
              <a:gd name="T5" fmla="*/ 8 h 169"/>
              <a:gd name="T6" fmla="*/ 96 w 160"/>
              <a:gd name="T7" fmla="*/ 1 h 169"/>
              <a:gd name="T8" fmla="*/ 71 w 160"/>
              <a:gd name="T9" fmla="*/ 4 h 169"/>
              <a:gd name="T10" fmla="*/ 68 w 160"/>
              <a:gd name="T11" fmla="*/ 11 h 169"/>
              <a:gd name="T12" fmla="*/ 51 w 160"/>
              <a:gd name="T13" fmla="*/ 12 h 169"/>
              <a:gd name="T14" fmla="*/ 30 w 160"/>
              <a:gd name="T15" fmla="*/ 30 h 169"/>
              <a:gd name="T16" fmla="*/ 2 w 160"/>
              <a:gd name="T17" fmla="*/ 41 h 169"/>
              <a:gd name="T18" fmla="*/ 0 w 160"/>
              <a:gd name="T19" fmla="*/ 43 h 169"/>
              <a:gd name="T20" fmla="*/ 0 w 160"/>
              <a:gd name="T21" fmla="*/ 128 h 169"/>
              <a:gd name="T22" fmla="*/ 78 w 160"/>
              <a:gd name="T23" fmla="*/ 169 h 169"/>
              <a:gd name="T24" fmla="*/ 82 w 160"/>
              <a:gd name="T25" fmla="*/ 169 h 169"/>
              <a:gd name="T26" fmla="*/ 160 w 160"/>
              <a:gd name="T27" fmla="*/ 128 h 169"/>
              <a:gd name="T28" fmla="*/ 160 w 160"/>
              <a:gd name="T29" fmla="*/ 45 h 169"/>
              <a:gd name="T30" fmla="*/ 110 w 160"/>
              <a:gd name="T31" fmla="*/ 20 h 169"/>
              <a:gd name="T32" fmla="*/ 110 w 160"/>
              <a:gd name="T33" fmla="*/ 39 h 169"/>
              <a:gd name="T34" fmla="*/ 110 w 160"/>
              <a:gd name="T35" fmla="*/ 20 h 169"/>
              <a:gd name="T36" fmla="*/ 76 w 160"/>
              <a:gd name="T37" fmla="*/ 31 h 169"/>
              <a:gd name="T38" fmla="*/ 38 w 160"/>
              <a:gd name="T39" fmla="*/ 29 h 169"/>
              <a:gd name="T40" fmla="*/ 35 w 160"/>
              <a:gd name="T41" fmla="*/ 138 h 169"/>
              <a:gd name="T42" fmla="*/ 8 w 160"/>
              <a:gd name="T43" fmla="*/ 51 h 169"/>
              <a:gd name="T44" fmla="*/ 35 w 160"/>
              <a:gd name="T45" fmla="*/ 138 h 169"/>
              <a:gd name="T46" fmla="*/ 32 w 160"/>
              <a:gd name="T47" fmla="*/ 38 h 169"/>
              <a:gd name="T48" fmla="*/ 63 w 160"/>
              <a:gd name="T49" fmla="*/ 46 h 169"/>
              <a:gd name="T50" fmla="*/ 15 w 160"/>
              <a:gd name="T51" fmla="*/ 45 h 169"/>
              <a:gd name="T52" fmla="*/ 43 w 160"/>
              <a:gd name="T53" fmla="*/ 142 h 169"/>
              <a:gd name="T54" fmla="*/ 76 w 160"/>
              <a:gd name="T55" fmla="*/ 79 h 169"/>
              <a:gd name="T56" fmla="*/ 80 w 160"/>
              <a:gd name="T57" fmla="*/ 72 h 169"/>
              <a:gd name="T58" fmla="*/ 80 w 160"/>
              <a:gd name="T59" fmla="*/ 48 h 169"/>
              <a:gd name="T60" fmla="*/ 80 w 160"/>
              <a:gd name="T61" fmla="*/ 72 h 169"/>
              <a:gd name="T62" fmla="*/ 84 w 160"/>
              <a:gd name="T63" fmla="*/ 158 h 169"/>
              <a:gd name="T64" fmla="*/ 117 w 160"/>
              <a:gd name="T65" fmla="*/ 66 h 169"/>
              <a:gd name="T66" fmla="*/ 97 w 160"/>
              <a:gd name="T67" fmla="*/ 46 h 169"/>
              <a:gd name="T68" fmla="*/ 128 w 160"/>
              <a:gd name="T69" fmla="*/ 38 h 169"/>
              <a:gd name="T70" fmla="*/ 144 w 160"/>
              <a:gd name="T71" fmla="*/ 46 h 169"/>
              <a:gd name="T72" fmla="*/ 97 w 160"/>
              <a:gd name="T73" fmla="*/ 46 h 169"/>
              <a:gd name="T74" fmla="*/ 125 w 160"/>
              <a:gd name="T75" fmla="*/ 138 h 169"/>
              <a:gd name="T76" fmla="*/ 147 w 160"/>
              <a:gd name="T77" fmla="*/ 53 h 169"/>
              <a:gd name="T78" fmla="*/ 152 w 160"/>
              <a:gd name="T79" fmla="*/ 125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60" h="169">
                <a:moveTo>
                  <a:pt x="158" y="41"/>
                </a:moveTo>
                <a:cubicBezTo>
                  <a:pt x="130" y="30"/>
                  <a:pt x="130" y="30"/>
                  <a:pt x="130" y="30"/>
                </a:cubicBezTo>
                <a:cubicBezTo>
                  <a:pt x="130" y="29"/>
                  <a:pt x="130" y="29"/>
                  <a:pt x="130" y="29"/>
                </a:cubicBezTo>
                <a:cubicBezTo>
                  <a:pt x="130" y="23"/>
                  <a:pt x="127" y="12"/>
                  <a:pt x="109" y="12"/>
                </a:cubicBezTo>
                <a:cubicBezTo>
                  <a:pt x="104" y="12"/>
                  <a:pt x="97" y="13"/>
                  <a:pt x="90" y="16"/>
                </a:cubicBezTo>
                <a:cubicBezTo>
                  <a:pt x="93" y="13"/>
                  <a:pt x="96" y="10"/>
                  <a:pt x="100" y="8"/>
                </a:cubicBezTo>
                <a:cubicBezTo>
                  <a:pt x="102" y="7"/>
                  <a:pt x="103" y="4"/>
                  <a:pt x="101" y="2"/>
                </a:cubicBezTo>
                <a:cubicBezTo>
                  <a:pt x="100" y="0"/>
                  <a:pt x="98" y="0"/>
                  <a:pt x="96" y="1"/>
                </a:cubicBezTo>
                <a:cubicBezTo>
                  <a:pt x="90" y="4"/>
                  <a:pt x="85" y="9"/>
                  <a:pt x="81" y="15"/>
                </a:cubicBezTo>
                <a:cubicBezTo>
                  <a:pt x="77" y="7"/>
                  <a:pt x="72" y="4"/>
                  <a:pt x="71" y="4"/>
                </a:cubicBezTo>
                <a:cubicBezTo>
                  <a:pt x="69" y="3"/>
                  <a:pt x="67" y="4"/>
                  <a:pt x="66" y="6"/>
                </a:cubicBezTo>
                <a:cubicBezTo>
                  <a:pt x="65" y="8"/>
                  <a:pt x="66" y="10"/>
                  <a:pt x="68" y="11"/>
                </a:cubicBezTo>
                <a:cubicBezTo>
                  <a:pt x="68" y="11"/>
                  <a:pt x="71" y="13"/>
                  <a:pt x="73" y="18"/>
                </a:cubicBezTo>
                <a:cubicBezTo>
                  <a:pt x="66" y="14"/>
                  <a:pt x="57" y="12"/>
                  <a:pt x="51" y="12"/>
                </a:cubicBezTo>
                <a:cubicBezTo>
                  <a:pt x="33" y="12"/>
                  <a:pt x="30" y="23"/>
                  <a:pt x="30" y="29"/>
                </a:cubicBezTo>
                <a:cubicBezTo>
                  <a:pt x="30" y="30"/>
                  <a:pt x="30" y="30"/>
                  <a:pt x="30" y="30"/>
                </a:cubicBezTo>
                <a:cubicBezTo>
                  <a:pt x="2" y="41"/>
                  <a:pt x="2" y="41"/>
                  <a:pt x="2" y="41"/>
                </a:cubicBezTo>
                <a:cubicBezTo>
                  <a:pt x="2" y="41"/>
                  <a:pt x="2" y="41"/>
                  <a:pt x="2" y="41"/>
                </a:cubicBezTo>
                <a:cubicBezTo>
                  <a:pt x="2" y="41"/>
                  <a:pt x="2" y="41"/>
                  <a:pt x="2" y="41"/>
                </a:cubicBezTo>
                <a:cubicBezTo>
                  <a:pt x="2" y="41"/>
                  <a:pt x="1" y="42"/>
                  <a:pt x="0" y="43"/>
                </a:cubicBezTo>
                <a:cubicBezTo>
                  <a:pt x="0" y="44"/>
                  <a:pt x="0" y="45"/>
                  <a:pt x="0" y="45"/>
                </a:cubicBezTo>
                <a:cubicBezTo>
                  <a:pt x="0" y="128"/>
                  <a:pt x="0" y="128"/>
                  <a:pt x="0" y="128"/>
                </a:cubicBezTo>
                <a:cubicBezTo>
                  <a:pt x="0" y="129"/>
                  <a:pt x="0" y="131"/>
                  <a:pt x="2" y="132"/>
                </a:cubicBezTo>
                <a:cubicBezTo>
                  <a:pt x="78" y="169"/>
                  <a:pt x="78" y="169"/>
                  <a:pt x="78" y="169"/>
                </a:cubicBezTo>
                <a:cubicBezTo>
                  <a:pt x="79" y="169"/>
                  <a:pt x="79" y="169"/>
                  <a:pt x="80" y="169"/>
                </a:cubicBezTo>
                <a:cubicBezTo>
                  <a:pt x="81" y="169"/>
                  <a:pt x="81" y="169"/>
                  <a:pt x="82" y="169"/>
                </a:cubicBezTo>
                <a:cubicBezTo>
                  <a:pt x="158" y="132"/>
                  <a:pt x="158" y="132"/>
                  <a:pt x="158" y="132"/>
                </a:cubicBezTo>
                <a:cubicBezTo>
                  <a:pt x="159" y="131"/>
                  <a:pt x="160" y="129"/>
                  <a:pt x="160" y="128"/>
                </a:cubicBezTo>
                <a:cubicBezTo>
                  <a:pt x="160" y="45"/>
                  <a:pt x="160" y="45"/>
                  <a:pt x="160" y="45"/>
                </a:cubicBezTo>
                <a:cubicBezTo>
                  <a:pt x="160" y="45"/>
                  <a:pt x="160" y="45"/>
                  <a:pt x="160" y="45"/>
                </a:cubicBezTo>
                <a:cubicBezTo>
                  <a:pt x="160" y="43"/>
                  <a:pt x="159" y="42"/>
                  <a:pt x="158" y="41"/>
                </a:cubicBezTo>
                <a:close/>
                <a:moveTo>
                  <a:pt x="110" y="20"/>
                </a:moveTo>
                <a:cubicBezTo>
                  <a:pt x="120" y="20"/>
                  <a:pt x="122" y="24"/>
                  <a:pt x="122" y="29"/>
                </a:cubicBezTo>
                <a:cubicBezTo>
                  <a:pt x="122" y="34"/>
                  <a:pt x="120" y="39"/>
                  <a:pt x="110" y="39"/>
                </a:cubicBezTo>
                <a:cubicBezTo>
                  <a:pt x="104" y="39"/>
                  <a:pt x="85" y="36"/>
                  <a:pt x="85" y="31"/>
                </a:cubicBezTo>
                <a:cubicBezTo>
                  <a:pt x="85" y="27"/>
                  <a:pt x="98" y="20"/>
                  <a:pt x="110" y="20"/>
                </a:cubicBezTo>
                <a:close/>
                <a:moveTo>
                  <a:pt x="50" y="20"/>
                </a:moveTo>
                <a:cubicBezTo>
                  <a:pt x="62" y="20"/>
                  <a:pt x="76" y="27"/>
                  <a:pt x="76" y="31"/>
                </a:cubicBezTo>
                <a:cubicBezTo>
                  <a:pt x="76" y="36"/>
                  <a:pt x="56" y="39"/>
                  <a:pt x="50" y="39"/>
                </a:cubicBezTo>
                <a:cubicBezTo>
                  <a:pt x="40" y="39"/>
                  <a:pt x="38" y="34"/>
                  <a:pt x="38" y="29"/>
                </a:cubicBezTo>
                <a:cubicBezTo>
                  <a:pt x="38" y="24"/>
                  <a:pt x="40" y="20"/>
                  <a:pt x="50" y="20"/>
                </a:cubicBezTo>
                <a:close/>
                <a:moveTo>
                  <a:pt x="35" y="138"/>
                </a:moveTo>
                <a:cubicBezTo>
                  <a:pt x="8" y="125"/>
                  <a:pt x="8" y="125"/>
                  <a:pt x="8" y="125"/>
                </a:cubicBezTo>
                <a:cubicBezTo>
                  <a:pt x="8" y="51"/>
                  <a:pt x="8" y="51"/>
                  <a:pt x="8" y="51"/>
                </a:cubicBezTo>
                <a:cubicBezTo>
                  <a:pt x="35" y="62"/>
                  <a:pt x="35" y="62"/>
                  <a:pt x="35" y="62"/>
                </a:cubicBezTo>
                <a:lnTo>
                  <a:pt x="35" y="138"/>
                </a:lnTo>
                <a:close/>
                <a:moveTo>
                  <a:pt x="15" y="45"/>
                </a:moveTo>
                <a:cubicBezTo>
                  <a:pt x="32" y="38"/>
                  <a:pt x="32" y="38"/>
                  <a:pt x="32" y="38"/>
                </a:cubicBezTo>
                <a:cubicBezTo>
                  <a:pt x="34" y="43"/>
                  <a:pt x="39" y="47"/>
                  <a:pt x="51" y="47"/>
                </a:cubicBezTo>
                <a:cubicBezTo>
                  <a:pt x="54" y="47"/>
                  <a:pt x="59" y="47"/>
                  <a:pt x="63" y="46"/>
                </a:cubicBezTo>
                <a:cubicBezTo>
                  <a:pt x="41" y="56"/>
                  <a:pt x="41" y="56"/>
                  <a:pt x="41" y="56"/>
                </a:cubicBezTo>
                <a:lnTo>
                  <a:pt x="15" y="45"/>
                </a:lnTo>
                <a:close/>
                <a:moveTo>
                  <a:pt x="76" y="158"/>
                </a:moveTo>
                <a:cubicBezTo>
                  <a:pt x="43" y="142"/>
                  <a:pt x="43" y="142"/>
                  <a:pt x="43" y="142"/>
                </a:cubicBezTo>
                <a:cubicBezTo>
                  <a:pt x="43" y="66"/>
                  <a:pt x="43" y="66"/>
                  <a:pt x="43" y="66"/>
                </a:cubicBezTo>
                <a:cubicBezTo>
                  <a:pt x="76" y="79"/>
                  <a:pt x="76" y="79"/>
                  <a:pt x="76" y="79"/>
                </a:cubicBezTo>
                <a:lnTo>
                  <a:pt x="76" y="158"/>
                </a:lnTo>
                <a:close/>
                <a:moveTo>
                  <a:pt x="80" y="72"/>
                </a:moveTo>
                <a:cubicBezTo>
                  <a:pt x="52" y="60"/>
                  <a:pt x="52" y="60"/>
                  <a:pt x="52" y="60"/>
                </a:cubicBezTo>
                <a:cubicBezTo>
                  <a:pt x="80" y="48"/>
                  <a:pt x="80" y="48"/>
                  <a:pt x="80" y="48"/>
                </a:cubicBezTo>
                <a:cubicBezTo>
                  <a:pt x="108" y="60"/>
                  <a:pt x="108" y="60"/>
                  <a:pt x="108" y="60"/>
                </a:cubicBezTo>
                <a:lnTo>
                  <a:pt x="80" y="72"/>
                </a:lnTo>
                <a:close/>
                <a:moveTo>
                  <a:pt x="117" y="142"/>
                </a:moveTo>
                <a:cubicBezTo>
                  <a:pt x="84" y="158"/>
                  <a:pt x="84" y="158"/>
                  <a:pt x="84" y="158"/>
                </a:cubicBezTo>
                <a:cubicBezTo>
                  <a:pt x="84" y="79"/>
                  <a:pt x="84" y="79"/>
                  <a:pt x="84" y="79"/>
                </a:cubicBezTo>
                <a:cubicBezTo>
                  <a:pt x="117" y="66"/>
                  <a:pt x="117" y="66"/>
                  <a:pt x="117" y="66"/>
                </a:cubicBezTo>
                <a:lnTo>
                  <a:pt x="117" y="142"/>
                </a:lnTo>
                <a:close/>
                <a:moveTo>
                  <a:pt x="97" y="46"/>
                </a:moveTo>
                <a:cubicBezTo>
                  <a:pt x="101" y="47"/>
                  <a:pt x="106" y="47"/>
                  <a:pt x="109" y="47"/>
                </a:cubicBezTo>
                <a:cubicBezTo>
                  <a:pt x="120" y="47"/>
                  <a:pt x="126" y="43"/>
                  <a:pt x="128" y="38"/>
                </a:cubicBezTo>
                <a:cubicBezTo>
                  <a:pt x="145" y="45"/>
                  <a:pt x="145" y="45"/>
                  <a:pt x="145" y="45"/>
                </a:cubicBezTo>
                <a:cubicBezTo>
                  <a:pt x="144" y="46"/>
                  <a:pt x="144" y="46"/>
                  <a:pt x="144" y="46"/>
                </a:cubicBezTo>
                <a:cubicBezTo>
                  <a:pt x="119" y="56"/>
                  <a:pt x="119" y="56"/>
                  <a:pt x="119" y="56"/>
                </a:cubicBezTo>
                <a:lnTo>
                  <a:pt x="97" y="46"/>
                </a:lnTo>
                <a:close/>
                <a:moveTo>
                  <a:pt x="152" y="125"/>
                </a:moveTo>
                <a:cubicBezTo>
                  <a:pt x="125" y="138"/>
                  <a:pt x="125" y="138"/>
                  <a:pt x="125" y="138"/>
                </a:cubicBezTo>
                <a:cubicBezTo>
                  <a:pt x="125" y="62"/>
                  <a:pt x="125" y="62"/>
                  <a:pt x="125" y="62"/>
                </a:cubicBezTo>
                <a:cubicBezTo>
                  <a:pt x="147" y="53"/>
                  <a:pt x="147" y="53"/>
                  <a:pt x="147" y="53"/>
                </a:cubicBezTo>
                <a:cubicBezTo>
                  <a:pt x="152" y="51"/>
                  <a:pt x="152" y="51"/>
                  <a:pt x="152" y="51"/>
                </a:cubicBezTo>
                <a:lnTo>
                  <a:pt x="152" y="125"/>
                </a:ln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6"/>
          <p:cNvSpPr>
            <a:spLocks noEditPoints="1"/>
          </p:cNvSpPr>
          <p:nvPr/>
        </p:nvSpPr>
        <p:spPr bwMode="auto">
          <a:xfrm>
            <a:off x="3861049" y="3188335"/>
            <a:ext cx="481146" cy="501936"/>
          </a:xfrm>
          <a:custGeom>
            <a:avLst/>
            <a:gdLst>
              <a:gd name="T0" fmla="*/ 152 w 162"/>
              <a:gd name="T1" fmla="*/ 54 h 169"/>
              <a:gd name="T2" fmla="*/ 152 w 162"/>
              <a:gd name="T3" fmla="*/ 9 h 169"/>
              <a:gd name="T4" fmla="*/ 148 w 162"/>
              <a:gd name="T5" fmla="*/ 1 h 169"/>
              <a:gd name="T6" fmla="*/ 137 w 162"/>
              <a:gd name="T7" fmla="*/ 7 h 169"/>
              <a:gd name="T8" fmla="*/ 64 w 162"/>
              <a:gd name="T9" fmla="*/ 40 h 169"/>
              <a:gd name="T10" fmla="*/ 55 w 162"/>
              <a:gd name="T11" fmla="*/ 44 h 169"/>
              <a:gd name="T12" fmla="*/ 53 w 162"/>
              <a:gd name="T13" fmla="*/ 51 h 169"/>
              <a:gd name="T14" fmla="*/ 53 w 162"/>
              <a:gd name="T15" fmla="*/ 97 h 169"/>
              <a:gd name="T16" fmla="*/ 60 w 162"/>
              <a:gd name="T17" fmla="*/ 107 h 169"/>
              <a:gd name="T18" fmla="*/ 64 w 162"/>
              <a:gd name="T19" fmla="*/ 107 h 169"/>
              <a:gd name="T20" fmla="*/ 99 w 162"/>
              <a:gd name="T21" fmla="*/ 113 h 169"/>
              <a:gd name="T22" fmla="*/ 138 w 162"/>
              <a:gd name="T23" fmla="*/ 142 h 169"/>
              <a:gd name="T24" fmla="*/ 138 w 162"/>
              <a:gd name="T25" fmla="*/ 143 h 169"/>
              <a:gd name="T26" fmla="*/ 144 w 162"/>
              <a:gd name="T27" fmla="*/ 147 h 169"/>
              <a:gd name="T28" fmla="*/ 149 w 162"/>
              <a:gd name="T29" fmla="*/ 146 h 169"/>
              <a:gd name="T30" fmla="*/ 152 w 162"/>
              <a:gd name="T31" fmla="*/ 139 h 169"/>
              <a:gd name="T32" fmla="*/ 152 w 162"/>
              <a:gd name="T33" fmla="*/ 94 h 169"/>
              <a:gd name="T34" fmla="*/ 162 w 162"/>
              <a:gd name="T35" fmla="*/ 74 h 169"/>
              <a:gd name="T36" fmla="*/ 152 w 162"/>
              <a:gd name="T37" fmla="*/ 54 h 169"/>
              <a:gd name="T38" fmla="*/ 142 w 162"/>
              <a:gd name="T39" fmla="*/ 61 h 169"/>
              <a:gd name="T40" fmla="*/ 142 w 162"/>
              <a:gd name="T41" fmla="*/ 88 h 169"/>
              <a:gd name="T42" fmla="*/ 141 w 162"/>
              <a:gd name="T43" fmla="*/ 129 h 169"/>
              <a:gd name="T44" fmla="*/ 102 w 162"/>
              <a:gd name="T45" fmla="*/ 103 h 169"/>
              <a:gd name="T46" fmla="*/ 64 w 162"/>
              <a:gd name="T47" fmla="*/ 97 h 169"/>
              <a:gd name="T48" fmla="*/ 64 w 162"/>
              <a:gd name="T49" fmla="*/ 51 h 169"/>
              <a:gd name="T50" fmla="*/ 142 w 162"/>
              <a:gd name="T51" fmla="*/ 19 h 169"/>
              <a:gd name="T52" fmla="*/ 142 w 162"/>
              <a:gd name="T53" fmla="*/ 61 h 169"/>
              <a:gd name="T54" fmla="*/ 40 w 162"/>
              <a:gd name="T55" fmla="*/ 47 h 169"/>
              <a:gd name="T56" fmla="*/ 18 w 162"/>
              <a:gd name="T57" fmla="*/ 47 h 169"/>
              <a:gd name="T58" fmla="*/ 0 w 162"/>
              <a:gd name="T59" fmla="*/ 64 h 169"/>
              <a:gd name="T60" fmla="*/ 0 w 162"/>
              <a:gd name="T61" fmla="*/ 87 h 169"/>
              <a:gd name="T62" fmla="*/ 17 w 162"/>
              <a:gd name="T63" fmla="*/ 107 h 169"/>
              <a:gd name="T64" fmla="*/ 23 w 162"/>
              <a:gd name="T65" fmla="*/ 117 h 169"/>
              <a:gd name="T66" fmla="*/ 23 w 162"/>
              <a:gd name="T67" fmla="*/ 159 h 169"/>
              <a:gd name="T68" fmla="*/ 28 w 162"/>
              <a:gd name="T69" fmla="*/ 166 h 169"/>
              <a:gd name="T70" fmla="*/ 38 w 162"/>
              <a:gd name="T71" fmla="*/ 149 h 169"/>
              <a:gd name="T72" fmla="*/ 39 w 162"/>
              <a:gd name="T73" fmla="*/ 119 h 169"/>
              <a:gd name="T74" fmla="*/ 45 w 162"/>
              <a:gd name="T75" fmla="*/ 106 h 169"/>
              <a:gd name="T76" fmla="*/ 45 w 162"/>
              <a:gd name="T77" fmla="*/ 53 h 169"/>
              <a:gd name="T78" fmla="*/ 40 w 162"/>
              <a:gd name="T79" fmla="*/ 47 h 169"/>
              <a:gd name="T80" fmla="*/ 132 w 162"/>
              <a:gd name="T81" fmla="*/ 41 h 169"/>
              <a:gd name="T82" fmla="*/ 126 w 162"/>
              <a:gd name="T83" fmla="*/ 43 h 169"/>
              <a:gd name="T84" fmla="*/ 92 w 162"/>
              <a:gd name="T85" fmla="*/ 56 h 169"/>
              <a:gd name="T86" fmla="*/ 88 w 162"/>
              <a:gd name="T87" fmla="*/ 60 h 169"/>
              <a:gd name="T88" fmla="*/ 91 w 162"/>
              <a:gd name="T89" fmla="*/ 65 h 169"/>
              <a:gd name="T90" fmla="*/ 92 w 162"/>
              <a:gd name="T91" fmla="*/ 65 h 169"/>
              <a:gd name="T92" fmla="*/ 134 w 162"/>
              <a:gd name="T93" fmla="*/ 46 h 169"/>
              <a:gd name="T94" fmla="*/ 132 w 162"/>
              <a:gd name="T95" fmla="*/ 41 h 1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Lst>
            <a:rect l="0" t="0" r="r" b="b"/>
            <a:pathLst>
              <a:path w="162" h="169">
                <a:moveTo>
                  <a:pt x="152" y="54"/>
                </a:moveTo>
                <a:cubicBezTo>
                  <a:pt x="152" y="9"/>
                  <a:pt x="152" y="9"/>
                  <a:pt x="152" y="9"/>
                </a:cubicBezTo>
                <a:cubicBezTo>
                  <a:pt x="153" y="4"/>
                  <a:pt x="150" y="2"/>
                  <a:pt x="148" y="1"/>
                </a:cubicBezTo>
                <a:cubicBezTo>
                  <a:pt x="144" y="0"/>
                  <a:pt x="140" y="3"/>
                  <a:pt x="137" y="7"/>
                </a:cubicBezTo>
                <a:cubicBezTo>
                  <a:pt x="114" y="43"/>
                  <a:pt x="64" y="40"/>
                  <a:pt x="64" y="40"/>
                </a:cubicBezTo>
                <a:cubicBezTo>
                  <a:pt x="59" y="40"/>
                  <a:pt x="57" y="42"/>
                  <a:pt x="55" y="44"/>
                </a:cubicBezTo>
                <a:cubicBezTo>
                  <a:pt x="53" y="47"/>
                  <a:pt x="53" y="50"/>
                  <a:pt x="53" y="51"/>
                </a:cubicBezTo>
                <a:cubicBezTo>
                  <a:pt x="53" y="97"/>
                  <a:pt x="53" y="97"/>
                  <a:pt x="53" y="97"/>
                </a:cubicBezTo>
                <a:cubicBezTo>
                  <a:pt x="53" y="102"/>
                  <a:pt x="56" y="105"/>
                  <a:pt x="60" y="107"/>
                </a:cubicBezTo>
                <a:cubicBezTo>
                  <a:pt x="62" y="107"/>
                  <a:pt x="63" y="107"/>
                  <a:pt x="64" y="107"/>
                </a:cubicBezTo>
                <a:cubicBezTo>
                  <a:pt x="76" y="108"/>
                  <a:pt x="88" y="109"/>
                  <a:pt x="99" y="113"/>
                </a:cubicBezTo>
                <a:cubicBezTo>
                  <a:pt x="127" y="123"/>
                  <a:pt x="138" y="142"/>
                  <a:pt x="138" y="142"/>
                </a:cubicBezTo>
                <a:cubicBezTo>
                  <a:pt x="138" y="143"/>
                  <a:pt x="138" y="143"/>
                  <a:pt x="138" y="143"/>
                </a:cubicBezTo>
                <a:cubicBezTo>
                  <a:pt x="139" y="144"/>
                  <a:pt x="141" y="146"/>
                  <a:pt x="144" y="147"/>
                </a:cubicBezTo>
                <a:cubicBezTo>
                  <a:pt x="146" y="148"/>
                  <a:pt x="148" y="147"/>
                  <a:pt x="149" y="146"/>
                </a:cubicBezTo>
                <a:cubicBezTo>
                  <a:pt x="152" y="144"/>
                  <a:pt x="152" y="140"/>
                  <a:pt x="152" y="139"/>
                </a:cubicBezTo>
                <a:cubicBezTo>
                  <a:pt x="152" y="94"/>
                  <a:pt x="152" y="94"/>
                  <a:pt x="152" y="94"/>
                </a:cubicBezTo>
                <a:cubicBezTo>
                  <a:pt x="159" y="89"/>
                  <a:pt x="162" y="82"/>
                  <a:pt x="162" y="74"/>
                </a:cubicBezTo>
                <a:cubicBezTo>
                  <a:pt x="162" y="66"/>
                  <a:pt x="159" y="59"/>
                  <a:pt x="152" y="54"/>
                </a:cubicBezTo>
                <a:close/>
                <a:moveTo>
                  <a:pt x="142" y="61"/>
                </a:moveTo>
                <a:cubicBezTo>
                  <a:pt x="142" y="88"/>
                  <a:pt x="142" y="88"/>
                  <a:pt x="142" y="88"/>
                </a:cubicBezTo>
                <a:cubicBezTo>
                  <a:pt x="141" y="129"/>
                  <a:pt x="141" y="129"/>
                  <a:pt x="141" y="129"/>
                </a:cubicBezTo>
                <a:cubicBezTo>
                  <a:pt x="135" y="121"/>
                  <a:pt x="123" y="110"/>
                  <a:pt x="102" y="103"/>
                </a:cubicBezTo>
                <a:cubicBezTo>
                  <a:pt x="91" y="99"/>
                  <a:pt x="78" y="97"/>
                  <a:pt x="64" y="97"/>
                </a:cubicBezTo>
                <a:cubicBezTo>
                  <a:pt x="64" y="51"/>
                  <a:pt x="64" y="51"/>
                  <a:pt x="64" y="51"/>
                </a:cubicBezTo>
                <a:cubicBezTo>
                  <a:pt x="69" y="51"/>
                  <a:pt x="115" y="52"/>
                  <a:pt x="142" y="19"/>
                </a:cubicBezTo>
                <a:lnTo>
                  <a:pt x="142" y="61"/>
                </a:lnTo>
                <a:close/>
                <a:moveTo>
                  <a:pt x="40" y="47"/>
                </a:moveTo>
                <a:cubicBezTo>
                  <a:pt x="18" y="47"/>
                  <a:pt x="18" y="47"/>
                  <a:pt x="18" y="47"/>
                </a:cubicBezTo>
                <a:cubicBezTo>
                  <a:pt x="18" y="47"/>
                  <a:pt x="0" y="47"/>
                  <a:pt x="0" y="64"/>
                </a:cubicBezTo>
                <a:cubicBezTo>
                  <a:pt x="0" y="87"/>
                  <a:pt x="0" y="87"/>
                  <a:pt x="0" y="87"/>
                </a:cubicBezTo>
                <a:cubicBezTo>
                  <a:pt x="0" y="87"/>
                  <a:pt x="0" y="107"/>
                  <a:pt x="17" y="107"/>
                </a:cubicBezTo>
                <a:cubicBezTo>
                  <a:pt x="17" y="107"/>
                  <a:pt x="23" y="107"/>
                  <a:pt x="23" y="117"/>
                </a:cubicBezTo>
                <a:cubicBezTo>
                  <a:pt x="23" y="159"/>
                  <a:pt x="23" y="159"/>
                  <a:pt x="23" y="159"/>
                </a:cubicBezTo>
                <a:cubicBezTo>
                  <a:pt x="23" y="159"/>
                  <a:pt x="21" y="166"/>
                  <a:pt x="28" y="166"/>
                </a:cubicBezTo>
                <a:cubicBezTo>
                  <a:pt x="28" y="166"/>
                  <a:pt x="48" y="169"/>
                  <a:pt x="38" y="149"/>
                </a:cubicBezTo>
                <a:cubicBezTo>
                  <a:pt x="45" y="141"/>
                  <a:pt x="35" y="131"/>
                  <a:pt x="39" y="119"/>
                </a:cubicBezTo>
                <a:cubicBezTo>
                  <a:pt x="39" y="119"/>
                  <a:pt x="45" y="111"/>
                  <a:pt x="45" y="106"/>
                </a:cubicBezTo>
                <a:cubicBezTo>
                  <a:pt x="45" y="53"/>
                  <a:pt x="45" y="53"/>
                  <a:pt x="45" y="53"/>
                </a:cubicBezTo>
                <a:cubicBezTo>
                  <a:pt x="45" y="53"/>
                  <a:pt x="47" y="47"/>
                  <a:pt x="40" y="47"/>
                </a:cubicBezTo>
                <a:close/>
                <a:moveTo>
                  <a:pt x="132" y="41"/>
                </a:moveTo>
                <a:cubicBezTo>
                  <a:pt x="130" y="40"/>
                  <a:pt x="127" y="40"/>
                  <a:pt x="126" y="43"/>
                </a:cubicBezTo>
                <a:cubicBezTo>
                  <a:pt x="119" y="58"/>
                  <a:pt x="93" y="56"/>
                  <a:pt x="92" y="56"/>
                </a:cubicBezTo>
                <a:cubicBezTo>
                  <a:pt x="90" y="56"/>
                  <a:pt x="88" y="58"/>
                  <a:pt x="88" y="60"/>
                </a:cubicBezTo>
                <a:cubicBezTo>
                  <a:pt x="88" y="62"/>
                  <a:pt x="89" y="64"/>
                  <a:pt x="91" y="65"/>
                </a:cubicBezTo>
                <a:cubicBezTo>
                  <a:pt x="91" y="65"/>
                  <a:pt x="91" y="65"/>
                  <a:pt x="92" y="65"/>
                </a:cubicBezTo>
                <a:cubicBezTo>
                  <a:pt x="93" y="65"/>
                  <a:pt x="124" y="67"/>
                  <a:pt x="134" y="46"/>
                </a:cubicBezTo>
                <a:cubicBezTo>
                  <a:pt x="135" y="44"/>
                  <a:pt x="134" y="42"/>
                  <a:pt x="132" y="4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7"/>
          <p:cNvSpPr>
            <a:spLocks noEditPoints="1"/>
          </p:cNvSpPr>
          <p:nvPr/>
        </p:nvSpPr>
        <p:spPr bwMode="auto">
          <a:xfrm>
            <a:off x="6698919" y="3149724"/>
            <a:ext cx="488571" cy="537577"/>
          </a:xfrm>
          <a:custGeom>
            <a:avLst/>
            <a:gdLst>
              <a:gd name="T0" fmla="*/ 164 w 164"/>
              <a:gd name="T1" fmla="*/ 17 h 181"/>
              <a:gd name="T2" fmla="*/ 111 w 164"/>
              <a:gd name="T3" fmla="*/ 0 h 181"/>
              <a:gd name="T4" fmla="*/ 57 w 164"/>
              <a:gd name="T5" fmla="*/ 17 h 181"/>
              <a:gd name="T6" fmla="*/ 57 w 164"/>
              <a:gd name="T7" fmla="*/ 60 h 181"/>
              <a:gd name="T8" fmla="*/ 57 w 164"/>
              <a:gd name="T9" fmla="*/ 77 h 181"/>
              <a:gd name="T10" fmla="*/ 101 w 164"/>
              <a:gd name="T11" fmla="*/ 146 h 181"/>
              <a:gd name="T12" fmla="*/ 164 w 164"/>
              <a:gd name="T13" fmla="*/ 129 h 181"/>
              <a:gd name="T14" fmla="*/ 164 w 164"/>
              <a:gd name="T15" fmla="*/ 88 h 181"/>
              <a:gd name="T16" fmla="*/ 164 w 164"/>
              <a:gd name="T17" fmla="*/ 65 h 181"/>
              <a:gd name="T18" fmla="*/ 164 w 164"/>
              <a:gd name="T19" fmla="*/ 60 h 181"/>
              <a:gd name="T20" fmla="*/ 111 w 164"/>
              <a:gd name="T21" fmla="*/ 24 h 181"/>
              <a:gd name="T22" fmla="*/ 7 w 164"/>
              <a:gd name="T23" fmla="*/ 129 h 181"/>
              <a:gd name="T24" fmla="*/ 158 w 164"/>
              <a:gd name="T25" fmla="*/ 129 h 181"/>
              <a:gd name="T26" fmla="*/ 103 w 164"/>
              <a:gd name="T27" fmla="*/ 140 h 181"/>
              <a:gd name="T28" fmla="*/ 158 w 164"/>
              <a:gd name="T29" fmla="*/ 119 h 181"/>
              <a:gd name="T30" fmla="*/ 158 w 164"/>
              <a:gd name="T31" fmla="*/ 109 h 181"/>
              <a:gd name="T32" fmla="*/ 111 w 164"/>
              <a:gd name="T33" fmla="*/ 105 h 181"/>
              <a:gd name="T34" fmla="*/ 158 w 164"/>
              <a:gd name="T35" fmla="*/ 87 h 181"/>
              <a:gd name="T36" fmla="*/ 63 w 164"/>
              <a:gd name="T37" fmla="*/ 78 h 181"/>
              <a:gd name="T38" fmla="*/ 158 w 164"/>
              <a:gd name="T39" fmla="*/ 87 h 181"/>
              <a:gd name="T40" fmla="*/ 111 w 164"/>
              <a:gd name="T41" fmla="*/ 71 h 181"/>
              <a:gd name="T42" fmla="*/ 63 w 164"/>
              <a:gd name="T43" fmla="*/ 47 h 181"/>
              <a:gd name="T44" fmla="*/ 158 w 164"/>
              <a:gd name="T45" fmla="*/ 38 h 181"/>
              <a:gd name="T46" fmla="*/ 63 w 164"/>
              <a:gd name="T47" fmla="*/ 38 h 181"/>
              <a:gd name="T48" fmla="*/ 111 w 164"/>
              <a:gd name="T49" fmla="*/ 31 h 181"/>
              <a:gd name="T50" fmla="*/ 17 w 164"/>
              <a:gd name="T51" fmla="*/ 129 h 181"/>
              <a:gd name="T52" fmla="*/ 52 w 164"/>
              <a:gd name="T53" fmla="*/ 160 h 181"/>
              <a:gd name="T54" fmla="*/ 52 w 164"/>
              <a:gd name="T55" fmla="*/ 160 h 181"/>
              <a:gd name="T56" fmla="*/ 52 w 164"/>
              <a:gd name="T57" fmla="*/ 122 h 181"/>
              <a:gd name="T58" fmla="*/ 53 w 164"/>
              <a:gd name="T59" fmla="*/ 120 h 181"/>
              <a:gd name="T60" fmla="*/ 61 w 164"/>
              <a:gd name="T61" fmla="*/ 122 h 181"/>
              <a:gd name="T62" fmla="*/ 63 w 164"/>
              <a:gd name="T63" fmla="*/ 112 h 181"/>
              <a:gd name="T64" fmla="*/ 50 w 164"/>
              <a:gd name="T65" fmla="*/ 105 h 181"/>
              <a:gd name="T66" fmla="*/ 40 w 164"/>
              <a:gd name="T67" fmla="*/ 122 h 181"/>
              <a:gd name="T68" fmla="*/ 54 w 164"/>
              <a:gd name="T69" fmla="*/ 136 h 181"/>
              <a:gd name="T70" fmla="*/ 52 w 164"/>
              <a:gd name="T71" fmla="*/ 138 h 181"/>
              <a:gd name="T72" fmla="*/ 41 w 164"/>
              <a:gd name="T73" fmla="*/ 137 h 181"/>
              <a:gd name="T74" fmla="*/ 45 w 164"/>
              <a:gd name="T75" fmla="*/ 148 h 181"/>
              <a:gd name="T76" fmla="*/ 55 w 164"/>
              <a:gd name="T77" fmla="*/ 154 h 181"/>
              <a:gd name="T78" fmla="*/ 66 w 164"/>
              <a:gd name="T79" fmla="*/ 136 h 181"/>
              <a:gd name="T80" fmla="*/ 59 w 164"/>
              <a:gd name="T81" fmla="*/ 141 h 181"/>
              <a:gd name="T82" fmla="*/ 52 w 164"/>
              <a:gd name="T83" fmla="*/ 149 h 181"/>
              <a:gd name="T84" fmla="*/ 44 w 164"/>
              <a:gd name="T85" fmla="*/ 143 h 181"/>
              <a:gd name="T86" fmla="*/ 59 w 164"/>
              <a:gd name="T87" fmla="*/ 137 h 181"/>
              <a:gd name="T88" fmla="*/ 47 w 164"/>
              <a:gd name="T89" fmla="*/ 127 h 181"/>
              <a:gd name="T90" fmla="*/ 50 w 164"/>
              <a:gd name="T91" fmla="*/ 115 h 181"/>
              <a:gd name="T92" fmla="*/ 53 w 164"/>
              <a:gd name="T93" fmla="*/ 112 h 181"/>
              <a:gd name="T94" fmla="*/ 58 w 164"/>
              <a:gd name="T95" fmla="*/ 116 h 181"/>
              <a:gd name="T96" fmla="*/ 47 w 164"/>
              <a:gd name="T97" fmla="*/ 123 h 181"/>
              <a:gd name="T98" fmla="*/ 58 w 164"/>
              <a:gd name="T99" fmla="*/ 130 h 18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Lst>
            <a:rect l="0" t="0" r="r" b="b"/>
            <a:pathLst>
              <a:path w="164" h="181">
                <a:moveTo>
                  <a:pt x="164" y="39"/>
                </a:moveTo>
                <a:cubicBezTo>
                  <a:pt x="164" y="38"/>
                  <a:pt x="164" y="38"/>
                  <a:pt x="164" y="37"/>
                </a:cubicBezTo>
                <a:cubicBezTo>
                  <a:pt x="164" y="37"/>
                  <a:pt x="164" y="37"/>
                  <a:pt x="164" y="36"/>
                </a:cubicBezTo>
                <a:cubicBezTo>
                  <a:pt x="164" y="17"/>
                  <a:pt x="164" y="17"/>
                  <a:pt x="164" y="17"/>
                </a:cubicBezTo>
                <a:cubicBezTo>
                  <a:pt x="164" y="16"/>
                  <a:pt x="164" y="16"/>
                  <a:pt x="164" y="15"/>
                </a:cubicBezTo>
                <a:cubicBezTo>
                  <a:pt x="164" y="15"/>
                  <a:pt x="164" y="14"/>
                  <a:pt x="164" y="13"/>
                </a:cubicBezTo>
                <a:cubicBezTo>
                  <a:pt x="163" y="11"/>
                  <a:pt x="162" y="10"/>
                  <a:pt x="161" y="9"/>
                </a:cubicBezTo>
                <a:cubicBezTo>
                  <a:pt x="150" y="0"/>
                  <a:pt x="115" y="0"/>
                  <a:pt x="111" y="0"/>
                </a:cubicBezTo>
                <a:cubicBezTo>
                  <a:pt x="106" y="0"/>
                  <a:pt x="71" y="0"/>
                  <a:pt x="60" y="9"/>
                </a:cubicBezTo>
                <a:cubicBezTo>
                  <a:pt x="59" y="10"/>
                  <a:pt x="58" y="11"/>
                  <a:pt x="58" y="13"/>
                </a:cubicBezTo>
                <a:cubicBezTo>
                  <a:pt x="57" y="14"/>
                  <a:pt x="57" y="15"/>
                  <a:pt x="57" y="15"/>
                </a:cubicBezTo>
                <a:cubicBezTo>
                  <a:pt x="57" y="16"/>
                  <a:pt x="57" y="16"/>
                  <a:pt x="57" y="17"/>
                </a:cubicBezTo>
                <a:cubicBezTo>
                  <a:pt x="57" y="36"/>
                  <a:pt x="57" y="36"/>
                  <a:pt x="57" y="36"/>
                </a:cubicBezTo>
                <a:cubicBezTo>
                  <a:pt x="57" y="37"/>
                  <a:pt x="57" y="37"/>
                  <a:pt x="57" y="37"/>
                </a:cubicBezTo>
                <a:cubicBezTo>
                  <a:pt x="57" y="38"/>
                  <a:pt x="57" y="38"/>
                  <a:pt x="57" y="39"/>
                </a:cubicBezTo>
                <a:cubicBezTo>
                  <a:pt x="57" y="60"/>
                  <a:pt x="57" y="60"/>
                  <a:pt x="57" y="60"/>
                </a:cubicBezTo>
                <a:cubicBezTo>
                  <a:pt x="57" y="61"/>
                  <a:pt x="57" y="62"/>
                  <a:pt x="58" y="62"/>
                </a:cubicBezTo>
                <a:cubicBezTo>
                  <a:pt x="57" y="63"/>
                  <a:pt x="57" y="64"/>
                  <a:pt x="57" y="65"/>
                </a:cubicBezTo>
                <a:cubicBezTo>
                  <a:pt x="57" y="65"/>
                  <a:pt x="57" y="66"/>
                  <a:pt x="57" y="66"/>
                </a:cubicBezTo>
                <a:cubicBezTo>
                  <a:pt x="57" y="77"/>
                  <a:pt x="57" y="77"/>
                  <a:pt x="57" y="77"/>
                </a:cubicBezTo>
                <a:cubicBezTo>
                  <a:pt x="56" y="77"/>
                  <a:pt x="54" y="77"/>
                  <a:pt x="52" y="77"/>
                </a:cubicBezTo>
                <a:cubicBezTo>
                  <a:pt x="23" y="77"/>
                  <a:pt x="0" y="101"/>
                  <a:pt x="0" y="129"/>
                </a:cubicBezTo>
                <a:cubicBezTo>
                  <a:pt x="0" y="158"/>
                  <a:pt x="23" y="181"/>
                  <a:pt x="52" y="181"/>
                </a:cubicBezTo>
                <a:cubicBezTo>
                  <a:pt x="75" y="181"/>
                  <a:pt x="94" y="167"/>
                  <a:pt x="101" y="146"/>
                </a:cubicBezTo>
                <a:cubicBezTo>
                  <a:pt x="105" y="147"/>
                  <a:pt x="108" y="147"/>
                  <a:pt x="111" y="147"/>
                </a:cubicBezTo>
                <a:cubicBezTo>
                  <a:pt x="127" y="147"/>
                  <a:pt x="164" y="145"/>
                  <a:pt x="164" y="129"/>
                </a:cubicBezTo>
                <a:cubicBezTo>
                  <a:pt x="164" y="129"/>
                  <a:pt x="164" y="129"/>
                  <a:pt x="164" y="129"/>
                </a:cubicBezTo>
                <a:cubicBezTo>
                  <a:pt x="164" y="129"/>
                  <a:pt x="164" y="129"/>
                  <a:pt x="164" y="129"/>
                </a:cubicBezTo>
                <a:cubicBezTo>
                  <a:pt x="164" y="108"/>
                  <a:pt x="164" y="108"/>
                  <a:pt x="164" y="108"/>
                </a:cubicBezTo>
                <a:cubicBezTo>
                  <a:pt x="164" y="108"/>
                  <a:pt x="164" y="107"/>
                  <a:pt x="164" y="107"/>
                </a:cubicBezTo>
                <a:cubicBezTo>
                  <a:pt x="164" y="106"/>
                  <a:pt x="164" y="106"/>
                  <a:pt x="164" y="105"/>
                </a:cubicBezTo>
                <a:cubicBezTo>
                  <a:pt x="164" y="88"/>
                  <a:pt x="164" y="88"/>
                  <a:pt x="164" y="88"/>
                </a:cubicBezTo>
                <a:cubicBezTo>
                  <a:pt x="164" y="88"/>
                  <a:pt x="164" y="87"/>
                  <a:pt x="164" y="87"/>
                </a:cubicBezTo>
                <a:cubicBezTo>
                  <a:pt x="164" y="86"/>
                  <a:pt x="164" y="86"/>
                  <a:pt x="164" y="85"/>
                </a:cubicBezTo>
                <a:cubicBezTo>
                  <a:pt x="164" y="66"/>
                  <a:pt x="164" y="66"/>
                  <a:pt x="164" y="66"/>
                </a:cubicBezTo>
                <a:cubicBezTo>
                  <a:pt x="164" y="66"/>
                  <a:pt x="164" y="65"/>
                  <a:pt x="164" y="65"/>
                </a:cubicBezTo>
                <a:cubicBezTo>
                  <a:pt x="164" y="64"/>
                  <a:pt x="164" y="63"/>
                  <a:pt x="164" y="62"/>
                </a:cubicBezTo>
                <a:cubicBezTo>
                  <a:pt x="164" y="62"/>
                  <a:pt x="164" y="61"/>
                  <a:pt x="164" y="60"/>
                </a:cubicBezTo>
                <a:cubicBezTo>
                  <a:pt x="164" y="60"/>
                  <a:pt x="164" y="60"/>
                  <a:pt x="164" y="60"/>
                </a:cubicBezTo>
                <a:cubicBezTo>
                  <a:pt x="164" y="60"/>
                  <a:pt x="164" y="60"/>
                  <a:pt x="164" y="60"/>
                </a:cubicBezTo>
                <a:lnTo>
                  <a:pt x="164" y="39"/>
                </a:lnTo>
                <a:close/>
                <a:moveTo>
                  <a:pt x="111" y="7"/>
                </a:moveTo>
                <a:cubicBezTo>
                  <a:pt x="137" y="7"/>
                  <a:pt x="154" y="12"/>
                  <a:pt x="157" y="15"/>
                </a:cubicBezTo>
                <a:cubicBezTo>
                  <a:pt x="154" y="19"/>
                  <a:pt x="137" y="24"/>
                  <a:pt x="111" y="24"/>
                </a:cubicBezTo>
                <a:cubicBezTo>
                  <a:pt x="84" y="24"/>
                  <a:pt x="67" y="19"/>
                  <a:pt x="64" y="15"/>
                </a:cubicBezTo>
                <a:cubicBezTo>
                  <a:pt x="67" y="12"/>
                  <a:pt x="84" y="7"/>
                  <a:pt x="111" y="7"/>
                </a:cubicBezTo>
                <a:close/>
                <a:moveTo>
                  <a:pt x="52" y="175"/>
                </a:moveTo>
                <a:cubicBezTo>
                  <a:pt x="27" y="175"/>
                  <a:pt x="7" y="154"/>
                  <a:pt x="7" y="129"/>
                </a:cubicBezTo>
                <a:cubicBezTo>
                  <a:pt x="7" y="104"/>
                  <a:pt x="27" y="84"/>
                  <a:pt x="52" y="84"/>
                </a:cubicBezTo>
                <a:cubicBezTo>
                  <a:pt x="77" y="84"/>
                  <a:pt x="97" y="104"/>
                  <a:pt x="97" y="129"/>
                </a:cubicBezTo>
                <a:cubicBezTo>
                  <a:pt x="97" y="154"/>
                  <a:pt x="77" y="175"/>
                  <a:pt x="52" y="175"/>
                </a:cubicBezTo>
                <a:close/>
                <a:moveTo>
                  <a:pt x="158" y="129"/>
                </a:moveTo>
                <a:cubicBezTo>
                  <a:pt x="158" y="129"/>
                  <a:pt x="158" y="129"/>
                  <a:pt x="158" y="129"/>
                </a:cubicBezTo>
                <a:cubicBezTo>
                  <a:pt x="158" y="129"/>
                  <a:pt x="158" y="129"/>
                  <a:pt x="158" y="129"/>
                </a:cubicBezTo>
                <a:cubicBezTo>
                  <a:pt x="157" y="135"/>
                  <a:pt x="136" y="140"/>
                  <a:pt x="111" y="140"/>
                </a:cubicBezTo>
                <a:cubicBezTo>
                  <a:pt x="108" y="140"/>
                  <a:pt x="106" y="140"/>
                  <a:pt x="103" y="140"/>
                </a:cubicBezTo>
                <a:cubicBezTo>
                  <a:pt x="104" y="136"/>
                  <a:pt x="104" y="133"/>
                  <a:pt x="104" y="129"/>
                </a:cubicBezTo>
                <a:cubicBezTo>
                  <a:pt x="104" y="128"/>
                  <a:pt x="104" y="127"/>
                  <a:pt x="104" y="127"/>
                </a:cubicBezTo>
                <a:cubicBezTo>
                  <a:pt x="106" y="127"/>
                  <a:pt x="109" y="127"/>
                  <a:pt x="111" y="127"/>
                </a:cubicBezTo>
                <a:cubicBezTo>
                  <a:pt x="123" y="127"/>
                  <a:pt x="147" y="126"/>
                  <a:pt x="158" y="119"/>
                </a:cubicBezTo>
                <a:lnTo>
                  <a:pt x="158" y="129"/>
                </a:lnTo>
                <a:close/>
                <a:moveTo>
                  <a:pt x="158" y="109"/>
                </a:moveTo>
                <a:cubicBezTo>
                  <a:pt x="158" y="109"/>
                  <a:pt x="158" y="109"/>
                  <a:pt x="158" y="109"/>
                </a:cubicBezTo>
                <a:cubicBezTo>
                  <a:pt x="158" y="109"/>
                  <a:pt x="158" y="109"/>
                  <a:pt x="158" y="109"/>
                </a:cubicBezTo>
                <a:cubicBezTo>
                  <a:pt x="157" y="115"/>
                  <a:pt x="136" y="120"/>
                  <a:pt x="111" y="120"/>
                </a:cubicBezTo>
                <a:cubicBezTo>
                  <a:pt x="108" y="120"/>
                  <a:pt x="106" y="120"/>
                  <a:pt x="103" y="120"/>
                </a:cubicBezTo>
                <a:cubicBezTo>
                  <a:pt x="102" y="114"/>
                  <a:pt x="100" y="109"/>
                  <a:pt x="98" y="104"/>
                </a:cubicBezTo>
                <a:cubicBezTo>
                  <a:pt x="103" y="105"/>
                  <a:pt x="107" y="105"/>
                  <a:pt x="111" y="105"/>
                </a:cubicBezTo>
                <a:cubicBezTo>
                  <a:pt x="123" y="105"/>
                  <a:pt x="147" y="104"/>
                  <a:pt x="158" y="97"/>
                </a:cubicBezTo>
                <a:lnTo>
                  <a:pt x="158" y="109"/>
                </a:lnTo>
                <a:close/>
                <a:moveTo>
                  <a:pt x="158" y="87"/>
                </a:moveTo>
                <a:cubicBezTo>
                  <a:pt x="158" y="87"/>
                  <a:pt x="158" y="87"/>
                  <a:pt x="158" y="87"/>
                </a:cubicBezTo>
                <a:cubicBezTo>
                  <a:pt x="158" y="87"/>
                  <a:pt x="158" y="87"/>
                  <a:pt x="158" y="87"/>
                </a:cubicBezTo>
                <a:cubicBezTo>
                  <a:pt x="157" y="93"/>
                  <a:pt x="136" y="98"/>
                  <a:pt x="111" y="98"/>
                </a:cubicBezTo>
                <a:cubicBezTo>
                  <a:pt x="104" y="98"/>
                  <a:pt x="98" y="98"/>
                  <a:pt x="93" y="97"/>
                </a:cubicBezTo>
                <a:cubicBezTo>
                  <a:pt x="86" y="88"/>
                  <a:pt x="75" y="81"/>
                  <a:pt x="63" y="78"/>
                </a:cubicBezTo>
                <a:cubicBezTo>
                  <a:pt x="63" y="73"/>
                  <a:pt x="63" y="73"/>
                  <a:pt x="63" y="73"/>
                </a:cubicBezTo>
                <a:cubicBezTo>
                  <a:pt x="77" y="80"/>
                  <a:pt x="106" y="80"/>
                  <a:pt x="111" y="80"/>
                </a:cubicBezTo>
                <a:cubicBezTo>
                  <a:pt x="115" y="80"/>
                  <a:pt x="145" y="80"/>
                  <a:pt x="158" y="73"/>
                </a:cubicBezTo>
                <a:lnTo>
                  <a:pt x="158" y="87"/>
                </a:lnTo>
                <a:close/>
                <a:moveTo>
                  <a:pt x="158" y="60"/>
                </a:moveTo>
                <a:cubicBezTo>
                  <a:pt x="158" y="60"/>
                  <a:pt x="158" y="60"/>
                  <a:pt x="158" y="60"/>
                </a:cubicBezTo>
                <a:cubicBezTo>
                  <a:pt x="158" y="60"/>
                  <a:pt x="158" y="60"/>
                  <a:pt x="158" y="60"/>
                </a:cubicBezTo>
                <a:cubicBezTo>
                  <a:pt x="157" y="66"/>
                  <a:pt x="136" y="71"/>
                  <a:pt x="111" y="71"/>
                </a:cubicBezTo>
                <a:cubicBezTo>
                  <a:pt x="85" y="71"/>
                  <a:pt x="64" y="66"/>
                  <a:pt x="63" y="60"/>
                </a:cubicBezTo>
                <a:cubicBezTo>
                  <a:pt x="63" y="60"/>
                  <a:pt x="63" y="60"/>
                  <a:pt x="63" y="60"/>
                </a:cubicBezTo>
                <a:cubicBezTo>
                  <a:pt x="63" y="60"/>
                  <a:pt x="63" y="60"/>
                  <a:pt x="63" y="60"/>
                </a:cubicBezTo>
                <a:cubicBezTo>
                  <a:pt x="63" y="47"/>
                  <a:pt x="63" y="47"/>
                  <a:pt x="63" y="47"/>
                </a:cubicBezTo>
                <a:cubicBezTo>
                  <a:pt x="75" y="55"/>
                  <a:pt x="99" y="56"/>
                  <a:pt x="111" y="56"/>
                </a:cubicBezTo>
                <a:cubicBezTo>
                  <a:pt x="123" y="56"/>
                  <a:pt x="147" y="55"/>
                  <a:pt x="158" y="47"/>
                </a:cubicBezTo>
                <a:lnTo>
                  <a:pt x="158" y="60"/>
                </a:lnTo>
                <a:close/>
                <a:moveTo>
                  <a:pt x="158" y="38"/>
                </a:moveTo>
                <a:cubicBezTo>
                  <a:pt x="158" y="38"/>
                  <a:pt x="158" y="38"/>
                  <a:pt x="158" y="38"/>
                </a:cubicBezTo>
                <a:cubicBezTo>
                  <a:pt x="158" y="38"/>
                  <a:pt x="158" y="38"/>
                  <a:pt x="158" y="38"/>
                </a:cubicBezTo>
                <a:cubicBezTo>
                  <a:pt x="157" y="44"/>
                  <a:pt x="136" y="49"/>
                  <a:pt x="111" y="49"/>
                </a:cubicBezTo>
                <a:cubicBezTo>
                  <a:pt x="85" y="49"/>
                  <a:pt x="64" y="44"/>
                  <a:pt x="63" y="38"/>
                </a:cubicBezTo>
                <a:cubicBezTo>
                  <a:pt x="63" y="38"/>
                  <a:pt x="63" y="38"/>
                  <a:pt x="63" y="38"/>
                </a:cubicBezTo>
                <a:cubicBezTo>
                  <a:pt x="63" y="38"/>
                  <a:pt x="63" y="38"/>
                  <a:pt x="63" y="38"/>
                </a:cubicBezTo>
                <a:cubicBezTo>
                  <a:pt x="63" y="24"/>
                  <a:pt x="63" y="24"/>
                  <a:pt x="63" y="24"/>
                </a:cubicBezTo>
                <a:cubicBezTo>
                  <a:pt x="77" y="31"/>
                  <a:pt x="106" y="31"/>
                  <a:pt x="111" y="31"/>
                </a:cubicBezTo>
                <a:cubicBezTo>
                  <a:pt x="115" y="31"/>
                  <a:pt x="145" y="31"/>
                  <a:pt x="158" y="24"/>
                </a:cubicBezTo>
                <a:lnTo>
                  <a:pt x="158" y="38"/>
                </a:lnTo>
                <a:close/>
                <a:moveTo>
                  <a:pt x="52" y="94"/>
                </a:moveTo>
                <a:cubicBezTo>
                  <a:pt x="33" y="94"/>
                  <a:pt x="17" y="110"/>
                  <a:pt x="17" y="129"/>
                </a:cubicBezTo>
                <a:cubicBezTo>
                  <a:pt x="17" y="149"/>
                  <a:pt x="33" y="164"/>
                  <a:pt x="52" y="164"/>
                </a:cubicBezTo>
                <a:cubicBezTo>
                  <a:pt x="71" y="164"/>
                  <a:pt x="87" y="149"/>
                  <a:pt x="87" y="129"/>
                </a:cubicBezTo>
                <a:cubicBezTo>
                  <a:pt x="87" y="110"/>
                  <a:pt x="71" y="94"/>
                  <a:pt x="52" y="94"/>
                </a:cubicBezTo>
                <a:close/>
                <a:moveTo>
                  <a:pt x="52" y="160"/>
                </a:moveTo>
                <a:cubicBezTo>
                  <a:pt x="35" y="160"/>
                  <a:pt x="21" y="146"/>
                  <a:pt x="21" y="129"/>
                </a:cubicBezTo>
                <a:cubicBezTo>
                  <a:pt x="21" y="112"/>
                  <a:pt x="35" y="99"/>
                  <a:pt x="52" y="99"/>
                </a:cubicBezTo>
                <a:cubicBezTo>
                  <a:pt x="69" y="99"/>
                  <a:pt x="83" y="112"/>
                  <a:pt x="83" y="129"/>
                </a:cubicBezTo>
                <a:cubicBezTo>
                  <a:pt x="83" y="146"/>
                  <a:pt x="69" y="160"/>
                  <a:pt x="52" y="160"/>
                </a:cubicBezTo>
                <a:close/>
                <a:moveTo>
                  <a:pt x="61" y="127"/>
                </a:moveTo>
                <a:cubicBezTo>
                  <a:pt x="60" y="126"/>
                  <a:pt x="58" y="125"/>
                  <a:pt x="56" y="124"/>
                </a:cubicBezTo>
                <a:cubicBezTo>
                  <a:pt x="56" y="124"/>
                  <a:pt x="55" y="124"/>
                  <a:pt x="55" y="124"/>
                </a:cubicBezTo>
                <a:cubicBezTo>
                  <a:pt x="53" y="123"/>
                  <a:pt x="52" y="122"/>
                  <a:pt x="52" y="122"/>
                </a:cubicBezTo>
                <a:cubicBezTo>
                  <a:pt x="51" y="122"/>
                  <a:pt x="51" y="122"/>
                  <a:pt x="51" y="121"/>
                </a:cubicBezTo>
                <a:cubicBezTo>
                  <a:pt x="51" y="121"/>
                  <a:pt x="51" y="121"/>
                  <a:pt x="51" y="121"/>
                </a:cubicBezTo>
                <a:cubicBezTo>
                  <a:pt x="51" y="121"/>
                  <a:pt x="51" y="121"/>
                  <a:pt x="51" y="121"/>
                </a:cubicBezTo>
                <a:cubicBezTo>
                  <a:pt x="52" y="120"/>
                  <a:pt x="52" y="120"/>
                  <a:pt x="53" y="120"/>
                </a:cubicBezTo>
                <a:cubicBezTo>
                  <a:pt x="54" y="120"/>
                  <a:pt x="55" y="120"/>
                  <a:pt x="56" y="121"/>
                </a:cubicBezTo>
                <a:cubicBezTo>
                  <a:pt x="57" y="121"/>
                  <a:pt x="58" y="121"/>
                  <a:pt x="58" y="121"/>
                </a:cubicBezTo>
                <a:cubicBezTo>
                  <a:pt x="59" y="122"/>
                  <a:pt x="59" y="122"/>
                  <a:pt x="59" y="122"/>
                </a:cubicBezTo>
                <a:cubicBezTo>
                  <a:pt x="60" y="123"/>
                  <a:pt x="60" y="123"/>
                  <a:pt x="61" y="122"/>
                </a:cubicBezTo>
                <a:cubicBezTo>
                  <a:pt x="62" y="122"/>
                  <a:pt x="62" y="122"/>
                  <a:pt x="62" y="121"/>
                </a:cubicBezTo>
                <a:cubicBezTo>
                  <a:pt x="65" y="115"/>
                  <a:pt x="65" y="115"/>
                  <a:pt x="65" y="115"/>
                </a:cubicBezTo>
                <a:cubicBezTo>
                  <a:pt x="65" y="114"/>
                  <a:pt x="65" y="113"/>
                  <a:pt x="64" y="113"/>
                </a:cubicBezTo>
                <a:cubicBezTo>
                  <a:pt x="63" y="112"/>
                  <a:pt x="63" y="112"/>
                  <a:pt x="63" y="112"/>
                </a:cubicBezTo>
                <a:cubicBezTo>
                  <a:pt x="61" y="111"/>
                  <a:pt x="60" y="111"/>
                  <a:pt x="58" y="110"/>
                </a:cubicBezTo>
                <a:cubicBezTo>
                  <a:pt x="58" y="107"/>
                  <a:pt x="58" y="107"/>
                  <a:pt x="58" y="107"/>
                </a:cubicBezTo>
                <a:cubicBezTo>
                  <a:pt x="58" y="106"/>
                  <a:pt x="57" y="105"/>
                  <a:pt x="56" y="105"/>
                </a:cubicBezTo>
                <a:cubicBezTo>
                  <a:pt x="50" y="105"/>
                  <a:pt x="50" y="105"/>
                  <a:pt x="50" y="105"/>
                </a:cubicBezTo>
                <a:cubicBezTo>
                  <a:pt x="49" y="105"/>
                  <a:pt x="48" y="106"/>
                  <a:pt x="48" y="107"/>
                </a:cubicBezTo>
                <a:cubicBezTo>
                  <a:pt x="48" y="111"/>
                  <a:pt x="48" y="111"/>
                  <a:pt x="48" y="111"/>
                </a:cubicBezTo>
                <a:cubicBezTo>
                  <a:pt x="46" y="112"/>
                  <a:pt x="44" y="113"/>
                  <a:pt x="43" y="114"/>
                </a:cubicBezTo>
                <a:cubicBezTo>
                  <a:pt x="41" y="116"/>
                  <a:pt x="40" y="119"/>
                  <a:pt x="40" y="122"/>
                </a:cubicBezTo>
                <a:cubicBezTo>
                  <a:pt x="40" y="123"/>
                  <a:pt x="40" y="125"/>
                  <a:pt x="41" y="126"/>
                </a:cubicBezTo>
                <a:cubicBezTo>
                  <a:pt x="42" y="128"/>
                  <a:pt x="43" y="130"/>
                  <a:pt x="45" y="131"/>
                </a:cubicBezTo>
                <a:cubicBezTo>
                  <a:pt x="46" y="132"/>
                  <a:pt x="48" y="133"/>
                  <a:pt x="51" y="134"/>
                </a:cubicBezTo>
                <a:cubicBezTo>
                  <a:pt x="53" y="135"/>
                  <a:pt x="53" y="135"/>
                  <a:pt x="54" y="136"/>
                </a:cubicBezTo>
                <a:cubicBezTo>
                  <a:pt x="54" y="136"/>
                  <a:pt x="54" y="136"/>
                  <a:pt x="54" y="136"/>
                </a:cubicBezTo>
                <a:cubicBezTo>
                  <a:pt x="54" y="136"/>
                  <a:pt x="54" y="136"/>
                  <a:pt x="54" y="137"/>
                </a:cubicBezTo>
                <a:cubicBezTo>
                  <a:pt x="54" y="137"/>
                  <a:pt x="54" y="137"/>
                  <a:pt x="54" y="138"/>
                </a:cubicBezTo>
                <a:cubicBezTo>
                  <a:pt x="53" y="138"/>
                  <a:pt x="53" y="138"/>
                  <a:pt x="52" y="138"/>
                </a:cubicBezTo>
                <a:cubicBezTo>
                  <a:pt x="49" y="138"/>
                  <a:pt x="47" y="137"/>
                  <a:pt x="46" y="137"/>
                </a:cubicBezTo>
                <a:cubicBezTo>
                  <a:pt x="45" y="136"/>
                  <a:pt x="45" y="136"/>
                  <a:pt x="45" y="136"/>
                </a:cubicBezTo>
                <a:cubicBezTo>
                  <a:pt x="44" y="135"/>
                  <a:pt x="44" y="135"/>
                  <a:pt x="43" y="136"/>
                </a:cubicBezTo>
                <a:cubicBezTo>
                  <a:pt x="42" y="136"/>
                  <a:pt x="42" y="136"/>
                  <a:pt x="41" y="137"/>
                </a:cubicBezTo>
                <a:cubicBezTo>
                  <a:pt x="39" y="143"/>
                  <a:pt x="39" y="143"/>
                  <a:pt x="39" y="143"/>
                </a:cubicBezTo>
                <a:cubicBezTo>
                  <a:pt x="39" y="144"/>
                  <a:pt x="39" y="145"/>
                  <a:pt x="40" y="145"/>
                </a:cubicBezTo>
                <a:cubicBezTo>
                  <a:pt x="41" y="146"/>
                  <a:pt x="41" y="146"/>
                  <a:pt x="41" y="146"/>
                </a:cubicBezTo>
                <a:cubicBezTo>
                  <a:pt x="42" y="147"/>
                  <a:pt x="44" y="147"/>
                  <a:pt x="45" y="148"/>
                </a:cubicBezTo>
                <a:cubicBezTo>
                  <a:pt x="46" y="148"/>
                  <a:pt x="47" y="148"/>
                  <a:pt x="47" y="148"/>
                </a:cubicBezTo>
                <a:cubicBezTo>
                  <a:pt x="47" y="152"/>
                  <a:pt x="47" y="152"/>
                  <a:pt x="47" y="152"/>
                </a:cubicBezTo>
                <a:cubicBezTo>
                  <a:pt x="47" y="153"/>
                  <a:pt x="48" y="154"/>
                  <a:pt x="50" y="154"/>
                </a:cubicBezTo>
                <a:cubicBezTo>
                  <a:pt x="55" y="154"/>
                  <a:pt x="55" y="154"/>
                  <a:pt x="55" y="154"/>
                </a:cubicBezTo>
                <a:cubicBezTo>
                  <a:pt x="56" y="154"/>
                  <a:pt x="57" y="153"/>
                  <a:pt x="57" y="152"/>
                </a:cubicBezTo>
                <a:cubicBezTo>
                  <a:pt x="57" y="148"/>
                  <a:pt x="57" y="148"/>
                  <a:pt x="57" y="148"/>
                </a:cubicBezTo>
                <a:cubicBezTo>
                  <a:pt x="60" y="147"/>
                  <a:pt x="61" y="146"/>
                  <a:pt x="63" y="144"/>
                </a:cubicBezTo>
                <a:cubicBezTo>
                  <a:pt x="65" y="142"/>
                  <a:pt x="66" y="139"/>
                  <a:pt x="66" y="136"/>
                </a:cubicBezTo>
                <a:cubicBezTo>
                  <a:pt x="66" y="135"/>
                  <a:pt x="65" y="133"/>
                  <a:pt x="65" y="132"/>
                </a:cubicBezTo>
                <a:cubicBezTo>
                  <a:pt x="64" y="130"/>
                  <a:pt x="63" y="128"/>
                  <a:pt x="61" y="127"/>
                </a:cubicBezTo>
                <a:close/>
                <a:moveTo>
                  <a:pt x="59" y="141"/>
                </a:moveTo>
                <a:cubicBezTo>
                  <a:pt x="59" y="141"/>
                  <a:pt x="59" y="141"/>
                  <a:pt x="59" y="141"/>
                </a:cubicBezTo>
                <a:cubicBezTo>
                  <a:pt x="58" y="143"/>
                  <a:pt x="57" y="143"/>
                  <a:pt x="55" y="144"/>
                </a:cubicBezTo>
                <a:cubicBezTo>
                  <a:pt x="54" y="144"/>
                  <a:pt x="53" y="145"/>
                  <a:pt x="53" y="146"/>
                </a:cubicBezTo>
                <a:cubicBezTo>
                  <a:pt x="53" y="149"/>
                  <a:pt x="53" y="149"/>
                  <a:pt x="53" y="149"/>
                </a:cubicBezTo>
                <a:cubicBezTo>
                  <a:pt x="52" y="149"/>
                  <a:pt x="52" y="149"/>
                  <a:pt x="52" y="149"/>
                </a:cubicBezTo>
                <a:cubicBezTo>
                  <a:pt x="52" y="146"/>
                  <a:pt x="52" y="146"/>
                  <a:pt x="52" y="146"/>
                </a:cubicBezTo>
                <a:cubicBezTo>
                  <a:pt x="52" y="145"/>
                  <a:pt x="51" y="144"/>
                  <a:pt x="50" y="144"/>
                </a:cubicBezTo>
                <a:cubicBezTo>
                  <a:pt x="49" y="144"/>
                  <a:pt x="48" y="144"/>
                  <a:pt x="47" y="144"/>
                </a:cubicBezTo>
                <a:cubicBezTo>
                  <a:pt x="46" y="143"/>
                  <a:pt x="45" y="143"/>
                  <a:pt x="44" y="143"/>
                </a:cubicBezTo>
                <a:cubicBezTo>
                  <a:pt x="45" y="141"/>
                  <a:pt x="45" y="141"/>
                  <a:pt x="45" y="141"/>
                </a:cubicBezTo>
                <a:cubicBezTo>
                  <a:pt x="47" y="142"/>
                  <a:pt x="49" y="143"/>
                  <a:pt x="52" y="143"/>
                </a:cubicBezTo>
                <a:cubicBezTo>
                  <a:pt x="54" y="143"/>
                  <a:pt x="55" y="142"/>
                  <a:pt x="57" y="141"/>
                </a:cubicBezTo>
                <a:cubicBezTo>
                  <a:pt x="58" y="140"/>
                  <a:pt x="59" y="138"/>
                  <a:pt x="59" y="137"/>
                </a:cubicBezTo>
                <a:cubicBezTo>
                  <a:pt x="59" y="136"/>
                  <a:pt x="59" y="135"/>
                  <a:pt x="58" y="134"/>
                </a:cubicBezTo>
                <a:cubicBezTo>
                  <a:pt x="58" y="134"/>
                  <a:pt x="57" y="133"/>
                  <a:pt x="57" y="132"/>
                </a:cubicBezTo>
                <a:cubicBezTo>
                  <a:pt x="56" y="131"/>
                  <a:pt x="54" y="131"/>
                  <a:pt x="52" y="130"/>
                </a:cubicBezTo>
                <a:cubicBezTo>
                  <a:pt x="50" y="129"/>
                  <a:pt x="49" y="128"/>
                  <a:pt x="47" y="127"/>
                </a:cubicBezTo>
                <a:cubicBezTo>
                  <a:pt x="46" y="126"/>
                  <a:pt x="45" y="125"/>
                  <a:pt x="45" y="124"/>
                </a:cubicBezTo>
                <a:cubicBezTo>
                  <a:pt x="45" y="124"/>
                  <a:pt x="44" y="123"/>
                  <a:pt x="44" y="122"/>
                </a:cubicBezTo>
                <a:cubicBezTo>
                  <a:pt x="44" y="120"/>
                  <a:pt x="45" y="118"/>
                  <a:pt x="46" y="117"/>
                </a:cubicBezTo>
                <a:cubicBezTo>
                  <a:pt x="47" y="116"/>
                  <a:pt x="49" y="115"/>
                  <a:pt x="50" y="115"/>
                </a:cubicBezTo>
                <a:cubicBezTo>
                  <a:pt x="51" y="114"/>
                  <a:pt x="52" y="114"/>
                  <a:pt x="52" y="113"/>
                </a:cubicBezTo>
                <a:cubicBezTo>
                  <a:pt x="52" y="109"/>
                  <a:pt x="52" y="109"/>
                  <a:pt x="52" y="109"/>
                </a:cubicBezTo>
                <a:cubicBezTo>
                  <a:pt x="53" y="109"/>
                  <a:pt x="53" y="109"/>
                  <a:pt x="53" y="109"/>
                </a:cubicBezTo>
                <a:cubicBezTo>
                  <a:pt x="53" y="112"/>
                  <a:pt x="53" y="112"/>
                  <a:pt x="53" y="112"/>
                </a:cubicBezTo>
                <a:cubicBezTo>
                  <a:pt x="53" y="113"/>
                  <a:pt x="54" y="114"/>
                  <a:pt x="55" y="114"/>
                </a:cubicBezTo>
                <a:cubicBezTo>
                  <a:pt x="57" y="115"/>
                  <a:pt x="58" y="115"/>
                  <a:pt x="60" y="116"/>
                </a:cubicBezTo>
                <a:cubicBezTo>
                  <a:pt x="59" y="117"/>
                  <a:pt x="59" y="117"/>
                  <a:pt x="59" y="117"/>
                </a:cubicBezTo>
                <a:cubicBezTo>
                  <a:pt x="59" y="117"/>
                  <a:pt x="58" y="117"/>
                  <a:pt x="58" y="116"/>
                </a:cubicBezTo>
                <a:cubicBezTo>
                  <a:pt x="56" y="116"/>
                  <a:pt x="55" y="116"/>
                  <a:pt x="53" y="116"/>
                </a:cubicBezTo>
                <a:cubicBezTo>
                  <a:pt x="51" y="116"/>
                  <a:pt x="50" y="116"/>
                  <a:pt x="48" y="117"/>
                </a:cubicBezTo>
                <a:cubicBezTo>
                  <a:pt x="47" y="118"/>
                  <a:pt x="47" y="120"/>
                  <a:pt x="47" y="121"/>
                </a:cubicBezTo>
                <a:cubicBezTo>
                  <a:pt x="47" y="122"/>
                  <a:pt x="47" y="123"/>
                  <a:pt x="47" y="123"/>
                </a:cubicBezTo>
                <a:cubicBezTo>
                  <a:pt x="48" y="124"/>
                  <a:pt x="48" y="125"/>
                  <a:pt x="49" y="125"/>
                </a:cubicBezTo>
                <a:cubicBezTo>
                  <a:pt x="50" y="126"/>
                  <a:pt x="51" y="127"/>
                  <a:pt x="54" y="128"/>
                </a:cubicBezTo>
                <a:cubicBezTo>
                  <a:pt x="54" y="128"/>
                  <a:pt x="54" y="128"/>
                  <a:pt x="54" y="128"/>
                </a:cubicBezTo>
                <a:cubicBezTo>
                  <a:pt x="56" y="129"/>
                  <a:pt x="57" y="130"/>
                  <a:pt x="58" y="130"/>
                </a:cubicBezTo>
                <a:cubicBezTo>
                  <a:pt x="59" y="131"/>
                  <a:pt x="60" y="132"/>
                  <a:pt x="61" y="134"/>
                </a:cubicBezTo>
                <a:cubicBezTo>
                  <a:pt x="61" y="134"/>
                  <a:pt x="61" y="135"/>
                  <a:pt x="61" y="136"/>
                </a:cubicBezTo>
                <a:cubicBezTo>
                  <a:pt x="61" y="138"/>
                  <a:pt x="60" y="140"/>
                  <a:pt x="59" y="141"/>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TextBox 26"/>
          <p:cNvSpPr txBox="1"/>
          <p:nvPr/>
        </p:nvSpPr>
        <p:spPr>
          <a:xfrm>
            <a:off x="647469" y="1741083"/>
            <a:ext cx="10806468" cy="523220"/>
          </a:xfrm>
          <a:prstGeom prst="rect">
            <a:avLst/>
          </a:prstGeom>
          <a:noFill/>
        </p:spPr>
        <p:txBody>
          <a:bodyPr wrap="square" rtlCol="0">
            <a:spAutoFit/>
          </a:bodyPr>
          <a:lstStyle/>
          <a:p>
            <a:r>
              <a:rPr lang="en-GB" sz="1400" dirty="0">
                <a:latin typeface="Raleway" panose="020B0503030101060003" pitchFamily="34" charset="0"/>
              </a:rPr>
              <a:t>An affordable, ethical, and convenient online marketing mix will be used to enter a highly competitive, price-conscious pet grooming market.</a:t>
            </a:r>
            <a:endParaRPr lang="en-US" sz="1400" dirty="0">
              <a:latin typeface="Raleway" panose="020B0503030101060003" pitchFamily="34" charset="0"/>
            </a:endParaRPr>
          </a:p>
        </p:txBody>
      </p:sp>
      <p:sp>
        <p:nvSpPr>
          <p:cNvPr id="29" name="TextBox 28"/>
          <p:cNvSpPr txBox="1"/>
          <p:nvPr/>
        </p:nvSpPr>
        <p:spPr>
          <a:xfrm>
            <a:off x="1738096" y="3172995"/>
            <a:ext cx="933654" cy="335989"/>
          </a:xfrm>
          <a:prstGeom prst="rect">
            <a:avLst/>
          </a:prstGeom>
          <a:noFill/>
        </p:spPr>
        <p:txBody>
          <a:bodyPr wrap="none" rtlCol="0">
            <a:spAutoFit/>
          </a:bodyPr>
          <a:lstStyle/>
          <a:p>
            <a:pPr>
              <a:lnSpc>
                <a:spcPts val="1900"/>
              </a:lnSpc>
            </a:pPr>
            <a:r>
              <a:rPr lang="en-US" b="1" dirty="0"/>
              <a:t>Product</a:t>
            </a:r>
            <a:endParaRPr lang="en-US" sz="1500" dirty="0">
              <a:latin typeface="Mont Heavy DEMO" panose="00000A00000000000000" pitchFamily="50" charset="0"/>
            </a:endParaRPr>
          </a:p>
        </p:txBody>
      </p:sp>
      <p:sp>
        <p:nvSpPr>
          <p:cNvPr id="30" name="Subtitle 2"/>
          <p:cNvSpPr txBox="1">
            <a:spLocks/>
          </p:cNvSpPr>
          <p:nvPr/>
        </p:nvSpPr>
        <p:spPr>
          <a:xfrm>
            <a:off x="973676" y="4069343"/>
            <a:ext cx="1904278" cy="189832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800"/>
              </a:lnSpc>
              <a:spcBef>
                <a:spcPts val="0"/>
              </a:spcBef>
              <a:buNone/>
            </a:pPr>
            <a:r>
              <a:rPr lang="en-GB" sz="1150" dirty="0">
                <a:solidFill>
                  <a:schemeClr val="tx1">
                    <a:lumMod val="75000"/>
                    <a:lumOff val="25000"/>
                  </a:schemeClr>
                </a:solidFill>
                <a:latin typeface="Raleway" panose="020B0503030101060003" pitchFamily="34" charset="0"/>
              </a:rPr>
              <a:t>Environmental friendly products in tiered service packages generate a value-based brand that is in response to the ethical and health-conscious pet owners.</a:t>
            </a:r>
            <a:endParaRPr lang="en-US" sz="1150" dirty="0">
              <a:solidFill>
                <a:schemeClr val="tx1">
                  <a:lumMod val="75000"/>
                  <a:lumOff val="25000"/>
                </a:schemeClr>
              </a:solidFill>
              <a:latin typeface="Raleway" panose="020B0503030101060003" pitchFamily="34" charset="0"/>
            </a:endParaRPr>
          </a:p>
        </p:txBody>
      </p:sp>
      <p:sp>
        <p:nvSpPr>
          <p:cNvPr id="31" name="TextBox 30"/>
          <p:cNvSpPr txBox="1"/>
          <p:nvPr/>
        </p:nvSpPr>
        <p:spPr>
          <a:xfrm>
            <a:off x="4499813" y="3167545"/>
            <a:ext cx="1204561" cy="335989"/>
          </a:xfrm>
          <a:prstGeom prst="rect">
            <a:avLst/>
          </a:prstGeom>
          <a:noFill/>
        </p:spPr>
        <p:txBody>
          <a:bodyPr wrap="none" rtlCol="0">
            <a:spAutoFit/>
          </a:bodyPr>
          <a:lstStyle/>
          <a:p>
            <a:pPr>
              <a:lnSpc>
                <a:spcPts val="1900"/>
              </a:lnSpc>
            </a:pPr>
            <a:r>
              <a:rPr lang="en-US" b="1" dirty="0">
                <a:solidFill>
                  <a:schemeClr val="bg1"/>
                </a:solidFill>
              </a:rPr>
              <a:t>Promotion</a:t>
            </a:r>
            <a:endParaRPr lang="en-US" sz="1500" dirty="0">
              <a:solidFill>
                <a:schemeClr val="bg1"/>
              </a:solidFill>
              <a:latin typeface="Mont Heavy DEMO" panose="00000A00000000000000" pitchFamily="50" charset="0"/>
            </a:endParaRPr>
          </a:p>
        </p:txBody>
      </p:sp>
      <p:sp>
        <p:nvSpPr>
          <p:cNvPr id="32" name="Subtitle 2"/>
          <p:cNvSpPr txBox="1">
            <a:spLocks/>
          </p:cNvSpPr>
          <p:nvPr/>
        </p:nvSpPr>
        <p:spPr>
          <a:xfrm>
            <a:off x="3772936" y="3995616"/>
            <a:ext cx="1858751" cy="86537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800"/>
              </a:lnSpc>
              <a:spcBef>
                <a:spcPts val="0"/>
              </a:spcBef>
              <a:buNone/>
            </a:pPr>
            <a:r>
              <a:rPr lang="en-GB" sz="1150" dirty="0">
                <a:solidFill>
                  <a:schemeClr val="bg1"/>
                </a:solidFill>
                <a:latin typeface="Raleway" panose="020B0503030101060003" pitchFamily="34" charset="0"/>
              </a:rPr>
              <a:t>It will be based on digital promotions, pet influencers, and local collaborations to create awareness and confidence in micro-communities.</a:t>
            </a:r>
            <a:endParaRPr lang="en-US" sz="1150" dirty="0">
              <a:solidFill>
                <a:schemeClr val="bg1"/>
              </a:solidFill>
              <a:latin typeface="Raleway" panose="020B0503030101060003" pitchFamily="34" charset="0"/>
            </a:endParaRPr>
          </a:p>
        </p:txBody>
      </p:sp>
      <p:sp>
        <p:nvSpPr>
          <p:cNvPr id="33" name="TextBox 32"/>
          <p:cNvSpPr txBox="1"/>
          <p:nvPr/>
        </p:nvSpPr>
        <p:spPr>
          <a:xfrm>
            <a:off x="7432518" y="3188335"/>
            <a:ext cx="657552" cy="335989"/>
          </a:xfrm>
          <a:prstGeom prst="rect">
            <a:avLst/>
          </a:prstGeom>
          <a:noFill/>
        </p:spPr>
        <p:txBody>
          <a:bodyPr wrap="none" rtlCol="0">
            <a:spAutoFit/>
          </a:bodyPr>
          <a:lstStyle/>
          <a:p>
            <a:pPr>
              <a:lnSpc>
                <a:spcPts val="1900"/>
              </a:lnSpc>
            </a:pPr>
            <a:r>
              <a:rPr lang="en-US" b="1" dirty="0"/>
              <a:t>Price</a:t>
            </a:r>
            <a:endParaRPr lang="en-US" sz="1500" dirty="0">
              <a:latin typeface="Mont Heavy DEMO" panose="00000A00000000000000" pitchFamily="50" charset="0"/>
            </a:endParaRPr>
          </a:p>
        </p:txBody>
      </p:sp>
      <p:sp>
        <p:nvSpPr>
          <p:cNvPr id="34" name="Subtitle 2"/>
          <p:cNvSpPr txBox="1">
            <a:spLocks/>
          </p:cNvSpPr>
          <p:nvPr/>
        </p:nvSpPr>
        <p:spPr>
          <a:xfrm>
            <a:off x="6600975" y="3932316"/>
            <a:ext cx="1989232" cy="172315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800"/>
              </a:lnSpc>
              <a:spcBef>
                <a:spcPts val="0"/>
              </a:spcBef>
              <a:buNone/>
            </a:pPr>
            <a:r>
              <a:rPr lang="en-GB" sz="1150" dirty="0">
                <a:solidFill>
                  <a:schemeClr val="tx1">
                    <a:lumMod val="75000"/>
                    <a:lumOff val="25000"/>
                  </a:schemeClr>
                </a:solidFill>
                <a:latin typeface="Raleway" panose="020B0503030101060003" pitchFamily="34" charset="0"/>
              </a:rPr>
              <a:t>Introduces with penetration pricing of below average market price to gain volume, and then changes to value-based pricing when brand loyalty increases.</a:t>
            </a:r>
            <a:endParaRPr lang="en-US" sz="1150" dirty="0">
              <a:solidFill>
                <a:schemeClr val="tx1">
                  <a:lumMod val="75000"/>
                  <a:lumOff val="25000"/>
                </a:schemeClr>
              </a:solidFill>
              <a:latin typeface="Raleway" panose="020B0503030101060003" pitchFamily="34" charset="0"/>
            </a:endParaRPr>
          </a:p>
        </p:txBody>
      </p:sp>
      <p:sp>
        <p:nvSpPr>
          <p:cNvPr id="35" name="TextBox 34"/>
          <p:cNvSpPr txBox="1"/>
          <p:nvPr/>
        </p:nvSpPr>
        <p:spPr>
          <a:xfrm>
            <a:off x="10133484" y="3197513"/>
            <a:ext cx="689612" cy="335989"/>
          </a:xfrm>
          <a:prstGeom prst="rect">
            <a:avLst/>
          </a:prstGeom>
          <a:noFill/>
        </p:spPr>
        <p:txBody>
          <a:bodyPr wrap="none" rtlCol="0">
            <a:spAutoFit/>
          </a:bodyPr>
          <a:lstStyle/>
          <a:p>
            <a:pPr>
              <a:lnSpc>
                <a:spcPts val="1900"/>
              </a:lnSpc>
            </a:pPr>
            <a:r>
              <a:rPr lang="en-US" b="1" dirty="0"/>
              <a:t>Place</a:t>
            </a:r>
          </a:p>
        </p:txBody>
      </p:sp>
      <p:sp>
        <p:nvSpPr>
          <p:cNvPr id="36" name="Subtitle 2"/>
          <p:cNvSpPr txBox="1">
            <a:spLocks/>
          </p:cNvSpPr>
          <p:nvPr/>
        </p:nvSpPr>
        <p:spPr>
          <a:xfrm>
            <a:off x="9505603" y="4141143"/>
            <a:ext cx="1858751" cy="86537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800"/>
              </a:lnSpc>
              <a:spcBef>
                <a:spcPts val="0"/>
              </a:spcBef>
              <a:buNone/>
            </a:pPr>
            <a:r>
              <a:rPr lang="en-GB" sz="1150" dirty="0">
                <a:solidFill>
                  <a:schemeClr val="tx1">
                    <a:lumMod val="75000"/>
                    <a:lumOff val="25000"/>
                  </a:schemeClr>
                </a:solidFill>
                <a:latin typeface="Raleway" panose="020B0503030101060003" pitchFamily="34" charset="0"/>
              </a:rPr>
              <a:t>Integrates mobile van delivery and an online reservation system to be as accessible as possible and with minimum overhead.</a:t>
            </a:r>
            <a:endParaRPr lang="en-US" sz="1150" dirty="0">
              <a:solidFill>
                <a:schemeClr val="tx1">
                  <a:lumMod val="75000"/>
                  <a:lumOff val="25000"/>
                </a:schemeClr>
              </a:solidFill>
              <a:latin typeface="Raleway" panose="020B0503030101060003" pitchFamily="34" charset="0"/>
            </a:endParaRPr>
          </a:p>
        </p:txBody>
      </p:sp>
    </p:spTree>
    <p:extLst>
      <p:ext uri="{BB962C8B-B14F-4D97-AF65-F5344CB8AC3E}">
        <p14:creationId xmlns:p14="http://schemas.microsoft.com/office/powerpoint/2010/main" val="4134588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1000"/>
                                        <p:tgtEl>
                                          <p:spTgt spid="23"/>
                                        </p:tgtEl>
                                      </p:cBhvr>
                                    </p:animEffect>
                                    <p:anim calcmode="lin" valueType="num">
                                      <p:cBhvr>
                                        <p:cTn id="8" dur="1000" fill="hold"/>
                                        <p:tgtEl>
                                          <p:spTgt spid="23"/>
                                        </p:tgtEl>
                                        <p:attrNameLst>
                                          <p:attrName>ppt_x</p:attrName>
                                        </p:attrNameLst>
                                      </p:cBhvr>
                                      <p:tavLst>
                                        <p:tav tm="0">
                                          <p:val>
                                            <p:strVal val="#ppt_x"/>
                                          </p:val>
                                        </p:tav>
                                        <p:tav tm="100000">
                                          <p:val>
                                            <p:strVal val="#ppt_x"/>
                                          </p:val>
                                        </p:tav>
                                      </p:tavLst>
                                    </p:anim>
                                    <p:anim calcmode="lin" valueType="num">
                                      <p:cBhvr>
                                        <p:cTn id="9" dur="1000" fill="hold"/>
                                        <p:tgtEl>
                                          <p:spTgt spid="2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22" presetClass="entr" presetSubtype="8" fill="hold" grpId="0" nodeType="afterEffect">
                                  <p:stCondLst>
                                    <p:cond delay="0"/>
                                  </p:stCondLst>
                                  <p:childTnLst>
                                    <p:set>
                                      <p:cBhvr>
                                        <p:cTn id="12" dur="1" fill="hold">
                                          <p:stCondLst>
                                            <p:cond delay="0"/>
                                          </p:stCondLst>
                                        </p:cTn>
                                        <p:tgtEl>
                                          <p:spTgt spid="27"/>
                                        </p:tgtEl>
                                        <p:attrNameLst>
                                          <p:attrName>style.visibility</p:attrName>
                                        </p:attrNameLst>
                                      </p:cBhvr>
                                      <p:to>
                                        <p:strVal val="visible"/>
                                      </p:to>
                                    </p:set>
                                    <p:animEffect transition="in" filter="wipe(left)">
                                      <p:cBhvr>
                                        <p:cTn id="13" dur="500"/>
                                        <p:tgtEl>
                                          <p:spTgt spid="27"/>
                                        </p:tgtEl>
                                      </p:cBhvr>
                                    </p:animEffect>
                                  </p:childTnLst>
                                </p:cTn>
                              </p:par>
                            </p:childTnLst>
                          </p:cTn>
                        </p:par>
                        <p:par>
                          <p:cTn id="14" fill="hold">
                            <p:stCondLst>
                              <p:cond delay="1500"/>
                            </p:stCondLst>
                            <p:childTnLst>
                              <p:par>
                                <p:cTn id="15" presetID="2" presetClass="entr" presetSubtype="4" fill="hold" nodeType="afterEffect">
                                  <p:stCondLst>
                                    <p:cond delay="0"/>
                                  </p:stCondLst>
                                  <p:childTnLst>
                                    <p:set>
                                      <p:cBhvr>
                                        <p:cTn id="16" dur="1" fill="hold">
                                          <p:stCondLst>
                                            <p:cond delay="0"/>
                                          </p:stCondLst>
                                        </p:cTn>
                                        <p:tgtEl>
                                          <p:spTgt spid="2"/>
                                        </p:tgtEl>
                                        <p:attrNameLst>
                                          <p:attrName>style.visibility</p:attrName>
                                        </p:attrNameLst>
                                      </p:cBhvr>
                                      <p:to>
                                        <p:strVal val="visible"/>
                                      </p:to>
                                    </p:set>
                                    <p:anim calcmode="lin" valueType="num">
                                      <p:cBhvr additive="base">
                                        <p:cTn id="17" dur="500" fill="hold"/>
                                        <p:tgtEl>
                                          <p:spTgt spid="2"/>
                                        </p:tgtEl>
                                        <p:attrNameLst>
                                          <p:attrName>ppt_x</p:attrName>
                                        </p:attrNameLst>
                                      </p:cBhvr>
                                      <p:tavLst>
                                        <p:tav tm="0">
                                          <p:val>
                                            <p:strVal val="#ppt_x"/>
                                          </p:val>
                                        </p:tav>
                                        <p:tav tm="100000">
                                          <p:val>
                                            <p:strVal val="#ppt_x"/>
                                          </p:val>
                                        </p:tav>
                                      </p:tavLst>
                                    </p:anim>
                                    <p:anim calcmode="lin" valueType="num">
                                      <p:cBhvr additive="base">
                                        <p:cTn id="18" dur="500" fill="hold"/>
                                        <p:tgtEl>
                                          <p:spTgt spid="2"/>
                                        </p:tgtEl>
                                        <p:attrNameLst>
                                          <p:attrName>ppt_y</p:attrName>
                                        </p:attrNameLst>
                                      </p:cBhvr>
                                      <p:tavLst>
                                        <p:tav tm="0">
                                          <p:val>
                                            <p:strVal val="1+#ppt_h/2"/>
                                          </p:val>
                                        </p:tav>
                                        <p:tav tm="100000">
                                          <p:val>
                                            <p:strVal val="#ppt_y"/>
                                          </p:val>
                                        </p:tav>
                                      </p:tavLst>
                                    </p:anim>
                                  </p:childTnLst>
                                </p:cTn>
                              </p:par>
                            </p:childTnLst>
                          </p:cTn>
                        </p:par>
                        <p:par>
                          <p:cTn id="19" fill="hold">
                            <p:stCondLst>
                              <p:cond delay="2000"/>
                            </p:stCondLst>
                            <p:childTnLst>
                              <p:par>
                                <p:cTn id="20" presetID="42" presetClass="entr" presetSubtype="0" fill="hold" grpId="0" nodeType="after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1000"/>
                                        <p:tgtEl>
                                          <p:spTgt spid="17"/>
                                        </p:tgtEl>
                                      </p:cBhvr>
                                    </p:animEffect>
                                    <p:anim calcmode="lin" valueType="num">
                                      <p:cBhvr>
                                        <p:cTn id="23" dur="1000" fill="hold"/>
                                        <p:tgtEl>
                                          <p:spTgt spid="17"/>
                                        </p:tgtEl>
                                        <p:attrNameLst>
                                          <p:attrName>ppt_x</p:attrName>
                                        </p:attrNameLst>
                                      </p:cBhvr>
                                      <p:tavLst>
                                        <p:tav tm="0">
                                          <p:val>
                                            <p:strVal val="#ppt_x"/>
                                          </p:val>
                                        </p:tav>
                                        <p:tav tm="100000">
                                          <p:val>
                                            <p:strVal val="#ppt_x"/>
                                          </p:val>
                                        </p:tav>
                                      </p:tavLst>
                                    </p:anim>
                                    <p:anim calcmode="lin" valueType="num">
                                      <p:cBhvr>
                                        <p:cTn id="24" dur="1000" fill="hold"/>
                                        <p:tgtEl>
                                          <p:spTgt spid="17"/>
                                        </p:tgtEl>
                                        <p:attrNameLst>
                                          <p:attrName>ppt_y</p:attrName>
                                        </p:attrNameLst>
                                      </p:cBhvr>
                                      <p:tavLst>
                                        <p:tav tm="0">
                                          <p:val>
                                            <p:strVal val="#ppt_y+.1"/>
                                          </p:val>
                                        </p:tav>
                                        <p:tav tm="100000">
                                          <p:val>
                                            <p:strVal val="#ppt_y"/>
                                          </p:val>
                                        </p:tav>
                                      </p:tavLst>
                                    </p:anim>
                                  </p:childTnLst>
                                </p:cTn>
                              </p:par>
                            </p:childTnLst>
                          </p:cTn>
                        </p:par>
                        <p:par>
                          <p:cTn id="25" fill="hold">
                            <p:stCondLst>
                              <p:cond delay="3000"/>
                            </p:stCondLst>
                            <p:childTnLst>
                              <p:par>
                                <p:cTn id="26" presetID="42" presetClass="entr" presetSubtype="0" fill="hold" grpId="0" nodeType="afterEffect">
                                  <p:stCondLst>
                                    <p:cond delay="0"/>
                                  </p:stCondLst>
                                  <p:childTnLst>
                                    <p:set>
                                      <p:cBhvr>
                                        <p:cTn id="27" dur="1" fill="hold">
                                          <p:stCondLst>
                                            <p:cond delay="0"/>
                                          </p:stCondLst>
                                        </p:cTn>
                                        <p:tgtEl>
                                          <p:spTgt spid="29"/>
                                        </p:tgtEl>
                                        <p:attrNameLst>
                                          <p:attrName>style.visibility</p:attrName>
                                        </p:attrNameLst>
                                      </p:cBhvr>
                                      <p:to>
                                        <p:strVal val="visible"/>
                                      </p:to>
                                    </p:set>
                                    <p:animEffect transition="in" filter="fade">
                                      <p:cBhvr>
                                        <p:cTn id="28" dur="1000"/>
                                        <p:tgtEl>
                                          <p:spTgt spid="29"/>
                                        </p:tgtEl>
                                      </p:cBhvr>
                                    </p:animEffect>
                                    <p:anim calcmode="lin" valueType="num">
                                      <p:cBhvr>
                                        <p:cTn id="29" dur="1000" fill="hold"/>
                                        <p:tgtEl>
                                          <p:spTgt spid="29"/>
                                        </p:tgtEl>
                                        <p:attrNameLst>
                                          <p:attrName>ppt_x</p:attrName>
                                        </p:attrNameLst>
                                      </p:cBhvr>
                                      <p:tavLst>
                                        <p:tav tm="0">
                                          <p:val>
                                            <p:strVal val="#ppt_x"/>
                                          </p:val>
                                        </p:tav>
                                        <p:tav tm="100000">
                                          <p:val>
                                            <p:strVal val="#ppt_x"/>
                                          </p:val>
                                        </p:tav>
                                      </p:tavLst>
                                    </p:anim>
                                    <p:anim calcmode="lin" valueType="num">
                                      <p:cBhvr>
                                        <p:cTn id="30" dur="1000" fill="hold"/>
                                        <p:tgtEl>
                                          <p:spTgt spid="29"/>
                                        </p:tgtEl>
                                        <p:attrNameLst>
                                          <p:attrName>ppt_y</p:attrName>
                                        </p:attrNameLst>
                                      </p:cBhvr>
                                      <p:tavLst>
                                        <p:tav tm="0">
                                          <p:val>
                                            <p:strVal val="#ppt_y+.1"/>
                                          </p:val>
                                        </p:tav>
                                        <p:tav tm="100000">
                                          <p:val>
                                            <p:strVal val="#ppt_y"/>
                                          </p:val>
                                        </p:tav>
                                      </p:tavLst>
                                    </p:anim>
                                  </p:childTnLst>
                                </p:cTn>
                              </p:par>
                            </p:childTnLst>
                          </p:cTn>
                        </p:par>
                        <p:par>
                          <p:cTn id="31" fill="hold">
                            <p:stCondLst>
                              <p:cond delay="4000"/>
                            </p:stCondLst>
                            <p:childTnLst>
                              <p:par>
                                <p:cTn id="32" presetID="42" presetClass="entr" presetSubtype="0" fill="hold" grpId="0" nodeType="afterEffect">
                                  <p:stCondLst>
                                    <p:cond delay="0"/>
                                  </p:stCondLst>
                                  <p:childTnLst>
                                    <p:set>
                                      <p:cBhvr>
                                        <p:cTn id="33" dur="1" fill="hold">
                                          <p:stCondLst>
                                            <p:cond delay="0"/>
                                          </p:stCondLst>
                                        </p:cTn>
                                        <p:tgtEl>
                                          <p:spTgt spid="30"/>
                                        </p:tgtEl>
                                        <p:attrNameLst>
                                          <p:attrName>style.visibility</p:attrName>
                                        </p:attrNameLst>
                                      </p:cBhvr>
                                      <p:to>
                                        <p:strVal val="visible"/>
                                      </p:to>
                                    </p:set>
                                    <p:animEffect transition="in" filter="fade">
                                      <p:cBhvr>
                                        <p:cTn id="34" dur="1000"/>
                                        <p:tgtEl>
                                          <p:spTgt spid="30"/>
                                        </p:tgtEl>
                                      </p:cBhvr>
                                    </p:animEffect>
                                    <p:anim calcmode="lin" valueType="num">
                                      <p:cBhvr>
                                        <p:cTn id="35" dur="1000" fill="hold"/>
                                        <p:tgtEl>
                                          <p:spTgt spid="30"/>
                                        </p:tgtEl>
                                        <p:attrNameLst>
                                          <p:attrName>ppt_x</p:attrName>
                                        </p:attrNameLst>
                                      </p:cBhvr>
                                      <p:tavLst>
                                        <p:tav tm="0">
                                          <p:val>
                                            <p:strVal val="#ppt_x"/>
                                          </p:val>
                                        </p:tav>
                                        <p:tav tm="100000">
                                          <p:val>
                                            <p:strVal val="#ppt_x"/>
                                          </p:val>
                                        </p:tav>
                                      </p:tavLst>
                                    </p:anim>
                                    <p:anim calcmode="lin" valueType="num">
                                      <p:cBhvr>
                                        <p:cTn id="36" dur="1000" fill="hold"/>
                                        <p:tgtEl>
                                          <p:spTgt spid="30"/>
                                        </p:tgtEl>
                                        <p:attrNameLst>
                                          <p:attrName>ppt_y</p:attrName>
                                        </p:attrNameLst>
                                      </p:cBhvr>
                                      <p:tavLst>
                                        <p:tav tm="0">
                                          <p:val>
                                            <p:strVal val="#ppt_y+.1"/>
                                          </p:val>
                                        </p:tav>
                                        <p:tav tm="100000">
                                          <p:val>
                                            <p:strVal val="#ppt_y"/>
                                          </p:val>
                                        </p:tav>
                                      </p:tavLst>
                                    </p:anim>
                                  </p:childTnLst>
                                </p:cTn>
                              </p:par>
                            </p:childTnLst>
                          </p:cTn>
                        </p:par>
                        <p:par>
                          <p:cTn id="37" fill="hold">
                            <p:stCondLst>
                              <p:cond delay="5000"/>
                            </p:stCondLst>
                            <p:childTnLst>
                              <p:par>
                                <p:cTn id="38" presetID="2" presetClass="entr" presetSubtype="4" fill="hold" grpId="0" nodeType="afterEffect">
                                  <p:stCondLst>
                                    <p:cond delay="0"/>
                                  </p:stCondLst>
                                  <p:childTnLst>
                                    <p:set>
                                      <p:cBhvr>
                                        <p:cTn id="39" dur="1" fill="hold">
                                          <p:stCondLst>
                                            <p:cond delay="0"/>
                                          </p:stCondLst>
                                        </p:cTn>
                                        <p:tgtEl>
                                          <p:spTgt spid="9"/>
                                        </p:tgtEl>
                                        <p:attrNameLst>
                                          <p:attrName>style.visibility</p:attrName>
                                        </p:attrNameLst>
                                      </p:cBhvr>
                                      <p:to>
                                        <p:strVal val="visible"/>
                                      </p:to>
                                    </p:set>
                                    <p:anim calcmode="lin" valueType="num">
                                      <p:cBhvr additive="base">
                                        <p:cTn id="40" dur="500" fill="hold"/>
                                        <p:tgtEl>
                                          <p:spTgt spid="9"/>
                                        </p:tgtEl>
                                        <p:attrNameLst>
                                          <p:attrName>ppt_x</p:attrName>
                                        </p:attrNameLst>
                                      </p:cBhvr>
                                      <p:tavLst>
                                        <p:tav tm="0">
                                          <p:val>
                                            <p:strVal val="#ppt_x"/>
                                          </p:val>
                                        </p:tav>
                                        <p:tav tm="100000">
                                          <p:val>
                                            <p:strVal val="#ppt_x"/>
                                          </p:val>
                                        </p:tav>
                                      </p:tavLst>
                                    </p:anim>
                                    <p:anim calcmode="lin" valueType="num">
                                      <p:cBhvr additive="base">
                                        <p:cTn id="41" dur="500" fill="hold"/>
                                        <p:tgtEl>
                                          <p:spTgt spid="9"/>
                                        </p:tgtEl>
                                        <p:attrNameLst>
                                          <p:attrName>ppt_y</p:attrName>
                                        </p:attrNameLst>
                                      </p:cBhvr>
                                      <p:tavLst>
                                        <p:tav tm="0">
                                          <p:val>
                                            <p:strVal val="1+#ppt_h/2"/>
                                          </p:val>
                                        </p:tav>
                                        <p:tav tm="100000">
                                          <p:val>
                                            <p:strVal val="#ppt_y"/>
                                          </p:val>
                                        </p:tav>
                                      </p:tavLst>
                                    </p:anim>
                                  </p:childTnLst>
                                </p:cTn>
                              </p:par>
                            </p:childTnLst>
                          </p:cTn>
                        </p:par>
                        <p:par>
                          <p:cTn id="42" fill="hold">
                            <p:stCondLst>
                              <p:cond delay="5500"/>
                            </p:stCondLst>
                            <p:childTnLst>
                              <p:par>
                                <p:cTn id="43" presetID="42" presetClass="entr" presetSubtype="0" fill="hold" grpId="0" nodeType="afterEffect">
                                  <p:stCondLst>
                                    <p:cond delay="0"/>
                                  </p:stCondLst>
                                  <p:childTnLst>
                                    <p:set>
                                      <p:cBhvr>
                                        <p:cTn id="44" dur="1" fill="hold">
                                          <p:stCondLst>
                                            <p:cond delay="0"/>
                                          </p:stCondLst>
                                        </p:cTn>
                                        <p:tgtEl>
                                          <p:spTgt spid="18"/>
                                        </p:tgtEl>
                                        <p:attrNameLst>
                                          <p:attrName>style.visibility</p:attrName>
                                        </p:attrNameLst>
                                      </p:cBhvr>
                                      <p:to>
                                        <p:strVal val="visible"/>
                                      </p:to>
                                    </p:set>
                                    <p:animEffect transition="in" filter="fade">
                                      <p:cBhvr>
                                        <p:cTn id="45" dur="1000"/>
                                        <p:tgtEl>
                                          <p:spTgt spid="18"/>
                                        </p:tgtEl>
                                      </p:cBhvr>
                                    </p:animEffect>
                                    <p:anim calcmode="lin" valueType="num">
                                      <p:cBhvr>
                                        <p:cTn id="46" dur="1000" fill="hold"/>
                                        <p:tgtEl>
                                          <p:spTgt spid="18"/>
                                        </p:tgtEl>
                                        <p:attrNameLst>
                                          <p:attrName>ppt_x</p:attrName>
                                        </p:attrNameLst>
                                      </p:cBhvr>
                                      <p:tavLst>
                                        <p:tav tm="0">
                                          <p:val>
                                            <p:strVal val="#ppt_x"/>
                                          </p:val>
                                        </p:tav>
                                        <p:tav tm="100000">
                                          <p:val>
                                            <p:strVal val="#ppt_x"/>
                                          </p:val>
                                        </p:tav>
                                      </p:tavLst>
                                    </p:anim>
                                    <p:anim calcmode="lin" valueType="num">
                                      <p:cBhvr>
                                        <p:cTn id="47" dur="1000" fill="hold"/>
                                        <p:tgtEl>
                                          <p:spTgt spid="18"/>
                                        </p:tgtEl>
                                        <p:attrNameLst>
                                          <p:attrName>ppt_y</p:attrName>
                                        </p:attrNameLst>
                                      </p:cBhvr>
                                      <p:tavLst>
                                        <p:tav tm="0">
                                          <p:val>
                                            <p:strVal val="#ppt_y+.1"/>
                                          </p:val>
                                        </p:tav>
                                        <p:tav tm="100000">
                                          <p:val>
                                            <p:strVal val="#ppt_y"/>
                                          </p:val>
                                        </p:tav>
                                      </p:tavLst>
                                    </p:anim>
                                  </p:childTnLst>
                                </p:cTn>
                              </p:par>
                            </p:childTnLst>
                          </p:cTn>
                        </p:par>
                        <p:par>
                          <p:cTn id="48" fill="hold">
                            <p:stCondLst>
                              <p:cond delay="6500"/>
                            </p:stCondLst>
                            <p:childTnLst>
                              <p:par>
                                <p:cTn id="49" presetID="42" presetClass="entr" presetSubtype="0" fill="hold" grpId="0" nodeType="afterEffect">
                                  <p:stCondLst>
                                    <p:cond delay="0"/>
                                  </p:stCondLst>
                                  <p:childTnLst>
                                    <p:set>
                                      <p:cBhvr>
                                        <p:cTn id="50" dur="1" fill="hold">
                                          <p:stCondLst>
                                            <p:cond delay="0"/>
                                          </p:stCondLst>
                                        </p:cTn>
                                        <p:tgtEl>
                                          <p:spTgt spid="31"/>
                                        </p:tgtEl>
                                        <p:attrNameLst>
                                          <p:attrName>style.visibility</p:attrName>
                                        </p:attrNameLst>
                                      </p:cBhvr>
                                      <p:to>
                                        <p:strVal val="visible"/>
                                      </p:to>
                                    </p:set>
                                    <p:animEffect transition="in" filter="fade">
                                      <p:cBhvr>
                                        <p:cTn id="51" dur="1000"/>
                                        <p:tgtEl>
                                          <p:spTgt spid="31"/>
                                        </p:tgtEl>
                                      </p:cBhvr>
                                    </p:animEffect>
                                    <p:anim calcmode="lin" valueType="num">
                                      <p:cBhvr>
                                        <p:cTn id="52" dur="1000" fill="hold"/>
                                        <p:tgtEl>
                                          <p:spTgt spid="31"/>
                                        </p:tgtEl>
                                        <p:attrNameLst>
                                          <p:attrName>ppt_x</p:attrName>
                                        </p:attrNameLst>
                                      </p:cBhvr>
                                      <p:tavLst>
                                        <p:tav tm="0">
                                          <p:val>
                                            <p:strVal val="#ppt_x"/>
                                          </p:val>
                                        </p:tav>
                                        <p:tav tm="100000">
                                          <p:val>
                                            <p:strVal val="#ppt_x"/>
                                          </p:val>
                                        </p:tav>
                                      </p:tavLst>
                                    </p:anim>
                                    <p:anim calcmode="lin" valueType="num">
                                      <p:cBhvr>
                                        <p:cTn id="53" dur="1000" fill="hold"/>
                                        <p:tgtEl>
                                          <p:spTgt spid="31"/>
                                        </p:tgtEl>
                                        <p:attrNameLst>
                                          <p:attrName>ppt_y</p:attrName>
                                        </p:attrNameLst>
                                      </p:cBhvr>
                                      <p:tavLst>
                                        <p:tav tm="0">
                                          <p:val>
                                            <p:strVal val="#ppt_y+.1"/>
                                          </p:val>
                                        </p:tav>
                                        <p:tav tm="100000">
                                          <p:val>
                                            <p:strVal val="#ppt_y"/>
                                          </p:val>
                                        </p:tav>
                                      </p:tavLst>
                                    </p:anim>
                                  </p:childTnLst>
                                </p:cTn>
                              </p:par>
                            </p:childTnLst>
                          </p:cTn>
                        </p:par>
                        <p:par>
                          <p:cTn id="54" fill="hold">
                            <p:stCondLst>
                              <p:cond delay="7500"/>
                            </p:stCondLst>
                            <p:childTnLst>
                              <p:par>
                                <p:cTn id="55" presetID="42" presetClass="entr" presetSubtype="0" fill="hold" grpId="0" nodeType="afterEffect">
                                  <p:stCondLst>
                                    <p:cond delay="0"/>
                                  </p:stCondLst>
                                  <p:childTnLst>
                                    <p:set>
                                      <p:cBhvr>
                                        <p:cTn id="56" dur="1" fill="hold">
                                          <p:stCondLst>
                                            <p:cond delay="0"/>
                                          </p:stCondLst>
                                        </p:cTn>
                                        <p:tgtEl>
                                          <p:spTgt spid="32"/>
                                        </p:tgtEl>
                                        <p:attrNameLst>
                                          <p:attrName>style.visibility</p:attrName>
                                        </p:attrNameLst>
                                      </p:cBhvr>
                                      <p:to>
                                        <p:strVal val="visible"/>
                                      </p:to>
                                    </p:set>
                                    <p:animEffect transition="in" filter="fade">
                                      <p:cBhvr>
                                        <p:cTn id="57" dur="1000"/>
                                        <p:tgtEl>
                                          <p:spTgt spid="32"/>
                                        </p:tgtEl>
                                      </p:cBhvr>
                                    </p:animEffect>
                                    <p:anim calcmode="lin" valueType="num">
                                      <p:cBhvr>
                                        <p:cTn id="58" dur="1000" fill="hold"/>
                                        <p:tgtEl>
                                          <p:spTgt spid="32"/>
                                        </p:tgtEl>
                                        <p:attrNameLst>
                                          <p:attrName>ppt_x</p:attrName>
                                        </p:attrNameLst>
                                      </p:cBhvr>
                                      <p:tavLst>
                                        <p:tav tm="0">
                                          <p:val>
                                            <p:strVal val="#ppt_x"/>
                                          </p:val>
                                        </p:tav>
                                        <p:tav tm="100000">
                                          <p:val>
                                            <p:strVal val="#ppt_x"/>
                                          </p:val>
                                        </p:tav>
                                      </p:tavLst>
                                    </p:anim>
                                    <p:anim calcmode="lin" valueType="num">
                                      <p:cBhvr>
                                        <p:cTn id="59" dur="1000" fill="hold"/>
                                        <p:tgtEl>
                                          <p:spTgt spid="32"/>
                                        </p:tgtEl>
                                        <p:attrNameLst>
                                          <p:attrName>ppt_y</p:attrName>
                                        </p:attrNameLst>
                                      </p:cBhvr>
                                      <p:tavLst>
                                        <p:tav tm="0">
                                          <p:val>
                                            <p:strVal val="#ppt_y+.1"/>
                                          </p:val>
                                        </p:tav>
                                        <p:tav tm="100000">
                                          <p:val>
                                            <p:strVal val="#ppt_y"/>
                                          </p:val>
                                        </p:tav>
                                      </p:tavLst>
                                    </p:anim>
                                  </p:childTnLst>
                                </p:cTn>
                              </p:par>
                            </p:childTnLst>
                          </p:cTn>
                        </p:par>
                        <p:par>
                          <p:cTn id="60" fill="hold">
                            <p:stCondLst>
                              <p:cond delay="8500"/>
                            </p:stCondLst>
                            <p:childTnLst>
                              <p:par>
                                <p:cTn id="61" presetID="2" presetClass="entr" presetSubtype="4" fill="hold" nodeType="afterEffect">
                                  <p:stCondLst>
                                    <p:cond delay="0"/>
                                  </p:stCondLst>
                                  <p:childTnLst>
                                    <p:set>
                                      <p:cBhvr>
                                        <p:cTn id="62" dur="1" fill="hold">
                                          <p:stCondLst>
                                            <p:cond delay="0"/>
                                          </p:stCondLst>
                                        </p:cTn>
                                        <p:tgtEl>
                                          <p:spTgt spid="3"/>
                                        </p:tgtEl>
                                        <p:attrNameLst>
                                          <p:attrName>style.visibility</p:attrName>
                                        </p:attrNameLst>
                                      </p:cBhvr>
                                      <p:to>
                                        <p:strVal val="visible"/>
                                      </p:to>
                                    </p:set>
                                    <p:anim calcmode="lin" valueType="num">
                                      <p:cBhvr additive="base">
                                        <p:cTn id="63" dur="500" fill="hold"/>
                                        <p:tgtEl>
                                          <p:spTgt spid="3"/>
                                        </p:tgtEl>
                                        <p:attrNameLst>
                                          <p:attrName>ppt_x</p:attrName>
                                        </p:attrNameLst>
                                      </p:cBhvr>
                                      <p:tavLst>
                                        <p:tav tm="0">
                                          <p:val>
                                            <p:strVal val="#ppt_x"/>
                                          </p:val>
                                        </p:tav>
                                        <p:tav tm="100000">
                                          <p:val>
                                            <p:strVal val="#ppt_x"/>
                                          </p:val>
                                        </p:tav>
                                      </p:tavLst>
                                    </p:anim>
                                    <p:anim calcmode="lin" valueType="num">
                                      <p:cBhvr additive="base">
                                        <p:cTn id="64" dur="500" fill="hold"/>
                                        <p:tgtEl>
                                          <p:spTgt spid="3"/>
                                        </p:tgtEl>
                                        <p:attrNameLst>
                                          <p:attrName>ppt_y</p:attrName>
                                        </p:attrNameLst>
                                      </p:cBhvr>
                                      <p:tavLst>
                                        <p:tav tm="0">
                                          <p:val>
                                            <p:strVal val="1+#ppt_h/2"/>
                                          </p:val>
                                        </p:tav>
                                        <p:tav tm="100000">
                                          <p:val>
                                            <p:strVal val="#ppt_y"/>
                                          </p:val>
                                        </p:tav>
                                      </p:tavLst>
                                    </p:anim>
                                  </p:childTnLst>
                                </p:cTn>
                              </p:par>
                            </p:childTnLst>
                          </p:cTn>
                        </p:par>
                        <p:par>
                          <p:cTn id="65" fill="hold">
                            <p:stCondLst>
                              <p:cond delay="9000"/>
                            </p:stCondLst>
                            <p:childTnLst>
                              <p:par>
                                <p:cTn id="66" presetID="42" presetClass="entr" presetSubtype="0" fill="hold" grpId="0" nodeType="afterEffect">
                                  <p:stCondLst>
                                    <p:cond delay="0"/>
                                  </p:stCondLst>
                                  <p:childTnLst>
                                    <p:set>
                                      <p:cBhvr>
                                        <p:cTn id="67" dur="1" fill="hold">
                                          <p:stCondLst>
                                            <p:cond delay="0"/>
                                          </p:stCondLst>
                                        </p:cTn>
                                        <p:tgtEl>
                                          <p:spTgt spid="19"/>
                                        </p:tgtEl>
                                        <p:attrNameLst>
                                          <p:attrName>style.visibility</p:attrName>
                                        </p:attrNameLst>
                                      </p:cBhvr>
                                      <p:to>
                                        <p:strVal val="visible"/>
                                      </p:to>
                                    </p:set>
                                    <p:animEffect transition="in" filter="fade">
                                      <p:cBhvr>
                                        <p:cTn id="68" dur="1000"/>
                                        <p:tgtEl>
                                          <p:spTgt spid="19"/>
                                        </p:tgtEl>
                                      </p:cBhvr>
                                    </p:animEffect>
                                    <p:anim calcmode="lin" valueType="num">
                                      <p:cBhvr>
                                        <p:cTn id="69" dur="1000" fill="hold"/>
                                        <p:tgtEl>
                                          <p:spTgt spid="19"/>
                                        </p:tgtEl>
                                        <p:attrNameLst>
                                          <p:attrName>ppt_x</p:attrName>
                                        </p:attrNameLst>
                                      </p:cBhvr>
                                      <p:tavLst>
                                        <p:tav tm="0">
                                          <p:val>
                                            <p:strVal val="#ppt_x"/>
                                          </p:val>
                                        </p:tav>
                                        <p:tav tm="100000">
                                          <p:val>
                                            <p:strVal val="#ppt_x"/>
                                          </p:val>
                                        </p:tav>
                                      </p:tavLst>
                                    </p:anim>
                                    <p:anim calcmode="lin" valueType="num">
                                      <p:cBhvr>
                                        <p:cTn id="70" dur="1000" fill="hold"/>
                                        <p:tgtEl>
                                          <p:spTgt spid="19"/>
                                        </p:tgtEl>
                                        <p:attrNameLst>
                                          <p:attrName>ppt_y</p:attrName>
                                        </p:attrNameLst>
                                      </p:cBhvr>
                                      <p:tavLst>
                                        <p:tav tm="0">
                                          <p:val>
                                            <p:strVal val="#ppt_y+.1"/>
                                          </p:val>
                                        </p:tav>
                                        <p:tav tm="100000">
                                          <p:val>
                                            <p:strVal val="#ppt_y"/>
                                          </p:val>
                                        </p:tav>
                                      </p:tavLst>
                                    </p:anim>
                                  </p:childTnLst>
                                </p:cTn>
                              </p:par>
                            </p:childTnLst>
                          </p:cTn>
                        </p:par>
                        <p:par>
                          <p:cTn id="71" fill="hold">
                            <p:stCondLst>
                              <p:cond delay="10000"/>
                            </p:stCondLst>
                            <p:childTnLst>
                              <p:par>
                                <p:cTn id="72" presetID="42" presetClass="entr" presetSubtype="0" fill="hold" grpId="0" nodeType="afterEffect">
                                  <p:stCondLst>
                                    <p:cond delay="0"/>
                                  </p:stCondLst>
                                  <p:childTnLst>
                                    <p:set>
                                      <p:cBhvr>
                                        <p:cTn id="73" dur="1" fill="hold">
                                          <p:stCondLst>
                                            <p:cond delay="0"/>
                                          </p:stCondLst>
                                        </p:cTn>
                                        <p:tgtEl>
                                          <p:spTgt spid="33"/>
                                        </p:tgtEl>
                                        <p:attrNameLst>
                                          <p:attrName>style.visibility</p:attrName>
                                        </p:attrNameLst>
                                      </p:cBhvr>
                                      <p:to>
                                        <p:strVal val="visible"/>
                                      </p:to>
                                    </p:set>
                                    <p:animEffect transition="in" filter="fade">
                                      <p:cBhvr>
                                        <p:cTn id="74" dur="1000"/>
                                        <p:tgtEl>
                                          <p:spTgt spid="33"/>
                                        </p:tgtEl>
                                      </p:cBhvr>
                                    </p:animEffect>
                                    <p:anim calcmode="lin" valueType="num">
                                      <p:cBhvr>
                                        <p:cTn id="75" dur="1000" fill="hold"/>
                                        <p:tgtEl>
                                          <p:spTgt spid="33"/>
                                        </p:tgtEl>
                                        <p:attrNameLst>
                                          <p:attrName>ppt_x</p:attrName>
                                        </p:attrNameLst>
                                      </p:cBhvr>
                                      <p:tavLst>
                                        <p:tav tm="0">
                                          <p:val>
                                            <p:strVal val="#ppt_x"/>
                                          </p:val>
                                        </p:tav>
                                        <p:tav tm="100000">
                                          <p:val>
                                            <p:strVal val="#ppt_x"/>
                                          </p:val>
                                        </p:tav>
                                      </p:tavLst>
                                    </p:anim>
                                    <p:anim calcmode="lin" valueType="num">
                                      <p:cBhvr>
                                        <p:cTn id="76" dur="1000" fill="hold"/>
                                        <p:tgtEl>
                                          <p:spTgt spid="33"/>
                                        </p:tgtEl>
                                        <p:attrNameLst>
                                          <p:attrName>ppt_y</p:attrName>
                                        </p:attrNameLst>
                                      </p:cBhvr>
                                      <p:tavLst>
                                        <p:tav tm="0">
                                          <p:val>
                                            <p:strVal val="#ppt_y+.1"/>
                                          </p:val>
                                        </p:tav>
                                        <p:tav tm="100000">
                                          <p:val>
                                            <p:strVal val="#ppt_y"/>
                                          </p:val>
                                        </p:tav>
                                      </p:tavLst>
                                    </p:anim>
                                  </p:childTnLst>
                                </p:cTn>
                              </p:par>
                            </p:childTnLst>
                          </p:cTn>
                        </p:par>
                        <p:par>
                          <p:cTn id="77" fill="hold">
                            <p:stCondLst>
                              <p:cond delay="11000"/>
                            </p:stCondLst>
                            <p:childTnLst>
                              <p:par>
                                <p:cTn id="78" presetID="42" presetClass="entr" presetSubtype="0" fill="hold" grpId="0" nodeType="afterEffect">
                                  <p:stCondLst>
                                    <p:cond delay="0"/>
                                  </p:stCondLst>
                                  <p:childTnLst>
                                    <p:set>
                                      <p:cBhvr>
                                        <p:cTn id="79" dur="1" fill="hold">
                                          <p:stCondLst>
                                            <p:cond delay="0"/>
                                          </p:stCondLst>
                                        </p:cTn>
                                        <p:tgtEl>
                                          <p:spTgt spid="34"/>
                                        </p:tgtEl>
                                        <p:attrNameLst>
                                          <p:attrName>style.visibility</p:attrName>
                                        </p:attrNameLst>
                                      </p:cBhvr>
                                      <p:to>
                                        <p:strVal val="visible"/>
                                      </p:to>
                                    </p:set>
                                    <p:animEffect transition="in" filter="fade">
                                      <p:cBhvr>
                                        <p:cTn id="80" dur="1000"/>
                                        <p:tgtEl>
                                          <p:spTgt spid="34"/>
                                        </p:tgtEl>
                                      </p:cBhvr>
                                    </p:animEffect>
                                    <p:anim calcmode="lin" valueType="num">
                                      <p:cBhvr>
                                        <p:cTn id="81" dur="1000" fill="hold"/>
                                        <p:tgtEl>
                                          <p:spTgt spid="34"/>
                                        </p:tgtEl>
                                        <p:attrNameLst>
                                          <p:attrName>ppt_x</p:attrName>
                                        </p:attrNameLst>
                                      </p:cBhvr>
                                      <p:tavLst>
                                        <p:tav tm="0">
                                          <p:val>
                                            <p:strVal val="#ppt_x"/>
                                          </p:val>
                                        </p:tav>
                                        <p:tav tm="100000">
                                          <p:val>
                                            <p:strVal val="#ppt_x"/>
                                          </p:val>
                                        </p:tav>
                                      </p:tavLst>
                                    </p:anim>
                                    <p:anim calcmode="lin" valueType="num">
                                      <p:cBhvr>
                                        <p:cTn id="82" dur="1000" fill="hold"/>
                                        <p:tgtEl>
                                          <p:spTgt spid="34"/>
                                        </p:tgtEl>
                                        <p:attrNameLst>
                                          <p:attrName>ppt_y</p:attrName>
                                        </p:attrNameLst>
                                      </p:cBhvr>
                                      <p:tavLst>
                                        <p:tav tm="0">
                                          <p:val>
                                            <p:strVal val="#ppt_y+.1"/>
                                          </p:val>
                                        </p:tav>
                                        <p:tav tm="100000">
                                          <p:val>
                                            <p:strVal val="#ppt_y"/>
                                          </p:val>
                                        </p:tav>
                                      </p:tavLst>
                                    </p:anim>
                                  </p:childTnLst>
                                </p:cTn>
                              </p:par>
                            </p:childTnLst>
                          </p:cTn>
                        </p:par>
                        <p:par>
                          <p:cTn id="83" fill="hold">
                            <p:stCondLst>
                              <p:cond delay="12000"/>
                            </p:stCondLst>
                            <p:childTnLst>
                              <p:par>
                                <p:cTn id="84" presetID="2" presetClass="entr" presetSubtype="4" fill="hold" nodeType="afterEffect">
                                  <p:stCondLst>
                                    <p:cond delay="0"/>
                                  </p:stCondLst>
                                  <p:childTnLst>
                                    <p:set>
                                      <p:cBhvr>
                                        <p:cTn id="85" dur="1" fill="hold">
                                          <p:stCondLst>
                                            <p:cond delay="0"/>
                                          </p:stCondLst>
                                        </p:cTn>
                                        <p:tgtEl>
                                          <p:spTgt spid="4"/>
                                        </p:tgtEl>
                                        <p:attrNameLst>
                                          <p:attrName>style.visibility</p:attrName>
                                        </p:attrNameLst>
                                      </p:cBhvr>
                                      <p:to>
                                        <p:strVal val="visible"/>
                                      </p:to>
                                    </p:set>
                                    <p:anim calcmode="lin" valueType="num">
                                      <p:cBhvr additive="base">
                                        <p:cTn id="86" dur="500" fill="hold"/>
                                        <p:tgtEl>
                                          <p:spTgt spid="4"/>
                                        </p:tgtEl>
                                        <p:attrNameLst>
                                          <p:attrName>ppt_x</p:attrName>
                                        </p:attrNameLst>
                                      </p:cBhvr>
                                      <p:tavLst>
                                        <p:tav tm="0">
                                          <p:val>
                                            <p:strVal val="#ppt_x"/>
                                          </p:val>
                                        </p:tav>
                                        <p:tav tm="100000">
                                          <p:val>
                                            <p:strVal val="#ppt_x"/>
                                          </p:val>
                                        </p:tav>
                                      </p:tavLst>
                                    </p:anim>
                                    <p:anim calcmode="lin" valueType="num">
                                      <p:cBhvr additive="base">
                                        <p:cTn id="87" dur="500" fill="hold"/>
                                        <p:tgtEl>
                                          <p:spTgt spid="4"/>
                                        </p:tgtEl>
                                        <p:attrNameLst>
                                          <p:attrName>ppt_y</p:attrName>
                                        </p:attrNameLst>
                                      </p:cBhvr>
                                      <p:tavLst>
                                        <p:tav tm="0">
                                          <p:val>
                                            <p:strVal val="1+#ppt_h/2"/>
                                          </p:val>
                                        </p:tav>
                                        <p:tav tm="100000">
                                          <p:val>
                                            <p:strVal val="#ppt_y"/>
                                          </p:val>
                                        </p:tav>
                                      </p:tavLst>
                                    </p:anim>
                                  </p:childTnLst>
                                </p:cTn>
                              </p:par>
                            </p:childTnLst>
                          </p:cTn>
                        </p:par>
                        <p:par>
                          <p:cTn id="88" fill="hold">
                            <p:stCondLst>
                              <p:cond delay="12500"/>
                            </p:stCondLst>
                            <p:childTnLst>
                              <p:par>
                                <p:cTn id="89" presetID="42" presetClass="entr" presetSubtype="0" fill="hold" grpId="0" nodeType="afterEffect">
                                  <p:stCondLst>
                                    <p:cond delay="0"/>
                                  </p:stCondLst>
                                  <p:childTnLst>
                                    <p:set>
                                      <p:cBhvr>
                                        <p:cTn id="90" dur="1" fill="hold">
                                          <p:stCondLst>
                                            <p:cond delay="0"/>
                                          </p:stCondLst>
                                        </p:cTn>
                                        <p:tgtEl>
                                          <p:spTgt spid="16"/>
                                        </p:tgtEl>
                                        <p:attrNameLst>
                                          <p:attrName>style.visibility</p:attrName>
                                        </p:attrNameLst>
                                      </p:cBhvr>
                                      <p:to>
                                        <p:strVal val="visible"/>
                                      </p:to>
                                    </p:set>
                                    <p:animEffect transition="in" filter="fade">
                                      <p:cBhvr>
                                        <p:cTn id="91" dur="1000"/>
                                        <p:tgtEl>
                                          <p:spTgt spid="16"/>
                                        </p:tgtEl>
                                      </p:cBhvr>
                                    </p:animEffect>
                                    <p:anim calcmode="lin" valueType="num">
                                      <p:cBhvr>
                                        <p:cTn id="92" dur="1000" fill="hold"/>
                                        <p:tgtEl>
                                          <p:spTgt spid="16"/>
                                        </p:tgtEl>
                                        <p:attrNameLst>
                                          <p:attrName>ppt_x</p:attrName>
                                        </p:attrNameLst>
                                      </p:cBhvr>
                                      <p:tavLst>
                                        <p:tav tm="0">
                                          <p:val>
                                            <p:strVal val="#ppt_x"/>
                                          </p:val>
                                        </p:tav>
                                        <p:tav tm="100000">
                                          <p:val>
                                            <p:strVal val="#ppt_x"/>
                                          </p:val>
                                        </p:tav>
                                      </p:tavLst>
                                    </p:anim>
                                    <p:anim calcmode="lin" valueType="num">
                                      <p:cBhvr>
                                        <p:cTn id="93" dur="1000" fill="hold"/>
                                        <p:tgtEl>
                                          <p:spTgt spid="16"/>
                                        </p:tgtEl>
                                        <p:attrNameLst>
                                          <p:attrName>ppt_y</p:attrName>
                                        </p:attrNameLst>
                                      </p:cBhvr>
                                      <p:tavLst>
                                        <p:tav tm="0">
                                          <p:val>
                                            <p:strVal val="#ppt_y+.1"/>
                                          </p:val>
                                        </p:tav>
                                        <p:tav tm="100000">
                                          <p:val>
                                            <p:strVal val="#ppt_y"/>
                                          </p:val>
                                        </p:tav>
                                      </p:tavLst>
                                    </p:anim>
                                  </p:childTnLst>
                                </p:cTn>
                              </p:par>
                            </p:childTnLst>
                          </p:cTn>
                        </p:par>
                        <p:par>
                          <p:cTn id="94" fill="hold">
                            <p:stCondLst>
                              <p:cond delay="13500"/>
                            </p:stCondLst>
                            <p:childTnLst>
                              <p:par>
                                <p:cTn id="95" presetID="42" presetClass="entr" presetSubtype="0" fill="hold" grpId="0" nodeType="afterEffect">
                                  <p:stCondLst>
                                    <p:cond delay="0"/>
                                  </p:stCondLst>
                                  <p:childTnLst>
                                    <p:set>
                                      <p:cBhvr>
                                        <p:cTn id="96" dur="1" fill="hold">
                                          <p:stCondLst>
                                            <p:cond delay="0"/>
                                          </p:stCondLst>
                                        </p:cTn>
                                        <p:tgtEl>
                                          <p:spTgt spid="35"/>
                                        </p:tgtEl>
                                        <p:attrNameLst>
                                          <p:attrName>style.visibility</p:attrName>
                                        </p:attrNameLst>
                                      </p:cBhvr>
                                      <p:to>
                                        <p:strVal val="visible"/>
                                      </p:to>
                                    </p:set>
                                    <p:animEffect transition="in" filter="fade">
                                      <p:cBhvr>
                                        <p:cTn id="97" dur="1000"/>
                                        <p:tgtEl>
                                          <p:spTgt spid="35"/>
                                        </p:tgtEl>
                                      </p:cBhvr>
                                    </p:animEffect>
                                    <p:anim calcmode="lin" valueType="num">
                                      <p:cBhvr>
                                        <p:cTn id="98" dur="1000" fill="hold"/>
                                        <p:tgtEl>
                                          <p:spTgt spid="35"/>
                                        </p:tgtEl>
                                        <p:attrNameLst>
                                          <p:attrName>ppt_x</p:attrName>
                                        </p:attrNameLst>
                                      </p:cBhvr>
                                      <p:tavLst>
                                        <p:tav tm="0">
                                          <p:val>
                                            <p:strVal val="#ppt_x"/>
                                          </p:val>
                                        </p:tav>
                                        <p:tav tm="100000">
                                          <p:val>
                                            <p:strVal val="#ppt_x"/>
                                          </p:val>
                                        </p:tav>
                                      </p:tavLst>
                                    </p:anim>
                                    <p:anim calcmode="lin" valueType="num">
                                      <p:cBhvr>
                                        <p:cTn id="99" dur="1000" fill="hold"/>
                                        <p:tgtEl>
                                          <p:spTgt spid="35"/>
                                        </p:tgtEl>
                                        <p:attrNameLst>
                                          <p:attrName>ppt_y</p:attrName>
                                        </p:attrNameLst>
                                      </p:cBhvr>
                                      <p:tavLst>
                                        <p:tav tm="0">
                                          <p:val>
                                            <p:strVal val="#ppt_y+.1"/>
                                          </p:val>
                                        </p:tav>
                                        <p:tav tm="100000">
                                          <p:val>
                                            <p:strVal val="#ppt_y"/>
                                          </p:val>
                                        </p:tav>
                                      </p:tavLst>
                                    </p:anim>
                                  </p:childTnLst>
                                </p:cTn>
                              </p:par>
                            </p:childTnLst>
                          </p:cTn>
                        </p:par>
                        <p:par>
                          <p:cTn id="100" fill="hold">
                            <p:stCondLst>
                              <p:cond delay="14500"/>
                            </p:stCondLst>
                            <p:childTnLst>
                              <p:par>
                                <p:cTn id="101" presetID="42" presetClass="entr" presetSubtype="0" fill="hold" grpId="0" nodeType="afterEffect">
                                  <p:stCondLst>
                                    <p:cond delay="0"/>
                                  </p:stCondLst>
                                  <p:childTnLst>
                                    <p:set>
                                      <p:cBhvr>
                                        <p:cTn id="102" dur="1" fill="hold">
                                          <p:stCondLst>
                                            <p:cond delay="0"/>
                                          </p:stCondLst>
                                        </p:cTn>
                                        <p:tgtEl>
                                          <p:spTgt spid="36"/>
                                        </p:tgtEl>
                                        <p:attrNameLst>
                                          <p:attrName>style.visibility</p:attrName>
                                        </p:attrNameLst>
                                      </p:cBhvr>
                                      <p:to>
                                        <p:strVal val="visible"/>
                                      </p:to>
                                    </p:set>
                                    <p:animEffect transition="in" filter="fade">
                                      <p:cBhvr>
                                        <p:cTn id="103" dur="1000"/>
                                        <p:tgtEl>
                                          <p:spTgt spid="36"/>
                                        </p:tgtEl>
                                      </p:cBhvr>
                                    </p:animEffect>
                                    <p:anim calcmode="lin" valueType="num">
                                      <p:cBhvr>
                                        <p:cTn id="104" dur="1000" fill="hold"/>
                                        <p:tgtEl>
                                          <p:spTgt spid="36"/>
                                        </p:tgtEl>
                                        <p:attrNameLst>
                                          <p:attrName>ppt_x</p:attrName>
                                        </p:attrNameLst>
                                      </p:cBhvr>
                                      <p:tavLst>
                                        <p:tav tm="0">
                                          <p:val>
                                            <p:strVal val="#ppt_x"/>
                                          </p:val>
                                        </p:tav>
                                        <p:tav tm="100000">
                                          <p:val>
                                            <p:strVal val="#ppt_x"/>
                                          </p:val>
                                        </p:tav>
                                      </p:tavLst>
                                    </p:anim>
                                    <p:anim calcmode="lin" valueType="num">
                                      <p:cBhvr>
                                        <p:cTn id="105" dur="1000" fill="hold"/>
                                        <p:tgtEl>
                                          <p:spTgt spid="3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9" grpId="0" animBg="1"/>
      <p:bldP spid="16" grpId="0" animBg="1"/>
      <p:bldP spid="17" grpId="0" animBg="1"/>
      <p:bldP spid="18" grpId="0" animBg="1"/>
      <p:bldP spid="19" grpId="0" animBg="1"/>
      <p:bldP spid="27" grpId="0"/>
      <p:bldP spid="29" grpId="0"/>
      <p:bldP spid="30" grpId="0"/>
      <p:bldP spid="31" grpId="0"/>
      <p:bldP spid="32" grpId="0"/>
      <p:bldP spid="33" grpId="0"/>
      <p:bldP spid="34" grpId="0"/>
      <p:bldP spid="35" grpId="0"/>
      <p:bldP spid="3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56C66C05-22E5-7F38-6317-76B4C4191C39}"/>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16664" b="16664"/>
          <a:stretch>
            <a:fillRect/>
          </a:stretch>
        </p:blipFill>
        <p:spPr/>
      </p:pic>
      <p:sp>
        <p:nvSpPr>
          <p:cNvPr id="37" name="TextBox 36"/>
          <p:cNvSpPr txBox="1"/>
          <p:nvPr/>
        </p:nvSpPr>
        <p:spPr>
          <a:xfrm>
            <a:off x="420893" y="364679"/>
            <a:ext cx="4253801" cy="1323439"/>
          </a:xfrm>
          <a:prstGeom prst="rect">
            <a:avLst/>
          </a:prstGeom>
          <a:noFill/>
        </p:spPr>
        <p:txBody>
          <a:bodyPr wrap="square" rtlCol="0">
            <a:spAutoFit/>
          </a:bodyPr>
          <a:lstStyle/>
          <a:p>
            <a:r>
              <a:rPr lang="en-US" sz="4000" b="1" dirty="0"/>
              <a:t>Digital Marketing Strategy</a:t>
            </a:r>
            <a:endParaRPr lang="en-US" sz="3700" b="1" dirty="0">
              <a:solidFill>
                <a:schemeClr val="accent1"/>
              </a:solidFill>
              <a:latin typeface="Mont Heavy DEMO" panose="00000A00000000000000" pitchFamily="50" charset="0"/>
            </a:endParaRPr>
          </a:p>
        </p:txBody>
      </p:sp>
      <p:grpSp>
        <p:nvGrpSpPr>
          <p:cNvPr id="36" name="Group 35"/>
          <p:cNvGrpSpPr/>
          <p:nvPr/>
        </p:nvGrpSpPr>
        <p:grpSpPr>
          <a:xfrm>
            <a:off x="2859357" y="207954"/>
            <a:ext cx="6458433" cy="6470317"/>
            <a:chOff x="2859357" y="207954"/>
            <a:chExt cx="6458433" cy="6470317"/>
          </a:xfrm>
          <a:solidFill>
            <a:schemeClr val="accent1">
              <a:alpha val="20000"/>
            </a:schemeClr>
          </a:solidFill>
        </p:grpSpPr>
        <p:sp>
          <p:nvSpPr>
            <p:cNvPr id="9" name="Freeform 7"/>
            <p:cNvSpPr>
              <a:spLocks noEditPoints="1"/>
            </p:cNvSpPr>
            <p:nvPr/>
          </p:nvSpPr>
          <p:spPr bwMode="auto">
            <a:xfrm>
              <a:off x="2859357" y="207954"/>
              <a:ext cx="6458433" cy="6470317"/>
            </a:xfrm>
            <a:custGeom>
              <a:avLst/>
              <a:gdLst>
                <a:gd name="T0" fmla="*/ 0 w 2172"/>
                <a:gd name="T1" fmla="*/ 1087 h 2173"/>
                <a:gd name="T2" fmla="*/ 1086 w 2172"/>
                <a:gd name="T3" fmla="*/ 0 h 2173"/>
                <a:gd name="T4" fmla="*/ 1086 w 2172"/>
                <a:gd name="T5" fmla="*/ 0 h 2173"/>
                <a:gd name="T6" fmla="*/ 2172 w 2172"/>
                <a:gd name="T7" fmla="*/ 1087 h 2173"/>
                <a:gd name="T8" fmla="*/ 2172 w 2172"/>
                <a:gd name="T9" fmla="*/ 1087 h 2173"/>
                <a:gd name="T10" fmla="*/ 1086 w 2172"/>
                <a:gd name="T11" fmla="*/ 2173 h 2173"/>
                <a:gd name="T12" fmla="*/ 1086 w 2172"/>
                <a:gd name="T13" fmla="*/ 2173 h 2173"/>
                <a:gd name="T14" fmla="*/ 0 w 2172"/>
                <a:gd name="T15" fmla="*/ 1087 h 2173"/>
                <a:gd name="T16" fmla="*/ 319 w 2172"/>
                <a:gd name="T17" fmla="*/ 1854 h 2173"/>
                <a:gd name="T18" fmla="*/ 1086 w 2172"/>
                <a:gd name="T19" fmla="*/ 2172 h 2173"/>
                <a:gd name="T20" fmla="*/ 1086 w 2172"/>
                <a:gd name="T21" fmla="*/ 2172 h 2173"/>
                <a:gd name="T22" fmla="*/ 1853 w 2172"/>
                <a:gd name="T23" fmla="*/ 1854 h 2173"/>
                <a:gd name="T24" fmla="*/ 1853 w 2172"/>
                <a:gd name="T25" fmla="*/ 1854 h 2173"/>
                <a:gd name="T26" fmla="*/ 2171 w 2172"/>
                <a:gd name="T27" fmla="*/ 1087 h 2173"/>
                <a:gd name="T28" fmla="*/ 2171 w 2172"/>
                <a:gd name="T29" fmla="*/ 1087 h 2173"/>
                <a:gd name="T30" fmla="*/ 1853 w 2172"/>
                <a:gd name="T31" fmla="*/ 320 h 2173"/>
                <a:gd name="T32" fmla="*/ 1853 w 2172"/>
                <a:gd name="T33" fmla="*/ 320 h 2173"/>
                <a:gd name="T34" fmla="*/ 1086 w 2172"/>
                <a:gd name="T35" fmla="*/ 2 h 2173"/>
                <a:gd name="T36" fmla="*/ 1086 w 2172"/>
                <a:gd name="T37" fmla="*/ 2 h 2173"/>
                <a:gd name="T38" fmla="*/ 319 w 2172"/>
                <a:gd name="T39" fmla="*/ 320 h 2173"/>
                <a:gd name="T40" fmla="*/ 319 w 2172"/>
                <a:gd name="T41" fmla="*/ 320 h 2173"/>
                <a:gd name="T42" fmla="*/ 1 w 2172"/>
                <a:gd name="T43" fmla="*/ 1087 h 2173"/>
                <a:gd name="T44" fmla="*/ 1 w 2172"/>
                <a:gd name="T45" fmla="*/ 1087 h 2173"/>
                <a:gd name="T46" fmla="*/ 319 w 2172"/>
                <a:gd name="T47" fmla="*/ 1854 h 217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172" h="2173">
                  <a:moveTo>
                    <a:pt x="0" y="1087"/>
                  </a:moveTo>
                  <a:cubicBezTo>
                    <a:pt x="0" y="487"/>
                    <a:pt x="486" y="0"/>
                    <a:pt x="1086" y="0"/>
                  </a:cubicBezTo>
                  <a:cubicBezTo>
                    <a:pt x="1086" y="0"/>
                    <a:pt x="1086" y="0"/>
                    <a:pt x="1086" y="0"/>
                  </a:cubicBezTo>
                  <a:cubicBezTo>
                    <a:pt x="1686" y="0"/>
                    <a:pt x="2172" y="487"/>
                    <a:pt x="2172" y="1087"/>
                  </a:cubicBezTo>
                  <a:cubicBezTo>
                    <a:pt x="2172" y="1087"/>
                    <a:pt x="2172" y="1087"/>
                    <a:pt x="2172" y="1087"/>
                  </a:cubicBezTo>
                  <a:cubicBezTo>
                    <a:pt x="2172" y="1687"/>
                    <a:pt x="1686" y="2173"/>
                    <a:pt x="1086" y="2173"/>
                  </a:cubicBezTo>
                  <a:cubicBezTo>
                    <a:pt x="1086" y="2173"/>
                    <a:pt x="1086" y="2173"/>
                    <a:pt x="1086" y="2173"/>
                  </a:cubicBezTo>
                  <a:cubicBezTo>
                    <a:pt x="486" y="2173"/>
                    <a:pt x="0" y="1687"/>
                    <a:pt x="0" y="1087"/>
                  </a:cubicBezTo>
                  <a:close/>
                  <a:moveTo>
                    <a:pt x="319" y="1854"/>
                  </a:moveTo>
                  <a:cubicBezTo>
                    <a:pt x="515" y="2050"/>
                    <a:pt x="786" y="2172"/>
                    <a:pt x="1086" y="2172"/>
                  </a:cubicBezTo>
                  <a:cubicBezTo>
                    <a:pt x="1086" y="2172"/>
                    <a:pt x="1086" y="2172"/>
                    <a:pt x="1086" y="2172"/>
                  </a:cubicBezTo>
                  <a:cubicBezTo>
                    <a:pt x="1386" y="2172"/>
                    <a:pt x="1657" y="2050"/>
                    <a:pt x="1853" y="1854"/>
                  </a:cubicBezTo>
                  <a:cubicBezTo>
                    <a:pt x="1853" y="1854"/>
                    <a:pt x="1853" y="1854"/>
                    <a:pt x="1853" y="1854"/>
                  </a:cubicBezTo>
                  <a:cubicBezTo>
                    <a:pt x="2050" y="1658"/>
                    <a:pt x="2171" y="1386"/>
                    <a:pt x="2171" y="1087"/>
                  </a:cubicBezTo>
                  <a:cubicBezTo>
                    <a:pt x="2171" y="1087"/>
                    <a:pt x="2171" y="1087"/>
                    <a:pt x="2171" y="1087"/>
                  </a:cubicBezTo>
                  <a:cubicBezTo>
                    <a:pt x="2171" y="787"/>
                    <a:pt x="2050" y="516"/>
                    <a:pt x="1853" y="320"/>
                  </a:cubicBezTo>
                  <a:cubicBezTo>
                    <a:pt x="1853" y="320"/>
                    <a:pt x="1853" y="320"/>
                    <a:pt x="1853" y="320"/>
                  </a:cubicBezTo>
                  <a:cubicBezTo>
                    <a:pt x="1657" y="123"/>
                    <a:pt x="1386" y="2"/>
                    <a:pt x="1086" y="2"/>
                  </a:cubicBezTo>
                  <a:cubicBezTo>
                    <a:pt x="1086" y="2"/>
                    <a:pt x="1086" y="2"/>
                    <a:pt x="1086" y="2"/>
                  </a:cubicBezTo>
                  <a:cubicBezTo>
                    <a:pt x="786" y="2"/>
                    <a:pt x="515" y="123"/>
                    <a:pt x="319" y="320"/>
                  </a:cubicBezTo>
                  <a:cubicBezTo>
                    <a:pt x="319" y="320"/>
                    <a:pt x="319" y="320"/>
                    <a:pt x="319" y="320"/>
                  </a:cubicBezTo>
                  <a:cubicBezTo>
                    <a:pt x="123" y="516"/>
                    <a:pt x="1" y="787"/>
                    <a:pt x="1" y="1087"/>
                  </a:cubicBezTo>
                  <a:cubicBezTo>
                    <a:pt x="1" y="1087"/>
                    <a:pt x="1" y="1087"/>
                    <a:pt x="1" y="1087"/>
                  </a:cubicBezTo>
                  <a:cubicBezTo>
                    <a:pt x="1" y="1386"/>
                    <a:pt x="123" y="1658"/>
                    <a:pt x="319" y="1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0" name="Freeform 8"/>
            <p:cNvSpPr>
              <a:spLocks/>
            </p:cNvSpPr>
            <p:nvPr/>
          </p:nvSpPr>
          <p:spPr bwMode="auto">
            <a:xfrm>
              <a:off x="2948480" y="300048"/>
              <a:ext cx="6280187" cy="6289101"/>
            </a:xfrm>
            <a:custGeom>
              <a:avLst/>
              <a:gdLst>
                <a:gd name="T0" fmla="*/ 0 w 2112"/>
                <a:gd name="T1" fmla="*/ 1056 h 2112"/>
                <a:gd name="T2" fmla="*/ 1056 w 2112"/>
                <a:gd name="T3" fmla="*/ 0 h 2112"/>
                <a:gd name="T4" fmla="*/ 1056 w 2112"/>
                <a:gd name="T5" fmla="*/ 0 h 2112"/>
                <a:gd name="T6" fmla="*/ 1056 w 2112"/>
                <a:gd name="T7" fmla="*/ 1 h 2112"/>
                <a:gd name="T8" fmla="*/ 1056 w 2112"/>
                <a:gd name="T9" fmla="*/ 2 h 2112"/>
                <a:gd name="T10" fmla="*/ 311 w 2112"/>
                <a:gd name="T11" fmla="*/ 310 h 2112"/>
                <a:gd name="T12" fmla="*/ 311 w 2112"/>
                <a:gd name="T13" fmla="*/ 310 h 2112"/>
                <a:gd name="T14" fmla="*/ 2 w 2112"/>
                <a:gd name="T15" fmla="*/ 1056 h 2112"/>
                <a:gd name="T16" fmla="*/ 2 w 2112"/>
                <a:gd name="T17" fmla="*/ 1056 h 2112"/>
                <a:gd name="T18" fmla="*/ 311 w 2112"/>
                <a:gd name="T19" fmla="*/ 1801 h 2112"/>
                <a:gd name="T20" fmla="*/ 311 w 2112"/>
                <a:gd name="T21" fmla="*/ 1801 h 2112"/>
                <a:gd name="T22" fmla="*/ 1056 w 2112"/>
                <a:gd name="T23" fmla="*/ 2110 h 2112"/>
                <a:gd name="T24" fmla="*/ 1056 w 2112"/>
                <a:gd name="T25" fmla="*/ 2110 h 2112"/>
                <a:gd name="T26" fmla="*/ 1801 w 2112"/>
                <a:gd name="T27" fmla="*/ 1801 h 2112"/>
                <a:gd name="T28" fmla="*/ 1801 w 2112"/>
                <a:gd name="T29" fmla="*/ 1801 h 2112"/>
                <a:gd name="T30" fmla="*/ 2110 w 2112"/>
                <a:gd name="T31" fmla="*/ 1056 h 2112"/>
                <a:gd name="T32" fmla="*/ 2110 w 2112"/>
                <a:gd name="T33" fmla="*/ 1056 h 2112"/>
                <a:gd name="T34" fmla="*/ 1801 w 2112"/>
                <a:gd name="T35" fmla="*/ 310 h 2112"/>
                <a:gd name="T36" fmla="*/ 1801 w 2112"/>
                <a:gd name="T37" fmla="*/ 310 h 2112"/>
                <a:gd name="T38" fmla="*/ 1056 w 2112"/>
                <a:gd name="T39" fmla="*/ 2 h 2112"/>
                <a:gd name="T40" fmla="*/ 1056 w 2112"/>
                <a:gd name="T41" fmla="*/ 2 h 2112"/>
                <a:gd name="T42" fmla="*/ 1056 w 2112"/>
                <a:gd name="T43" fmla="*/ 1 h 2112"/>
                <a:gd name="T44" fmla="*/ 1056 w 2112"/>
                <a:gd name="T45" fmla="*/ 0 h 2112"/>
                <a:gd name="T46" fmla="*/ 2112 w 2112"/>
                <a:gd name="T47" fmla="*/ 1056 h 2112"/>
                <a:gd name="T48" fmla="*/ 2112 w 2112"/>
                <a:gd name="T49" fmla="*/ 1056 h 2112"/>
                <a:gd name="T50" fmla="*/ 1056 w 2112"/>
                <a:gd name="T51" fmla="*/ 2112 h 2112"/>
                <a:gd name="T52" fmla="*/ 1056 w 2112"/>
                <a:gd name="T53" fmla="*/ 2112 h 2112"/>
                <a:gd name="T54" fmla="*/ 0 w 2112"/>
                <a:gd name="T55" fmla="*/ 1056 h 21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112" h="2112">
                  <a:moveTo>
                    <a:pt x="0" y="1056"/>
                  </a:moveTo>
                  <a:cubicBezTo>
                    <a:pt x="0" y="473"/>
                    <a:pt x="473" y="0"/>
                    <a:pt x="1056" y="0"/>
                  </a:cubicBezTo>
                  <a:cubicBezTo>
                    <a:pt x="1056" y="0"/>
                    <a:pt x="1056" y="0"/>
                    <a:pt x="1056" y="0"/>
                  </a:cubicBezTo>
                  <a:cubicBezTo>
                    <a:pt x="1056" y="1"/>
                    <a:pt x="1056" y="1"/>
                    <a:pt x="1056" y="1"/>
                  </a:cubicBezTo>
                  <a:cubicBezTo>
                    <a:pt x="1056" y="2"/>
                    <a:pt x="1056" y="2"/>
                    <a:pt x="1056" y="2"/>
                  </a:cubicBezTo>
                  <a:cubicBezTo>
                    <a:pt x="765" y="2"/>
                    <a:pt x="502" y="120"/>
                    <a:pt x="311" y="310"/>
                  </a:cubicBezTo>
                  <a:cubicBezTo>
                    <a:pt x="311" y="310"/>
                    <a:pt x="311" y="310"/>
                    <a:pt x="311" y="310"/>
                  </a:cubicBezTo>
                  <a:cubicBezTo>
                    <a:pt x="120" y="501"/>
                    <a:pt x="2" y="765"/>
                    <a:pt x="2" y="1056"/>
                  </a:cubicBezTo>
                  <a:cubicBezTo>
                    <a:pt x="2" y="1056"/>
                    <a:pt x="2" y="1056"/>
                    <a:pt x="2" y="1056"/>
                  </a:cubicBezTo>
                  <a:cubicBezTo>
                    <a:pt x="2" y="1347"/>
                    <a:pt x="120" y="1610"/>
                    <a:pt x="311" y="1801"/>
                  </a:cubicBezTo>
                  <a:cubicBezTo>
                    <a:pt x="311" y="1801"/>
                    <a:pt x="311" y="1801"/>
                    <a:pt x="311" y="1801"/>
                  </a:cubicBezTo>
                  <a:cubicBezTo>
                    <a:pt x="502" y="1992"/>
                    <a:pt x="765" y="2110"/>
                    <a:pt x="1056" y="2110"/>
                  </a:cubicBezTo>
                  <a:cubicBezTo>
                    <a:pt x="1056" y="2110"/>
                    <a:pt x="1056" y="2110"/>
                    <a:pt x="1056" y="2110"/>
                  </a:cubicBezTo>
                  <a:cubicBezTo>
                    <a:pt x="1347" y="2110"/>
                    <a:pt x="1611" y="1992"/>
                    <a:pt x="1801" y="1801"/>
                  </a:cubicBezTo>
                  <a:cubicBezTo>
                    <a:pt x="1801" y="1801"/>
                    <a:pt x="1801" y="1801"/>
                    <a:pt x="1801" y="1801"/>
                  </a:cubicBezTo>
                  <a:cubicBezTo>
                    <a:pt x="1992" y="1610"/>
                    <a:pt x="2110" y="1347"/>
                    <a:pt x="2110" y="1056"/>
                  </a:cubicBezTo>
                  <a:cubicBezTo>
                    <a:pt x="2110" y="1056"/>
                    <a:pt x="2110" y="1056"/>
                    <a:pt x="2110" y="1056"/>
                  </a:cubicBezTo>
                  <a:cubicBezTo>
                    <a:pt x="2110" y="765"/>
                    <a:pt x="1992" y="501"/>
                    <a:pt x="1801" y="310"/>
                  </a:cubicBezTo>
                  <a:cubicBezTo>
                    <a:pt x="1801" y="310"/>
                    <a:pt x="1801" y="310"/>
                    <a:pt x="1801" y="310"/>
                  </a:cubicBezTo>
                  <a:cubicBezTo>
                    <a:pt x="1611" y="120"/>
                    <a:pt x="1347" y="2"/>
                    <a:pt x="1056" y="2"/>
                  </a:cubicBezTo>
                  <a:cubicBezTo>
                    <a:pt x="1056" y="2"/>
                    <a:pt x="1056" y="2"/>
                    <a:pt x="1056" y="2"/>
                  </a:cubicBezTo>
                  <a:cubicBezTo>
                    <a:pt x="1056" y="1"/>
                    <a:pt x="1056" y="1"/>
                    <a:pt x="1056" y="1"/>
                  </a:cubicBezTo>
                  <a:cubicBezTo>
                    <a:pt x="1056" y="0"/>
                    <a:pt x="1056" y="0"/>
                    <a:pt x="1056" y="0"/>
                  </a:cubicBezTo>
                  <a:cubicBezTo>
                    <a:pt x="1639" y="0"/>
                    <a:pt x="2112" y="473"/>
                    <a:pt x="2112" y="1056"/>
                  </a:cubicBezTo>
                  <a:cubicBezTo>
                    <a:pt x="2112" y="1056"/>
                    <a:pt x="2112" y="1056"/>
                    <a:pt x="2112" y="1056"/>
                  </a:cubicBezTo>
                  <a:cubicBezTo>
                    <a:pt x="2112" y="1639"/>
                    <a:pt x="1639" y="2112"/>
                    <a:pt x="1056" y="2112"/>
                  </a:cubicBezTo>
                  <a:cubicBezTo>
                    <a:pt x="1056" y="2112"/>
                    <a:pt x="1056" y="2112"/>
                    <a:pt x="1056" y="2112"/>
                  </a:cubicBezTo>
                  <a:cubicBezTo>
                    <a:pt x="473" y="2112"/>
                    <a:pt x="0" y="1639"/>
                    <a:pt x="0" y="105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1" name="Freeform 9"/>
            <p:cNvSpPr>
              <a:spLocks/>
            </p:cNvSpPr>
            <p:nvPr/>
          </p:nvSpPr>
          <p:spPr bwMode="auto">
            <a:xfrm>
              <a:off x="3042058" y="390656"/>
              <a:ext cx="6096000" cy="6104914"/>
            </a:xfrm>
            <a:custGeom>
              <a:avLst/>
              <a:gdLst>
                <a:gd name="T0" fmla="*/ 0 w 2051"/>
                <a:gd name="T1" fmla="*/ 1026 h 2051"/>
                <a:gd name="T2" fmla="*/ 1025 w 2051"/>
                <a:gd name="T3" fmla="*/ 0 h 2051"/>
                <a:gd name="T4" fmla="*/ 1025 w 2051"/>
                <a:gd name="T5" fmla="*/ 0 h 2051"/>
                <a:gd name="T6" fmla="*/ 1025 w 2051"/>
                <a:gd name="T7" fmla="*/ 1 h 2051"/>
                <a:gd name="T8" fmla="*/ 1025 w 2051"/>
                <a:gd name="T9" fmla="*/ 3 h 2051"/>
                <a:gd name="T10" fmla="*/ 302 w 2051"/>
                <a:gd name="T11" fmla="*/ 302 h 2051"/>
                <a:gd name="T12" fmla="*/ 302 w 2051"/>
                <a:gd name="T13" fmla="*/ 302 h 2051"/>
                <a:gd name="T14" fmla="*/ 2 w 2051"/>
                <a:gd name="T15" fmla="*/ 1026 h 2051"/>
                <a:gd name="T16" fmla="*/ 2 w 2051"/>
                <a:gd name="T17" fmla="*/ 1026 h 2051"/>
                <a:gd name="T18" fmla="*/ 302 w 2051"/>
                <a:gd name="T19" fmla="*/ 1749 h 2051"/>
                <a:gd name="T20" fmla="*/ 302 w 2051"/>
                <a:gd name="T21" fmla="*/ 1749 h 2051"/>
                <a:gd name="T22" fmla="*/ 1025 w 2051"/>
                <a:gd name="T23" fmla="*/ 2049 h 2051"/>
                <a:gd name="T24" fmla="*/ 1025 w 2051"/>
                <a:gd name="T25" fmla="*/ 2049 h 2051"/>
                <a:gd name="T26" fmla="*/ 1748 w 2051"/>
                <a:gd name="T27" fmla="*/ 1749 h 2051"/>
                <a:gd name="T28" fmla="*/ 1748 w 2051"/>
                <a:gd name="T29" fmla="*/ 1749 h 2051"/>
                <a:gd name="T30" fmla="*/ 2048 w 2051"/>
                <a:gd name="T31" fmla="*/ 1026 h 2051"/>
                <a:gd name="T32" fmla="*/ 2048 w 2051"/>
                <a:gd name="T33" fmla="*/ 1026 h 2051"/>
                <a:gd name="T34" fmla="*/ 1748 w 2051"/>
                <a:gd name="T35" fmla="*/ 302 h 2051"/>
                <a:gd name="T36" fmla="*/ 1748 w 2051"/>
                <a:gd name="T37" fmla="*/ 302 h 2051"/>
                <a:gd name="T38" fmla="*/ 1025 w 2051"/>
                <a:gd name="T39" fmla="*/ 3 h 2051"/>
                <a:gd name="T40" fmla="*/ 1025 w 2051"/>
                <a:gd name="T41" fmla="*/ 3 h 2051"/>
                <a:gd name="T42" fmla="*/ 1025 w 2051"/>
                <a:gd name="T43" fmla="*/ 1 h 2051"/>
                <a:gd name="T44" fmla="*/ 1025 w 2051"/>
                <a:gd name="T45" fmla="*/ 0 h 2051"/>
                <a:gd name="T46" fmla="*/ 2051 w 2051"/>
                <a:gd name="T47" fmla="*/ 1026 h 2051"/>
                <a:gd name="T48" fmla="*/ 2051 w 2051"/>
                <a:gd name="T49" fmla="*/ 1026 h 2051"/>
                <a:gd name="T50" fmla="*/ 1025 w 2051"/>
                <a:gd name="T51" fmla="*/ 2051 h 2051"/>
                <a:gd name="T52" fmla="*/ 1025 w 2051"/>
                <a:gd name="T53" fmla="*/ 2051 h 2051"/>
                <a:gd name="T54" fmla="*/ 0 w 2051"/>
                <a:gd name="T55" fmla="*/ 1026 h 205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2051" h="2051">
                  <a:moveTo>
                    <a:pt x="0" y="1026"/>
                  </a:moveTo>
                  <a:cubicBezTo>
                    <a:pt x="0" y="459"/>
                    <a:pt x="459" y="0"/>
                    <a:pt x="1025" y="0"/>
                  </a:cubicBezTo>
                  <a:cubicBezTo>
                    <a:pt x="1025" y="0"/>
                    <a:pt x="1025" y="0"/>
                    <a:pt x="1025" y="0"/>
                  </a:cubicBezTo>
                  <a:cubicBezTo>
                    <a:pt x="1025" y="1"/>
                    <a:pt x="1025" y="1"/>
                    <a:pt x="1025" y="1"/>
                  </a:cubicBezTo>
                  <a:cubicBezTo>
                    <a:pt x="1025" y="3"/>
                    <a:pt x="1025" y="3"/>
                    <a:pt x="1025" y="3"/>
                  </a:cubicBezTo>
                  <a:cubicBezTo>
                    <a:pt x="743" y="3"/>
                    <a:pt x="487" y="117"/>
                    <a:pt x="302" y="302"/>
                  </a:cubicBezTo>
                  <a:cubicBezTo>
                    <a:pt x="302" y="302"/>
                    <a:pt x="302" y="302"/>
                    <a:pt x="302" y="302"/>
                  </a:cubicBezTo>
                  <a:cubicBezTo>
                    <a:pt x="117" y="487"/>
                    <a:pt x="2" y="743"/>
                    <a:pt x="2" y="1026"/>
                  </a:cubicBezTo>
                  <a:cubicBezTo>
                    <a:pt x="2" y="1026"/>
                    <a:pt x="2" y="1026"/>
                    <a:pt x="2" y="1026"/>
                  </a:cubicBezTo>
                  <a:cubicBezTo>
                    <a:pt x="2" y="1308"/>
                    <a:pt x="117" y="1564"/>
                    <a:pt x="302" y="1749"/>
                  </a:cubicBezTo>
                  <a:cubicBezTo>
                    <a:pt x="302" y="1749"/>
                    <a:pt x="302" y="1749"/>
                    <a:pt x="302" y="1749"/>
                  </a:cubicBezTo>
                  <a:cubicBezTo>
                    <a:pt x="487" y="1934"/>
                    <a:pt x="743" y="2049"/>
                    <a:pt x="1025" y="2049"/>
                  </a:cubicBezTo>
                  <a:cubicBezTo>
                    <a:pt x="1025" y="2049"/>
                    <a:pt x="1025" y="2049"/>
                    <a:pt x="1025" y="2049"/>
                  </a:cubicBezTo>
                  <a:cubicBezTo>
                    <a:pt x="1308" y="2049"/>
                    <a:pt x="1563" y="1934"/>
                    <a:pt x="1748" y="1749"/>
                  </a:cubicBezTo>
                  <a:cubicBezTo>
                    <a:pt x="1748" y="1749"/>
                    <a:pt x="1748" y="1749"/>
                    <a:pt x="1748" y="1749"/>
                  </a:cubicBezTo>
                  <a:cubicBezTo>
                    <a:pt x="1934" y="1564"/>
                    <a:pt x="2048" y="1308"/>
                    <a:pt x="2048" y="1026"/>
                  </a:cubicBezTo>
                  <a:cubicBezTo>
                    <a:pt x="2048" y="1026"/>
                    <a:pt x="2048" y="1026"/>
                    <a:pt x="2048" y="1026"/>
                  </a:cubicBezTo>
                  <a:cubicBezTo>
                    <a:pt x="2048" y="743"/>
                    <a:pt x="1934" y="487"/>
                    <a:pt x="1748" y="302"/>
                  </a:cubicBezTo>
                  <a:cubicBezTo>
                    <a:pt x="1748" y="302"/>
                    <a:pt x="1748" y="302"/>
                    <a:pt x="1748" y="302"/>
                  </a:cubicBezTo>
                  <a:cubicBezTo>
                    <a:pt x="1563" y="117"/>
                    <a:pt x="1308" y="3"/>
                    <a:pt x="1025" y="3"/>
                  </a:cubicBezTo>
                  <a:cubicBezTo>
                    <a:pt x="1025" y="3"/>
                    <a:pt x="1025" y="3"/>
                    <a:pt x="1025" y="3"/>
                  </a:cubicBezTo>
                  <a:cubicBezTo>
                    <a:pt x="1025" y="1"/>
                    <a:pt x="1025" y="1"/>
                    <a:pt x="1025" y="1"/>
                  </a:cubicBezTo>
                  <a:cubicBezTo>
                    <a:pt x="1025" y="0"/>
                    <a:pt x="1025" y="0"/>
                    <a:pt x="1025" y="0"/>
                  </a:cubicBezTo>
                  <a:cubicBezTo>
                    <a:pt x="1591" y="0"/>
                    <a:pt x="2051" y="459"/>
                    <a:pt x="2051" y="1026"/>
                  </a:cubicBezTo>
                  <a:cubicBezTo>
                    <a:pt x="2051" y="1026"/>
                    <a:pt x="2051" y="1026"/>
                    <a:pt x="2051" y="1026"/>
                  </a:cubicBezTo>
                  <a:cubicBezTo>
                    <a:pt x="2051" y="1592"/>
                    <a:pt x="1591" y="2051"/>
                    <a:pt x="1025" y="2051"/>
                  </a:cubicBezTo>
                  <a:cubicBezTo>
                    <a:pt x="1025" y="2051"/>
                    <a:pt x="1025" y="2051"/>
                    <a:pt x="1025" y="2051"/>
                  </a:cubicBezTo>
                  <a:cubicBezTo>
                    <a:pt x="459" y="2051"/>
                    <a:pt x="0" y="1592"/>
                    <a:pt x="0" y="1026"/>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2" name="Freeform 10"/>
            <p:cNvSpPr>
              <a:spLocks/>
            </p:cNvSpPr>
            <p:nvPr/>
          </p:nvSpPr>
          <p:spPr bwMode="auto">
            <a:xfrm>
              <a:off x="3131181" y="482750"/>
              <a:ext cx="5914784" cy="5923697"/>
            </a:xfrm>
            <a:custGeom>
              <a:avLst/>
              <a:gdLst>
                <a:gd name="T0" fmla="*/ 0 w 1990"/>
                <a:gd name="T1" fmla="*/ 995 h 1990"/>
                <a:gd name="T2" fmla="*/ 995 w 1990"/>
                <a:gd name="T3" fmla="*/ 0 h 1990"/>
                <a:gd name="T4" fmla="*/ 995 w 1990"/>
                <a:gd name="T5" fmla="*/ 0 h 1990"/>
                <a:gd name="T6" fmla="*/ 995 w 1990"/>
                <a:gd name="T7" fmla="*/ 1 h 1990"/>
                <a:gd name="T8" fmla="*/ 995 w 1990"/>
                <a:gd name="T9" fmla="*/ 3 h 1990"/>
                <a:gd name="T10" fmla="*/ 294 w 1990"/>
                <a:gd name="T11" fmla="*/ 293 h 1990"/>
                <a:gd name="T12" fmla="*/ 294 w 1990"/>
                <a:gd name="T13" fmla="*/ 293 h 1990"/>
                <a:gd name="T14" fmla="*/ 3 w 1990"/>
                <a:gd name="T15" fmla="*/ 995 h 1990"/>
                <a:gd name="T16" fmla="*/ 3 w 1990"/>
                <a:gd name="T17" fmla="*/ 995 h 1990"/>
                <a:gd name="T18" fmla="*/ 294 w 1990"/>
                <a:gd name="T19" fmla="*/ 1696 h 1990"/>
                <a:gd name="T20" fmla="*/ 294 w 1990"/>
                <a:gd name="T21" fmla="*/ 1696 h 1990"/>
                <a:gd name="T22" fmla="*/ 995 w 1990"/>
                <a:gd name="T23" fmla="*/ 1987 h 1990"/>
                <a:gd name="T24" fmla="*/ 995 w 1990"/>
                <a:gd name="T25" fmla="*/ 1987 h 1990"/>
                <a:gd name="T26" fmla="*/ 1697 w 1990"/>
                <a:gd name="T27" fmla="*/ 1696 h 1990"/>
                <a:gd name="T28" fmla="*/ 1697 w 1990"/>
                <a:gd name="T29" fmla="*/ 1696 h 1990"/>
                <a:gd name="T30" fmla="*/ 1987 w 1990"/>
                <a:gd name="T31" fmla="*/ 995 h 1990"/>
                <a:gd name="T32" fmla="*/ 1987 w 1990"/>
                <a:gd name="T33" fmla="*/ 995 h 1990"/>
                <a:gd name="T34" fmla="*/ 1697 w 1990"/>
                <a:gd name="T35" fmla="*/ 293 h 1990"/>
                <a:gd name="T36" fmla="*/ 1697 w 1990"/>
                <a:gd name="T37" fmla="*/ 293 h 1990"/>
                <a:gd name="T38" fmla="*/ 995 w 1990"/>
                <a:gd name="T39" fmla="*/ 3 h 1990"/>
                <a:gd name="T40" fmla="*/ 995 w 1990"/>
                <a:gd name="T41" fmla="*/ 3 h 1990"/>
                <a:gd name="T42" fmla="*/ 995 w 1990"/>
                <a:gd name="T43" fmla="*/ 1 h 1990"/>
                <a:gd name="T44" fmla="*/ 995 w 1990"/>
                <a:gd name="T45" fmla="*/ 0 h 1990"/>
                <a:gd name="T46" fmla="*/ 1990 w 1990"/>
                <a:gd name="T47" fmla="*/ 995 h 1990"/>
                <a:gd name="T48" fmla="*/ 1990 w 1990"/>
                <a:gd name="T49" fmla="*/ 995 h 1990"/>
                <a:gd name="T50" fmla="*/ 995 w 1990"/>
                <a:gd name="T51" fmla="*/ 1990 h 1990"/>
                <a:gd name="T52" fmla="*/ 995 w 1990"/>
                <a:gd name="T53" fmla="*/ 1990 h 1990"/>
                <a:gd name="T54" fmla="*/ 0 w 1990"/>
                <a:gd name="T55" fmla="*/ 995 h 19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990" h="1990">
                  <a:moveTo>
                    <a:pt x="0" y="995"/>
                  </a:moveTo>
                  <a:cubicBezTo>
                    <a:pt x="0" y="445"/>
                    <a:pt x="445" y="0"/>
                    <a:pt x="995" y="0"/>
                  </a:cubicBezTo>
                  <a:cubicBezTo>
                    <a:pt x="995" y="0"/>
                    <a:pt x="995" y="0"/>
                    <a:pt x="995" y="0"/>
                  </a:cubicBezTo>
                  <a:cubicBezTo>
                    <a:pt x="995" y="1"/>
                    <a:pt x="995" y="1"/>
                    <a:pt x="995" y="1"/>
                  </a:cubicBezTo>
                  <a:cubicBezTo>
                    <a:pt x="995" y="3"/>
                    <a:pt x="995" y="3"/>
                    <a:pt x="995" y="3"/>
                  </a:cubicBezTo>
                  <a:cubicBezTo>
                    <a:pt x="721" y="3"/>
                    <a:pt x="473" y="114"/>
                    <a:pt x="294" y="293"/>
                  </a:cubicBezTo>
                  <a:cubicBezTo>
                    <a:pt x="294" y="293"/>
                    <a:pt x="294" y="293"/>
                    <a:pt x="294" y="293"/>
                  </a:cubicBezTo>
                  <a:cubicBezTo>
                    <a:pt x="114" y="473"/>
                    <a:pt x="3" y="721"/>
                    <a:pt x="3" y="995"/>
                  </a:cubicBezTo>
                  <a:cubicBezTo>
                    <a:pt x="3" y="995"/>
                    <a:pt x="3" y="995"/>
                    <a:pt x="3" y="995"/>
                  </a:cubicBezTo>
                  <a:cubicBezTo>
                    <a:pt x="3" y="1269"/>
                    <a:pt x="114" y="1517"/>
                    <a:pt x="294" y="1696"/>
                  </a:cubicBezTo>
                  <a:cubicBezTo>
                    <a:pt x="294" y="1696"/>
                    <a:pt x="294" y="1696"/>
                    <a:pt x="294" y="1696"/>
                  </a:cubicBezTo>
                  <a:cubicBezTo>
                    <a:pt x="473" y="1876"/>
                    <a:pt x="721" y="1987"/>
                    <a:pt x="995" y="1987"/>
                  </a:cubicBezTo>
                  <a:cubicBezTo>
                    <a:pt x="995" y="1987"/>
                    <a:pt x="995" y="1987"/>
                    <a:pt x="995" y="1987"/>
                  </a:cubicBezTo>
                  <a:cubicBezTo>
                    <a:pt x="1269" y="1987"/>
                    <a:pt x="1517" y="1876"/>
                    <a:pt x="1697" y="1696"/>
                  </a:cubicBezTo>
                  <a:cubicBezTo>
                    <a:pt x="1697" y="1696"/>
                    <a:pt x="1697" y="1696"/>
                    <a:pt x="1697" y="1696"/>
                  </a:cubicBezTo>
                  <a:cubicBezTo>
                    <a:pt x="1876" y="1517"/>
                    <a:pt x="1987" y="1269"/>
                    <a:pt x="1987" y="995"/>
                  </a:cubicBezTo>
                  <a:cubicBezTo>
                    <a:pt x="1987" y="995"/>
                    <a:pt x="1987" y="995"/>
                    <a:pt x="1987" y="995"/>
                  </a:cubicBezTo>
                  <a:cubicBezTo>
                    <a:pt x="1987" y="721"/>
                    <a:pt x="1876" y="473"/>
                    <a:pt x="1697" y="293"/>
                  </a:cubicBezTo>
                  <a:cubicBezTo>
                    <a:pt x="1697" y="293"/>
                    <a:pt x="1697" y="293"/>
                    <a:pt x="1697" y="293"/>
                  </a:cubicBezTo>
                  <a:cubicBezTo>
                    <a:pt x="1517" y="114"/>
                    <a:pt x="1269" y="3"/>
                    <a:pt x="995" y="3"/>
                  </a:cubicBezTo>
                  <a:cubicBezTo>
                    <a:pt x="995" y="3"/>
                    <a:pt x="995" y="3"/>
                    <a:pt x="995" y="3"/>
                  </a:cubicBezTo>
                  <a:cubicBezTo>
                    <a:pt x="995" y="1"/>
                    <a:pt x="995" y="1"/>
                    <a:pt x="995" y="1"/>
                  </a:cubicBezTo>
                  <a:cubicBezTo>
                    <a:pt x="995" y="0"/>
                    <a:pt x="995" y="0"/>
                    <a:pt x="995" y="0"/>
                  </a:cubicBezTo>
                  <a:cubicBezTo>
                    <a:pt x="1545" y="0"/>
                    <a:pt x="1990" y="445"/>
                    <a:pt x="1990" y="995"/>
                  </a:cubicBezTo>
                  <a:cubicBezTo>
                    <a:pt x="1990" y="995"/>
                    <a:pt x="1990" y="995"/>
                    <a:pt x="1990" y="995"/>
                  </a:cubicBezTo>
                  <a:cubicBezTo>
                    <a:pt x="1990" y="1544"/>
                    <a:pt x="1545" y="1990"/>
                    <a:pt x="995" y="1990"/>
                  </a:cubicBezTo>
                  <a:cubicBezTo>
                    <a:pt x="995" y="1990"/>
                    <a:pt x="995" y="1990"/>
                    <a:pt x="995" y="1990"/>
                  </a:cubicBezTo>
                  <a:cubicBezTo>
                    <a:pt x="445" y="1990"/>
                    <a:pt x="0" y="1544"/>
                    <a:pt x="0" y="99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3" name="Freeform 11"/>
            <p:cNvSpPr>
              <a:spLocks/>
            </p:cNvSpPr>
            <p:nvPr/>
          </p:nvSpPr>
          <p:spPr bwMode="auto">
            <a:xfrm>
              <a:off x="3220304" y="571873"/>
              <a:ext cx="5736538" cy="5742481"/>
            </a:xfrm>
            <a:custGeom>
              <a:avLst/>
              <a:gdLst>
                <a:gd name="T0" fmla="*/ 0 w 1930"/>
                <a:gd name="T1" fmla="*/ 965 h 1929"/>
                <a:gd name="T2" fmla="*/ 965 w 1930"/>
                <a:gd name="T3" fmla="*/ 0 h 1929"/>
                <a:gd name="T4" fmla="*/ 965 w 1930"/>
                <a:gd name="T5" fmla="*/ 0 h 1929"/>
                <a:gd name="T6" fmla="*/ 965 w 1930"/>
                <a:gd name="T7" fmla="*/ 2 h 1929"/>
                <a:gd name="T8" fmla="*/ 965 w 1930"/>
                <a:gd name="T9" fmla="*/ 4 h 1929"/>
                <a:gd name="T10" fmla="*/ 285 w 1930"/>
                <a:gd name="T11" fmla="*/ 285 h 1929"/>
                <a:gd name="T12" fmla="*/ 285 w 1930"/>
                <a:gd name="T13" fmla="*/ 285 h 1929"/>
                <a:gd name="T14" fmla="*/ 4 w 1930"/>
                <a:gd name="T15" fmla="*/ 965 h 1929"/>
                <a:gd name="T16" fmla="*/ 4 w 1930"/>
                <a:gd name="T17" fmla="*/ 965 h 1929"/>
                <a:gd name="T18" fmla="*/ 285 w 1930"/>
                <a:gd name="T19" fmla="*/ 1644 h 1929"/>
                <a:gd name="T20" fmla="*/ 285 w 1930"/>
                <a:gd name="T21" fmla="*/ 1644 h 1929"/>
                <a:gd name="T22" fmla="*/ 965 w 1930"/>
                <a:gd name="T23" fmla="*/ 1926 h 1929"/>
                <a:gd name="T24" fmla="*/ 965 w 1930"/>
                <a:gd name="T25" fmla="*/ 1926 h 1929"/>
                <a:gd name="T26" fmla="*/ 1645 w 1930"/>
                <a:gd name="T27" fmla="*/ 1644 h 1929"/>
                <a:gd name="T28" fmla="*/ 1645 w 1930"/>
                <a:gd name="T29" fmla="*/ 1644 h 1929"/>
                <a:gd name="T30" fmla="*/ 1926 w 1930"/>
                <a:gd name="T31" fmla="*/ 965 h 1929"/>
                <a:gd name="T32" fmla="*/ 1926 w 1930"/>
                <a:gd name="T33" fmla="*/ 965 h 1929"/>
                <a:gd name="T34" fmla="*/ 1645 w 1930"/>
                <a:gd name="T35" fmla="*/ 285 h 1929"/>
                <a:gd name="T36" fmla="*/ 1645 w 1930"/>
                <a:gd name="T37" fmla="*/ 285 h 1929"/>
                <a:gd name="T38" fmla="*/ 965 w 1930"/>
                <a:gd name="T39" fmla="*/ 4 h 1929"/>
                <a:gd name="T40" fmla="*/ 965 w 1930"/>
                <a:gd name="T41" fmla="*/ 4 h 1929"/>
                <a:gd name="T42" fmla="*/ 965 w 1930"/>
                <a:gd name="T43" fmla="*/ 2 h 1929"/>
                <a:gd name="T44" fmla="*/ 965 w 1930"/>
                <a:gd name="T45" fmla="*/ 0 h 1929"/>
                <a:gd name="T46" fmla="*/ 1930 w 1930"/>
                <a:gd name="T47" fmla="*/ 965 h 1929"/>
                <a:gd name="T48" fmla="*/ 1930 w 1930"/>
                <a:gd name="T49" fmla="*/ 965 h 1929"/>
                <a:gd name="T50" fmla="*/ 965 w 1930"/>
                <a:gd name="T51" fmla="*/ 1929 h 1929"/>
                <a:gd name="T52" fmla="*/ 965 w 1930"/>
                <a:gd name="T53" fmla="*/ 1929 h 1929"/>
                <a:gd name="T54" fmla="*/ 0 w 1930"/>
                <a:gd name="T55" fmla="*/ 965 h 19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930" h="1929">
                  <a:moveTo>
                    <a:pt x="0" y="965"/>
                  </a:moveTo>
                  <a:cubicBezTo>
                    <a:pt x="0" y="432"/>
                    <a:pt x="432" y="0"/>
                    <a:pt x="965" y="0"/>
                  </a:cubicBezTo>
                  <a:cubicBezTo>
                    <a:pt x="965" y="0"/>
                    <a:pt x="965" y="0"/>
                    <a:pt x="965" y="0"/>
                  </a:cubicBezTo>
                  <a:cubicBezTo>
                    <a:pt x="965" y="2"/>
                    <a:pt x="965" y="2"/>
                    <a:pt x="965" y="2"/>
                  </a:cubicBezTo>
                  <a:cubicBezTo>
                    <a:pt x="965" y="4"/>
                    <a:pt x="965" y="4"/>
                    <a:pt x="965" y="4"/>
                  </a:cubicBezTo>
                  <a:cubicBezTo>
                    <a:pt x="700" y="4"/>
                    <a:pt x="459" y="111"/>
                    <a:pt x="285" y="285"/>
                  </a:cubicBezTo>
                  <a:cubicBezTo>
                    <a:pt x="285" y="285"/>
                    <a:pt x="285" y="285"/>
                    <a:pt x="285" y="285"/>
                  </a:cubicBezTo>
                  <a:cubicBezTo>
                    <a:pt x="111" y="459"/>
                    <a:pt x="4" y="699"/>
                    <a:pt x="4" y="965"/>
                  </a:cubicBezTo>
                  <a:cubicBezTo>
                    <a:pt x="4" y="965"/>
                    <a:pt x="4" y="965"/>
                    <a:pt x="4" y="965"/>
                  </a:cubicBezTo>
                  <a:cubicBezTo>
                    <a:pt x="4" y="1230"/>
                    <a:pt x="111" y="1470"/>
                    <a:pt x="285" y="1644"/>
                  </a:cubicBezTo>
                  <a:cubicBezTo>
                    <a:pt x="285" y="1644"/>
                    <a:pt x="285" y="1644"/>
                    <a:pt x="285" y="1644"/>
                  </a:cubicBezTo>
                  <a:cubicBezTo>
                    <a:pt x="459" y="1818"/>
                    <a:pt x="700" y="1926"/>
                    <a:pt x="965" y="1926"/>
                  </a:cubicBezTo>
                  <a:cubicBezTo>
                    <a:pt x="965" y="1926"/>
                    <a:pt x="965" y="1926"/>
                    <a:pt x="965" y="1926"/>
                  </a:cubicBezTo>
                  <a:cubicBezTo>
                    <a:pt x="1230" y="1926"/>
                    <a:pt x="1471" y="1818"/>
                    <a:pt x="1645" y="1644"/>
                  </a:cubicBezTo>
                  <a:cubicBezTo>
                    <a:pt x="1645" y="1644"/>
                    <a:pt x="1645" y="1644"/>
                    <a:pt x="1645" y="1644"/>
                  </a:cubicBezTo>
                  <a:cubicBezTo>
                    <a:pt x="1819" y="1470"/>
                    <a:pt x="1926" y="1230"/>
                    <a:pt x="1926" y="965"/>
                  </a:cubicBezTo>
                  <a:cubicBezTo>
                    <a:pt x="1926" y="965"/>
                    <a:pt x="1926" y="965"/>
                    <a:pt x="1926" y="965"/>
                  </a:cubicBezTo>
                  <a:cubicBezTo>
                    <a:pt x="1926" y="699"/>
                    <a:pt x="1819" y="459"/>
                    <a:pt x="1645" y="285"/>
                  </a:cubicBezTo>
                  <a:cubicBezTo>
                    <a:pt x="1645" y="285"/>
                    <a:pt x="1645" y="285"/>
                    <a:pt x="1645" y="285"/>
                  </a:cubicBezTo>
                  <a:cubicBezTo>
                    <a:pt x="1471" y="111"/>
                    <a:pt x="1230" y="4"/>
                    <a:pt x="965" y="4"/>
                  </a:cubicBezTo>
                  <a:cubicBezTo>
                    <a:pt x="965" y="4"/>
                    <a:pt x="965" y="4"/>
                    <a:pt x="965" y="4"/>
                  </a:cubicBezTo>
                  <a:cubicBezTo>
                    <a:pt x="965" y="2"/>
                    <a:pt x="965" y="2"/>
                    <a:pt x="965" y="2"/>
                  </a:cubicBezTo>
                  <a:cubicBezTo>
                    <a:pt x="965" y="0"/>
                    <a:pt x="965" y="0"/>
                    <a:pt x="965" y="0"/>
                  </a:cubicBezTo>
                  <a:cubicBezTo>
                    <a:pt x="1498" y="0"/>
                    <a:pt x="1930" y="432"/>
                    <a:pt x="1930" y="965"/>
                  </a:cubicBezTo>
                  <a:cubicBezTo>
                    <a:pt x="1930" y="965"/>
                    <a:pt x="1930" y="965"/>
                    <a:pt x="1930" y="965"/>
                  </a:cubicBezTo>
                  <a:cubicBezTo>
                    <a:pt x="1930" y="1498"/>
                    <a:pt x="1498" y="1929"/>
                    <a:pt x="965" y="1929"/>
                  </a:cubicBezTo>
                  <a:cubicBezTo>
                    <a:pt x="965" y="1929"/>
                    <a:pt x="965" y="1929"/>
                    <a:pt x="965" y="1929"/>
                  </a:cubicBezTo>
                  <a:cubicBezTo>
                    <a:pt x="432" y="1929"/>
                    <a:pt x="0" y="1498"/>
                    <a:pt x="0" y="96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12"/>
            <p:cNvSpPr>
              <a:spLocks/>
            </p:cNvSpPr>
            <p:nvPr/>
          </p:nvSpPr>
          <p:spPr bwMode="auto">
            <a:xfrm>
              <a:off x="3312398" y="660996"/>
              <a:ext cx="5552351" cy="5564235"/>
            </a:xfrm>
            <a:custGeom>
              <a:avLst/>
              <a:gdLst>
                <a:gd name="T0" fmla="*/ 0 w 1868"/>
                <a:gd name="T1" fmla="*/ 935 h 1869"/>
                <a:gd name="T2" fmla="*/ 934 w 1868"/>
                <a:gd name="T3" fmla="*/ 0 h 1869"/>
                <a:gd name="T4" fmla="*/ 934 w 1868"/>
                <a:gd name="T5" fmla="*/ 0 h 1869"/>
                <a:gd name="T6" fmla="*/ 934 w 1868"/>
                <a:gd name="T7" fmla="*/ 3 h 1869"/>
                <a:gd name="T8" fmla="*/ 934 w 1868"/>
                <a:gd name="T9" fmla="*/ 5 h 1869"/>
                <a:gd name="T10" fmla="*/ 276 w 1868"/>
                <a:gd name="T11" fmla="*/ 277 h 1869"/>
                <a:gd name="T12" fmla="*/ 276 w 1868"/>
                <a:gd name="T13" fmla="*/ 277 h 1869"/>
                <a:gd name="T14" fmla="*/ 4 w 1868"/>
                <a:gd name="T15" fmla="*/ 935 h 1869"/>
                <a:gd name="T16" fmla="*/ 4 w 1868"/>
                <a:gd name="T17" fmla="*/ 935 h 1869"/>
                <a:gd name="T18" fmla="*/ 276 w 1868"/>
                <a:gd name="T19" fmla="*/ 1592 h 1869"/>
                <a:gd name="T20" fmla="*/ 276 w 1868"/>
                <a:gd name="T21" fmla="*/ 1592 h 1869"/>
                <a:gd name="T22" fmla="*/ 934 w 1868"/>
                <a:gd name="T23" fmla="*/ 1865 h 1869"/>
                <a:gd name="T24" fmla="*/ 934 w 1868"/>
                <a:gd name="T25" fmla="*/ 1865 h 1869"/>
                <a:gd name="T26" fmla="*/ 1592 w 1868"/>
                <a:gd name="T27" fmla="*/ 1592 h 1869"/>
                <a:gd name="T28" fmla="*/ 1592 w 1868"/>
                <a:gd name="T29" fmla="*/ 1592 h 1869"/>
                <a:gd name="T30" fmla="*/ 1864 w 1868"/>
                <a:gd name="T31" fmla="*/ 935 h 1869"/>
                <a:gd name="T32" fmla="*/ 1864 w 1868"/>
                <a:gd name="T33" fmla="*/ 935 h 1869"/>
                <a:gd name="T34" fmla="*/ 1592 w 1868"/>
                <a:gd name="T35" fmla="*/ 277 h 1869"/>
                <a:gd name="T36" fmla="*/ 1592 w 1868"/>
                <a:gd name="T37" fmla="*/ 277 h 1869"/>
                <a:gd name="T38" fmla="*/ 934 w 1868"/>
                <a:gd name="T39" fmla="*/ 5 h 1869"/>
                <a:gd name="T40" fmla="*/ 934 w 1868"/>
                <a:gd name="T41" fmla="*/ 5 h 1869"/>
                <a:gd name="T42" fmla="*/ 934 w 1868"/>
                <a:gd name="T43" fmla="*/ 3 h 1869"/>
                <a:gd name="T44" fmla="*/ 934 w 1868"/>
                <a:gd name="T45" fmla="*/ 0 h 1869"/>
                <a:gd name="T46" fmla="*/ 1868 w 1868"/>
                <a:gd name="T47" fmla="*/ 935 h 1869"/>
                <a:gd name="T48" fmla="*/ 1868 w 1868"/>
                <a:gd name="T49" fmla="*/ 935 h 1869"/>
                <a:gd name="T50" fmla="*/ 934 w 1868"/>
                <a:gd name="T51" fmla="*/ 1869 h 1869"/>
                <a:gd name="T52" fmla="*/ 934 w 1868"/>
                <a:gd name="T53" fmla="*/ 1869 h 1869"/>
                <a:gd name="T54" fmla="*/ 0 w 1868"/>
                <a:gd name="T55" fmla="*/ 935 h 186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68" h="1869">
                  <a:moveTo>
                    <a:pt x="0" y="935"/>
                  </a:moveTo>
                  <a:cubicBezTo>
                    <a:pt x="0" y="419"/>
                    <a:pt x="418" y="0"/>
                    <a:pt x="934" y="0"/>
                  </a:cubicBezTo>
                  <a:cubicBezTo>
                    <a:pt x="934" y="0"/>
                    <a:pt x="934" y="0"/>
                    <a:pt x="934" y="0"/>
                  </a:cubicBezTo>
                  <a:cubicBezTo>
                    <a:pt x="934" y="3"/>
                    <a:pt x="934" y="3"/>
                    <a:pt x="934" y="3"/>
                  </a:cubicBezTo>
                  <a:cubicBezTo>
                    <a:pt x="934" y="5"/>
                    <a:pt x="934" y="5"/>
                    <a:pt x="934" y="5"/>
                  </a:cubicBezTo>
                  <a:cubicBezTo>
                    <a:pt x="677" y="5"/>
                    <a:pt x="445" y="109"/>
                    <a:pt x="276" y="277"/>
                  </a:cubicBezTo>
                  <a:cubicBezTo>
                    <a:pt x="276" y="277"/>
                    <a:pt x="276" y="277"/>
                    <a:pt x="276" y="277"/>
                  </a:cubicBezTo>
                  <a:cubicBezTo>
                    <a:pt x="108" y="445"/>
                    <a:pt x="4" y="678"/>
                    <a:pt x="4" y="935"/>
                  </a:cubicBezTo>
                  <a:cubicBezTo>
                    <a:pt x="4" y="935"/>
                    <a:pt x="4" y="935"/>
                    <a:pt x="4" y="935"/>
                  </a:cubicBezTo>
                  <a:cubicBezTo>
                    <a:pt x="4" y="1192"/>
                    <a:pt x="108" y="1424"/>
                    <a:pt x="276" y="1592"/>
                  </a:cubicBezTo>
                  <a:cubicBezTo>
                    <a:pt x="276" y="1592"/>
                    <a:pt x="276" y="1592"/>
                    <a:pt x="276" y="1592"/>
                  </a:cubicBezTo>
                  <a:cubicBezTo>
                    <a:pt x="445" y="1761"/>
                    <a:pt x="677" y="1865"/>
                    <a:pt x="934" y="1865"/>
                  </a:cubicBezTo>
                  <a:cubicBezTo>
                    <a:pt x="934" y="1865"/>
                    <a:pt x="934" y="1865"/>
                    <a:pt x="934" y="1865"/>
                  </a:cubicBezTo>
                  <a:cubicBezTo>
                    <a:pt x="1191" y="1865"/>
                    <a:pt x="1423" y="1761"/>
                    <a:pt x="1592" y="1592"/>
                  </a:cubicBezTo>
                  <a:cubicBezTo>
                    <a:pt x="1592" y="1592"/>
                    <a:pt x="1592" y="1592"/>
                    <a:pt x="1592" y="1592"/>
                  </a:cubicBezTo>
                  <a:cubicBezTo>
                    <a:pt x="1760" y="1424"/>
                    <a:pt x="1864" y="1192"/>
                    <a:pt x="1864" y="935"/>
                  </a:cubicBezTo>
                  <a:cubicBezTo>
                    <a:pt x="1864" y="935"/>
                    <a:pt x="1864" y="935"/>
                    <a:pt x="1864" y="935"/>
                  </a:cubicBezTo>
                  <a:cubicBezTo>
                    <a:pt x="1864" y="678"/>
                    <a:pt x="1760" y="445"/>
                    <a:pt x="1592" y="277"/>
                  </a:cubicBezTo>
                  <a:cubicBezTo>
                    <a:pt x="1592" y="277"/>
                    <a:pt x="1592" y="277"/>
                    <a:pt x="1592" y="277"/>
                  </a:cubicBezTo>
                  <a:cubicBezTo>
                    <a:pt x="1423" y="109"/>
                    <a:pt x="1191" y="5"/>
                    <a:pt x="934" y="5"/>
                  </a:cubicBezTo>
                  <a:cubicBezTo>
                    <a:pt x="934" y="5"/>
                    <a:pt x="934" y="5"/>
                    <a:pt x="934" y="5"/>
                  </a:cubicBezTo>
                  <a:cubicBezTo>
                    <a:pt x="934" y="3"/>
                    <a:pt x="934" y="3"/>
                    <a:pt x="934" y="3"/>
                  </a:cubicBezTo>
                  <a:cubicBezTo>
                    <a:pt x="934" y="0"/>
                    <a:pt x="934" y="0"/>
                    <a:pt x="934" y="0"/>
                  </a:cubicBezTo>
                  <a:cubicBezTo>
                    <a:pt x="1450" y="0"/>
                    <a:pt x="1868" y="419"/>
                    <a:pt x="1868" y="935"/>
                  </a:cubicBezTo>
                  <a:cubicBezTo>
                    <a:pt x="1868" y="935"/>
                    <a:pt x="1868" y="935"/>
                    <a:pt x="1868" y="935"/>
                  </a:cubicBezTo>
                  <a:cubicBezTo>
                    <a:pt x="1868" y="1451"/>
                    <a:pt x="1450" y="1869"/>
                    <a:pt x="934" y="1869"/>
                  </a:cubicBezTo>
                  <a:cubicBezTo>
                    <a:pt x="934" y="1869"/>
                    <a:pt x="934" y="1869"/>
                    <a:pt x="934" y="1869"/>
                  </a:cubicBezTo>
                  <a:cubicBezTo>
                    <a:pt x="418" y="1869"/>
                    <a:pt x="0" y="1451"/>
                    <a:pt x="0" y="935"/>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3"/>
            <p:cNvSpPr>
              <a:spLocks/>
            </p:cNvSpPr>
            <p:nvPr/>
          </p:nvSpPr>
          <p:spPr bwMode="auto">
            <a:xfrm>
              <a:off x="3401520" y="753089"/>
              <a:ext cx="5374105" cy="5383019"/>
            </a:xfrm>
            <a:custGeom>
              <a:avLst/>
              <a:gdLst>
                <a:gd name="T0" fmla="*/ 0 w 1808"/>
                <a:gd name="T1" fmla="*/ 904 h 1808"/>
                <a:gd name="T2" fmla="*/ 904 w 1808"/>
                <a:gd name="T3" fmla="*/ 0 h 1808"/>
                <a:gd name="T4" fmla="*/ 904 w 1808"/>
                <a:gd name="T5" fmla="*/ 0 h 1808"/>
                <a:gd name="T6" fmla="*/ 904 w 1808"/>
                <a:gd name="T7" fmla="*/ 2 h 1808"/>
                <a:gd name="T8" fmla="*/ 904 w 1808"/>
                <a:gd name="T9" fmla="*/ 4 h 1808"/>
                <a:gd name="T10" fmla="*/ 268 w 1808"/>
                <a:gd name="T11" fmla="*/ 268 h 1808"/>
                <a:gd name="T12" fmla="*/ 268 w 1808"/>
                <a:gd name="T13" fmla="*/ 268 h 1808"/>
                <a:gd name="T14" fmla="*/ 5 w 1808"/>
                <a:gd name="T15" fmla="*/ 904 h 1808"/>
                <a:gd name="T16" fmla="*/ 5 w 1808"/>
                <a:gd name="T17" fmla="*/ 904 h 1808"/>
                <a:gd name="T18" fmla="*/ 268 w 1808"/>
                <a:gd name="T19" fmla="*/ 1540 h 1808"/>
                <a:gd name="T20" fmla="*/ 268 w 1808"/>
                <a:gd name="T21" fmla="*/ 1540 h 1808"/>
                <a:gd name="T22" fmla="*/ 904 w 1808"/>
                <a:gd name="T23" fmla="*/ 1803 h 1808"/>
                <a:gd name="T24" fmla="*/ 904 w 1808"/>
                <a:gd name="T25" fmla="*/ 1803 h 1808"/>
                <a:gd name="T26" fmla="*/ 1540 w 1808"/>
                <a:gd name="T27" fmla="*/ 1540 h 1808"/>
                <a:gd name="T28" fmla="*/ 1540 w 1808"/>
                <a:gd name="T29" fmla="*/ 1540 h 1808"/>
                <a:gd name="T30" fmla="*/ 1803 w 1808"/>
                <a:gd name="T31" fmla="*/ 904 h 1808"/>
                <a:gd name="T32" fmla="*/ 1803 w 1808"/>
                <a:gd name="T33" fmla="*/ 904 h 1808"/>
                <a:gd name="T34" fmla="*/ 1540 w 1808"/>
                <a:gd name="T35" fmla="*/ 268 h 1808"/>
                <a:gd name="T36" fmla="*/ 1540 w 1808"/>
                <a:gd name="T37" fmla="*/ 268 h 1808"/>
                <a:gd name="T38" fmla="*/ 904 w 1808"/>
                <a:gd name="T39" fmla="*/ 4 h 1808"/>
                <a:gd name="T40" fmla="*/ 904 w 1808"/>
                <a:gd name="T41" fmla="*/ 4 h 1808"/>
                <a:gd name="T42" fmla="*/ 904 w 1808"/>
                <a:gd name="T43" fmla="*/ 2 h 1808"/>
                <a:gd name="T44" fmla="*/ 904 w 1808"/>
                <a:gd name="T45" fmla="*/ 0 h 1808"/>
                <a:gd name="T46" fmla="*/ 1808 w 1808"/>
                <a:gd name="T47" fmla="*/ 904 h 1808"/>
                <a:gd name="T48" fmla="*/ 1808 w 1808"/>
                <a:gd name="T49" fmla="*/ 904 h 1808"/>
                <a:gd name="T50" fmla="*/ 904 w 1808"/>
                <a:gd name="T51" fmla="*/ 1808 h 1808"/>
                <a:gd name="T52" fmla="*/ 904 w 1808"/>
                <a:gd name="T53" fmla="*/ 1808 h 1808"/>
                <a:gd name="T54" fmla="*/ 0 w 1808"/>
                <a:gd name="T55" fmla="*/ 904 h 18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808" h="1808">
                  <a:moveTo>
                    <a:pt x="0" y="904"/>
                  </a:moveTo>
                  <a:cubicBezTo>
                    <a:pt x="0" y="405"/>
                    <a:pt x="405" y="0"/>
                    <a:pt x="904" y="0"/>
                  </a:cubicBezTo>
                  <a:cubicBezTo>
                    <a:pt x="904" y="0"/>
                    <a:pt x="904" y="0"/>
                    <a:pt x="904" y="0"/>
                  </a:cubicBezTo>
                  <a:cubicBezTo>
                    <a:pt x="904" y="2"/>
                    <a:pt x="904" y="2"/>
                    <a:pt x="904" y="2"/>
                  </a:cubicBezTo>
                  <a:cubicBezTo>
                    <a:pt x="904" y="4"/>
                    <a:pt x="904" y="4"/>
                    <a:pt x="904" y="4"/>
                  </a:cubicBezTo>
                  <a:cubicBezTo>
                    <a:pt x="656" y="5"/>
                    <a:pt x="431" y="105"/>
                    <a:pt x="268" y="268"/>
                  </a:cubicBezTo>
                  <a:cubicBezTo>
                    <a:pt x="268" y="268"/>
                    <a:pt x="268" y="268"/>
                    <a:pt x="268" y="268"/>
                  </a:cubicBezTo>
                  <a:cubicBezTo>
                    <a:pt x="105" y="431"/>
                    <a:pt x="5" y="655"/>
                    <a:pt x="5" y="904"/>
                  </a:cubicBezTo>
                  <a:cubicBezTo>
                    <a:pt x="5" y="904"/>
                    <a:pt x="5" y="904"/>
                    <a:pt x="5" y="904"/>
                  </a:cubicBezTo>
                  <a:cubicBezTo>
                    <a:pt x="5" y="1152"/>
                    <a:pt x="105" y="1377"/>
                    <a:pt x="268" y="1540"/>
                  </a:cubicBezTo>
                  <a:cubicBezTo>
                    <a:pt x="268" y="1540"/>
                    <a:pt x="268" y="1540"/>
                    <a:pt x="268" y="1540"/>
                  </a:cubicBezTo>
                  <a:cubicBezTo>
                    <a:pt x="431" y="1702"/>
                    <a:pt x="656" y="1803"/>
                    <a:pt x="904" y="1803"/>
                  </a:cubicBezTo>
                  <a:cubicBezTo>
                    <a:pt x="904" y="1803"/>
                    <a:pt x="904" y="1803"/>
                    <a:pt x="904" y="1803"/>
                  </a:cubicBezTo>
                  <a:cubicBezTo>
                    <a:pt x="1152" y="1803"/>
                    <a:pt x="1377" y="1702"/>
                    <a:pt x="1540" y="1540"/>
                  </a:cubicBezTo>
                  <a:cubicBezTo>
                    <a:pt x="1540" y="1540"/>
                    <a:pt x="1540" y="1540"/>
                    <a:pt x="1540" y="1540"/>
                  </a:cubicBezTo>
                  <a:cubicBezTo>
                    <a:pt x="1703" y="1377"/>
                    <a:pt x="1803" y="1152"/>
                    <a:pt x="1803" y="904"/>
                  </a:cubicBezTo>
                  <a:cubicBezTo>
                    <a:pt x="1803" y="904"/>
                    <a:pt x="1803" y="904"/>
                    <a:pt x="1803" y="904"/>
                  </a:cubicBezTo>
                  <a:cubicBezTo>
                    <a:pt x="1803" y="655"/>
                    <a:pt x="1703" y="431"/>
                    <a:pt x="1540" y="268"/>
                  </a:cubicBezTo>
                  <a:cubicBezTo>
                    <a:pt x="1540" y="268"/>
                    <a:pt x="1540" y="268"/>
                    <a:pt x="1540" y="268"/>
                  </a:cubicBezTo>
                  <a:cubicBezTo>
                    <a:pt x="1377" y="105"/>
                    <a:pt x="1152" y="5"/>
                    <a:pt x="904" y="4"/>
                  </a:cubicBezTo>
                  <a:cubicBezTo>
                    <a:pt x="904" y="4"/>
                    <a:pt x="904" y="4"/>
                    <a:pt x="904" y="4"/>
                  </a:cubicBezTo>
                  <a:cubicBezTo>
                    <a:pt x="904" y="2"/>
                    <a:pt x="904" y="2"/>
                    <a:pt x="904" y="2"/>
                  </a:cubicBezTo>
                  <a:cubicBezTo>
                    <a:pt x="904" y="0"/>
                    <a:pt x="904" y="0"/>
                    <a:pt x="904" y="0"/>
                  </a:cubicBezTo>
                  <a:cubicBezTo>
                    <a:pt x="1403" y="0"/>
                    <a:pt x="1808" y="405"/>
                    <a:pt x="1808" y="904"/>
                  </a:cubicBezTo>
                  <a:cubicBezTo>
                    <a:pt x="1808" y="904"/>
                    <a:pt x="1808" y="904"/>
                    <a:pt x="1808" y="904"/>
                  </a:cubicBezTo>
                  <a:cubicBezTo>
                    <a:pt x="1808" y="1403"/>
                    <a:pt x="1403" y="1808"/>
                    <a:pt x="904" y="1808"/>
                  </a:cubicBezTo>
                  <a:cubicBezTo>
                    <a:pt x="904" y="1808"/>
                    <a:pt x="904" y="1808"/>
                    <a:pt x="904" y="1808"/>
                  </a:cubicBezTo>
                  <a:cubicBezTo>
                    <a:pt x="405" y="1808"/>
                    <a:pt x="0" y="1403"/>
                    <a:pt x="0" y="90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4"/>
            <p:cNvSpPr>
              <a:spLocks/>
            </p:cNvSpPr>
            <p:nvPr/>
          </p:nvSpPr>
          <p:spPr bwMode="auto">
            <a:xfrm>
              <a:off x="3493614" y="842212"/>
              <a:ext cx="5189918" cy="5201802"/>
            </a:xfrm>
            <a:custGeom>
              <a:avLst/>
              <a:gdLst>
                <a:gd name="T0" fmla="*/ 0 w 1746"/>
                <a:gd name="T1" fmla="*/ 874 h 1747"/>
                <a:gd name="T2" fmla="*/ 873 w 1746"/>
                <a:gd name="T3" fmla="*/ 0 h 1747"/>
                <a:gd name="T4" fmla="*/ 873 w 1746"/>
                <a:gd name="T5" fmla="*/ 0 h 1747"/>
                <a:gd name="T6" fmla="*/ 873 w 1746"/>
                <a:gd name="T7" fmla="*/ 3 h 1747"/>
                <a:gd name="T8" fmla="*/ 873 w 1746"/>
                <a:gd name="T9" fmla="*/ 5 h 1747"/>
                <a:gd name="T10" fmla="*/ 259 w 1746"/>
                <a:gd name="T11" fmla="*/ 260 h 1747"/>
                <a:gd name="T12" fmla="*/ 259 w 1746"/>
                <a:gd name="T13" fmla="*/ 260 h 1747"/>
                <a:gd name="T14" fmla="*/ 5 w 1746"/>
                <a:gd name="T15" fmla="*/ 874 h 1747"/>
                <a:gd name="T16" fmla="*/ 5 w 1746"/>
                <a:gd name="T17" fmla="*/ 874 h 1747"/>
                <a:gd name="T18" fmla="*/ 259 w 1746"/>
                <a:gd name="T19" fmla="*/ 1488 h 1747"/>
                <a:gd name="T20" fmla="*/ 259 w 1746"/>
                <a:gd name="T21" fmla="*/ 1488 h 1747"/>
                <a:gd name="T22" fmla="*/ 873 w 1746"/>
                <a:gd name="T23" fmla="*/ 1742 h 1747"/>
                <a:gd name="T24" fmla="*/ 873 w 1746"/>
                <a:gd name="T25" fmla="*/ 1742 h 1747"/>
                <a:gd name="T26" fmla="*/ 1487 w 1746"/>
                <a:gd name="T27" fmla="*/ 1488 h 1747"/>
                <a:gd name="T28" fmla="*/ 1487 w 1746"/>
                <a:gd name="T29" fmla="*/ 1488 h 1747"/>
                <a:gd name="T30" fmla="*/ 1741 w 1746"/>
                <a:gd name="T31" fmla="*/ 874 h 1747"/>
                <a:gd name="T32" fmla="*/ 1741 w 1746"/>
                <a:gd name="T33" fmla="*/ 874 h 1747"/>
                <a:gd name="T34" fmla="*/ 1487 w 1746"/>
                <a:gd name="T35" fmla="*/ 260 h 1747"/>
                <a:gd name="T36" fmla="*/ 1487 w 1746"/>
                <a:gd name="T37" fmla="*/ 260 h 1747"/>
                <a:gd name="T38" fmla="*/ 873 w 1746"/>
                <a:gd name="T39" fmla="*/ 5 h 1747"/>
                <a:gd name="T40" fmla="*/ 873 w 1746"/>
                <a:gd name="T41" fmla="*/ 5 h 1747"/>
                <a:gd name="T42" fmla="*/ 873 w 1746"/>
                <a:gd name="T43" fmla="*/ 3 h 1747"/>
                <a:gd name="T44" fmla="*/ 873 w 1746"/>
                <a:gd name="T45" fmla="*/ 0 h 1747"/>
                <a:gd name="T46" fmla="*/ 1746 w 1746"/>
                <a:gd name="T47" fmla="*/ 874 h 1747"/>
                <a:gd name="T48" fmla="*/ 1746 w 1746"/>
                <a:gd name="T49" fmla="*/ 874 h 1747"/>
                <a:gd name="T50" fmla="*/ 873 w 1746"/>
                <a:gd name="T51" fmla="*/ 1747 h 1747"/>
                <a:gd name="T52" fmla="*/ 873 w 1746"/>
                <a:gd name="T53" fmla="*/ 1747 h 1747"/>
                <a:gd name="T54" fmla="*/ 0 w 1746"/>
                <a:gd name="T55" fmla="*/ 874 h 174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746" h="1747">
                  <a:moveTo>
                    <a:pt x="0" y="874"/>
                  </a:moveTo>
                  <a:cubicBezTo>
                    <a:pt x="0" y="391"/>
                    <a:pt x="391" y="0"/>
                    <a:pt x="873" y="0"/>
                  </a:cubicBezTo>
                  <a:cubicBezTo>
                    <a:pt x="873" y="0"/>
                    <a:pt x="873" y="0"/>
                    <a:pt x="873" y="0"/>
                  </a:cubicBezTo>
                  <a:cubicBezTo>
                    <a:pt x="873" y="3"/>
                    <a:pt x="873" y="3"/>
                    <a:pt x="873" y="3"/>
                  </a:cubicBezTo>
                  <a:cubicBezTo>
                    <a:pt x="873" y="5"/>
                    <a:pt x="873" y="5"/>
                    <a:pt x="873" y="5"/>
                  </a:cubicBezTo>
                  <a:cubicBezTo>
                    <a:pt x="633" y="5"/>
                    <a:pt x="416" y="103"/>
                    <a:pt x="259" y="260"/>
                  </a:cubicBezTo>
                  <a:cubicBezTo>
                    <a:pt x="259" y="260"/>
                    <a:pt x="259" y="260"/>
                    <a:pt x="259" y="260"/>
                  </a:cubicBezTo>
                  <a:cubicBezTo>
                    <a:pt x="102" y="417"/>
                    <a:pt x="5" y="634"/>
                    <a:pt x="5" y="874"/>
                  </a:cubicBezTo>
                  <a:cubicBezTo>
                    <a:pt x="5" y="874"/>
                    <a:pt x="5" y="874"/>
                    <a:pt x="5" y="874"/>
                  </a:cubicBezTo>
                  <a:cubicBezTo>
                    <a:pt x="5" y="1114"/>
                    <a:pt x="102" y="1331"/>
                    <a:pt x="259" y="1488"/>
                  </a:cubicBezTo>
                  <a:cubicBezTo>
                    <a:pt x="259" y="1488"/>
                    <a:pt x="259" y="1488"/>
                    <a:pt x="259" y="1488"/>
                  </a:cubicBezTo>
                  <a:cubicBezTo>
                    <a:pt x="416" y="1645"/>
                    <a:pt x="633" y="1742"/>
                    <a:pt x="873" y="1742"/>
                  </a:cubicBezTo>
                  <a:cubicBezTo>
                    <a:pt x="873" y="1742"/>
                    <a:pt x="873" y="1742"/>
                    <a:pt x="873" y="1742"/>
                  </a:cubicBezTo>
                  <a:cubicBezTo>
                    <a:pt x="1113" y="1742"/>
                    <a:pt x="1330" y="1645"/>
                    <a:pt x="1487" y="1488"/>
                  </a:cubicBezTo>
                  <a:cubicBezTo>
                    <a:pt x="1487" y="1488"/>
                    <a:pt x="1487" y="1488"/>
                    <a:pt x="1487" y="1488"/>
                  </a:cubicBezTo>
                  <a:cubicBezTo>
                    <a:pt x="1644" y="1331"/>
                    <a:pt x="1741" y="1114"/>
                    <a:pt x="1741" y="874"/>
                  </a:cubicBezTo>
                  <a:cubicBezTo>
                    <a:pt x="1741" y="874"/>
                    <a:pt x="1741" y="874"/>
                    <a:pt x="1741" y="874"/>
                  </a:cubicBezTo>
                  <a:cubicBezTo>
                    <a:pt x="1741" y="634"/>
                    <a:pt x="1644" y="417"/>
                    <a:pt x="1487" y="260"/>
                  </a:cubicBezTo>
                  <a:cubicBezTo>
                    <a:pt x="1487" y="260"/>
                    <a:pt x="1487" y="260"/>
                    <a:pt x="1487" y="260"/>
                  </a:cubicBezTo>
                  <a:cubicBezTo>
                    <a:pt x="1330" y="103"/>
                    <a:pt x="1113" y="5"/>
                    <a:pt x="873" y="5"/>
                  </a:cubicBezTo>
                  <a:cubicBezTo>
                    <a:pt x="873" y="5"/>
                    <a:pt x="873" y="5"/>
                    <a:pt x="873" y="5"/>
                  </a:cubicBezTo>
                  <a:cubicBezTo>
                    <a:pt x="873" y="3"/>
                    <a:pt x="873" y="3"/>
                    <a:pt x="873" y="3"/>
                  </a:cubicBezTo>
                  <a:cubicBezTo>
                    <a:pt x="873" y="0"/>
                    <a:pt x="873" y="0"/>
                    <a:pt x="873" y="0"/>
                  </a:cubicBezTo>
                  <a:cubicBezTo>
                    <a:pt x="1355" y="0"/>
                    <a:pt x="1746" y="391"/>
                    <a:pt x="1746" y="874"/>
                  </a:cubicBezTo>
                  <a:cubicBezTo>
                    <a:pt x="1746" y="874"/>
                    <a:pt x="1746" y="874"/>
                    <a:pt x="1746" y="874"/>
                  </a:cubicBezTo>
                  <a:cubicBezTo>
                    <a:pt x="1746" y="1356"/>
                    <a:pt x="1355" y="1747"/>
                    <a:pt x="873" y="1747"/>
                  </a:cubicBezTo>
                  <a:cubicBezTo>
                    <a:pt x="873" y="1747"/>
                    <a:pt x="873" y="1747"/>
                    <a:pt x="873" y="1747"/>
                  </a:cubicBezTo>
                  <a:cubicBezTo>
                    <a:pt x="391" y="1747"/>
                    <a:pt x="0" y="1356"/>
                    <a:pt x="0" y="87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7" name="Freeform 15"/>
            <p:cNvSpPr>
              <a:spLocks/>
            </p:cNvSpPr>
            <p:nvPr/>
          </p:nvSpPr>
          <p:spPr bwMode="auto">
            <a:xfrm>
              <a:off x="3582737" y="934306"/>
              <a:ext cx="5011673" cy="5020586"/>
            </a:xfrm>
            <a:custGeom>
              <a:avLst/>
              <a:gdLst>
                <a:gd name="T0" fmla="*/ 0 w 1686"/>
                <a:gd name="T1" fmla="*/ 843 h 1686"/>
                <a:gd name="T2" fmla="*/ 843 w 1686"/>
                <a:gd name="T3" fmla="*/ 0 h 1686"/>
                <a:gd name="T4" fmla="*/ 843 w 1686"/>
                <a:gd name="T5" fmla="*/ 0 h 1686"/>
                <a:gd name="T6" fmla="*/ 843 w 1686"/>
                <a:gd name="T7" fmla="*/ 3 h 1686"/>
                <a:gd name="T8" fmla="*/ 843 w 1686"/>
                <a:gd name="T9" fmla="*/ 5 h 1686"/>
                <a:gd name="T10" fmla="*/ 251 w 1686"/>
                <a:gd name="T11" fmla="*/ 251 h 1686"/>
                <a:gd name="T12" fmla="*/ 251 w 1686"/>
                <a:gd name="T13" fmla="*/ 251 h 1686"/>
                <a:gd name="T14" fmla="*/ 6 w 1686"/>
                <a:gd name="T15" fmla="*/ 843 h 1686"/>
                <a:gd name="T16" fmla="*/ 6 w 1686"/>
                <a:gd name="T17" fmla="*/ 843 h 1686"/>
                <a:gd name="T18" fmla="*/ 251 w 1686"/>
                <a:gd name="T19" fmla="*/ 1435 h 1686"/>
                <a:gd name="T20" fmla="*/ 251 w 1686"/>
                <a:gd name="T21" fmla="*/ 1435 h 1686"/>
                <a:gd name="T22" fmla="*/ 843 w 1686"/>
                <a:gd name="T23" fmla="*/ 1680 h 1686"/>
                <a:gd name="T24" fmla="*/ 843 w 1686"/>
                <a:gd name="T25" fmla="*/ 1680 h 1686"/>
                <a:gd name="T26" fmla="*/ 1435 w 1686"/>
                <a:gd name="T27" fmla="*/ 1435 h 1686"/>
                <a:gd name="T28" fmla="*/ 1435 w 1686"/>
                <a:gd name="T29" fmla="*/ 1435 h 1686"/>
                <a:gd name="T30" fmla="*/ 1680 w 1686"/>
                <a:gd name="T31" fmla="*/ 843 h 1686"/>
                <a:gd name="T32" fmla="*/ 1680 w 1686"/>
                <a:gd name="T33" fmla="*/ 843 h 1686"/>
                <a:gd name="T34" fmla="*/ 1435 w 1686"/>
                <a:gd name="T35" fmla="*/ 251 h 1686"/>
                <a:gd name="T36" fmla="*/ 1435 w 1686"/>
                <a:gd name="T37" fmla="*/ 251 h 1686"/>
                <a:gd name="T38" fmla="*/ 843 w 1686"/>
                <a:gd name="T39" fmla="*/ 5 h 1686"/>
                <a:gd name="T40" fmla="*/ 843 w 1686"/>
                <a:gd name="T41" fmla="*/ 5 h 1686"/>
                <a:gd name="T42" fmla="*/ 843 w 1686"/>
                <a:gd name="T43" fmla="*/ 3 h 1686"/>
                <a:gd name="T44" fmla="*/ 843 w 1686"/>
                <a:gd name="T45" fmla="*/ 0 h 1686"/>
                <a:gd name="T46" fmla="*/ 1686 w 1686"/>
                <a:gd name="T47" fmla="*/ 843 h 1686"/>
                <a:gd name="T48" fmla="*/ 1686 w 1686"/>
                <a:gd name="T49" fmla="*/ 843 h 1686"/>
                <a:gd name="T50" fmla="*/ 843 w 1686"/>
                <a:gd name="T51" fmla="*/ 1686 h 1686"/>
                <a:gd name="T52" fmla="*/ 843 w 1686"/>
                <a:gd name="T53" fmla="*/ 1686 h 1686"/>
                <a:gd name="T54" fmla="*/ 0 w 1686"/>
                <a:gd name="T55" fmla="*/ 843 h 168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686" h="1686">
                  <a:moveTo>
                    <a:pt x="0" y="843"/>
                  </a:moveTo>
                  <a:cubicBezTo>
                    <a:pt x="0" y="377"/>
                    <a:pt x="377" y="0"/>
                    <a:pt x="843" y="0"/>
                  </a:cubicBezTo>
                  <a:cubicBezTo>
                    <a:pt x="843" y="0"/>
                    <a:pt x="843" y="0"/>
                    <a:pt x="843" y="0"/>
                  </a:cubicBezTo>
                  <a:cubicBezTo>
                    <a:pt x="843" y="3"/>
                    <a:pt x="843" y="3"/>
                    <a:pt x="843" y="3"/>
                  </a:cubicBezTo>
                  <a:cubicBezTo>
                    <a:pt x="843" y="5"/>
                    <a:pt x="843" y="5"/>
                    <a:pt x="843" y="5"/>
                  </a:cubicBezTo>
                  <a:cubicBezTo>
                    <a:pt x="612" y="5"/>
                    <a:pt x="403" y="99"/>
                    <a:pt x="251" y="251"/>
                  </a:cubicBezTo>
                  <a:cubicBezTo>
                    <a:pt x="251" y="251"/>
                    <a:pt x="251" y="251"/>
                    <a:pt x="251" y="251"/>
                  </a:cubicBezTo>
                  <a:cubicBezTo>
                    <a:pt x="99" y="402"/>
                    <a:pt x="6" y="611"/>
                    <a:pt x="6" y="843"/>
                  </a:cubicBezTo>
                  <a:cubicBezTo>
                    <a:pt x="6" y="843"/>
                    <a:pt x="6" y="843"/>
                    <a:pt x="6" y="843"/>
                  </a:cubicBezTo>
                  <a:cubicBezTo>
                    <a:pt x="6" y="1074"/>
                    <a:pt x="99" y="1283"/>
                    <a:pt x="251" y="1435"/>
                  </a:cubicBezTo>
                  <a:cubicBezTo>
                    <a:pt x="251" y="1435"/>
                    <a:pt x="251" y="1435"/>
                    <a:pt x="251" y="1435"/>
                  </a:cubicBezTo>
                  <a:cubicBezTo>
                    <a:pt x="403" y="1586"/>
                    <a:pt x="612" y="1680"/>
                    <a:pt x="843" y="1680"/>
                  </a:cubicBezTo>
                  <a:cubicBezTo>
                    <a:pt x="843" y="1680"/>
                    <a:pt x="843" y="1680"/>
                    <a:pt x="843" y="1680"/>
                  </a:cubicBezTo>
                  <a:cubicBezTo>
                    <a:pt x="1074" y="1680"/>
                    <a:pt x="1284" y="1586"/>
                    <a:pt x="1435" y="1435"/>
                  </a:cubicBezTo>
                  <a:cubicBezTo>
                    <a:pt x="1435" y="1435"/>
                    <a:pt x="1435" y="1435"/>
                    <a:pt x="1435" y="1435"/>
                  </a:cubicBezTo>
                  <a:cubicBezTo>
                    <a:pt x="1587" y="1283"/>
                    <a:pt x="1680" y="1074"/>
                    <a:pt x="1680" y="843"/>
                  </a:cubicBezTo>
                  <a:cubicBezTo>
                    <a:pt x="1680" y="843"/>
                    <a:pt x="1680" y="843"/>
                    <a:pt x="1680" y="843"/>
                  </a:cubicBezTo>
                  <a:cubicBezTo>
                    <a:pt x="1680" y="611"/>
                    <a:pt x="1587" y="402"/>
                    <a:pt x="1435" y="251"/>
                  </a:cubicBezTo>
                  <a:cubicBezTo>
                    <a:pt x="1435" y="251"/>
                    <a:pt x="1435" y="251"/>
                    <a:pt x="1435" y="251"/>
                  </a:cubicBezTo>
                  <a:cubicBezTo>
                    <a:pt x="1284" y="99"/>
                    <a:pt x="1074" y="5"/>
                    <a:pt x="843" y="5"/>
                  </a:cubicBezTo>
                  <a:cubicBezTo>
                    <a:pt x="843" y="5"/>
                    <a:pt x="843" y="5"/>
                    <a:pt x="843" y="5"/>
                  </a:cubicBezTo>
                  <a:cubicBezTo>
                    <a:pt x="843" y="3"/>
                    <a:pt x="843" y="3"/>
                    <a:pt x="843" y="3"/>
                  </a:cubicBezTo>
                  <a:cubicBezTo>
                    <a:pt x="843" y="0"/>
                    <a:pt x="843" y="0"/>
                    <a:pt x="843" y="0"/>
                  </a:cubicBezTo>
                  <a:cubicBezTo>
                    <a:pt x="1309" y="0"/>
                    <a:pt x="1686" y="377"/>
                    <a:pt x="1686" y="843"/>
                  </a:cubicBezTo>
                  <a:cubicBezTo>
                    <a:pt x="1686" y="843"/>
                    <a:pt x="1686" y="843"/>
                    <a:pt x="1686" y="843"/>
                  </a:cubicBezTo>
                  <a:cubicBezTo>
                    <a:pt x="1686" y="1308"/>
                    <a:pt x="1309" y="1686"/>
                    <a:pt x="843" y="1686"/>
                  </a:cubicBezTo>
                  <a:cubicBezTo>
                    <a:pt x="843" y="1686"/>
                    <a:pt x="843" y="1686"/>
                    <a:pt x="843" y="1686"/>
                  </a:cubicBezTo>
                  <a:cubicBezTo>
                    <a:pt x="377" y="1686"/>
                    <a:pt x="0" y="1308"/>
                    <a:pt x="0" y="84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8" name="Freeform 16"/>
            <p:cNvSpPr>
              <a:spLocks/>
            </p:cNvSpPr>
            <p:nvPr/>
          </p:nvSpPr>
          <p:spPr bwMode="auto">
            <a:xfrm>
              <a:off x="3674830" y="1024913"/>
              <a:ext cx="4830456" cy="4837884"/>
            </a:xfrm>
            <a:custGeom>
              <a:avLst/>
              <a:gdLst>
                <a:gd name="T0" fmla="*/ 0 w 1625"/>
                <a:gd name="T1" fmla="*/ 813 h 1625"/>
                <a:gd name="T2" fmla="*/ 812 w 1625"/>
                <a:gd name="T3" fmla="*/ 0 h 1625"/>
                <a:gd name="T4" fmla="*/ 812 w 1625"/>
                <a:gd name="T5" fmla="*/ 0 h 1625"/>
                <a:gd name="T6" fmla="*/ 812 w 1625"/>
                <a:gd name="T7" fmla="*/ 3 h 1625"/>
                <a:gd name="T8" fmla="*/ 812 w 1625"/>
                <a:gd name="T9" fmla="*/ 6 h 1625"/>
                <a:gd name="T10" fmla="*/ 242 w 1625"/>
                <a:gd name="T11" fmla="*/ 243 h 1625"/>
                <a:gd name="T12" fmla="*/ 242 w 1625"/>
                <a:gd name="T13" fmla="*/ 243 h 1625"/>
                <a:gd name="T14" fmla="*/ 6 w 1625"/>
                <a:gd name="T15" fmla="*/ 813 h 1625"/>
                <a:gd name="T16" fmla="*/ 6 w 1625"/>
                <a:gd name="T17" fmla="*/ 813 h 1625"/>
                <a:gd name="T18" fmla="*/ 242 w 1625"/>
                <a:gd name="T19" fmla="*/ 1383 h 1625"/>
                <a:gd name="T20" fmla="*/ 242 w 1625"/>
                <a:gd name="T21" fmla="*/ 1383 h 1625"/>
                <a:gd name="T22" fmla="*/ 812 w 1625"/>
                <a:gd name="T23" fmla="*/ 1619 h 1625"/>
                <a:gd name="T24" fmla="*/ 812 w 1625"/>
                <a:gd name="T25" fmla="*/ 1619 h 1625"/>
                <a:gd name="T26" fmla="*/ 1382 w 1625"/>
                <a:gd name="T27" fmla="*/ 1383 h 1625"/>
                <a:gd name="T28" fmla="*/ 1382 w 1625"/>
                <a:gd name="T29" fmla="*/ 1383 h 1625"/>
                <a:gd name="T30" fmla="*/ 1618 w 1625"/>
                <a:gd name="T31" fmla="*/ 813 h 1625"/>
                <a:gd name="T32" fmla="*/ 1618 w 1625"/>
                <a:gd name="T33" fmla="*/ 813 h 1625"/>
                <a:gd name="T34" fmla="*/ 1382 w 1625"/>
                <a:gd name="T35" fmla="*/ 243 h 1625"/>
                <a:gd name="T36" fmla="*/ 1382 w 1625"/>
                <a:gd name="T37" fmla="*/ 243 h 1625"/>
                <a:gd name="T38" fmla="*/ 812 w 1625"/>
                <a:gd name="T39" fmla="*/ 6 h 1625"/>
                <a:gd name="T40" fmla="*/ 812 w 1625"/>
                <a:gd name="T41" fmla="*/ 6 h 1625"/>
                <a:gd name="T42" fmla="*/ 812 w 1625"/>
                <a:gd name="T43" fmla="*/ 3 h 1625"/>
                <a:gd name="T44" fmla="*/ 812 w 1625"/>
                <a:gd name="T45" fmla="*/ 0 h 1625"/>
                <a:gd name="T46" fmla="*/ 1625 w 1625"/>
                <a:gd name="T47" fmla="*/ 813 h 1625"/>
                <a:gd name="T48" fmla="*/ 1625 w 1625"/>
                <a:gd name="T49" fmla="*/ 813 h 1625"/>
                <a:gd name="T50" fmla="*/ 812 w 1625"/>
                <a:gd name="T51" fmla="*/ 1625 h 1625"/>
                <a:gd name="T52" fmla="*/ 812 w 1625"/>
                <a:gd name="T53" fmla="*/ 1625 h 1625"/>
                <a:gd name="T54" fmla="*/ 0 w 1625"/>
                <a:gd name="T55" fmla="*/ 813 h 16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625" h="1625">
                  <a:moveTo>
                    <a:pt x="0" y="813"/>
                  </a:moveTo>
                  <a:cubicBezTo>
                    <a:pt x="0" y="364"/>
                    <a:pt x="363" y="0"/>
                    <a:pt x="812" y="0"/>
                  </a:cubicBezTo>
                  <a:cubicBezTo>
                    <a:pt x="812" y="0"/>
                    <a:pt x="812" y="0"/>
                    <a:pt x="812" y="0"/>
                  </a:cubicBezTo>
                  <a:cubicBezTo>
                    <a:pt x="812" y="3"/>
                    <a:pt x="812" y="3"/>
                    <a:pt x="812" y="3"/>
                  </a:cubicBezTo>
                  <a:cubicBezTo>
                    <a:pt x="812" y="6"/>
                    <a:pt x="812" y="6"/>
                    <a:pt x="812" y="6"/>
                  </a:cubicBezTo>
                  <a:cubicBezTo>
                    <a:pt x="589" y="6"/>
                    <a:pt x="388" y="97"/>
                    <a:pt x="242" y="243"/>
                  </a:cubicBezTo>
                  <a:cubicBezTo>
                    <a:pt x="242" y="243"/>
                    <a:pt x="242" y="243"/>
                    <a:pt x="242" y="243"/>
                  </a:cubicBezTo>
                  <a:cubicBezTo>
                    <a:pt x="96" y="388"/>
                    <a:pt x="6" y="590"/>
                    <a:pt x="6" y="813"/>
                  </a:cubicBezTo>
                  <a:cubicBezTo>
                    <a:pt x="6" y="813"/>
                    <a:pt x="6" y="813"/>
                    <a:pt x="6" y="813"/>
                  </a:cubicBezTo>
                  <a:cubicBezTo>
                    <a:pt x="6" y="1035"/>
                    <a:pt x="96" y="1237"/>
                    <a:pt x="242" y="1383"/>
                  </a:cubicBezTo>
                  <a:cubicBezTo>
                    <a:pt x="242" y="1383"/>
                    <a:pt x="242" y="1383"/>
                    <a:pt x="242" y="1383"/>
                  </a:cubicBezTo>
                  <a:cubicBezTo>
                    <a:pt x="388" y="1529"/>
                    <a:pt x="589" y="1619"/>
                    <a:pt x="812" y="1619"/>
                  </a:cubicBezTo>
                  <a:cubicBezTo>
                    <a:pt x="812" y="1619"/>
                    <a:pt x="812" y="1619"/>
                    <a:pt x="812" y="1619"/>
                  </a:cubicBezTo>
                  <a:cubicBezTo>
                    <a:pt x="1035" y="1619"/>
                    <a:pt x="1236" y="1529"/>
                    <a:pt x="1382" y="1383"/>
                  </a:cubicBezTo>
                  <a:cubicBezTo>
                    <a:pt x="1382" y="1383"/>
                    <a:pt x="1382" y="1383"/>
                    <a:pt x="1382" y="1383"/>
                  </a:cubicBezTo>
                  <a:cubicBezTo>
                    <a:pt x="1528" y="1237"/>
                    <a:pt x="1618" y="1035"/>
                    <a:pt x="1618" y="813"/>
                  </a:cubicBezTo>
                  <a:cubicBezTo>
                    <a:pt x="1618" y="813"/>
                    <a:pt x="1618" y="813"/>
                    <a:pt x="1618" y="813"/>
                  </a:cubicBezTo>
                  <a:cubicBezTo>
                    <a:pt x="1618" y="590"/>
                    <a:pt x="1528" y="388"/>
                    <a:pt x="1382" y="243"/>
                  </a:cubicBezTo>
                  <a:cubicBezTo>
                    <a:pt x="1382" y="243"/>
                    <a:pt x="1382" y="243"/>
                    <a:pt x="1382" y="243"/>
                  </a:cubicBezTo>
                  <a:cubicBezTo>
                    <a:pt x="1236" y="97"/>
                    <a:pt x="1035" y="6"/>
                    <a:pt x="812" y="6"/>
                  </a:cubicBezTo>
                  <a:cubicBezTo>
                    <a:pt x="812" y="6"/>
                    <a:pt x="812" y="6"/>
                    <a:pt x="812" y="6"/>
                  </a:cubicBezTo>
                  <a:cubicBezTo>
                    <a:pt x="812" y="3"/>
                    <a:pt x="812" y="3"/>
                    <a:pt x="812" y="3"/>
                  </a:cubicBezTo>
                  <a:cubicBezTo>
                    <a:pt x="812" y="0"/>
                    <a:pt x="812" y="0"/>
                    <a:pt x="812" y="0"/>
                  </a:cubicBezTo>
                  <a:cubicBezTo>
                    <a:pt x="1261" y="0"/>
                    <a:pt x="1625" y="364"/>
                    <a:pt x="1625" y="813"/>
                  </a:cubicBezTo>
                  <a:cubicBezTo>
                    <a:pt x="1625" y="813"/>
                    <a:pt x="1625" y="813"/>
                    <a:pt x="1625" y="813"/>
                  </a:cubicBezTo>
                  <a:cubicBezTo>
                    <a:pt x="1625" y="1261"/>
                    <a:pt x="1261" y="1625"/>
                    <a:pt x="812" y="1625"/>
                  </a:cubicBezTo>
                  <a:cubicBezTo>
                    <a:pt x="812" y="1625"/>
                    <a:pt x="812" y="1625"/>
                    <a:pt x="812" y="1625"/>
                  </a:cubicBezTo>
                  <a:cubicBezTo>
                    <a:pt x="363" y="1625"/>
                    <a:pt x="0" y="1261"/>
                    <a:pt x="0" y="81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7"/>
            <p:cNvSpPr>
              <a:spLocks/>
            </p:cNvSpPr>
            <p:nvPr/>
          </p:nvSpPr>
          <p:spPr bwMode="auto">
            <a:xfrm>
              <a:off x="3763953" y="1117007"/>
              <a:ext cx="4649240" cy="4655182"/>
            </a:xfrm>
            <a:custGeom>
              <a:avLst/>
              <a:gdLst>
                <a:gd name="T0" fmla="*/ 0 w 1564"/>
                <a:gd name="T1" fmla="*/ 782 h 1564"/>
                <a:gd name="T2" fmla="*/ 782 w 1564"/>
                <a:gd name="T3" fmla="*/ 0 h 1564"/>
                <a:gd name="T4" fmla="*/ 782 w 1564"/>
                <a:gd name="T5" fmla="*/ 0 h 1564"/>
                <a:gd name="T6" fmla="*/ 782 w 1564"/>
                <a:gd name="T7" fmla="*/ 3 h 1564"/>
                <a:gd name="T8" fmla="*/ 782 w 1564"/>
                <a:gd name="T9" fmla="*/ 6 h 1564"/>
                <a:gd name="T10" fmla="*/ 234 w 1564"/>
                <a:gd name="T11" fmla="*/ 233 h 1564"/>
                <a:gd name="T12" fmla="*/ 234 w 1564"/>
                <a:gd name="T13" fmla="*/ 233 h 1564"/>
                <a:gd name="T14" fmla="*/ 7 w 1564"/>
                <a:gd name="T15" fmla="*/ 782 h 1564"/>
                <a:gd name="T16" fmla="*/ 7 w 1564"/>
                <a:gd name="T17" fmla="*/ 782 h 1564"/>
                <a:gd name="T18" fmla="*/ 234 w 1564"/>
                <a:gd name="T19" fmla="*/ 1330 h 1564"/>
                <a:gd name="T20" fmla="*/ 234 w 1564"/>
                <a:gd name="T21" fmla="*/ 1330 h 1564"/>
                <a:gd name="T22" fmla="*/ 782 w 1564"/>
                <a:gd name="T23" fmla="*/ 1557 h 1564"/>
                <a:gd name="T24" fmla="*/ 782 w 1564"/>
                <a:gd name="T25" fmla="*/ 1557 h 1564"/>
                <a:gd name="T26" fmla="*/ 1330 w 1564"/>
                <a:gd name="T27" fmla="*/ 1330 h 1564"/>
                <a:gd name="T28" fmla="*/ 1330 w 1564"/>
                <a:gd name="T29" fmla="*/ 1330 h 1564"/>
                <a:gd name="T30" fmla="*/ 1557 w 1564"/>
                <a:gd name="T31" fmla="*/ 782 h 1564"/>
                <a:gd name="T32" fmla="*/ 1557 w 1564"/>
                <a:gd name="T33" fmla="*/ 782 h 1564"/>
                <a:gd name="T34" fmla="*/ 1330 w 1564"/>
                <a:gd name="T35" fmla="*/ 233 h 1564"/>
                <a:gd name="T36" fmla="*/ 1330 w 1564"/>
                <a:gd name="T37" fmla="*/ 233 h 1564"/>
                <a:gd name="T38" fmla="*/ 782 w 1564"/>
                <a:gd name="T39" fmla="*/ 6 h 1564"/>
                <a:gd name="T40" fmla="*/ 782 w 1564"/>
                <a:gd name="T41" fmla="*/ 6 h 1564"/>
                <a:gd name="T42" fmla="*/ 782 w 1564"/>
                <a:gd name="T43" fmla="*/ 3 h 1564"/>
                <a:gd name="T44" fmla="*/ 782 w 1564"/>
                <a:gd name="T45" fmla="*/ 0 h 1564"/>
                <a:gd name="T46" fmla="*/ 1564 w 1564"/>
                <a:gd name="T47" fmla="*/ 782 h 1564"/>
                <a:gd name="T48" fmla="*/ 1564 w 1564"/>
                <a:gd name="T49" fmla="*/ 782 h 1564"/>
                <a:gd name="T50" fmla="*/ 782 w 1564"/>
                <a:gd name="T51" fmla="*/ 1564 h 1564"/>
                <a:gd name="T52" fmla="*/ 782 w 1564"/>
                <a:gd name="T53" fmla="*/ 1564 h 1564"/>
                <a:gd name="T54" fmla="*/ 0 w 1564"/>
                <a:gd name="T55" fmla="*/ 782 h 15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64" h="1564">
                  <a:moveTo>
                    <a:pt x="0" y="782"/>
                  </a:moveTo>
                  <a:cubicBezTo>
                    <a:pt x="0" y="350"/>
                    <a:pt x="350" y="0"/>
                    <a:pt x="782" y="0"/>
                  </a:cubicBezTo>
                  <a:cubicBezTo>
                    <a:pt x="782" y="0"/>
                    <a:pt x="782" y="0"/>
                    <a:pt x="782" y="0"/>
                  </a:cubicBezTo>
                  <a:cubicBezTo>
                    <a:pt x="782" y="3"/>
                    <a:pt x="782" y="3"/>
                    <a:pt x="782" y="3"/>
                  </a:cubicBezTo>
                  <a:cubicBezTo>
                    <a:pt x="782" y="6"/>
                    <a:pt x="782" y="6"/>
                    <a:pt x="782" y="6"/>
                  </a:cubicBezTo>
                  <a:cubicBezTo>
                    <a:pt x="568" y="6"/>
                    <a:pt x="374" y="93"/>
                    <a:pt x="234" y="233"/>
                  </a:cubicBezTo>
                  <a:cubicBezTo>
                    <a:pt x="234" y="233"/>
                    <a:pt x="234" y="233"/>
                    <a:pt x="234" y="233"/>
                  </a:cubicBezTo>
                  <a:cubicBezTo>
                    <a:pt x="93" y="374"/>
                    <a:pt x="7" y="568"/>
                    <a:pt x="7" y="782"/>
                  </a:cubicBezTo>
                  <a:cubicBezTo>
                    <a:pt x="7" y="782"/>
                    <a:pt x="7" y="782"/>
                    <a:pt x="7" y="782"/>
                  </a:cubicBezTo>
                  <a:cubicBezTo>
                    <a:pt x="7" y="996"/>
                    <a:pt x="93" y="1190"/>
                    <a:pt x="234" y="1330"/>
                  </a:cubicBezTo>
                  <a:cubicBezTo>
                    <a:pt x="234" y="1330"/>
                    <a:pt x="234" y="1330"/>
                    <a:pt x="234" y="1330"/>
                  </a:cubicBezTo>
                  <a:cubicBezTo>
                    <a:pt x="374" y="1470"/>
                    <a:pt x="568" y="1557"/>
                    <a:pt x="782" y="1557"/>
                  </a:cubicBezTo>
                  <a:cubicBezTo>
                    <a:pt x="782" y="1557"/>
                    <a:pt x="782" y="1557"/>
                    <a:pt x="782" y="1557"/>
                  </a:cubicBezTo>
                  <a:cubicBezTo>
                    <a:pt x="996" y="1557"/>
                    <a:pt x="1190" y="1470"/>
                    <a:pt x="1330" y="1330"/>
                  </a:cubicBezTo>
                  <a:cubicBezTo>
                    <a:pt x="1330" y="1330"/>
                    <a:pt x="1330" y="1330"/>
                    <a:pt x="1330" y="1330"/>
                  </a:cubicBezTo>
                  <a:cubicBezTo>
                    <a:pt x="1471" y="1190"/>
                    <a:pt x="1557" y="996"/>
                    <a:pt x="1557" y="782"/>
                  </a:cubicBezTo>
                  <a:cubicBezTo>
                    <a:pt x="1557" y="782"/>
                    <a:pt x="1557" y="782"/>
                    <a:pt x="1557" y="782"/>
                  </a:cubicBezTo>
                  <a:cubicBezTo>
                    <a:pt x="1557" y="568"/>
                    <a:pt x="1471" y="374"/>
                    <a:pt x="1330" y="233"/>
                  </a:cubicBezTo>
                  <a:cubicBezTo>
                    <a:pt x="1330" y="233"/>
                    <a:pt x="1330" y="233"/>
                    <a:pt x="1330" y="233"/>
                  </a:cubicBezTo>
                  <a:cubicBezTo>
                    <a:pt x="1190" y="93"/>
                    <a:pt x="996" y="6"/>
                    <a:pt x="782" y="6"/>
                  </a:cubicBezTo>
                  <a:cubicBezTo>
                    <a:pt x="782" y="6"/>
                    <a:pt x="782" y="6"/>
                    <a:pt x="782" y="6"/>
                  </a:cubicBezTo>
                  <a:cubicBezTo>
                    <a:pt x="782" y="3"/>
                    <a:pt x="782" y="3"/>
                    <a:pt x="782" y="3"/>
                  </a:cubicBezTo>
                  <a:cubicBezTo>
                    <a:pt x="782" y="0"/>
                    <a:pt x="782" y="0"/>
                    <a:pt x="782" y="0"/>
                  </a:cubicBezTo>
                  <a:cubicBezTo>
                    <a:pt x="1214" y="0"/>
                    <a:pt x="1564" y="350"/>
                    <a:pt x="1564" y="782"/>
                  </a:cubicBezTo>
                  <a:cubicBezTo>
                    <a:pt x="1564" y="782"/>
                    <a:pt x="1564" y="782"/>
                    <a:pt x="1564" y="782"/>
                  </a:cubicBezTo>
                  <a:cubicBezTo>
                    <a:pt x="1564" y="1214"/>
                    <a:pt x="1214" y="1564"/>
                    <a:pt x="782" y="1564"/>
                  </a:cubicBezTo>
                  <a:cubicBezTo>
                    <a:pt x="782" y="1564"/>
                    <a:pt x="782" y="1564"/>
                    <a:pt x="782" y="1564"/>
                  </a:cubicBezTo>
                  <a:cubicBezTo>
                    <a:pt x="350" y="1564"/>
                    <a:pt x="0" y="1214"/>
                    <a:pt x="0" y="78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8"/>
            <p:cNvSpPr>
              <a:spLocks/>
            </p:cNvSpPr>
            <p:nvPr/>
          </p:nvSpPr>
          <p:spPr bwMode="auto">
            <a:xfrm>
              <a:off x="3853076" y="1206130"/>
              <a:ext cx="4470994" cy="4473966"/>
            </a:xfrm>
            <a:custGeom>
              <a:avLst/>
              <a:gdLst>
                <a:gd name="T0" fmla="*/ 0 w 1504"/>
                <a:gd name="T1" fmla="*/ 752 h 1503"/>
                <a:gd name="T2" fmla="*/ 752 w 1504"/>
                <a:gd name="T3" fmla="*/ 0 h 1503"/>
                <a:gd name="T4" fmla="*/ 752 w 1504"/>
                <a:gd name="T5" fmla="*/ 0 h 1503"/>
                <a:gd name="T6" fmla="*/ 752 w 1504"/>
                <a:gd name="T7" fmla="*/ 4 h 1503"/>
                <a:gd name="T8" fmla="*/ 752 w 1504"/>
                <a:gd name="T9" fmla="*/ 7 h 1503"/>
                <a:gd name="T10" fmla="*/ 226 w 1504"/>
                <a:gd name="T11" fmla="*/ 225 h 1503"/>
                <a:gd name="T12" fmla="*/ 226 w 1504"/>
                <a:gd name="T13" fmla="*/ 225 h 1503"/>
                <a:gd name="T14" fmla="*/ 8 w 1504"/>
                <a:gd name="T15" fmla="*/ 752 h 1503"/>
                <a:gd name="T16" fmla="*/ 8 w 1504"/>
                <a:gd name="T17" fmla="*/ 752 h 1503"/>
                <a:gd name="T18" fmla="*/ 226 w 1504"/>
                <a:gd name="T19" fmla="*/ 1278 h 1503"/>
                <a:gd name="T20" fmla="*/ 226 w 1504"/>
                <a:gd name="T21" fmla="*/ 1278 h 1503"/>
                <a:gd name="T22" fmla="*/ 752 w 1504"/>
                <a:gd name="T23" fmla="*/ 1496 h 1503"/>
                <a:gd name="T24" fmla="*/ 752 w 1504"/>
                <a:gd name="T25" fmla="*/ 1496 h 1503"/>
                <a:gd name="T26" fmla="*/ 1278 w 1504"/>
                <a:gd name="T27" fmla="*/ 1278 h 1503"/>
                <a:gd name="T28" fmla="*/ 1278 w 1504"/>
                <a:gd name="T29" fmla="*/ 1278 h 1503"/>
                <a:gd name="T30" fmla="*/ 1496 w 1504"/>
                <a:gd name="T31" fmla="*/ 752 h 1503"/>
                <a:gd name="T32" fmla="*/ 1496 w 1504"/>
                <a:gd name="T33" fmla="*/ 752 h 1503"/>
                <a:gd name="T34" fmla="*/ 1278 w 1504"/>
                <a:gd name="T35" fmla="*/ 225 h 1503"/>
                <a:gd name="T36" fmla="*/ 1278 w 1504"/>
                <a:gd name="T37" fmla="*/ 225 h 1503"/>
                <a:gd name="T38" fmla="*/ 752 w 1504"/>
                <a:gd name="T39" fmla="*/ 7 h 1503"/>
                <a:gd name="T40" fmla="*/ 752 w 1504"/>
                <a:gd name="T41" fmla="*/ 7 h 1503"/>
                <a:gd name="T42" fmla="*/ 752 w 1504"/>
                <a:gd name="T43" fmla="*/ 4 h 1503"/>
                <a:gd name="T44" fmla="*/ 752 w 1504"/>
                <a:gd name="T45" fmla="*/ 0 h 1503"/>
                <a:gd name="T46" fmla="*/ 1504 w 1504"/>
                <a:gd name="T47" fmla="*/ 752 h 1503"/>
                <a:gd name="T48" fmla="*/ 1504 w 1504"/>
                <a:gd name="T49" fmla="*/ 752 h 1503"/>
                <a:gd name="T50" fmla="*/ 752 w 1504"/>
                <a:gd name="T51" fmla="*/ 1503 h 1503"/>
                <a:gd name="T52" fmla="*/ 752 w 1504"/>
                <a:gd name="T53" fmla="*/ 1503 h 1503"/>
                <a:gd name="T54" fmla="*/ 0 w 1504"/>
                <a:gd name="T55" fmla="*/ 752 h 15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504" h="1503">
                  <a:moveTo>
                    <a:pt x="0" y="752"/>
                  </a:moveTo>
                  <a:cubicBezTo>
                    <a:pt x="0" y="337"/>
                    <a:pt x="337" y="0"/>
                    <a:pt x="752" y="0"/>
                  </a:cubicBezTo>
                  <a:cubicBezTo>
                    <a:pt x="752" y="0"/>
                    <a:pt x="752" y="0"/>
                    <a:pt x="752" y="0"/>
                  </a:cubicBezTo>
                  <a:cubicBezTo>
                    <a:pt x="752" y="4"/>
                    <a:pt x="752" y="4"/>
                    <a:pt x="752" y="4"/>
                  </a:cubicBezTo>
                  <a:cubicBezTo>
                    <a:pt x="752" y="7"/>
                    <a:pt x="752" y="7"/>
                    <a:pt x="752" y="7"/>
                  </a:cubicBezTo>
                  <a:cubicBezTo>
                    <a:pt x="546" y="7"/>
                    <a:pt x="360" y="91"/>
                    <a:pt x="226" y="225"/>
                  </a:cubicBezTo>
                  <a:cubicBezTo>
                    <a:pt x="226" y="225"/>
                    <a:pt x="226" y="225"/>
                    <a:pt x="226" y="225"/>
                  </a:cubicBezTo>
                  <a:cubicBezTo>
                    <a:pt x="91" y="360"/>
                    <a:pt x="8" y="546"/>
                    <a:pt x="8" y="752"/>
                  </a:cubicBezTo>
                  <a:cubicBezTo>
                    <a:pt x="8" y="752"/>
                    <a:pt x="8" y="752"/>
                    <a:pt x="8" y="752"/>
                  </a:cubicBezTo>
                  <a:cubicBezTo>
                    <a:pt x="8" y="957"/>
                    <a:pt x="91" y="1143"/>
                    <a:pt x="226" y="1278"/>
                  </a:cubicBezTo>
                  <a:cubicBezTo>
                    <a:pt x="226" y="1278"/>
                    <a:pt x="226" y="1278"/>
                    <a:pt x="226" y="1278"/>
                  </a:cubicBezTo>
                  <a:cubicBezTo>
                    <a:pt x="360" y="1413"/>
                    <a:pt x="546" y="1496"/>
                    <a:pt x="752" y="1496"/>
                  </a:cubicBezTo>
                  <a:cubicBezTo>
                    <a:pt x="752" y="1496"/>
                    <a:pt x="752" y="1496"/>
                    <a:pt x="752" y="1496"/>
                  </a:cubicBezTo>
                  <a:cubicBezTo>
                    <a:pt x="958" y="1496"/>
                    <a:pt x="1144" y="1413"/>
                    <a:pt x="1278" y="1278"/>
                  </a:cubicBezTo>
                  <a:cubicBezTo>
                    <a:pt x="1278" y="1278"/>
                    <a:pt x="1278" y="1278"/>
                    <a:pt x="1278" y="1278"/>
                  </a:cubicBezTo>
                  <a:cubicBezTo>
                    <a:pt x="1413" y="1143"/>
                    <a:pt x="1496" y="957"/>
                    <a:pt x="1496" y="752"/>
                  </a:cubicBezTo>
                  <a:cubicBezTo>
                    <a:pt x="1496" y="752"/>
                    <a:pt x="1496" y="752"/>
                    <a:pt x="1496" y="752"/>
                  </a:cubicBezTo>
                  <a:cubicBezTo>
                    <a:pt x="1496" y="546"/>
                    <a:pt x="1413" y="360"/>
                    <a:pt x="1278" y="225"/>
                  </a:cubicBezTo>
                  <a:cubicBezTo>
                    <a:pt x="1278" y="225"/>
                    <a:pt x="1278" y="225"/>
                    <a:pt x="1278" y="225"/>
                  </a:cubicBezTo>
                  <a:cubicBezTo>
                    <a:pt x="1144" y="91"/>
                    <a:pt x="958" y="7"/>
                    <a:pt x="752" y="7"/>
                  </a:cubicBezTo>
                  <a:cubicBezTo>
                    <a:pt x="752" y="7"/>
                    <a:pt x="752" y="7"/>
                    <a:pt x="752" y="7"/>
                  </a:cubicBezTo>
                  <a:cubicBezTo>
                    <a:pt x="752" y="4"/>
                    <a:pt x="752" y="4"/>
                    <a:pt x="752" y="4"/>
                  </a:cubicBezTo>
                  <a:cubicBezTo>
                    <a:pt x="752" y="0"/>
                    <a:pt x="752" y="0"/>
                    <a:pt x="752" y="0"/>
                  </a:cubicBezTo>
                  <a:cubicBezTo>
                    <a:pt x="1167" y="0"/>
                    <a:pt x="1504" y="337"/>
                    <a:pt x="1504" y="752"/>
                  </a:cubicBezTo>
                  <a:cubicBezTo>
                    <a:pt x="1504" y="752"/>
                    <a:pt x="1504" y="752"/>
                    <a:pt x="1504" y="752"/>
                  </a:cubicBezTo>
                  <a:cubicBezTo>
                    <a:pt x="1504" y="1167"/>
                    <a:pt x="1167" y="1503"/>
                    <a:pt x="752" y="1503"/>
                  </a:cubicBezTo>
                  <a:cubicBezTo>
                    <a:pt x="752" y="1503"/>
                    <a:pt x="752" y="1503"/>
                    <a:pt x="752" y="1503"/>
                  </a:cubicBezTo>
                  <a:cubicBezTo>
                    <a:pt x="337" y="1503"/>
                    <a:pt x="0" y="1167"/>
                    <a:pt x="0" y="75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19"/>
            <p:cNvSpPr>
              <a:spLocks/>
            </p:cNvSpPr>
            <p:nvPr/>
          </p:nvSpPr>
          <p:spPr bwMode="auto">
            <a:xfrm>
              <a:off x="3945170" y="1295253"/>
              <a:ext cx="4286807" cy="4295720"/>
            </a:xfrm>
            <a:custGeom>
              <a:avLst/>
              <a:gdLst>
                <a:gd name="T0" fmla="*/ 0 w 1442"/>
                <a:gd name="T1" fmla="*/ 722 h 1443"/>
                <a:gd name="T2" fmla="*/ 721 w 1442"/>
                <a:gd name="T3" fmla="*/ 0 h 1443"/>
                <a:gd name="T4" fmla="*/ 721 w 1442"/>
                <a:gd name="T5" fmla="*/ 0 h 1443"/>
                <a:gd name="T6" fmla="*/ 721 w 1442"/>
                <a:gd name="T7" fmla="*/ 4 h 1443"/>
                <a:gd name="T8" fmla="*/ 721 w 1442"/>
                <a:gd name="T9" fmla="*/ 8 h 1443"/>
                <a:gd name="T10" fmla="*/ 217 w 1442"/>
                <a:gd name="T11" fmla="*/ 217 h 1443"/>
                <a:gd name="T12" fmla="*/ 217 w 1442"/>
                <a:gd name="T13" fmla="*/ 217 h 1443"/>
                <a:gd name="T14" fmla="*/ 8 w 1442"/>
                <a:gd name="T15" fmla="*/ 722 h 1443"/>
                <a:gd name="T16" fmla="*/ 8 w 1442"/>
                <a:gd name="T17" fmla="*/ 722 h 1443"/>
                <a:gd name="T18" fmla="*/ 217 w 1442"/>
                <a:gd name="T19" fmla="*/ 1226 h 1443"/>
                <a:gd name="T20" fmla="*/ 217 w 1442"/>
                <a:gd name="T21" fmla="*/ 1226 h 1443"/>
                <a:gd name="T22" fmla="*/ 721 w 1442"/>
                <a:gd name="T23" fmla="*/ 1435 h 1443"/>
                <a:gd name="T24" fmla="*/ 721 w 1442"/>
                <a:gd name="T25" fmla="*/ 1435 h 1443"/>
                <a:gd name="T26" fmla="*/ 1226 w 1442"/>
                <a:gd name="T27" fmla="*/ 1226 h 1443"/>
                <a:gd name="T28" fmla="*/ 1226 w 1442"/>
                <a:gd name="T29" fmla="*/ 1226 h 1443"/>
                <a:gd name="T30" fmla="*/ 1435 w 1442"/>
                <a:gd name="T31" fmla="*/ 722 h 1443"/>
                <a:gd name="T32" fmla="*/ 1435 w 1442"/>
                <a:gd name="T33" fmla="*/ 722 h 1443"/>
                <a:gd name="T34" fmla="*/ 1226 w 1442"/>
                <a:gd name="T35" fmla="*/ 217 h 1443"/>
                <a:gd name="T36" fmla="*/ 1226 w 1442"/>
                <a:gd name="T37" fmla="*/ 217 h 1443"/>
                <a:gd name="T38" fmla="*/ 721 w 1442"/>
                <a:gd name="T39" fmla="*/ 8 h 1443"/>
                <a:gd name="T40" fmla="*/ 721 w 1442"/>
                <a:gd name="T41" fmla="*/ 8 h 1443"/>
                <a:gd name="T42" fmla="*/ 721 w 1442"/>
                <a:gd name="T43" fmla="*/ 4 h 1443"/>
                <a:gd name="T44" fmla="*/ 721 w 1442"/>
                <a:gd name="T45" fmla="*/ 0 h 1443"/>
                <a:gd name="T46" fmla="*/ 1442 w 1442"/>
                <a:gd name="T47" fmla="*/ 722 h 1443"/>
                <a:gd name="T48" fmla="*/ 1442 w 1442"/>
                <a:gd name="T49" fmla="*/ 722 h 1443"/>
                <a:gd name="T50" fmla="*/ 721 w 1442"/>
                <a:gd name="T51" fmla="*/ 1443 h 1443"/>
                <a:gd name="T52" fmla="*/ 721 w 1442"/>
                <a:gd name="T53" fmla="*/ 1443 h 1443"/>
                <a:gd name="T54" fmla="*/ 0 w 1442"/>
                <a:gd name="T55" fmla="*/ 722 h 144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442" h="1443">
                  <a:moveTo>
                    <a:pt x="0" y="722"/>
                  </a:moveTo>
                  <a:cubicBezTo>
                    <a:pt x="0" y="323"/>
                    <a:pt x="323" y="0"/>
                    <a:pt x="721" y="0"/>
                  </a:cubicBezTo>
                  <a:cubicBezTo>
                    <a:pt x="721" y="0"/>
                    <a:pt x="721" y="0"/>
                    <a:pt x="721" y="0"/>
                  </a:cubicBezTo>
                  <a:cubicBezTo>
                    <a:pt x="721" y="4"/>
                    <a:pt x="721" y="4"/>
                    <a:pt x="721" y="4"/>
                  </a:cubicBezTo>
                  <a:cubicBezTo>
                    <a:pt x="721" y="8"/>
                    <a:pt x="721" y="8"/>
                    <a:pt x="721" y="8"/>
                  </a:cubicBezTo>
                  <a:cubicBezTo>
                    <a:pt x="524" y="8"/>
                    <a:pt x="346" y="88"/>
                    <a:pt x="217" y="217"/>
                  </a:cubicBezTo>
                  <a:cubicBezTo>
                    <a:pt x="217" y="217"/>
                    <a:pt x="217" y="217"/>
                    <a:pt x="217" y="217"/>
                  </a:cubicBezTo>
                  <a:cubicBezTo>
                    <a:pt x="87" y="346"/>
                    <a:pt x="8" y="525"/>
                    <a:pt x="8" y="722"/>
                  </a:cubicBezTo>
                  <a:cubicBezTo>
                    <a:pt x="8" y="722"/>
                    <a:pt x="8" y="722"/>
                    <a:pt x="8" y="722"/>
                  </a:cubicBezTo>
                  <a:cubicBezTo>
                    <a:pt x="8" y="919"/>
                    <a:pt x="87" y="1097"/>
                    <a:pt x="217" y="1226"/>
                  </a:cubicBezTo>
                  <a:cubicBezTo>
                    <a:pt x="217" y="1226"/>
                    <a:pt x="217" y="1226"/>
                    <a:pt x="217" y="1226"/>
                  </a:cubicBezTo>
                  <a:cubicBezTo>
                    <a:pt x="346" y="1355"/>
                    <a:pt x="524" y="1435"/>
                    <a:pt x="721" y="1435"/>
                  </a:cubicBezTo>
                  <a:cubicBezTo>
                    <a:pt x="721" y="1435"/>
                    <a:pt x="721" y="1435"/>
                    <a:pt x="721" y="1435"/>
                  </a:cubicBezTo>
                  <a:cubicBezTo>
                    <a:pt x="918" y="1435"/>
                    <a:pt x="1096" y="1355"/>
                    <a:pt x="1226" y="1226"/>
                  </a:cubicBezTo>
                  <a:cubicBezTo>
                    <a:pt x="1226" y="1226"/>
                    <a:pt x="1226" y="1226"/>
                    <a:pt x="1226" y="1226"/>
                  </a:cubicBezTo>
                  <a:cubicBezTo>
                    <a:pt x="1355" y="1097"/>
                    <a:pt x="1435" y="919"/>
                    <a:pt x="1435" y="722"/>
                  </a:cubicBezTo>
                  <a:cubicBezTo>
                    <a:pt x="1435" y="722"/>
                    <a:pt x="1435" y="722"/>
                    <a:pt x="1435" y="722"/>
                  </a:cubicBezTo>
                  <a:cubicBezTo>
                    <a:pt x="1435" y="525"/>
                    <a:pt x="1355" y="346"/>
                    <a:pt x="1226" y="217"/>
                  </a:cubicBezTo>
                  <a:cubicBezTo>
                    <a:pt x="1226" y="217"/>
                    <a:pt x="1226" y="217"/>
                    <a:pt x="1226" y="217"/>
                  </a:cubicBezTo>
                  <a:cubicBezTo>
                    <a:pt x="1096" y="88"/>
                    <a:pt x="918" y="8"/>
                    <a:pt x="721" y="8"/>
                  </a:cubicBezTo>
                  <a:cubicBezTo>
                    <a:pt x="721" y="8"/>
                    <a:pt x="721" y="8"/>
                    <a:pt x="721" y="8"/>
                  </a:cubicBezTo>
                  <a:cubicBezTo>
                    <a:pt x="721" y="4"/>
                    <a:pt x="721" y="4"/>
                    <a:pt x="721" y="4"/>
                  </a:cubicBezTo>
                  <a:cubicBezTo>
                    <a:pt x="721" y="0"/>
                    <a:pt x="721" y="0"/>
                    <a:pt x="721" y="0"/>
                  </a:cubicBezTo>
                  <a:cubicBezTo>
                    <a:pt x="1119" y="0"/>
                    <a:pt x="1442" y="323"/>
                    <a:pt x="1442" y="722"/>
                  </a:cubicBezTo>
                  <a:cubicBezTo>
                    <a:pt x="1442" y="722"/>
                    <a:pt x="1442" y="722"/>
                    <a:pt x="1442" y="722"/>
                  </a:cubicBezTo>
                  <a:cubicBezTo>
                    <a:pt x="1442" y="1120"/>
                    <a:pt x="1119" y="1443"/>
                    <a:pt x="721" y="1443"/>
                  </a:cubicBezTo>
                  <a:cubicBezTo>
                    <a:pt x="721" y="1443"/>
                    <a:pt x="721" y="1443"/>
                    <a:pt x="721" y="1443"/>
                  </a:cubicBezTo>
                  <a:cubicBezTo>
                    <a:pt x="323" y="1443"/>
                    <a:pt x="0" y="1120"/>
                    <a:pt x="0" y="722"/>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20"/>
            <p:cNvSpPr>
              <a:spLocks/>
            </p:cNvSpPr>
            <p:nvPr/>
          </p:nvSpPr>
          <p:spPr bwMode="auto">
            <a:xfrm>
              <a:off x="4034292" y="1387346"/>
              <a:ext cx="4108561" cy="4114504"/>
            </a:xfrm>
            <a:custGeom>
              <a:avLst/>
              <a:gdLst>
                <a:gd name="T0" fmla="*/ 0 w 1382"/>
                <a:gd name="T1" fmla="*/ 691 h 1382"/>
                <a:gd name="T2" fmla="*/ 691 w 1382"/>
                <a:gd name="T3" fmla="*/ 0 h 1382"/>
                <a:gd name="T4" fmla="*/ 691 w 1382"/>
                <a:gd name="T5" fmla="*/ 0 h 1382"/>
                <a:gd name="T6" fmla="*/ 691 w 1382"/>
                <a:gd name="T7" fmla="*/ 4 h 1382"/>
                <a:gd name="T8" fmla="*/ 691 w 1382"/>
                <a:gd name="T9" fmla="*/ 8 h 1382"/>
                <a:gd name="T10" fmla="*/ 208 w 1382"/>
                <a:gd name="T11" fmla="*/ 208 h 1382"/>
                <a:gd name="T12" fmla="*/ 208 w 1382"/>
                <a:gd name="T13" fmla="*/ 208 h 1382"/>
                <a:gd name="T14" fmla="*/ 9 w 1382"/>
                <a:gd name="T15" fmla="*/ 691 h 1382"/>
                <a:gd name="T16" fmla="*/ 9 w 1382"/>
                <a:gd name="T17" fmla="*/ 691 h 1382"/>
                <a:gd name="T18" fmla="*/ 208 w 1382"/>
                <a:gd name="T19" fmla="*/ 1173 h 1382"/>
                <a:gd name="T20" fmla="*/ 208 w 1382"/>
                <a:gd name="T21" fmla="*/ 1173 h 1382"/>
                <a:gd name="T22" fmla="*/ 691 w 1382"/>
                <a:gd name="T23" fmla="*/ 1373 h 1382"/>
                <a:gd name="T24" fmla="*/ 691 w 1382"/>
                <a:gd name="T25" fmla="*/ 1373 h 1382"/>
                <a:gd name="T26" fmla="*/ 1174 w 1382"/>
                <a:gd name="T27" fmla="*/ 1173 h 1382"/>
                <a:gd name="T28" fmla="*/ 1174 w 1382"/>
                <a:gd name="T29" fmla="*/ 1173 h 1382"/>
                <a:gd name="T30" fmla="*/ 1374 w 1382"/>
                <a:gd name="T31" fmla="*/ 691 h 1382"/>
                <a:gd name="T32" fmla="*/ 1374 w 1382"/>
                <a:gd name="T33" fmla="*/ 691 h 1382"/>
                <a:gd name="T34" fmla="*/ 1174 w 1382"/>
                <a:gd name="T35" fmla="*/ 208 h 1382"/>
                <a:gd name="T36" fmla="*/ 1174 w 1382"/>
                <a:gd name="T37" fmla="*/ 208 h 1382"/>
                <a:gd name="T38" fmla="*/ 691 w 1382"/>
                <a:gd name="T39" fmla="*/ 8 h 1382"/>
                <a:gd name="T40" fmla="*/ 691 w 1382"/>
                <a:gd name="T41" fmla="*/ 8 h 1382"/>
                <a:gd name="T42" fmla="*/ 691 w 1382"/>
                <a:gd name="T43" fmla="*/ 4 h 1382"/>
                <a:gd name="T44" fmla="*/ 691 w 1382"/>
                <a:gd name="T45" fmla="*/ 0 h 1382"/>
                <a:gd name="T46" fmla="*/ 1382 w 1382"/>
                <a:gd name="T47" fmla="*/ 691 h 1382"/>
                <a:gd name="T48" fmla="*/ 1382 w 1382"/>
                <a:gd name="T49" fmla="*/ 691 h 1382"/>
                <a:gd name="T50" fmla="*/ 691 w 1382"/>
                <a:gd name="T51" fmla="*/ 1382 h 1382"/>
                <a:gd name="T52" fmla="*/ 691 w 1382"/>
                <a:gd name="T53" fmla="*/ 1382 h 1382"/>
                <a:gd name="T54" fmla="*/ 0 w 1382"/>
                <a:gd name="T55" fmla="*/ 691 h 13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382" h="1382">
                  <a:moveTo>
                    <a:pt x="0" y="691"/>
                  </a:moveTo>
                  <a:cubicBezTo>
                    <a:pt x="0" y="309"/>
                    <a:pt x="310" y="0"/>
                    <a:pt x="691" y="0"/>
                  </a:cubicBezTo>
                  <a:cubicBezTo>
                    <a:pt x="691" y="0"/>
                    <a:pt x="691" y="0"/>
                    <a:pt x="691" y="0"/>
                  </a:cubicBezTo>
                  <a:cubicBezTo>
                    <a:pt x="691" y="4"/>
                    <a:pt x="691" y="4"/>
                    <a:pt x="691" y="4"/>
                  </a:cubicBezTo>
                  <a:cubicBezTo>
                    <a:pt x="691" y="8"/>
                    <a:pt x="691" y="8"/>
                    <a:pt x="691" y="8"/>
                  </a:cubicBezTo>
                  <a:cubicBezTo>
                    <a:pt x="503" y="8"/>
                    <a:pt x="332" y="85"/>
                    <a:pt x="208" y="208"/>
                  </a:cubicBezTo>
                  <a:cubicBezTo>
                    <a:pt x="208" y="208"/>
                    <a:pt x="208" y="208"/>
                    <a:pt x="208" y="208"/>
                  </a:cubicBezTo>
                  <a:cubicBezTo>
                    <a:pt x="85" y="332"/>
                    <a:pt x="9" y="502"/>
                    <a:pt x="9" y="691"/>
                  </a:cubicBezTo>
                  <a:cubicBezTo>
                    <a:pt x="9" y="691"/>
                    <a:pt x="9" y="691"/>
                    <a:pt x="9" y="691"/>
                  </a:cubicBezTo>
                  <a:cubicBezTo>
                    <a:pt x="9" y="879"/>
                    <a:pt x="85" y="1050"/>
                    <a:pt x="208" y="1173"/>
                  </a:cubicBezTo>
                  <a:cubicBezTo>
                    <a:pt x="208" y="1173"/>
                    <a:pt x="208" y="1173"/>
                    <a:pt x="208" y="1173"/>
                  </a:cubicBezTo>
                  <a:cubicBezTo>
                    <a:pt x="332" y="1297"/>
                    <a:pt x="503" y="1373"/>
                    <a:pt x="691" y="1373"/>
                  </a:cubicBezTo>
                  <a:cubicBezTo>
                    <a:pt x="691" y="1373"/>
                    <a:pt x="691" y="1373"/>
                    <a:pt x="691" y="1373"/>
                  </a:cubicBezTo>
                  <a:cubicBezTo>
                    <a:pt x="880" y="1373"/>
                    <a:pt x="1050" y="1297"/>
                    <a:pt x="1174" y="1173"/>
                  </a:cubicBezTo>
                  <a:cubicBezTo>
                    <a:pt x="1174" y="1173"/>
                    <a:pt x="1174" y="1173"/>
                    <a:pt x="1174" y="1173"/>
                  </a:cubicBezTo>
                  <a:cubicBezTo>
                    <a:pt x="1297" y="1050"/>
                    <a:pt x="1374" y="879"/>
                    <a:pt x="1374" y="691"/>
                  </a:cubicBezTo>
                  <a:cubicBezTo>
                    <a:pt x="1374" y="691"/>
                    <a:pt x="1374" y="691"/>
                    <a:pt x="1374" y="691"/>
                  </a:cubicBezTo>
                  <a:cubicBezTo>
                    <a:pt x="1374" y="502"/>
                    <a:pt x="1297" y="332"/>
                    <a:pt x="1174" y="208"/>
                  </a:cubicBezTo>
                  <a:cubicBezTo>
                    <a:pt x="1174" y="208"/>
                    <a:pt x="1174" y="208"/>
                    <a:pt x="1174" y="208"/>
                  </a:cubicBezTo>
                  <a:cubicBezTo>
                    <a:pt x="1050" y="85"/>
                    <a:pt x="880" y="8"/>
                    <a:pt x="691" y="8"/>
                  </a:cubicBezTo>
                  <a:cubicBezTo>
                    <a:pt x="691" y="8"/>
                    <a:pt x="691" y="8"/>
                    <a:pt x="691" y="8"/>
                  </a:cubicBezTo>
                  <a:cubicBezTo>
                    <a:pt x="691" y="4"/>
                    <a:pt x="691" y="4"/>
                    <a:pt x="691" y="4"/>
                  </a:cubicBezTo>
                  <a:cubicBezTo>
                    <a:pt x="691" y="0"/>
                    <a:pt x="691" y="0"/>
                    <a:pt x="691" y="0"/>
                  </a:cubicBezTo>
                  <a:cubicBezTo>
                    <a:pt x="1073" y="0"/>
                    <a:pt x="1382" y="309"/>
                    <a:pt x="1382" y="691"/>
                  </a:cubicBezTo>
                  <a:cubicBezTo>
                    <a:pt x="1382" y="691"/>
                    <a:pt x="1382" y="691"/>
                    <a:pt x="1382" y="691"/>
                  </a:cubicBezTo>
                  <a:cubicBezTo>
                    <a:pt x="1382" y="1072"/>
                    <a:pt x="1073" y="1382"/>
                    <a:pt x="691" y="1382"/>
                  </a:cubicBezTo>
                  <a:cubicBezTo>
                    <a:pt x="691" y="1382"/>
                    <a:pt x="691" y="1382"/>
                    <a:pt x="691" y="1382"/>
                  </a:cubicBezTo>
                  <a:cubicBezTo>
                    <a:pt x="310" y="1382"/>
                    <a:pt x="0" y="1072"/>
                    <a:pt x="0" y="69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21"/>
            <p:cNvSpPr>
              <a:spLocks/>
            </p:cNvSpPr>
            <p:nvPr/>
          </p:nvSpPr>
          <p:spPr bwMode="auto">
            <a:xfrm>
              <a:off x="4126386" y="1476469"/>
              <a:ext cx="3927345" cy="3933288"/>
            </a:xfrm>
            <a:custGeom>
              <a:avLst/>
              <a:gdLst>
                <a:gd name="T0" fmla="*/ 0 w 1321"/>
                <a:gd name="T1" fmla="*/ 661 h 1321"/>
                <a:gd name="T2" fmla="*/ 660 w 1321"/>
                <a:gd name="T3" fmla="*/ 0 h 1321"/>
                <a:gd name="T4" fmla="*/ 660 w 1321"/>
                <a:gd name="T5" fmla="*/ 0 h 1321"/>
                <a:gd name="T6" fmla="*/ 660 w 1321"/>
                <a:gd name="T7" fmla="*/ 5 h 1321"/>
                <a:gd name="T8" fmla="*/ 660 w 1321"/>
                <a:gd name="T9" fmla="*/ 9 h 1321"/>
                <a:gd name="T10" fmla="*/ 199 w 1321"/>
                <a:gd name="T11" fmla="*/ 200 h 1321"/>
                <a:gd name="T12" fmla="*/ 199 w 1321"/>
                <a:gd name="T13" fmla="*/ 200 h 1321"/>
                <a:gd name="T14" fmla="*/ 9 w 1321"/>
                <a:gd name="T15" fmla="*/ 661 h 1321"/>
                <a:gd name="T16" fmla="*/ 9 w 1321"/>
                <a:gd name="T17" fmla="*/ 661 h 1321"/>
                <a:gd name="T18" fmla="*/ 199 w 1321"/>
                <a:gd name="T19" fmla="*/ 1121 h 1321"/>
                <a:gd name="T20" fmla="*/ 199 w 1321"/>
                <a:gd name="T21" fmla="*/ 1121 h 1321"/>
                <a:gd name="T22" fmla="*/ 660 w 1321"/>
                <a:gd name="T23" fmla="*/ 1312 h 1321"/>
                <a:gd name="T24" fmla="*/ 660 w 1321"/>
                <a:gd name="T25" fmla="*/ 1312 h 1321"/>
                <a:gd name="T26" fmla="*/ 1121 w 1321"/>
                <a:gd name="T27" fmla="*/ 1121 h 1321"/>
                <a:gd name="T28" fmla="*/ 1121 w 1321"/>
                <a:gd name="T29" fmla="*/ 1121 h 1321"/>
                <a:gd name="T30" fmla="*/ 1312 w 1321"/>
                <a:gd name="T31" fmla="*/ 661 h 1321"/>
                <a:gd name="T32" fmla="*/ 1312 w 1321"/>
                <a:gd name="T33" fmla="*/ 661 h 1321"/>
                <a:gd name="T34" fmla="*/ 1121 w 1321"/>
                <a:gd name="T35" fmla="*/ 200 h 1321"/>
                <a:gd name="T36" fmla="*/ 1121 w 1321"/>
                <a:gd name="T37" fmla="*/ 200 h 1321"/>
                <a:gd name="T38" fmla="*/ 660 w 1321"/>
                <a:gd name="T39" fmla="*/ 9 h 1321"/>
                <a:gd name="T40" fmla="*/ 660 w 1321"/>
                <a:gd name="T41" fmla="*/ 9 h 1321"/>
                <a:gd name="T42" fmla="*/ 660 w 1321"/>
                <a:gd name="T43" fmla="*/ 5 h 1321"/>
                <a:gd name="T44" fmla="*/ 660 w 1321"/>
                <a:gd name="T45" fmla="*/ 0 h 1321"/>
                <a:gd name="T46" fmla="*/ 1321 w 1321"/>
                <a:gd name="T47" fmla="*/ 661 h 1321"/>
                <a:gd name="T48" fmla="*/ 1321 w 1321"/>
                <a:gd name="T49" fmla="*/ 661 h 1321"/>
                <a:gd name="T50" fmla="*/ 660 w 1321"/>
                <a:gd name="T51" fmla="*/ 1321 h 1321"/>
                <a:gd name="T52" fmla="*/ 660 w 1321"/>
                <a:gd name="T53" fmla="*/ 1321 h 1321"/>
                <a:gd name="T54" fmla="*/ 0 w 1321"/>
                <a:gd name="T55" fmla="*/ 661 h 13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321" h="1321">
                  <a:moveTo>
                    <a:pt x="0" y="661"/>
                  </a:moveTo>
                  <a:cubicBezTo>
                    <a:pt x="0" y="296"/>
                    <a:pt x="295" y="0"/>
                    <a:pt x="660" y="0"/>
                  </a:cubicBezTo>
                  <a:cubicBezTo>
                    <a:pt x="660" y="0"/>
                    <a:pt x="660" y="0"/>
                    <a:pt x="660" y="0"/>
                  </a:cubicBezTo>
                  <a:cubicBezTo>
                    <a:pt x="660" y="5"/>
                    <a:pt x="660" y="5"/>
                    <a:pt x="660" y="5"/>
                  </a:cubicBezTo>
                  <a:cubicBezTo>
                    <a:pt x="660" y="9"/>
                    <a:pt x="660" y="9"/>
                    <a:pt x="660" y="9"/>
                  </a:cubicBezTo>
                  <a:cubicBezTo>
                    <a:pt x="480" y="9"/>
                    <a:pt x="317" y="82"/>
                    <a:pt x="199" y="200"/>
                  </a:cubicBezTo>
                  <a:cubicBezTo>
                    <a:pt x="199" y="200"/>
                    <a:pt x="199" y="200"/>
                    <a:pt x="199" y="200"/>
                  </a:cubicBezTo>
                  <a:cubicBezTo>
                    <a:pt x="81" y="318"/>
                    <a:pt x="9" y="481"/>
                    <a:pt x="9" y="661"/>
                  </a:cubicBezTo>
                  <a:cubicBezTo>
                    <a:pt x="9" y="661"/>
                    <a:pt x="9" y="661"/>
                    <a:pt x="9" y="661"/>
                  </a:cubicBezTo>
                  <a:cubicBezTo>
                    <a:pt x="9" y="841"/>
                    <a:pt x="81" y="1004"/>
                    <a:pt x="199" y="1121"/>
                  </a:cubicBezTo>
                  <a:cubicBezTo>
                    <a:pt x="199" y="1121"/>
                    <a:pt x="199" y="1121"/>
                    <a:pt x="199" y="1121"/>
                  </a:cubicBezTo>
                  <a:cubicBezTo>
                    <a:pt x="317" y="1239"/>
                    <a:pt x="480" y="1312"/>
                    <a:pt x="660" y="1312"/>
                  </a:cubicBezTo>
                  <a:cubicBezTo>
                    <a:pt x="660" y="1312"/>
                    <a:pt x="660" y="1312"/>
                    <a:pt x="660" y="1312"/>
                  </a:cubicBezTo>
                  <a:cubicBezTo>
                    <a:pt x="840" y="1312"/>
                    <a:pt x="1003" y="1239"/>
                    <a:pt x="1121" y="1121"/>
                  </a:cubicBezTo>
                  <a:cubicBezTo>
                    <a:pt x="1121" y="1121"/>
                    <a:pt x="1121" y="1121"/>
                    <a:pt x="1121" y="1121"/>
                  </a:cubicBezTo>
                  <a:cubicBezTo>
                    <a:pt x="1239" y="1004"/>
                    <a:pt x="1312" y="841"/>
                    <a:pt x="1312" y="661"/>
                  </a:cubicBezTo>
                  <a:cubicBezTo>
                    <a:pt x="1312" y="661"/>
                    <a:pt x="1312" y="661"/>
                    <a:pt x="1312" y="661"/>
                  </a:cubicBezTo>
                  <a:cubicBezTo>
                    <a:pt x="1312" y="481"/>
                    <a:pt x="1239" y="318"/>
                    <a:pt x="1121" y="200"/>
                  </a:cubicBezTo>
                  <a:cubicBezTo>
                    <a:pt x="1121" y="200"/>
                    <a:pt x="1121" y="200"/>
                    <a:pt x="1121" y="200"/>
                  </a:cubicBezTo>
                  <a:cubicBezTo>
                    <a:pt x="1003" y="82"/>
                    <a:pt x="840" y="9"/>
                    <a:pt x="660" y="9"/>
                  </a:cubicBezTo>
                  <a:cubicBezTo>
                    <a:pt x="660" y="9"/>
                    <a:pt x="660" y="9"/>
                    <a:pt x="660" y="9"/>
                  </a:cubicBezTo>
                  <a:cubicBezTo>
                    <a:pt x="660" y="5"/>
                    <a:pt x="660" y="5"/>
                    <a:pt x="660" y="5"/>
                  </a:cubicBezTo>
                  <a:cubicBezTo>
                    <a:pt x="660" y="0"/>
                    <a:pt x="660" y="0"/>
                    <a:pt x="660" y="0"/>
                  </a:cubicBezTo>
                  <a:cubicBezTo>
                    <a:pt x="1025" y="0"/>
                    <a:pt x="1321" y="296"/>
                    <a:pt x="1321" y="661"/>
                  </a:cubicBezTo>
                  <a:cubicBezTo>
                    <a:pt x="1321" y="661"/>
                    <a:pt x="1321" y="661"/>
                    <a:pt x="1321" y="661"/>
                  </a:cubicBezTo>
                  <a:cubicBezTo>
                    <a:pt x="1321" y="1025"/>
                    <a:pt x="1025" y="1321"/>
                    <a:pt x="660" y="1321"/>
                  </a:cubicBezTo>
                  <a:cubicBezTo>
                    <a:pt x="660" y="1321"/>
                    <a:pt x="660" y="1321"/>
                    <a:pt x="660" y="1321"/>
                  </a:cubicBezTo>
                  <a:cubicBezTo>
                    <a:pt x="295" y="1321"/>
                    <a:pt x="0" y="1025"/>
                    <a:pt x="0" y="661"/>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22"/>
            <p:cNvSpPr>
              <a:spLocks/>
            </p:cNvSpPr>
            <p:nvPr/>
          </p:nvSpPr>
          <p:spPr bwMode="auto">
            <a:xfrm>
              <a:off x="4215509" y="1568562"/>
              <a:ext cx="3746129" cy="3752071"/>
            </a:xfrm>
            <a:custGeom>
              <a:avLst/>
              <a:gdLst>
                <a:gd name="T0" fmla="*/ 0 w 1260"/>
                <a:gd name="T1" fmla="*/ 630 h 1260"/>
                <a:gd name="T2" fmla="*/ 630 w 1260"/>
                <a:gd name="T3" fmla="*/ 0 h 1260"/>
                <a:gd name="T4" fmla="*/ 630 w 1260"/>
                <a:gd name="T5" fmla="*/ 0 h 1260"/>
                <a:gd name="T6" fmla="*/ 630 w 1260"/>
                <a:gd name="T7" fmla="*/ 4 h 1260"/>
                <a:gd name="T8" fmla="*/ 630 w 1260"/>
                <a:gd name="T9" fmla="*/ 9 h 1260"/>
                <a:gd name="T10" fmla="*/ 191 w 1260"/>
                <a:gd name="T11" fmla="*/ 191 h 1260"/>
                <a:gd name="T12" fmla="*/ 191 w 1260"/>
                <a:gd name="T13" fmla="*/ 191 h 1260"/>
                <a:gd name="T14" fmla="*/ 10 w 1260"/>
                <a:gd name="T15" fmla="*/ 630 h 1260"/>
                <a:gd name="T16" fmla="*/ 10 w 1260"/>
                <a:gd name="T17" fmla="*/ 630 h 1260"/>
                <a:gd name="T18" fmla="*/ 191 w 1260"/>
                <a:gd name="T19" fmla="*/ 1069 h 1260"/>
                <a:gd name="T20" fmla="*/ 191 w 1260"/>
                <a:gd name="T21" fmla="*/ 1069 h 1260"/>
                <a:gd name="T22" fmla="*/ 630 w 1260"/>
                <a:gd name="T23" fmla="*/ 1250 h 1260"/>
                <a:gd name="T24" fmla="*/ 630 w 1260"/>
                <a:gd name="T25" fmla="*/ 1250 h 1260"/>
                <a:gd name="T26" fmla="*/ 1069 w 1260"/>
                <a:gd name="T27" fmla="*/ 1069 h 1260"/>
                <a:gd name="T28" fmla="*/ 1069 w 1260"/>
                <a:gd name="T29" fmla="*/ 1069 h 1260"/>
                <a:gd name="T30" fmla="*/ 1251 w 1260"/>
                <a:gd name="T31" fmla="*/ 630 h 1260"/>
                <a:gd name="T32" fmla="*/ 1251 w 1260"/>
                <a:gd name="T33" fmla="*/ 630 h 1260"/>
                <a:gd name="T34" fmla="*/ 1069 w 1260"/>
                <a:gd name="T35" fmla="*/ 191 h 1260"/>
                <a:gd name="T36" fmla="*/ 1069 w 1260"/>
                <a:gd name="T37" fmla="*/ 191 h 1260"/>
                <a:gd name="T38" fmla="*/ 630 w 1260"/>
                <a:gd name="T39" fmla="*/ 9 h 1260"/>
                <a:gd name="T40" fmla="*/ 630 w 1260"/>
                <a:gd name="T41" fmla="*/ 9 h 1260"/>
                <a:gd name="T42" fmla="*/ 630 w 1260"/>
                <a:gd name="T43" fmla="*/ 4 h 1260"/>
                <a:gd name="T44" fmla="*/ 630 w 1260"/>
                <a:gd name="T45" fmla="*/ 0 h 1260"/>
                <a:gd name="T46" fmla="*/ 1260 w 1260"/>
                <a:gd name="T47" fmla="*/ 630 h 1260"/>
                <a:gd name="T48" fmla="*/ 1260 w 1260"/>
                <a:gd name="T49" fmla="*/ 630 h 1260"/>
                <a:gd name="T50" fmla="*/ 630 w 1260"/>
                <a:gd name="T51" fmla="*/ 1260 h 1260"/>
                <a:gd name="T52" fmla="*/ 630 w 1260"/>
                <a:gd name="T53" fmla="*/ 1260 h 1260"/>
                <a:gd name="T54" fmla="*/ 0 w 1260"/>
                <a:gd name="T55" fmla="*/ 630 h 12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Lst>
              <a:rect l="0" t="0" r="r" b="b"/>
              <a:pathLst>
                <a:path w="1260" h="1260">
                  <a:moveTo>
                    <a:pt x="0" y="630"/>
                  </a:moveTo>
                  <a:cubicBezTo>
                    <a:pt x="0" y="282"/>
                    <a:pt x="282" y="0"/>
                    <a:pt x="630" y="0"/>
                  </a:cubicBezTo>
                  <a:cubicBezTo>
                    <a:pt x="630" y="0"/>
                    <a:pt x="630" y="0"/>
                    <a:pt x="630" y="0"/>
                  </a:cubicBezTo>
                  <a:cubicBezTo>
                    <a:pt x="630" y="4"/>
                    <a:pt x="630" y="4"/>
                    <a:pt x="630" y="4"/>
                  </a:cubicBezTo>
                  <a:cubicBezTo>
                    <a:pt x="630" y="9"/>
                    <a:pt x="630" y="9"/>
                    <a:pt x="630" y="9"/>
                  </a:cubicBezTo>
                  <a:cubicBezTo>
                    <a:pt x="459" y="9"/>
                    <a:pt x="304" y="79"/>
                    <a:pt x="191" y="191"/>
                  </a:cubicBezTo>
                  <a:cubicBezTo>
                    <a:pt x="191" y="191"/>
                    <a:pt x="191" y="191"/>
                    <a:pt x="191" y="191"/>
                  </a:cubicBezTo>
                  <a:cubicBezTo>
                    <a:pt x="79" y="303"/>
                    <a:pt x="10" y="458"/>
                    <a:pt x="10" y="630"/>
                  </a:cubicBezTo>
                  <a:cubicBezTo>
                    <a:pt x="10" y="630"/>
                    <a:pt x="10" y="630"/>
                    <a:pt x="10" y="630"/>
                  </a:cubicBezTo>
                  <a:cubicBezTo>
                    <a:pt x="10" y="801"/>
                    <a:pt x="79" y="956"/>
                    <a:pt x="191" y="1069"/>
                  </a:cubicBezTo>
                  <a:cubicBezTo>
                    <a:pt x="191" y="1069"/>
                    <a:pt x="191" y="1069"/>
                    <a:pt x="191" y="1069"/>
                  </a:cubicBezTo>
                  <a:cubicBezTo>
                    <a:pt x="304" y="1181"/>
                    <a:pt x="459" y="1250"/>
                    <a:pt x="630" y="1250"/>
                  </a:cubicBezTo>
                  <a:cubicBezTo>
                    <a:pt x="630" y="1250"/>
                    <a:pt x="630" y="1250"/>
                    <a:pt x="630" y="1250"/>
                  </a:cubicBezTo>
                  <a:cubicBezTo>
                    <a:pt x="801" y="1250"/>
                    <a:pt x="957" y="1181"/>
                    <a:pt x="1069" y="1069"/>
                  </a:cubicBezTo>
                  <a:cubicBezTo>
                    <a:pt x="1069" y="1069"/>
                    <a:pt x="1069" y="1069"/>
                    <a:pt x="1069" y="1069"/>
                  </a:cubicBezTo>
                  <a:cubicBezTo>
                    <a:pt x="1181" y="956"/>
                    <a:pt x="1251" y="801"/>
                    <a:pt x="1251" y="630"/>
                  </a:cubicBezTo>
                  <a:cubicBezTo>
                    <a:pt x="1251" y="630"/>
                    <a:pt x="1251" y="630"/>
                    <a:pt x="1251" y="630"/>
                  </a:cubicBezTo>
                  <a:cubicBezTo>
                    <a:pt x="1251" y="458"/>
                    <a:pt x="1181" y="303"/>
                    <a:pt x="1069" y="191"/>
                  </a:cubicBezTo>
                  <a:cubicBezTo>
                    <a:pt x="1069" y="191"/>
                    <a:pt x="1069" y="191"/>
                    <a:pt x="1069" y="191"/>
                  </a:cubicBezTo>
                  <a:cubicBezTo>
                    <a:pt x="957" y="79"/>
                    <a:pt x="801" y="9"/>
                    <a:pt x="630" y="9"/>
                  </a:cubicBezTo>
                  <a:cubicBezTo>
                    <a:pt x="630" y="9"/>
                    <a:pt x="630" y="9"/>
                    <a:pt x="630" y="9"/>
                  </a:cubicBezTo>
                  <a:cubicBezTo>
                    <a:pt x="630" y="4"/>
                    <a:pt x="630" y="4"/>
                    <a:pt x="630" y="4"/>
                  </a:cubicBezTo>
                  <a:cubicBezTo>
                    <a:pt x="630" y="0"/>
                    <a:pt x="630" y="0"/>
                    <a:pt x="630" y="0"/>
                  </a:cubicBezTo>
                  <a:cubicBezTo>
                    <a:pt x="978" y="0"/>
                    <a:pt x="1260" y="282"/>
                    <a:pt x="1260" y="630"/>
                  </a:cubicBezTo>
                  <a:cubicBezTo>
                    <a:pt x="1260" y="630"/>
                    <a:pt x="1260" y="630"/>
                    <a:pt x="1260" y="630"/>
                  </a:cubicBezTo>
                  <a:cubicBezTo>
                    <a:pt x="1260" y="978"/>
                    <a:pt x="978" y="1260"/>
                    <a:pt x="630" y="1260"/>
                  </a:cubicBezTo>
                  <a:cubicBezTo>
                    <a:pt x="630" y="1260"/>
                    <a:pt x="630" y="1260"/>
                    <a:pt x="630" y="1260"/>
                  </a:cubicBezTo>
                  <a:cubicBezTo>
                    <a:pt x="282" y="1260"/>
                    <a:pt x="0" y="978"/>
                    <a:pt x="0" y="63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23"/>
            <p:cNvSpPr>
              <a:spLocks noEditPoints="1"/>
            </p:cNvSpPr>
            <p:nvPr/>
          </p:nvSpPr>
          <p:spPr bwMode="auto">
            <a:xfrm>
              <a:off x="4304632" y="1657685"/>
              <a:ext cx="3567883" cy="3570855"/>
            </a:xfrm>
            <a:custGeom>
              <a:avLst/>
              <a:gdLst>
                <a:gd name="T0" fmla="*/ 0 w 1200"/>
                <a:gd name="T1" fmla="*/ 600 h 1199"/>
                <a:gd name="T2" fmla="*/ 600 w 1200"/>
                <a:gd name="T3" fmla="*/ 0 h 1199"/>
                <a:gd name="T4" fmla="*/ 600 w 1200"/>
                <a:gd name="T5" fmla="*/ 0 h 1199"/>
                <a:gd name="T6" fmla="*/ 1200 w 1200"/>
                <a:gd name="T7" fmla="*/ 600 h 1199"/>
                <a:gd name="T8" fmla="*/ 1200 w 1200"/>
                <a:gd name="T9" fmla="*/ 600 h 1199"/>
                <a:gd name="T10" fmla="*/ 600 w 1200"/>
                <a:gd name="T11" fmla="*/ 1199 h 1199"/>
                <a:gd name="T12" fmla="*/ 600 w 1200"/>
                <a:gd name="T13" fmla="*/ 1199 h 1199"/>
                <a:gd name="T14" fmla="*/ 0 w 1200"/>
                <a:gd name="T15" fmla="*/ 600 h 1199"/>
                <a:gd name="T16" fmla="*/ 183 w 1200"/>
                <a:gd name="T17" fmla="*/ 1017 h 1199"/>
                <a:gd name="T18" fmla="*/ 600 w 1200"/>
                <a:gd name="T19" fmla="*/ 1189 h 1199"/>
                <a:gd name="T20" fmla="*/ 600 w 1200"/>
                <a:gd name="T21" fmla="*/ 1189 h 1199"/>
                <a:gd name="T22" fmla="*/ 1017 w 1200"/>
                <a:gd name="T23" fmla="*/ 1017 h 1199"/>
                <a:gd name="T24" fmla="*/ 1017 w 1200"/>
                <a:gd name="T25" fmla="*/ 1017 h 1199"/>
                <a:gd name="T26" fmla="*/ 1190 w 1200"/>
                <a:gd name="T27" fmla="*/ 600 h 1199"/>
                <a:gd name="T28" fmla="*/ 1190 w 1200"/>
                <a:gd name="T29" fmla="*/ 600 h 1199"/>
                <a:gd name="T30" fmla="*/ 1017 w 1200"/>
                <a:gd name="T31" fmla="*/ 183 h 1199"/>
                <a:gd name="T32" fmla="*/ 1017 w 1200"/>
                <a:gd name="T33" fmla="*/ 183 h 1199"/>
                <a:gd name="T34" fmla="*/ 600 w 1200"/>
                <a:gd name="T35" fmla="*/ 10 h 1199"/>
                <a:gd name="T36" fmla="*/ 600 w 1200"/>
                <a:gd name="T37" fmla="*/ 10 h 1199"/>
                <a:gd name="T38" fmla="*/ 183 w 1200"/>
                <a:gd name="T39" fmla="*/ 183 h 1199"/>
                <a:gd name="T40" fmla="*/ 183 w 1200"/>
                <a:gd name="T41" fmla="*/ 183 h 1199"/>
                <a:gd name="T42" fmla="*/ 10 w 1200"/>
                <a:gd name="T43" fmla="*/ 600 h 1199"/>
                <a:gd name="T44" fmla="*/ 10 w 1200"/>
                <a:gd name="T45" fmla="*/ 600 h 1199"/>
                <a:gd name="T46" fmla="*/ 183 w 1200"/>
                <a:gd name="T47" fmla="*/ 1017 h 11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1200" h="1199">
                  <a:moveTo>
                    <a:pt x="0" y="600"/>
                  </a:moveTo>
                  <a:cubicBezTo>
                    <a:pt x="0" y="269"/>
                    <a:pt x="269" y="0"/>
                    <a:pt x="600" y="0"/>
                  </a:cubicBezTo>
                  <a:cubicBezTo>
                    <a:pt x="600" y="0"/>
                    <a:pt x="600" y="0"/>
                    <a:pt x="600" y="0"/>
                  </a:cubicBezTo>
                  <a:cubicBezTo>
                    <a:pt x="931" y="0"/>
                    <a:pt x="1200" y="269"/>
                    <a:pt x="1200" y="600"/>
                  </a:cubicBezTo>
                  <a:cubicBezTo>
                    <a:pt x="1200" y="600"/>
                    <a:pt x="1200" y="600"/>
                    <a:pt x="1200" y="600"/>
                  </a:cubicBezTo>
                  <a:cubicBezTo>
                    <a:pt x="1200" y="931"/>
                    <a:pt x="931" y="1199"/>
                    <a:pt x="600" y="1199"/>
                  </a:cubicBezTo>
                  <a:cubicBezTo>
                    <a:pt x="600" y="1199"/>
                    <a:pt x="600" y="1199"/>
                    <a:pt x="600" y="1199"/>
                  </a:cubicBezTo>
                  <a:cubicBezTo>
                    <a:pt x="269" y="1199"/>
                    <a:pt x="0" y="931"/>
                    <a:pt x="0" y="600"/>
                  </a:cubicBezTo>
                  <a:close/>
                  <a:moveTo>
                    <a:pt x="183" y="1017"/>
                  </a:moveTo>
                  <a:cubicBezTo>
                    <a:pt x="290" y="1123"/>
                    <a:pt x="437" y="1189"/>
                    <a:pt x="600" y="1189"/>
                  </a:cubicBezTo>
                  <a:cubicBezTo>
                    <a:pt x="600" y="1189"/>
                    <a:pt x="600" y="1189"/>
                    <a:pt x="600" y="1189"/>
                  </a:cubicBezTo>
                  <a:cubicBezTo>
                    <a:pt x="763" y="1189"/>
                    <a:pt x="910" y="1123"/>
                    <a:pt x="1017" y="1017"/>
                  </a:cubicBezTo>
                  <a:cubicBezTo>
                    <a:pt x="1017" y="1017"/>
                    <a:pt x="1017" y="1017"/>
                    <a:pt x="1017" y="1017"/>
                  </a:cubicBezTo>
                  <a:cubicBezTo>
                    <a:pt x="1124" y="910"/>
                    <a:pt x="1190" y="763"/>
                    <a:pt x="1190" y="600"/>
                  </a:cubicBezTo>
                  <a:cubicBezTo>
                    <a:pt x="1190" y="600"/>
                    <a:pt x="1190" y="600"/>
                    <a:pt x="1190" y="600"/>
                  </a:cubicBezTo>
                  <a:cubicBezTo>
                    <a:pt x="1190" y="437"/>
                    <a:pt x="1124" y="290"/>
                    <a:pt x="1017" y="183"/>
                  </a:cubicBezTo>
                  <a:cubicBezTo>
                    <a:pt x="1017" y="183"/>
                    <a:pt x="1017" y="183"/>
                    <a:pt x="1017" y="183"/>
                  </a:cubicBezTo>
                  <a:cubicBezTo>
                    <a:pt x="910" y="76"/>
                    <a:pt x="763" y="10"/>
                    <a:pt x="600" y="10"/>
                  </a:cubicBezTo>
                  <a:cubicBezTo>
                    <a:pt x="600" y="10"/>
                    <a:pt x="600" y="10"/>
                    <a:pt x="600" y="10"/>
                  </a:cubicBezTo>
                  <a:cubicBezTo>
                    <a:pt x="437" y="10"/>
                    <a:pt x="290" y="76"/>
                    <a:pt x="183" y="183"/>
                  </a:cubicBezTo>
                  <a:cubicBezTo>
                    <a:pt x="183" y="183"/>
                    <a:pt x="183" y="183"/>
                    <a:pt x="183" y="183"/>
                  </a:cubicBezTo>
                  <a:cubicBezTo>
                    <a:pt x="76" y="290"/>
                    <a:pt x="10" y="437"/>
                    <a:pt x="10" y="600"/>
                  </a:cubicBezTo>
                  <a:cubicBezTo>
                    <a:pt x="10" y="600"/>
                    <a:pt x="10" y="600"/>
                    <a:pt x="10" y="600"/>
                  </a:cubicBezTo>
                  <a:cubicBezTo>
                    <a:pt x="10" y="763"/>
                    <a:pt x="76" y="910"/>
                    <a:pt x="183" y="10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38" name="TextBox 37"/>
          <p:cNvSpPr txBox="1"/>
          <p:nvPr/>
        </p:nvSpPr>
        <p:spPr>
          <a:xfrm>
            <a:off x="584159" y="2302902"/>
            <a:ext cx="282450" cy="323165"/>
          </a:xfrm>
          <a:prstGeom prst="rect">
            <a:avLst/>
          </a:prstGeom>
          <a:noFill/>
        </p:spPr>
        <p:txBody>
          <a:bodyPr wrap="none" rtlCol="0">
            <a:spAutoFit/>
          </a:bodyPr>
          <a:lstStyle/>
          <a:p>
            <a:r>
              <a:rPr lang="en-US" sz="1500" dirty="0">
                <a:latin typeface="Mont Heavy DEMO" panose="00000A00000000000000" pitchFamily="50" charset="0"/>
              </a:rPr>
              <a:t>1</a:t>
            </a:r>
          </a:p>
        </p:txBody>
      </p:sp>
      <p:sp>
        <p:nvSpPr>
          <p:cNvPr id="39" name="Subtitle 2"/>
          <p:cNvSpPr txBox="1">
            <a:spLocks/>
          </p:cNvSpPr>
          <p:nvPr/>
        </p:nvSpPr>
        <p:spPr>
          <a:xfrm>
            <a:off x="584159" y="2646868"/>
            <a:ext cx="2954890" cy="8659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700"/>
              </a:lnSpc>
              <a:spcBef>
                <a:spcPts val="0"/>
              </a:spcBef>
              <a:buNone/>
            </a:pPr>
            <a:r>
              <a:rPr lang="en-GB" sz="1150" dirty="0">
                <a:solidFill>
                  <a:schemeClr val="tx1">
                    <a:lumMod val="75000"/>
                    <a:lumOff val="25000"/>
                  </a:schemeClr>
                </a:solidFill>
                <a:latin typeface="Raleway" panose="020B0503030101060003" pitchFamily="34" charset="0"/>
              </a:rPr>
              <a:t>Instagram and TikTok campaigns use pet-based content and influencer relationships to reach emotionally engaged audiences of discovery-oriented viewers.</a:t>
            </a:r>
            <a:endParaRPr lang="en-US" sz="1150" dirty="0">
              <a:solidFill>
                <a:schemeClr val="tx1">
                  <a:lumMod val="75000"/>
                  <a:lumOff val="25000"/>
                </a:schemeClr>
              </a:solidFill>
              <a:latin typeface="Raleway" panose="020B0503030101060003" pitchFamily="34" charset="0"/>
            </a:endParaRPr>
          </a:p>
        </p:txBody>
      </p:sp>
      <p:sp>
        <p:nvSpPr>
          <p:cNvPr id="40" name="TextBox 39"/>
          <p:cNvSpPr txBox="1"/>
          <p:nvPr/>
        </p:nvSpPr>
        <p:spPr>
          <a:xfrm>
            <a:off x="584159" y="4074620"/>
            <a:ext cx="282450" cy="323165"/>
          </a:xfrm>
          <a:prstGeom prst="rect">
            <a:avLst/>
          </a:prstGeom>
          <a:noFill/>
        </p:spPr>
        <p:txBody>
          <a:bodyPr wrap="none" rtlCol="0">
            <a:spAutoFit/>
          </a:bodyPr>
          <a:lstStyle/>
          <a:p>
            <a:r>
              <a:rPr lang="en-US" sz="1500" dirty="0">
                <a:solidFill>
                  <a:schemeClr val="accent1"/>
                </a:solidFill>
                <a:latin typeface="Mont Heavy DEMO" panose="00000A00000000000000" pitchFamily="50" charset="0"/>
              </a:rPr>
              <a:t>2</a:t>
            </a:r>
          </a:p>
        </p:txBody>
      </p:sp>
      <p:sp>
        <p:nvSpPr>
          <p:cNvPr id="41" name="Subtitle 2"/>
          <p:cNvSpPr txBox="1">
            <a:spLocks/>
          </p:cNvSpPr>
          <p:nvPr/>
        </p:nvSpPr>
        <p:spPr>
          <a:xfrm>
            <a:off x="584159" y="4418586"/>
            <a:ext cx="2954890" cy="8659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700"/>
              </a:lnSpc>
              <a:spcBef>
                <a:spcPts val="0"/>
              </a:spcBef>
              <a:buNone/>
            </a:pPr>
            <a:r>
              <a:rPr lang="en-GB" sz="1150" dirty="0">
                <a:solidFill>
                  <a:schemeClr val="tx1">
                    <a:lumMod val="75000"/>
                    <a:lumOff val="25000"/>
                  </a:schemeClr>
                </a:solidFill>
                <a:latin typeface="Raleway" panose="020B0503030101060003" pitchFamily="34" charset="0"/>
              </a:rPr>
              <a:t>Grooming reminders, loyalty offers, and personal offers on services are the retention-based email campaigns that are in place and are CRM-integrated.</a:t>
            </a:r>
            <a:endParaRPr lang="en-US" sz="1150" dirty="0">
              <a:solidFill>
                <a:schemeClr val="tx1">
                  <a:lumMod val="75000"/>
                  <a:lumOff val="25000"/>
                </a:schemeClr>
              </a:solidFill>
              <a:latin typeface="Raleway" panose="020B0503030101060003" pitchFamily="34" charset="0"/>
            </a:endParaRPr>
          </a:p>
        </p:txBody>
      </p:sp>
      <p:sp>
        <p:nvSpPr>
          <p:cNvPr id="42" name="TextBox 41"/>
          <p:cNvSpPr txBox="1"/>
          <p:nvPr/>
        </p:nvSpPr>
        <p:spPr>
          <a:xfrm>
            <a:off x="11319143" y="2302902"/>
            <a:ext cx="282450" cy="323165"/>
          </a:xfrm>
          <a:prstGeom prst="rect">
            <a:avLst/>
          </a:prstGeom>
          <a:noFill/>
        </p:spPr>
        <p:txBody>
          <a:bodyPr wrap="none" rtlCol="0">
            <a:spAutoFit/>
          </a:bodyPr>
          <a:lstStyle/>
          <a:p>
            <a:pPr algn="r"/>
            <a:r>
              <a:rPr lang="en-US" sz="1500" dirty="0">
                <a:latin typeface="Mont Heavy DEMO" panose="00000A00000000000000" pitchFamily="50" charset="0"/>
              </a:rPr>
              <a:t>3</a:t>
            </a:r>
          </a:p>
        </p:txBody>
      </p:sp>
      <p:sp>
        <p:nvSpPr>
          <p:cNvPr id="43" name="Subtitle 2"/>
          <p:cNvSpPr txBox="1">
            <a:spLocks/>
          </p:cNvSpPr>
          <p:nvPr/>
        </p:nvSpPr>
        <p:spPr>
          <a:xfrm>
            <a:off x="8646703" y="2646868"/>
            <a:ext cx="2954890" cy="8659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ts val="1700"/>
              </a:lnSpc>
              <a:spcBef>
                <a:spcPts val="0"/>
              </a:spcBef>
              <a:buNone/>
            </a:pPr>
            <a:r>
              <a:rPr lang="en-GB" sz="1150" dirty="0">
                <a:solidFill>
                  <a:schemeClr val="tx1">
                    <a:lumMod val="75000"/>
                    <a:lumOff val="25000"/>
                  </a:schemeClr>
                </a:solidFill>
                <a:latin typeface="Raleway" panose="020B0503030101060003" pitchFamily="34" charset="0"/>
              </a:rPr>
              <a:t>SEO-optimised pet care guides and blog content will strengthen domain authority and help in the long-term visibility and generation of organic leads.</a:t>
            </a:r>
            <a:endParaRPr lang="en-US" sz="1150" dirty="0">
              <a:solidFill>
                <a:schemeClr val="tx1">
                  <a:lumMod val="75000"/>
                  <a:lumOff val="25000"/>
                </a:schemeClr>
              </a:solidFill>
              <a:latin typeface="Raleway" panose="020B0503030101060003" pitchFamily="34" charset="0"/>
            </a:endParaRPr>
          </a:p>
        </p:txBody>
      </p:sp>
      <p:sp>
        <p:nvSpPr>
          <p:cNvPr id="44" name="TextBox 43"/>
          <p:cNvSpPr txBox="1"/>
          <p:nvPr/>
        </p:nvSpPr>
        <p:spPr>
          <a:xfrm>
            <a:off x="11319143" y="4074620"/>
            <a:ext cx="282450" cy="323165"/>
          </a:xfrm>
          <a:prstGeom prst="rect">
            <a:avLst/>
          </a:prstGeom>
          <a:noFill/>
        </p:spPr>
        <p:txBody>
          <a:bodyPr wrap="none" rtlCol="0">
            <a:spAutoFit/>
          </a:bodyPr>
          <a:lstStyle/>
          <a:p>
            <a:pPr algn="r"/>
            <a:r>
              <a:rPr lang="en-US" sz="1500" dirty="0">
                <a:solidFill>
                  <a:schemeClr val="accent2"/>
                </a:solidFill>
                <a:latin typeface="Mont Heavy DEMO" panose="00000A00000000000000" pitchFamily="50" charset="0"/>
              </a:rPr>
              <a:t>4</a:t>
            </a:r>
          </a:p>
        </p:txBody>
      </p:sp>
      <p:sp>
        <p:nvSpPr>
          <p:cNvPr id="45" name="Subtitle 2"/>
          <p:cNvSpPr txBox="1">
            <a:spLocks/>
          </p:cNvSpPr>
          <p:nvPr/>
        </p:nvSpPr>
        <p:spPr>
          <a:xfrm>
            <a:off x="8646703" y="4418586"/>
            <a:ext cx="2954890" cy="8659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ts val="1700"/>
              </a:lnSpc>
              <a:spcBef>
                <a:spcPts val="0"/>
              </a:spcBef>
              <a:buNone/>
            </a:pPr>
            <a:r>
              <a:rPr lang="en-GB" sz="1150" dirty="0">
                <a:solidFill>
                  <a:schemeClr val="tx1">
                    <a:lumMod val="75000"/>
                    <a:lumOff val="25000"/>
                  </a:schemeClr>
                </a:solidFill>
                <a:latin typeface="Raleway" panose="020B0503030101060003" pitchFamily="34" charset="0"/>
              </a:rPr>
              <a:t>The strategic partnership with the vets, pet cafes, and local micro-celebrities expands the brand into high-trust, niche groups.</a:t>
            </a:r>
            <a:endParaRPr lang="en-US" sz="1150" dirty="0">
              <a:solidFill>
                <a:schemeClr val="tx1">
                  <a:lumMod val="75000"/>
                  <a:lumOff val="25000"/>
                </a:schemeClr>
              </a:solidFill>
              <a:latin typeface="Raleway" panose="020B0503030101060003" pitchFamily="34" charset="0"/>
            </a:endParaRPr>
          </a:p>
        </p:txBody>
      </p:sp>
      <p:sp>
        <p:nvSpPr>
          <p:cNvPr id="27" name="Oval 25"/>
          <p:cNvSpPr>
            <a:spLocks noChangeArrowheads="1"/>
          </p:cNvSpPr>
          <p:nvPr/>
        </p:nvSpPr>
        <p:spPr bwMode="auto">
          <a:xfrm>
            <a:off x="5440948" y="4468026"/>
            <a:ext cx="1295251" cy="1298222"/>
          </a:xfrm>
          <a:prstGeom prst="ellipse">
            <a:avLst/>
          </a:prstGeom>
          <a:solidFill>
            <a:schemeClr val="bg1"/>
          </a:solidFill>
          <a:ln>
            <a:noFill/>
          </a:ln>
          <a:effectLst>
            <a:outerShdw blurRad="127000" dist="101600" dir="2700000" algn="tl" rotWithShape="0">
              <a:schemeClr val="accent2">
                <a:lumMod val="50000"/>
                <a:lumOff val="50000"/>
                <a:alpha val="1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28" name="Oval 26"/>
          <p:cNvSpPr>
            <a:spLocks noChangeArrowheads="1"/>
          </p:cNvSpPr>
          <p:nvPr/>
        </p:nvSpPr>
        <p:spPr bwMode="auto">
          <a:xfrm>
            <a:off x="5440948" y="1048679"/>
            <a:ext cx="1295251" cy="1296737"/>
          </a:xfrm>
          <a:prstGeom prst="ellipse">
            <a:avLst/>
          </a:prstGeom>
          <a:solidFill>
            <a:schemeClr val="bg1"/>
          </a:solidFill>
          <a:ln>
            <a:noFill/>
          </a:ln>
          <a:effectLst>
            <a:outerShdw blurRad="127000" dist="101600" dir="2700000" algn="tl" rotWithShape="0">
              <a:schemeClr val="accent2">
                <a:lumMod val="50000"/>
                <a:lumOff val="50000"/>
                <a:alpha val="1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29" name="Oval 27"/>
          <p:cNvSpPr>
            <a:spLocks noChangeArrowheads="1"/>
          </p:cNvSpPr>
          <p:nvPr/>
        </p:nvSpPr>
        <p:spPr bwMode="auto">
          <a:xfrm>
            <a:off x="3808515" y="2848960"/>
            <a:ext cx="1293767" cy="1295252"/>
          </a:xfrm>
          <a:prstGeom prst="ellipse">
            <a:avLst/>
          </a:prstGeom>
          <a:solidFill>
            <a:schemeClr val="bg1"/>
          </a:solidFill>
          <a:ln>
            <a:noFill/>
          </a:ln>
          <a:effectLst>
            <a:outerShdw blurRad="127000" dist="101600" dir="2700000" algn="tl" rotWithShape="0">
              <a:schemeClr val="accent2">
                <a:lumMod val="50000"/>
                <a:lumOff val="50000"/>
                <a:alpha val="1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30" name="Oval 28"/>
          <p:cNvSpPr>
            <a:spLocks noChangeArrowheads="1"/>
          </p:cNvSpPr>
          <p:nvPr/>
        </p:nvSpPr>
        <p:spPr bwMode="auto">
          <a:xfrm>
            <a:off x="7141708" y="2848960"/>
            <a:ext cx="1295251" cy="1295252"/>
          </a:xfrm>
          <a:prstGeom prst="ellipse">
            <a:avLst/>
          </a:prstGeom>
          <a:solidFill>
            <a:schemeClr val="accent1"/>
          </a:solidFill>
          <a:ln>
            <a:noFill/>
          </a:ln>
          <a:effectLst>
            <a:outerShdw blurRad="127000" dist="101600" dir="2700000" algn="tl" rotWithShape="0">
              <a:schemeClr val="accent2">
                <a:lumMod val="50000"/>
                <a:lumOff val="50000"/>
                <a:alpha val="1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31" name="Freeform 29"/>
          <p:cNvSpPr>
            <a:spLocks noEditPoints="1"/>
          </p:cNvSpPr>
          <p:nvPr/>
        </p:nvSpPr>
        <p:spPr bwMode="auto">
          <a:xfrm>
            <a:off x="4167977" y="3153464"/>
            <a:ext cx="537708" cy="634258"/>
          </a:xfrm>
          <a:custGeom>
            <a:avLst/>
            <a:gdLst>
              <a:gd name="T0" fmla="*/ 128 w 181"/>
              <a:gd name="T1" fmla="*/ 21 h 213"/>
              <a:gd name="T2" fmla="*/ 93 w 181"/>
              <a:gd name="T3" fmla="*/ 0 h 213"/>
              <a:gd name="T4" fmla="*/ 63 w 181"/>
              <a:gd name="T5" fmla="*/ 25 h 213"/>
              <a:gd name="T6" fmla="*/ 0 w 181"/>
              <a:gd name="T7" fmla="*/ 140 h 213"/>
              <a:gd name="T8" fmla="*/ 44 w 181"/>
              <a:gd name="T9" fmla="*/ 213 h 213"/>
              <a:gd name="T10" fmla="*/ 178 w 181"/>
              <a:gd name="T11" fmla="*/ 167 h 213"/>
              <a:gd name="T12" fmla="*/ 67 w 181"/>
              <a:gd name="T13" fmla="*/ 12 h 213"/>
              <a:gd name="T14" fmla="*/ 101 w 181"/>
              <a:gd name="T15" fmla="*/ 20 h 213"/>
              <a:gd name="T16" fmla="*/ 122 w 181"/>
              <a:gd name="T17" fmla="*/ 34 h 213"/>
              <a:gd name="T18" fmla="*/ 134 w 181"/>
              <a:gd name="T19" fmla="*/ 51 h 213"/>
              <a:gd name="T20" fmla="*/ 120 w 181"/>
              <a:gd name="T21" fmla="*/ 59 h 213"/>
              <a:gd name="T22" fmla="*/ 117 w 181"/>
              <a:gd name="T23" fmla="*/ 68 h 213"/>
              <a:gd name="T24" fmla="*/ 110 w 181"/>
              <a:gd name="T25" fmla="*/ 74 h 213"/>
              <a:gd name="T26" fmla="*/ 104 w 181"/>
              <a:gd name="T27" fmla="*/ 79 h 213"/>
              <a:gd name="T28" fmla="*/ 87 w 181"/>
              <a:gd name="T29" fmla="*/ 83 h 213"/>
              <a:gd name="T30" fmla="*/ 77 w 181"/>
              <a:gd name="T31" fmla="*/ 79 h 213"/>
              <a:gd name="T32" fmla="*/ 71 w 181"/>
              <a:gd name="T33" fmla="*/ 75 h 213"/>
              <a:gd name="T34" fmla="*/ 61 w 181"/>
              <a:gd name="T35" fmla="*/ 63 h 213"/>
              <a:gd name="T36" fmla="*/ 57 w 181"/>
              <a:gd name="T37" fmla="*/ 46 h 213"/>
              <a:gd name="T38" fmla="*/ 61 w 181"/>
              <a:gd name="T39" fmla="*/ 38 h 213"/>
              <a:gd name="T40" fmla="*/ 135 w 181"/>
              <a:gd name="T41" fmla="*/ 208 h 213"/>
              <a:gd name="T42" fmla="*/ 72 w 181"/>
              <a:gd name="T43" fmla="*/ 171 h 213"/>
              <a:gd name="T44" fmla="*/ 5 w 181"/>
              <a:gd name="T45" fmla="*/ 149 h 213"/>
              <a:gd name="T46" fmla="*/ 11 w 181"/>
              <a:gd name="T47" fmla="*/ 150 h 213"/>
              <a:gd name="T48" fmla="*/ 175 w 181"/>
              <a:gd name="T49" fmla="*/ 149 h 213"/>
              <a:gd name="T50" fmla="*/ 175 w 181"/>
              <a:gd name="T51" fmla="*/ 144 h 213"/>
              <a:gd name="T52" fmla="*/ 6 w 181"/>
              <a:gd name="T53" fmla="*/ 144 h 213"/>
              <a:gd name="T54" fmla="*/ 43 w 181"/>
              <a:gd name="T55" fmla="*/ 44 h 213"/>
              <a:gd name="T56" fmla="*/ 42 w 181"/>
              <a:gd name="T57" fmla="*/ 54 h 213"/>
              <a:gd name="T58" fmla="*/ 47 w 181"/>
              <a:gd name="T59" fmla="*/ 68 h 213"/>
              <a:gd name="T60" fmla="*/ 51 w 181"/>
              <a:gd name="T61" fmla="*/ 78 h 213"/>
              <a:gd name="T62" fmla="*/ 62 w 181"/>
              <a:gd name="T63" fmla="*/ 89 h 213"/>
              <a:gd name="T64" fmla="*/ 83 w 181"/>
              <a:gd name="T65" fmla="*/ 85 h 213"/>
              <a:gd name="T66" fmla="*/ 96 w 181"/>
              <a:gd name="T67" fmla="*/ 96 h 213"/>
              <a:gd name="T68" fmla="*/ 113 w 181"/>
              <a:gd name="T69" fmla="*/ 92 h 213"/>
              <a:gd name="T70" fmla="*/ 114 w 181"/>
              <a:gd name="T71" fmla="*/ 76 h 213"/>
              <a:gd name="T72" fmla="*/ 133 w 181"/>
              <a:gd name="T73" fmla="*/ 68 h 213"/>
              <a:gd name="T74" fmla="*/ 139 w 181"/>
              <a:gd name="T75" fmla="*/ 45 h 213"/>
              <a:gd name="T76" fmla="*/ 176 w 181"/>
              <a:gd name="T77" fmla="*/ 46 h 213"/>
              <a:gd name="T78" fmla="*/ 87 w 181"/>
              <a:gd name="T79" fmla="*/ 68 h 213"/>
              <a:gd name="T80" fmla="*/ 106 w 181"/>
              <a:gd name="T81" fmla="*/ 61 h 213"/>
              <a:gd name="T82" fmla="*/ 103 w 181"/>
              <a:gd name="T83" fmla="*/ 35 h 213"/>
              <a:gd name="T84" fmla="*/ 83 w 181"/>
              <a:gd name="T85" fmla="*/ 31 h 213"/>
              <a:gd name="T86" fmla="*/ 71 w 181"/>
              <a:gd name="T87" fmla="*/ 46 h 213"/>
              <a:gd name="T88" fmla="*/ 104 w 181"/>
              <a:gd name="T89" fmla="*/ 55 h 213"/>
              <a:gd name="T90" fmla="*/ 94 w 181"/>
              <a:gd name="T91" fmla="*/ 63 h 213"/>
              <a:gd name="T92" fmla="*/ 78 w 181"/>
              <a:gd name="T93" fmla="*/ 58 h 213"/>
              <a:gd name="T94" fmla="*/ 95 w 181"/>
              <a:gd name="T95" fmla="*/ 162 h 213"/>
              <a:gd name="T96" fmla="*/ 92 w 181"/>
              <a:gd name="T97" fmla="*/ 159 h 213"/>
              <a:gd name="T98" fmla="*/ 143 w 181"/>
              <a:gd name="T99" fmla="*/ 117 h 213"/>
              <a:gd name="T100" fmla="*/ 37 w 181"/>
              <a:gd name="T101" fmla="*/ 117 h 213"/>
              <a:gd name="T102" fmla="*/ 35 w 181"/>
              <a:gd name="T103" fmla="*/ 113 h 213"/>
              <a:gd name="T104" fmla="*/ 21 w 181"/>
              <a:gd name="T105" fmla="*/ 126 h 213"/>
              <a:gd name="T106" fmla="*/ 74 w 181"/>
              <a:gd name="T107" fmla="*/ 122 h 213"/>
              <a:gd name="T108" fmla="*/ 104 w 181"/>
              <a:gd name="T109" fmla="*/ 129 h 213"/>
              <a:gd name="T110" fmla="*/ 146 w 181"/>
              <a:gd name="T111" fmla="*/ 126 h 213"/>
              <a:gd name="T112" fmla="*/ 32 w 181"/>
              <a:gd name="T113" fmla="*/ 121 h 213"/>
              <a:gd name="T114" fmla="*/ 101 w 181"/>
              <a:gd name="T115" fmla="*/ 125 h 2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81" h="213">
                <a:moveTo>
                  <a:pt x="181" y="140"/>
                </a:moveTo>
                <a:cubicBezTo>
                  <a:pt x="181" y="46"/>
                  <a:pt x="181" y="46"/>
                  <a:pt x="181" y="46"/>
                </a:cubicBezTo>
                <a:cubicBezTo>
                  <a:pt x="181" y="40"/>
                  <a:pt x="177" y="35"/>
                  <a:pt x="172" y="34"/>
                </a:cubicBezTo>
                <a:cubicBezTo>
                  <a:pt x="171" y="34"/>
                  <a:pt x="171" y="34"/>
                  <a:pt x="171" y="34"/>
                </a:cubicBezTo>
                <a:cubicBezTo>
                  <a:pt x="170" y="33"/>
                  <a:pt x="170" y="33"/>
                  <a:pt x="169" y="33"/>
                </a:cubicBezTo>
                <a:cubicBezTo>
                  <a:pt x="130" y="33"/>
                  <a:pt x="130" y="33"/>
                  <a:pt x="130" y="33"/>
                </a:cubicBezTo>
                <a:cubicBezTo>
                  <a:pt x="133" y="31"/>
                  <a:pt x="133" y="31"/>
                  <a:pt x="133" y="31"/>
                </a:cubicBezTo>
                <a:cubicBezTo>
                  <a:pt x="134" y="30"/>
                  <a:pt x="135" y="29"/>
                  <a:pt x="134" y="28"/>
                </a:cubicBezTo>
                <a:cubicBezTo>
                  <a:pt x="131" y="22"/>
                  <a:pt x="131" y="22"/>
                  <a:pt x="131" y="22"/>
                </a:cubicBezTo>
                <a:cubicBezTo>
                  <a:pt x="130" y="21"/>
                  <a:pt x="129" y="21"/>
                  <a:pt x="128" y="21"/>
                </a:cubicBezTo>
                <a:cubicBezTo>
                  <a:pt x="117" y="25"/>
                  <a:pt x="117" y="25"/>
                  <a:pt x="117" y="25"/>
                </a:cubicBezTo>
                <a:cubicBezTo>
                  <a:pt x="116" y="24"/>
                  <a:pt x="115" y="23"/>
                  <a:pt x="114" y="22"/>
                </a:cubicBezTo>
                <a:cubicBezTo>
                  <a:pt x="118" y="12"/>
                  <a:pt x="118" y="12"/>
                  <a:pt x="118" y="12"/>
                </a:cubicBezTo>
                <a:cubicBezTo>
                  <a:pt x="119" y="11"/>
                  <a:pt x="118" y="9"/>
                  <a:pt x="117" y="9"/>
                </a:cubicBezTo>
                <a:cubicBezTo>
                  <a:pt x="112" y="5"/>
                  <a:pt x="112" y="5"/>
                  <a:pt x="112" y="5"/>
                </a:cubicBezTo>
                <a:cubicBezTo>
                  <a:pt x="111" y="5"/>
                  <a:pt x="109" y="5"/>
                  <a:pt x="109" y="6"/>
                </a:cubicBezTo>
                <a:cubicBezTo>
                  <a:pt x="102" y="15"/>
                  <a:pt x="102" y="15"/>
                  <a:pt x="102" y="15"/>
                </a:cubicBezTo>
                <a:cubicBezTo>
                  <a:pt x="100" y="14"/>
                  <a:pt x="99" y="14"/>
                  <a:pt x="97" y="14"/>
                </a:cubicBezTo>
                <a:cubicBezTo>
                  <a:pt x="96" y="3"/>
                  <a:pt x="96" y="3"/>
                  <a:pt x="96" y="3"/>
                </a:cubicBezTo>
                <a:cubicBezTo>
                  <a:pt x="96" y="1"/>
                  <a:pt x="95" y="0"/>
                  <a:pt x="93" y="0"/>
                </a:cubicBezTo>
                <a:cubicBezTo>
                  <a:pt x="87" y="0"/>
                  <a:pt x="87" y="0"/>
                  <a:pt x="87" y="0"/>
                </a:cubicBezTo>
                <a:cubicBezTo>
                  <a:pt x="86" y="0"/>
                  <a:pt x="85" y="1"/>
                  <a:pt x="84" y="3"/>
                </a:cubicBezTo>
                <a:cubicBezTo>
                  <a:pt x="83" y="14"/>
                  <a:pt x="83" y="14"/>
                  <a:pt x="83" y="14"/>
                </a:cubicBezTo>
                <a:cubicBezTo>
                  <a:pt x="81" y="14"/>
                  <a:pt x="80" y="14"/>
                  <a:pt x="79" y="15"/>
                </a:cubicBezTo>
                <a:cubicBezTo>
                  <a:pt x="72" y="6"/>
                  <a:pt x="72" y="6"/>
                  <a:pt x="72" y="6"/>
                </a:cubicBezTo>
                <a:cubicBezTo>
                  <a:pt x="71" y="5"/>
                  <a:pt x="70" y="5"/>
                  <a:pt x="69" y="5"/>
                </a:cubicBezTo>
                <a:cubicBezTo>
                  <a:pt x="63" y="9"/>
                  <a:pt x="63" y="9"/>
                  <a:pt x="63" y="9"/>
                </a:cubicBezTo>
                <a:cubicBezTo>
                  <a:pt x="62" y="9"/>
                  <a:pt x="61" y="11"/>
                  <a:pt x="62" y="12"/>
                </a:cubicBezTo>
                <a:cubicBezTo>
                  <a:pt x="66" y="22"/>
                  <a:pt x="66" y="22"/>
                  <a:pt x="66" y="22"/>
                </a:cubicBezTo>
                <a:cubicBezTo>
                  <a:pt x="65" y="23"/>
                  <a:pt x="64" y="24"/>
                  <a:pt x="63" y="25"/>
                </a:cubicBezTo>
                <a:cubicBezTo>
                  <a:pt x="52" y="21"/>
                  <a:pt x="52" y="21"/>
                  <a:pt x="52" y="21"/>
                </a:cubicBezTo>
                <a:cubicBezTo>
                  <a:pt x="51" y="21"/>
                  <a:pt x="50" y="21"/>
                  <a:pt x="49" y="22"/>
                </a:cubicBezTo>
                <a:cubicBezTo>
                  <a:pt x="46" y="28"/>
                  <a:pt x="46" y="28"/>
                  <a:pt x="46" y="28"/>
                </a:cubicBezTo>
                <a:cubicBezTo>
                  <a:pt x="46" y="29"/>
                  <a:pt x="46" y="30"/>
                  <a:pt x="47" y="31"/>
                </a:cubicBezTo>
                <a:cubicBezTo>
                  <a:pt x="50" y="33"/>
                  <a:pt x="50" y="33"/>
                  <a:pt x="50" y="33"/>
                </a:cubicBezTo>
                <a:cubicBezTo>
                  <a:pt x="12" y="33"/>
                  <a:pt x="12" y="33"/>
                  <a:pt x="12" y="33"/>
                </a:cubicBezTo>
                <a:cubicBezTo>
                  <a:pt x="7" y="33"/>
                  <a:pt x="3" y="36"/>
                  <a:pt x="1" y="41"/>
                </a:cubicBezTo>
                <a:cubicBezTo>
                  <a:pt x="0" y="42"/>
                  <a:pt x="0" y="44"/>
                  <a:pt x="0" y="46"/>
                </a:cubicBezTo>
                <a:cubicBezTo>
                  <a:pt x="0" y="140"/>
                  <a:pt x="0" y="140"/>
                  <a:pt x="0" y="140"/>
                </a:cubicBezTo>
                <a:cubicBezTo>
                  <a:pt x="0" y="140"/>
                  <a:pt x="0" y="140"/>
                  <a:pt x="0" y="140"/>
                </a:cubicBezTo>
                <a:cubicBezTo>
                  <a:pt x="0" y="159"/>
                  <a:pt x="0" y="159"/>
                  <a:pt x="0" y="159"/>
                </a:cubicBezTo>
                <a:cubicBezTo>
                  <a:pt x="0" y="165"/>
                  <a:pt x="5" y="171"/>
                  <a:pt x="12" y="171"/>
                </a:cubicBezTo>
                <a:cubicBezTo>
                  <a:pt x="67" y="171"/>
                  <a:pt x="67" y="171"/>
                  <a:pt x="67" y="171"/>
                </a:cubicBezTo>
                <a:cubicBezTo>
                  <a:pt x="60" y="198"/>
                  <a:pt x="60" y="198"/>
                  <a:pt x="60" y="198"/>
                </a:cubicBezTo>
                <a:cubicBezTo>
                  <a:pt x="44" y="198"/>
                  <a:pt x="44" y="198"/>
                  <a:pt x="44" y="198"/>
                </a:cubicBezTo>
                <a:cubicBezTo>
                  <a:pt x="43" y="198"/>
                  <a:pt x="43" y="198"/>
                  <a:pt x="42" y="199"/>
                </a:cubicBezTo>
                <a:cubicBezTo>
                  <a:pt x="42" y="199"/>
                  <a:pt x="41" y="200"/>
                  <a:pt x="41" y="200"/>
                </a:cubicBezTo>
                <a:cubicBezTo>
                  <a:pt x="41" y="210"/>
                  <a:pt x="41" y="210"/>
                  <a:pt x="41" y="210"/>
                </a:cubicBezTo>
                <a:cubicBezTo>
                  <a:pt x="41" y="211"/>
                  <a:pt x="42" y="212"/>
                  <a:pt x="42" y="212"/>
                </a:cubicBezTo>
                <a:cubicBezTo>
                  <a:pt x="43" y="212"/>
                  <a:pt x="43" y="213"/>
                  <a:pt x="44" y="213"/>
                </a:cubicBezTo>
                <a:cubicBezTo>
                  <a:pt x="137" y="213"/>
                  <a:pt x="137" y="213"/>
                  <a:pt x="137" y="213"/>
                </a:cubicBezTo>
                <a:cubicBezTo>
                  <a:pt x="138" y="213"/>
                  <a:pt x="139" y="212"/>
                  <a:pt x="139" y="212"/>
                </a:cubicBezTo>
                <a:cubicBezTo>
                  <a:pt x="139" y="212"/>
                  <a:pt x="140" y="211"/>
                  <a:pt x="140" y="210"/>
                </a:cubicBezTo>
                <a:cubicBezTo>
                  <a:pt x="140" y="200"/>
                  <a:pt x="140" y="200"/>
                  <a:pt x="140" y="200"/>
                </a:cubicBezTo>
                <a:cubicBezTo>
                  <a:pt x="140" y="200"/>
                  <a:pt x="139" y="199"/>
                  <a:pt x="139" y="199"/>
                </a:cubicBezTo>
                <a:cubicBezTo>
                  <a:pt x="139" y="198"/>
                  <a:pt x="138" y="198"/>
                  <a:pt x="137" y="198"/>
                </a:cubicBezTo>
                <a:cubicBezTo>
                  <a:pt x="121" y="198"/>
                  <a:pt x="121" y="198"/>
                  <a:pt x="121" y="198"/>
                </a:cubicBezTo>
                <a:cubicBezTo>
                  <a:pt x="114" y="171"/>
                  <a:pt x="114" y="171"/>
                  <a:pt x="114" y="171"/>
                </a:cubicBezTo>
                <a:cubicBezTo>
                  <a:pt x="169" y="171"/>
                  <a:pt x="169" y="171"/>
                  <a:pt x="169" y="171"/>
                </a:cubicBezTo>
                <a:cubicBezTo>
                  <a:pt x="172" y="171"/>
                  <a:pt x="176" y="169"/>
                  <a:pt x="178" y="167"/>
                </a:cubicBezTo>
                <a:cubicBezTo>
                  <a:pt x="178" y="167"/>
                  <a:pt x="179" y="166"/>
                  <a:pt x="180" y="165"/>
                </a:cubicBezTo>
                <a:cubicBezTo>
                  <a:pt x="181" y="163"/>
                  <a:pt x="181" y="161"/>
                  <a:pt x="181" y="159"/>
                </a:cubicBezTo>
                <a:cubicBezTo>
                  <a:pt x="181" y="140"/>
                  <a:pt x="181" y="140"/>
                  <a:pt x="181" y="140"/>
                </a:cubicBezTo>
                <a:cubicBezTo>
                  <a:pt x="181" y="140"/>
                  <a:pt x="181" y="140"/>
                  <a:pt x="181" y="140"/>
                </a:cubicBezTo>
                <a:close/>
                <a:moveTo>
                  <a:pt x="53" y="26"/>
                </a:moveTo>
                <a:cubicBezTo>
                  <a:pt x="63" y="30"/>
                  <a:pt x="63" y="30"/>
                  <a:pt x="63" y="30"/>
                </a:cubicBezTo>
                <a:cubicBezTo>
                  <a:pt x="64" y="31"/>
                  <a:pt x="65" y="30"/>
                  <a:pt x="66" y="29"/>
                </a:cubicBezTo>
                <a:cubicBezTo>
                  <a:pt x="67" y="28"/>
                  <a:pt x="68" y="26"/>
                  <a:pt x="70" y="25"/>
                </a:cubicBezTo>
                <a:cubicBezTo>
                  <a:pt x="71" y="24"/>
                  <a:pt x="71" y="23"/>
                  <a:pt x="71" y="22"/>
                </a:cubicBezTo>
                <a:cubicBezTo>
                  <a:pt x="67" y="12"/>
                  <a:pt x="67" y="12"/>
                  <a:pt x="67" y="12"/>
                </a:cubicBezTo>
                <a:cubicBezTo>
                  <a:pt x="69" y="11"/>
                  <a:pt x="69" y="11"/>
                  <a:pt x="69" y="11"/>
                </a:cubicBezTo>
                <a:cubicBezTo>
                  <a:pt x="76" y="19"/>
                  <a:pt x="76" y="19"/>
                  <a:pt x="76" y="19"/>
                </a:cubicBezTo>
                <a:cubicBezTo>
                  <a:pt x="77" y="20"/>
                  <a:pt x="78" y="20"/>
                  <a:pt x="79" y="20"/>
                </a:cubicBezTo>
                <a:cubicBezTo>
                  <a:pt x="81" y="19"/>
                  <a:pt x="83" y="18"/>
                  <a:pt x="85" y="18"/>
                </a:cubicBezTo>
                <a:cubicBezTo>
                  <a:pt x="86" y="18"/>
                  <a:pt x="87" y="17"/>
                  <a:pt x="87" y="16"/>
                </a:cubicBezTo>
                <a:cubicBezTo>
                  <a:pt x="89" y="5"/>
                  <a:pt x="89" y="5"/>
                  <a:pt x="89" y="5"/>
                </a:cubicBezTo>
                <a:cubicBezTo>
                  <a:pt x="91" y="5"/>
                  <a:pt x="91" y="5"/>
                  <a:pt x="91" y="5"/>
                </a:cubicBezTo>
                <a:cubicBezTo>
                  <a:pt x="93" y="16"/>
                  <a:pt x="93" y="16"/>
                  <a:pt x="93" y="16"/>
                </a:cubicBezTo>
                <a:cubicBezTo>
                  <a:pt x="93" y="17"/>
                  <a:pt x="94" y="18"/>
                  <a:pt x="95" y="18"/>
                </a:cubicBezTo>
                <a:cubicBezTo>
                  <a:pt x="97" y="18"/>
                  <a:pt x="99" y="19"/>
                  <a:pt x="101" y="20"/>
                </a:cubicBezTo>
                <a:cubicBezTo>
                  <a:pt x="102" y="20"/>
                  <a:pt x="104" y="20"/>
                  <a:pt x="104" y="19"/>
                </a:cubicBezTo>
                <a:cubicBezTo>
                  <a:pt x="111" y="11"/>
                  <a:pt x="111" y="11"/>
                  <a:pt x="111" y="11"/>
                </a:cubicBezTo>
                <a:cubicBezTo>
                  <a:pt x="113" y="12"/>
                  <a:pt x="113" y="12"/>
                  <a:pt x="113" y="12"/>
                </a:cubicBezTo>
                <a:cubicBezTo>
                  <a:pt x="109" y="22"/>
                  <a:pt x="109" y="22"/>
                  <a:pt x="109" y="22"/>
                </a:cubicBezTo>
                <a:cubicBezTo>
                  <a:pt x="109" y="23"/>
                  <a:pt x="109" y="24"/>
                  <a:pt x="110" y="25"/>
                </a:cubicBezTo>
                <a:cubicBezTo>
                  <a:pt x="112" y="26"/>
                  <a:pt x="113" y="28"/>
                  <a:pt x="115" y="29"/>
                </a:cubicBezTo>
                <a:cubicBezTo>
                  <a:pt x="115" y="30"/>
                  <a:pt x="116" y="31"/>
                  <a:pt x="117" y="30"/>
                </a:cubicBezTo>
                <a:cubicBezTo>
                  <a:pt x="128" y="26"/>
                  <a:pt x="128" y="26"/>
                  <a:pt x="128" y="26"/>
                </a:cubicBezTo>
                <a:cubicBezTo>
                  <a:pt x="129" y="28"/>
                  <a:pt x="129" y="28"/>
                  <a:pt x="129" y="28"/>
                </a:cubicBezTo>
                <a:cubicBezTo>
                  <a:pt x="122" y="34"/>
                  <a:pt x="122" y="34"/>
                  <a:pt x="122" y="34"/>
                </a:cubicBezTo>
                <a:cubicBezTo>
                  <a:pt x="121" y="35"/>
                  <a:pt x="121" y="35"/>
                  <a:pt x="121" y="35"/>
                </a:cubicBezTo>
                <a:cubicBezTo>
                  <a:pt x="120" y="35"/>
                  <a:pt x="120" y="35"/>
                  <a:pt x="120" y="35"/>
                </a:cubicBezTo>
                <a:cubicBezTo>
                  <a:pt x="120" y="35"/>
                  <a:pt x="120" y="36"/>
                  <a:pt x="120" y="36"/>
                </a:cubicBezTo>
                <a:cubicBezTo>
                  <a:pt x="119" y="37"/>
                  <a:pt x="119" y="37"/>
                  <a:pt x="120" y="38"/>
                </a:cubicBezTo>
                <a:cubicBezTo>
                  <a:pt x="120" y="39"/>
                  <a:pt x="120" y="40"/>
                  <a:pt x="121" y="42"/>
                </a:cubicBezTo>
                <a:cubicBezTo>
                  <a:pt x="121" y="43"/>
                  <a:pt x="121" y="44"/>
                  <a:pt x="121" y="44"/>
                </a:cubicBezTo>
                <a:cubicBezTo>
                  <a:pt x="121" y="45"/>
                  <a:pt x="122" y="46"/>
                  <a:pt x="123" y="46"/>
                </a:cubicBezTo>
                <a:cubicBezTo>
                  <a:pt x="134" y="48"/>
                  <a:pt x="134" y="48"/>
                  <a:pt x="134" y="48"/>
                </a:cubicBezTo>
                <a:cubicBezTo>
                  <a:pt x="134" y="49"/>
                  <a:pt x="134" y="49"/>
                  <a:pt x="134" y="49"/>
                </a:cubicBezTo>
                <a:cubicBezTo>
                  <a:pt x="134" y="51"/>
                  <a:pt x="134" y="51"/>
                  <a:pt x="134" y="51"/>
                </a:cubicBezTo>
                <a:cubicBezTo>
                  <a:pt x="133" y="51"/>
                  <a:pt x="133" y="51"/>
                  <a:pt x="133" y="51"/>
                </a:cubicBezTo>
                <a:cubicBezTo>
                  <a:pt x="123" y="52"/>
                  <a:pt x="123" y="52"/>
                  <a:pt x="123" y="52"/>
                </a:cubicBezTo>
                <a:cubicBezTo>
                  <a:pt x="123" y="52"/>
                  <a:pt x="123" y="52"/>
                  <a:pt x="123" y="52"/>
                </a:cubicBezTo>
                <a:cubicBezTo>
                  <a:pt x="122" y="53"/>
                  <a:pt x="122" y="53"/>
                  <a:pt x="122" y="53"/>
                </a:cubicBezTo>
                <a:cubicBezTo>
                  <a:pt x="122" y="53"/>
                  <a:pt x="122" y="53"/>
                  <a:pt x="122" y="53"/>
                </a:cubicBezTo>
                <a:cubicBezTo>
                  <a:pt x="122" y="53"/>
                  <a:pt x="122" y="53"/>
                  <a:pt x="121" y="54"/>
                </a:cubicBezTo>
                <a:cubicBezTo>
                  <a:pt x="121" y="54"/>
                  <a:pt x="121" y="54"/>
                  <a:pt x="121" y="54"/>
                </a:cubicBezTo>
                <a:cubicBezTo>
                  <a:pt x="121" y="54"/>
                  <a:pt x="121" y="55"/>
                  <a:pt x="121" y="55"/>
                </a:cubicBezTo>
                <a:cubicBezTo>
                  <a:pt x="121" y="56"/>
                  <a:pt x="121" y="56"/>
                  <a:pt x="121" y="57"/>
                </a:cubicBezTo>
                <a:cubicBezTo>
                  <a:pt x="121" y="58"/>
                  <a:pt x="120" y="59"/>
                  <a:pt x="120" y="59"/>
                </a:cubicBezTo>
                <a:cubicBezTo>
                  <a:pt x="120" y="60"/>
                  <a:pt x="120" y="60"/>
                  <a:pt x="120" y="61"/>
                </a:cubicBezTo>
                <a:cubicBezTo>
                  <a:pt x="119" y="61"/>
                  <a:pt x="119" y="61"/>
                  <a:pt x="119" y="62"/>
                </a:cubicBezTo>
                <a:cubicBezTo>
                  <a:pt x="119" y="62"/>
                  <a:pt x="119" y="62"/>
                  <a:pt x="119" y="62"/>
                </a:cubicBezTo>
                <a:cubicBezTo>
                  <a:pt x="119" y="62"/>
                  <a:pt x="120" y="63"/>
                  <a:pt x="120" y="63"/>
                </a:cubicBezTo>
                <a:cubicBezTo>
                  <a:pt x="120" y="63"/>
                  <a:pt x="120" y="63"/>
                  <a:pt x="120" y="63"/>
                </a:cubicBezTo>
                <a:cubicBezTo>
                  <a:pt x="123" y="66"/>
                  <a:pt x="123" y="66"/>
                  <a:pt x="123" y="66"/>
                </a:cubicBezTo>
                <a:cubicBezTo>
                  <a:pt x="129" y="70"/>
                  <a:pt x="129" y="70"/>
                  <a:pt x="129" y="70"/>
                </a:cubicBezTo>
                <a:cubicBezTo>
                  <a:pt x="128" y="72"/>
                  <a:pt x="128" y="72"/>
                  <a:pt x="128" y="72"/>
                </a:cubicBezTo>
                <a:cubicBezTo>
                  <a:pt x="118" y="69"/>
                  <a:pt x="118" y="69"/>
                  <a:pt x="118" y="69"/>
                </a:cubicBezTo>
                <a:cubicBezTo>
                  <a:pt x="117" y="68"/>
                  <a:pt x="117" y="68"/>
                  <a:pt x="117" y="68"/>
                </a:cubicBezTo>
                <a:cubicBezTo>
                  <a:pt x="117" y="68"/>
                  <a:pt x="117" y="68"/>
                  <a:pt x="117" y="68"/>
                </a:cubicBezTo>
                <a:cubicBezTo>
                  <a:pt x="117" y="68"/>
                  <a:pt x="117" y="68"/>
                  <a:pt x="116" y="68"/>
                </a:cubicBezTo>
                <a:cubicBezTo>
                  <a:pt x="116" y="68"/>
                  <a:pt x="116" y="68"/>
                  <a:pt x="116" y="68"/>
                </a:cubicBezTo>
                <a:cubicBezTo>
                  <a:pt x="116" y="68"/>
                  <a:pt x="115" y="69"/>
                  <a:pt x="115" y="69"/>
                </a:cubicBezTo>
                <a:cubicBezTo>
                  <a:pt x="115" y="69"/>
                  <a:pt x="115" y="69"/>
                  <a:pt x="115" y="69"/>
                </a:cubicBezTo>
                <a:cubicBezTo>
                  <a:pt x="114" y="69"/>
                  <a:pt x="114" y="70"/>
                  <a:pt x="114" y="70"/>
                </a:cubicBezTo>
                <a:cubicBezTo>
                  <a:pt x="113" y="71"/>
                  <a:pt x="112" y="72"/>
                  <a:pt x="111" y="73"/>
                </a:cubicBezTo>
                <a:cubicBezTo>
                  <a:pt x="111" y="73"/>
                  <a:pt x="111" y="73"/>
                  <a:pt x="111" y="73"/>
                </a:cubicBezTo>
                <a:cubicBezTo>
                  <a:pt x="111" y="73"/>
                  <a:pt x="110" y="73"/>
                  <a:pt x="110" y="74"/>
                </a:cubicBezTo>
                <a:cubicBezTo>
                  <a:pt x="110" y="74"/>
                  <a:pt x="110" y="74"/>
                  <a:pt x="110" y="74"/>
                </a:cubicBezTo>
                <a:cubicBezTo>
                  <a:pt x="109" y="74"/>
                  <a:pt x="109" y="75"/>
                  <a:pt x="109" y="76"/>
                </a:cubicBezTo>
                <a:cubicBezTo>
                  <a:pt x="109" y="76"/>
                  <a:pt x="109" y="76"/>
                  <a:pt x="109" y="76"/>
                </a:cubicBezTo>
                <a:cubicBezTo>
                  <a:pt x="109" y="76"/>
                  <a:pt x="109" y="76"/>
                  <a:pt x="109" y="76"/>
                </a:cubicBezTo>
                <a:cubicBezTo>
                  <a:pt x="109" y="77"/>
                  <a:pt x="109" y="77"/>
                  <a:pt x="109" y="77"/>
                </a:cubicBezTo>
                <a:cubicBezTo>
                  <a:pt x="109" y="77"/>
                  <a:pt x="109" y="77"/>
                  <a:pt x="109" y="77"/>
                </a:cubicBezTo>
                <a:cubicBezTo>
                  <a:pt x="109" y="77"/>
                  <a:pt x="109" y="77"/>
                  <a:pt x="109" y="77"/>
                </a:cubicBezTo>
                <a:cubicBezTo>
                  <a:pt x="113" y="87"/>
                  <a:pt x="113" y="87"/>
                  <a:pt x="113" y="87"/>
                </a:cubicBezTo>
                <a:cubicBezTo>
                  <a:pt x="111" y="88"/>
                  <a:pt x="111" y="88"/>
                  <a:pt x="111" y="88"/>
                </a:cubicBezTo>
                <a:cubicBezTo>
                  <a:pt x="104" y="80"/>
                  <a:pt x="104" y="80"/>
                  <a:pt x="104" y="80"/>
                </a:cubicBezTo>
                <a:cubicBezTo>
                  <a:pt x="104" y="79"/>
                  <a:pt x="104" y="79"/>
                  <a:pt x="104" y="79"/>
                </a:cubicBezTo>
                <a:cubicBezTo>
                  <a:pt x="104" y="79"/>
                  <a:pt x="104" y="79"/>
                  <a:pt x="104" y="79"/>
                </a:cubicBezTo>
                <a:cubicBezTo>
                  <a:pt x="104" y="79"/>
                  <a:pt x="103" y="79"/>
                  <a:pt x="103" y="79"/>
                </a:cubicBezTo>
                <a:cubicBezTo>
                  <a:pt x="103" y="79"/>
                  <a:pt x="103" y="79"/>
                  <a:pt x="103" y="79"/>
                </a:cubicBezTo>
                <a:cubicBezTo>
                  <a:pt x="102" y="79"/>
                  <a:pt x="102" y="79"/>
                  <a:pt x="101" y="79"/>
                </a:cubicBezTo>
                <a:cubicBezTo>
                  <a:pt x="101" y="79"/>
                  <a:pt x="101" y="79"/>
                  <a:pt x="101" y="79"/>
                </a:cubicBezTo>
                <a:cubicBezTo>
                  <a:pt x="99" y="80"/>
                  <a:pt x="97" y="80"/>
                  <a:pt x="95" y="81"/>
                </a:cubicBezTo>
                <a:cubicBezTo>
                  <a:pt x="94" y="81"/>
                  <a:pt x="93" y="81"/>
                  <a:pt x="93" y="83"/>
                </a:cubicBezTo>
                <a:cubicBezTo>
                  <a:pt x="91" y="93"/>
                  <a:pt x="91" y="93"/>
                  <a:pt x="91" y="93"/>
                </a:cubicBezTo>
                <a:cubicBezTo>
                  <a:pt x="89" y="93"/>
                  <a:pt x="89" y="93"/>
                  <a:pt x="89" y="93"/>
                </a:cubicBezTo>
                <a:cubicBezTo>
                  <a:pt x="87" y="83"/>
                  <a:pt x="87" y="83"/>
                  <a:pt x="87" y="83"/>
                </a:cubicBezTo>
                <a:cubicBezTo>
                  <a:pt x="87" y="82"/>
                  <a:pt x="86" y="81"/>
                  <a:pt x="85" y="81"/>
                </a:cubicBezTo>
                <a:cubicBezTo>
                  <a:pt x="84" y="80"/>
                  <a:pt x="83" y="80"/>
                  <a:pt x="81" y="80"/>
                </a:cubicBezTo>
                <a:cubicBezTo>
                  <a:pt x="81" y="80"/>
                  <a:pt x="81" y="79"/>
                  <a:pt x="81" y="79"/>
                </a:cubicBezTo>
                <a:cubicBezTo>
                  <a:pt x="80" y="79"/>
                  <a:pt x="79" y="79"/>
                  <a:pt x="79" y="79"/>
                </a:cubicBezTo>
                <a:cubicBezTo>
                  <a:pt x="78" y="79"/>
                  <a:pt x="78" y="79"/>
                  <a:pt x="78" y="79"/>
                </a:cubicBezTo>
                <a:cubicBezTo>
                  <a:pt x="78" y="79"/>
                  <a:pt x="78" y="79"/>
                  <a:pt x="78" y="79"/>
                </a:cubicBezTo>
                <a:cubicBezTo>
                  <a:pt x="78" y="79"/>
                  <a:pt x="78" y="79"/>
                  <a:pt x="78" y="79"/>
                </a:cubicBezTo>
                <a:cubicBezTo>
                  <a:pt x="78" y="79"/>
                  <a:pt x="77" y="79"/>
                  <a:pt x="77" y="79"/>
                </a:cubicBezTo>
                <a:cubicBezTo>
                  <a:pt x="77" y="79"/>
                  <a:pt x="77" y="79"/>
                  <a:pt x="77" y="79"/>
                </a:cubicBezTo>
                <a:cubicBezTo>
                  <a:pt x="77" y="79"/>
                  <a:pt x="77" y="79"/>
                  <a:pt x="77" y="79"/>
                </a:cubicBezTo>
                <a:cubicBezTo>
                  <a:pt x="77" y="79"/>
                  <a:pt x="76" y="79"/>
                  <a:pt x="76" y="80"/>
                </a:cubicBezTo>
                <a:cubicBezTo>
                  <a:pt x="76" y="80"/>
                  <a:pt x="76" y="80"/>
                  <a:pt x="76" y="80"/>
                </a:cubicBezTo>
                <a:cubicBezTo>
                  <a:pt x="72" y="85"/>
                  <a:pt x="72" y="85"/>
                  <a:pt x="72" y="85"/>
                </a:cubicBezTo>
                <a:cubicBezTo>
                  <a:pt x="69" y="88"/>
                  <a:pt x="69" y="88"/>
                  <a:pt x="69" y="88"/>
                </a:cubicBezTo>
                <a:cubicBezTo>
                  <a:pt x="67" y="87"/>
                  <a:pt x="67" y="87"/>
                  <a:pt x="67" y="87"/>
                </a:cubicBezTo>
                <a:cubicBezTo>
                  <a:pt x="71" y="77"/>
                  <a:pt x="71" y="77"/>
                  <a:pt x="71" y="77"/>
                </a:cubicBezTo>
                <a:cubicBezTo>
                  <a:pt x="71" y="77"/>
                  <a:pt x="71" y="77"/>
                  <a:pt x="71" y="77"/>
                </a:cubicBezTo>
                <a:cubicBezTo>
                  <a:pt x="71" y="76"/>
                  <a:pt x="71" y="76"/>
                  <a:pt x="71" y="76"/>
                </a:cubicBezTo>
                <a:cubicBezTo>
                  <a:pt x="71" y="75"/>
                  <a:pt x="71" y="75"/>
                  <a:pt x="71" y="75"/>
                </a:cubicBezTo>
                <a:cubicBezTo>
                  <a:pt x="71" y="75"/>
                  <a:pt x="71" y="75"/>
                  <a:pt x="71" y="75"/>
                </a:cubicBezTo>
                <a:cubicBezTo>
                  <a:pt x="71" y="74"/>
                  <a:pt x="70" y="74"/>
                  <a:pt x="70" y="74"/>
                </a:cubicBezTo>
                <a:cubicBezTo>
                  <a:pt x="70" y="73"/>
                  <a:pt x="69" y="73"/>
                  <a:pt x="68" y="72"/>
                </a:cubicBezTo>
                <a:cubicBezTo>
                  <a:pt x="67" y="71"/>
                  <a:pt x="66" y="70"/>
                  <a:pt x="65" y="69"/>
                </a:cubicBezTo>
                <a:cubicBezTo>
                  <a:pt x="65" y="68"/>
                  <a:pt x="64" y="68"/>
                  <a:pt x="63" y="68"/>
                </a:cubicBezTo>
                <a:cubicBezTo>
                  <a:pt x="53" y="72"/>
                  <a:pt x="53" y="72"/>
                  <a:pt x="53" y="72"/>
                </a:cubicBezTo>
                <a:cubicBezTo>
                  <a:pt x="51" y="70"/>
                  <a:pt x="51" y="70"/>
                  <a:pt x="51" y="70"/>
                </a:cubicBezTo>
                <a:cubicBezTo>
                  <a:pt x="60" y="63"/>
                  <a:pt x="60" y="63"/>
                  <a:pt x="60" y="63"/>
                </a:cubicBezTo>
                <a:cubicBezTo>
                  <a:pt x="60" y="63"/>
                  <a:pt x="60" y="63"/>
                  <a:pt x="60" y="63"/>
                </a:cubicBezTo>
                <a:cubicBezTo>
                  <a:pt x="60" y="63"/>
                  <a:pt x="60" y="63"/>
                  <a:pt x="61" y="63"/>
                </a:cubicBezTo>
                <a:cubicBezTo>
                  <a:pt x="61" y="63"/>
                  <a:pt x="61" y="63"/>
                  <a:pt x="61" y="63"/>
                </a:cubicBezTo>
                <a:cubicBezTo>
                  <a:pt x="61" y="63"/>
                  <a:pt x="61" y="63"/>
                  <a:pt x="61" y="63"/>
                </a:cubicBezTo>
                <a:cubicBezTo>
                  <a:pt x="61" y="62"/>
                  <a:pt x="61" y="62"/>
                  <a:pt x="61" y="62"/>
                </a:cubicBezTo>
                <a:cubicBezTo>
                  <a:pt x="61" y="62"/>
                  <a:pt x="61" y="62"/>
                  <a:pt x="61" y="62"/>
                </a:cubicBezTo>
                <a:cubicBezTo>
                  <a:pt x="61" y="61"/>
                  <a:pt x="61" y="61"/>
                  <a:pt x="61" y="61"/>
                </a:cubicBezTo>
                <a:cubicBezTo>
                  <a:pt x="60" y="59"/>
                  <a:pt x="59" y="56"/>
                  <a:pt x="59" y="54"/>
                </a:cubicBezTo>
                <a:cubicBezTo>
                  <a:pt x="59" y="53"/>
                  <a:pt x="58" y="52"/>
                  <a:pt x="57" y="52"/>
                </a:cubicBezTo>
                <a:cubicBezTo>
                  <a:pt x="46" y="51"/>
                  <a:pt x="46" y="51"/>
                  <a:pt x="46" y="51"/>
                </a:cubicBezTo>
                <a:cubicBezTo>
                  <a:pt x="46" y="48"/>
                  <a:pt x="46" y="48"/>
                  <a:pt x="46" y="48"/>
                </a:cubicBezTo>
                <a:cubicBezTo>
                  <a:pt x="57" y="47"/>
                  <a:pt x="57" y="47"/>
                  <a:pt x="57" y="47"/>
                </a:cubicBezTo>
                <a:cubicBezTo>
                  <a:pt x="57" y="46"/>
                  <a:pt x="57" y="46"/>
                  <a:pt x="57" y="46"/>
                </a:cubicBezTo>
                <a:cubicBezTo>
                  <a:pt x="57" y="46"/>
                  <a:pt x="57" y="46"/>
                  <a:pt x="57" y="46"/>
                </a:cubicBezTo>
                <a:cubicBezTo>
                  <a:pt x="57" y="46"/>
                  <a:pt x="57" y="46"/>
                  <a:pt x="57" y="46"/>
                </a:cubicBezTo>
                <a:cubicBezTo>
                  <a:pt x="58" y="46"/>
                  <a:pt x="58" y="46"/>
                  <a:pt x="58" y="46"/>
                </a:cubicBezTo>
                <a:cubicBezTo>
                  <a:pt x="58" y="46"/>
                  <a:pt x="58" y="46"/>
                  <a:pt x="58" y="46"/>
                </a:cubicBezTo>
                <a:cubicBezTo>
                  <a:pt x="58" y="46"/>
                  <a:pt x="59" y="45"/>
                  <a:pt x="59" y="45"/>
                </a:cubicBezTo>
                <a:cubicBezTo>
                  <a:pt x="59" y="45"/>
                  <a:pt x="59" y="45"/>
                  <a:pt x="59" y="45"/>
                </a:cubicBezTo>
                <a:cubicBezTo>
                  <a:pt x="59" y="45"/>
                  <a:pt x="59" y="45"/>
                  <a:pt x="59" y="45"/>
                </a:cubicBezTo>
                <a:cubicBezTo>
                  <a:pt x="59" y="45"/>
                  <a:pt x="59" y="45"/>
                  <a:pt x="59" y="45"/>
                </a:cubicBezTo>
                <a:cubicBezTo>
                  <a:pt x="59" y="45"/>
                  <a:pt x="59" y="45"/>
                  <a:pt x="59" y="44"/>
                </a:cubicBezTo>
                <a:cubicBezTo>
                  <a:pt x="59" y="42"/>
                  <a:pt x="60" y="40"/>
                  <a:pt x="61" y="38"/>
                </a:cubicBezTo>
                <a:cubicBezTo>
                  <a:pt x="61" y="38"/>
                  <a:pt x="61" y="38"/>
                  <a:pt x="61" y="37"/>
                </a:cubicBezTo>
                <a:cubicBezTo>
                  <a:pt x="61" y="37"/>
                  <a:pt x="61" y="37"/>
                  <a:pt x="61" y="36"/>
                </a:cubicBezTo>
                <a:cubicBezTo>
                  <a:pt x="61" y="36"/>
                  <a:pt x="61" y="36"/>
                  <a:pt x="61" y="36"/>
                </a:cubicBezTo>
                <a:cubicBezTo>
                  <a:pt x="60" y="36"/>
                  <a:pt x="60" y="35"/>
                  <a:pt x="60" y="35"/>
                </a:cubicBezTo>
                <a:cubicBezTo>
                  <a:pt x="58" y="34"/>
                  <a:pt x="58" y="34"/>
                  <a:pt x="58" y="34"/>
                </a:cubicBezTo>
                <a:cubicBezTo>
                  <a:pt x="51" y="28"/>
                  <a:pt x="51" y="28"/>
                  <a:pt x="51" y="28"/>
                </a:cubicBezTo>
                <a:lnTo>
                  <a:pt x="53" y="26"/>
                </a:lnTo>
                <a:close/>
                <a:moveTo>
                  <a:pt x="119" y="203"/>
                </a:moveTo>
                <a:cubicBezTo>
                  <a:pt x="135" y="203"/>
                  <a:pt x="135" y="203"/>
                  <a:pt x="135" y="203"/>
                </a:cubicBezTo>
                <a:cubicBezTo>
                  <a:pt x="135" y="208"/>
                  <a:pt x="135" y="208"/>
                  <a:pt x="135" y="208"/>
                </a:cubicBezTo>
                <a:cubicBezTo>
                  <a:pt x="46" y="208"/>
                  <a:pt x="46" y="208"/>
                  <a:pt x="46" y="208"/>
                </a:cubicBezTo>
                <a:cubicBezTo>
                  <a:pt x="46" y="203"/>
                  <a:pt x="46" y="203"/>
                  <a:pt x="46" y="203"/>
                </a:cubicBezTo>
                <a:cubicBezTo>
                  <a:pt x="62" y="203"/>
                  <a:pt x="62" y="203"/>
                  <a:pt x="62" y="203"/>
                </a:cubicBezTo>
                <a:cubicBezTo>
                  <a:pt x="62" y="203"/>
                  <a:pt x="62" y="203"/>
                  <a:pt x="62" y="203"/>
                </a:cubicBezTo>
                <a:cubicBezTo>
                  <a:pt x="119" y="203"/>
                  <a:pt x="119" y="203"/>
                  <a:pt x="119" y="203"/>
                </a:cubicBezTo>
                <a:cubicBezTo>
                  <a:pt x="119" y="203"/>
                  <a:pt x="119" y="203"/>
                  <a:pt x="119" y="203"/>
                </a:cubicBezTo>
                <a:close/>
                <a:moveTo>
                  <a:pt x="116" y="198"/>
                </a:moveTo>
                <a:cubicBezTo>
                  <a:pt x="65" y="198"/>
                  <a:pt x="65" y="198"/>
                  <a:pt x="65" y="198"/>
                </a:cubicBezTo>
                <a:cubicBezTo>
                  <a:pt x="67" y="192"/>
                  <a:pt x="67" y="192"/>
                  <a:pt x="67" y="192"/>
                </a:cubicBezTo>
                <a:cubicBezTo>
                  <a:pt x="72" y="171"/>
                  <a:pt x="72" y="171"/>
                  <a:pt x="72" y="171"/>
                </a:cubicBezTo>
                <a:cubicBezTo>
                  <a:pt x="109" y="171"/>
                  <a:pt x="109" y="171"/>
                  <a:pt x="109" y="171"/>
                </a:cubicBezTo>
                <a:lnTo>
                  <a:pt x="116" y="198"/>
                </a:lnTo>
                <a:close/>
                <a:moveTo>
                  <a:pt x="176" y="159"/>
                </a:moveTo>
                <a:cubicBezTo>
                  <a:pt x="176" y="163"/>
                  <a:pt x="173" y="166"/>
                  <a:pt x="169" y="166"/>
                </a:cubicBezTo>
                <a:cubicBezTo>
                  <a:pt x="111" y="166"/>
                  <a:pt x="111" y="166"/>
                  <a:pt x="111" y="166"/>
                </a:cubicBezTo>
                <a:cubicBezTo>
                  <a:pt x="111" y="166"/>
                  <a:pt x="111" y="166"/>
                  <a:pt x="111" y="166"/>
                </a:cubicBezTo>
                <a:cubicBezTo>
                  <a:pt x="12" y="166"/>
                  <a:pt x="12" y="166"/>
                  <a:pt x="12" y="166"/>
                </a:cubicBezTo>
                <a:cubicBezTo>
                  <a:pt x="8" y="166"/>
                  <a:pt x="5" y="163"/>
                  <a:pt x="5" y="159"/>
                </a:cubicBezTo>
                <a:cubicBezTo>
                  <a:pt x="5" y="149"/>
                  <a:pt x="5" y="149"/>
                  <a:pt x="5" y="149"/>
                </a:cubicBezTo>
                <a:cubicBezTo>
                  <a:pt x="5" y="149"/>
                  <a:pt x="5" y="149"/>
                  <a:pt x="5" y="149"/>
                </a:cubicBezTo>
                <a:cubicBezTo>
                  <a:pt x="5" y="149"/>
                  <a:pt x="6" y="149"/>
                  <a:pt x="6" y="149"/>
                </a:cubicBezTo>
                <a:cubicBezTo>
                  <a:pt x="6" y="149"/>
                  <a:pt x="6" y="149"/>
                  <a:pt x="6" y="149"/>
                </a:cubicBezTo>
                <a:cubicBezTo>
                  <a:pt x="6" y="150"/>
                  <a:pt x="7" y="150"/>
                  <a:pt x="7" y="150"/>
                </a:cubicBezTo>
                <a:cubicBezTo>
                  <a:pt x="7" y="150"/>
                  <a:pt x="7" y="150"/>
                  <a:pt x="7" y="150"/>
                </a:cubicBezTo>
                <a:cubicBezTo>
                  <a:pt x="7" y="150"/>
                  <a:pt x="8" y="150"/>
                  <a:pt x="8" y="150"/>
                </a:cubicBezTo>
                <a:cubicBezTo>
                  <a:pt x="8" y="150"/>
                  <a:pt x="8" y="150"/>
                  <a:pt x="8" y="150"/>
                </a:cubicBezTo>
                <a:cubicBezTo>
                  <a:pt x="8" y="150"/>
                  <a:pt x="8" y="150"/>
                  <a:pt x="9" y="150"/>
                </a:cubicBezTo>
                <a:cubicBezTo>
                  <a:pt x="9" y="150"/>
                  <a:pt x="9" y="150"/>
                  <a:pt x="9" y="150"/>
                </a:cubicBezTo>
                <a:cubicBezTo>
                  <a:pt x="9" y="150"/>
                  <a:pt x="10" y="150"/>
                  <a:pt x="11" y="150"/>
                </a:cubicBezTo>
                <a:cubicBezTo>
                  <a:pt x="11" y="150"/>
                  <a:pt x="11" y="150"/>
                  <a:pt x="11" y="150"/>
                </a:cubicBezTo>
                <a:cubicBezTo>
                  <a:pt x="171" y="150"/>
                  <a:pt x="171" y="150"/>
                  <a:pt x="171" y="150"/>
                </a:cubicBezTo>
                <a:cubicBezTo>
                  <a:pt x="171" y="150"/>
                  <a:pt x="171" y="150"/>
                  <a:pt x="171" y="150"/>
                </a:cubicBezTo>
                <a:cubicBezTo>
                  <a:pt x="171" y="150"/>
                  <a:pt x="172" y="150"/>
                  <a:pt x="173" y="150"/>
                </a:cubicBezTo>
                <a:cubicBezTo>
                  <a:pt x="173" y="150"/>
                  <a:pt x="173" y="150"/>
                  <a:pt x="173" y="150"/>
                </a:cubicBezTo>
                <a:cubicBezTo>
                  <a:pt x="173" y="150"/>
                  <a:pt x="173" y="150"/>
                  <a:pt x="173" y="150"/>
                </a:cubicBezTo>
                <a:cubicBezTo>
                  <a:pt x="173" y="150"/>
                  <a:pt x="173" y="150"/>
                  <a:pt x="173" y="150"/>
                </a:cubicBezTo>
                <a:cubicBezTo>
                  <a:pt x="174" y="150"/>
                  <a:pt x="174" y="150"/>
                  <a:pt x="174" y="150"/>
                </a:cubicBezTo>
                <a:cubicBezTo>
                  <a:pt x="174" y="150"/>
                  <a:pt x="174" y="150"/>
                  <a:pt x="174" y="150"/>
                </a:cubicBezTo>
                <a:cubicBezTo>
                  <a:pt x="175" y="150"/>
                  <a:pt x="175" y="150"/>
                  <a:pt x="175" y="149"/>
                </a:cubicBezTo>
                <a:cubicBezTo>
                  <a:pt x="175" y="149"/>
                  <a:pt x="175" y="149"/>
                  <a:pt x="175" y="149"/>
                </a:cubicBezTo>
                <a:cubicBezTo>
                  <a:pt x="175" y="149"/>
                  <a:pt x="176" y="149"/>
                  <a:pt x="176" y="149"/>
                </a:cubicBezTo>
                <a:cubicBezTo>
                  <a:pt x="176" y="149"/>
                  <a:pt x="176" y="149"/>
                  <a:pt x="176" y="149"/>
                </a:cubicBezTo>
                <a:lnTo>
                  <a:pt x="176" y="159"/>
                </a:lnTo>
                <a:close/>
                <a:moveTo>
                  <a:pt x="176" y="140"/>
                </a:moveTo>
                <a:cubicBezTo>
                  <a:pt x="176" y="140"/>
                  <a:pt x="176" y="141"/>
                  <a:pt x="176" y="141"/>
                </a:cubicBezTo>
                <a:cubicBezTo>
                  <a:pt x="176" y="141"/>
                  <a:pt x="176" y="142"/>
                  <a:pt x="176" y="142"/>
                </a:cubicBezTo>
                <a:cubicBezTo>
                  <a:pt x="176" y="142"/>
                  <a:pt x="176" y="142"/>
                  <a:pt x="176" y="143"/>
                </a:cubicBezTo>
                <a:cubicBezTo>
                  <a:pt x="175" y="143"/>
                  <a:pt x="175" y="143"/>
                  <a:pt x="175" y="143"/>
                </a:cubicBezTo>
                <a:cubicBezTo>
                  <a:pt x="175" y="143"/>
                  <a:pt x="175" y="144"/>
                  <a:pt x="175" y="144"/>
                </a:cubicBezTo>
                <a:cubicBezTo>
                  <a:pt x="175" y="144"/>
                  <a:pt x="175" y="144"/>
                  <a:pt x="175" y="144"/>
                </a:cubicBezTo>
                <a:cubicBezTo>
                  <a:pt x="174" y="144"/>
                  <a:pt x="174" y="144"/>
                  <a:pt x="174" y="145"/>
                </a:cubicBezTo>
                <a:cubicBezTo>
                  <a:pt x="174" y="145"/>
                  <a:pt x="174" y="145"/>
                  <a:pt x="174" y="145"/>
                </a:cubicBezTo>
                <a:cubicBezTo>
                  <a:pt x="173" y="145"/>
                  <a:pt x="172" y="145"/>
                  <a:pt x="172" y="145"/>
                </a:cubicBezTo>
                <a:cubicBezTo>
                  <a:pt x="171" y="146"/>
                  <a:pt x="171" y="146"/>
                  <a:pt x="171" y="146"/>
                </a:cubicBezTo>
                <a:cubicBezTo>
                  <a:pt x="11" y="146"/>
                  <a:pt x="11" y="146"/>
                  <a:pt x="11" y="146"/>
                </a:cubicBezTo>
                <a:cubicBezTo>
                  <a:pt x="10" y="146"/>
                  <a:pt x="10" y="146"/>
                  <a:pt x="10" y="145"/>
                </a:cubicBezTo>
                <a:cubicBezTo>
                  <a:pt x="10" y="145"/>
                  <a:pt x="9" y="145"/>
                  <a:pt x="9" y="145"/>
                </a:cubicBezTo>
                <a:cubicBezTo>
                  <a:pt x="9" y="145"/>
                  <a:pt x="8" y="145"/>
                  <a:pt x="8" y="145"/>
                </a:cubicBezTo>
                <a:cubicBezTo>
                  <a:pt x="8" y="145"/>
                  <a:pt x="8" y="145"/>
                  <a:pt x="7" y="145"/>
                </a:cubicBezTo>
                <a:cubicBezTo>
                  <a:pt x="7" y="144"/>
                  <a:pt x="7" y="144"/>
                  <a:pt x="6" y="144"/>
                </a:cubicBezTo>
                <a:cubicBezTo>
                  <a:pt x="6" y="143"/>
                  <a:pt x="6" y="143"/>
                  <a:pt x="6" y="143"/>
                </a:cubicBezTo>
                <a:cubicBezTo>
                  <a:pt x="6" y="143"/>
                  <a:pt x="5" y="142"/>
                  <a:pt x="5" y="142"/>
                </a:cubicBezTo>
                <a:cubicBezTo>
                  <a:pt x="5" y="142"/>
                  <a:pt x="5" y="142"/>
                  <a:pt x="5" y="142"/>
                </a:cubicBezTo>
                <a:cubicBezTo>
                  <a:pt x="5" y="141"/>
                  <a:pt x="5" y="140"/>
                  <a:pt x="5" y="140"/>
                </a:cubicBezTo>
                <a:cubicBezTo>
                  <a:pt x="5" y="46"/>
                  <a:pt x="5" y="46"/>
                  <a:pt x="5" y="46"/>
                </a:cubicBezTo>
                <a:cubicBezTo>
                  <a:pt x="5" y="42"/>
                  <a:pt x="8" y="38"/>
                  <a:pt x="12" y="38"/>
                </a:cubicBezTo>
                <a:cubicBezTo>
                  <a:pt x="55" y="38"/>
                  <a:pt x="55" y="38"/>
                  <a:pt x="55" y="38"/>
                </a:cubicBezTo>
                <a:cubicBezTo>
                  <a:pt x="55" y="39"/>
                  <a:pt x="55" y="41"/>
                  <a:pt x="54" y="42"/>
                </a:cubicBezTo>
                <a:cubicBezTo>
                  <a:pt x="43" y="44"/>
                  <a:pt x="43" y="44"/>
                  <a:pt x="43" y="44"/>
                </a:cubicBezTo>
                <a:cubicBezTo>
                  <a:pt x="43" y="44"/>
                  <a:pt x="43" y="44"/>
                  <a:pt x="43" y="44"/>
                </a:cubicBezTo>
                <a:cubicBezTo>
                  <a:pt x="42" y="44"/>
                  <a:pt x="42" y="44"/>
                  <a:pt x="42" y="45"/>
                </a:cubicBezTo>
                <a:cubicBezTo>
                  <a:pt x="42" y="45"/>
                  <a:pt x="42" y="45"/>
                  <a:pt x="42" y="45"/>
                </a:cubicBezTo>
                <a:cubicBezTo>
                  <a:pt x="41" y="45"/>
                  <a:pt x="41" y="46"/>
                  <a:pt x="41" y="46"/>
                </a:cubicBezTo>
                <a:cubicBezTo>
                  <a:pt x="41" y="46"/>
                  <a:pt x="41" y="46"/>
                  <a:pt x="41" y="46"/>
                </a:cubicBezTo>
                <a:cubicBezTo>
                  <a:pt x="41" y="53"/>
                  <a:pt x="41" y="53"/>
                  <a:pt x="41" y="53"/>
                </a:cubicBezTo>
                <a:cubicBezTo>
                  <a:pt x="41" y="53"/>
                  <a:pt x="41" y="53"/>
                  <a:pt x="41" y="53"/>
                </a:cubicBezTo>
                <a:cubicBezTo>
                  <a:pt x="41" y="53"/>
                  <a:pt x="41" y="53"/>
                  <a:pt x="41" y="54"/>
                </a:cubicBezTo>
                <a:cubicBezTo>
                  <a:pt x="42" y="54"/>
                  <a:pt x="42" y="54"/>
                  <a:pt x="42" y="54"/>
                </a:cubicBezTo>
                <a:cubicBezTo>
                  <a:pt x="42" y="54"/>
                  <a:pt x="42" y="54"/>
                  <a:pt x="42" y="54"/>
                </a:cubicBezTo>
                <a:cubicBezTo>
                  <a:pt x="42" y="54"/>
                  <a:pt x="42" y="54"/>
                  <a:pt x="42" y="54"/>
                </a:cubicBezTo>
                <a:cubicBezTo>
                  <a:pt x="42" y="54"/>
                  <a:pt x="42" y="54"/>
                  <a:pt x="42" y="54"/>
                </a:cubicBezTo>
                <a:cubicBezTo>
                  <a:pt x="42" y="55"/>
                  <a:pt x="42" y="55"/>
                  <a:pt x="43" y="55"/>
                </a:cubicBezTo>
                <a:cubicBezTo>
                  <a:pt x="43" y="55"/>
                  <a:pt x="43" y="55"/>
                  <a:pt x="43" y="55"/>
                </a:cubicBezTo>
                <a:cubicBezTo>
                  <a:pt x="44" y="55"/>
                  <a:pt x="44" y="55"/>
                  <a:pt x="44" y="55"/>
                </a:cubicBezTo>
                <a:cubicBezTo>
                  <a:pt x="54" y="57"/>
                  <a:pt x="54" y="57"/>
                  <a:pt x="54" y="57"/>
                </a:cubicBezTo>
                <a:cubicBezTo>
                  <a:pt x="54" y="57"/>
                  <a:pt x="55" y="57"/>
                  <a:pt x="55" y="58"/>
                </a:cubicBezTo>
                <a:cubicBezTo>
                  <a:pt x="55" y="58"/>
                  <a:pt x="55" y="58"/>
                  <a:pt x="55" y="58"/>
                </a:cubicBezTo>
                <a:cubicBezTo>
                  <a:pt x="55" y="59"/>
                  <a:pt x="55" y="60"/>
                  <a:pt x="56" y="61"/>
                </a:cubicBezTo>
                <a:cubicBezTo>
                  <a:pt x="48" y="67"/>
                  <a:pt x="48" y="67"/>
                  <a:pt x="48" y="67"/>
                </a:cubicBezTo>
                <a:cubicBezTo>
                  <a:pt x="47" y="68"/>
                  <a:pt x="47" y="68"/>
                  <a:pt x="47" y="68"/>
                </a:cubicBezTo>
                <a:cubicBezTo>
                  <a:pt x="46" y="68"/>
                  <a:pt x="46" y="68"/>
                  <a:pt x="46" y="69"/>
                </a:cubicBezTo>
                <a:cubicBezTo>
                  <a:pt x="46" y="69"/>
                  <a:pt x="46" y="69"/>
                  <a:pt x="46" y="69"/>
                </a:cubicBezTo>
                <a:cubicBezTo>
                  <a:pt x="46" y="69"/>
                  <a:pt x="46" y="69"/>
                  <a:pt x="46" y="69"/>
                </a:cubicBezTo>
                <a:cubicBezTo>
                  <a:pt x="46" y="69"/>
                  <a:pt x="46" y="70"/>
                  <a:pt x="46" y="70"/>
                </a:cubicBezTo>
                <a:cubicBezTo>
                  <a:pt x="46" y="70"/>
                  <a:pt x="46" y="70"/>
                  <a:pt x="46" y="70"/>
                </a:cubicBezTo>
                <a:cubicBezTo>
                  <a:pt x="46" y="70"/>
                  <a:pt x="46" y="71"/>
                  <a:pt x="46" y="71"/>
                </a:cubicBezTo>
                <a:cubicBezTo>
                  <a:pt x="49" y="77"/>
                  <a:pt x="49" y="77"/>
                  <a:pt x="49" y="77"/>
                </a:cubicBezTo>
                <a:cubicBezTo>
                  <a:pt x="50" y="77"/>
                  <a:pt x="50" y="77"/>
                  <a:pt x="50" y="77"/>
                </a:cubicBezTo>
                <a:cubicBezTo>
                  <a:pt x="50" y="77"/>
                  <a:pt x="50" y="77"/>
                  <a:pt x="51" y="78"/>
                </a:cubicBezTo>
                <a:cubicBezTo>
                  <a:pt x="51" y="78"/>
                  <a:pt x="51" y="78"/>
                  <a:pt x="51" y="78"/>
                </a:cubicBezTo>
                <a:cubicBezTo>
                  <a:pt x="51" y="78"/>
                  <a:pt x="51" y="78"/>
                  <a:pt x="52" y="78"/>
                </a:cubicBezTo>
                <a:cubicBezTo>
                  <a:pt x="52" y="78"/>
                  <a:pt x="52" y="78"/>
                  <a:pt x="52" y="78"/>
                </a:cubicBezTo>
                <a:cubicBezTo>
                  <a:pt x="63" y="74"/>
                  <a:pt x="63" y="74"/>
                  <a:pt x="63" y="74"/>
                </a:cubicBezTo>
                <a:cubicBezTo>
                  <a:pt x="63" y="74"/>
                  <a:pt x="63" y="74"/>
                  <a:pt x="63" y="74"/>
                </a:cubicBezTo>
                <a:cubicBezTo>
                  <a:pt x="63" y="74"/>
                  <a:pt x="64" y="75"/>
                  <a:pt x="64" y="75"/>
                </a:cubicBezTo>
                <a:cubicBezTo>
                  <a:pt x="65" y="76"/>
                  <a:pt x="65" y="76"/>
                  <a:pt x="66" y="76"/>
                </a:cubicBezTo>
                <a:cubicBezTo>
                  <a:pt x="64" y="82"/>
                  <a:pt x="64" y="82"/>
                  <a:pt x="64" y="82"/>
                </a:cubicBezTo>
                <a:cubicBezTo>
                  <a:pt x="62" y="87"/>
                  <a:pt x="62" y="87"/>
                  <a:pt x="62" y="87"/>
                </a:cubicBezTo>
                <a:cubicBezTo>
                  <a:pt x="62" y="88"/>
                  <a:pt x="62" y="88"/>
                  <a:pt x="62" y="89"/>
                </a:cubicBezTo>
                <a:cubicBezTo>
                  <a:pt x="62" y="89"/>
                  <a:pt x="62" y="89"/>
                  <a:pt x="62" y="89"/>
                </a:cubicBezTo>
                <a:cubicBezTo>
                  <a:pt x="62" y="89"/>
                  <a:pt x="62" y="89"/>
                  <a:pt x="62" y="89"/>
                </a:cubicBezTo>
                <a:cubicBezTo>
                  <a:pt x="62" y="89"/>
                  <a:pt x="62" y="89"/>
                  <a:pt x="62" y="89"/>
                </a:cubicBezTo>
                <a:cubicBezTo>
                  <a:pt x="62" y="90"/>
                  <a:pt x="63" y="90"/>
                  <a:pt x="63" y="90"/>
                </a:cubicBezTo>
                <a:cubicBezTo>
                  <a:pt x="69" y="93"/>
                  <a:pt x="69" y="93"/>
                  <a:pt x="69" y="93"/>
                </a:cubicBezTo>
                <a:cubicBezTo>
                  <a:pt x="69" y="94"/>
                  <a:pt x="70" y="94"/>
                  <a:pt x="70" y="93"/>
                </a:cubicBezTo>
                <a:cubicBezTo>
                  <a:pt x="71" y="93"/>
                  <a:pt x="71" y="93"/>
                  <a:pt x="72" y="93"/>
                </a:cubicBezTo>
                <a:cubicBezTo>
                  <a:pt x="76" y="87"/>
                  <a:pt x="76" y="87"/>
                  <a:pt x="76" y="87"/>
                </a:cubicBezTo>
                <a:cubicBezTo>
                  <a:pt x="79" y="84"/>
                  <a:pt x="79" y="84"/>
                  <a:pt x="79" y="84"/>
                </a:cubicBezTo>
                <a:cubicBezTo>
                  <a:pt x="80" y="84"/>
                  <a:pt x="80" y="84"/>
                  <a:pt x="81" y="85"/>
                </a:cubicBezTo>
                <a:cubicBezTo>
                  <a:pt x="82" y="85"/>
                  <a:pt x="82" y="85"/>
                  <a:pt x="83" y="85"/>
                </a:cubicBezTo>
                <a:cubicBezTo>
                  <a:pt x="84" y="96"/>
                  <a:pt x="84" y="96"/>
                  <a:pt x="84" y="96"/>
                </a:cubicBezTo>
                <a:cubicBezTo>
                  <a:pt x="84" y="96"/>
                  <a:pt x="84" y="97"/>
                  <a:pt x="85" y="97"/>
                </a:cubicBezTo>
                <a:cubicBezTo>
                  <a:pt x="85" y="97"/>
                  <a:pt x="85" y="98"/>
                  <a:pt x="86" y="98"/>
                </a:cubicBezTo>
                <a:cubicBezTo>
                  <a:pt x="86" y="98"/>
                  <a:pt x="86" y="98"/>
                  <a:pt x="86" y="98"/>
                </a:cubicBezTo>
                <a:cubicBezTo>
                  <a:pt x="86" y="98"/>
                  <a:pt x="86" y="98"/>
                  <a:pt x="87" y="98"/>
                </a:cubicBezTo>
                <a:cubicBezTo>
                  <a:pt x="93" y="98"/>
                  <a:pt x="93" y="98"/>
                  <a:pt x="93" y="98"/>
                </a:cubicBezTo>
                <a:cubicBezTo>
                  <a:pt x="94" y="98"/>
                  <a:pt x="94" y="98"/>
                  <a:pt x="94" y="98"/>
                </a:cubicBezTo>
                <a:cubicBezTo>
                  <a:pt x="94" y="98"/>
                  <a:pt x="94" y="98"/>
                  <a:pt x="94" y="98"/>
                </a:cubicBezTo>
                <a:cubicBezTo>
                  <a:pt x="95" y="98"/>
                  <a:pt x="95" y="97"/>
                  <a:pt x="96" y="97"/>
                </a:cubicBezTo>
                <a:cubicBezTo>
                  <a:pt x="96" y="97"/>
                  <a:pt x="96" y="96"/>
                  <a:pt x="96" y="96"/>
                </a:cubicBezTo>
                <a:cubicBezTo>
                  <a:pt x="97" y="85"/>
                  <a:pt x="97" y="85"/>
                  <a:pt x="97" y="85"/>
                </a:cubicBezTo>
                <a:cubicBezTo>
                  <a:pt x="99" y="85"/>
                  <a:pt x="100" y="84"/>
                  <a:pt x="102" y="84"/>
                </a:cubicBezTo>
                <a:cubicBezTo>
                  <a:pt x="106" y="90"/>
                  <a:pt x="106" y="90"/>
                  <a:pt x="106" y="90"/>
                </a:cubicBezTo>
                <a:cubicBezTo>
                  <a:pt x="109" y="93"/>
                  <a:pt x="109" y="93"/>
                  <a:pt x="109" y="93"/>
                </a:cubicBezTo>
                <a:cubicBezTo>
                  <a:pt x="109" y="93"/>
                  <a:pt x="109" y="93"/>
                  <a:pt x="109" y="93"/>
                </a:cubicBezTo>
                <a:cubicBezTo>
                  <a:pt x="109" y="93"/>
                  <a:pt x="110" y="94"/>
                  <a:pt x="110" y="94"/>
                </a:cubicBezTo>
                <a:cubicBezTo>
                  <a:pt x="110" y="94"/>
                  <a:pt x="110" y="94"/>
                  <a:pt x="110" y="94"/>
                </a:cubicBezTo>
                <a:cubicBezTo>
                  <a:pt x="111" y="94"/>
                  <a:pt x="111" y="94"/>
                  <a:pt x="111" y="93"/>
                </a:cubicBezTo>
                <a:cubicBezTo>
                  <a:pt x="111" y="93"/>
                  <a:pt x="112" y="93"/>
                  <a:pt x="112" y="93"/>
                </a:cubicBezTo>
                <a:cubicBezTo>
                  <a:pt x="113" y="92"/>
                  <a:pt x="113" y="92"/>
                  <a:pt x="113" y="92"/>
                </a:cubicBezTo>
                <a:cubicBezTo>
                  <a:pt x="117" y="90"/>
                  <a:pt x="117" y="90"/>
                  <a:pt x="117" y="90"/>
                </a:cubicBezTo>
                <a:cubicBezTo>
                  <a:pt x="118" y="90"/>
                  <a:pt x="118" y="90"/>
                  <a:pt x="118" y="89"/>
                </a:cubicBezTo>
                <a:cubicBezTo>
                  <a:pt x="118" y="89"/>
                  <a:pt x="118" y="89"/>
                  <a:pt x="118" y="89"/>
                </a:cubicBezTo>
                <a:cubicBezTo>
                  <a:pt x="118" y="89"/>
                  <a:pt x="118" y="89"/>
                  <a:pt x="118" y="89"/>
                </a:cubicBezTo>
                <a:cubicBezTo>
                  <a:pt x="118" y="89"/>
                  <a:pt x="118" y="89"/>
                  <a:pt x="118" y="89"/>
                </a:cubicBezTo>
                <a:cubicBezTo>
                  <a:pt x="118" y="89"/>
                  <a:pt x="118" y="88"/>
                  <a:pt x="118" y="88"/>
                </a:cubicBezTo>
                <a:cubicBezTo>
                  <a:pt x="119" y="88"/>
                  <a:pt x="119" y="88"/>
                  <a:pt x="119" y="88"/>
                </a:cubicBezTo>
                <a:cubicBezTo>
                  <a:pt x="119" y="88"/>
                  <a:pt x="119" y="87"/>
                  <a:pt x="118" y="87"/>
                </a:cubicBezTo>
                <a:cubicBezTo>
                  <a:pt x="114" y="76"/>
                  <a:pt x="114" y="76"/>
                  <a:pt x="114" y="76"/>
                </a:cubicBezTo>
                <a:cubicBezTo>
                  <a:pt x="114" y="76"/>
                  <a:pt x="114" y="76"/>
                  <a:pt x="114" y="76"/>
                </a:cubicBezTo>
                <a:cubicBezTo>
                  <a:pt x="115" y="76"/>
                  <a:pt x="116" y="75"/>
                  <a:pt x="117" y="74"/>
                </a:cubicBezTo>
                <a:cubicBezTo>
                  <a:pt x="120" y="75"/>
                  <a:pt x="120" y="75"/>
                  <a:pt x="120" y="75"/>
                </a:cubicBezTo>
                <a:cubicBezTo>
                  <a:pt x="128" y="78"/>
                  <a:pt x="128" y="78"/>
                  <a:pt x="128" y="78"/>
                </a:cubicBezTo>
                <a:cubicBezTo>
                  <a:pt x="128" y="78"/>
                  <a:pt x="129" y="78"/>
                  <a:pt x="130" y="78"/>
                </a:cubicBezTo>
                <a:cubicBezTo>
                  <a:pt x="130" y="78"/>
                  <a:pt x="130" y="77"/>
                  <a:pt x="130" y="77"/>
                </a:cubicBezTo>
                <a:cubicBezTo>
                  <a:pt x="130" y="77"/>
                  <a:pt x="130" y="77"/>
                  <a:pt x="131" y="77"/>
                </a:cubicBezTo>
                <a:cubicBezTo>
                  <a:pt x="131" y="77"/>
                  <a:pt x="131" y="77"/>
                  <a:pt x="131" y="77"/>
                </a:cubicBezTo>
                <a:cubicBezTo>
                  <a:pt x="134" y="71"/>
                  <a:pt x="134" y="71"/>
                  <a:pt x="134" y="71"/>
                </a:cubicBezTo>
                <a:cubicBezTo>
                  <a:pt x="135" y="70"/>
                  <a:pt x="134" y="69"/>
                  <a:pt x="133" y="68"/>
                </a:cubicBezTo>
                <a:cubicBezTo>
                  <a:pt x="133" y="68"/>
                  <a:pt x="133" y="68"/>
                  <a:pt x="133" y="68"/>
                </a:cubicBezTo>
                <a:cubicBezTo>
                  <a:pt x="133" y="67"/>
                  <a:pt x="133" y="67"/>
                  <a:pt x="133" y="67"/>
                </a:cubicBezTo>
                <a:cubicBezTo>
                  <a:pt x="125" y="61"/>
                  <a:pt x="125" y="61"/>
                  <a:pt x="125" y="61"/>
                </a:cubicBezTo>
                <a:cubicBezTo>
                  <a:pt x="125" y="60"/>
                  <a:pt x="125" y="60"/>
                  <a:pt x="125" y="60"/>
                </a:cubicBezTo>
                <a:cubicBezTo>
                  <a:pt x="125" y="59"/>
                  <a:pt x="126" y="58"/>
                  <a:pt x="126" y="57"/>
                </a:cubicBezTo>
                <a:cubicBezTo>
                  <a:pt x="126" y="57"/>
                  <a:pt x="126" y="57"/>
                  <a:pt x="126" y="57"/>
                </a:cubicBezTo>
                <a:cubicBezTo>
                  <a:pt x="128" y="56"/>
                  <a:pt x="128" y="56"/>
                  <a:pt x="128" y="56"/>
                </a:cubicBezTo>
                <a:cubicBezTo>
                  <a:pt x="137" y="55"/>
                  <a:pt x="137" y="55"/>
                  <a:pt x="137" y="55"/>
                </a:cubicBezTo>
                <a:cubicBezTo>
                  <a:pt x="138" y="55"/>
                  <a:pt x="139" y="54"/>
                  <a:pt x="139" y="53"/>
                </a:cubicBezTo>
                <a:cubicBezTo>
                  <a:pt x="139" y="46"/>
                  <a:pt x="139" y="46"/>
                  <a:pt x="139" y="46"/>
                </a:cubicBezTo>
                <a:cubicBezTo>
                  <a:pt x="139" y="46"/>
                  <a:pt x="139" y="45"/>
                  <a:pt x="139" y="45"/>
                </a:cubicBezTo>
                <a:cubicBezTo>
                  <a:pt x="139" y="45"/>
                  <a:pt x="139" y="45"/>
                  <a:pt x="139" y="45"/>
                </a:cubicBezTo>
                <a:cubicBezTo>
                  <a:pt x="139" y="45"/>
                  <a:pt x="139" y="45"/>
                  <a:pt x="138" y="45"/>
                </a:cubicBezTo>
                <a:cubicBezTo>
                  <a:pt x="138" y="44"/>
                  <a:pt x="138" y="44"/>
                  <a:pt x="138" y="44"/>
                </a:cubicBezTo>
                <a:cubicBezTo>
                  <a:pt x="138" y="44"/>
                  <a:pt x="138" y="44"/>
                  <a:pt x="138" y="44"/>
                </a:cubicBezTo>
                <a:cubicBezTo>
                  <a:pt x="138" y="44"/>
                  <a:pt x="138" y="44"/>
                  <a:pt x="137" y="44"/>
                </a:cubicBezTo>
                <a:cubicBezTo>
                  <a:pt x="137" y="44"/>
                  <a:pt x="137" y="44"/>
                  <a:pt x="137" y="44"/>
                </a:cubicBezTo>
                <a:cubicBezTo>
                  <a:pt x="126" y="42"/>
                  <a:pt x="126" y="42"/>
                  <a:pt x="126" y="42"/>
                </a:cubicBezTo>
                <a:cubicBezTo>
                  <a:pt x="125" y="41"/>
                  <a:pt x="125" y="39"/>
                  <a:pt x="125" y="38"/>
                </a:cubicBezTo>
                <a:cubicBezTo>
                  <a:pt x="169" y="38"/>
                  <a:pt x="169" y="38"/>
                  <a:pt x="169" y="38"/>
                </a:cubicBezTo>
                <a:cubicBezTo>
                  <a:pt x="173" y="38"/>
                  <a:pt x="176" y="42"/>
                  <a:pt x="176" y="46"/>
                </a:cubicBezTo>
                <a:lnTo>
                  <a:pt x="176" y="140"/>
                </a:lnTo>
                <a:close/>
                <a:moveTo>
                  <a:pt x="71" y="54"/>
                </a:moveTo>
                <a:cubicBezTo>
                  <a:pt x="71" y="55"/>
                  <a:pt x="72" y="55"/>
                  <a:pt x="72" y="56"/>
                </a:cubicBezTo>
                <a:cubicBezTo>
                  <a:pt x="72" y="57"/>
                  <a:pt x="72" y="57"/>
                  <a:pt x="73" y="58"/>
                </a:cubicBezTo>
                <a:cubicBezTo>
                  <a:pt x="73" y="58"/>
                  <a:pt x="73" y="59"/>
                  <a:pt x="73" y="59"/>
                </a:cubicBezTo>
                <a:cubicBezTo>
                  <a:pt x="74" y="60"/>
                  <a:pt x="74" y="60"/>
                  <a:pt x="74" y="61"/>
                </a:cubicBezTo>
                <a:cubicBezTo>
                  <a:pt x="74" y="61"/>
                  <a:pt x="75" y="61"/>
                  <a:pt x="75" y="61"/>
                </a:cubicBezTo>
                <a:cubicBezTo>
                  <a:pt x="76" y="63"/>
                  <a:pt x="79" y="65"/>
                  <a:pt x="81" y="66"/>
                </a:cubicBezTo>
                <a:cubicBezTo>
                  <a:pt x="81" y="66"/>
                  <a:pt x="81" y="66"/>
                  <a:pt x="81" y="66"/>
                </a:cubicBezTo>
                <a:cubicBezTo>
                  <a:pt x="83" y="67"/>
                  <a:pt x="85" y="68"/>
                  <a:pt x="87" y="68"/>
                </a:cubicBezTo>
                <a:cubicBezTo>
                  <a:pt x="88" y="69"/>
                  <a:pt x="89" y="69"/>
                  <a:pt x="90" y="69"/>
                </a:cubicBezTo>
                <a:cubicBezTo>
                  <a:pt x="91" y="69"/>
                  <a:pt x="92" y="69"/>
                  <a:pt x="94" y="68"/>
                </a:cubicBezTo>
                <a:cubicBezTo>
                  <a:pt x="94" y="68"/>
                  <a:pt x="94" y="68"/>
                  <a:pt x="95" y="68"/>
                </a:cubicBezTo>
                <a:cubicBezTo>
                  <a:pt x="95" y="68"/>
                  <a:pt x="96" y="68"/>
                  <a:pt x="97" y="67"/>
                </a:cubicBezTo>
                <a:cubicBezTo>
                  <a:pt x="97" y="67"/>
                  <a:pt x="98" y="67"/>
                  <a:pt x="98" y="67"/>
                </a:cubicBezTo>
                <a:cubicBezTo>
                  <a:pt x="99" y="67"/>
                  <a:pt x="100" y="66"/>
                  <a:pt x="101" y="65"/>
                </a:cubicBezTo>
                <a:cubicBezTo>
                  <a:pt x="101" y="65"/>
                  <a:pt x="101" y="65"/>
                  <a:pt x="101" y="65"/>
                </a:cubicBezTo>
                <a:cubicBezTo>
                  <a:pt x="102" y="65"/>
                  <a:pt x="103" y="64"/>
                  <a:pt x="104" y="63"/>
                </a:cubicBezTo>
                <a:cubicBezTo>
                  <a:pt x="104" y="63"/>
                  <a:pt x="105" y="62"/>
                  <a:pt x="105" y="62"/>
                </a:cubicBezTo>
                <a:cubicBezTo>
                  <a:pt x="105" y="61"/>
                  <a:pt x="106" y="61"/>
                  <a:pt x="106" y="61"/>
                </a:cubicBezTo>
                <a:cubicBezTo>
                  <a:pt x="106" y="60"/>
                  <a:pt x="107" y="59"/>
                  <a:pt x="107" y="58"/>
                </a:cubicBezTo>
                <a:cubicBezTo>
                  <a:pt x="107" y="58"/>
                  <a:pt x="107" y="58"/>
                  <a:pt x="107" y="58"/>
                </a:cubicBezTo>
                <a:cubicBezTo>
                  <a:pt x="108" y="56"/>
                  <a:pt x="109" y="54"/>
                  <a:pt x="109" y="52"/>
                </a:cubicBezTo>
                <a:cubicBezTo>
                  <a:pt x="109" y="51"/>
                  <a:pt x="110" y="50"/>
                  <a:pt x="110" y="49"/>
                </a:cubicBezTo>
                <a:cubicBezTo>
                  <a:pt x="110" y="48"/>
                  <a:pt x="109" y="47"/>
                  <a:pt x="109" y="46"/>
                </a:cubicBezTo>
                <a:cubicBezTo>
                  <a:pt x="109" y="46"/>
                  <a:pt x="109" y="45"/>
                  <a:pt x="109" y="45"/>
                </a:cubicBezTo>
                <a:cubicBezTo>
                  <a:pt x="109" y="44"/>
                  <a:pt x="109" y="43"/>
                  <a:pt x="108" y="43"/>
                </a:cubicBezTo>
                <a:cubicBezTo>
                  <a:pt x="107" y="40"/>
                  <a:pt x="106" y="38"/>
                  <a:pt x="104" y="36"/>
                </a:cubicBezTo>
                <a:cubicBezTo>
                  <a:pt x="104" y="36"/>
                  <a:pt x="104" y="36"/>
                  <a:pt x="104" y="36"/>
                </a:cubicBezTo>
                <a:cubicBezTo>
                  <a:pt x="104" y="36"/>
                  <a:pt x="103" y="35"/>
                  <a:pt x="103" y="35"/>
                </a:cubicBezTo>
                <a:cubicBezTo>
                  <a:pt x="103" y="35"/>
                  <a:pt x="102" y="34"/>
                  <a:pt x="102" y="34"/>
                </a:cubicBezTo>
                <a:cubicBezTo>
                  <a:pt x="102" y="34"/>
                  <a:pt x="101" y="33"/>
                  <a:pt x="100" y="33"/>
                </a:cubicBezTo>
                <a:cubicBezTo>
                  <a:pt x="100" y="32"/>
                  <a:pt x="99" y="32"/>
                  <a:pt x="98" y="32"/>
                </a:cubicBezTo>
                <a:cubicBezTo>
                  <a:pt x="98" y="31"/>
                  <a:pt x="97" y="31"/>
                  <a:pt x="97" y="31"/>
                </a:cubicBezTo>
                <a:cubicBezTo>
                  <a:pt x="96" y="31"/>
                  <a:pt x="95" y="31"/>
                  <a:pt x="95" y="30"/>
                </a:cubicBezTo>
                <a:cubicBezTo>
                  <a:pt x="94" y="30"/>
                  <a:pt x="94" y="30"/>
                  <a:pt x="94" y="30"/>
                </a:cubicBezTo>
                <a:cubicBezTo>
                  <a:pt x="92" y="30"/>
                  <a:pt x="91" y="30"/>
                  <a:pt x="90" y="30"/>
                </a:cubicBezTo>
                <a:cubicBezTo>
                  <a:pt x="89" y="30"/>
                  <a:pt x="88" y="30"/>
                  <a:pt x="87" y="30"/>
                </a:cubicBezTo>
                <a:cubicBezTo>
                  <a:pt x="86" y="30"/>
                  <a:pt x="86" y="30"/>
                  <a:pt x="86" y="30"/>
                </a:cubicBezTo>
                <a:cubicBezTo>
                  <a:pt x="85" y="31"/>
                  <a:pt x="84" y="31"/>
                  <a:pt x="83" y="31"/>
                </a:cubicBezTo>
                <a:cubicBezTo>
                  <a:pt x="83" y="31"/>
                  <a:pt x="82" y="32"/>
                  <a:pt x="82" y="32"/>
                </a:cubicBezTo>
                <a:cubicBezTo>
                  <a:pt x="81" y="32"/>
                  <a:pt x="80" y="32"/>
                  <a:pt x="80" y="33"/>
                </a:cubicBezTo>
                <a:cubicBezTo>
                  <a:pt x="79" y="33"/>
                  <a:pt x="79" y="33"/>
                  <a:pt x="79" y="33"/>
                </a:cubicBezTo>
                <a:cubicBezTo>
                  <a:pt x="78" y="34"/>
                  <a:pt x="77" y="35"/>
                  <a:pt x="77" y="35"/>
                </a:cubicBezTo>
                <a:cubicBezTo>
                  <a:pt x="76" y="36"/>
                  <a:pt x="76" y="36"/>
                  <a:pt x="76" y="36"/>
                </a:cubicBezTo>
                <a:cubicBezTo>
                  <a:pt x="75" y="37"/>
                  <a:pt x="75" y="38"/>
                  <a:pt x="74" y="38"/>
                </a:cubicBezTo>
                <a:cubicBezTo>
                  <a:pt x="73" y="39"/>
                  <a:pt x="73" y="40"/>
                  <a:pt x="72" y="41"/>
                </a:cubicBezTo>
                <a:cubicBezTo>
                  <a:pt x="72" y="42"/>
                  <a:pt x="72" y="42"/>
                  <a:pt x="72" y="42"/>
                </a:cubicBezTo>
                <a:cubicBezTo>
                  <a:pt x="72" y="43"/>
                  <a:pt x="71" y="44"/>
                  <a:pt x="71" y="45"/>
                </a:cubicBezTo>
                <a:cubicBezTo>
                  <a:pt x="71" y="45"/>
                  <a:pt x="71" y="45"/>
                  <a:pt x="71" y="46"/>
                </a:cubicBezTo>
                <a:cubicBezTo>
                  <a:pt x="71" y="47"/>
                  <a:pt x="71" y="48"/>
                  <a:pt x="71" y="49"/>
                </a:cubicBezTo>
                <a:cubicBezTo>
                  <a:pt x="71" y="51"/>
                  <a:pt x="71" y="52"/>
                  <a:pt x="71" y="53"/>
                </a:cubicBezTo>
                <a:cubicBezTo>
                  <a:pt x="71" y="53"/>
                  <a:pt x="71" y="54"/>
                  <a:pt x="71" y="54"/>
                </a:cubicBezTo>
                <a:close/>
                <a:moveTo>
                  <a:pt x="84" y="36"/>
                </a:moveTo>
                <a:cubicBezTo>
                  <a:pt x="86" y="35"/>
                  <a:pt x="88" y="35"/>
                  <a:pt x="90" y="35"/>
                </a:cubicBezTo>
                <a:cubicBezTo>
                  <a:pt x="92" y="35"/>
                  <a:pt x="94" y="35"/>
                  <a:pt x="96" y="36"/>
                </a:cubicBezTo>
                <a:cubicBezTo>
                  <a:pt x="101" y="38"/>
                  <a:pt x="105" y="43"/>
                  <a:pt x="105" y="49"/>
                </a:cubicBezTo>
                <a:cubicBezTo>
                  <a:pt x="105" y="50"/>
                  <a:pt x="105" y="51"/>
                  <a:pt x="104" y="52"/>
                </a:cubicBezTo>
                <a:cubicBezTo>
                  <a:pt x="104" y="52"/>
                  <a:pt x="104" y="52"/>
                  <a:pt x="104" y="52"/>
                </a:cubicBezTo>
                <a:cubicBezTo>
                  <a:pt x="104" y="53"/>
                  <a:pt x="104" y="54"/>
                  <a:pt x="104" y="55"/>
                </a:cubicBezTo>
                <a:cubicBezTo>
                  <a:pt x="103" y="55"/>
                  <a:pt x="103" y="55"/>
                  <a:pt x="103" y="56"/>
                </a:cubicBezTo>
                <a:cubicBezTo>
                  <a:pt x="103" y="56"/>
                  <a:pt x="103" y="57"/>
                  <a:pt x="102" y="57"/>
                </a:cubicBezTo>
                <a:cubicBezTo>
                  <a:pt x="102" y="58"/>
                  <a:pt x="102" y="58"/>
                  <a:pt x="102" y="58"/>
                </a:cubicBezTo>
                <a:cubicBezTo>
                  <a:pt x="101" y="58"/>
                  <a:pt x="101" y="59"/>
                  <a:pt x="101" y="59"/>
                </a:cubicBezTo>
                <a:cubicBezTo>
                  <a:pt x="100" y="60"/>
                  <a:pt x="100" y="60"/>
                  <a:pt x="100" y="60"/>
                </a:cubicBezTo>
                <a:cubicBezTo>
                  <a:pt x="100" y="60"/>
                  <a:pt x="99" y="61"/>
                  <a:pt x="99" y="61"/>
                </a:cubicBezTo>
                <a:cubicBezTo>
                  <a:pt x="98" y="61"/>
                  <a:pt x="98" y="61"/>
                  <a:pt x="98" y="62"/>
                </a:cubicBezTo>
                <a:cubicBezTo>
                  <a:pt x="97" y="62"/>
                  <a:pt x="97" y="62"/>
                  <a:pt x="96" y="62"/>
                </a:cubicBezTo>
                <a:cubicBezTo>
                  <a:pt x="96" y="63"/>
                  <a:pt x="96" y="63"/>
                  <a:pt x="95" y="63"/>
                </a:cubicBezTo>
                <a:cubicBezTo>
                  <a:pt x="95" y="63"/>
                  <a:pt x="94" y="63"/>
                  <a:pt x="94" y="63"/>
                </a:cubicBezTo>
                <a:cubicBezTo>
                  <a:pt x="93" y="64"/>
                  <a:pt x="93" y="64"/>
                  <a:pt x="93" y="64"/>
                </a:cubicBezTo>
                <a:cubicBezTo>
                  <a:pt x="92" y="64"/>
                  <a:pt x="91" y="64"/>
                  <a:pt x="90" y="64"/>
                </a:cubicBezTo>
                <a:cubicBezTo>
                  <a:pt x="89" y="64"/>
                  <a:pt x="88" y="64"/>
                  <a:pt x="87" y="64"/>
                </a:cubicBezTo>
                <a:cubicBezTo>
                  <a:pt x="87" y="64"/>
                  <a:pt x="86" y="63"/>
                  <a:pt x="86" y="63"/>
                </a:cubicBezTo>
                <a:cubicBezTo>
                  <a:pt x="86" y="63"/>
                  <a:pt x="85" y="63"/>
                  <a:pt x="85" y="63"/>
                </a:cubicBezTo>
                <a:cubicBezTo>
                  <a:pt x="84" y="63"/>
                  <a:pt x="83" y="62"/>
                  <a:pt x="83" y="62"/>
                </a:cubicBezTo>
                <a:cubicBezTo>
                  <a:pt x="83" y="62"/>
                  <a:pt x="82" y="62"/>
                  <a:pt x="82" y="62"/>
                </a:cubicBezTo>
                <a:cubicBezTo>
                  <a:pt x="82" y="61"/>
                  <a:pt x="81" y="61"/>
                  <a:pt x="80" y="60"/>
                </a:cubicBezTo>
                <a:cubicBezTo>
                  <a:pt x="80" y="60"/>
                  <a:pt x="80" y="60"/>
                  <a:pt x="80" y="60"/>
                </a:cubicBezTo>
                <a:cubicBezTo>
                  <a:pt x="79" y="59"/>
                  <a:pt x="79" y="59"/>
                  <a:pt x="78" y="58"/>
                </a:cubicBezTo>
                <a:cubicBezTo>
                  <a:pt x="78" y="58"/>
                  <a:pt x="78" y="58"/>
                  <a:pt x="78" y="58"/>
                </a:cubicBezTo>
                <a:cubicBezTo>
                  <a:pt x="77" y="56"/>
                  <a:pt x="76" y="53"/>
                  <a:pt x="76" y="50"/>
                </a:cubicBezTo>
                <a:cubicBezTo>
                  <a:pt x="76" y="50"/>
                  <a:pt x="75" y="50"/>
                  <a:pt x="75" y="49"/>
                </a:cubicBezTo>
                <a:cubicBezTo>
                  <a:pt x="75" y="43"/>
                  <a:pt x="79" y="38"/>
                  <a:pt x="84" y="36"/>
                </a:cubicBezTo>
                <a:close/>
                <a:moveTo>
                  <a:pt x="91" y="152"/>
                </a:moveTo>
                <a:cubicBezTo>
                  <a:pt x="87" y="152"/>
                  <a:pt x="84" y="155"/>
                  <a:pt x="84" y="158"/>
                </a:cubicBezTo>
                <a:cubicBezTo>
                  <a:pt x="85" y="162"/>
                  <a:pt x="87" y="164"/>
                  <a:pt x="91" y="164"/>
                </a:cubicBezTo>
                <a:cubicBezTo>
                  <a:pt x="92" y="164"/>
                  <a:pt x="94" y="164"/>
                  <a:pt x="95" y="163"/>
                </a:cubicBezTo>
                <a:cubicBezTo>
                  <a:pt x="95" y="163"/>
                  <a:pt x="95" y="163"/>
                  <a:pt x="95" y="163"/>
                </a:cubicBezTo>
                <a:cubicBezTo>
                  <a:pt x="95" y="162"/>
                  <a:pt x="95" y="162"/>
                  <a:pt x="95" y="162"/>
                </a:cubicBezTo>
                <a:cubicBezTo>
                  <a:pt x="95" y="162"/>
                  <a:pt x="96" y="162"/>
                  <a:pt x="96" y="162"/>
                </a:cubicBezTo>
                <a:cubicBezTo>
                  <a:pt x="96" y="161"/>
                  <a:pt x="97" y="159"/>
                  <a:pt x="97" y="158"/>
                </a:cubicBezTo>
                <a:cubicBezTo>
                  <a:pt x="97" y="155"/>
                  <a:pt x="94" y="152"/>
                  <a:pt x="91" y="152"/>
                </a:cubicBezTo>
                <a:close/>
                <a:moveTo>
                  <a:pt x="92" y="159"/>
                </a:moveTo>
                <a:cubicBezTo>
                  <a:pt x="91" y="159"/>
                  <a:pt x="91" y="159"/>
                  <a:pt x="91" y="159"/>
                </a:cubicBezTo>
                <a:cubicBezTo>
                  <a:pt x="90" y="159"/>
                  <a:pt x="89" y="159"/>
                  <a:pt x="89" y="158"/>
                </a:cubicBezTo>
                <a:cubicBezTo>
                  <a:pt x="89" y="157"/>
                  <a:pt x="90" y="157"/>
                  <a:pt x="91" y="157"/>
                </a:cubicBezTo>
                <a:cubicBezTo>
                  <a:pt x="91" y="157"/>
                  <a:pt x="91" y="157"/>
                  <a:pt x="92" y="157"/>
                </a:cubicBezTo>
                <a:cubicBezTo>
                  <a:pt x="92" y="158"/>
                  <a:pt x="92" y="158"/>
                  <a:pt x="92" y="158"/>
                </a:cubicBezTo>
                <a:cubicBezTo>
                  <a:pt x="92" y="158"/>
                  <a:pt x="92" y="159"/>
                  <a:pt x="92" y="159"/>
                </a:cubicBezTo>
                <a:close/>
                <a:moveTo>
                  <a:pt x="162" y="115"/>
                </a:moveTo>
                <a:cubicBezTo>
                  <a:pt x="162" y="115"/>
                  <a:pt x="162" y="115"/>
                  <a:pt x="162" y="115"/>
                </a:cubicBezTo>
                <a:cubicBezTo>
                  <a:pt x="162" y="114"/>
                  <a:pt x="161" y="114"/>
                  <a:pt x="161" y="114"/>
                </a:cubicBezTo>
                <a:cubicBezTo>
                  <a:pt x="161" y="114"/>
                  <a:pt x="161" y="114"/>
                  <a:pt x="161" y="114"/>
                </a:cubicBezTo>
                <a:cubicBezTo>
                  <a:pt x="160" y="113"/>
                  <a:pt x="160" y="113"/>
                  <a:pt x="159" y="113"/>
                </a:cubicBezTo>
                <a:cubicBezTo>
                  <a:pt x="146" y="113"/>
                  <a:pt x="146" y="113"/>
                  <a:pt x="146" y="113"/>
                </a:cubicBezTo>
                <a:cubicBezTo>
                  <a:pt x="145" y="113"/>
                  <a:pt x="145" y="114"/>
                  <a:pt x="144" y="114"/>
                </a:cubicBezTo>
                <a:cubicBezTo>
                  <a:pt x="144" y="114"/>
                  <a:pt x="144" y="115"/>
                  <a:pt x="144" y="115"/>
                </a:cubicBezTo>
                <a:cubicBezTo>
                  <a:pt x="143" y="115"/>
                  <a:pt x="143" y="115"/>
                  <a:pt x="143" y="116"/>
                </a:cubicBezTo>
                <a:cubicBezTo>
                  <a:pt x="143" y="117"/>
                  <a:pt x="143" y="117"/>
                  <a:pt x="143" y="117"/>
                </a:cubicBezTo>
                <a:cubicBezTo>
                  <a:pt x="106" y="117"/>
                  <a:pt x="106" y="117"/>
                  <a:pt x="106" y="117"/>
                </a:cubicBezTo>
                <a:cubicBezTo>
                  <a:pt x="106" y="112"/>
                  <a:pt x="106" y="112"/>
                  <a:pt x="106" y="112"/>
                </a:cubicBezTo>
                <a:cubicBezTo>
                  <a:pt x="106" y="111"/>
                  <a:pt x="106" y="111"/>
                  <a:pt x="105" y="110"/>
                </a:cubicBezTo>
                <a:cubicBezTo>
                  <a:pt x="105" y="110"/>
                  <a:pt x="105" y="110"/>
                  <a:pt x="104" y="110"/>
                </a:cubicBezTo>
                <a:cubicBezTo>
                  <a:pt x="104" y="110"/>
                  <a:pt x="104" y="110"/>
                  <a:pt x="104" y="110"/>
                </a:cubicBezTo>
                <a:cubicBezTo>
                  <a:pt x="77" y="110"/>
                  <a:pt x="77" y="110"/>
                  <a:pt x="77" y="110"/>
                </a:cubicBezTo>
                <a:cubicBezTo>
                  <a:pt x="76" y="110"/>
                  <a:pt x="75" y="110"/>
                  <a:pt x="75" y="110"/>
                </a:cubicBezTo>
                <a:cubicBezTo>
                  <a:pt x="75" y="111"/>
                  <a:pt x="74" y="111"/>
                  <a:pt x="74" y="112"/>
                </a:cubicBezTo>
                <a:cubicBezTo>
                  <a:pt x="74" y="117"/>
                  <a:pt x="74" y="117"/>
                  <a:pt x="74" y="117"/>
                </a:cubicBezTo>
                <a:cubicBezTo>
                  <a:pt x="37" y="117"/>
                  <a:pt x="37" y="117"/>
                  <a:pt x="37" y="117"/>
                </a:cubicBezTo>
                <a:cubicBezTo>
                  <a:pt x="37" y="116"/>
                  <a:pt x="37" y="116"/>
                  <a:pt x="37" y="116"/>
                </a:cubicBezTo>
                <a:cubicBezTo>
                  <a:pt x="37" y="115"/>
                  <a:pt x="37" y="115"/>
                  <a:pt x="37" y="115"/>
                </a:cubicBezTo>
                <a:cubicBezTo>
                  <a:pt x="36" y="115"/>
                  <a:pt x="36" y="115"/>
                  <a:pt x="36" y="114"/>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6" y="114"/>
                  <a:pt x="36" y="114"/>
                  <a:pt x="36" y="114"/>
                </a:cubicBezTo>
                <a:cubicBezTo>
                  <a:pt x="35" y="114"/>
                  <a:pt x="35" y="113"/>
                  <a:pt x="35" y="113"/>
                </a:cubicBezTo>
                <a:cubicBezTo>
                  <a:pt x="35" y="113"/>
                  <a:pt x="35" y="113"/>
                  <a:pt x="34" y="113"/>
                </a:cubicBezTo>
                <a:cubicBezTo>
                  <a:pt x="21" y="113"/>
                  <a:pt x="21" y="113"/>
                  <a:pt x="21" y="113"/>
                </a:cubicBezTo>
                <a:cubicBezTo>
                  <a:pt x="20" y="113"/>
                  <a:pt x="19" y="114"/>
                  <a:pt x="19" y="114"/>
                </a:cubicBezTo>
                <a:cubicBezTo>
                  <a:pt x="19" y="114"/>
                  <a:pt x="19" y="114"/>
                  <a:pt x="19" y="114"/>
                </a:cubicBezTo>
                <a:cubicBezTo>
                  <a:pt x="19" y="115"/>
                  <a:pt x="18" y="115"/>
                  <a:pt x="18" y="115"/>
                </a:cubicBezTo>
                <a:cubicBezTo>
                  <a:pt x="18" y="115"/>
                  <a:pt x="18" y="115"/>
                  <a:pt x="18" y="116"/>
                </a:cubicBezTo>
                <a:cubicBezTo>
                  <a:pt x="18" y="123"/>
                  <a:pt x="18" y="123"/>
                  <a:pt x="18" y="123"/>
                </a:cubicBezTo>
                <a:cubicBezTo>
                  <a:pt x="18" y="124"/>
                  <a:pt x="19" y="125"/>
                  <a:pt x="19" y="125"/>
                </a:cubicBezTo>
                <a:cubicBezTo>
                  <a:pt x="19" y="125"/>
                  <a:pt x="20" y="126"/>
                  <a:pt x="21" y="126"/>
                </a:cubicBezTo>
                <a:cubicBezTo>
                  <a:pt x="21" y="126"/>
                  <a:pt x="21" y="126"/>
                  <a:pt x="21" y="126"/>
                </a:cubicBezTo>
                <a:cubicBezTo>
                  <a:pt x="34" y="126"/>
                  <a:pt x="34" y="126"/>
                  <a:pt x="34" y="126"/>
                </a:cubicBezTo>
                <a:cubicBezTo>
                  <a:pt x="35" y="126"/>
                  <a:pt x="35" y="126"/>
                  <a:pt x="35" y="126"/>
                </a:cubicBezTo>
                <a:cubicBezTo>
                  <a:pt x="35" y="126"/>
                  <a:pt x="35" y="126"/>
                  <a:pt x="35" y="126"/>
                </a:cubicBezTo>
                <a:cubicBezTo>
                  <a:pt x="35" y="125"/>
                  <a:pt x="36" y="125"/>
                  <a:pt x="36" y="125"/>
                </a:cubicBezTo>
                <a:cubicBezTo>
                  <a:pt x="36" y="125"/>
                  <a:pt x="36" y="125"/>
                  <a:pt x="36" y="124"/>
                </a:cubicBezTo>
                <a:cubicBezTo>
                  <a:pt x="37" y="124"/>
                  <a:pt x="37" y="124"/>
                  <a:pt x="37" y="124"/>
                </a:cubicBezTo>
                <a:cubicBezTo>
                  <a:pt x="37" y="124"/>
                  <a:pt x="37" y="124"/>
                  <a:pt x="37" y="124"/>
                </a:cubicBezTo>
                <a:cubicBezTo>
                  <a:pt x="37" y="124"/>
                  <a:pt x="37" y="123"/>
                  <a:pt x="37" y="123"/>
                </a:cubicBezTo>
                <a:cubicBezTo>
                  <a:pt x="37" y="122"/>
                  <a:pt x="37" y="122"/>
                  <a:pt x="37" y="122"/>
                </a:cubicBezTo>
                <a:cubicBezTo>
                  <a:pt x="74" y="122"/>
                  <a:pt x="74" y="122"/>
                  <a:pt x="74" y="122"/>
                </a:cubicBezTo>
                <a:cubicBezTo>
                  <a:pt x="74" y="127"/>
                  <a:pt x="74" y="127"/>
                  <a:pt x="74" y="127"/>
                </a:cubicBezTo>
                <a:cubicBezTo>
                  <a:pt x="74" y="127"/>
                  <a:pt x="74" y="128"/>
                  <a:pt x="74" y="128"/>
                </a:cubicBezTo>
                <a:cubicBezTo>
                  <a:pt x="74" y="128"/>
                  <a:pt x="74" y="128"/>
                  <a:pt x="74" y="128"/>
                </a:cubicBezTo>
                <a:cubicBezTo>
                  <a:pt x="75" y="128"/>
                  <a:pt x="75" y="129"/>
                  <a:pt x="75" y="129"/>
                </a:cubicBezTo>
                <a:cubicBezTo>
                  <a:pt x="75" y="129"/>
                  <a:pt x="75" y="129"/>
                  <a:pt x="76" y="129"/>
                </a:cubicBezTo>
                <a:cubicBezTo>
                  <a:pt x="76" y="129"/>
                  <a:pt x="76" y="129"/>
                  <a:pt x="76" y="129"/>
                </a:cubicBezTo>
                <a:cubicBezTo>
                  <a:pt x="76" y="129"/>
                  <a:pt x="76" y="129"/>
                  <a:pt x="76" y="129"/>
                </a:cubicBezTo>
                <a:cubicBezTo>
                  <a:pt x="76" y="129"/>
                  <a:pt x="76" y="130"/>
                  <a:pt x="77" y="130"/>
                </a:cubicBezTo>
                <a:cubicBezTo>
                  <a:pt x="104" y="130"/>
                  <a:pt x="104" y="130"/>
                  <a:pt x="104" y="130"/>
                </a:cubicBezTo>
                <a:cubicBezTo>
                  <a:pt x="104" y="130"/>
                  <a:pt x="104" y="129"/>
                  <a:pt x="104" y="129"/>
                </a:cubicBezTo>
                <a:cubicBezTo>
                  <a:pt x="104" y="129"/>
                  <a:pt x="105" y="129"/>
                  <a:pt x="105" y="129"/>
                </a:cubicBezTo>
                <a:cubicBezTo>
                  <a:pt x="105" y="129"/>
                  <a:pt x="105" y="129"/>
                  <a:pt x="105" y="129"/>
                </a:cubicBezTo>
                <a:cubicBezTo>
                  <a:pt x="105" y="129"/>
                  <a:pt x="105" y="129"/>
                  <a:pt x="105" y="129"/>
                </a:cubicBezTo>
                <a:cubicBezTo>
                  <a:pt x="106" y="128"/>
                  <a:pt x="106" y="128"/>
                  <a:pt x="106" y="127"/>
                </a:cubicBezTo>
                <a:cubicBezTo>
                  <a:pt x="106" y="122"/>
                  <a:pt x="106" y="122"/>
                  <a:pt x="106" y="122"/>
                </a:cubicBezTo>
                <a:cubicBezTo>
                  <a:pt x="143" y="122"/>
                  <a:pt x="143" y="122"/>
                  <a:pt x="143" y="122"/>
                </a:cubicBezTo>
                <a:cubicBezTo>
                  <a:pt x="143" y="123"/>
                  <a:pt x="143" y="123"/>
                  <a:pt x="143" y="123"/>
                </a:cubicBezTo>
                <a:cubicBezTo>
                  <a:pt x="143" y="124"/>
                  <a:pt x="144" y="125"/>
                  <a:pt x="144" y="125"/>
                </a:cubicBezTo>
                <a:cubicBezTo>
                  <a:pt x="145" y="125"/>
                  <a:pt x="145" y="126"/>
                  <a:pt x="146" y="126"/>
                </a:cubicBezTo>
                <a:cubicBezTo>
                  <a:pt x="146" y="126"/>
                  <a:pt x="146" y="126"/>
                  <a:pt x="146" y="126"/>
                </a:cubicBezTo>
                <a:cubicBezTo>
                  <a:pt x="159" y="126"/>
                  <a:pt x="159" y="126"/>
                  <a:pt x="159" y="126"/>
                </a:cubicBezTo>
                <a:cubicBezTo>
                  <a:pt x="160" y="126"/>
                  <a:pt x="160" y="126"/>
                  <a:pt x="160" y="126"/>
                </a:cubicBezTo>
                <a:cubicBezTo>
                  <a:pt x="160" y="126"/>
                  <a:pt x="160" y="126"/>
                  <a:pt x="160" y="126"/>
                </a:cubicBezTo>
                <a:cubicBezTo>
                  <a:pt x="161" y="125"/>
                  <a:pt x="161" y="125"/>
                  <a:pt x="161" y="125"/>
                </a:cubicBezTo>
                <a:cubicBezTo>
                  <a:pt x="161" y="125"/>
                  <a:pt x="162" y="125"/>
                  <a:pt x="162" y="124"/>
                </a:cubicBezTo>
                <a:cubicBezTo>
                  <a:pt x="162" y="124"/>
                  <a:pt x="162" y="124"/>
                  <a:pt x="162" y="123"/>
                </a:cubicBezTo>
                <a:cubicBezTo>
                  <a:pt x="162" y="116"/>
                  <a:pt x="162" y="116"/>
                  <a:pt x="162" y="116"/>
                </a:cubicBezTo>
                <a:cubicBezTo>
                  <a:pt x="162" y="115"/>
                  <a:pt x="162" y="115"/>
                  <a:pt x="162" y="115"/>
                </a:cubicBezTo>
                <a:cubicBezTo>
                  <a:pt x="162" y="115"/>
                  <a:pt x="162" y="115"/>
                  <a:pt x="162" y="115"/>
                </a:cubicBezTo>
                <a:close/>
                <a:moveTo>
                  <a:pt x="32" y="121"/>
                </a:moveTo>
                <a:cubicBezTo>
                  <a:pt x="23" y="121"/>
                  <a:pt x="23" y="121"/>
                  <a:pt x="23" y="121"/>
                </a:cubicBezTo>
                <a:cubicBezTo>
                  <a:pt x="23" y="118"/>
                  <a:pt x="23" y="118"/>
                  <a:pt x="23" y="118"/>
                </a:cubicBezTo>
                <a:cubicBezTo>
                  <a:pt x="32" y="118"/>
                  <a:pt x="32" y="118"/>
                  <a:pt x="32" y="118"/>
                </a:cubicBezTo>
                <a:lnTo>
                  <a:pt x="32" y="121"/>
                </a:lnTo>
                <a:close/>
                <a:moveTo>
                  <a:pt x="101" y="125"/>
                </a:moveTo>
                <a:cubicBezTo>
                  <a:pt x="79" y="125"/>
                  <a:pt x="79" y="125"/>
                  <a:pt x="79" y="125"/>
                </a:cubicBezTo>
                <a:cubicBezTo>
                  <a:pt x="79" y="118"/>
                  <a:pt x="79" y="118"/>
                  <a:pt x="79" y="118"/>
                </a:cubicBezTo>
                <a:cubicBezTo>
                  <a:pt x="79" y="114"/>
                  <a:pt x="79" y="114"/>
                  <a:pt x="79" y="114"/>
                </a:cubicBezTo>
                <a:cubicBezTo>
                  <a:pt x="101" y="114"/>
                  <a:pt x="101" y="114"/>
                  <a:pt x="101" y="114"/>
                </a:cubicBezTo>
                <a:lnTo>
                  <a:pt x="101" y="125"/>
                </a:lnTo>
                <a:close/>
                <a:moveTo>
                  <a:pt x="157" y="121"/>
                </a:moveTo>
                <a:cubicBezTo>
                  <a:pt x="148" y="121"/>
                  <a:pt x="148" y="121"/>
                  <a:pt x="148" y="121"/>
                </a:cubicBezTo>
                <a:cubicBezTo>
                  <a:pt x="148" y="120"/>
                  <a:pt x="148" y="120"/>
                  <a:pt x="148" y="120"/>
                </a:cubicBezTo>
                <a:cubicBezTo>
                  <a:pt x="148" y="120"/>
                  <a:pt x="148" y="120"/>
                  <a:pt x="148" y="120"/>
                </a:cubicBezTo>
                <a:cubicBezTo>
                  <a:pt x="148" y="120"/>
                  <a:pt x="148" y="120"/>
                  <a:pt x="148" y="120"/>
                </a:cubicBezTo>
                <a:cubicBezTo>
                  <a:pt x="148" y="118"/>
                  <a:pt x="148" y="118"/>
                  <a:pt x="148" y="118"/>
                </a:cubicBezTo>
                <a:cubicBezTo>
                  <a:pt x="157" y="118"/>
                  <a:pt x="157" y="118"/>
                  <a:pt x="157" y="118"/>
                </a:cubicBezTo>
                <a:lnTo>
                  <a:pt x="157" y="121"/>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30"/>
          <p:cNvSpPr>
            <a:spLocks noEditPoints="1"/>
          </p:cNvSpPr>
          <p:nvPr/>
        </p:nvSpPr>
        <p:spPr bwMode="auto">
          <a:xfrm>
            <a:off x="7489286" y="3242586"/>
            <a:ext cx="600094" cy="604550"/>
          </a:xfrm>
          <a:custGeom>
            <a:avLst/>
            <a:gdLst>
              <a:gd name="T0" fmla="*/ 81 w 202"/>
              <a:gd name="T1" fmla="*/ 20 h 203"/>
              <a:gd name="T2" fmla="*/ 202 w 202"/>
              <a:gd name="T3" fmla="*/ 10 h 203"/>
              <a:gd name="T4" fmla="*/ 81 w 202"/>
              <a:gd name="T5" fmla="*/ 0 h 203"/>
              <a:gd name="T6" fmla="*/ 0 w 202"/>
              <a:gd name="T7" fmla="*/ 10 h 203"/>
              <a:gd name="T8" fmla="*/ 88 w 202"/>
              <a:gd name="T9" fmla="*/ 10 h 203"/>
              <a:gd name="T10" fmla="*/ 81 w 202"/>
              <a:gd name="T11" fmla="*/ 3 h 203"/>
              <a:gd name="T12" fmla="*/ 187 w 202"/>
              <a:gd name="T13" fmla="*/ 119 h 203"/>
              <a:gd name="T14" fmla="*/ 160 w 202"/>
              <a:gd name="T15" fmla="*/ 136 h 203"/>
              <a:gd name="T16" fmla="*/ 173 w 202"/>
              <a:gd name="T17" fmla="*/ 161 h 203"/>
              <a:gd name="T18" fmla="*/ 140 w 202"/>
              <a:gd name="T19" fmla="*/ 163 h 203"/>
              <a:gd name="T20" fmla="*/ 140 w 202"/>
              <a:gd name="T21" fmla="*/ 191 h 203"/>
              <a:gd name="T22" fmla="*/ 111 w 202"/>
              <a:gd name="T23" fmla="*/ 176 h 203"/>
              <a:gd name="T24" fmla="*/ 96 w 202"/>
              <a:gd name="T25" fmla="*/ 200 h 203"/>
              <a:gd name="T26" fmla="*/ 78 w 202"/>
              <a:gd name="T27" fmla="*/ 172 h 203"/>
              <a:gd name="T28" fmla="*/ 54 w 202"/>
              <a:gd name="T29" fmla="*/ 186 h 203"/>
              <a:gd name="T30" fmla="*/ 52 w 202"/>
              <a:gd name="T31" fmla="*/ 153 h 203"/>
              <a:gd name="T32" fmla="*/ 24 w 202"/>
              <a:gd name="T33" fmla="*/ 153 h 203"/>
              <a:gd name="T34" fmla="*/ 39 w 202"/>
              <a:gd name="T35" fmla="*/ 124 h 203"/>
              <a:gd name="T36" fmla="*/ 15 w 202"/>
              <a:gd name="T37" fmla="*/ 114 h 203"/>
              <a:gd name="T38" fmla="*/ 12 w 202"/>
              <a:gd name="T39" fmla="*/ 120 h 203"/>
              <a:gd name="T40" fmla="*/ 39 w 202"/>
              <a:gd name="T41" fmla="*/ 137 h 203"/>
              <a:gd name="T42" fmla="*/ 27 w 202"/>
              <a:gd name="T43" fmla="*/ 164 h 203"/>
              <a:gd name="T44" fmla="*/ 59 w 202"/>
              <a:gd name="T45" fmla="*/ 164 h 203"/>
              <a:gd name="T46" fmla="*/ 62 w 202"/>
              <a:gd name="T47" fmla="*/ 195 h 203"/>
              <a:gd name="T48" fmla="*/ 90 w 202"/>
              <a:gd name="T49" fmla="*/ 179 h 203"/>
              <a:gd name="T50" fmla="*/ 107 w 202"/>
              <a:gd name="T51" fmla="*/ 203 h 203"/>
              <a:gd name="T52" fmla="*/ 124 w 202"/>
              <a:gd name="T53" fmla="*/ 176 h 203"/>
              <a:gd name="T54" fmla="*/ 151 w 202"/>
              <a:gd name="T55" fmla="*/ 188 h 203"/>
              <a:gd name="T56" fmla="*/ 152 w 202"/>
              <a:gd name="T57" fmla="*/ 156 h 203"/>
              <a:gd name="T58" fmla="*/ 182 w 202"/>
              <a:gd name="T59" fmla="*/ 153 h 203"/>
              <a:gd name="T60" fmla="*/ 166 w 202"/>
              <a:gd name="T61" fmla="*/ 125 h 203"/>
              <a:gd name="T62" fmla="*/ 191 w 202"/>
              <a:gd name="T63" fmla="*/ 114 h 203"/>
              <a:gd name="T64" fmla="*/ 45 w 202"/>
              <a:gd name="T65" fmla="*/ 99 h 203"/>
              <a:gd name="T66" fmla="*/ 2 w 202"/>
              <a:gd name="T67" fmla="*/ 99 h 203"/>
              <a:gd name="T68" fmla="*/ 26 w 202"/>
              <a:gd name="T69" fmla="*/ 103 h 203"/>
              <a:gd name="T70" fmla="*/ 200 w 202"/>
              <a:gd name="T71" fmla="*/ 103 h 203"/>
              <a:gd name="T72" fmla="*/ 35 w 202"/>
              <a:gd name="T73" fmla="*/ 107 h 203"/>
              <a:gd name="T74" fmla="*/ 42 w 202"/>
              <a:gd name="T75" fmla="*/ 101 h 203"/>
              <a:gd name="T76" fmla="*/ 144 w 202"/>
              <a:gd name="T77" fmla="*/ 39 h 203"/>
              <a:gd name="T78" fmla="*/ 2 w 202"/>
              <a:gd name="T79" fmla="*/ 39 h 203"/>
              <a:gd name="T80" fmla="*/ 124 w 202"/>
              <a:gd name="T81" fmla="*/ 42 h 203"/>
              <a:gd name="T82" fmla="*/ 200 w 202"/>
              <a:gd name="T83" fmla="*/ 42 h 203"/>
              <a:gd name="T84" fmla="*/ 134 w 202"/>
              <a:gd name="T85" fmla="*/ 47 h 203"/>
              <a:gd name="T86" fmla="*/ 140 w 202"/>
              <a:gd name="T87" fmla="*/ 40 h 203"/>
              <a:gd name="T88" fmla="*/ 82 w 202"/>
              <a:gd name="T89" fmla="*/ 69 h 203"/>
              <a:gd name="T90" fmla="*/ 2 w 202"/>
              <a:gd name="T91" fmla="*/ 69 h 203"/>
              <a:gd name="T92" fmla="*/ 63 w 202"/>
              <a:gd name="T93" fmla="*/ 72 h 203"/>
              <a:gd name="T94" fmla="*/ 200 w 202"/>
              <a:gd name="T95" fmla="*/ 72 h 203"/>
              <a:gd name="T96" fmla="*/ 72 w 202"/>
              <a:gd name="T97" fmla="*/ 77 h 203"/>
              <a:gd name="T98" fmla="*/ 79 w 202"/>
              <a:gd name="T99" fmla="*/ 71 h 203"/>
              <a:gd name="T100" fmla="*/ 135 w 202"/>
              <a:gd name="T101" fmla="*/ 114 h 203"/>
              <a:gd name="T102" fmla="*/ 101 w 202"/>
              <a:gd name="T103" fmla="*/ 144 h 203"/>
              <a:gd name="T104" fmla="*/ 67 w 202"/>
              <a:gd name="T105" fmla="*/ 114 h 20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Lst>
            <a:rect l="0" t="0" r="r" b="b"/>
            <a:pathLst>
              <a:path w="202" h="203">
                <a:moveTo>
                  <a:pt x="2" y="12"/>
                </a:moveTo>
                <a:cubicBezTo>
                  <a:pt x="71" y="12"/>
                  <a:pt x="71" y="12"/>
                  <a:pt x="71" y="12"/>
                </a:cubicBezTo>
                <a:cubicBezTo>
                  <a:pt x="72" y="16"/>
                  <a:pt x="76" y="20"/>
                  <a:pt x="81" y="20"/>
                </a:cubicBezTo>
                <a:cubicBezTo>
                  <a:pt x="86" y="20"/>
                  <a:pt x="90" y="16"/>
                  <a:pt x="91" y="12"/>
                </a:cubicBezTo>
                <a:cubicBezTo>
                  <a:pt x="200" y="12"/>
                  <a:pt x="200" y="12"/>
                  <a:pt x="200" y="12"/>
                </a:cubicBezTo>
                <a:cubicBezTo>
                  <a:pt x="201" y="12"/>
                  <a:pt x="202" y="11"/>
                  <a:pt x="202" y="10"/>
                </a:cubicBezTo>
                <a:cubicBezTo>
                  <a:pt x="202" y="9"/>
                  <a:pt x="201" y="8"/>
                  <a:pt x="200" y="8"/>
                </a:cubicBezTo>
                <a:cubicBezTo>
                  <a:pt x="91" y="8"/>
                  <a:pt x="91" y="8"/>
                  <a:pt x="91" y="8"/>
                </a:cubicBezTo>
                <a:cubicBezTo>
                  <a:pt x="90" y="4"/>
                  <a:pt x="86" y="0"/>
                  <a:pt x="81" y="0"/>
                </a:cubicBezTo>
                <a:cubicBezTo>
                  <a:pt x="76" y="0"/>
                  <a:pt x="72" y="4"/>
                  <a:pt x="71" y="8"/>
                </a:cubicBezTo>
                <a:cubicBezTo>
                  <a:pt x="2" y="8"/>
                  <a:pt x="2" y="8"/>
                  <a:pt x="2" y="8"/>
                </a:cubicBezTo>
                <a:cubicBezTo>
                  <a:pt x="1" y="8"/>
                  <a:pt x="0" y="9"/>
                  <a:pt x="0" y="10"/>
                </a:cubicBezTo>
                <a:cubicBezTo>
                  <a:pt x="0" y="11"/>
                  <a:pt x="1" y="12"/>
                  <a:pt x="2" y="12"/>
                </a:cubicBezTo>
                <a:close/>
                <a:moveTo>
                  <a:pt x="81" y="3"/>
                </a:moveTo>
                <a:cubicBezTo>
                  <a:pt x="85" y="3"/>
                  <a:pt x="88" y="6"/>
                  <a:pt x="88" y="10"/>
                </a:cubicBezTo>
                <a:cubicBezTo>
                  <a:pt x="88" y="14"/>
                  <a:pt x="85" y="17"/>
                  <a:pt x="81" y="17"/>
                </a:cubicBezTo>
                <a:cubicBezTo>
                  <a:pt x="78" y="17"/>
                  <a:pt x="75" y="14"/>
                  <a:pt x="75" y="10"/>
                </a:cubicBezTo>
                <a:cubicBezTo>
                  <a:pt x="75" y="6"/>
                  <a:pt x="78" y="3"/>
                  <a:pt x="81" y="3"/>
                </a:cubicBezTo>
                <a:close/>
                <a:moveTo>
                  <a:pt x="189" y="112"/>
                </a:moveTo>
                <a:cubicBezTo>
                  <a:pt x="188" y="112"/>
                  <a:pt x="187" y="113"/>
                  <a:pt x="187" y="114"/>
                </a:cubicBezTo>
                <a:cubicBezTo>
                  <a:pt x="187" y="119"/>
                  <a:pt x="187" y="119"/>
                  <a:pt x="187" y="119"/>
                </a:cubicBezTo>
                <a:cubicBezTo>
                  <a:pt x="164" y="122"/>
                  <a:pt x="164" y="122"/>
                  <a:pt x="164" y="122"/>
                </a:cubicBezTo>
                <a:cubicBezTo>
                  <a:pt x="164" y="122"/>
                  <a:pt x="163" y="123"/>
                  <a:pt x="163" y="124"/>
                </a:cubicBezTo>
                <a:cubicBezTo>
                  <a:pt x="162" y="128"/>
                  <a:pt x="161" y="132"/>
                  <a:pt x="160" y="136"/>
                </a:cubicBezTo>
                <a:cubicBezTo>
                  <a:pt x="159" y="137"/>
                  <a:pt x="159" y="138"/>
                  <a:pt x="160" y="138"/>
                </a:cubicBezTo>
                <a:cubicBezTo>
                  <a:pt x="178" y="153"/>
                  <a:pt x="178" y="153"/>
                  <a:pt x="178" y="153"/>
                </a:cubicBezTo>
                <a:cubicBezTo>
                  <a:pt x="173" y="161"/>
                  <a:pt x="173" y="161"/>
                  <a:pt x="173" y="161"/>
                </a:cubicBezTo>
                <a:cubicBezTo>
                  <a:pt x="152" y="153"/>
                  <a:pt x="152" y="153"/>
                  <a:pt x="152" y="153"/>
                </a:cubicBezTo>
                <a:cubicBezTo>
                  <a:pt x="151" y="152"/>
                  <a:pt x="150" y="153"/>
                  <a:pt x="150" y="153"/>
                </a:cubicBezTo>
                <a:cubicBezTo>
                  <a:pt x="147" y="157"/>
                  <a:pt x="144" y="160"/>
                  <a:pt x="140" y="163"/>
                </a:cubicBezTo>
                <a:cubicBezTo>
                  <a:pt x="140" y="163"/>
                  <a:pt x="140" y="164"/>
                  <a:pt x="140" y="165"/>
                </a:cubicBezTo>
                <a:cubicBezTo>
                  <a:pt x="148" y="186"/>
                  <a:pt x="148" y="186"/>
                  <a:pt x="148" y="186"/>
                </a:cubicBezTo>
                <a:cubicBezTo>
                  <a:pt x="140" y="191"/>
                  <a:pt x="140" y="191"/>
                  <a:pt x="140" y="191"/>
                </a:cubicBezTo>
                <a:cubicBezTo>
                  <a:pt x="126" y="173"/>
                  <a:pt x="126" y="173"/>
                  <a:pt x="126" y="173"/>
                </a:cubicBezTo>
                <a:cubicBezTo>
                  <a:pt x="125" y="172"/>
                  <a:pt x="124" y="172"/>
                  <a:pt x="124" y="172"/>
                </a:cubicBezTo>
                <a:cubicBezTo>
                  <a:pt x="119" y="174"/>
                  <a:pt x="115" y="175"/>
                  <a:pt x="111" y="176"/>
                </a:cubicBezTo>
                <a:cubicBezTo>
                  <a:pt x="110" y="176"/>
                  <a:pt x="109" y="176"/>
                  <a:pt x="109" y="177"/>
                </a:cubicBezTo>
                <a:cubicBezTo>
                  <a:pt x="106" y="200"/>
                  <a:pt x="106" y="200"/>
                  <a:pt x="106" y="200"/>
                </a:cubicBezTo>
                <a:cubicBezTo>
                  <a:pt x="96" y="200"/>
                  <a:pt x="96" y="200"/>
                  <a:pt x="96" y="200"/>
                </a:cubicBezTo>
                <a:cubicBezTo>
                  <a:pt x="93" y="177"/>
                  <a:pt x="93" y="177"/>
                  <a:pt x="93" y="177"/>
                </a:cubicBezTo>
                <a:cubicBezTo>
                  <a:pt x="93" y="176"/>
                  <a:pt x="92" y="176"/>
                  <a:pt x="91" y="176"/>
                </a:cubicBezTo>
                <a:cubicBezTo>
                  <a:pt x="87" y="175"/>
                  <a:pt x="83" y="174"/>
                  <a:pt x="78" y="172"/>
                </a:cubicBezTo>
                <a:cubicBezTo>
                  <a:pt x="78" y="172"/>
                  <a:pt x="77" y="172"/>
                  <a:pt x="77" y="173"/>
                </a:cubicBezTo>
                <a:cubicBezTo>
                  <a:pt x="62" y="191"/>
                  <a:pt x="62" y="191"/>
                  <a:pt x="62" y="191"/>
                </a:cubicBezTo>
                <a:cubicBezTo>
                  <a:pt x="54" y="186"/>
                  <a:pt x="54" y="186"/>
                  <a:pt x="54" y="186"/>
                </a:cubicBezTo>
                <a:cubicBezTo>
                  <a:pt x="62" y="165"/>
                  <a:pt x="62" y="165"/>
                  <a:pt x="62" y="165"/>
                </a:cubicBezTo>
                <a:cubicBezTo>
                  <a:pt x="62" y="164"/>
                  <a:pt x="62" y="163"/>
                  <a:pt x="62" y="163"/>
                </a:cubicBezTo>
                <a:cubicBezTo>
                  <a:pt x="58" y="160"/>
                  <a:pt x="55" y="157"/>
                  <a:pt x="52" y="153"/>
                </a:cubicBezTo>
                <a:cubicBezTo>
                  <a:pt x="52" y="153"/>
                  <a:pt x="51" y="152"/>
                  <a:pt x="50" y="153"/>
                </a:cubicBezTo>
                <a:cubicBezTo>
                  <a:pt x="29" y="161"/>
                  <a:pt x="29" y="161"/>
                  <a:pt x="29" y="161"/>
                </a:cubicBezTo>
                <a:cubicBezTo>
                  <a:pt x="24" y="153"/>
                  <a:pt x="24" y="153"/>
                  <a:pt x="24" y="153"/>
                </a:cubicBezTo>
                <a:cubicBezTo>
                  <a:pt x="42" y="138"/>
                  <a:pt x="42" y="138"/>
                  <a:pt x="42" y="138"/>
                </a:cubicBezTo>
                <a:cubicBezTo>
                  <a:pt x="43" y="138"/>
                  <a:pt x="43" y="137"/>
                  <a:pt x="43" y="136"/>
                </a:cubicBezTo>
                <a:cubicBezTo>
                  <a:pt x="41" y="132"/>
                  <a:pt x="40" y="128"/>
                  <a:pt x="39" y="124"/>
                </a:cubicBezTo>
                <a:cubicBezTo>
                  <a:pt x="39" y="123"/>
                  <a:pt x="38" y="122"/>
                  <a:pt x="38" y="122"/>
                </a:cubicBezTo>
                <a:cubicBezTo>
                  <a:pt x="15" y="119"/>
                  <a:pt x="15" y="119"/>
                  <a:pt x="15" y="119"/>
                </a:cubicBezTo>
                <a:cubicBezTo>
                  <a:pt x="15" y="114"/>
                  <a:pt x="15" y="114"/>
                  <a:pt x="15" y="114"/>
                </a:cubicBezTo>
                <a:cubicBezTo>
                  <a:pt x="15" y="113"/>
                  <a:pt x="14" y="112"/>
                  <a:pt x="13" y="112"/>
                </a:cubicBezTo>
                <a:cubicBezTo>
                  <a:pt x="12" y="112"/>
                  <a:pt x="12" y="113"/>
                  <a:pt x="12" y="114"/>
                </a:cubicBezTo>
                <a:cubicBezTo>
                  <a:pt x="12" y="120"/>
                  <a:pt x="12" y="120"/>
                  <a:pt x="12" y="120"/>
                </a:cubicBezTo>
                <a:cubicBezTo>
                  <a:pt x="12" y="121"/>
                  <a:pt x="12" y="122"/>
                  <a:pt x="13" y="122"/>
                </a:cubicBezTo>
                <a:cubicBezTo>
                  <a:pt x="36" y="125"/>
                  <a:pt x="36" y="125"/>
                  <a:pt x="36" y="125"/>
                </a:cubicBezTo>
                <a:cubicBezTo>
                  <a:pt x="37" y="129"/>
                  <a:pt x="38" y="133"/>
                  <a:pt x="39" y="137"/>
                </a:cubicBezTo>
                <a:cubicBezTo>
                  <a:pt x="21" y="151"/>
                  <a:pt x="21" y="151"/>
                  <a:pt x="21" y="151"/>
                </a:cubicBezTo>
                <a:cubicBezTo>
                  <a:pt x="20" y="152"/>
                  <a:pt x="20" y="152"/>
                  <a:pt x="20" y="153"/>
                </a:cubicBezTo>
                <a:cubicBezTo>
                  <a:pt x="27" y="164"/>
                  <a:pt x="27" y="164"/>
                  <a:pt x="27" y="164"/>
                </a:cubicBezTo>
                <a:cubicBezTo>
                  <a:pt x="27" y="165"/>
                  <a:pt x="28" y="165"/>
                  <a:pt x="29" y="165"/>
                </a:cubicBezTo>
                <a:cubicBezTo>
                  <a:pt x="50" y="156"/>
                  <a:pt x="50" y="156"/>
                  <a:pt x="50" y="156"/>
                </a:cubicBezTo>
                <a:cubicBezTo>
                  <a:pt x="53" y="159"/>
                  <a:pt x="56" y="162"/>
                  <a:pt x="59" y="164"/>
                </a:cubicBezTo>
                <a:cubicBezTo>
                  <a:pt x="50" y="186"/>
                  <a:pt x="50" y="186"/>
                  <a:pt x="50" y="186"/>
                </a:cubicBezTo>
                <a:cubicBezTo>
                  <a:pt x="50" y="187"/>
                  <a:pt x="50" y="188"/>
                  <a:pt x="51" y="188"/>
                </a:cubicBezTo>
                <a:cubicBezTo>
                  <a:pt x="62" y="195"/>
                  <a:pt x="62" y="195"/>
                  <a:pt x="62" y="195"/>
                </a:cubicBezTo>
                <a:cubicBezTo>
                  <a:pt x="62" y="195"/>
                  <a:pt x="63" y="195"/>
                  <a:pt x="64" y="194"/>
                </a:cubicBezTo>
                <a:cubicBezTo>
                  <a:pt x="78" y="176"/>
                  <a:pt x="78" y="176"/>
                  <a:pt x="78" y="176"/>
                </a:cubicBezTo>
                <a:cubicBezTo>
                  <a:pt x="82" y="177"/>
                  <a:pt x="86" y="178"/>
                  <a:pt x="90" y="179"/>
                </a:cubicBezTo>
                <a:cubicBezTo>
                  <a:pt x="93" y="202"/>
                  <a:pt x="93" y="202"/>
                  <a:pt x="93" y="202"/>
                </a:cubicBezTo>
                <a:cubicBezTo>
                  <a:pt x="93" y="203"/>
                  <a:pt x="94" y="203"/>
                  <a:pt x="95" y="203"/>
                </a:cubicBezTo>
                <a:cubicBezTo>
                  <a:pt x="107" y="203"/>
                  <a:pt x="107" y="203"/>
                  <a:pt x="107" y="203"/>
                </a:cubicBezTo>
                <a:cubicBezTo>
                  <a:pt x="108" y="203"/>
                  <a:pt x="109" y="203"/>
                  <a:pt x="109" y="202"/>
                </a:cubicBezTo>
                <a:cubicBezTo>
                  <a:pt x="112" y="179"/>
                  <a:pt x="112" y="179"/>
                  <a:pt x="112" y="179"/>
                </a:cubicBezTo>
                <a:cubicBezTo>
                  <a:pt x="116" y="178"/>
                  <a:pt x="120" y="177"/>
                  <a:pt x="124" y="176"/>
                </a:cubicBezTo>
                <a:cubicBezTo>
                  <a:pt x="138" y="194"/>
                  <a:pt x="138" y="194"/>
                  <a:pt x="138" y="194"/>
                </a:cubicBezTo>
                <a:cubicBezTo>
                  <a:pt x="139" y="195"/>
                  <a:pt x="140" y="195"/>
                  <a:pt x="140" y="195"/>
                </a:cubicBezTo>
                <a:cubicBezTo>
                  <a:pt x="151" y="188"/>
                  <a:pt x="151" y="188"/>
                  <a:pt x="151" y="188"/>
                </a:cubicBezTo>
                <a:cubicBezTo>
                  <a:pt x="152" y="188"/>
                  <a:pt x="152" y="187"/>
                  <a:pt x="152" y="186"/>
                </a:cubicBezTo>
                <a:cubicBezTo>
                  <a:pt x="143" y="164"/>
                  <a:pt x="143" y="164"/>
                  <a:pt x="143" y="164"/>
                </a:cubicBezTo>
                <a:cubicBezTo>
                  <a:pt x="146" y="162"/>
                  <a:pt x="149" y="159"/>
                  <a:pt x="152" y="156"/>
                </a:cubicBezTo>
                <a:cubicBezTo>
                  <a:pt x="173" y="165"/>
                  <a:pt x="173" y="165"/>
                  <a:pt x="173" y="165"/>
                </a:cubicBezTo>
                <a:cubicBezTo>
                  <a:pt x="174" y="165"/>
                  <a:pt x="175" y="165"/>
                  <a:pt x="175" y="164"/>
                </a:cubicBezTo>
                <a:cubicBezTo>
                  <a:pt x="182" y="153"/>
                  <a:pt x="182" y="153"/>
                  <a:pt x="182" y="153"/>
                </a:cubicBezTo>
                <a:cubicBezTo>
                  <a:pt x="182" y="152"/>
                  <a:pt x="182" y="152"/>
                  <a:pt x="181" y="151"/>
                </a:cubicBezTo>
                <a:cubicBezTo>
                  <a:pt x="163" y="136"/>
                  <a:pt x="163" y="136"/>
                  <a:pt x="163" y="136"/>
                </a:cubicBezTo>
                <a:cubicBezTo>
                  <a:pt x="164" y="133"/>
                  <a:pt x="165" y="129"/>
                  <a:pt x="166" y="125"/>
                </a:cubicBezTo>
                <a:cubicBezTo>
                  <a:pt x="189" y="122"/>
                  <a:pt x="189" y="122"/>
                  <a:pt x="189" y="122"/>
                </a:cubicBezTo>
                <a:cubicBezTo>
                  <a:pt x="190" y="122"/>
                  <a:pt x="191" y="121"/>
                  <a:pt x="191" y="120"/>
                </a:cubicBezTo>
                <a:cubicBezTo>
                  <a:pt x="191" y="114"/>
                  <a:pt x="191" y="114"/>
                  <a:pt x="191" y="114"/>
                </a:cubicBezTo>
                <a:cubicBezTo>
                  <a:pt x="191" y="113"/>
                  <a:pt x="190" y="112"/>
                  <a:pt x="189" y="112"/>
                </a:cubicBezTo>
                <a:close/>
                <a:moveTo>
                  <a:pt x="200" y="99"/>
                </a:moveTo>
                <a:cubicBezTo>
                  <a:pt x="45" y="99"/>
                  <a:pt x="45" y="99"/>
                  <a:pt x="45" y="99"/>
                </a:cubicBezTo>
                <a:cubicBezTo>
                  <a:pt x="44" y="94"/>
                  <a:pt x="40" y="91"/>
                  <a:pt x="35" y="91"/>
                </a:cubicBezTo>
                <a:cubicBezTo>
                  <a:pt x="31" y="91"/>
                  <a:pt x="27" y="94"/>
                  <a:pt x="26" y="99"/>
                </a:cubicBezTo>
                <a:cubicBezTo>
                  <a:pt x="2" y="99"/>
                  <a:pt x="2" y="99"/>
                  <a:pt x="2" y="99"/>
                </a:cubicBezTo>
                <a:cubicBezTo>
                  <a:pt x="1" y="99"/>
                  <a:pt x="0" y="100"/>
                  <a:pt x="0" y="101"/>
                </a:cubicBezTo>
                <a:cubicBezTo>
                  <a:pt x="0" y="102"/>
                  <a:pt x="1" y="103"/>
                  <a:pt x="2" y="103"/>
                </a:cubicBezTo>
                <a:cubicBezTo>
                  <a:pt x="26" y="103"/>
                  <a:pt x="26" y="103"/>
                  <a:pt x="26" y="103"/>
                </a:cubicBezTo>
                <a:cubicBezTo>
                  <a:pt x="27" y="107"/>
                  <a:pt x="31" y="111"/>
                  <a:pt x="35" y="111"/>
                </a:cubicBezTo>
                <a:cubicBezTo>
                  <a:pt x="40" y="111"/>
                  <a:pt x="44" y="107"/>
                  <a:pt x="45" y="103"/>
                </a:cubicBezTo>
                <a:cubicBezTo>
                  <a:pt x="200" y="103"/>
                  <a:pt x="200" y="103"/>
                  <a:pt x="200" y="103"/>
                </a:cubicBezTo>
                <a:cubicBezTo>
                  <a:pt x="201" y="103"/>
                  <a:pt x="202" y="102"/>
                  <a:pt x="202" y="101"/>
                </a:cubicBezTo>
                <a:cubicBezTo>
                  <a:pt x="202" y="100"/>
                  <a:pt x="201" y="99"/>
                  <a:pt x="200" y="99"/>
                </a:cubicBezTo>
                <a:close/>
                <a:moveTo>
                  <a:pt x="35" y="107"/>
                </a:moveTo>
                <a:cubicBezTo>
                  <a:pt x="32" y="107"/>
                  <a:pt x="29" y="104"/>
                  <a:pt x="29" y="101"/>
                </a:cubicBezTo>
                <a:cubicBezTo>
                  <a:pt x="29" y="97"/>
                  <a:pt x="32" y="94"/>
                  <a:pt x="35" y="94"/>
                </a:cubicBezTo>
                <a:cubicBezTo>
                  <a:pt x="39" y="94"/>
                  <a:pt x="42" y="97"/>
                  <a:pt x="42" y="101"/>
                </a:cubicBezTo>
                <a:cubicBezTo>
                  <a:pt x="42" y="104"/>
                  <a:pt x="39" y="107"/>
                  <a:pt x="35" y="107"/>
                </a:cubicBezTo>
                <a:close/>
                <a:moveTo>
                  <a:pt x="200" y="39"/>
                </a:moveTo>
                <a:cubicBezTo>
                  <a:pt x="144" y="39"/>
                  <a:pt x="144" y="39"/>
                  <a:pt x="144" y="39"/>
                </a:cubicBezTo>
                <a:cubicBezTo>
                  <a:pt x="143" y="34"/>
                  <a:pt x="139" y="30"/>
                  <a:pt x="134" y="30"/>
                </a:cubicBezTo>
                <a:cubicBezTo>
                  <a:pt x="129" y="30"/>
                  <a:pt x="125" y="34"/>
                  <a:pt x="124" y="39"/>
                </a:cubicBezTo>
                <a:cubicBezTo>
                  <a:pt x="2" y="39"/>
                  <a:pt x="2" y="39"/>
                  <a:pt x="2" y="39"/>
                </a:cubicBezTo>
                <a:cubicBezTo>
                  <a:pt x="1" y="39"/>
                  <a:pt x="0" y="39"/>
                  <a:pt x="0" y="40"/>
                </a:cubicBezTo>
                <a:cubicBezTo>
                  <a:pt x="0" y="41"/>
                  <a:pt x="1" y="42"/>
                  <a:pt x="2" y="42"/>
                </a:cubicBezTo>
                <a:cubicBezTo>
                  <a:pt x="124" y="42"/>
                  <a:pt x="124" y="42"/>
                  <a:pt x="124" y="42"/>
                </a:cubicBezTo>
                <a:cubicBezTo>
                  <a:pt x="125" y="47"/>
                  <a:pt x="129" y="50"/>
                  <a:pt x="134" y="50"/>
                </a:cubicBezTo>
                <a:cubicBezTo>
                  <a:pt x="139" y="50"/>
                  <a:pt x="143" y="47"/>
                  <a:pt x="144" y="42"/>
                </a:cubicBezTo>
                <a:cubicBezTo>
                  <a:pt x="200" y="42"/>
                  <a:pt x="200" y="42"/>
                  <a:pt x="200" y="42"/>
                </a:cubicBezTo>
                <a:cubicBezTo>
                  <a:pt x="201" y="42"/>
                  <a:pt x="202" y="41"/>
                  <a:pt x="202" y="40"/>
                </a:cubicBezTo>
                <a:cubicBezTo>
                  <a:pt x="202" y="39"/>
                  <a:pt x="201" y="39"/>
                  <a:pt x="200" y="39"/>
                </a:cubicBezTo>
                <a:close/>
                <a:moveTo>
                  <a:pt x="134" y="47"/>
                </a:moveTo>
                <a:cubicBezTo>
                  <a:pt x="130" y="47"/>
                  <a:pt x="127" y="44"/>
                  <a:pt x="127" y="40"/>
                </a:cubicBezTo>
                <a:cubicBezTo>
                  <a:pt x="127" y="37"/>
                  <a:pt x="130" y="34"/>
                  <a:pt x="134" y="34"/>
                </a:cubicBezTo>
                <a:cubicBezTo>
                  <a:pt x="137" y="34"/>
                  <a:pt x="140" y="37"/>
                  <a:pt x="140" y="40"/>
                </a:cubicBezTo>
                <a:cubicBezTo>
                  <a:pt x="140" y="44"/>
                  <a:pt x="137" y="47"/>
                  <a:pt x="134" y="47"/>
                </a:cubicBezTo>
                <a:close/>
                <a:moveTo>
                  <a:pt x="200" y="69"/>
                </a:moveTo>
                <a:cubicBezTo>
                  <a:pt x="82" y="69"/>
                  <a:pt x="82" y="69"/>
                  <a:pt x="82" y="69"/>
                </a:cubicBezTo>
                <a:cubicBezTo>
                  <a:pt x="81" y="64"/>
                  <a:pt x="77" y="61"/>
                  <a:pt x="72" y="61"/>
                </a:cubicBezTo>
                <a:cubicBezTo>
                  <a:pt x="68" y="61"/>
                  <a:pt x="63" y="64"/>
                  <a:pt x="63" y="69"/>
                </a:cubicBezTo>
                <a:cubicBezTo>
                  <a:pt x="2" y="69"/>
                  <a:pt x="2" y="69"/>
                  <a:pt x="2" y="69"/>
                </a:cubicBezTo>
                <a:cubicBezTo>
                  <a:pt x="1" y="69"/>
                  <a:pt x="0" y="70"/>
                  <a:pt x="0" y="71"/>
                </a:cubicBezTo>
                <a:cubicBezTo>
                  <a:pt x="0" y="71"/>
                  <a:pt x="1" y="72"/>
                  <a:pt x="2" y="72"/>
                </a:cubicBezTo>
                <a:cubicBezTo>
                  <a:pt x="63" y="72"/>
                  <a:pt x="63" y="72"/>
                  <a:pt x="63" y="72"/>
                </a:cubicBezTo>
                <a:cubicBezTo>
                  <a:pt x="63" y="77"/>
                  <a:pt x="68" y="81"/>
                  <a:pt x="72" y="81"/>
                </a:cubicBezTo>
                <a:cubicBezTo>
                  <a:pt x="77" y="81"/>
                  <a:pt x="81" y="77"/>
                  <a:pt x="82" y="72"/>
                </a:cubicBezTo>
                <a:cubicBezTo>
                  <a:pt x="200" y="72"/>
                  <a:pt x="200" y="72"/>
                  <a:pt x="200" y="72"/>
                </a:cubicBezTo>
                <a:cubicBezTo>
                  <a:pt x="201" y="72"/>
                  <a:pt x="202" y="71"/>
                  <a:pt x="202" y="71"/>
                </a:cubicBezTo>
                <a:cubicBezTo>
                  <a:pt x="202" y="70"/>
                  <a:pt x="201" y="69"/>
                  <a:pt x="200" y="69"/>
                </a:cubicBezTo>
                <a:close/>
                <a:moveTo>
                  <a:pt x="72" y="77"/>
                </a:moveTo>
                <a:cubicBezTo>
                  <a:pt x="69" y="77"/>
                  <a:pt x="66" y="74"/>
                  <a:pt x="66" y="71"/>
                </a:cubicBezTo>
                <a:cubicBezTo>
                  <a:pt x="66" y="67"/>
                  <a:pt x="69" y="64"/>
                  <a:pt x="72" y="64"/>
                </a:cubicBezTo>
                <a:cubicBezTo>
                  <a:pt x="76" y="64"/>
                  <a:pt x="79" y="67"/>
                  <a:pt x="79" y="71"/>
                </a:cubicBezTo>
                <a:cubicBezTo>
                  <a:pt x="79" y="74"/>
                  <a:pt x="76" y="77"/>
                  <a:pt x="72" y="77"/>
                </a:cubicBezTo>
                <a:close/>
                <a:moveTo>
                  <a:pt x="101" y="148"/>
                </a:moveTo>
                <a:cubicBezTo>
                  <a:pt x="120" y="148"/>
                  <a:pt x="135" y="133"/>
                  <a:pt x="135" y="114"/>
                </a:cubicBezTo>
                <a:cubicBezTo>
                  <a:pt x="135" y="113"/>
                  <a:pt x="134" y="112"/>
                  <a:pt x="133" y="112"/>
                </a:cubicBezTo>
                <a:cubicBezTo>
                  <a:pt x="132" y="112"/>
                  <a:pt x="132" y="113"/>
                  <a:pt x="132" y="114"/>
                </a:cubicBezTo>
                <a:cubicBezTo>
                  <a:pt x="132" y="131"/>
                  <a:pt x="118" y="144"/>
                  <a:pt x="101" y="144"/>
                </a:cubicBezTo>
                <a:cubicBezTo>
                  <a:pt x="84" y="144"/>
                  <a:pt x="70" y="131"/>
                  <a:pt x="70" y="114"/>
                </a:cubicBezTo>
                <a:cubicBezTo>
                  <a:pt x="70" y="113"/>
                  <a:pt x="70" y="112"/>
                  <a:pt x="69" y="112"/>
                </a:cubicBezTo>
                <a:cubicBezTo>
                  <a:pt x="68" y="112"/>
                  <a:pt x="67" y="113"/>
                  <a:pt x="67" y="114"/>
                </a:cubicBezTo>
                <a:cubicBezTo>
                  <a:pt x="67" y="133"/>
                  <a:pt x="82" y="148"/>
                  <a:pt x="101" y="14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31"/>
          <p:cNvSpPr>
            <a:spLocks noEditPoints="1"/>
          </p:cNvSpPr>
          <p:nvPr/>
        </p:nvSpPr>
        <p:spPr bwMode="auto">
          <a:xfrm>
            <a:off x="5797439" y="4790353"/>
            <a:ext cx="600094" cy="631287"/>
          </a:xfrm>
          <a:custGeom>
            <a:avLst/>
            <a:gdLst>
              <a:gd name="T0" fmla="*/ 19 w 202"/>
              <a:gd name="T1" fmla="*/ 149 h 212"/>
              <a:gd name="T2" fmla="*/ 132 w 202"/>
              <a:gd name="T3" fmla="*/ 157 h 212"/>
              <a:gd name="T4" fmla="*/ 132 w 202"/>
              <a:gd name="T5" fmla="*/ 160 h 212"/>
              <a:gd name="T6" fmla="*/ 19 w 202"/>
              <a:gd name="T7" fmla="*/ 179 h 212"/>
              <a:gd name="T8" fmla="*/ 134 w 202"/>
              <a:gd name="T9" fmla="*/ 181 h 212"/>
              <a:gd name="T10" fmla="*/ 61 w 202"/>
              <a:gd name="T11" fmla="*/ 79 h 212"/>
              <a:gd name="T12" fmla="*/ 18 w 202"/>
              <a:gd name="T13" fmla="*/ 40 h 212"/>
              <a:gd name="T14" fmla="*/ 57 w 202"/>
              <a:gd name="T15" fmla="*/ 42 h 212"/>
              <a:gd name="T16" fmla="*/ 19 w 202"/>
              <a:gd name="T17" fmla="*/ 171 h 212"/>
              <a:gd name="T18" fmla="*/ 19 w 202"/>
              <a:gd name="T19" fmla="*/ 168 h 212"/>
              <a:gd name="T20" fmla="*/ 135 w 202"/>
              <a:gd name="T21" fmla="*/ 16 h 212"/>
              <a:gd name="T22" fmla="*/ 120 w 202"/>
              <a:gd name="T23" fmla="*/ 10 h 212"/>
              <a:gd name="T24" fmla="*/ 131 w 202"/>
              <a:gd name="T25" fmla="*/ 16 h 212"/>
              <a:gd name="T26" fmla="*/ 98 w 202"/>
              <a:gd name="T27" fmla="*/ 8 h 212"/>
              <a:gd name="T28" fmla="*/ 111 w 202"/>
              <a:gd name="T29" fmla="*/ 8 h 212"/>
              <a:gd name="T30" fmla="*/ 86 w 202"/>
              <a:gd name="T31" fmla="*/ 0 h 212"/>
              <a:gd name="T32" fmla="*/ 86 w 202"/>
              <a:gd name="T33" fmla="*/ 3 h 212"/>
              <a:gd name="T34" fmla="*/ 74 w 202"/>
              <a:gd name="T35" fmla="*/ 8 h 212"/>
              <a:gd name="T36" fmla="*/ 61 w 202"/>
              <a:gd name="T37" fmla="*/ 8 h 212"/>
              <a:gd name="T38" fmla="*/ 53 w 202"/>
              <a:gd name="T39" fmla="*/ 16 h 212"/>
              <a:gd name="T40" fmla="*/ 39 w 202"/>
              <a:gd name="T41" fmla="*/ 10 h 212"/>
              <a:gd name="T42" fmla="*/ 50 w 202"/>
              <a:gd name="T43" fmla="*/ 16 h 212"/>
              <a:gd name="T44" fmla="*/ 17 w 202"/>
              <a:gd name="T45" fmla="*/ 8 h 212"/>
              <a:gd name="T46" fmla="*/ 30 w 202"/>
              <a:gd name="T47" fmla="*/ 8 h 212"/>
              <a:gd name="T48" fmla="*/ 0 w 202"/>
              <a:gd name="T49" fmla="*/ 211 h 212"/>
              <a:gd name="T50" fmla="*/ 151 w 202"/>
              <a:gd name="T51" fmla="*/ 18 h 212"/>
              <a:gd name="T52" fmla="*/ 4 w 202"/>
              <a:gd name="T53" fmla="*/ 20 h 212"/>
              <a:gd name="T54" fmla="*/ 25 w 202"/>
              <a:gd name="T55" fmla="*/ 27 h 212"/>
              <a:gd name="T56" fmla="*/ 44 w 202"/>
              <a:gd name="T57" fmla="*/ 26 h 212"/>
              <a:gd name="T58" fmla="*/ 66 w 202"/>
              <a:gd name="T59" fmla="*/ 24 h 212"/>
              <a:gd name="T60" fmla="*/ 90 w 202"/>
              <a:gd name="T61" fmla="*/ 20 h 212"/>
              <a:gd name="T62" fmla="*/ 94 w 202"/>
              <a:gd name="T63" fmla="*/ 20 h 212"/>
              <a:gd name="T64" fmla="*/ 106 w 202"/>
              <a:gd name="T65" fmla="*/ 27 h 212"/>
              <a:gd name="T66" fmla="*/ 125 w 202"/>
              <a:gd name="T67" fmla="*/ 26 h 212"/>
              <a:gd name="T68" fmla="*/ 148 w 202"/>
              <a:gd name="T69" fmla="*/ 209 h 212"/>
              <a:gd name="T70" fmla="*/ 201 w 202"/>
              <a:gd name="T71" fmla="*/ 33 h 212"/>
              <a:gd name="T72" fmla="*/ 163 w 202"/>
              <a:gd name="T73" fmla="*/ 167 h 212"/>
              <a:gd name="T74" fmla="*/ 181 w 202"/>
              <a:gd name="T75" fmla="*/ 204 h 212"/>
              <a:gd name="T76" fmla="*/ 189 w 202"/>
              <a:gd name="T77" fmla="*/ 194 h 212"/>
              <a:gd name="T78" fmla="*/ 166 w 202"/>
              <a:gd name="T79" fmla="*/ 33 h 212"/>
              <a:gd name="T80" fmla="*/ 198 w 202"/>
              <a:gd name="T81" fmla="*/ 41 h 212"/>
              <a:gd name="T82" fmla="*/ 191 w 202"/>
              <a:gd name="T83" fmla="*/ 163 h 212"/>
              <a:gd name="T84" fmla="*/ 191 w 202"/>
              <a:gd name="T85" fmla="*/ 44 h 212"/>
              <a:gd name="T86" fmla="*/ 173 w 202"/>
              <a:gd name="T87" fmla="*/ 44 h 212"/>
              <a:gd name="T88" fmla="*/ 170 w 202"/>
              <a:gd name="T89" fmla="*/ 44 h 212"/>
              <a:gd name="T90" fmla="*/ 182 w 202"/>
              <a:gd name="T91" fmla="*/ 199 h 212"/>
              <a:gd name="T92" fmla="*/ 186 w 202"/>
              <a:gd name="T93" fmla="*/ 191 h 212"/>
              <a:gd name="T94" fmla="*/ 175 w 202"/>
              <a:gd name="T95" fmla="*/ 169 h 212"/>
              <a:gd name="T96" fmla="*/ 181 w 202"/>
              <a:gd name="T97" fmla="*/ 165 h 212"/>
              <a:gd name="T98" fmla="*/ 190 w 202"/>
              <a:gd name="T99" fmla="*/ 169 h 212"/>
              <a:gd name="T100" fmla="*/ 197 w 202"/>
              <a:gd name="T101" fmla="*/ 168 h 212"/>
              <a:gd name="T102" fmla="*/ 194 w 202"/>
              <a:gd name="T103" fmla="*/ 44 h 212"/>
              <a:gd name="T104" fmla="*/ 19 w 202"/>
              <a:gd name="T105" fmla="*/ 94 h 212"/>
              <a:gd name="T106" fmla="*/ 132 w 202"/>
              <a:gd name="T107" fmla="*/ 110 h 212"/>
              <a:gd name="T108" fmla="*/ 131 w 202"/>
              <a:gd name="T109" fmla="*/ 106 h 212"/>
              <a:gd name="T110" fmla="*/ 131 w 202"/>
              <a:gd name="T111" fmla="*/ 106 h 212"/>
              <a:gd name="T112" fmla="*/ 19 w 202"/>
              <a:gd name="T113" fmla="*/ 127 h 212"/>
              <a:gd name="T114" fmla="*/ 19 w 202"/>
              <a:gd name="T115" fmla="*/ 138 h 212"/>
              <a:gd name="T116" fmla="*/ 19 w 202"/>
              <a:gd name="T117" fmla="*/ 134 h 21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Lst>
            <a:rect l="0" t="0" r="r" b="b"/>
            <a:pathLst>
              <a:path w="202" h="212">
                <a:moveTo>
                  <a:pt x="132" y="146"/>
                </a:moveTo>
                <a:cubicBezTo>
                  <a:pt x="19" y="146"/>
                  <a:pt x="19" y="146"/>
                  <a:pt x="19" y="146"/>
                </a:cubicBezTo>
                <a:cubicBezTo>
                  <a:pt x="18" y="146"/>
                  <a:pt x="18" y="146"/>
                  <a:pt x="18" y="147"/>
                </a:cubicBezTo>
                <a:cubicBezTo>
                  <a:pt x="18" y="148"/>
                  <a:pt x="18" y="149"/>
                  <a:pt x="19" y="149"/>
                </a:cubicBezTo>
                <a:cubicBezTo>
                  <a:pt x="132" y="149"/>
                  <a:pt x="132" y="149"/>
                  <a:pt x="132" y="149"/>
                </a:cubicBezTo>
                <a:cubicBezTo>
                  <a:pt x="133" y="149"/>
                  <a:pt x="134" y="148"/>
                  <a:pt x="134" y="147"/>
                </a:cubicBezTo>
                <a:cubicBezTo>
                  <a:pt x="134" y="146"/>
                  <a:pt x="133" y="146"/>
                  <a:pt x="132" y="146"/>
                </a:cubicBezTo>
                <a:close/>
                <a:moveTo>
                  <a:pt x="132" y="157"/>
                </a:moveTo>
                <a:cubicBezTo>
                  <a:pt x="19" y="157"/>
                  <a:pt x="19" y="157"/>
                  <a:pt x="19" y="157"/>
                </a:cubicBezTo>
                <a:cubicBezTo>
                  <a:pt x="18" y="157"/>
                  <a:pt x="18" y="158"/>
                  <a:pt x="18" y="159"/>
                </a:cubicBezTo>
                <a:cubicBezTo>
                  <a:pt x="18" y="159"/>
                  <a:pt x="18" y="160"/>
                  <a:pt x="19" y="160"/>
                </a:cubicBezTo>
                <a:cubicBezTo>
                  <a:pt x="132" y="160"/>
                  <a:pt x="132" y="160"/>
                  <a:pt x="132" y="160"/>
                </a:cubicBezTo>
                <a:cubicBezTo>
                  <a:pt x="133" y="160"/>
                  <a:pt x="134" y="159"/>
                  <a:pt x="134" y="159"/>
                </a:cubicBezTo>
                <a:cubicBezTo>
                  <a:pt x="134" y="158"/>
                  <a:pt x="133" y="157"/>
                  <a:pt x="132" y="157"/>
                </a:cubicBezTo>
                <a:close/>
                <a:moveTo>
                  <a:pt x="132" y="179"/>
                </a:moveTo>
                <a:cubicBezTo>
                  <a:pt x="19" y="179"/>
                  <a:pt x="19" y="179"/>
                  <a:pt x="19" y="179"/>
                </a:cubicBezTo>
                <a:cubicBezTo>
                  <a:pt x="18" y="179"/>
                  <a:pt x="18" y="180"/>
                  <a:pt x="18" y="181"/>
                </a:cubicBezTo>
                <a:cubicBezTo>
                  <a:pt x="18" y="182"/>
                  <a:pt x="18" y="183"/>
                  <a:pt x="19" y="183"/>
                </a:cubicBezTo>
                <a:cubicBezTo>
                  <a:pt x="132" y="183"/>
                  <a:pt x="132" y="183"/>
                  <a:pt x="132" y="183"/>
                </a:cubicBezTo>
                <a:cubicBezTo>
                  <a:pt x="133" y="183"/>
                  <a:pt x="134" y="182"/>
                  <a:pt x="134" y="181"/>
                </a:cubicBezTo>
                <a:cubicBezTo>
                  <a:pt x="134" y="180"/>
                  <a:pt x="133" y="179"/>
                  <a:pt x="132" y="179"/>
                </a:cubicBezTo>
                <a:close/>
                <a:moveTo>
                  <a:pt x="19" y="81"/>
                </a:moveTo>
                <a:cubicBezTo>
                  <a:pt x="59" y="81"/>
                  <a:pt x="59" y="81"/>
                  <a:pt x="59" y="81"/>
                </a:cubicBezTo>
                <a:cubicBezTo>
                  <a:pt x="60" y="81"/>
                  <a:pt x="61" y="80"/>
                  <a:pt x="61" y="79"/>
                </a:cubicBezTo>
                <a:cubicBezTo>
                  <a:pt x="61" y="40"/>
                  <a:pt x="61" y="40"/>
                  <a:pt x="61" y="40"/>
                </a:cubicBezTo>
                <a:cubicBezTo>
                  <a:pt x="61" y="39"/>
                  <a:pt x="60" y="38"/>
                  <a:pt x="59" y="38"/>
                </a:cubicBezTo>
                <a:cubicBezTo>
                  <a:pt x="19" y="38"/>
                  <a:pt x="19" y="38"/>
                  <a:pt x="19" y="38"/>
                </a:cubicBezTo>
                <a:cubicBezTo>
                  <a:pt x="18" y="38"/>
                  <a:pt x="18" y="39"/>
                  <a:pt x="18" y="40"/>
                </a:cubicBezTo>
                <a:cubicBezTo>
                  <a:pt x="18" y="79"/>
                  <a:pt x="18" y="79"/>
                  <a:pt x="18" y="79"/>
                </a:cubicBezTo>
                <a:cubicBezTo>
                  <a:pt x="18" y="80"/>
                  <a:pt x="18" y="81"/>
                  <a:pt x="19" y="81"/>
                </a:cubicBezTo>
                <a:close/>
                <a:moveTo>
                  <a:pt x="21" y="42"/>
                </a:moveTo>
                <a:cubicBezTo>
                  <a:pt x="57" y="42"/>
                  <a:pt x="57" y="42"/>
                  <a:pt x="57" y="42"/>
                </a:cubicBezTo>
                <a:cubicBezTo>
                  <a:pt x="57" y="78"/>
                  <a:pt x="57" y="78"/>
                  <a:pt x="57" y="78"/>
                </a:cubicBezTo>
                <a:cubicBezTo>
                  <a:pt x="21" y="78"/>
                  <a:pt x="21" y="78"/>
                  <a:pt x="21" y="78"/>
                </a:cubicBezTo>
                <a:lnTo>
                  <a:pt x="21" y="42"/>
                </a:lnTo>
                <a:close/>
                <a:moveTo>
                  <a:pt x="19" y="171"/>
                </a:moveTo>
                <a:cubicBezTo>
                  <a:pt x="111" y="171"/>
                  <a:pt x="111" y="171"/>
                  <a:pt x="111" y="171"/>
                </a:cubicBezTo>
                <a:cubicBezTo>
                  <a:pt x="112" y="171"/>
                  <a:pt x="113" y="171"/>
                  <a:pt x="113" y="170"/>
                </a:cubicBezTo>
                <a:cubicBezTo>
                  <a:pt x="113" y="169"/>
                  <a:pt x="112" y="168"/>
                  <a:pt x="111" y="168"/>
                </a:cubicBezTo>
                <a:cubicBezTo>
                  <a:pt x="19" y="168"/>
                  <a:pt x="19" y="168"/>
                  <a:pt x="19" y="168"/>
                </a:cubicBezTo>
                <a:cubicBezTo>
                  <a:pt x="18" y="168"/>
                  <a:pt x="18" y="169"/>
                  <a:pt x="18" y="170"/>
                </a:cubicBezTo>
                <a:cubicBezTo>
                  <a:pt x="18" y="171"/>
                  <a:pt x="18" y="171"/>
                  <a:pt x="19" y="171"/>
                </a:cubicBezTo>
                <a:close/>
                <a:moveTo>
                  <a:pt x="150" y="16"/>
                </a:moveTo>
                <a:cubicBezTo>
                  <a:pt x="135" y="16"/>
                  <a:pt x="135" y="16"/>
                  <a:pt x="135" y="16"/>
                </a:cubicBezTo>
                <a:cubicBezTo>
                  <a:pt x="135" y="8"/>
                  <a:pt x="135" y="8"/>
                  <a:pt x="135" y="8"/>
                </a:cubicBezTo>
                <a:cubicBezTo>
                  <a:pt x="135" y="4"/>
                  <a:pt x="131" y="0"/>
                  <a:pt x="127" y="0"/>
                </a:cubicBezTo>
                <a:cubicBezTo>
                  <a:pt x="122" y="0"/>
                  <a:pt x="119" y="4"/>
                  <a:pt x="119" y="8"/>
                </a:cubicBezTo>
                <a:cubicBezTo>
                  <a:pt x="119" y="9"/>
                  <a:pt x="119" y="10"/>
                  <a:pt x="120" y="10"/>
                </a:cubicBezTo>
                <a:cubicBezTo>
                  <a:pt x="121" y="10"/>
                  <a:pt x="122" y="9"/>
                  <a:pt x="122" y="8"/>
                </a:cubicBezTo>
                <a:cubicBezTo>
                  <a:pt x="122" y="5"/>
                  <a:pt x="124" y="3"/>
                  <a:pt x="127" y="3"/>
                </a:cubicBezTo>
                <a:cubicBezTo>
                  <a:pt x="129" y="3"/>
                  <a:pt x="131" y="5"/>
                  <a:pt x="131" y="8"/>
                </a:cubicBezTo>
                <a:cubicBezTo>
                  <a:pt x="131" y="16"/>
                  <a:pt x="131" y="16"/>
                  <a:pt x="131" y="16"/>
                </a:cubicBezTo>
                <a:cubicBezTo>
                  <a:pt x="114" y="16"/>
                  <a:pt x="114" y="16"/>
                  <a:pt x="114" y="16"/>
                </a:cubicBezTo>
                <a:cubicBezTo>
                  <a:pt x="114" y="8"/>
                  <a:pt x="114" y="8"/>
                  <a:pt x="114" y="8"/>
                </a:cubicBezTo>
                <a:cubicBezTo>
                  <a:pt x="114" y="4"/>
                  <a:pt x="111" y="0"/>
                  <a:pt x="106" y="0"/>
                </a:cubicBezTo>
                <a:cubicBezTo>
                  <a:pt x="102" y="0"/>
                  <a:pt x="98" y="4"/>
                  <a:pt x="98" y="8"/>
                </a:cubicBezTo>
                <a:cubicBezTo>
                  <a:pt x="98" y="9"/>
                  <a:pt x="99" y="10"/>
                  <a:pt x="100" y="10"/>
                </a:cubicBezTo>
                <a:cubicBezTo>
                  <a:pt x="101" y="10"/>
                  <a:pt x="102" y="9"/>
                  <a:pt x="102" y="8"/>
                </a:cubicBezTo>
                <a:cubicBezTo>
                  <a:pt x="102" y="5"/>
                  <a:pt x="104" y="3"/>
                  <a:pt x="106" y="3"/>
                </a:cubicBezTo>
                <a:cubicBezTo>
                  <a:pt x="109" y="3"/>
                  <a:pt x="111" y="5"/>
                  <a:pt x="111" y="8"/>
                </a:cubicBezTo>
                <a:cubicBezTo>
                  <a:pt x="111" y="16"/>
                  <a:pt x="111" y="16"/>
                  <a:pt x="111" y="16"/>
                </a:cubicBezTo>
                <a:cubicBezTo>
                  <a:pt x="94" y="16"/>
                  <a:pt x="94" y="16"/>
                  <a:pt x="94" y="16"/>
                </a:cubicBezTo>
                <a:cubicBezTo>
                  <a:pt x="94" y="8"/>
                  <a:pt x="94" y="8"/>
                  <a:pt x="94" y="8"/>
                </a:cubicBezTo>
                <a:cubicBezTo>
                  <a:pt x="94" y="4"/>
                  <a:pt x="90" y="0"/>
                  <a:pt x="86" y="0"/>
                </a:cubicBezTo>
                <a:cubicBezTo>
                  <a:pt x="82" y="0"/>
                  <a:pt x="78" y="4"/>
                  <a:pt x="78" y="8"/>
                </a:cubicBezTo>
                <a:cubicBezTo>
                  <a:pt x="78" y="9"/>
                  <a:pt x="79" y="10"/>
                  <a:pt x="80" y="10"/>
                </a:cubicBezTo>
                <a:cubicBezTo>
                  <a:pt x="81" y="10"/>
                  <a:pt x="81" y="9"/>
                  <a:pt x="81" y="8"/>
                </a:cubicBezTo>
                <a:cubicBezTo>
                  <a:pt x="81" y="5"/>
                  <a:pt x="83" y="3"/>
                  <a:pt x="86" y="3"/>
                </a:cubicBezTo>
                <a:cubicBezTo>
                  <a:pt x="88" y="3"/>
                  <a:pt x="90" y="5"/>
                  <a:pt x="90" y="8"/>
                </a:cubicBezTo>
                <a:cubicBezTo>
                  <a:pt x="90" y="16"/>
                  <a:pt x="90" y="16"/>
                  <a:pt x="90" y="16"/>
                </a:cubicBezTo>
                <a:cubicBezTo>
                  <a:pt x="74" y="16"/>
                  <a:pt x="74" y="16"/>
                  <a:pt x="74" y="16"/>
                </a:cubicBezTo>
                <a:cubicBezTo>
                  <a:pt x="74" y="8"/>
                  <a:pt x="74" y="8"/>
                  <a:pt x="74" y="8"/>
                </a:cubicBezTo>
                <a:cubicBezTo>
                  <a:pt x="74" y="4"/>
                  <a:pt x="70" y="0"/>
                  <a:pt x="66" y="0"/>
                </a:cubicBezTo>
                <a:cubicBezTo>
                  <a:pt x="61" y="0"/>
                  <a:pt x="58" y="4"/>
                  <a:pt x="58" y="8"/>
                </a:cubicBezTo>
                <a:cubicBezTo>
                  <a:pt x="58" y="9"/>
                  <a:pt x="58" y="10"/>
                  <a:pt x="59" y="10"/>
                </a:cubicBezTo>
                <a:cubicBezTo>
                  <a:pt x="60" y="10"/>
                  <a:pt x="61" y="9"/>
                  <a:pt x="61" y="8"/>
                </a:cubicBezTo>
                <a:cubicBezTo>
                  <a:pt x="61" y="5"/>
                  <a:pt x="63" y="3"/>
                  <a:pt x="66" y="3"/>
                </a:cubicBezTo>
                <a:cubicBezTo>
                  <a:pt x="68" y="3"/>
                  <a:pt x="70" y="5"/>
                  <a:pt x="70" y="8"/>
                </a:cubicBezTo>
                <a:cubicBezTo>
                  <a:pt x="70" y="16"/>
                  <a:pt x="70" y="16"/>
                  <a:pt x="70" y="16"/>
                </a:cubicBezTo>
                <a:cubicBezTo>
                  <a:pt x="53" y="16"/>
                  <a:pt x="53" y="16"/>
                  <a:pt x="53" y="16"/>
                </a:cubicBezTo>
                <a:cubicBezTo>
                  <a:pt x="53" y="8"/>
                  <a:pt x="53" y="8"/>
                  <a:pt x="53" y="8"/>
                </a:cubicBezTo>
                <a:cubicBezTo>
                  <a:pt x="53" y="4"/>
                  <a:pt x="50" y="0"/>
                  <a:pt x="45" y="0"/>
                </a:cubicBezTo>
                <a:cubicBezTo>
                  <a:pt x="41" y="0"/>
                  <a:pt x="37" y="4"/>
                  <a:pt x="37" y="8"/>
                </a:cubicBezTo>
                <a:cubicBezTo>
                  <a:pt x="37" y="9"/>
                  <a:pt x="38" y="10"/>
                  <a:pt x="39" y="10"/>
                </a:cubicBezTo>
                <a:cubicBezTo>
                  <a:pt x="40" y="10"/>
                  <a:pt x="41" y="9"/>
                  <a:pt x="41" y="8"/>
                </a:cubicBezTo>
                <a:cubicBezTo>
                  <a:pt x="41" y="5"/>
                  <a:pt x="43" y="3"/>
                  <a:pt x="45" y="3"/>
                </a:cubicBezTo>
                <a:cubicBezTo>
                  <a:pt x="48" y="3"/>
                  <a:pt x="50" y="5"/>
                  <a:pt x="50" y="8"/>
                </a:cubicBezTo>
                <a:cubicBezTo>
                  <a:pt x="50" y="16"/>
                  <a:pt x="50" y="16"/>
                  <a:pt x="50" y="16"/>
                </a:cubicBezTo>
                <a:cubicBezTo>
                  <a:pt x="33" y="16"/>
                  <a:pt x="33" y="16"/>
                  <a:pt x="33" y="16"/>
                </a:cubicBezTo>
                <a:cubicBezTo>
                  <a:pt x="33" y="8"/>
                  <a:pt x="33" y="8"/>
                  <a:pt x="33" y="8"/>
                </a:cubicBezTo>
                <a:cubicBezTo>
                  <a:pt x="33" y="4"/>
                  <a:pt x="30" y="0"/>
                  <a:pt x="25" y="0"/>
                </a:cubicBezTo>
                <a:cubicBezTo>
                  <a:pt x="21" y="0"/>
                  <a:pt x="17" y="4"/>
                  <a:pt x="17" y="8"/>
                </a:cubicBezTo>
                <a:cubicBezTo>
                  <a:pt x="17" y="9"/>
                  <a:pt x="18" y="10"/>
                  <a:pt x="19" y="10"/>
                </a:cubicBezTo>
                <a:cubicBezTo>
                  <a:pt x="20" y="10"/>
                  <a:pt x="21" y="9"/>
                  <a:pt x="21" y="8"/>
                </a:cubicBezTo>
                <a:cubicBezTo>
                  <a:pt x="21" y="5"/>
                  <a:pt x="23" y="3"/>
                  <a:pt x="25" y="3"/>
                </a:cubicBezTo>
                <a:cubicBezTo>
                  <a:pt x="28" y="3"/>
                  <a:pt x="30" y="5"/>
                  <a:pt x="30" y="8"/>
                </a:cubicBezTo>
                <a:cubicBezTo>
                  <a:pt x="30" y="16"/>
                  <a:pt x="30" y="16"/>
                  <a:pt x="30" y="16"/>
                </a:cubicBezTo>
                <a:cubicBezTo>
                  <a:pt x="2" y="16"/>
                  <a:pt x="2" y="16"/>
                  <a:pt x="2" y="16"/>
                </a:cubicBezTo>
                <a:cubicBezTo>
                  <a:pt x="1" y="16"/>
                  <a:pt x="0" y="17"/>
                  <a:pt x="0" y="18"/>
                </a:cubicBezTo>
                <a:cubicBezTo>
                  <a:pt x="0" y="211"/>
                  <a:pt x="0" y="211"/>
                  <a:pt x="0" y="211"/>
                </a:cubicBezTo>
                <a:cubicBezTo>
                  <a:pt x="0" y="211"/>
                  <a:pt x="1" y="212"/>
                  <a:pt x="2" y="212"/>
                </a:cubicBezTo>
                <a:cubicBezTo>
                  <a:pt x="150" y="212"/>
                  <a:pt x="150" y="212"/>
                  <a:pt x="150" y="212"/>
                </a:cubicBezTo>
                <a:cubicBezTo>
                  <a:pt x="151" y="212"/>
                  <a:pt x="151" y="211"/>
                  <a:pt x="151" y="211"/>
                </a:cubicBezTo>
                <a:cubicBezTo>
                  <a:pt x="151" y="18"/>
                  <a:pt x="151" y="18"/>
                  <a:pt x="151" y="18"/>
                </a:cubicBezTo>
                <a:cubicBezTo>
                  <a:pt x="151" y="17"/>
                  <a:pt x="151" y="16"/>
                  <a:pt x="150" y="16"/>
                </a:cubicBezTo>
                <a:close/>
                <a:moveTo>
                  <a:pt x="148" y="209"/>
                </a:moveTo>
                <a:cubicBezTo>
                  <a:pt x="4" y="209"/>
                  <a:pt x="4" y="209"/>
                  <a:pt x="4" y="209"/>
                </a:cubicBezTo>
                <a:cubicBezTo>
                  <a:pt x="4" y="20"/>
                  <a:pt x="4" y="20"/>
                  <a:pt x="4" y="20"/>
                </a:cubicBezTo>
                <a:cubicBezTo>
                  <a:pt x="30" y="20"/>
                  <a:pt x="30" y="20"/>
                  <a:pt x="30" y="20"/>
                </a:cubicBezTo>
                <a:cubicBezTo>
                  <a:pt x="29" y="22"/>
                  <a:pt x="27" y="24"/>
                  <a:pt x="25" y="24"/>
                </a:cubicBezTo>
                <a:cubicBezTo>
                  <a:pt x="24" y="24"/>
                  <a:pt x="23" y="25"/>
                  <a:pt x="23" y="26"/>
                </a:cubicBezTo>
                <a:cubicBezTo>
                  <a:pt x="23" y="27"/>
                  <a:pt x="24" y="27"/>
                  <a:pt x="25" y="27"/>
                </a:cubicBezTo>
                <a:cubicBezTo>
                  <a:pt x="29" y="27"/>
                  <a:pt x="33" y="24"/>
                  <a:pt x="33" y="20"/>
                </a:cubicBezTo>
                <a:cubicBezTo>
                  <a:pt x="50" y="20"/>
                  <a:pt x="50" y="20"/>
                  <a:pt x="50" y="20"/>
                </a:cubicBezTo>
                <a:cubicBezTo>
                  <a:pt x="50" y="22"/>
                  <a:pt x="48" y="24"/>
                  <a:pt x="45" y="24"/>
                </a:cubicBezTo>
                <a:cubicBezTo>
                  <a:pt x="44" y="24"/>
                  <a:pt x="44" y="25"/>
                  <a:pt x="44" y="26"/>
                </a:cubicBezTo>
                <a:cubicBezTo>
                  <a:pt x="44" y="27"/>
                  <a:pt x="44" y="27"/>
                  <a:pt x="45" y="27"/>
                </a:cubicBezTo>
                <a:cubicBezTo>
                  <a:pt x="50" y="27"/>
                  <a:pt x="53" y="24"/>
                  <a:pt x="53" y="20"/>
                </a:cubicBezTo>
                <a:cubicBezTo>
                  <a:pt x="70" y="20"/>
                  <a:pt x="70" y="20"/>
                  <a:pt x="70" y="20"/>
                </a:cubicBezTo>
                <a:cubicBezTo>
                  <a:pt x="70" y="22"/>
                  <a:pt x="68" y="24"/>
                  <a:pt x="66" y="24"/>
                </a:cubicBezTo>
                <a:cubicBezTo>
                  <a:pt x="65" y="24"/>
                  <a:pt x="64" y="25"/>
                  <a:pt x="64" y="26"/>
                </a:cubicBezTo>
                <a:cubicBezTo>
                  <a:pt x="64" y="27"/>
                  <a:pt x="65" y="27"/>
                  <a:pt x="66" y="27"/>
                </a:cubicBezTo>
                <a:cubicBezTo>
                  <a:pt x="70" y="27"/>
                  <a:pt x="73" y="24"/>
                  <a:pt x="74" y="20"/>
                </a:cubicBezTo>
                <a:cubicBezTo>
                  <a:pt x="90" y="20"/>
                  <a:pt x="90" y="20"/>
                  <a:pt x="90" y="20"/>
                </a:cubicBezTo>
                <a:cubicBezTo>
                  <a:pt x="90" y="22"/>
                  <a:pt x="88" y="24"/>
                  <a:pt x="86" y="24"/>
                </a:cubicBezTo>
                <a:cubicBezTo>
                  <a:pt x="85" y="24"/>
                  <a:pt x="84" y="25"/>
                  <a:pt x="84" y="26"/>
                </a:cubicBezTo>
                <a:cubicBezTo>
                  <a:pt x="84" y="27"/>
                  <a:pt x="85" y="27"/>
                  <a:pt x="86" y="27"/>
                </a:cubicBezTo>
                <a:cubicBezTo>
                  <a:pt x="90" y="27"/>
                  <a:pt x="94" y="24"/>
                  <a:pt x="94" y="20"/>
                </a:cubicBezTo>
                <a:cubicBezTo>
                  <a:pt x="111" y="20"/>
                  <a:pt x="111" y="20"/>
                  <a:pt x="111" y="20"/>
                </a:cubicBezTo>
                <a:cubicBezTo>
                  <a:pt x="110" y="22"/>
                  <a:pt x="109" y="24"/>
                  <a:pt x="106" y="24"/>
                </a:cubicBezTo>
                <a:cubicBezTo>
                  <a:pt x="105" y="24"/>
                  <a:pt x="105" y="25"/>
                  <a:pt x="105" y="26"/>
                </a:cubicBezTo>
                <a:cubicBezTo>
                  <a:pt x="105" y="27"/>
                  <a:pt x="105" y="27"/>
                  <a:pt x="106" y="27"/>
                </a:cubicBezTo>
                <a:cubicBezTo>
                  <a:pt x="111" y="27"/>
                  <a:pt x="114" y="24"/>
                  <a:pt x="114" y="20"/>
                </a:cubicBezTo>
                <a:cubicBezTo>
                  <a:pt x="131" y="20"/>
                  <a:pt x="131" y="20"/>
                  <a:pt x="131" y="20"/>
                </a:cubicBezTo>
                <a:cubicBezTo>
                  <a:pt x="131" y="22"/>
                  <a:pt x="129" y="24"/>
                  <a:pt x="127" y="24"/>
                </a:cubicBezTo>
                <a:cubicBezTo>
                  <a:pt x="126" y="24"/>
                  <a:pt x="125" y="25"/>
                  <a:pt x="125" y="26"/>
                </a:cubicBezTo>
                <a:cubicBezTo>
                  <a:pt x="125" y="27"/>
                  <a:pt x="126" y="27"/>
                  <a:pt x="127" y="27"/>
                </a:cubicBezTo>
                <a:cubicBezTo>
                  <a:pt x="131" y="27"/>
                  <a:pt x="134" y="24"/>
                  <a:pt x="134" y="20"/>
                </a:cubicBezTo>
                <a:cubicBezTo>
                  <a:pt x="148" y="20"/>
                  <a:pt x="148" y="20"/>
                  <a:pt x="148" y="20"/>
                </a:cubicBezTo>
                <a:lnTo>
                  <a:pt x="148" y="209"/>
                </a:lnTo>
                <a:close/>
                <a:moveTo>
                  <a:pt x="201" y="166"/>
                </a:moveTo>
                <a:cubicBezTo>
                  <a:pt x="201" y="42"/>
                  <a:pt x="201" y="42"/>
                  <a:pt x="201" y="42"/>
                </a:cubicBezTo>
                <a:cubicBezTo>
                  <a:pt x="201" y="42"/>
                  <a:pt x="201" y="42"/>
                  <a:pt x="201" y="42"/>
                </a:cubicBezTo>
                <a:cubicBezTo>
                  <a:pt x="201" y="33"/>
                  <a:pt x="201" y="33"/>
                  <a:pt x="201" y="33"/>
                </a:cubicBezTo>
                <a:cubicBezTo>
                  <a:pt x="201" y="27"/>
                  <a:pt x="197" y="23"/>
                  <a:pt x="191" y="23"/>
                </a:cubicBezTo>
                <a:cubicBezTo>
                  <a:pt x="174" y="23"/>
                  <a:pt x="174" y="23"/>
                  <a:pt x="174" y="23"/>
                </a:cubicBezTo>
                <a:cubicBezTo>
                  <a:pt x="168" y="23"/>
                  <a:pt x="163" y="27"/>
                  <a:pt x="163" y="33"/>
                </a:cubicBezTo>
                <a:cubicBezTo>
                  <a:pt x="163" y="167"/>
                  <a:pt x="163" y="167"/>
                  <a:pt x="163" y="167"/>
                </a:cubicBezTo>
                <a:cubicBezTo>
                  <a:pt x="163" y="167"/>
                  <a:pt x="163" y="167"/>
                  <a:pt x="163" y="167"/>
                </a:cubicBezTo>
                <a:cubicBezTo>
                  <a:pt x="163" y="168"/>
                  <a:pt x="163" y="168"/>
                  <a:pt x="163" y="168"/>
                </a:cubicBezTo>
                <a:cubicBezTo>
                  <a:pt x="163" y="168"/>
                  <a:pt x="163" y="168"/>
                  <a:pt x="163" y="168"/>
                </a:cubicBezTo>
                <a:cubicBezTo>
                  <a:pt x="181" y="204"/>
                  <a:pt x="181" y="204"/>
                  <a:pt x="181" y="204"/>
                </a:cubicBezTo>
                <a:cubicBezTo>
                  <a:pt x="181" y="205"/>
                  <a:pt x="181" y="205"/>
                  <a:pt x="182" y="205"/>
                </a:cubicBezTo>
                <a:cubicBezTo>
                  <a:pt x="183" y="205"/>
                  <a:pt x="183" y="205"/>
                  <a:pt x="184" y="204"/>
                </a:cubicBezTo>
                <a:cubicBezTo>
                  <a:pt x="189" y="194"/>
                  <a:pt x="189" y="194"/>
                  <a:pt x="189" y="194"/>
                </a:cubicBezTo>
                <a:cubicBezTo>
                  <a:pt x="189" y="194"/>
                  <a:pt x="189" y="194"/>
                  <a:pt x="189" y="194"/>
                </a:cubicBezTo>
                <a:cubicBezTo>
                  <a:pt x="201" y="169"/>
                  <a:pt x="201" y="169"/>
                  <a:pt x="201" y="169"/>
                </a:cubicBezTo>
                <a:cubicBezTo>
                  <a:pt x="201" y="169"/>
                  <a:pt x="201" y="169"/>
                  <a:pt x="202" y="168"/>
                </a:cubicBezTo>
                <a:cubicBezTo>
                  <a:pt x="202" y="168"/>
                  <a:pt x="202" y="167"/>
                  <a:pt x="201" y="166"/>
                </a:cubicBezTo>
                <a:close/>
                <a:moveTo>
                  <a:pt x="166" y="33"/>
                </a:moveTo>
                <a:cubicBezTo>
                  <a:pt x="166" y="29"/>
                  <a:pt x="170" y="26"/>
                  <a:pt x="174" y="26"/>
                </a:cubicBezTo>
                <a:cubicBezTo>
                  <a:pt x="191" y="26"/>
                  <a:pt x="191" y="26"/>
                  <a:pt x="191" y="26"/>
                </a:cubicBezTo>
                <a:cubicBezTo>
                  <a:pt x="195" y="26"/>
                  <a:pt x="198" y="29"/>
                  <a:pt x="198" y="33"/>
                </a:cubicBezTo>
                <a:cubicBezTo>
                  <a:pt x="198" y="41"/>
                  <a:pt x="198" y="41"/>
                  <a:pt x="198" y="41"/>
                </a:cubicBezTo>
                <a:cubicBezTo>
                  <a:pt x="166" y="41"/>
                  <a:pt x="166" y="41"/>
                  <a:pt x="166" y="41"/>
                </a:cubicBezTo>
                <a:lnTo>
                  <a:pt x="166" y="33"/>
                </a:lnTo>
                <a:close/>
                <a:moveTo>
                  <a:pt x="191" y="44"/>
                </a:moveTo>
                <a:cubicBezTo>
                  <a:pt x="191" y="163"/>
                  <a:pt x="191" y="163"/>
                  <a:pt x="191" y="163"/>
                </a:cubicBezTo>
                <a:cubicBezTo>
                  <a:pt x="189" y="165"/>
                  <a:pt x="189" y="165"/>
                  <a:pt x="189" y="165"/>
                </a:cubicBezTo>
                <a:cubicBezTo>
                  <a:pt x="183" y="161"/>
                  <a:pt x="183" y="161"/>
                  <a:pt x="183" y="161"/>
                </a:cubicBezTo>
                <a:cubicBezTo>
                  <a:pt x="183" y="44"/>
                  <a:pt x="183" y="44"/>
                  <a:pt x="183" y="44"/>
                </a:cubicBezTo>
                <a:lnTo>
                  <a:pt x="191" y="44"/>
                </a:lnTo>
                <a:close/>
                <a:moveTo>
                  <a:pt x="180" y="162"/>
                </a:moveTo>
                <a:cubicBezTo>
                  <a:pt x="177" y="165"/>
                  <a:pt x="177" y="165"/>
                  <a:pt x="177" y="165"/>
                </a:cubicBezTo>
                <a:cubicBezTo>
                  <a:pt x="173" y="162"/>
                  <a:pt x="173" y="162"/>
                  <a:pt x="173" y="162"/>
                </a:cubicBezTo>
                <a:cubicBezTo>
                  <a:pt x="173" y="44"/>
                  <a:pt x="173" y="44"/>
                  <a:pt x="173" y="44"/>
                </a:cubicBezTo>
                <a:cubicBezTo>
                  <a:pt x="179" y="44"/>
                  <a:pt x="179" y="44"/>
                  <a:pt x="179" y="44"/>
                </a:cubicBezTo>
                <a:lnTo>
                  <a:pt x="180" y="162"/>
                </a:lnTo>
                <a:close/>
                <a:moveTo>
                  <a:pt x="166" y="44"/>
                </a:moveTo>
                <a:cubicBezTo>
                  <a:pt x="170" y="44"/>
                  <a:pt x="170" y="44"/>
                  <a:pt x="170" y="44"/>
                </a:cubicBezTo>
                <a:cubicBezTo>
                  <a:pt x="170" y="161"/>
                  <a:pt x="170" y="161"/>
                  <a:pt x="170" y="161"/>
                </a:cubicBezTo>
                <a:cubicBezTo>
                  <a:pt x="166" y="164"/>
                  <a:pt x="166" y="164"/>
                  <a:pt x="166" y="164"/>
                </a:cubicBezTo>
                <a:lnTo>
                  <a:pt x="166" y="44"/>
                </a:lnTo>
                <a:close/>
                <a:moveTo>
                  <a:pt x="182" y="199"/>
                </a:moveTo>
                <a:cubicBezTo>
                  <a:pt x="180" y="194"/>
                  <a:pt x="180" y="194"/>
                  <a:pt x="180" y="194"/>
                </a:cubicBezTo>
                <a:cubicBezTo>
                  <a:pt x="181" y="194"/>
                  <a:pt x="183" y="194"/>
                  <a:pt x="185" y="194"/>
                </a:cubicBezTo>
                <a:lnTo>
                  <a:pt x="182" y="199"/>
                </a:lnTo>
                <a:close/>
                <a:moveTo>
                  <a:pt x="186" y="191"/>
                </a:moveTo>
                <a:cubicBezTo>
                  <a:pt x="183" y="191"/>
                  <a:pt x="181" y="191"/>
                  <a:pt x="178" y="191"/>
                </a:cubicBezTo>
                <a:cubicBezTo>
                  <a:pt x="167" y="168"/>
                  <a:pt x="167" y="168"/>
                  <a:pt x="167" y="168"/>
                </a:cubicBezTo>
                <a:cubicBezTo>
                  <a:pt x="171" y="165"/>
                  <a:pt x="171" y="165"/>
                  <a:pt x="171" y="165"/>
                </a:cubicBezTo>
                <a:cubicBezTo>
                  <a:pt x="175" y="169"/>
                  <a:pt x="175" y="169"/>
                  <a:pt x="175" y="169"/>
                </a:cubicBezTo>
                <a:cubicBezTo>
                  <a:pt x="176" y="169"/>
                  <a:pt x="176" y="169"/>
                  <a:pt x="177" y="169"/>
                </a:cubicBezTo>
                <a:cubicBezTo>
                  <a:pt x="177" y="169"/>
                  <a:pt x="177" y="169"/>
                  <a:pt x="178" y="169"/>
                </a:cubicBezTo>
                <a:cubicBezTo>
                  <a:pt x="181" y="165"/>
                  <a:pt x="181" y="165"/>
                  <a:pt x="181" y="165"/>
                </a:cubicBezTo>
                <a:cubicBezTo>
                  <a:pt x="181" y="165"/>
                  <a:pt x="181" y="165"/>
                  <a:pt x="181" y="165"/>
                </a:cubicBezTo>
                <a:cubicBezTo>
                  <a:pt x="181" y="165"/>
                  <a:pt x="181" y="165"/>
                  <a:pt x="181" y="165"/>
                </a:cubicBezTo>
                <a:cubicBezTo>
                  <a:pt x="182" y="165"/>
                  <a:pt x="182" y="165"/>
                  <a:pt x="182" y="165"/>
                </a:cubicBezTo>
                <a:cubicBezTo>
                  <a:pt x="188" y="169"/>
                  <a:pt x="188" y="169"/>
                  <a:pt x="188" y="169"/>
                </a:cubicBezTo>
                <a:cubicBezTo>
                  <a:pt x="188" y="169"/>
                  <a:pt x="189" y="169"/>
                  <a:pt x="190" y="169"/>
                </a:cubicBezTo>
                <a:cubicBezTo>
                  <a:pt x="192" y="166"/>
                  <a:pt x="192" y="166"/>
                  <a:pt x="192" y="166"/>
                </a:cubicBezTo>
                <a:cubicBezTo>
                  <a:pt x="192" y="166"/>
                  <a:pt x="192" y="167"/>
                  <a:pt x="192" y="167"/>
                </a:cubicBezTo>
                <a:cubicBezTo>
                  <a:pt x="193" y="167"/>
                  <a:pt x="194" y="166"/>
                  <a:pt x="194" y="166"/>
                </a:cubicBezTo>
                <a:cubicBezTo>
                  <a:pt x="197" y="168"/>
                  <a:pt x="197" y="168"/>
                  <a:pt x="197" y="168"/>
                </a:cubicBezTo>
                <a:lnTo>
                  <a:pt x="186" y="191"/>
                </a:lnTo>
                <a:close/>
                <a:moveTo>
                  <a:pt x="198" y="164"/>
                </a:moveTo>
                <a:cubicBezTo>
                  <a:pt x="194" y="162"/>
                  <a:pt x="194" y="162"/>
                  <a:pt x="194" y="162"/>
                </a:cubicBezTo>
                <a:cubicBezTo>
                  <a:pt x="194" y="44"/>
                  <a:pt x="194" y="44"/>
                  <a:pt x="194" y="44"/>
                </a:cubicBezTo>
                <a:cubicBezTo>
                  <a:pt x="198" y="44"/>
                  <a:pt x="198" y="44"/>
                  <a:pt x="198" y="44"/>
                </a:cubicBezTo>
                <a:lnTo>
                  <a:pt x="198" y="164"/>
                </a:lnTo>
                <a:close/>
                <a:moveTo>
                  <a:pt x="132" y="94"/>
                </a:moveTo>
                <a:cubicBezTo>
                  <a:pt x="19" y="94"/>
                  <a:pt x="19" y="94"/>
                  <a:pt x="19" y="94"/>
                </a:cubicBezTo>
                <a:cubicBezTo>
                  <a:pt x="18" y="94"/>
                  <a:pt x="18" y="94"/>
                  <a:pt x="18" y="95"/>
                </a:cubicBezTo>
                <a:cubicBezTo>
                  <a:pt x="18" y="108"/>
                  <a:pt x="18" y="108"/>
                  <a:pt x="18" y="108"/>
                </a:cubicBezTo>
                <a:cubicBezTo>
                  <a:pt x="18" y="109"/>
                  <a:pt x="18" y="110"/>
                  <a:pt x="19" y="110"/>
                </a:cubicBezTo>
                <a:cubicBezTo>
                  <a:pt x="132" y="110"/>
                  <a:pt x="132" y="110"/>
                  <a:pt x="132" y="110"/>
                </a:cubicBezTo>
                <a:cubicBezTo>
                  <a:pt x="133" y="110"/>
                  <a:pt x="134" y="109"/>
                  <a:pt x="134" y="108"/>
                </a:cubicBezTo>
                <a:cubicBezTo>
                  <a:pt x="134" y="95"/>
                  <a:pt x="134" y="95"/>
                  <a:pt x="134" y="95"/>
                </a:cubicBezTo>
                <a:cubicBezTo>
                  <a:pt x="134" y="94"/>
                  <a:pt x="133" y="94"/>
                  <a:pt x="132" y="94"/>
                </a:cubicBezTo>
                <a:close/>
                <a:moveTo>
                  <a:pt x="131" y="106"/>
                </a:moveTo>
                <a:cubicBezTo>
                  <a:pt x="21" y="106"/>
                  <a:pt x="21" y="106"/>
                  <a:pt x="21" y="106"/>
                </a:cubicBezTo>
                <a:cubicBezTo>
                  <a:pt x="21" y="97"/>
                  <a:pt x="21" y="97"/>
                  <a:pt x="21" y="97"/>
                </a:cubicBezTo>
                <a:cubicBezTo>
                  <a:pt x="131" y="97"/>
                  <a:pt x="131" y="97"/>
                  <a:pt x="131" y="97"/>
                </a:cubicBezTo>
                <a:lnTo>
                  <a:pt x="131" y="106"/>
                </a:lnTo>
                <a:close/>
                <a:moveTo>
                  <a:pt x="132" y="123"/>
                </a:moveTo>
                <a:cubicBezTo>
                  <a:pt x="19" y="123"/>
                  <a:pt x="19" y="123"/>
                  <a:pt x="19" y="123"/>
                </a:cubicBezTo>
                <a:cubicBezTo>
                  <a:pt x="18" y="123"/>
                  <a:pt x="18" y="124"/>
                  <a:pt x="18" y="125"/>
                </a:cubicBezTo>
                <a:cubicBezTo>
                  <a:pt x="18" y="126"/>
                  <a:pt x="18" y="127"/>
                  <a:pt x="19" y="127"/>
                </a:cubicBezTo>
                <a:cubicBezTo>
                  <a:pt x="132" y="127"/>
                  <a:pt x="132" y="127"/>
                  <a:pt x="132" y="127"/>
                </a:cubicBezTo>
                <a:cubicBezTo>
                  <a:pt x="133" y="127"/>
                  <a:pt x="134" y="126"/>
                  <a:pt x="134" y="125"/>
                </a:cubicBezTo>
                <a:cubicBezTo>
                  <a:pt x="134" y="124"/>
                  <a:pt x="133" y="123"/>
                  <a:pt x="132" y="123"/>
                </a:cubicBezTo>
                <a:close/>
                <a:moveTo>
                  <a:pt x="19" y="138"/>
                </a:moveTo>
                <a:cubicBezTo>
                  <a:pt x="100" y="138"/>
                  <a:pt x="100" y="138"/>
                  <a:pt x="100" y="138"/>
                </a:cubicBezTo>
                <a:cubicBezTo>
                  <a:pt x="101" y="138"/>
                  <a:pt x="102" y="137"/>
                  <a:pt x="102" y="136"/>
                </a:cubicBezTo>
                <a:cubicBezTo>
                  <a:pt x="102" y="135"/>
                  <a:pt x="101" y="134"/>
                  <a:pt x="100" y="134"/>
                </a:cubicBezTo>
                <a:cubicBezTo>
                  <a:pt x="19" y="134"/>
                  <a:pt x="19" y="134"/>
                  <a:pt x="19" y="134"/>
                </a:cubicBezTo>
                <a:cubicBezTo>
                  <a:pt x="18" y="134"/>
                  <a:pt x="18" y="135"/>
                  <a:pt x="18" y="136"/>
                </a:cubicBezTo>
                <a:cubicBezTo>
                  <a:pt x="18" y="137"/>
                  <a:pt x="18" y="138"/>
                  <a:pt x="19" y="138"/>
                </a:cubicBez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32"/>
          <p:cNvSpPr>
            <a:spLocks noEditPoints="1"/>
          </p:cNvSpPr>
          <p:nvPr/>
        </p:nvSpPr>
        <p:spPr bwMode="auto">
          <a:xfrm>
            <a:off x="5812293" y="1342785"/>
            <a:ext cx="597123" cy="622375"/>
          </a:xfrm>
          <a:custGeom>
            <a:avLst/>
            <a:gdLst>
              <a:gd name="T0" fmla="*/ 179 w 201"/>
              <a:gd name="T1" fmla="*/ 34 h 209"/>
              <a:gd name="T2" fmla="*/ 153 w 201"/>
              <a:gd name="T3" fmla="*/ 5 h 209"/>
              <a:gd name="T4" fmla="*/ 102 w 201"/>
              <a:gd name="T5" fmla="*/ 1 h 209"/>
              <a:gd name="T6" fmla="*/ 49 w 201"/>
              <a:gd name="T7" fmla="*/ 18 h 209"/>
              <a:gd name="T8" fmla="*/ 20 w 201"/>
              <a:gd name="T9" fmla="*/ 7 h 209"/>
              <a:gd name="T10" fmla="*/ 33 w 201"/>
              <a:gd name="T11" fmla="*/ 80 h 209"/>
              <a:gd name="T12" fmla="*/ 1 w 201"/>
              <a:gd name="T13" fmla="*/ 126 h 209"/>
              <a:gd name="T14" fmla="*/ 20 w 201"/>
              <a:gd name="T15" fmla="*/ 181 h 209"/>
              <a:gd name="T16" fmla="*/ 49 w 201"/>
              <a:gd name="T17" fmla="*/ 207 h 209"/>
              <a:gd name="T18" fmla="*/ 105 w 201"/>
              <a:gd name="T19" fmla="*/ 209 h 209"/>
              <a:gd name="T20" fmla="*/ 153 w 201"/>
              <a:gd name="T21" fmla="*/ 209 h 209"/>
              <a:gd name="T22" fmla="*/ 179 w 201"/>
              <a:gd name="T23" fmla="*/ 179 h 209"/>
              <a:gd name="T24" fmla="*/ 201 w 201"/>
              <a:gd name="T25" fmla="*/ 124 h 209"/>
              <a:gd name="T26" fmla="*/ 177 w 201"/>
              <a:gd name="T27" fmla="*/ 8 h 209"/>
              <a:gd name="T28" fmla="*/ 100 w 201"/>
              <a:gd name="T29" fmla="*/ 5 h 209"/>
              <a:gd name="T30" fmla="*/ 107 w 201"/>
              <a:gd name="T31" fmla="*/ 39 h 209"/>
              <a:gd name="T32" fmla="*/ 101 w 201"/>
              <a:gd name="T33" fmla="*/ 44 h 209"/>
              <a:gd name="T34" fmla="*/ 89 w 201"/>
              <a:gd name="T35" fmla="*/ 42 h 209"/>
              <a:gd name="T36" fmla="*/ 100 w 201"/>
              <a:gd name="T37" fmla="*/ 5 h 209"/>
              <a:gd name="T38" fmla="*/ 103 w 201"/>
              <a:gd name="T39" fmla="*/ 47 h 209"/>
              <a:gd name="T40" fmla="*/ 91 w 201"/>
              <a:gd name="T41" fmla="*/ 177 h 209"/>
              <a:gd name="T42" fmla="*/ 100 w 201"/>
              <a:gd name="T43" fmla="*/ 177 h 209"/>
              <a:gd name="T44" fmla="*/ 83 w 201"/>
              <a:gd name="T45" fmla="*/ 44 h 209"/>
              <a:gd name="T46" fmla="*/ 46 w 201"/>
              <a:gd name="T47" fmla="*/ 8 h 209"/>
              <a:gd name="T48" fmla="*/ 23 w 201"/>
              <a:gd name="T49" fmla="*/ 205 h 209"/>
              <a:gd name="T50" fmla="*/ 79 w 201"/>
              <a:gd name="T51" fmla="*/ 192 h 209"/>
              <a:gd name="T52" fmla="*/ 36 w 201"/>
              <a:gd name="T53" fmla="*/ 179 h 209"/>
              <a:gd name="T54" fmla="*/ 79 w 201"/>
              <a:gd name="T55" fmla="*/ 122 h 209"/>
              <a:gd name="T56" fmla="*/ 65 w 201"/>
              <a:gd name="T57" fmla="*/ 110 h 209"/>
              <a:gd name="T58" fmla="*/ 50 w 201"/>
              <a:gd name="T59" fmla="*/ 100 h 209"/>
              <a:gd name="T60" fmla="*/ 36 w 201"/>
              <a:gd name="T61" fmla="*/ 110 h 209"/>
              <a:gd name="T62" fmla="*/ 19 w 201"/>
              <a:gd name="T63" fmla="*/ 122 h 209"/>
              <a:gd name="T64" fmla="*/ 16 w 201"/>
              <a:gd name="T65" fmla="*/ 122 h 209"/>
              <a:gd name="T66" fmla="*/ 79 w 201"/>
              <a:gd name="T67" fmla="*/ 122 h 209"/>
              <a:gd name="T68" fmla="*/ 36 w 201"/>
              <a:gd name="T69" fmla="*/ 80 h 209"/>
              <a:gd name="T70" fmla="*/ 49 w 201"/>
              <a:gd name="T71" fmla="*/ 21 h 209"/>
              <a:gd name="T72" fmla="*/ 118 w 201"/>
              <a:gd name="T73" fmla="*/ 193 h 209"/>
              <a:gd name="T74" fmla="*/ 83 w 201"/>
              <a:gd name="T75" fmla="*/ 180 h 209"/>
              <a:gd name="T76" fmla="*/ 113 w 201"/>
              <a:gd name="T77" fmla="*/ 177 h 209"/>
              <a:gd name="T78" fmla="*/ 118 w 201"/>
              <a:gd name="T79" fmla="*/ 177 h 209"/>
              <a:gd name="T80" fmla="*/ 151 w 201"/>
              <a:gd name="T81" fmla="*/ 21 h 209"/>
              <a:gd name="T82" fmla="*/ 164 w 201"/>
              <a:gd name="T83" fmla="*/ 80 h 209"/>
              <a:gd name="T84" fmla="*/ 121 w 201"/>
              <a:gd name="T85" fmla="*/ 41 h 209"/>
              <a:gd name="T86" fmla="*/ 121 w 201"/>
              <a:gd name="T87" fmla="*/ 126 h 209"/>
              <a:gd name="T88" fmla="*/ 151 w 201"/>
              <a:gd name="T89" fmla="*/ 181 h 209"/>
              <a:gd name="T90" fmla="*/ 155 w 201"/>
              <a:gd name="T91" fmla="*/ 183 h 209"/>
              <a:gd name="T92" fmla="*/ 183 w 201"/>
              <a:gd name="T93" fmla="*/ 101 h 209"/>
              <a:gd name="T94" fmla="*/ 166 w 201"/>
              <a:gd name="T95" fmla="*/ 122 h 209"/>
              <a:gd name="T96" fmla="*/ 163 w 201"/>
              <a:gd name="T97" fmla="*/ 122 h 209"/>
              <a:gd name="T98" fmla="*/ 147 w 201"/>
              <a:gd name="T99" fmla="*/ 101 h 209"/>
              <a:gd name="T100" fmla="*/ 132 w 201"/>
              <a:gd name="T101" fmla="*/ 108 h 209"/>
              <a:gd name="T102" fmla="*/ 121 w 201"/>
              <a:gd name="T103" fmla="*/ 84 h 20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Lst>
            <a:rect l="0" t="0" r="r" b="b"/>
            <a:pathLst>
              <a:path w="201" h="209">
                <a:moveTo>
                  <a:pt x="200" y="80"/>
                </a:moveTo>
                <a:cubicBezTo>
                  <a:pt x="168" y="80"/>
                  <a:pt x="168" y="80"/>
                  <a:pt x="168" y="80"/>
                </a:cubicBezTo>
                <a:cubicBezTo>
                  <a:pt x="168" y="34"/>
                  <a:pt x="168" y="34"/>
                  <a:pt x="168" y="34"/>
                </a:cubicBezTo>
                <a:cubicBezTo>
                  <a:pt x="179" y="34"/>
                  <a:pt x="179" y="34"/>
                  <a:pt x="179" y="34"/>
                </a:cubicBezTo>
                <a:cubicBezTo>
                  <a:pt x="180" y="34"/>
                  <a:pt x="181" y="34"/>
                  <a:pt x="181" y="33"/>
                </a:cubicBezTo>
                <a:cubicBezTo>
                  <a:pt x="181" y="7"/>
                  <a:pt x="181" y="7"/>
                  <a:pt x="181" y="7"/>
                </a:cubicBezTo>
                <a:cubicBezTo>
                  <a:pt x="181" y="6"/>
                  <a:pt x="180" y="5"/>
                  <a:pt x="179" y="5"/>
                </a:cubicBezTo>
                <a:cubicBezTo>
                  <a:pt x="153" y="5"/>
                  <a:pt x="153" y="5"/>
                  <a:pt x="153" y="5"/>
                </a:cubicBezTo>
                <a:cubicBezTo>
                  <a:pt x="152" y="5"/>
                  <a:pt x="151" y="6"/>
                  <a:pt x="151" y="7"/>
                </a:cubicBezTo>
                <a:cubicBezTo>
                  <a:pt x="151" y="18"/>
                  <a:pt x="151" y="18"/>
                  <a:pt x="151" y="18"/>
                </a:cubicBezTo>
                <a:cubicBezTo>
                  <a:pt x="110" y="18"/>
                  <a:pt x="110" y="18"/>
                  <a:pt x="110" y="18"/>
                </a:cubicBezTo>
                <a:cubicBezTo>
                  <a:pt x="102" y="1"/>
                  <a:pt x="102" y="1"/>
                  <a:pt x="102" y="1"/>
                </a:cubicBezTo>
                <a:cubicBezTo>
                  <a:pt x="102" y="0"/>
                  <a:pt x="101" y="0"/>
                  <a:pt x="100" y="0"/>
                </a:cubicBezTo>
                <a:cubicBezTo>
                  <a:pt x="100" y="0"/>
                  <a:pt x="99" y="0"/>
                  <a:pt x="99" y="1"/>
                </a:cubicBezTo>
                <a:cubicBezTo>
                  <a:pt x="90" y="18"/>
                  <a:pt x="90" y="18"/>
                  <a:pt x="90" y="18"/>
                </a:cubicBezTo>
                <a:cubicBezTo>
                  <a:pt x="49" y="18"/>
                  <a:pt x="49" y="18"/>
                  <a:pt x="49" y="18"/>
                </a:cubicBezTo>
                <a:cubicBezTo>
                  <a:pt x="49" y="7"/>
                  <a:pt x="49" y="7"/>
                  <a:pt x="49" y="7"/>
                </a:cubicBezTo>
                <a:cubicBezTo>
                  <a:pt x="49" y="6"/>
                  <a:pt x="48" y="5"/>
                  <a:pt x="48" y="5"/>
                </a:cubicBezTo>
                <a:cubicBezTo>
                  <a:pt x="21" y="5"/>
                  <a:pt x="21" y="5"/>
                  <a:pt x="21" y="5"/>
                </a:cubicBezTo>
                <a:cubicBezTo>
                  <a:pt x="21" y="5"/>
                  <a:pt x="20" y="6"/>
                  <a:pt x="20" y="7"/>
                </a:cubicBezTo>
                <a:cubicBezTo>
                  <a:pt x="20" y="33"/>
                  <a:pt x="20" y="33"/>
                  <a:pt x="20" y="33"/>
                </a:cubicBezTo>
                <a:cubicBezTo>
                  <a:pt x="20" y="34"/>
                  <a:pt x="21" y="34"/>
                  <a:pt x="21" y="34"/>
                </a:cubicBezTo>
                <a:cubicBezTo>
                  <a:pt x="33" y="34"/>
                  <a:pt x="33" y="34"/>
                  <a:pt x="33" y="34"/>
                </a:cubicBezTo>
                <a:cubicBezTo>
                  <a:pt x="33" y="80"/>
                  <a:pt x="33" y="80"/>
                  <a:pt x="33" y="80"/>
                </a:cubicBezTo>
                <a:cubicBezTo>
                  <a:pt x="1" y="80"/>
                  <a:pt x="1" y="80"/>
                  <a:pt x="1" y="80"/>
                </a:cubicBezTo>
                <a:cubicBezTo>
                  <a:pt x="0" y="80"/>
                  <a:pt x="0" y="81"/>
                  <a:pt x="0" y="82"/>
                </a:cubicBezTo>
                <a:cubicBezTo>
                  <a:pt x="0" y="124"/>
                  <a:pt x="0" y="124"/>
                  <a:pt x="0" y="124"/>
                </a:cubicBezTo>
                <a:cubicBezTo>
                  <a:pt x="0" y="125"/>
                  <a:pt x="0" y="126"/>
                  <a:pt x="1" y="126"/>
                </a:cubicBezTo>
                <a:cubicBezTo>
                  <a:pt x="33" y="126"/>
                  <a:pt x="33" y="126"/>
                  <a:pt x="33" y="126"/>
                </a:cubicBezTo>
                <a:cubicBezTo>
                  <a:pt x="33" y="179"/>
                  <a:pt x="33" y="179"/>
                  <a:pt x="33" y="179"/>
                </a:cubicBezTo>
                <a:cubicBezTo>
                  <a:pt x="21" y="179"/>
                  <a:pt x="21" y="179"/>
                  <a:pt x="21" y="179"/>
                </a:cubicBezTo>
                <a:cubicBezTo>
                  <a:pt x="21" y="179"/>
                  <a:pt x="20" y="180"/>
                  <a:pt x="20" y="181"/>
                </a:cubicBezTo>
                <a:cubicBezTo>
                  <a:pt x="20" y="207"/>
                  <a:pt x="20" y="207"/>
                  <a:pt x="20" y="207"/>
                </a:cubicBezTo>
                <a:cubicBezTo>
                  <a:pt x="20" y="208"/>
                  <a:pt x="21" y="209"/>
                  <a:pt x="21" y="209"/>
                </a:cubicBezTo>
                <a:cubicBezTo>
                  <a:pt x="48" y="209"/>
                  <a:pt x="48" y="209"/>
                  <a:pt x="48" y="209"/>
                </a:cubicBezTo>
                <a:cubicBezTo>
                  <a:pt x="48" y="209"/>
                  <a:pt x="49" y="208"/>
                  <a:pt x="49" y="207"/>
                </a:cubicBezTo>
                <a:cubicBezTo>
                  <a:pt x="49" y="196"/>
                  <a:pt x="49" y="196"/>
                  <a:pt x="49" y="196"/>
                </a:cubicBezTo>
                <a:cubicBezTo>
                  <a:pt x="80" y="196"/>
                  <a:pt x="80" y="196"/>
                  <a:pt x="80" y="196"/>
                </a:cubicBezTo>
                <a:cubicBezTo>
                  <a:pt x="81" y="203"/>
                  <a:pt x="88" y="209"/>
                  <a:pt x="95" y="209"/>
                </a:cubicBezTo>
                <a:cubicBezTo>
                  <a:pt x="105" y="209"/>
                  <a:pt x="105" y="209"/>
                  <a:pt x="105" y="209"/>
                </a:cubicBezTo>
                <a:cubicBezTo>
                  <a:pt x="113" y="209"/>
                  <a:pt x="120" y="203"/>
                  <a:pt x="121" y="196"/>
                </a:cubicBezTo>
                <a:cubicBezTo>
                  <a:pt x="151" y="196"/>
                  <a:pt x="151" y="196"/>
                  <a:pt x="151" y="196"/>
                </a:cubicBezTo>
                <a:cubicBezTo>
                  <a:pt x="151" y="207"/>
                  <a:pt x="151" y="207"/>
                  <a:pt x="151" y="207"/>
                </a:cubicBezTo>
                <a:cubicBezTo>
                  <a:pt x="151" y="208"/>
                  <a:pt x="152" y="209"/>
                  <a:pt x="153" y="209"/>
                </a:cubicBezTo>
                <a:cubicBezTo>
                  <a:pt x="179" y="209"/>
                  <a:pt x="179" y="209"/>
                  <a:pt x="179" y="209"/>
                </a:cubicBezTo>
                <a:cubicBezTo>
                  <a:pt x="180" y="209"/>
                  <a:pt x="181" y="208"/>
                  <a:pt x="181" y="207"/>
                </a:cubicBezTo>
                <a:cubicBezTo>
                  <a:pt x="181" y="181"/>
                  <a:pt x="181" y="181"/>
                  <a:pt x="181" y="181"/>
                </a:cubicBezTo>
                <a:cubicBezTo>
                  <a:pt x="181" y="180"/>
                  <a:pt x="180" y="179"/>
                  <a:pt x="179" y="179"/>
                </a:cubicBezTo>
                <a:cubicBezTo>
                  <a:pt x="168" y="179"/>
                  <a:pt x="168" y="179"/>
                  <a:pt x="168" y="179"/>
                </a:cubicBezTo>
                <a:cubicBezTo>
                  <a:pt x="168" y="126"/>
                  <a:pt x="168" y="126"/>
                  <a:pt x="168" y="126"/>
                </a:cubicBezTo>
                <a:cubicBezTo>
                  <a:pt x="200" y="126"/>
                  <a:pt x="200" y="126"/>
                  <a:pt x="200" y="126"/>
                </a:cubicBezTo>
                <a:cubicBezTo>
                  <a:pt x="200" y="126"/>
                  <a:pt x="201" y="125"/>
                  <a:pt x="201" y="124"/>
                </a:cubicBezTo>
                <a:cubicBezTo>
                  <a:pt x="201" y="82"/>
                  <a:pt x="201" y="82"/>
                  <a:pt x="201" y="82"/>
                </a:cubicBezTo>
                <a:cubicBezTo>
                  <a:pt x="201" y="81"/>
                  <a:pt x="200" y="80"/>
                  <a:pt x="200" y="80"/>
                </a:cubicBezTo>
                <a:close/>
                <a:moveTo>
                  <a:pt x="155" y="8"/>
                </a:moveTo>
                <a:cubicBezTo>
                  <a:pt x="177" y="8"/>
                  <a:pt x="177" y="8"/>
                  <a:pt x="177" y="8"/>
                </a:cubicBezTo>
                <a:cubicBezTo>
                  <a:pt x="177" y="31"/>
                  <a:pt x="177" y="31"/>
                  <a:pt x="177" y="31"/>
                </a:cubicBezTo>
                <a:cubicBezTo>
                  <a:pt x="155" y="31"/>
                  <a:pt x="155" y="31"/>
                  <a:pt x="155" y="31"/>
                </a:cubicBezTo>
                <a:lnTo>
                  <a:pt x="155" y="8"/>
                </a:lnTo>
                <a:close/>
                <a:moveTo>
                  <a:pt x="100" y="5"/>
                </a:moveTo>
                <a:cubicBezTo>
                  <a:pt x="118" y="41"/>
                  <a:pt x="118" y="41"/>
                  <a:pt x="118" y="41"/>
                </a:cubicBezTo>
                <a:cubicBezTo>
                  <a:pt x="112" y="44"/>
                  <a:pt x="112" y="44"/>
                  <a:pt x="112" y="44"/>
                </a:cubicBezTo>
                <a:cubicBezTo>
                  <a:pt x="108" y="40"/>
                  <a:pt x="108" y="40"/>
                  <a:pt x="108" y="40"/>
                </a:cubicBezTo>
                <a:cubicBezTo>
                  <a:pt x="107" y="40"/>
                  <a:pt x="107" y="39"/>
                  <a:pt x="107" y="39"/>
                </a:cubicBezTo>
                <a:cubicBezTo>
                  <a:pt x="106" y="39"/>
                  <a:pt x="106" y="40"/>
                  <a:pt x="105" y="40"/>
                </a:cubicBezTo>
                <a:cubicBezTo>
                  <a:pt x="101" y="44"/>
                  <a:pt x="101" y="44"/>
                  <a:pt x="101" y="44"/>
                </a:cubicBezTo>
                <a:cubicBezTo>
                  <a:pt x="101" y="44"/>
                  <a:pt x="101" y="44"/>
                  <a:pt x="101" y="44"/>
                </a:cubicBezTo>
                <a:cubicBezTo>
                  <a:pt x="101" y="44"/>
                  <a:pt x="101" y="44"/>
                  <a:pt x="101" y="44"/>
                </a:cubicBezTo>
                <a:cubicBezTo>
                  <a:pt x="101" y="44"/>
                  <a:pt x="100" y="44"/>
                  <a:pt x="100" y="44"/>
                </a:cubicBezTo>
                <a:cubicBezTo>
                  <a:pt x="94" y="40"/>
                  <a:pt x="94" y="40"/>
                  <a:pt x="94" y="40"/>
                </a:cubicBezTo>
                <a:cubicBezTo>
                  <a:pt x="94" y="39"/>
                  <a:pt x="93" y="39"/>
                  <a:pt x="92" y="40"/>
                </a:cubicBezTo>
                <a:cubicBezTo>
                  <a:pt x="89" y="42"/>
                  <a:pt x="89" y="42"/>
                  <a:pt x="89" y="42"/>
                </a:cubicBezTo>
                <a:cubicBezTo>
                  <a:pt x="89" y="42"/>
                  <a:pt x="89" y="42"/>
                  <a:pt x="89" y="42"/>
                </a:cubicBezTo>
                <a:cubicBezTo>
                  <a:pt x="88" y="42"/>
                  <a:pt x="88" y="43"/>
                  <a:pt x="87" y="43"/>
                </a:cubicBezTo>
                <a:cubicBezTo>
                  <a:pt x="83" y="41"/>
                  <a:pt x="83" y="41"/>
                  <a:pt x="83" y="41"/>
                </a:cubicBezTo>
                <a:lnTo>
                  <a:pt x="100" y="5"/>
                </a:lnTo>
                <a:close/>
                <a:moveTo>
                  <a:pt x="110" y="47"/>
                </a:moveTo>
                <a:cubicBezTo>
                  <a:pt x="110" y="177"/>
                  <a:pt x="110" y="177"/>
                  <a:pt x="110" y="177"/>
                </a:cubicBezTo>
                <a:cubicBezTo>
                  <a:pt x="103" y="177"/>
                  <a:pt x="103" y="177"/>
                  <a:pt x="103" y="177"/>
                </a:cubicBezTo>
                <a:cubicBezTo>
                  <a:pt x="103" y="47"/>
                  <a:pt x="103" y="47"/>
                  <a:pt x="103" y="47"/>
                </a:cubicBezTo>
                <a:cubicBezTo>
                  <a:pt x="107" y="44"/>
                  <a:pt x="107" y="44"/>
                  <a:pt x="107" y="44"/>
                </a:cubicBezTo>
                <a:lnTo>
                  <a:pt x="110" y="47"/>
                </a:lnTo>
                <a:close/>
                <a:moveTo>
                  <a:pt x="100" y="177"/>
                </a:moveTo>
                <a:cubicBezTo>
                  <a:pt x="91" y="177"/>
                  <a:pt x="91" y="177"/>
                  <a:pt x="91" y="177"/>
                </a:cubicBezTo>
                <a:cubicBezTo>
                  <a:pt x="91" y="46"/>
                  <a:pt x="91" y="46"/>
                  <a:pt x="91" y="46"/>
                </a:cubicBezTo>
                <a:cubicBezTo>
                  <a:pt x="93" y="43"/>
                  <a:pt x="93" y="43"/>
                  <a:pt x="93" y="43"/>
                </a:cubicBezTo>
                <a:cubicBezTo>
                  <a:pt x="99" y="48"/>
                  <a:pt x="99" y="48"/>
                  <a:pt x="99" y="48"/>
                </a:cubicBezTo>
                <a:lnTo>
                  <a:pt x="100" y="177"/>
                </a:lnTo>
                <a:close/>
                <a:moveTo>
                  <a:pt x="87" y="47"/>
                </a:moveTo>
                <a:cubicBezTo>
                  <a:pt x="87" y="177"/>
                  <a:pt x="87" y="177"/>
                  <a:pt x="87" y="177"/>
                </a:cubicBezTo>
                <a:cubicBezTo>
                  <a:pt x="83" y="177"/>
                  <a:pt x="83" y="177"/>
                  <a:pt x="83" y="177"/>
                </a:cubicBezTo>
                <a:cubicBezTo>
                  <a:pt x="83" y="44"/>
                  <a:pt x="83" y="44"/>
                  <a:pt x="83" y="44"/>
                </a:cubicBezTo>
                <a:lnTo>
                  <a:pt x="87" y="47"/>
                </a:lnTo>
                <a:close/>
                <a:moveTo>
                  <a:pt x="23" y="31"/>
                </a:moveTo>
                <a:cubicBezTo>
                  <a:pt x="23" y="8"/>
                  <a:pt x="23" y="8"/>
                  <a:pt x="23" y="8"/>
                </a:cubicBezTo>
                <a:cubicBezTo>
                  <a:pt x="46" y="8"/>
                  <a:pt x="46" y="8"/>
                  <a:pt x="46" y="8"/>
                </a:cubicBezTo>
                <a:cubicBezTo>
                  <a:pt x="46" y="31"/>
                  <a:pt x="46" y="31"/>
                  <a:pt x="46" y="31"/>
                </a:cubicBezTo>
                <a:lnTo>
                  <a:pt x="23" y="31"/>
                </a:lnTo>
                <a:close/>
                <a:moveTo>
                  <a:pt x="46" y="205"/>
                </a:moveTo>
                <a:cubicBezTo>
                  <a:pt x="23" y="205"/>
                  <a:pt x="23" y="205"/>
                  <a:pt x="23" y="205"/>
                </a:cubicBezTo>
                <a:cubicBezTo>
                  <a:pt x="23" y="183"/>
                  <a:pt x="23" y="183"/>
                  <a:pt x="23" y="183"/>
                </a:cubicBezTo>
                <a:cubicBezTo>
                  <a:pt x="46" y="183"/>
                  <a:pt x="46" y="183"/>
                  <a:pt x="46" y="183"/>
                </a:cubicBezTo>
                <a:lnTo>
                  <a:pt x="46" y="205"/>
                </a:lnTo>
                <a:close/>
                <a:moveTo>
                  <a:pt x="79" y="192"/>
                </a:moveTo>
                <a:cubicBezTo>
                  <a:pt x="49" y="192"/>
                  <a:pt x="49" y="192"/>
                  <a:pt x="49" y="192"/>
                </a:cubicBezTo>
                <a:cubicBezTo>
                  <a:pt x="49" y="181"/>
                  <a:pt x="49" y="181"/>
                  <a:pt x="49" y="181"/>
                </a:cubicBezTo>
                <a:cubicBezTo>
                  <a:pt x="49" y="180"/>
                  <a:pt x="48" y="179"/>
                  <a:pt x="48" y="179"/>
                </a:cubicBezTo>
                <a:cubicBezTo>
                  <a:pt x="36" y="179"/>
                  <a:pt x="36" y="179"/>
                  <a:pt x="36" y="179"/>
                </a:cubicBezTo>
                <a:cubicBezTo>
                  <a:pt x="36" y="126"/>
                  <a:pt x="36" y="126"/>
                  <a:pt x="36" y="126"/>
                </a:cubicBezTo>
                <a:cubicBezTo>
                  <a:pt x="79" y="126"/>
                  <a:pt x="79" y="126"/>
                  <a:pt x="79" y="126"/>
                </a:cubicBezTo>
                <a:lnTo>
                  <a:pt x="79" y="192"/>
                </a:lnTo>
                <a:close/>
                <a:moveTo>
                  <a:pt x="79" y="122"/>
                </a:moveTo>
                <a:cubicBezTo>
                  <a:pt x="68" y="122"/>
                  <a:pt x="68" y="122"/>
                  <a:pt x="68" y="122"/>
                </a:cubicBezTo>
                <a:cubicBezTo>
                  <a:pt x="68" y="110"/>
                  <a:pt x="68" y="110"/>
                  <a:pt x="68" y="110"/>
                </a:cubicBezTo>
                <a:cubicBezTo>
                  <a:pt x="68" y="109"/>
                  <a:pt x="68" y="108"/>
                  <a:pt x="67" y="108"/>
                </a:cubicBezTo>
                <a:cubicBezTo>
                  <a:pt x="66" y="108"/>
                  <a:pt x="65" y="109"/>
                  <a:pt x="65" y="110"/>
                </a:cubicBezTo>
                <a:cubicBezTo>
                  <a:pt x="65" y="122"/>
                  <a:pt x="65" y="122"/>
                  <a:pt x="65" y="122"/>
                </a:cubicBezTo>
                <a:cubicBezTo>
                  <a:pt x="52" y="122"/>
                  <a:pt x="52" y="122"/>
                  <a:pt x="52" y="122"/>
                </a:cubicBezTo>
                <a:cubicBezTo>
                  <a:pt x="52" y="101"/>
                  <a:pt x="52" y="101"/>
                  <a:pt x="52" y="101"/>
                </a:cubicBezTo>
                <a:cubicBezTo>
                  <a:pt x="52" y="100"/>
                  <a:pt x="51" y="100"/>
                  <a:pt x="50" y="100"/>
                </a:cubicBezTo>
                <a:cubicBezTo>
                  <a:pt x="49" y="100"/>
                  <a:pt x="49" y="100"/>
                  <a:pt x="49" y="101"/>
                </a:cubicBezTo>
                <a:cubicBezTo>
                  <a:pt x="49" y="122"/>
                  <a:pt x="49" y="122"/>
                  <a:pt x="49" y="122"/>
                </a:cubicBezTo>
                <a:cubicBezTo>
                  <a:pt x="36" y="122"/>
                  <a:pt x="36" y="122"/>
                  <a:pt x="36" y="122"/>
                </a:cubicBezTo>
                <a:cubicBezTo>
                  <a:pt x="36" y="110"/>
                  <a:pt x="36" y="110"/>
                  <a:pt x="36" y="110"/>
                </a:cubicBezTo>
                <a:cubicBezTo>
                  <a:pt x="36" y="109"/>
                  <a:pt x="35" y="108"/>
                  <a:pt x="34" y="108"/>
                </a:cubicBezTo>
                <a:cubicBezTo>
                  <a:pt x="33" y="108"/>
                  <a:pt x="32" y="109"/>
                  <a:pt x="32" y="110"/>
                </a:cubicBezTo>
                <a:cubicBezTo>
                  <a:pt x="32" y="122"/>
                  <a:pt x="32" y="122"/>
                  <a:pt x="32" y="122"/>
                </a:cubicBezTo>
                <a:cubicBezTo>
                  <a:pt x="19" y="122"/>
                  <a:pt x="19" y="122"/>
                  <a:pt x="19" y="122"/>
                </a:cubicBezTo>
                <a:cubicBezTo>
                  <a:pt x="19" y="101"/>
                  <a:pt x="19" y="101"/>
                  <a:pt x="19" y="101"/>
                </a:cubicBezTo>
                <a:cubicBezTo>
                  <a:pt x="19" y="100"/>
                  <a:pt x="19" y="100"/>
                  <a:pt x="18" y="100"/>
                </a:cubicBezTo>
                <a:cubicBezTo>
                  <a:pt x="17" y="100"/>
                  <a:pt x="16" y="100"/>
                  <a:pt x="16" y="101"/>
                </a:cubicBezTo>
                <a:cubicBezTo>
                  <a:pt x="16" y="122"/>
                  <a:pt x="16" y="122"/>
                  <a:pt x="16" y="122"/>
                </a:cubicBezTo>
                <a:cubicBezTo>
                  <a:pt x="3" y="122"/>
                  <a:pt x="3" y="122"/>
                  <a:pt x="3" y="122"/>
                </a:cubicBezTo>
                <a:cubicBezTo>
                  <a:pt x="3" y="84"/>
                  <a:pt x="3" y="84"/>
                  <a:pt x="3" y="84"/>
                </a:cubicBezTo>
                <a:cubicBezTo>
                  <a:pt x="79" y="84"/>
                  <a:pt x="79" y="84"/>
                  <a:pt x="79" y="84"/>
                </a:cubicBezTo>
                <a:lnTo>
                  <a:pt x="79" y="122"/>
                </a:lnTo>
                <a:close/>
                <a:moveTo>
                  <a:pt x="79" y="40"/>
                </a:moveTo>
                <a:cubicBezTo>
                  <a:pt x="79" y="41"/>
                  <a:pt x="79" y="42"/>
                  <a:pt x="79" y="42"/>
                </a:cubicBezTo>
                <a:cubicBezTo>
                  <a:pt x="79" y="80"/>
                  <a:pt x="79" y="80"/>
                  <a:pt x="79" y="80"/>
                </a:cubicBezTo>
                <a:cubicBezTo>
                  <a:pt x="36" y="80"/>
                  <a:pt x="36" y="80"/>
                  <a:pt x="36" y="80"/>
                </a:cubicBezTo>
                <a:cubicBezTo>
                  <a:pt x="36" y="34"/>
                  <a:pt x="36" y="34"/>
                  <a:pt x="36" y="34"/>
                </a:cubicBezTo>
                <a:cubicBezTo>
                  <a:pt x="48" y="34"/>
                  <a:pt x="48" y="34"/>
                  <a:pt x="48" y="34"/>
                </a:cubicBezTo>
                <a:cubicBezTo>
                  <a:pt x="48" y="34"/>
                  <a:pt x="49" y="34"/>
                  <a:pt x="49" y="33"/>
                </a:cubicBezTo>
                <a:cubicBezTo>
                  <a:pt x="49" y="21"/>
                  <a:pt x="49" y="21"/>
                  <a:pt x="49" y="21"/>
                </a:cubicBezTo>
                <a:cubicBezTo>
                  <a:pt x="89" y="21"/>
                  <a:pt x="89" y="21"/>
                  <a:pt x="89" y="21"/>
                </a:cubicBezTo>
                <a:cubicBezTo>
                  <a:pt x="80" y="40"/>
                  <a:pt x="80" y="40"/>
                  <a:pt x="80" y="40"/>
                </a:cubicBezTo>
                <a:cubicBezTo>
                  <a:pt x="80" y="40"/>
                  <a:pt x="79" y="40"/>
                  <a:pt x="79" y="40"/>
                </a:cubicBezTo>
                <a:close/>
                <a:moveTo>
                  <a:pt x="118" y="193"/>
                </a:moveTo>
                <a:cubicBezTo>
                  <a:pt x="118" y="200"/>
                  <a:pt x="112" y="205"/>
                  <a:pt x="105" y="205"/>
                </a:cubicBezTo>
                <a:cubicBezTo>
                  <a:pt x="95" y="205"/>
                  <a:pt x="95" y="205"/>
                  <a:pt x="95" y="205"/>
                </a:cubicBezTo>
                <a:cubicBezTo>
                  <a:pt x="88" y="205"/>
                  <a:pt x="83" y="200"/>
                  <a:pt x="83" y="193"/>
                </a:cubicBezTo>
                <a:cubicBezTo>
                  <a:pt x="83" y="180"/>
                  <a:pt x="83" y="180"/>
                  <a:pt x="83" y="180"/>
                </a:cubicBezTo>
                <a:cubicBezTo>
                  <a:pt x="118" y="180"/>
                  <a:pt x="118" y="180"/>
                  <a:pt x="118" y="180"/>
                </a:cubicBezTo>
                <a:lnTo>
                  <a:pt x="118" y="193"/>
                </a:lnTo>
                <a:close/>
                <a:moveTo>
                  <a:pt x="118" y="177"/>
                </a:moveTo>
                <a:cubicBezTo>
                  <a:pt x="113" y="177"/>
                  <a:pt x="113" y="177"/>
                  <a:pt x="113" y="177"/>
                </a:cubicBezTo>
                <a:cubicBezTo>
                  <a:pt x="113" y="48"/>
                  <a:pt x="113" y="48"/>
                  <a:pt x="113" y="48"/>
                </a:cubicBezTo>
                <a:cubicBezTo>
                  <a:pt x="113" y="48"/>
                  <a:pt x="113" y="48"/>
                  <a:pt x="113" y="48"/>
                </a:cubicBezTo>
                <a:cubicBezTo>
                  <a:pt x="118" y="45"/>
                  <a:pt x="118" y="45"/>
                  <a:pt x="118" y="45"/>
                </a:cubicBezTo>
                <a:lnTo>
                  <a:pt x="118" y="177"/>
                </a:lnTo>
                <a:close/>
                <a:moveTo>
                  <a:pt x="121" y="41"/>
                </a:moveTo>
                <a:cubicBezTo>
                  <a:pt x="121" y="41"/>
                  <a:pt x="121" y="40"/>
                  <a:pt x="121" y="40"/>
                </a:cubicBezTo>
                <a:cubicBezTo>
                  <a:pt x="112" y="21"/>
                  <a:pt x="112" y="21"/>
                  <a:pt x="112" y="21"/>
                </a:cubicBezTo>
                <a:cubicBezTo>
                  <a:pt x="151" y="21"/>
                  <a:pt x="151" y="21"/>
                  <a:pt x="151" y="21"/>
                </a:cubicBezTo>
                <a:cubicBezTo>
                  <a:pt x="151" y="33"/>
                  <a:pt x="151" y="33"/>
                  <a:pt x="151" y="33"/>
                </a:cubicBezTo>
                <a:cubicBezTo>
                  <a:pt x="151" y="34"/>
                  <a:pt x="152" y="34"/>
                  <a:pt x="153" y="34"/>
                </a:cubicBezTo>
                <a:cubicBezTo>
                  <a:pt x="164" y="34"/>
                  <a:pt x="164" y="34"/>
                  <a:pt x="164" y="34"/>
                </a:cubicBezTo>
                <a:cubicBezTo>
                  <a:pt x="164" y="80"/>
                  <a:pt x="164" y="80"/>
                  <a:pt x="164" y="80"/>
                </a:cubicBezTo>
                <a:cubicBezTo>
                  <a:pt x="121" y="80"/>
                  <a:pt x="121" y="80"/>
                  <a:pt x="121" y="80"/>
                </a:cubicBezTo>
                <a:cubicBezTo>
                  <a:pt x="121" y="41"/>
                  <a:pt x="121" y="41"/>
                  <a:pt x="121" y="41"/>
                </a:cubicBezTo>
                <a:cubicBezTo>
                  <a:pt x="121" y="41"/>
                  <a:pt x="121" y="41"/>
                  <a:pt x="121" y="41"/>
                </a:cubicBezTo>
                <a:cubicBezTo>
                  <a:pt x="121" y="41"/>
                  <a:pt x="121" y="41"/>
                  <a:pt x="121" y="41"/>
                </a:cubicBezTo>
                <a:close/>
                <a:moveTo>
                  <a:pt x="151" y="181"/>
                </a:moveTo>
                <a:cubicBezTo>
                  <a:pt x="151" y="192"/>
                  <a:pt x="151" y="192"/>
                  <a:pt x="151" y="192"/>
                </a:cubicBezTo>
                <a:cubicBezTo>
                  <a:pt x="121" y="192"/>
                  <a:pt x="121" y="192"/>
                  <a:pt x="121" y="192"/>
                </a:cubicBezTo>
                <a:cubicBezTo>
                  <a:pt x="121" y="126"/>
                  <a:pt x="121" y="126"/>
                  <a:pt x="121" y="126"/>
                </a:cubicBezTo>
                <a:cubicBezTo>
                  <a:pt x="164" y="126"/>
                  <a:pt x="164" y="126"/>
                  <a:pt x="164" y="126"/>
                </a:cubicBezTo>
                <a:cubicBezTo>
                  <a:pt x="164" y="179"/>
                  <a:pt x="164" y="179"/>
                  <a:pt x="164" y="179"/>
                </a:cubicBezTo>
                <a:cubicBezTo>
                  <a:pt x="153" y="179"/>
                  <a:pt x="153" y="179"/>
                  <a:pt x="153" y="179"/>
                </a:cubicBezTo>
                <a:cubicBezTo>
                  <a:pt x="152" y="179"/>
                  <a:pt x="151" y="180"/>
                  <a:pt x="151" y="181"/>
                </a:cubicBezTo>
                <a:close/>
                <a:moveTo>
                  <a:pt x="177" y="183"/>
                </a:moveTo>
                <a:cubicBezTo>
                  <a:pt x="177" y="205"/>
                  <a:pt x="177" y="205"/>
                  <a:pt x="177" y="205"/>
                </a:cubicBezTo>
                <a:cubicBezTo>
                  <a:pt x="155" y="205"/>
                  <a:pt x="155" y="205"/>
                  <a:pt x="155" y="205"/>
                </a:cubicBezTo>
                <a:cubicBezTo>
                  <a:pt x="155" y="183"/>
                  <a:pt x="155" y="183"/>
                  <a:pt x="155" y="183"/>
                </a:cubicBezTo>
                <a:lnTo>
                  <a:pt x="177" y="183"/>
                </a:lnTo>
                <a:close/>
                <a:moveTo>
                  <a:pt x="198" y="122"/>
                </a:moveTo>
                <a:cubicBezTo>
                  <a:pt x="183" y="122"/>
                  <a:pt x="183" y="122"/>
                  <a:pt x="183" y="122"/>
                </a:cubicBezTo>
                <a:cubicBezTo>
                  <a:pt x="183" y="101"/>
                  <a:pt x="183" y="101"/>
                  <a:pt x="183" y="101"/>
                </a:cubicBezTo>
                <a:cubicBezTo>
                  <a:pt x="183" y="100"/>
                  <a:pt x="182" y="100"/>
                  <a:pt x="181" y="100"/>
                </a:cubicBezTo>
                <a:cubicBezTo>
                  <a:pt x="180" y="100"/>
                  <a:pt x="179" y="100"/>
                  <a:pt x="179" y="101"/>
                </a:cubicBezTo>
                <a:cubicBezTo>
                  <a:pt x="179" y="122"/>
                  <a:pt x="179" y="122"/>
                  <a:pt x="179" y="122"/>
                </a:cubicBezTo>
                <a:cubicBezTo>
                  <a:pt x="166" y="122"/>
                  <a:pt x="166" y="122"/>
                  <a:pt x="166" y="122"/>
                </a:cubicBezTo>
                <a:cubicBezTo>
                  <a:pt x="166" y="110"/>
                  <a:pt x="166" y="110"/>
                  <a:pt x="166" y="110"/>
                </a:cubicBezTo>
                <a:cubicBezTo>
                  <a:pt x="166" y="109"/>
                  <a:pt x="166" y="108"/>
                  <a:pt x="165" y="108"/>
                </a:cubicBezTo>
                <a:cubicBezTo>
                  <a:pt x="164" y="108"/>
                  <a:pt x="163" y="109"/>
                  <a:pt x="163" y="110"/>
                </a:cubicBezTo>
                <a:cubicBezTo>
                  <a:pt x="163" y="122"/>
                  <a:pt x="163" y="122"/>
                  <a:pt x="163" y="122"/>
                </a:cubicBezTo>
                <a:cubicBezTo>
                  <a:pt x="150" y="122"/>
                  <a:pt x="150" y="122"/>
                  <a:pt x="150" y="122"/>
                </a:cubicBezTo>
                <a:cubicBezTo>
                  <a:pt x="150" y="101"/>
                  <a:pt x="150" y="101"/>
                  <a:pt x="150" y="101"/>
                </a:cubicBezTo>
                <a:cubicBezTo>
                  <a:pt x="150" y="100"/>
                  <a:pt x="149" y="100"/>
                  <a:pt x="148" y="100"/>
                </a:cubicBezTo>
                <a:cubicBezTo>
                  <a:pt x="147" y="100"/>
                  <a:pt x="147" y="100"/>
                  <a:pt x="147" y="101"/>
                </a:cubicBezTo>
                <a:cubicBezTo>
                  <a:pt x="147" y="122"/>
                  <a:pt x="147" y="122"/>
                  <a:pt x="147" y="122"/>
                </a:cubicBezTo>
                <a:cubicBezTo>
                  <a:pt x="134" y="122"/>
                  <a:pt x="134" y="122"/>
                  <a:pt x="134" y="122"/>
                </a:cubicBezTo>
                <a:cubicBezTo>
                  <a:pt x="134" y="110"/>
                  <a:pt x="134" y="110"/>
                  <a:pt x="134" y="110"/>
                </a:cubicBezTo>
                <a:cubicBezTo>
                  <a:pt x="134" y="109"/>
                  <a:pt x="133" y="108"/>
                  <a:pt x="132" y="108"/>
                </a:cubicBezTo>
                <a:cubicBezTo>
                  <a:pt x="131" y="108"/>
                  <a:pt x="130" y="109"/>
                  <a:pt x="130" y="110"/>
                </a:cubicBezTo>
                <a:cubicBezTo>
                  <a:pt x="130" y="122"/>
                  <a:pt x="130" y="122"/>
                  <a:pt x="130" y="122"/>
                </a:cubicBezTo>
                <a:cubicBezTo>
                  <a:pt x="121" y="122"/>
                  <a:pt x="121" y="122"/>
                  <a:pt x="121" y="122"/>
                </a:cubicBezTo>
                <a:cubicBezTo>
                  <a:pt x="121" y="84"/>
                  <a:pt x="121" y="84"/>
                  <a:pt x="121" y="84"/>
                </a:cubicBezTo>
                <a:cubicBezTo>
                  <a:pt x="198" y="84"/>
                  <a:pt x="198" y="84"/>
                  <a:pt x="198" y="84"/>
                </a:cubicBezTo>
                <a:lnTo>
                  <a:pt x="198" y="122"/>
                </a:lnTo>
                <a:close/>
              </a:path>
            </a:pathLst>
          </a:custGeom>
          <a:solidFill>
            <a:schemeClr val="accent2"/>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3559876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7"/>
                                        </p:tgtEl>
                                        <p:attrNameLst>
                                          <p:attrName>style.visibility</p:attrName>
                                        </p:attrNameLst>
                                      </p:cBhvr>
                                      <p:to>
                                        <p:strVal val="visible"/>
                                      </p:to>
                                    </p:set>
                                    <p:animEffect transition="in" filter="fade">
                                      <p:cBhvr>
                                        <p:cTn id="7" dur="1000"/>
                                        <p:tgtEl>
                                          <p:spTgt spid="37"/>
                                        </p:tgtEl>
                                      </p:cBhvr>
                                    </p:animEffect>
                                    <p:anim calcmode="lin" valueType="num">
                                      <p:cBhvr>
                                        <p:cTn id="8" dur="1000" fill="hold"/>
                                        <p:tgtEl>
                                          <p:spTgt spid="37"/>
                                        </p:tgtEl>
                                        <p:attrNameLst>
                                          <p:attrName>ppt_x</p:attrName>
                                        </p:attrNameLst>
                                      </p:cBhvr>
                                      <p:tavLst>
                                        <p:tav tm="0">
                                          <p:val>
                                            <p:strVal val="#ppt_x"/>
                                          </p:val>
                                        </p:tav>
                                        <p:tav tm="100000">
                                          <p:val>
                                            <p:strVal val="#ppt_x"/>
                                          </p:val>
                                        </p:tav>
                                      </p:tavLst>
                                    </p:anim>
                                    <p:anim calcmode="lin" valueType="num">
                                      <p:cBhvr>
                                        <p:cTn id="9" dur="1000" fill="hold"/>
                                        <p:tgtEl>
                                          <p:spTgt spid="3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27"/>
                                        </p:tgtEl>
                                        <p:attrNameLst>
                                          <p:attrName>style.visibility</p:attrName>
                                        </p:attrNameLst>
                                      </p:cBhvr>
                                      <p:to>
                                        <p:strVal val="visible"/>
                                      </p:to>
                                    </p:set>
                                    <p:anim calcmode="lin" valueType="num">
                                      <p:cBhvr>
                                        <p:cTn id="13" dur="500" fill="hold"/>
                                        <p:tgtEl>
                                          <p:spTgt spid="27"/>
                                        </p:tgtEl>
                                        <p:attrNameLst>
                                          <p:attrName>ppt_w</p:attrName>
                                        </p:attrNameLst>
                                      </p:cBhvr>
                                      <p:tavLst>
                                        <p:tav tm="0">
                                          <p:val>
                                            <p:fltVal val="0"/>
                                          </p:val>
                                        </p:tav>
                                        <p:tav tm="100000">
                                          <p:val>
                                            <p:strVal val="#ppt_w"/>
                                          </p:val>
                                        </p:tav>
                                      </p:tavLst>
                                    </p:anim>
                                    <p:anim calcmode="lin" valueType="num">
                                      <p:cBhvr>
                                        <p:cTn id="14" dur="500" fill="hold"/>
                                        <p:tgtEl>
                                          <p:spTgt spid="27"/>
                                        </p:tgtEl>
                                        <p:attrNameLst>
                                          <p:attrName>ppt_h</p:attrName>
                                        </p:attrNameLst>
                                      </p:cBhvr>
                                      <p:tavLst>
                                        <p:tav tm="0">
                                          <p:val>
                                            <p:fltVal val="0"/>
                                          </p:val>
                                        </p:tav>
                                        <p:tav tm="100000">
                                          <p:val>
                                            <p:strVal val="#ppt_h"/>
                                          </p:val>
                                        </p:tav>
                                      </p:tavLst>
                                    </p:anim>
                                    <p:animEffect transition="in" filter="fade">
                                      <p:cBhvr>
                                        <p:cTn id="15" dur="500"/>
                                        <p:tgtEl>
                                          <p:spTgt spid="27"/>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28"/>
                                        </p:tgtEl>
                                        <p:attrNameLst>
                                          <p:attrName>style.visibility</p:attrName>
                                        </p:attrNameLst>
                                      </p:cBhvr>
                                      <p:to>
                                        <p:strVal val="visible"/>
                                      </p:to>
                                    </p:set>
                                    <p:anim calcmode="lin" valueType="num">
                                      <p:cBhvr>
                                        <p:cTn id="19" dur="500" fill="hold"/>
                                        <p:tgtEl>
                                          <p:spTgt spid="28"/>
                                        </p:tgtEl>
                                        <p:attrNameLst>
                                          <p:attrName>ppt_w</p:attrName>
                                        </p:attrNameLst>
                                      </p:cBhvr>
                                      <p:tavLst>
                                        <p:tav tm="0">
                                          <p:val>
                                            <p:fltVal val="0"/>
                                          </p:val>
                                        </p:tav>
                                        <p:tav tm="100000">
                                          <p:val>
                                            <p:strVal val="#ppt_w"/>
                                          </p:val>
                                        </p:tav>
                                      </p:tavLst>
                                    </p:anim>
                                    <p:anim calcmode="lin" valueType="num">
                                      <p:cBhvr>
                                        <p:cTn id="20" dur="500" fill="hold"/>
                                        <p:tgtEl>
                                          <p:spTgt spid="28"/>
                                        </p:tgtEl>
                                        <p:attrNameLst>
                                          <p:attrName>ppt_h</p:attrName>
                                        </p:attrNameLst>
                                      </p:cBhvr>
                                      <p:tavLst>
                                        <p:tav tm="0">
                                          <p:val>
                                            <p:fltVal val="0"/>
                                          </p:val>
                                        </p:tav>
                                        <p:tav tm="100000">
                                          <p:val>
                                            <p:strVal val="#ppt_h"/>
                                          </p:val>
                                        </p:tav>
                                      </p:tavLst>
                                    </p:anim>
                                    <p:animEffect transition="in" filter="fade">
                                      <p:cBhvr>
                                        <p:cTn id="21" dur="500"/>
                                        <p:tgtEl>
                                          <p:spTgt spid="28"/>
                                        </p:tgtEl>
                                      </p:cBhvr>
                                    </p:animEffect>
                                  </p:childTnLst>
                                </p:cTn>
                              </p:par>
                            </p:childTnLst>
                          </p:cTn>
                        </p:par>
                        <p:par>
                          <p:cTn id="22" fill="hold">
                            <p:stCondLst>
                              <p:cond delay="2000"/>
                            </p:stCondLst>
                            <p:childTnLst>
                              <p:par>
                                <p:cTn id="23" presetID="53" presetClass="entr" presetSubtype="16" fill="hold" grpId="0" nodeType="afterEffect">
                                  <p:stCondLst>
                                    <p:cond delay="0"/>
                                  </p:stCondLst>
                                  <p:childTnLst>
                                    <p:set>
                                      <p:cBhvr>
                                        <p:cTn id="24" dur="1" fill="hold">
                                          <p:stCondLst>
                                            <p:cond delay="0"/>
                                          </p:stCondLst>
                                        </p:cTn>
                                        <p:tgtEl>
                                          <p:spTgt spid="29"/>
                                        </p:tgtEl>
                                        <p:attrNameLst>
                                          <p:attrName>style.visibility</p:attrName>
                                        </p:attrNameLst>
                                      </p:cBhvr>
                                      <p:to>
                                        <p:strVal val="visible"/>
                                      </p:to>
                                    </p:set>
                                    <p:anim calcmode="lin" valueType="num">
                                      <p:cBhvr>
                                        <p:cTn id="25" dur="500" fill="hold"/>
                                        <p:tgtEl>
                                          <p:spTgt spid="29"/>
                                        </p:tgtEl>
                                        <p:attrNameLst>
                                          <p:attrName>ppt_w</p:attrName>
                                        </p:attrNameLst>
                                      </p:cBhvr>
                                      <p:tavLst>
                                        <p:tav tm="0">
                                          <p:val>
                                            <p:fltVal val="0"/>
                                          </p:val>
                                        </p:tav>
                                        <p:tav tm="100000">
                                          <p:val>
                                            <p:strVal val="#ppt_w"/>
                                          </p:val>
                                        </p:tav>
                                      </p:tavLst>
                                    </p:anim>
                                    <p:anim calcmode="lin" valueType="num">
                                      <p:cBhvr>
                                        <p:cTn id="26" dur="500" fill="hold"/>
                                        <p:tgtEl>
                                          <p:spTgt spid="29"/>
                                        </p:tgtEl>
                                        <p:attrNameLst>
                                          <p:attrName>ppt_h</p:attrName>
                                        </p:attrNameLst>
                                      </p:cBhvr>
                                      <p:tavLst>
                                        <p:tav tm="0">
                                          <p:val>
                                            <p:fltVal val="0"/>
                                          </p:val>
                                        </p:tav>
                                        <p:tav tm="100000">
                                          <p:val>
                                            <p:strVal val="#ppt_h"/>
                                          </p:val>
                                        </p:tav>
                                      </p:tavLst>
                                    </p:anim>
                                    <p:animEffect transition="in" filter="fade">
                                      <p:cBhvr>
                                        <p:cTn id="27" dur="500"/>
                                        <p:tgtEl>
                                          <p:spTgt spid="29"/>
                                        </p:tgtEl>
                                      </p:cBhvr>
                                    </p:animEffect>
                                  </p:childTnLst>
                                </p:cTn>
                              </p:par>
                            </p:childTnLst>
                          </p:cTn>
                        </p:par>
                        <p:par>
                          <p:cTn id="28" fill="hold">
                            <p:stCondLst>
                              <p:cond delay="2500"/>
                            </p:stCondLst>
                            <p:childTnLst>
                              <p:par>
                                <p:cTn id="29" presetID="53" presetClass="entr" presetSubtype="16" fill="hold" grpId="0" nodeType="afterEffect">
                                  <p:stCondLst>
                                    <p:cond delay="0"/>
                                  </p:stCondLst>
                                  <p:childTnLst>
                                    <p:set>
                                      <p:cBhvr>
                                        <p:cTn id="30" dur="1" fill="hold">
                                          <p:stCondLst>
                                            <p:cond delay="0"/>
                                          </p:stCondLst>
                                        </p:cTn>
                                        <p:tgtEl>
                                          <p:spTgt spid="30"/>
                                        </p:tgtEl>
                                        <p:attrNameLst>
                                          <p:attrName>style.visibility</p:attrName>
                                        </p:attrNameLst>
                                      </p:cBhvr>
                                      <p:to>
                                        <p:strVal val="visible"/>
                                      </p:to>
                                    </p:set>
                                    <p:anim calcmode="lin" valueType="num">
                                      <p:cBhvr>
                                        <p:cTn id="31" dur="500" fill="hold"/>
                                        <p:tgtEl>
                                          <p:spTgt spid="30"/>
                                        </p:tgtEl>
                                        <p:attrNameLst>
                                          <p:attrName>ppt_w</p:attrName>
                                        </p:attrNameLst>
                                      </p:cBhvr>
                                      <p:tavLst>
                                        <p:tav tm="0">
                                          <p:val>
                                            <p:fltVal val="0"/>
                                          </p:val>
                                        </p:tav>
                                        <p:tav tm="100000">
                                          <p:val>
                                            <p:strVal val="#ppt_w"/>
                                          </p:val>
                                        </p:tav>
                                      </p:tavLst>
                                    </p:anim>
                                    <p:anim calcmode="lin" valueType="num">
                                      <p:cBhvr>
                                        <p:cTn id="32" dur="500" fill="hold"/>
                                        <p:tgtEl>
                                          <p:spTgt spid="30"/>
                                        </p:tgtEl>
                                        <p:attrNameLst>
                                          <p:attrName>ppt_h</p:attrName>
                                        </p:attrNameLst>
                                      </p:cBhvr>
                                      <p:tavLst>
                                        <p:tav tm="0">
                                          <p:val>
                                            <p:fltVal val="0"/>
                                          </p:val>
                                        </p:tav>
                                        <p:tav tm="100000">
                                          <p:val>
                                            <p:strVal val="#ppt_h"/>
                                          </p:val>
                                        </p:tav>
                                      </p:tavLst>
                                    </p:anim>
                                    <p:animEffect transition="in" filter="fade">
                                      <p:cBhvr>
                                        <p:cTn id="33" dur="500"/>
                                        <p:tgtEl>
                                          <p:spTgt spid="30"/>
                                        </p:tgtEl>
                                      </p:cBhvr>
                                    </p:animEffect>
                                  </p:childTnLst>
                                </p:cTn>
                              </p:par>
                            </p:childTnLst>
                          </p:cTn>
                        </p:par>
                        <p:par>
                          <p:cTn id="34" fill="hold">
                            <p:stCondLst>
                              <p:cond delay="3000"/>
                            </p:stCondLst>
                            <p:childTnLst>
                              <p:par>
                                <p:cTn id="35" presetID="53" presetClass="entr" presetSubtype="16" fill="hold" grpId="0" nodeType="afterEffect">
                                  <p:stCondLst>
                                    <p:cond delay="0"/>
                                  </p:stCondLst>
                                  <p:childTnLst>
                                    <p:set>
                                      <p:cBhvr>
                                        <p:cTn id="36" dur="1" fill="hold">
                                          <p:stCondLst>
                                            <p:cond delay="0"/>
                                          </p:stCondLst>
                                        </p:cTn>
                                        <p:tgtEl>
                                          <p:spTgt spid="31"/>
                                        </p:tgtEl>
                                        <p:attrNameLst>
                                          <p:attrName>style.visibility</p:attrName>
                                        </p:attrNameLst>
                                      </p:cBhvr>
                                      <p:to>
                                        <p:strVal val="visible"/>
                                      </p:to>
                                    </p:set>
                                    <p:anim calcmode="lin" valueType="num">
                                      <p:cBhvr>
                                        <p:cTn id="37" dur="500" fill="hold"/>
                                        <p:tgtEl>
                                          <p:spTgt spid="31"/>
                                        </p:tgtEl>
                                        <p:attrNameLst>
                                          <p:attrName>ppt_w</p:attrName>
                                        </p:attrNameLst>
                                      </p:cBhvr>
                                      <p:tavLst>
                                        <p:tav tm="0">
                                          <p:val>
                                            <p:fltVal val="0"/>
                                          </p:val>
                                        </p:tav>
                                        <p:tav tm="100000">
                                          <p:val>
                                            <p:strVal val="#ppt_w"/>
                                          </p:val>
                                        </p:tav>
                                      </p:tavLst>
                                    </p:anim>
                                    <p:anim calcmode="lin" valueType="num">
                                      <p:cBhvr>
                                        <p:cTn id="38" dur="500" fill="hold"/>
                                        <p:tgtEl>
                                          <p:spTgt spid="31"/>
                                        </p:tgtEl>
                                        <p:attrNameLst>
                                          <p:attrName>ppt_h</p:attrName>
                                        </p:attrNameLst>
                                      </p:cBhvr>
                                      <p:tavLst>
                                        <p:tav tm="0">
                                          <p:val>
                                            <p:fltVal val="0"/>
                                          </p:val>
                                        </p:tav>
                                        <p:tav tm="100000">
                                          <p:val>
                                            <p:strVal val="#ppt_h"/>
                                          </p:val>
                                        </p:tav>
                                      </p:tavLst>
                                    </p:anim>
                                    <p:animEffect transition="in" filter="fade">
                                      <p:cBhvr>
                                        <p:cTn id="39" dur="500"/>
                                        <p:tgtEl>
                                          <p:spTgt spid="31"/>
                                        </p:tgtEl>
                                      </p:cBhvr>
                                    </p:animEffect>
                                  </p:childTnLst>
                                </p:cTn>
                              </p:par>
                            </p:childTnLst>
                          </p:cTn>
                        </p:par>
                        <p:par>
                          <p:cTn id="40" fill="hold">
                            <p:stCondLst>
                              <p:cond delay="3500"/>
                            </p:stCondLst>
                            <p:childTnLst>
                              <p:par>
                                <p:cTn id="41" presetID="53" presetClass="entr" presetSubtype="16" fill="hold" grpId="0" nodeType="afterEffect">
                                  <p:stCondLst>
                                    <p:cond delay="0"/>
                                  </p:stCondLst>
                                  <p:childTnLst>
                                    <p:set>
                                      <p:cBhvr>
                                        <p:cTn id="42" dur="1" fill="hold">
                                          <p:stCondLst>
                                            <p:cond delay="0"/>
                                          </p:stCondLst>
                                        </p:cTn>
                                        <p:tgtEl>
                                          <p:spTgt spid="32"/>
                                        </p:tgtEl>
                                        <p:attrNameLst>
                                          <p:attrName>style.visibility</p:attrName>
                                        </p:attrNameLst>
                                      </p:cBhvr>
                                      <p:to>
                                        <p:strVal val="visible"/>
                                      </p:to>
                                    </p:set>
                                    <p:anim calcmode="lin" valueType="num">
                                      <p:cBhvr>
                                        <p:cTn id="43" dur="500" fill="hold"/>
                                        <p:tgtEl>
                                          <p:spTgt spid="32"/>
                                        </p:tgtEl>
                                        <p:attrNameLst>
                                          <p:attrName>ppt_w</p:attrName>
                                        </p:attrNameLst>
                                      </p:cBhvr>
                                      <p:tavLst>
                                        <p:tav tm="0">
                                          <p:val>
                                            <p:fltVal val="0"/>
                                          </p:val>
                                        </p:tav>
                                        <p:tav tm="100000">
                                          <p:val>
                                            <p:strVal val="#ppt_w"/>
                                          </p:val>
                                        </p:tav>
                                      </p:tavLst>
                                    </p:anim>
                                    <p:anim calcmode="lin" valueType="num">
                                      <p:cBhvr>
                                        <p:cTn id="44" dur="500" fill="hold"/>
                                        <p:tgtEl>
                                          <p:spTgt spid="32"/>
                                        </p:tgtEl>
                                        <p:attrNameLst>
                                          <p:attrName>ppt_h</p:attrName>
                                        </p:attrNameLst>
                                      </p:cBhvr>
                                      <p:tavLst>
                                        <p:tav tm="0">
                                          <p:val>
                                            <p:fltVal val="0"/>
                                          </p:val>
                                        </p:tav>
                                        <p:tav tm="100000">
                                          <p:val>
                                            <p:strVal val="#ppt_h"/>
                                          </p:val>
                                        </p:tav>
                                      </p:tavLst>
                                    </p:anim>
                                    <p:animEffect transition="in" filter="fade">
                                      <p:cBhvr>
                                        <p:cTn id="45" dur="500"/>
                                        <p:tgtEl>
                                          <p:spTgt spid="32"/>
                                        </p:tgtEl>
                                      </p:cBhvr>
                                    </p:animEffect>
                                  </p:childTnLst>
                                </p:cTn>
                              </p:par>
                            </p:childTnLst>
                          </p:cTn>
                        </p:par>
                        <p:par>
                          <p:cTn id="46" fill="hold">
                            <p:stCondLst>
                              <p:cond delay="4000"/>
                            </p:stCondLst>
                            <p:childTnLst>
                              <p:par>
                                <p:cTn id="47" presetID="53" presetClass="entr" presetSubtype="16" fill="hold" grpId="0" nodeType="afterEffect">
                                  <p:stCondLst>
                                    <p:cond delay="0"/>
                                  </p:stCondLst>
                                  <p:childTnLst>
                                    <p:set>
                                      <p:cBhvr>
                                        <p:cTn id="48" dur="1" fill="hold">
                                          <p:stCondLst>
                                            <p:cond delay="0"/>
                                          </p:stCondLst>
                                        </p:cTn>
                                        <p:tgtEl>
                                          <p:spTgt spid="33"/>
                                        </p:tgtEl>
                                        <p:attrNameLst>
                                          <p:attrName>style.visibility</p:attrName>
                                        </p:attrNameLst>
                                      </p:cBhvr>
                                      <p:to>
                                        <p:strVal val="visible"/>
                                      </p:to>
                                    </p:set>
                                    <p:anim calcmode="lin" valueType="num">
                                      <p:cBhvr>
                                        <p:cTn id="49" dur="500" fill="hold"/>
                                        <p:tgtEl>
                                          <p:spTgt spid="33"/>
                                        </p:tgtEl>
                                        <p:attrNameLst>
                                          <p:attrName>ppt_w</p:attrName>
                                        </p:attrNameLst>
                                      </p:cBhvr>
                                      <p:tavLst>
                                        <p:tav tm="0">
                                          <p:val>
                                            <p:fltVal val="0"/>
                                          </p:val>
                                        </p:tav>
                                        <p:tav tm="100000">
                                          <p:val>
                                            <p:strVal val="#ppt_w"/>
                                          </p:val>
                                        </p:tav>
                                      </p:tavLst>
                                    </p:anim>
                                    <p:anim calcmode="lin" valueType="num">
                                      <p:cBhvr>
                                        <p:cTn id="50" dur="500" fill="hold"/>
                                        <p:tgtEl>
                                          <p:spTgt spid="33"/>
                                        </p:tgtEl>
                                        <p:attrNameLst>
                                          <p:attrName>ppt_h</p:attrName>
                                        </p:attrNameLst>
                                      </p:cBhvr>
                                      <p:tavLst>
                                        <p:tav tm="0">
                                          <p:val>
                                            <p:fltVal val="0"/>
                                          </p:val>
                                        </p:tav>
                                        <p:tav tm="100000">
                                          <p:val>
                                            <p:strVal val="#ppt_h"/>
                                          </p:val>
                                        </p:tav>
                                      </p:tavLst>
                                    </p:anim>
                                    <p:animEffect transition="in" filter="fade">
                                      <p:cBhvr>
                                        <p:cTn id="51" dur="500"/>
                                        <p:tgtEl>
                                          <p:spTgt spid="33"/>
                                        </p:tgtEl>
                                      </p:cBhvr>
                                    </p:animEffect>
                                  </p:childTnLst>
                                </p:cTn>
                              </p:par>
                            </p:childTnLst>
                          </p:cTn>
                        </p:par>
                        <p:par>
                          <p:cTn id="52" fill="hold">
                            <p:stCondLst>
                              <p:cond delay="4500"/>
                            </p:stCondLst>
                            <p:childTnLst>
                              <p:par>
                                <p:cTn id="53" presetID="53" presetClass="entr" presetSubtype="16" fill="hold" grpId="0" nodeType="afterEffect">
                                  <p:stCondLst>
                                    <p:cond delay="0"/>
                                  </p:stCondLst>
                                  <p:childTnLst>
                                    <p:set>
                                      <p:cBhvr>
                                        <p:cTn id="54" dur="1" fill="hold">
                                          <p:stCondLst>
                                            <p:cond delay="0"/>
                                          </p:stCondLst>
                                        </p:cTn>
                                        <p:tgtEl>
                                          <p:spTgt spid="34"/>
                                        </p:tgtEl>
                                        <p:attrNameLst>
                                          <p:attrName>style.visibility</p:attrName>
                                        </p:attrNameLst>
                                      </p:cBhvr>
                                      <p:to>
                                        <p:strVal val="visible"/>
                                      </p:to>
                                    </p:set>
                                    <p:anim calcmode="lin" valueType="num">
                                      <p:cBhvr>
                                        <p:cTn id="55" dur="500" fill="hold"/>
                                        <p:tgtEl>
                                          <p:spTgt spid="34"/>
                                        </p:tgtEl>
                                        <p:attrNameLst>
                                          <p:attrName>ppt_w</p:attrName>
                                        </p:attrNameLst>
                                      </p:cBhvr>
                                      <p:tavLst>
                                        <p:tav tm="0">
                                          <p:val>
                                            <p:fltVal val="0"/>
                                          </p:val>
                                        </p:tav>
                                        <p:tav tm="100000">
                                          <p:val>
                                            <p:strVal val="#ppt_w"/>
                                          </p:val>
                                        </p:tav>
                                      </p:tavLst>
                                    </p:anim>
                                    <p:anim calcmode="lin" valueType="num">
                                      <p:cBhvr>
                                        <p:cTn id="56" dur="500" fill="hold"/>
                                        <p:tgtEl>
                                          <p:spTgt spid="34"/>
                                        </p:tgtEl>
                                        <p:attrNameLst>
                                          <p:attrName>ppt_h</p:attrName>
                                        </p:attrNameLst>
                                      </p:cBhvr>
                                      <p:tavLst>
                                        <p:tav tm="0">
                                          <p:val>
                                            <p:fltVal val="0"/>
                                          </p:val>
                                        </p:tav>
                                        <p:tav tm="100000">
                                          <p:val>
                                            <p:strVal val="#ppt_h"/>
                                          </p:val>
                                        </p:tav>
                                      </p:tavLst>
                                    </p:anim>
                                    <p:animEffect transition="in" filter="fade">
                                      <p:cBhvr>
                                        <p:cTn id="57" dur="500"/>
                                        <p:tgtEl>
                                          <p:spTgt spid="34"/>
                                        </p:tgtEl>
                                      </p:cBhvr>
                                    </p:animEffect>
                                  </p:childTnLst>
                                </p:cTn>
                              </p:par>
                            </p:childTnLst>
                          </p:cTn>
                        </p:par>
                        <p:par>
                          <p:cTn id="58" fill="hold">
                            <p:stCondLst>
                              <p:cond delay="5000"/>
                            </p:stCondLst>
                            <p:childTnLst>
                              <p:par>
                                <p:cTn id="59" presetID="53" presetClass="entr" presetSubtype="16" fill="hold" nodeType="afterEffect">
                                  <p:stCondLst>
                                    <p:cond delay="0"/>
                                  </p:stCondLst>
                                  <p:childTnLst>
                                    <p:set>
                                      <p:cBhvr>
                                        <p:cTn id="60" dur="1" fill="hold">
                                          <p:stCondLst>
                                            <p:cond delay="0"/>
                                          </p:stCondLst>
                                        </p:cTn>
                                        <p:tgtEl>
                                          <p:spTgt spid="36"/>
                                        </p:tgtEl>
                                        <p:attrNameLst>
                                          <p:attrName>style.visibility</p:attrName>
                                        </p:attrNameLst>
                                      </p:cBhvr>
                                      <p:to>
                                        <p:strVal val="visible"/>
                                      </p:to>
                                    </p:set>
                                    <p:anim calcmode="lin" valueType="num">
                                      <p:cBhvr>
                                        <p:cTn id="61" dur="500" fill="hold"/>
                                        <p:tgtEl>
                                          <p:spTgt spid="36"/>
                                        </p:tgtEl>
                                        <p:attrNameLst>
                                          <p:attrName>ppt_w</p:attrName>
                                        </p:attrNameLst>
                                      </p:cBhvr>
                                      <p:tavLst>
                                        <p:tav tm="0">
                                          <p:val>
                                            <p:fltVal val="0"/>
                                          </p:val>
                                        </p:tav>
                                        <p:tav tm="100000">
                                          <p:val>
                                            <p:strVal val="#ppt_w"/>
                                          </p:val>
                                        </p:tav>
                                      </p:tavLst>
                                    </p:anim>
                                    <p:anim calcmode="lin" valueType="num">
                                      <p:cBhvr>
                                        <p:cTn id="62" dur="500" fill="hold"/>
                                        <p:tgtEl>
                                          <p:spTgt spid="36"/>
                                        </p:tgtEl>
                                        <p:attrNameLst>
                                          <p:attrName>ppt_h</p:attrName>
                                        </p:attrNameLst>
                                      </p:cBhvr>
                                      <p:tavLst>
                                        <p:tav tm="0">
                                          <p:val>
                                            <p:fltVal val="0"/>
                                          </p:val>
                                        </p:tav>
                                        <p:tav tm="100000">
                                          <p:val>
                                            <p:strVal val="#ppt_h"/>
                                          </p:val>
                                        </p:tav>
                                      </p:tavLst>
                                    </p:anim>
                                    <p:animEffect transition="in" filter="fade">
                                      <p:cBhvr>
                                        <p:cTn id="63" dur="500"/>
                                        <p:tgtEl>
                                          <p:spTgt spid="36"/>
                                        </p:tgtEl>
                                      </p:cBhvr>
                                    </p:animEffect>
                                  </p:childTnLst>
                                </p:cTn>
                              </p:par>
                            </p:childTnLst>
                          </p:cTn>
                        </p:par>
                        <p:par>
                          <p:cTn id="64" fill="hold">
                            <p:stCondLst>
                              <p:cond delay="5500"/>
                            </p:stCondLst>
                            <p:childTnLst>
                              <p:par>
                                <p:cTn id="65" presetID="22" presetClass="entr" presetSubtype="8" fill="hold" grpId="0" nodeType="afterEffect">
                                  <p:stCondLst>
                                    <p:cond delay="0"/>
                                  </p:stCondLst>
                                  <p:childTnLst>
                                    <p:set>
                                      <p:cBhvr>
                                        <p:cTn id="66" dur="1" fill="hold">
                                          <p:stCondLst>
                                            <p:cond delay="0"/>
                                          </p:stCondLst>
                                        </p:cTn>
                                        <p:tgtEl>
                                          <p:spTgt spid="38"/>
                                        </p:tgtEl>
                                        <p:attrNameLst>
                                          <p:attrName>style.visibility</p:attrName>
                                        </p:attrNameLst>
                                      </p:cBhvr>
                                      <p:to>
                                        <p:strVal val="visible"/>
                                      </p:to>
                                    </p:set>
                                    <p:animEffect transition="in" filter="wipe(left)">
                                      <p:cBhvr>
                                        <p:cTn id="67" dur="500"/>
                                        <p:tgtEl>
                                          <p:spTgt spid="38"/>
                                        </p:tgtEl>
                                      </p:cBhvr>
                                    </p:animEffect>
                                  </p:childTnLst>
                                </p:cTn>
                              </p:par>
                            </p:childTnLst>
                          </p:cTn>
                        </p:par>
                        <p:par>
                          <p:cTn id="68" fill="hold">
                            <p:stCondLst>
                              <p:cond delay="6000"/>
                            </p:stCondLst>
                            <p:childTnLst>
                              <p:par>
                                <p:cTn id="69" presetID="22" presetClass="entr" presetSubtype="8" fill="hold" grpId="0" nodeType="afterEffect">
                                  <p:stCondLst>
                                    <p:cond delay="0"/>
                                  </p:stCondLst>
                                  <p:childTnLst>
                                    <p:set>
                                      <p:cBhvr>
                                        <p:cTn id="70" dur="1" fill="hold">
                                          <p:stCondLst>
                                            <p:cond delay="0"/>
                                          </p:stCondLst>
                                        </p:cTn>
                                        <p:tgtEl>
                                          <p:spTgt spid="39"/>
                                        </p:tgtEl>
                                        <p:attrNameLst>
                                          <p:attrName>style.visibility</p:attrName>
                                        </p:attrNameLst>
                                      </p:cBhvr>
                                      <p:to>
                                        <p:strVal val="visible"/>
                                      </p:to>
                                    </p:set>
                                    <p:animEffect transition="in" filter="wipe(left)">
                                      <p:cBhvr>
                                        <p:cTn id="71" dur="500"/>
                                        <p:tgtEl>
                                          <p:spTgt spid="39"/>
                                        </p:tgtEl>
                                      </p:cBhvr>
                                    </p:animEffect>
                                  </p:childTnLst>
                                </p:cTn>
                              </p:par>
                            </p:childTnLst>
                          </p:cTn>
                        </p:par>
                        <p:par>
                          <p:cTn id="72" fill="hold">
                            <p:stCondLst>
                              <p:cond delay="6500"/>
                            </p:stCondLst>
                            <p:childTnLst>
                              <p:par>
                                <p:cTn id="73" presetID="22" presetClass="entr" presetSubtype="8" fill="hold" grpId="0" nodeType="afterEffect">
                                  <p:stCondLst>
                                    <p:cond delay="0"/>
                                  </p:stCondLst>
                                  <p:childTnLst>
                                    <p:set>
                                      <p:cBhvr>
                                        <p:cTn id="74" dur="1" fill="hold">
                                          <p:stCondLst>
                                            <p:cond delay="0"/>
                                          </p:stCondLst>
                                        </p:cTn>
                                        <p:tgtEl>
                                          <p:spTgt spid="40"/>
                                        </p:tgtEl>
                                        <p:attrNameLst>
                                          <p:attrName>style.visibility</p:attrName>
                                        </p:attrNameLst>
                                      </p:cBhvr>
                                      <p:to>
                                        <p:strVal val="visible"/>
                                      </p:to>
                                    </p:set>
                                    <p:animEffect transition="in" filter="wipe(left)">
                                      <p:cBhvr>
                                        <p:cTn id="75" dur="500"/>
                                        <p:tgtEl>
                                          <p:spTgt spid="40"/>
                                        </p:tgtEl>
                                      </p:cBhvr>
                                    </p:animEffect>
                                  </p:childTnLst>
                                </p:cTn>
                              </p:par>
                            </p:childTnLst>
                          </p:cTn>
                        </p:par>
                        <p:par>
                          <p:cTn id="76" fill="hold">
                            <p:stCondLst>
                              <p:cond delay="7000"/>
                            </p:stCondLst>
                            <p:childTnLst>
                              <p:par>
                                <p:cTn id="77" presetID="22" presetClass="entr" presetSubtype="8" fill="hold" grpId="0" nodeType="afterEffect">
                                  <p:stCondLst>
                                    <p:cond delay="0"/>
                                  </p:stCondLst>
                                  <p:childTnLst>
                                    <p:set>
                                      <p:cBhvr>
                                        <p:cTn id="78" dur="1" fill="hold">
                                          <p:stCondLst>
                                            <p:cond delay="0"/>
                                          </p:stCondLst>
                                        </p:cTn>
                                        <p:tgtEl>
                                          <p:spTgt spid="41"/>
                                        </p:tgtEl>
                                        <p:attrNameLst>
                                          <p:attrName>style.visibility</p:attrName>
                                        </p:attrNameLst>
                                      </p:cBhvr>
                                      <p:to>
                                        <p:strVal val="visible"/>
                                      </p:to>
                                    </p:set>
                                    <p:animEffect transition="in" filter="wipe(left)">
                                      <p:cBhvr>
                                        <p:cTn id="79" dur="500"/>
                                        <p:tgtEl>
                                          <p:spTgt spid="41"/>
                                        </p:tgtEl>
                                      </p:cBhvr>
                                    </p:animEffect>
                                  </p:childTnLst>
                                </p:cTn>
                              </p:par>
                            </p:childTnLst>
                          </p:cTn>
                        </p:par>
                        <p:par>
                          <p:cTn id="80" fill="hold">
                            <p:stCondLst>
                              <p:cond delay="7500"/>
                            </p:stCondLst>
                            <p:childTnLst>
                              <p:par>
                                <p:cTn id="81" presetID="22" presetClass="entr" presetSubtype="2" fill="hold" grpId="0" nodeType="afterEffect">
                                  <p:stCondLst>
                                    <p:cond delay="0"/>
                                  </p:stCondLst>
                                  <p:childTnLst>
                                    <p:set>
                                      <p:cBhvr>
                                        <p:cTn id="82" dur="1" fill="hold">
                                          <p:stCondLst>
                                            <p:cond delay="0"/>
                                          </p:stCondLst>
                                        </p:cTn>
                                        <p:tgtEl>
                                          <p:spTgt spid="42"/>
                                        </p:tgtEl>
                                        <p:attrNameLst>
                                          <p:attrName>style.visibility</p:attrName>
                                        </p:attrNameLst>
                                      </p:cBhvr>
                                      <p:to>
                                        <p:strVal val="visible"/>
                                      </p:to>
                                    </p:set>
                                    <p:animEffect transition="in" filter="wipe(right)">
                                      <p:cBhvr>
                                        <p:cTn id="83" dur="500"/>
                                        <p:tgtEl>
                                          <p:spTgt spid="42"/>
                                        </p:tgtEl>
                                      </p:cBhvr>
                                    </p:animEffect>
                                  </p:childTnLst>
                                </p:cTn>
                              </p:par>
                            </p:childTnLst>
                          </p:cTn>
                        </p:par>
                        <p:par>
                          <p:cTn id="84" fill="hold">
                            <p:stCondLst>
                              <p:cond delay="8000"/>
                            </p:stCondLst>
                            <p:childTnLst>
                              <p:par>
                                <p:cTn id="85" presetID="22" presetClass="entr" presetSubtype="2" fill="hold" grpId="0" nodeType="afterEffect">
                                  <p:stCondLst>
                                    <p:cond delay="0"/>
                                  </p:stCondLst>
                                  <p:childTnLst>
                                    <p:set>
                                      <p:cBhvr>
                                        <p:cTn id="86" dur="1" fill="hold">
                                          <p:stCondLst>
                                            <p:cond delay="0"/>
                                          </p:stCondLst>
                                        </p:cTn>
                                        <p:tgtEl>
                                          <p:spTgt spid="43"/>
                                        </p:tgtEl>
                                        <p:attrNameLst>
                                          <p:attrName>style.visibility</p:attrName>
                                        </p:attrNameLst>
                                      </p:cBhvr>
                                      <p:to>
                                        <p:strVal val="visible"/>
                                      </p:to>
                                    </p:set>
                                    <p:animEffect transition="in" filter="wipe(right)">
                                      <p:cBhvr>
                                        <p:cTn id="87" dur="500"/>
                                        <p:tgtEl>
                                          <p:spTgt spid="43"/>
                                        </p:tgtEl>
                                      </p:cBhvr>
                                    </p:animEffect>
                                  </p:childTnLst>
                                </p:cTn>
                              </p:par>
                            </p:childTnLst>
                          </p:cTn>
                        </p:par>
                        <p:par>
                          <p:cTn id="88" fill="hold">
                            <p:stCondLst>
                              <p:cond delay="8500"/>
                            </p:stCondLst>
                            <p:childTnLst>
                              <p:par>
                                <p:cTn id="89" presetID="22" presetClass="entr" presetSubtype="2" fill="hold" grpId="0" nodeType="afterEffect">
                                  <p:stCondLst>
                                    <p:cond delay="0"/>
                                  </p:stCondLst>
                                  <p:childTnLst>
                                    <p:set>
                                      <p:cBhvr>
                                        <p:cTn id="90" dur="1" fill="hold">
                                          <p:stCondLst>
                                            <p:cond delay="0"/>
                                          </p:stCondLst>
                                        </p:cTn>
                                        <p:tgtEl>
                                          <p:spTgt spid="44"/>
                                        </p:tgtEl>
                                        <p:attrNameLst>
                                          <p:attrName>style.visibility</p:attrName>
                                        </p:attrNameLst>
                                      </p:cBhvr>
                                      <p:to>
                                        <p:strVal val="visible"/>
                                      </p:to>
                                    </p:set>
                                    <p:animEffect transition="in" filter="wipe(right)">
                                      <p:cBhvr>
                                        <p:cTn id="91" dur="500"/>
                                        <p:tgtEl>
                                          <p:spTgt spid="44"/>
                                        </p:tgtEl>
                                      </p:cBhvr>
                                    </p:animEffect>
                                  </p:childTnLst>
                                </p:cTn>
                              </p:par>
                            </p:childTnLst>
                          </p:cTn>
                        </p:par>
                        <p:par>
                          <p:cTn id="92" fill="hold">
                            <p:stCondLst>
                              <p:cond delay="9000"/>
                            </p:stCondLst>
                            <p:childTnLst>
                              <p:par>
                                <p:cTn id="93" presetID="22" presetClass="entr" presetSubtype="2" fill="hold" grpId="0" nodeType="afterEffect">
                                  <p:stCondLst>
                                    <p:cond delay="0"/>
                                  </p:stCondLst>
                                  <p:childTnLst>
                                    <p:set>
                                      <p:cBhvr>
                                        <p:cTn id="94" dur="1" fill="hold">
                                          <p:stCondLst>
                                            <p:cond delay="0"/>
                                          </p:stCondLst>
                                        </p:cTn>
                                        <p:tgtEl>
                                          <p:spTgt spid="45"/>
                                        </p:tgtEl>
                                        <p:attrNameLst>
                                          <p:attrName>style.visibility</p:attrName>
                                        </p:attrNameLst>
                                      </p:cBhvr>
                                      <p:to>
                                        <p:strVal val="visible"/>
                                      </p:to>
                                    </p:set>
                                    <p:animEffect transition="in" filter="wipe(right)">
                                      <p:cBhvr>
                                        <p:cTn id="95" dur="500"/>
                                        <p:tgtEl>
                                          <p:spTgt spid="4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 grpId="0"/>
      <p:bldP spid="38" grpId="0"/>
      <p:bldP spid="39" grpId="0"/>
      <p:bldP spid="40" grpId="0"/>
      <p:bldP spid="41" grpId="0"/>
      <p:bldP spid="42" grpId="0"/>
      <p:bldP spid="43" grpId="0"/>
      <p:bldP spid="44" grpId="0"/>
      <p:bldP spid="45" grpId="0"/>
      <p:bldP spid="27" grpId="0" animBg="1"/>
      <p:bldP spid="28" grpId="0" animBg="1"/>
      <p:bldP spid="29" grpId="0" animBg="1"/>
      <p:bldP spid="30" grpId="0" animBg="1"/>
      <p:bldP spid="31" grpId="0" animBg="1"/>
      <p:bldP spid="32" grpId="0" animBg="1"/>
      <p:bldP spid="33" grpId="0" animBg="1"/>
      <p:bldP spid="3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extBox 18"/>
          <p:cNvSpPr txBox="1"/>
          <p:nvPr/>
        </p:nvSpPr>
        <p:spPr>
          <a:xfrm>
            <a:off x="2753001" y="785226"/>
            <a:ext cx="6685997" cy="707886"/>
          </a:xfrm>
          <a:prstGeom prst="rect">
            <a:avLst/>
          </a:prstGeom>
          <a:noFill/>
        </p:spPr>
        <p:txBody>
          <a:bodyPr wrap="none" rtlCol="0">
            <a:spAutoFit/>
          </a:bodyPr>
          <a:lstStyle/>
          <a:p>
            <a:r>
              <a:rPr lang="en-US" sz="4000" b="1" dirty="0"/>
              <a:t>Legal Structure &amp; Organisation</a:t>
            </a:r>
            <a:endParaRPr lang="en-US" sz="3700" b="1" dirty="0">
              <a:solidFill>
                <a:schemeClr val="accent1"/>
              </a:solidFill>
              <a:latin typeface="Mont Heavy DEMO" panose="00000A00000000000000" pitchFamily="50" charset="0"/>
            </a:endParaRPr>
          </a:p>
        </p:txBody>
      </p:sp>
      <p:grpSp>
        <p:nvGrpSpPr>
          <p:cNvPr id="6" name="Group 5">
            <a:extLst>
              <a:ext uri="{FF2B5EF4-FFF2-40B4-BE49-F238E27FC236}">
                <a16:creationId xmlns:a16="http://schemas.microsoft.com/office/drawing/2014/main" id="{4455A1BF-D986-14C7-9405-93BE36CC7BD9}"/>
              </a:ext>
            </a:extLst>
          </p:cNvPr>
          <p:cNvGrpSpPr/>
          <p:nvPr/>
        </p:nvGrpSpPr>
        <p:grpSpPr>
          <a:xfrm>
            <a:off x="677333" y="1905743"/>
            <a:ext cx="5117075" cy="3563427"/>
            <a:chOff x="677333" y="1905743"/>
            <a:chExt cx="5437977" cy="3563427"/>
          </a:xfrm>
        </p:grpSpPr>
        <p:grpSp>
          <p:nvGrpSpPr>
            <p:cNvPr id="2" name="Group 1"/>
            <p:cNvGrpSpPr/>
            <p:nvPr/>
          </p:nvGrpSpPr>
          <p:grpSpPr>
            <a:xfrm>
              <a:off x="677333" y="1905743"/>
              <a:ext cx="5437977" cy="3563427"/>
              <a:chOff x="677333" y="1905743"/>
              <a:chExt cx="5437977" cy="3563427"/>
            </a:xfrm>
          </p:grpSpPr>
          <p:sp>
            <p:nvSpPr>
              <p:cNvPr id="7" name="Rectangle 6"/>
              <p:cNvSpPr>
                <a:spLocks noChangeArrowheads="1"/>
              </p:cNvSpPr>
              <p:nvPr/>
            </p:nvSpPr>
            <p:spPr bwMode="auto">
              <a:xfrm>
                <a:off x="677333" y="1905743"/>
                <a:ext cx="5437977" cy="3563427"/>
              </a:xfrm>
              <a:prstGeom prst="rect">
                <a:avLst/>
              </a:pr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p:cNvSpPr>
                <a:spLocks noChangeArrowheads="1"/>
              </p:cNvSpPr>
              <p:nvPr/>
            </p:nvSpPr>
            <p:spPr bwMode="auto">
              <a:xfrm>
                <a:off x="677333" y="1905743"/>
                <a:ext cx="68327" cy="356342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1" name="Subtitle 2"/>
            <p:cNvSpPr txBox="1">
              <a:spLocks/>
            </p:cNvSpPr>
            <p:nvPr/>
          </p:nvSpPr>
          <p:spPr>
            <a:xfrm>
              <a:off x="1058496" y="2731005"/>
              <a:ext cx="4675650" cy="23607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ts val="1800"/>
                </a:lnSpc>
                <a:spcBef>
                  <a:spcPts val="0"/>
                </a:spcBef>
                <a:buNone/>
              </a:pPr>
              <a:r>
                <a:rPr lang="en-GB" sz="1300" dirty="0">
                  <a:latin typeface="Raleway" panose="020B0503030101060003" pitchFamily="34" charset="0"/>
                </a:rPr>
                <a:t>Incorporated as a Private Limited Company (Ltd) to provide limited liability, attract investors, and credibility in its operations in a risk-prone, mobile service market.</a:t>
              </a:r>
            </a:p>
            <a:p>
              <a:pPr marL="0" indent="0">
                <a:lnSpc>
                  <a:spcPts val="1800"/>
                </a:lnSpc>
                <a:spcBef>
                  <a:spcPts val="0"/>
                </a:spcBef>
                <a:buNone/>
              </a:pPr>
              <a:endParaRPr lang="en-GB" sz="1300" dirty="0">
                <a:latin typeface="Raleway" panose="020B0503030101060003" pitchFamily="34" charset="0"/>
              </a:endParaRPr>
            </a:p>
            <a:p>
              <a:pPr marL="0" indent="0">
                <a:lnSpc>
                  <a:spcPts val="1800"/>
                </a:lnSpc>
                <a:spcBef>
                  <a:spcPts val="0"/>
                </a:spcBef>
                <a:buNone/>
              </a:pPr>
              <a:r>
                <a:rPr lang="en-GB" sz="1300" dirty="0">
                  <a:latin typeface="Raleway" panose="020B0503030101060003" pitchFamily="34" charset="0"/>
                </a:rPr>
                <a:t>The flat organisational structure allows agility and cost management at the initial stages of operations since the founders will be managing service, marketing, and logistics.</a:t>
              </a:r>
              <a:endParaRPr lang="en-US" sz="1300" dirty="0">
                <a:latin typeface="Raleway" panose="020B0503030101060003" pitchFamily="34" charset="0"/>
              </a:endParaRPr>
            </a:p>
          </p:txBody>
        </p:sp>
      </p:grpSp>
      <p:pic>
        <p:nvPicPr>
          <p:cNvPr id="4" name="Picture 3">
            <a:extLst>
              <a:ext uri="{FF2B5EF4-FFF2-40B4-BE49-F238E27FC236}">
                <a16:creationId xmlns:a16="http://schemas.microsoft.com/office/drawing/2014/main" id="{BB87F0F5-9886-F0D1-67AB-31088621BAE4}"/>
              </a:ext>
            </a:extLst>
          </p:cNvPr>
          <p:cNvPicPr>
            <a:picLocks noChangeAspect="1"/>
          </p:cNvPicPr>
          <p:nvPr/>
        </p:nvPicPr>
        <p:blipFill rotWithShape="1">
          <a:blip r:embed="rId2">
            <a:extLst>
              <a:ext uri="{28A0092B-C50C-407E-A947-70E740481C1C}">
                <a14:useLocalDpi xmlns:a14="http://schemas.microsoft.com/office/drawing/2010/main" val="0"/>
              </a:ext>
            </a:extLst>
          </a:blip>
          <a:srcRect t="14103" b="26709"/>
          <a:stretch>
            <a:fillRect/>
          </a:stretch>
        </p:blipFill>
        <p:spPr bwMode="auto">
          <a:xfrm>
            <a:off x="6095999" y="2043782"/>
            <a:ext cx="5555307" cy="3287348"/>
          </a:xfrm>
          <a:prstGeom prst="rect">
            <a:avLst/>
          </a:prstGeom>
          <a:noFill/>
          <a:ln>
            <a:noFill/>
          </a:ln>
          <a:effectLst>
            <a:glow rad="228600">
              <a:schemeClr val="accent1">
                <a:satMod val="175000"/>
                <a:alpha val="40000"/>
              </a:schemeClr>
            </a:glo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23519398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wipe(left)">
                                      <p:cBhvr>
                                        <p:cTn id="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 name="TextBox 66"/>
          <p:cNvSpPr txBox="1"/>
          <p:nvPr/>
        </p:nvSpPr>
        <p:spPr>
          <a:xfrm>
            <a:off x="568904" y="705961"/>
            <a:ext cx="6352160" cy="1125436"/>
          </a:xfrm>
          <a:prstGeom prst="rect">
            <a:avLst/>
          </a:prstGeom>
          <a:noFill/>
        </p:spPr>
        <p:txBody>
          <a:bodyPr wrap="square" rtlCol="0">
            <a:spAutoFit/>
          </a:bodyPr>
          <a:lstStyle/>
          <a:p>
            <a:pPr>
              <a:lnSpc>
                <a:spcPts val="4000"/>
              </a:lnSpc>
            </a:pPr>
            <a:r>
              <a:rPr lang="en-US" sz="4000" b="1" dirty="0"/>
              <a:t>Startup Costs &amp; Funding Sources</a:t>
            </a:r>
            <a:endParaRPr lang="en-US" sz="3700" b="1" dirty="0">
              <a:solidFill>
                <a:schemeClr val="accent1"/>
              </a:solidFill>
              <a:latin typeface="Mont Heavy DEMO" panose="00000A00000000000000" pitchFamily="50" charset="0"/>
            </a:endParaRPr>
          </a:p>
        </p:txBody>
      </p:sp>
      <p:sp>
        <p:nvSpPr>
          <p:cNvPr id="7" name="Oval 6"/>
          <p:cNvSpPr>
            <a:spLocks noChangeArrowheads="1"/>
          </p:cNvSpPr>
          <p:nvPr/>
        </p:nvSpPr>
        <p:spPr bwMode="auto">
          <a:xfrm>
            <a:off x="3744984" y="3893595"/>
            <a:ext cx="422054" cy="419081"/>
          </a:xfrm>
          <a:prstGeom prst="ellipse">
            <a:avLst/>
          </a:prstGeom>
          <a:solidFill>
            <a:schemeClr val="accent3"/>
          </a:solidFill>
          <a:ln>
            <a:noFill/>
          </a:ln>
        </p:spPr>
        <p:txBody>
          <a:bodyPr vert="horz" wrap="square" lIns="91440" tIns="45720" rIns="91440" bIns="45720" numCol="1" anchor="t" anchorCtr="0" compatLnSpc="1">
            <a:prstTxWarp prst="textNoShape">
              <a:avLst/>
            </a:prstTxWarp>
          </a:bodyPr>
          <a:lstStyle/>
          <a:p>
            <a:endParaRPr lang="en-US"/>
          </a:p>
        </p:txBody>
      </p:sp>
      <p:sp>
        <p:nvSpPr>
          <p:cNvPr id="8" name="Freeform 7"/>
          <p:cNvSpPr>
            <a:spLocks noEditPoints="1"/>
          </p:cNvSpPr>
          <p:nvPr/>
        </p:nvSpPr>
        <p:spPr bwMode="auto">
          <a:xfrm>
            <a:off x="641998" y="2490712"/>
            <a:ext cx="3212957" cy="3239707"/>
          </a:xfrm>
          <a:custGeom>
            <a:avLst/>
            <a:gdLst>
              <a:gd name="T0" fmla="*/ 3 w 1080"/>
              <a:gd name="T1" fmla="*/ 592 h 1088"/>
              <a:gd name="T2" fmla="*/ 16 w 1080"/>
              <a:gd name="T3" fmla="*/ 634 h 1088"/>
              <a:gd name="T4" fmla="*/ 22 w 1080"/>
              <a:gd name="T5" fmla="*/ 640 h 1088"/>
              <a:gd name="T6" fmla="*/ 21 w 1080"/>
              <a:gd name="T7" fmla="*/ 687 h 1088"/>
              <a:gd name="T8" fmla="*/ 27 w 1080"/>
              <a:gd name="T9" fmla="*/ 681 h 1088"/>
              <a:gd name="T10" fmla="*/ 41 w 1080"/>
              <a:gd name="T11" fmla="*/ 739 h 1088"/>
              <a:gd name="T12" fmla="*/ 60 w 1080"/>
              <a:gd name="T13" fmla="*/ 771 h 1088"/>
              <a:gd name="T14" fmla="*/ 66 w 1080"/>
              <a:gd name="T15" fmla="*/ 777 h 1088"/>
              <a:gd name="T16" fmla="*/ 77 w 1080"/>
              <a:gd name="T17" fmla="*/ 820 h 1088"/>
              <a:gd name="T18" fmla="*/ 83 w 1080"/>
              <a:gd name="T19" fmla="*/ 814 h 1088"/>
              <a:gd name="T20" fmla="*/ 111 w 1080"/>
              <a:gd name="T21" fmla="*/ 866 h 1088"/>
              <a:gd name="T22" fmla="*/ 139 w 1080"/>
              <a:gd name="T23" fmla="*/ 891 h 1088"/>
              <a:gd name="T24" fmla="*/ 145 w 1080"/>
              <a:gd name="T25" fmla="*/ 897 h 1088"/>
              <a:gd name="T26" fmla="*/ 167 w 1080"/>
              <a:gd name="T27" fmla="*/ 932 h 1088"/>
              <a:gd name="T28" fmla="*/ 173 w 1080"/>
              <a:gd name="T29" fmla="*/ 926 h 1088"/>
              <a:gd name="T30" fmla="*/ 207 w 1080"/>
              <a:gd name="T31" fmla="*/ 970 h 1088"/>
              <a:gd name="T32" fmla="*/ 247 w 1080"/>
              <a:gd name="T33" fmla="*/ 986 h 1088"/>
              <a:gd name="T34" fmla="*/ 253 w 1080"/>
              <a:gd name="T35" fmla="*/ 992 h 1088"/>
              <a:gd name="T36" fmla="*/ 284 w 1080"/>
              <a:gd name="T37" fmla="*/ 1018 h 1088"/>
              <a:gd name="T38" fmla="*/ 290 w 1080"/>
              <a:gd name="T39" fmla="*/ 1012 h 1088"/>
              <a:gd name="T40" fmla="*/ 333 w 1080"/>
              <a:gd name="T41" fmla="*/ 1045 h 1088"/>
              <a:gd name="T42" fmla="*/ 379 w 1080"/>
              <a:gd name="T43" fmla="*/ 1049 h 1088"/>
              <a:gd name="T44" fmla="*/ 385 w 1080"/>
              <a:gd name="T45" fmla="*/ 1055 h 1088"/>
              <a:gd name="T46" fmla="*/ 419 w 1080"/>
              <a:gd name="T47" fmla="*/ 1068 h 1088"/>
              <a:gd name="T48" fmla="*/ 425 w 1080"/>
              <a:gd name="T49" fmla="*/ 1062 h 1088"/>
              <a:gd name="T50" fmla="*/ 472 w 1080"/>
              <a:gd name="T51" fmla="*/ 1083 h 1088"/>
              <a:gd name="T52" fmla="*/ 520 w 1080"/>
              <a:gd name="T53" fmla="*/ 1076 h 1088"/>
              <a:gd name="T54" fmla="*/ 526 w 1080"/>
              <a:gd name="T55" fmla="*/ 1082 h 1088"/>
              <a:gd name="T56" fmla="*/ 563 w 1080"/>
              <a:gd name="T57" fmla="*/ 1082 h 1088"/>
              <a:gd name="T58" fmla="*/ 569 w 1080"/>
              <a:gd name="T59" fmla="*/ 1076 h 1088"/>
              <a:gd name="T60" fmla="*/ 617 w 1080"/>
              <a:gd name="T61" fmla="*/ 1083 h 1088"/>
              <a:gd name="T62" fmla="*/ 663 w 1080"/>
              <a:gd name="T63" fmla="*/ 1061 h 1088"/>
              <a:gd name="T64" fmla="*/ 669 w 1080"/>
              <a:gd name="T65" fmla="*/ 1067 h 1088"/>
              <a:gd name="T66" fmla="*/ 704 w 1080"/>
              <a:gd name="T67" fmla="*/ 1055 h 1088"/>
              <a:gd name="T68" fmla="*/ 710 w 1080"/>
              <a:gd name="T69" fmla="*/ 1049 h 1088"/>
              <a:gd name="T70" fmla="*/ 756 w 1080"/>
              <a:gd name="T71" fmla="*/ 1043 h 1088"/>
              <a:gd name="T72" fmla="*/ 799 w 1080"/>
              <a:gd name="T73" fmla="*/ 1010 h 1088"/>
              <a:gd name="T74" fmla="*/ 806 w 1080"/>
              <a:gd name="T75" fmla="*/ 1016 h 1088"/>
              <a:gd name="T76" fmla="*/ 833 w 1080"/>
              <a:gd name="T77" fmla="*/ 992 h 1088"/>
              <a:gd name="T78" fmla="*/ 839 w 1080"/>
              <a:gd name="T79" fmla="*/ 986 h 1088"/>
              <a:gd name="T80" fmla="*/ 879 w 1080"/>
              <a:gd name="T81" fmla="*/ 971 h 1088"/>
              <a:gd name="T82" fmla="*/ 915 w 1080"/>
              <a:gd name="T83" fmla="*/ 926 h 1088"/>
              <a:gd name="T84" fmla="*/ 921 w 1080"/>
              <a:gd name="T85" fmla="*/ 932 h 1088"/>
              <a:gd name="T86" fmla="*/ 943 w 1080"/>
              <a:gd name="T87" fmla="*/ 897 h 1088"/>
              <a:gd name="T88" fmla="*/ 949 w 1080"/>
              <a:gd name="T89" fmla="*/ 891 h 1088"/>
              <a:gd name="T90" fmla="*/ 978 w 1080"/>
              <a:gd name="T91" fmla="*/ 865 h 1088"/>
              <a:gd name="T92" fmla="*/ 1005 w 1080"/>
              <a:gd name="T93" fmla="*/ 813 h 1088"/>
              <a:gd name="T94" fmla="*/ 1011 w 1080"/>
              <a:gd name="T95" fmla="*/ 819 h 1088"/>
              <a:gd name="T96" fmla="*/ 1021 w 1080"/>
              <a:gd name="T97" fmla="*/ 778 h 1088"/>
              <a:gd name="T98" fmla="*/ 1027 w 1080"/>
              <a:gd name="T99" fmla="*/ 772 h 1088"/>
              <a:gd name="T100" fmla="*/ 1047 w 1080"/>
              <a:gd name="T101" fmla="*/ 738 h 1088"/>
              <a:gd name="T102" fmla="*/ 1062 w 1080"/>
              <a:gd name="T103" fmla="*/ 681 h 1088"/>
              <a:gd name="T104" fmla="*/ 1068 w 1080"/>
              <a:gd name="T105" fmla="*/ 687 h 1088"/>
              <a:gd name="T106" fmla="*/ 1079 w 1080"/>
              <a:gd name="T107" fmla="*/ 450 h 1088"/>
              <a:gd name="T108" fmla="*/ 0 w 1080"/>
              <a:gd name="T109" fmla="*/ 549 h 1088"/>
              <a:gd name="T110" fmla="*/ 12 w 1080"/>
              <a:gd name="T111" fmla="*/ 544 h 1088"/>
              <a:gd name="T112" fmla="*/ 1067 w 1080"/>
              <a:gd name="T113" fmla="*/ 446 h 1088"/>
              <a:gd name="T114" fmla="*/ 1080 w 1080"/>
              <a:gd name="T115" fmla="*/ 636 h 10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80" h="1088">
                <a:moveTo>
                  <a:pt x="15" y="592"/>
                </a:moveTo>
                <a:cubicBezTo>
                  <a:pt x="15" y="588"/>
                  <a:pt x="13" y="586"/>
                  <a:pt x="9" y="586"/>
                </a:cubicBezTo>
                <a:cubicBezTo>
                  <a:pt x="6" y="586"/>
                  <a:pt x="3" y="588"/>
                  <a:pt x="3" y="592"/>
                </a:cubicBezTo>
                <a:cubicBezTo>
                  <a:pt x="3" y="595"/>
                  <a:pt x="6" y="598"/>
                  <a:pt x="9" y="598"/>
                </a:cubicBezTo>
                <a:cubicBezTo>
                  <a:pt x="13" y="598"/>
                  <a:pt x="15" y="595"/>
                  <a:pt x="15" y="592"/>
                </a:cubicBezTo>
                <a:close/>
                <a:moveTo>
                  <a:pt x="16" y="634"/>
                </a:moveTo>
                <a:cubicBezTo>
                  <a:pt x="12" y="634"/>
                  <a:pt x="10" y="637"/>
                  <a:pt x="10" y="640"/>
                </a:cubicBezTo>
                <a:cubicBezTo>
                  <a:pt x="10" y="643"/>
                  <a:pt x="12" y="646"/>
                  <a:pt x="16" y="646"/>
                </a:cubicBezTo>
                <a:cubicBezTo>
                  <a:pt x="19" y="646"/>
                  <a:pt x="22" y="643"/>
                  <a:pt x="22" y="640"/>
                </a:cubicBezTo>
                <a:cubicBezTo>
                  <a:pt x="22" y="637"/>
                  <a:pt x="19" y="634"/>
                  <a:pt x="16" y="634"/>
                </a:cubicBezTo>
                <a:close/>
                <a:moveTo>
                  <a:pt x="27" y="681"/>
                </a:moveTo>
                <a:cubicBezTo>
                  <a:pt x="24" y="681"/>
                  <a:pt x="21" y="683"/>
                  <a:pt x="21" y="687"/>
                </a:cubicBezTo>
                <a:cubicBezTo>
                  <a:pt x="21" y="690"/>
                  <a:pt x="24" y="693"/>
                  <a:pt x="27" y="693"/>
                </a:cubicBezTo>
                <a:cubicBezTo>
                  <a:pt x="31" y="693"/>
                  <a:pt x="33" y="690"/>
                  <a:pt x="33" y="687"/>
                </a:cubicBezTo>
                <a:cubicBezTo>
                  <a:pt x="33" y="683"/>
                  <a:pt x="31" y="681"/>
                  <a:pt x="27" y="681"/>
                </a:cubicBezTo>
                <a:close/>
                <a:moveTo>
                  <a:pt x="41" y="727"/>
                </a:moveTo>
                <a:cubicBezTo>
                  <a:pt x="38" y="727"/>
                  <a:pt x="35" y="730"/>
                  <a:pt x="35" y="733"/>
                </a:cubicBezTo>
                <a:cubicBezTo>
                  <a:pt x="35" y="736"/>
                  <a:pt x="38" y="739"/>
                  <a:pt x="41" y="739"/>
                </a:cubicBezTo>
                <a:cubicBezTo>
                  <a:pt x="45" y="739"/>
                  <a:pt x="47" y="736"/>
                  <a:pt x="47" y="733"/>
                </a:cubicBezTo>
                <a:cubicBezTo>
                  <a:pt x="47" y="730"/>
                  <a:pt x="45" y="727"/>
                  <a:pt x="41" y="727"/>
                </a:cubicBezTo>
                <a:close/>
                <a:moveTo>
                  <a:pt x="60" y="771"/>
                </a:moveTo>
                <a:cubicBezTo>
                  <a:pt x="57" y="771"/>
                  <a:pt x="54" y="774"/>
                  <a:pt x="54" y="777"/>
                </a:cubicBezTo>
                <a:cubicBezTo>
                  <a:pt x="54" y="781"/>
                  <a:pt x="57" y="783"/>
                  <a:pt x="60" y="783"/>
                </a:cubicBezTo>
                <a:cubicBezTo>
                  <a:pt x="64" y="783"/>
                  <a:pt x="66" y="781"/>
                  <a:pt x="66" y="777"/>
                </a:cubicBezTo>
                <a:cubicBezTo>
                  <a:pt x="66" y="774"/>
                  <a:pt x="64" y="771"/>
                  <a:pt x="60" y="771"/>
                </a:cubicBezTo>
                <a:close/>
                <a:moveTo>
                  <a:pt x="83" y="814"/>
                </a:moveTo>
                <a:cubicBezTo>
                  <a:pt x="80" y="814"/>
                  <a:pt x="77" y="816"/>
                  <a:pt x="77" y="820"/>
                </a:cubicBezTo>
                <a:cubicBezTo>
                  <a:pt x="77" y="823"/>
                  <a:pt x="80" y="826"/>
                  <a:pt x="83" y="826"/>
                </a:cubicBezTo>
                <a:cubicBezTo>
                  <a:pt x="86" y="826"/>
                  <a:pt x="89" y="823"/>
                  <a:pt x="89" y="820"/>
                </a:cubicBezTo>
                <a:cubicBezTo>
                  <a:pt x="89" y="816"/>
                  <a:pt x="86" y="814"/>
                  <a:pt x="83" y="814"/>
                </a:cubicBezTo>
                <a:close/>
                <a:moveTo>
                  <a:pt x="111" y="854"/>
                </a:moveTo>
                <a:cubicBezTo>
                  <a:pt x="107" y="854"/>
                  <a:pt x="105" y="856"/>
                  <a:pt x="105" y="860"/>
                </a:cubicBezTo>
                <a:cubicBezTo>
                  <a:pt x="105" y="863"/>
                  <a:pt x="107" y="866"/>
                  <a:pt x="111" y="866"/>
                </a:cubicBezTo>
                <a:cubicBezTo>
                  <a:pt x="114" y="866"/>
                  <a:pt x="117" y="863"/>
                  <a:pt x="117" y="860"/>
                </a:cubicBezTo>
                <a:cubicBezTo>
                  <a:pt x="117" y="856"/>
                  <a:pt x="114" y="854"/>
                  <a:pt x="111" y="854"/>
                </a:cubicBezTo>
                <a:close/>
                <a:moveTo>
                  <a:pt x="139" y="891"/>
                </a:moveTo>
                <a:cubicBezTo>
                  <a:pt x="136" y="891"/>
                  <a:pt x="133" y="894"/>
                  <a:pt x="133" y="897"/>
                </a:cubicBezTo>
                <a:cubicBezTo>
                  <a:pt x="133" y="901"/>
                  <a:pt x="136" y="903"/>
                  <a:pt x="139" y="903"/>
                </a:cubicBezTo>
                <a:cubicBezTo>
                  <a:pt x="143" y="903"/>
                  <a:pt x="145" y="901"/>
                  <a:pt x="145" y="897"/>
                </a:cubicBezTo>
                <a:cubicBezTo>
                  <a:pt x="145" y="894"/>
                  <a:pt x="143" y="891"/>
                  <a:pt x="139" y="891"/>
                </a:cubicBezTo>
                <a:close/>
                <a:moveTo>
                  <a:pt x="173" y="926"/>
                </a:moveTo>
                <a:cubicBezTo>
                  <a:pt x="170" y="926"/>
                  <a:pt x="167" y="929"/>
                  <a:pt x="167" y="932"/>
                </a:cubicBezTo>
                <a:cubicBezTo>
                  <a:pt x="167" y="935"/>
                  <a:pt x="170" y="938"/>
                  <a:pt x="173" y="938"/>
                </a:cubicBezTo>
                <a:cubicBezTo>
                  <a:pt x="177" y="938"/>
                  <a:pt x="179" y="935"/>
                  <a:pt x="179" y="932"/>
                </a:cubicBezTo>
                <a:cubicBezTo>
                  <a:pt x="179" y="929"/>
                  <a:pt x="177" y="926"/>
                  <a:pt x="173" y="926"/>
                </a:cubicBezTo>
                <a:close/>
                <a:moveTo>
                  <a:pt x="207" y="958"/>
                </a:moveTo>
                <a:cubicBezTo>
                  <a:pt x="204" y="958"/>
                  <a:pt x="201" y="960"/>
                  <a:pt x="201" y="964"/>
                </a:cubicBezTo>
                <a:cubicBezTo>
                  <a:pt x="201" y="967"/>
                  <a:pt x="204" y="970"/>
                  <a:pt x="207" y="970"/>
                </a:cubicBezTo>
                <a:cubicBezTo>
                  <a:pt x="210" y="970"/>
                  <a:pt x="213" y="967"/>
                  <a:pt x="213" y="964"/>
                </a:cubicBezTo>
                <a:cubicBezTo>
                  <a:pt x="213" y="960"/>
                  <a:pt x="210" y="958"/>
                  <a:pt x="207" y="958"/>
                </a:cubicBezTo>
                <a:close/>
                <a:moveTo>
                  <a:pt x="247" y="986"/>
                </a:moveTo>
                <a:cubicBezTo>
                  <a:pt x="244" y="986"/>
                  <a:pt x="241" y="989"/>
                  <a:pt x="241" y="992"/>
                </a:cubicBezTo>
                <a:cubicBezTo>
                  <a:pt x="241" y="995"/>
                  <a:pt x="244" y="998"/>
                  <a:pt x="247" y="998"/>
                </a:cubicBezTo>
                <a:cubicBezTo>
                  <a:pt x="250" y="998"/>
                  <a:pt x="253" y="995"/>
                  <a:pt x="253" y="992"/>
                </a:cubicBezTo>
                <a:cubicBezTo>
                  <a:pt x="253" y="989"/>
                  <a:pt x="250" y="986"/>
                  <a:pt x="247" y="986"/>
                </a:cubicBezTo>
                <a:close/>
                <a:moveTo>
                  <a:pt x="290" y="1012"/>
                </a:moveTo>
                <a:cubicBezTo>
                  <a:pt x="287" y="1012"/>
                  <a:pt x="284" y="1015"/>
                  <a:pt x="284" y="1018"/>
                </a:cubicBezTo>
                <a:cubicBezTo>
                  <a:pt x="284" y="1021"/>
                  <a:pt x="287" y="1024"/>
                  <a:pt x="290" y="1024"/>
                </a:cubicBezTo>
                <a:cubicBezTo>
                  <a:pt x="294" y="1024"/>
                  <a:pt x="296" y="1021"/>
                  <a:pt x="296" y="1018"/>
                </a:cubicBezTo>
                <a:cubicBezTo>
                  <a:pt x="296" y="1015"/>
                  <a:pt x="294" y="1012"/>
                  <a:pt x="290" y="1012"/>
                </a:cubicBezTo>
                <a:close/>
                <a:moveTo>
                  <a:pt x="333" y="1033"/>
                </a:moveTo>
                <a:cubicBezTo>
                  <a:pt x="330" y="1033"/>
                  <a:pt x="327" y="1036"/>
                  <a:pt x="327" y="1039"/>
                </a:cubicBezTo>
                <a:cubicBezTo>
                  <a:pt x="327" y="1042"/>
                  <a:pt x="330" y="1045"/>
                  <a:pt x="333" y="1045"/>
                </a:cubicBezTo>
                <a:cubicBezTo>
                  <a:pt x="336" y="1045"/>
                  <a:pt x="339" y="1042"/>
                  <a:pt x="339" y="1039"/>
                </a:cubicBezTo>
                <a:cubicBezTo>
                  <a:pt x="339" y="1036"/>
                  <a:pt x="336" y="1033"/>
                  <a:pt x="333" y="1033"/>
                </a:cubicBezTo>
                <a:close/>
                <a:moveTo>
                  <a:pt x="379" y="1049"/>
                </a:moveTo>
                <a:cubicBezTo>
                  <a:pt x="376" y="1049"/>
                  <a:pt x="373" y="1051"/>
                  <a:pt x="373" y="1055"/>
                </a:cubicBezTo>
                <a:cubicBezTo>
                  <a:pt x="373" y="1058"/>
                  <a:pt x="376" y="1061"/>
                  <a:pt x="379" y="1061"/>
                </a:cubicBezTo>
                <a:cubicBezTo>
                  <a:pt x="382" y="1061"/>
                  <a:pt x="385" y="1058"/>
                  <a:pt x="385" y="1055"/>
                </a:cubicBezTo>
                <a:cubicBezTo>
                  <a:pt x="385" y="1051"/>
                  <a:pt x="382" y="1049"/>
                  <a:pt x="379" y="1049"/>
                </a:cubicBezTo>
                <a:close/>
                <a:moveTo>
                  <a:pt x="425" y="1062"/>
                </a:moveTo>
                <a:cubicBezTo>
                  <a:pt x="422" y="1062"/>
                  <a:pt x="419" y="1064"/>
                  <a:pt x="419" y="1068"/>
                </a:cubicBezTo>
                <a:cubicBezTo>
                  <a:pt x="419" y="1071"/>
                  <a:pt x="422" y="1074"/>
                  <a:pt x="425" y="1074"/>
                </a:cubicBezTo>
                <a:cubicBezTo>
                  <a:pt x="428" y="1074"/>
                  <a:pt x="431" y="1071"/>
                  <a:pt x="431" y="1068"/>
                </a:cubicBezTo>
                <a:cubicBezTo>
                  <a:pt x="431" y="1064"/>
                  <a:pt x="428" y="1062"/>
                  <a:pt x="425" y="1062"/>
                </a:cubicBezTo>
                <a:close/>
                <a:moveTo>
                  <a:pt x="472" y="1071"/>
                </a:moveTo>
                <a:cubicBezTo>
                  <a:pt x="469" y="1071"/>
                  <a:pt x="466" y="1074"/>
                  <a:pt x="466" y="1077"/>
                </a:cubicBezTo>
                <a:cubicBezTo>
                  <a:pt x="466" y="1080"/>
                  <a:pt x="469" y="1083"/>
                  <a:pt x="472" y="1083"/>
                </a:cubicBezTo>
                <a:cubicBezTo>
                  <a:pt x="475" y="1083"/>
                  <a:pt x="478" y="1080"/>
                  <a:pt x="478" y="1077"/>
                </a:cubicBezTo>
                <a:cubicBezTo>
                  <a:pt x="478" y="1074"/>
                  <a:pt x="475" y="1071"/>
                  <a:pt x="472" y="1071"/>
                </a:cubicBezTo>
                <a:close/>
                <a:moveTo>
                  <a:pt x="520" y="1076"/>
                </a:moveTo>
                <a:cubicBezTo>
                  <a:pt x="517" y="1076"/>
                  <a:pt x="514" y="1079"/>
                  <a:pt x="514" y="1082"/>
                </a:cubicBezTo>
                <a:cubicBezTo>
                  <a:pt x="514" y="1086"/>
                  <a:pt x="517" y="1088"/>
                  <a:pt x="520" y="1088"/>
                </a:cubicBezTo>
                <a:cubicBezTo>
                  <a:pt x="523" y="1088"/>
                  <a:pt x="526" y="1086"/>
                  <a:pt x="526" y="1082"/>
                </a:cubicBezTo>
                <a:cubicBezTo>
                  <a:pt x="526" y="1079"/>
                  <a:pt x="523" y="1076"/>
                  <a:pt x="520" y="1076"/>
                </a:cubicBezTo>
                <a:close/>
                <a:moveTo>
                  <a:pt x="569" y="1076"/>
                </a:moveTo>
                <a:cubicBezTo>
                  <a:pt x="565" y="1076"/>
                  <a:pt x="563" y="1078"/>
                  <a:pt x="563" y="1082"/>
                </a:cubicBezTo>
                <a:cubicBezTo>
                  <a:pt x="563" y="1085"/>
                  <a:pt x="565" y="1088"/>
                  <a:pt x="569" y="1088"/>
                </a:cubicBezTo>
                <a:cubicBezTo>
                  <a:pt x="572" y="1088"/>
                  <a:pt x="575" y="1085"/>
                  <a:pt x="575" y="1082"/>
                </a:cubicBezTo>
                <a:cubicBezTo>
                  <a:pt x="575" y="1078"/>
                  <a:pt x="572" y="1076"/>
                  <a:pt x="569" y="1076"/>
                </a:cubicBezTo>
                <a:close/>
                <a:moveTo>
                  <a:pt x="617" y="1071"/>
                </a:moveTo>
                <a:cubicBezTo>
                  <a:pt x="614" y="1071"/>
                  <a:pt x="611" y="1074"/>
                  <a:pt x="611" y="1077"/>
                </a:cubicBezTo>
                <a:cubicBezTo>
                  <a:pt x="611" y="1081"/>
                  <a:pt x="614" y="1083"/>
                  <a:pt x="617" y="1083"/>
                </a:cubicBezTo>
                <a:cubicBezTo>
                  <a:pt x="620" y="1083"/>
                  <a:pt x="623" y="1081"/>
                  <a:pt x="623" y="1077"/>
                </a:cubicBezTo>
                <a:cubicBezTo>
                  <a:pt x="623" y="1074"/>
                  <a:pt x="620" y="1071"/>
                  <a:pt x="617" y="1071"/>
                </a:cubicBezTo>
                <a:close/>
                <a:moveTo>
                  <a:pt x="663" y="1061"/>
                </a:moveTo>
                <a:cubicBezTo>
                  <a:pt x="660" y="1061"/>
                  <a:pt x="657" y="1064"/>
                  <a:pt x="657" y="1067"/>
                </a:cubicBezTo>
                <a:cubicBezTo>
                  <a:pt x="657" y="1071"/>
                  <a:pt x="660" y="1073"/>
                  <a:pt x="663" y="1073"/>
                </a:cubicBezTo>
                <a:cubicBezTo>
                  <a:pt x="666" y="1073"/>
                  <a:pt x="669" y="1071"/>
                  <a:pt x="669" y="1067"/>
                </a:cubicBezTo>
                <a:cubicBezTo>
                  <a:pt x="669" y="1064"/>
                  <a:pt x="666" y="1061"/>
                  <a:pt x="663" y="1061"/>
                </a:cubicBezTo>
                <a:close/>
                <a:moveTo>
                  <a:pt x="710" y="1049"/>
                </a:moveTo>
                <a:cubicBezTo>
                  <a:pt x="707" y="1049"/>
                  <a:pt x="704" y="1051"/>
                  <a:pt x="704" y="1055"/>
                </a:cubicBezTo>
                <a:cubicBezTo>
                  <a:pt x="704" y="1058"/>
                  <a:pt x="707" y="1061"/>
                  <a:pt x="710" y="1061"/>
                </a:cubicBezTo>
                <a:cubicBezTo>
                  <a:pt x="713" y="1061"/>
                  <a:pt x="716" y="1058"/>
                  <a:pt x="716" y="1055"/>
                </a:cubicBezTo>
                <a:cubicBezTo>
                  <a:pt x="716" y="1051"/>
                  <a:pt x="713" y="1049"/>
                  <a:pt x="710" y="1049"/>
                </a:cubicBezTo>
                <a:close/>
                <a:moveTo>
                  <a:pt x="756" y="1031"/>
                </a:moveTo>
                <a:cubicBezTo>
                  <a:pt x="752" y="1031"/>
                  <a:pt x="750" y="1034"/>
                  <a:pt x="750" y="1037"/>
                </a:cubicBezTo>
                <a:cubicBezTo>
                  <a:pt x="750" y="1041"/>
                  <a:pt x="752" y="1043"/>
                  <a:pt x="756" y="1043"/>
                </a:cubicBezTo>
                <a:cubicBezTo>
                  <a:pt x="759" y="1043"/>
                  <a:pt x="762" y="1041"/>
                  <a:pt x="762" y="1037"/>
                </a:cubicBezTo>
                <a:cubicBezTo>
                  <a:pt x="762" y="1034"/>
                  <a:pt x="759" y="1031"/>
                  <a:pt x="756" y="1031"/>
                </a:cubicBezTo>
                <a:close/>
                <a:moveTo>
                  <a:pt x="799" y="1010"/>
                </a:moveTo>
                <a:cubicBezTo>
                  <a:pt x="796" y="1010"/>
                  <a:pt x="793" y="1013"/>
                  <a:pt x="793" y="1016"/>
                </a:cubicBezTo>
                <a:cubicBezTo>
                  <a:pt x="793" y="1020"/>
                  <a:pt x="796" y="1022"/>
                  <a:pt x="799" y="1022"/>
                </a:cubicBezTo>
                <a:cubicBezTo>
                  <a:pt x="803" y="1022"/>
                  <a:pt x="806" y="1020"/>
                  <a:pt x="806" y="1016"/>
                </a:cubicBezTo>
                <a:cubicBezTo>
                  <a:pt x="806" y="1013"/>
                  <a:pt x="803" y="1010"/>
                  <a:pt x="799" y="1010"/>
                </a:cubicBezTo>
                <a:close/>
                <a:moveTo>
                  <a:pt x="839" y="986"/>
                </a:moveTo>
                <a:cubicBezTo>
                  <a:pt x="836" y="986"/>
                  <a:pt x="833" y="989"/>
                  <a:pt x="833" y="992"/>
                </a:cubicBezTo>
                <a:cubicBezTo>
                  <a:pt x="833" y="995"/>
                  <a:pt x="836" y="998"/>
                  <a:pt x="839" y="998"/>
                </a:cubicBezTo>
                <a:cubicBezTo>
                  <a:pt x="843" y="998"/>
                  <a:pt x="845" y="995"/>
                  <a:pt x="845" y="992"/>
                </a:cubicBezTo>
                <a:cubicBezTo>
                  <a:pt x="845" y="989"/>
                  <a:pt x="843" y="986"/>
                  <a:pt x="839" y="986"/>
                </a:cubicBezTo>
                <a:close/>
                <a:moveTo>
                  <a:pt x="879" y="959"/>
                </a:moveTo>
                <a:cubicBezTo>
                  <a:pt x="876" y="959"/>
                  <a:pt x="873" y="961"/>
                  <a:pt x="873" y="965"/>
                </a:cubicBezTo>
                <a:cubicBezTo>
                  <a:pt x="873" y="968"/>
                  <a:pt x="876" y="971"/>
                  <a:pt x="879" y="971"/>
                </a:cubicBezTo>
                <a:cubicBezTo>
                  <a:pt x="882" y="971"/>
                  <a:pt x="885" y="968"/>
                  <a:pt x="885" y="965"/>
                </a:cubicBezTo>
                <a:cubicBezTo>
                  <a:pt x="885" y="961"/>
                  <a:pt x="882" y="959"/>
                  <a:pt x="879" y="959"/>
                </a:cubicBezTo>
                <a:close/>
                <a:moveTo>
                  <a:pt x="915" y="926"/>
                </a:moveTo>
                <a:cubicBezTo>
                  <a:pt x="911" y="926"/>
                  <a:pt x="909" y="929"/>
                  <a:pt x="909" y="932"/>
                </a:cubicBezTo>
                <a:cubicBezTo>
                  <a:pt x="909" y="936"/>
                  <a:pt x="911" y="938"/>
                  <a:pt x="915" y="938"/>
                </a:cubicBezTo>
                <a:cubicBezTo>
                  <a:pt x="918" y="938"/>
                  <a:pt x="921" y="936"/>
                  <a:pt x="921" y="932"/>
                </a:cubicBezTo>
                <a:cubicBezTo>
                  <a:pt x="921" y="929"/>
                  <a:pt x="918" y="926"/>
                  <a:pt x="915" y="926"/>
                </a:cubicBezTo>
                <a:close/>
                <a:moveTo>
                  <a:pt x="949" y="891"/>
                </a:moveTo>
                <a:cubicBezTo>
                  <a:pt x="946" y="891"/>
                  <a:pt x="943" y="894"/>
                  <a:pt x="943" y="897"/>
                </a:cubicBezTo>
                <a:cubicBezTo>
                  <a:pt x="943" y="901"/>
                  <a:pt x="946" y="903"/>
                  <a:pt x="949" y="903"/>
                </a:cubicBezTo>
                <a:cubicBezTo>
                  <a:pt x="952" y="903"/>
                  <a:pt x="955" y="901"/>
                  <a:pt x="955" y="897"/>
                </a:cubicBezTo>
                <a:cubicBezTo>
                  <a:pt x="955" y="894"/>
                  <a:pt x="952" y="891"/>
                  <a:pt x="949" y="891"/>
                </a:cubicBezTo>
                <a:close/>
                <a:moveTo>
                  <a:pt x="978" y="853"/>
                </a:moveTo>
                <a:cubicBezTo>
                  <a:pt x="974" y="853"/>
                  <a:pt x="972" y="856"/>
                  <a:pt x="972" y="859"/>
                </a:cubicBezTo>
                <a:cubicBezTo>
                  <a:pt x="972" y="863"/>
                  <a:pt x="974" y="865"/>
                  <a:pt x="978" y="865"/>
                </a:cubicBezTo>
                <a:cubicBezTo>
                  <a:pt x="981" y="865"/>
                  <a:pt x="984" y="863"/>
                  <a:pt x="984" y="859"/>
                </a:cubicBezTo>
                <a:cubicBezTo>
                  <a:pt x="984" y="856"/>
                  <a:pt x="981" y="853"/>
                  <a:pt x="978" y="853"/>
                </a:cubicBezTo>
                <a:close/>
                <a:moveTo>
                  <a:pt x="1005" y="813"/>
                </a:moveTo>
                <a:cubicBezTo>
                  <a:pt x="1001" y="813"/>
                  <a:pt x="999" y="816"/>
                  <a:pt x="999" y="819"/>
                </a:cubicBezTo>
                <a:cubicBezTo>
                  <a:pt x="999" y="823"/>
                  <a:pt x="1001" y="826"/>
                  <a:pt x="1005" y="826"/>
                </a:cubicBezTo>
                <a:cubicBezTo>
                  <a:pt x="1008" y="826"/>
                  <a:pt x="1011" y="823"/>
                  <a:pt x="1011" y="819"/>
                </a:cubicBezTo>
                <a:cubicBezTo>
                  <a:pt x="1011" y="816"/>
                  <a:pt x="1008" y="813"/>
                  <a:pt x="1005" y="813"/>
                </a:cubicBezTo>
                <a:close/>
                <a:moveTo>
                  <a:pt x="1027" y="772"/>
                </a:moveTo>
                <a:cubicBezTo>
                  <a:pt x="1024" y="772"/>
                  <a:pt x="1021" y="774"/>
                  <a:pt x="1021" y="778"/>
                </a:cubicBezTo>
                <a:cubicBezTo>
                  <a:pt x="1021" y="781"/>
                  <a:pt x="1024" y="784"/>
                  <a:pt x="1027" y="784"/>
                </a:cubicBezTo>
                <a:cubicBezTo>
                  <a:pt x="1031" y="784"/>
                  <a:pt x="1033" y="781"/>
                  <a:pt x="1033" y="778"/>
                </a:cubicBezTo>
                <a:cubicBezTo>
                  <a:pt x="1033" y="774"/>
                  <a:pt x="1031" y="772"/>
                  <a:pt x="1027" y="772"/>
                </a:cubicBezTo>
                <a:close/>
                <a:moveTo>
                  <a:pt x="1047" y="726"/>
                </a:moveTo>
                <a:cubicBezTo>
                  <a:pt x="1043" y="726"/>
                  <a:pt x="1041" y="729"/>
                  <a:pt x="1041" y="732"/>
                </a:cubicBezTo>
                <a:cubicBezTo>
                  <a:pt x="1041" y="736"/>
                  <a:pt x="1043" y="738"/>
                  <a:pt x="1047" y="738"/>
                </a:cubicBezTo>
                <a:cubicBezTo>
                  <a:pt x="1050" y="738"/>
                  <a:pt x="1053" y="736"/>
                  <a:pt x="1053" y="732"/>
                </a:cubicBezTo>
                <a:cubicBezTo>
                  <a:pt x="1053" y="729"/>
                  <a:pt x="1050" y="726"/>
                  <a:pt x="1047" y="726"/>
                </a:cubicBezTo>
                <a:close/>
                <a:moveTo>
                  <a:pt x="1062" y="681"/>
                </a:moveTo>
                <a:cubicBezTo>
                  <a:pt x="1059" y="681"/>
                  <a:pt x="1056" y="683"/>
                  <a:pt x="1056" y="687"/>
                </a:cubicBezTo>
                <a:cubicBezTo>
                  <a:pt x="1056" y="690"/>
                  <a:pt x="1059" y="693"/>
                  <a:pt x="1062" y="693"/>
                </a:cubicBezTo>
                <a:cubicBezTo>
                  <a:pt x="1065" y="693"/>
                  <a:pt x="1068" y="690"/>
                  <a:pt x="1068" y="687"/>
                </a:cubicBezTo>
                <a:cubicBezTo>
                  <a:pt x="1068" y="683"/>
                  <a:pt x="1065" y="681"/>
                  <a:pt x="1062" y="681"/>
                </a:cubicBezTo>
                <a:close/>
                <a:moveTo>
                  <a:pt x="1015" y="544"/>
                </a:moveTo>
                <a:cubicBezTo>
                  <a:pt x="1015" y="503"/>
                  <a:pt x="1044" y="465"/>
                  <a:pt x="1079" y="450"/>
                </a:cubicBezTo>
                <a:cubicBezTo>
                  <a:pt x="1034" y="195"/>
                  <a:pt x="811" y="0"/>
                  <a:pt x="544" y="0"/>
                </a:cubicBezTo>
                <a:cubicBezTo>
                  <a:pt x="244" y="0"/>
                  <a:pt x="0" y="244"/>
                  <a:pt x="0" y="544"/>
                </a:cubicBezTo>
                <a:cubicBezTo>
                  <a:pt x="0" y="546"/>
                  <a:pt x="0" y="548"/>
                  <a:pt x="0" y="549"/>
                </a:cubicBezTo>
                <a:cubicBezTo>
                  <a:pt x="12" y="549"/>
                  <a:pt x="12" y="549"/>
                  <a:pt x="12" y="549"/>
                </a:cubicBezTo>
                <a:cubicBezTo>
                  <a:pt x="12" y="549"/>
                  <a:pt x="12" y="549"/>
                  <a:pt x="12" y="549"/>
                </a:cubicBezTo>
                <a:cubicBezTo>
                  <a:pt x="12" y="547"/>
                  <a:pt x="12" y="546"/>
                  <a:pt x="12" y="544"/>
                </a:cubicBezTo>
                <a:cubicBezTo>
                  <a:pt x="12" y="397"/>
                  <a:pt x="71" y="264"/>
                  <a:pt x="168" y="168"/>
                </a:cubicBezTo>
                <a:cubicBezTo>
                  <a:pt x="264" y="72"/>
                  <a:pt x="397" y="12"/>
                  <a:pt x="544" y="12"/>
                </a:cubicBezTo>
                <a:cubicBezTo>
                  <a:pt x="804" y="12"/>
                  <a:pt x="1020" y="200"/>
                  <a:pt x="1067" y="446"/>
                </a:cubicBezTo>
                <a:cubicBezTo>
                  <a:pt x="1033" y="465"/>
                  <a:pt x="1007" y="503"/>
                  <a:pt x="1007" y="544"/>
                </a:cubicBezTo>
                <a:cubicBezTo>
                  <a:pt x="1007" y="590"/>
                  <a:pt x="1036" y="629"/>
                  <a:pt x="1077" y="644"/>
                </a:cubicBezTo>
                <a:cubicBezTo>
                  <a:pt x="1080" y="636"/>
                  <a:pt x="1080" y="636"/>
                  <a:pt x="1080" y="636"/>
                </a:cubicBezTo>
                <a:cubicBezTo>
                  <a:pt x="1042" y="622"/>
                  <a:pt x="1015" y="586"/>
                  <a:pt x="1015" y="544"/>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9" name="Oval 8"/>
          <p:cNvSpPr>
            <a:spLocks noChangeArrowheads="1"/>
          </p:cNvSpPr>
          <p:nvPr/>
        </p:nvSpPr>
        <p:spPr bwMode="auto">
          <a:xfrm>
            <a:off x="940705" y="2805766"/>
            <a:ext cx="2617030" cy="2621488"/>
          </a:xfrm>
          <a:prstGeom prst="ellipse">
            <a:avLst/>
          </a:prstGeom>
          <a:solidFill>
            <a:schemeClr val="bg1"/>
          </a:solidFill>
          <a:ln>
            <a:noFill/>
          </a:ln>
          <a:effectLst>
            <a:outerShdw blurRad="190500" dist="1270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0" name="Freeform 9"/>
          <p:cNvSpPr>
            <a:spLocks noEditPoints="1"/>
          </p:cNvSpPr>
          <p:nvPr/>
        </p:nvSpPr>
        <p:spPr bwMode="auto">
          <a:xfrm>
            <a:off x="4074899" y="2490712"/>
            <a:ext cx="3209985" cy="3239707"/>
          </a:xfrm>
          <a:custGeom>
            <a:avLst/>
            <a:gdLst>
              <a:gd name="T0" fmla="*/ 1076 w 1079"/>
              <a:gd name="T1" fmla="*/ 497 h 1088"/>
              <a:gd name="T2" fmla="*/ 1064 w 1079"/>
              <a:gd name="T3" fmla="*/ 455 h 1088"/>
              <a:gd name="T4" fmla="*/ 1058 w 1079"/>
              <a:gd name="T5" fmla="*/ 449 h 1088"/>
              <a:gd name="T6" fmla="*/ 1058 w 1079"/>
              <a:gd name="T7" fmla="*/ 402 h 1088"/>
              <a:gd name="T8" fmla="*/ 1052 w 1079"/>
              <a:gd name="T9" fmla="*/ 408 h 1088"/>
              <a:gd name="T10" fmla="*/ 1038 w 1079"/>
              <a:gd name="T11" fmla="*/ 350 h 1088"/>
              <a:gd name="T12" fmla="*/ 1019 w 1079"/>
              <a:gd name="T13" fmla="*/ 317 h 1088"/>
              <a:gd name="T14" fmla="*/ 1013 w 1079"/>
              <a:gd name="T15" fmla="*/ 311 h 1088"/>
              <a:gd name="T16" fmla="*/ 1003 w 1079"/>
              <a:gd name="T17" fmla="*/ 269 h 1088"/>
              <a:gd name="T18" fmla="*/ 997 w 1079"/>
              <a:gd name="T19" fmla="*/ 275 h 1088"/>
              <a:gd name="T20" fmla="*/ 969 w 1079"/>
              <a:gd name="T21" fmla="*/ 223 h 1088"/>
              <a:gd name="T22" fmla="*/ 940 w 1079"/>
              <a:gd name="T23" fmla="*/ 197 h 1088"/>
              <a:gd name="T24" fmla="*/ 934 w 1079"/>
              <a:gd name="T25" fmla="*/ 191 h 1088"/>
              <a:gd name="T26" fmla="*/ 912 w 1079"/>
              <a:gd name="T27" fmla="*/ 157 h 1088"/>
              <a:gd name="T28" fmla="*/ 906 w 1079"/>
              <a:gd name="T29" fmla="*/ 163 h 1088"/>
              <a:gd name="T30" fmla="*/ 873 w 1079"/>
              <a:gd name="T31" fmla="*/ 119 h 1088"/>
              <a:gd name="T32" fmla="*/ 833 w 1079"/>
              <a:gd name="T33" fmla="*/ 103 h 1088"/>
              <a:gd name="T34" fmla="*/ 827 w 1079"/>
              <a:gd name="T35" fmla="*/ 97 h 1088"/>
              <a:gd name="T36" fmla="*/ 795 w 1079"/>
              <a:gd name="T37" fmla="*/ 71 h 1088"/>
              <a:gd name="T38" fmla="*/ 789 w 1079"/>
              <a:gd name="T39" fmla="*/ 77 h 1088"/>
              <a:gd name="T40" fmla="*/ 746 w 1079"/>
              <a:gd name="T41" fmla="*/ 44 h 1088"/>
              <a:gd name="T42" fmla="*/ 701 w 1079"/>
              <a:gd name="T43" fmla="*/ 40 h 1088"/>
              <a:gd name="T44" fmla="*/ 695 w 1079"/>
              <a:gd name="T45" fmla="*/ 34 h 1088"/>
              <a:gd name="T46" fmla="*/ 660 w 1079"/>
              <a:gd name="T47" fmla="*/ 21 h 1088"/>
              <a:gd name="T48" fmla="*/ 654 w 1079"/>
              <a:gd name="T49" fmla="*/ 27 h 1088"/>
              <a:gd name="T50" fmla="*/ 608 w 1079"/>
              <a:gd name="T51" fmla="*/ 6 h 1088"/>
              <a:gd name="T52" fmla="*/ 560 w 1079"/>
              <a:gd name="T53" fmla="*/ 12 h 1088"/>
              <a:gd name="T54" fmla="*/ 554 w 1079"/>
              <a:gd name="T55" fmla="*/ 6 h 1088"/>
              <a:gd name="T56" fmla="*/ 517 w 1079"/>
              <a:gd name="T57" fmla="*/ 7 h 1088"/>
              <a:gd name="T58" fmla="*/ 511 w 1079"/>
              <a:gd name="T59" fmla="*/ 13 h 1088"/>
              <a:gd name="T60" fmla="*/ 463 w 1079"/>
              <a:gd name="T61" fmla="*/ 5 h 1088"/>
              <a:gd name="T62" fmla="*/ 416 w 1079"/>
              <a:gd name="T63" fmla="*/ 27 h 1088"/>
              <a:gd name="T64" fmla="*/ 410 w 1079"/>
              <a:gd name="T65" fmla="*/ 21 h 1088"/>
              <a:gd name="T66" fmla="*/ 376 w 1079"/>
              <a:gd name="T67" fmla="*/ 34 h 1088"/>
              <a:gd name="T68" fmla="*/ 370 w 1079"/>
              <a:gd name="T69" fmla="*/ 40 h 1088"/>
              <a:gd name="T70" fmla="*/ 324 w 1079"/>
              <a:gd name="T71" fmla="*/ 45 h 1088"/>
              <a:gd name="T72" fmla="*/ 280 w 1079"/>
              <a:gd name="T73" fmla="*/ 78 h 1088"/>
              <a:gd name="T74" fmla="*/ 274 w 1079"/>
              <a:gd name="T75" fmla="*/ 72 h 1088"/>
              <a:gd name="T76" fmla="*/ 246 w 1079"/>
              <a:gd name="T77" fmla="*/ 97 h 1088"/>
              <a:gd name="T78" fmla="*/ 240 w 1079"/>
              <a:gd name="T79" fmla="*/ 103 h 1088"/>
              <a:gd name="T80" fmla="*/ 201 w 1079"/>
              <a:gd name="T81" fmla="*/ 118 h 1088"/>
              <a:gd name="T82" fmla="*/ 165 w 1079"/>
              <a:gd name="T83" fmla="*/ 162 h 1088"/>
              <a:gd name="T84" fmla="*/ 159 w 1079"/>
              <a:gd name="T85" fmla="*/ 156 h 1088"/>
              <a:gd name="T86" fmla="*/ 137 w 1079"/>
              <a:gd name="T87" fmla="*/ 191 h 1088"/>
              <a:gd name="T88" fmla="*/ 131 w 1079"/>
              <a:gd name="T89" fmla="*/ 197 h 1088"/>
              <a:gd name="T90" fmla="*/ 102 w 1079"/>
              <a:gd name="T91" fmla="*/ 223 h 1088"/>
              <a:gd name="T92" fmla="*/ 75 w 1079"/>
              <a:gd name="T93" fmla="*/ 275 h 1088"/>
              <a:gd name="T94" fmla="*/ 69 w 1079"/>
              <a:gd name="T95" fmla="*/ 269 h 1088"/>
              <a:gd name="T96" fmla="*/ 58 w 1079"/>
              <a:gd name="T97" fmla="*/ 311 h 1088"/>
              <a:gd name="T98" fmla="*/ 52 w 1079"/>
              <a:gd name="T99" fmla="*/ 317 h 1088"/>
              <a:gd name="T100" fmla="*/ 33 w 1079"/>
              <a:gd name="T101" fmla="*/ 350 h 1088"/>
              <a:gd name="T102" fmla="*/ 18 w 1079"/>
              <a:gd name="T103" fmla="*/ 408 h 1088"/>
              <a:gd name="T104" fmla="*/ 11 w 1079"/>
              <a:gd name="T105" fmla="*/ 402 h 1088"/>
              <a:gd name="T106" fmla="*/ 1068 w 1079"/>
              <a:gd name="T107" fmla="*/ 540 h 1088"/>
              <a:gd name="T108" fmla="*/ 912 w 1079"/>
              <a:gd name="T109" fmla="*/ 921 h 1088"/>
              <a:gd name="T110" fmla="*/ 73 w 1079"/>
              <a:gd name="T111" fmla="*/ 545 h 1088"/>
              <a:gd name="T112" fmla="*/ 64 w 1079"/>
              <a:gd name="T113" fmla="*/ 545 h 1088"/>
              <a:gd name="T114" fmla="*/ 1079 w 1079"/>
              <a:gd name="T115" fmla="*/ 545 h 108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1079" h="1088">
                <a:moveTo>
                  <a:pt x="1064" y="497"/>
                </a:moveTo>
                <a:cubicBezTo>
                  <a:pt x="1064" y="500"/>
                  <a:pt x="1067" y="503"/>
                  <a:pt x="1070" y="503"/>
                </a:cubicBezTo>
                <a:cubicBezTo>
                  <a:pt x="1074" y="503"/>
                  <a:pt x="1076" y="500"/>
                  <a:pt x="1076" y="497"/>
                </a:cubicBezTo>
                <a:cubicBezTo>
                  <a:pt x="1076" y="494"/>
                  <a:pt x="1074" y="491"/>
                  <a:pt x="1070" y="491"/>
                </a:cubicBezTo>
                <a:cubicBezTo>
                  <a:pt x="1067" y="491"/>
                  <a:pt x="1064" y="494"/>
                  <a:pt x="1064" y="497"/>
                </a:cubicBezTo>
                <a:close/>
                <a:moveTo>
                  <a:pt x="1064" y="455"/>
                </a:moveTo>
                <a:cubicBezTo>
                  <a:pt x="1067" y="455"/>
                  <a:pt x="1070" y="452"/>
                  <a:pt x="1070" y="449"/>
                </a:cubicBezTo>
                <a:cubicBezTo>
                  <a:pt x="1070" y="445"/>
                  <a:pt x="1067" y="443"/>
                  <a:pt x="1064" y="443"/>
                </a:cubicBezTo>
                <a:cubicBezTo>
                  <a:pt x="1061" y="443"/>
                  <a:pt x="1058" y="445"/>
                  <a:pt x="1058" y="449"/>
                </a:cubicBezTo>
                <a:cubicBezTo>
                  <a:pt x="1058" y="452"/>
                  <a:pt x="1061" y="455"/>
                  <a:pt x="1064" y="455"/>
                </a:cubicBezTo>
                <a:close/>
                <a:moveTo>
                  <a:pt x="1052" y="408"/>
                </a:moveTo>
                <a:cubicBezTo>
                  <a:pt x="1056" y="408"/>
                  <a:pt x="1058" y="405"/>
                  <a:pt x="1058" y="402"/>
                </a:cubicBezTo>
                <a:cubicBezTo>
                  <a:pt x="1058" y="399"/>
                  <a:pt x="1056" y="396"/>
                  <a:pt x="1052" y="396"/>
                </a:cubicBezTo>
                <a:cubicBezTo>
                  <a:pt x="1049" y="396"/>
                  <a:pt x="1046" y="399"/>
                  <a:pt x="1046" y="402"/>
                </a:cubicBezTo>
                <a:cubicBezTo>
                  <a:pt x="1046" y="405"/>
                  <a:pt x="1049" y="408"/>
                  <a:pt x="1052" y="408"/>
                </a:cubicBezTo>
                <a:close/>
                <a:moveTo>
                  <a:pt x="1038" y="362"/>
                </a:moveTo>
                <a:cubicBezTo>
                  <a:pt x="1042" y="362"/>
                  <a:pt x="1044" y="359"/>
                  <a:pt x="1044" y="356"/>
                </a:cubicBezTo>
                <a:cubicBezTo>
                  <a:pt x="1044" y="352"/>
                  <a:pt x="1042" y="350"/>
                  <a:pt x="1038" y="350"/>
                </a:cubicBezTo>
                <a:cubicBezTo>
                  <a:pt x="1035" y="350"/>
                  <a:pt x="1032" y="352"/>
                  <a:pt x="1032" y="356"/>
                </a:cubicBezTo>
                <a:cubicBezTo>
                  <a:pt x="1032" y="359"/>
                  <a:pt x="1035" y="362"/>
                  <a:pt x="1038" y="362"/>
                </a:cubicBezTo>
                <a:close/>
                <a:moveTo>
                  <a:pt x="1019" y="317"/>
                </a:moveTo>
                <a:cubicBezTo>
                  <a:pt x="1022" y="317"/>
                  <a:pt x="1025" y="315"/>
                  <a:pt x="1025" y="311"/>
                </a:cubicBezTo>
                <a:cubicBezTo>
                  <a:pt x="1025" y="308"/>
                  <a:pt x="1022" y="305"/>
                  <a:pt x="1019" y="305"/>
                </a:cubicBezTo>
                <a:cubicBezTo>
                  <a:pt x="1016" y="305"/>
                  <a:pt x="1013" y="308"/>
                  <a:pt x="1013" y="311"/>
                </a:cubicBezTo>
                <a:cubicBezTo>
                  <a:pt x="1013" y="315"/>
                  <a:pt x="1016" y="317"/>
                  <a:pt x="1019" y="317"/>
                </a:cubicBezTo>
                <a:close/>
                <a:moveTo>
                  <a:pt x="997" y="275"/>
                </a:moveTo>
                <a:cubicBezTo>
                  <a:pt x="1000" y="275"/>
                  <a:pt x="1003" y="272"/>
                  <a:pt x="1003" y="269"/>
                </a:cubicBezTo>
                <a:cubicBezTo>
                  <a:pt x="1003" y="266"/>
                  <a:pt x="1000" y="263"/>
                  <a:pt x="997" y="263"/>
                </a:cubicBezTo>
                <a:cubicBezTo>
                  <a:pt x="993" y="263"/>
                  <a:pt x="991" y="266"/>
                  <a:pt x="991" y="269"/>
                </a:cubicBezTo>
                <a:cubicBezTo>
                  <a:pt x="991" y="272"/>
                  <a:pt x="993" y="275"/>
                  <a:pt x="997" y="275"/>
                </a:cubicBezTo>
                <a:close/>
                <a:moveTo>
                  <a:pt x="969" y="235"/>
                </a:moveTo>
                <a:cubicBezTo>
                  <a:pt x="972" y="235"/>
                  <a:pt x="975" y="232"/>
                  <a:pt x="975" y="229"/>
                </a:cubicBezTo>
                <a:cubicBezTo>
                  <a:pt x="975" y="226"/>
                  <a:pt x="972" y="223"/>
                  <a:pt x="969" y="223"/>
                </a:cubicBezTo>
                <a:cubicBezTo>
                  <a:pt x="966" y="223"/>
                  <a:pt x="963" y="226"/>
                  <a:pt x="963" y="229"/>
                </a:cubicBezTo>
                <a:cubicBezTo>
                  <a:pt x="963" y="232"/>
                  <a:pt x="966" y="235"/>
                  <a:pt x="969" y="235"/>
                </a:cubicBezTo>
                <a:close/>
                <a:moveTo>
                  <a:pt x="940" y="197"/>
                </a:moveTo>
                <a:cubicBezTo>
                  <a:pt x="943" y="197"/>
                  <a:pt x="946" y="195"/>
                  <a:pt x="946" y="191"/>
                </a:cubicBezTo>
                <a:cubicBezTo>
                  <a:pt x="946" y="188"/>
                  <a:pt x="943" y="185"/>
                  <a:pt x="940" y="185"/>
                </a:cubicBezTo>
                <a:cubicBezTo>
                  <a:pt x="937" y="185"/>
                  <a:pt x="934" y="188"/>
                  <a:pt x="934" y="191"/>
                </a:cubicBezTo>
                <a:cubicBezTo>
                  <a:pt x="934" y="195"/>
                  <a:pt x="937" y="197"/>
                  <a:pt x="940" y="197"/>
                </a:cubicBezTo>
                <a:close/>
                <a:moveTo>
                  <a:pt x="906" y="163"/>
                </a:moveTo>
                <a:cubicBezTo>
                  <a:pt x="910" y="163"/>
                  <a:pt x="912" y="160"/>
                  <a:pt x="912" y="157"/>
                </a:cubicBezTo>
                <a:cubicBezTo>
                  <a:pt x="912" y="153"/>
                  <a:pt x="910" y="151"/>
                  <a:pt x="906" y="151"/>
                </a:cubicBezTo>
                <a:cubicBezTo>
                  <a:pt x="903" y="151"/>
                  <a:pt x="900" y="153"/>
                  <a:pt x="900" y="157"/>
                </a:cubicBezTo>
                <a:cubicBezTo>
                  <a:pt x="900" y="160"/>
                  <a:pt x="903" y="163"/>
                  <a:pt x="906" y="163"/>
                </a:cubicBezTo>
                <a:close/>
                <a:moveTo>
                  <a:pt x="873" y="131"/>
                </a:moveTo>
                <a:cubicBezTo>
                  <a:pt x="876" y="131"/>
                  <a:pt x="879" y="128"/>
                  <a:pt x="879" y="125"/>
                </a:cubicBezTo>
                <a:cubicBezTo>
                  <a:pt x="879" y="122"/>
                  <a:pt x="876" y="119"/>
                  <a:pt x="873" y="119"/>
                </a:cubicBezTo>
                <a:cubicBezTo>
                  <a:pt x="869" y="119"/>
                  <a:pt x="867" y="122"/>
                  <a:pt x="867" y="125"/>
                </a:cubicBezTo>
                <a:cubicBezTo>
                  <a:pt x="867" y="128"/>
                  <a:pt x="869" y="131"/>
                  <a:pt x="873" y="131"/>
                </a:cubicBezTo>
                <a:close/>
                <a:moveTo>
                  <a:pt x="833" y="103"/>
                </a:moveTo>
                <a:cubicBezTo>
                  <a:pt x="836" y="103"/>
                  <a:pt x="839" y="100"/>
                  <a:pt x="839" y="97"/>
                </a:cubicBezTo>
                <a:cubicBezTo>
                  <a:pt x="839" y="93"/>
                  <a:pt x="836" y="91"/>
                  <a:pt x="833" y="91"/>
                </a:cubicBezTo>
                <a:cubicBezTo>
                  <a:pt x="829" y="91"/>
                  <a:pt x="827" y="93"/>
                  <a:pt x="827" y="97"/>
                </a:cubicBezTo>
                <a:cubicBezTo>
                  <a:pt x="827" y="100"/>
                  <a:pt x="829" y="103"/>
                  <a:pt x="833" y="103"/>
                </a:cubicBezTo>
                <a:close/>
                <a:moveTo>
                  <a:pt x="789" y="77"/>
                </a:moveTo>
                <a:cubicBezTo>
                  <a:pt x="793" y="77"/>
                  <a:pt x="795" y="74"/>
                  <a:pt x="795" y="71"/>
                </a:cubicBezTo>
                <a:cubicBezTo>
                  <a:pt x="795" y="67"/>
                  <a:pt x="793" y="65"/>
                  <a:pt x="789" y="65"/>
                </a:cubicBezTo>
                <a:cubicBezTo>
                  <a:pt x="786" y="65"/>
                  <a:pt x="783" y="67"/>
                  <a:pt x="783" y="71"/>
                </a:cubicBezTo>
                <a:cubicBezTo>
                  <a:pt x="783" y="74"/>
                  <a:pt x="786" y="77"/>
                  <a:pt x="789" y="77"/>
                </a:cubicBezTo>
                <a:close/>
                <a:moveTo>
                  <a:pt x="746" y="56"/>
                </a:moveTo>
                <a:cubicBezTo>
                  <a:pt x="750" y="56"/>
                  <a:pt x="752" y="53"/>
                  <a:pt x="752" y="50"/>
                </a:cubicBezTo>
                <a:cubicBezTo>
                  <a:pt x="752" y="47"/>
                  <a:pt x="750" y="44"/>
                  <a:pt x="746" y="44"/>
                </a:cubicBezTo>
                <a:cubicBezTo>
                  <a:pt x="743" y="44"/>
                  <a:pt x="740" y="47"/>
                  <a:pt x="740" y="50"/>
                </a:cubicBezTo>
                <a:cubicBezTo>
                  <a:pt x="740" y="53"/>
                  <a:pt x="743" y="56"/>
                  <a:pt x="746" y="56"/>
                </a:cubicBezTo>
                <a:close/>
                <a:moveTo>
                  <a:pt x="701" y="40"/>
                </a:moveTo>
                <a:cubicBezTo>
                  <a:pt x="704" y="40"/>
                  <a:pt x="707" y="37"/>
                  <a:pt x="707" y="34"/>
                </a:cubicBezTo>
                <a:cubicBezTo>
                  <a:pt x="707" y="31"/>
                  <a:pt x="704" y="28"/>
                  <a:pt x="701" y="28"/>
                </a:cubicBezTo>
                <a:cubicBezTo>
                  <a:pt x="697" y="28"/>
                  <a:pt x="695" y="31"/>
                  <a:pt x="695" y="34"/>
                </a:cubicBezTo>
                <a:cubicBezTo>
                  <a:pt x="695" y="37"/>
                  <a:pt x="697" y="40"/>
                  <a:pt x="701" y="40"/>
                </a:cubicBezTo>
                <a:close/>
                <a:moveTo>
                  <a:pt x="654" y="27"/>
                </a:moveTo>
                <a:cubicBezTo>
                  <a:pt x="658" y="27"/>
                  <a:pt x="660" y="24"/>
                  <a:pt x="660" y="21"/>
                </a:cubicBezTo>
                <a:cubicBezTo>
                  <a:pt x="660" y="18"/>
                  <a:pt x="658" y="15"/>
                  <a:pt x="654" y="15"/>
                </a:cubicBezTo>
                <a:cubicBezTo>
                  <a:pt x="651" y="15"/>
                  <a:pt x="648" y="18"/>
                  <a:pt x="648" y="21"/>
                </a:cubicBezTo>
                <a:cubicBezTo>
                  <a:pt x="648" y="24"/>
                  <a:pt x="651" y="27"/>
                  <a:pt x="654" y="27"/>
                </a:cubicBezTo>
                <a:close/>
                <a:moveTo>
                  <a:pt x="608" y="18"/>
                </a:moveTo>
                <a:cubicBezTo>
                  <a:pt x="611" y="18"/>
                  <a:pt x="614" y="15"/>
                  <a:pt x="614" y="12"/>
                </a:cubicBezTo>
                <a:cubicBezTo>
                  <a:pt x="614" y="8"/>
                  <a:pt x="611" y="6"/>
                  <a:pt x="608" y="6"/>
                </a:cubicBezTo>
                <a:cubicBezTo>
                  <a:pt x="604" y="6"/>
                  <a:pt x="602" y="8"/>
                  <a:pt x="602" y="12"/>
                </a:cubicBezTo>
                <a:cubicBezTo>
                  <a:pt x="602" y="15"/>
                  <a:pt x="604" y="18"/>
                  <a:pt x="608" y="18"/>
                </a:cubicBezTo>
                <a:close/>
                <a:moveTo>
                  <a:pt x="560" y="12"/>
                </a:moveTo>
                <a:cubicBezTo>
                  <a:pt x="563" y="12"/>
                  <a:pt x="566" y="10"/>
                  <a:pt x="566" y="6"/>
                </a:cubicBezTo>
                <a:cubicBezTo>
                  <a:pt x="566" y="3"/>
                  <a:pt x="563" y="0"/>
                  <a:pt x="560" y="0"/>
                </a:cubicBezTo>
                <a:cubicBezTo>
                  <a:pt x="556" y="0"/>
                  <a:pt x="554" y="3"/>
                  <a:pt x="554" y="6"/>
                </a:cubicBezTo>
                <a:cubicBezTo>
                  <a:pt x="554" y="10"/>
                  <a:pt x="556" y="12"/>
                  <a:pt x="560" y="12"/>
                </a:cubicBezTo>
                <a:close/>
                <a:moveTo>
                  <a:pt x="511" y="13"/>
                </a:moveTo>
                <a:cubicBezTo>
                  <a:pt x="514" y="13"/>
                  <a:pt x="517" y="10"/>
                  <a:pt x="517" y="7"/>
                </a:cubicBezTo>
                <a:cubicBezTo>
                  <a:pt x="517" y="4"/>
                  <a:pt x="514" y="1"/>
                  <a:pt x="511" y="1"/>
                </a:cubicBezTo>
                <a:cubicBezTo>
                  <a:pt x="508" y="1"/>
                  <a:pt x="505" y="4"/>
                  <a:pt x="505" y="7"/>
                </a:cubicBezTo>
                <a:cubicBezTo>
                  <a:pt x="505" y="10"/>
                  <a:pt x="508" y="13"/>
                  <a:pt x="511" y="13"/>
                </a:cubicBezTo>
                <a:close/>
                <a:moveTo>
                  <a:pt x="463" y="17"/>
                </a:moveTo>
                <a:cubicBezTo>
                  <a:pt x="466" y="17"/>
                  <a:pt x="469" y="15"/>
                  <a:pt x="469" y="11"/>
                </a:cubicBezTo>
                <a:cubicBezTo>
                  <a:pt x="469" y="8"/>
                  <a:pt x="466" y="5"/>
                  <a:pt x="463" y="5"/>
                </a:cubicBezTo>
                <a:cubicBezTo>
                  <a:pt x="459" y="5"/>
                  <a:pt x="457" y="8"/>
                  <a:pt x="457" y="11"/>
                </a:cubicBezTo>
                <a:cubicBezTo>
                  <a:pt x="457" y="15"/>
                  <a:pt x="459" y="17"/>
                  <a:pt x="463" y="17"/>
                </a:cubicBezTo>
                <a:close/>
                <a:moveTo>
                  <a:pt x="416" y="27"/>
                </a:moveTo>
                <a:cubicBezTo>
                  <a:pt x="420" y="27"/>
                  <a:pt x="422" y="25"/>
                  <a:pt x="422" y="21"/>
                </a:cubicBezTo>
                <a:cubicBezTo>
                  <a:pt x="422" y="18"/>
                  <a:pt x="420" y="15"/>
                  <a:pt x="416" y="15"/>
                </a:cubicBezTo>
                <a:cubicBezTo>
                  <a:pt x="413" y="15"/>
                  <a:pt x="410" y="18"/>
                  <a:pt x="410" y="21"/>
                </a:cubicBezTo>
                <a:cubicBezTo>
                  <a:pt x="410" y="25"/>
                  <a:pt x="413" y="27"/>
                  <a:pt x="416" y="27"/>
                </a:cubicBezTo>
                <a:close/>
                <a:moveTo>
                  <a:pt x="370" y="40"/>
                </a:moveTo>
                <a:cubicBezTo>
                  <a:pt x="373" y="40"/>
                  <a:pt x="376" y="37"/>
                  <a:pt x="376" y="34"/>
                </a:cubicBezTo>
                <a:cubicBezTo>
                  <a:pt x="376" y="31"/>
                  <a:pt x="373" y="28"/>
                  <a:pt x="370" y="28"/>
                </a:cubicBezTo>
                <a:cubicBezTo>
                  <a:pt x="366" y="28"/>
                  <a:pt x="364" y="31"/>
                  <a:pt x="364" y="34"/>
                </a:cubicBezTo>
                <a:cubicBezTo>
                  <a:pt x="364" y="37"/>
                  <a:pt x="366" y="40"/>
                  <a:pt x="370" y="40"/>
                </a:cubicBezTo>
                <a:close/>
                <a:moveTo>
                  <a:pt x="324" y="57"/>
                </a:moveTo>
                <a:cubicBezTo>
                  <a:pt x="327" y="57"/>
                  <a:pt x="330" y="55"/>
                  <a:pt x="330" y="51"/>
                </a:cubicBezTo>
                <a:cubicBezTo>
                  <a:pt x="330" y="48"/>
                  <a:pt x="327" y="45"/>
                  <a:pt x="324" y="45"/>
                </a:cubicBezTo>
                <a:cubicBezTo>
                  <a:pt x="321" y="45"/>
                  <a:pt x="318" y="48"/>
                  <a:pt x="318" y="51"/>
                </a:cubicBezTo>
                <a:cubicBezTo>
                  <a:pt x="318" y="55"/>
                  <a:pt x="321" y="57"/>
                  <a:pt x="324" y="57"/>
                </a:cubicBezTo>
                <a:close/>
                <a:moveTo>
                  <a:pt x="280" y="78"/>
                </a:moveTo>
                <a:cubicBezTo>
                  <a:pt x="283" y="78"/>
                  <a:pt x="286" y="76"/>
                  <a:pt x="286" y="72"/>
                </a:cubicBezTo>
                <a:cubicBezTo>
                  <a:pt x="286" y="69"/>
                  <a:pt x="283" y="66"/>
                  <a:pt x="280" y="66"/>
                </a:cubicBezTo>
                <a:cubicBezTo>
                  <a:pt x="277" y="66"/>
                  <a:pt x="274" y="69"/>
                  <a:pt x="274" y="72"/>
                </a:cubicBezTo>
                <a:cubicBezTo>
                  <a:pt x="274" y="76"/>
                  <a:pt x="277" y="78"/>
                  <a:pt x="280" y="78"/>
                </a:cubicBezTo>
                <a:close/>
                <a:moveTo>
                  <a:pt x="240" y="103"/>
                </a:moveTo>
                <a:cubicBezTo>
                  <a:pt x="243" y="103"/>
                  <a:pt x="246" y="100"/>
                  <a:pt x="246" y="97"/>
                </a:cubicBezTo>
                <a:cubicBezTo>
                  <a:pt x="246" y="93"/>
                  <a:pt x="243" y="91"/>
                  <a:pt x="240" y="91"/>
                </a:cubicBezTo>
                <a:cubicBezTo>
                  <a:pt x="237" y="91"/>
                  <a:pt x="234" y="93"/>
                  <a:pt x="234" y="97"/>
                </a:cubicBezTo>
                <a:cubicBezTo>
                  <a:pt x="234" y="100"/>
                  <a:pt x="237" y="103"/>
                  <a:pt x="240" y="103"/>
                </a:cubicBezTo>
                <a:close/>
                <a:moveTo>
                  <a:pt x="201" y="130"/>
                </a:moveTo>
                <a:cubicBezTo>
                  <a:pt x="204" y="130"/>
                  <a:pt x="207" y="127"/>
                  <a:pt x="207" y="124"/>
                </a:cubicBezTo>
                <a:cubicBezTo>
                  <a:pt x="207" y="121"/>
                  <a:pt x="204" y="118"/>
                  <a:pt x="201" y="118"/>
                </a:cubicBezTo>
                <a:cubicBezTo>
                  <a:pt x="197" y="118"/>
                  <a:pt x="195" y="121"/>
                  <a:pt x="195" y="124"/>
                </a:cubicBezTo>
                <a:cubicBezTo>
                  <a:pt x="195" y="127"/>
                  <a:pt x="197" y="130"/>
                  <a:pt x="201" y="130"/>
                </a:cubicBezTo>
                <a:close/>
                <a:moveTo>
                  <a:pt x="165" y="162"/>
                </a:moveTo>
                <a:cubicBezTo>
                  <a:pt x="168" y="162"/>
                  <a:pt x="171" y="160"/>
                  <a:pt x="171" y="156"/>
                </a:cubicBezTo>
                <a:cubicBezTo>
                  <a:pt x="171" y="153"/>
                  <a:pt x="168" y="150"/>
                  <a:pt x="165" y="150"/>
                </a:cubicBezTo>
                <a:cubicBezTo>
                  <a:pt x="162" y="150"/>
                  <a:pt x="159" y="153"/>
                  <a:pt x="159" y="156"/>
                </a:cubicBezTo>
                <a:cubicBezTo>
                  <a:pt x="159" y="160"/>
                  <a:pt x="162" y="162"/>
                  <a:pt x="165" y="162"/>
                </a:cubicBezTo>
                <a:close/>
                <a:moveTo>
                  <a:pt x="131" y="197"/>
                </a:moveTo>
                <a:cubicBezTo>
                  <a:pt x="134" y="197"/>
                  <a:pt x="137" y="195"/>
                  <a:pt x="137" y="191"/>
                </a:cubicBezTo>
                <a:cubicBezTo>
                  <a:pt x="137" y="188"/>
                  <a:pt x="134" y="185"/>
                  <a:pt x="131" y="185"/>
                </a:cubicBezTo>
                <a:cubicBezTo>
                  <a:pt x="127" y="185"/>
                  <a:pt x="125" y="188"/>
                  <a:pt x="125" y="191"/>
                </a:cubicBezTo>
                <a:cubicBezTo>
                  <a:pt x="125" y="195"/>
                  <a:pt x="127" y="197"/>
                  <a:pt x="131" y="197"/>
                </a:cubicBezTo>
                <a:close/>
                <a:moveTo>
                  <a:pt x="102" y="235"/>
                </a:moveTo>
                <a:cubicBezTo>
                  <a:pt x="105" y="235"/>
                  <a:pt x="108" y="233"/>
                  <a:pt x="108" y="229"/>
                </a:cubicBezTo>
                <a:cubicBezTo>
                  <a:pt x="108" y="226"/>
                  <a:pt x="105" y="223"/>
                  <a:pt x="102" y="223"/>
                </a:cubicBezTo>
                <a:cubicBezTo>
                  <a:pt x="98" y="223"/>
                  <a:pt x="96" y="226"/>
                  <a:pt x="96" y="229"/>
                </a:cubicBezTo>
                <a:cubicBezTo>
                  <a:pt x="96" y="233"/>
                  <a:pt x="98" y="235"/>
                  <a:pt x="102" y="235"/>
                </a:cubicBezTo>
                <a:close/>
                <a:moveTo>
                  <a:pt x="75" y="275"/>
                </a:moveTo>
                <a:cubicBezTo>
                  <a:pt x="78" y="275"/>
                  <a:pt x="81" y="273"/>
                  <a:pt x="81" y="269"/>
                </a:cubicBezTo>
                <a:cubicBezTo>
                  <a:pt x="81" y="266"/>
                  <a:pt x="78" y="263"/>
                  <a:pt x="75" y="263"/>
                </a:cubicBezTo>
                <a:cubicBezTo>
                  <a:pt x="72" y="263"/>
                  <a:pt x="69" y="266"/>
                  <a:pt x="69" y="269"/>
                </a:cubicBezTo>
                <a:cubicBezTo>
                  <a:pt x="69" y="273"/>
                  <a:pt x="72" y="275"/>
                  <a:pt x="75" y="275"/>
                </a:cubicBezTo>
                <a:close/>
                <a:moveTo>
                  <a:pt x="52" y="317"/>
                </a:moveTo>
                <a:cubicBezTo>
                  <a:pt x="56" y="317"/>
                  <a:pt x="58" y="314"/>
                  <a:pt x="58" y="311"/>
                </a:cubicBezTo>
                <a:cubicBezTo>
                  <a:pt x="58" y="308"/>
                  <a:pt x="56" y="305"/>
                  <a:pt x="52" y="305"/>
                </a:cubicBezTo>
                <a:cubicBezTo>
                  <a:pt x="49" y="305"/>
                  <a:pt x="46" y="308"/>
                  <a:pt x="46" y="311"/>
                </a:cubicBezTo>
                <a:cubicBezTo>
                  <a:pt x="46" y="314"/>
                  <a:pt x="49" y="317"/>
                  <a:pt x="52" y="317"/>
                </a:cubicBezTo>
                <a:close/>
                <a:moveTo>
                  <a:pt x="33" y="362"/>
                </a:moveTo>
                <a:cubicBezTo>
                  <a:pt x="36" y="362"/>
                  <a:pt x="39" y="360"/>
                  <a:pt x="39" y="356"/>
                </a:cubicBezTo>
                <a:cubicBezTo>
                  <a:pt x="39" y="353"/>
                  <a:pt x="36" y="350"/>
                  <a:pt x="33" y="350"/>
                </a:cubicBezTo>
                <a:cubicBezTo>
                  <a:pt x="30" y="350"/>
                  <a:pt x="27" y="353"/>
                  <a:pt x="27" y="356"/>
                </a:cubicBezTo>
                <a:cubicBezTo>
                  <a:pt x="27" y="360"/>
                  <a:pt x="30" y="362"/>
                  <a:pt x="33" y="362"/>
                </a:cubicBezTo>
                <a:close/>
                <a:moveTo>
                  <a:pt x="18" y="408"/>
                </a:moveTo>
                <a:cubicBezTo>
                  <a:pt x="21" y="408"/>
                  <a:pt x="24" y="406"/>
                  <a:pt x="24" y="402"/>
                </a:cubicBezTo>
                <a:cubicBezTo>
                  <a:pt x="24" y="399"/>
                  <a:pt x="21" y="396"/>
                  <a:pt x="18" y="396"/>
                </a:cubicBezTo>
                <a:cubicBezTo>
                  <a:pt x="14" y="396"/>
                  <a:pt x="11" y="399"/>
                  <a:pt x="11" y="402"/>
                </a:cubicBezTo>
                <a:cubicBezTo>
                  <a:pt x="11" y="406"/>
                  <a:pt x="14" y="408"/>
                  <a:pt x="18" y="408"/>
                </a:cubicBezTo>
                <a:close/>
                <a:moveTo>
                  <a:pt x="1079" y="540"/>
                </a:moveTo>
                <a:cubicBezTo>
                  <a:pt x="1068" y="540"/>
                  <a:pt x="1068" y="540"/>
                  <a:pt x="1068" y="540"/>
                </a:cubicBezTo>
                <a:cubicBezTo>
                  <a:pt x="1068" y="540"/>
                  <a:pt x="1068" y="540"/>
                  <a:pt x="1068" y="540"/>
                </a:cubicBezTo>
                <a:cubicBezTo>
                  <a:pt x="1068" y="541"/>
                  <a:pt x="1068" y="543"/>
                  <a:pt x="1068" y="545"/>
                </a:cubicBezTo>
                <a:cubicBezTo>
                  <a:pt x="1068" y="692"/>
                  <a:pt x="1008" y="825"/>
                  <a:pt x="912" y="921"/>
                </a:cubicBezTo>
                <a:cubicBezTo>
                  <a:pt x="816" y="1017"/>
                  <a:pt x="683" y="1077"/>
                  <a:pt x="536" y="1077"/>
                </a:cubicBezTo>
                <a:cubicBezTo>
                  <a:pt x="276" y="1077"/>
                  <a:pt x="59" y="889"/>
                  <a:pt x="13" y="642"/>
                </a:cubicBezTo>
                <a:cubicBezTo>
                  <a:pt x="47" y="624"/>
                  <a:pt x="73" y="585"/>
                  <a:pt x="73" y="545"/>
                </a:cubicBezTo>
                <a:cubicBezTo>
                  <a:pt x="73" y="499"/>
                  <a:pt x="44" y="460"/>
                  <a:pt x="3" y="445"/>
                </a:cubicBezTo>
                <a:cubicBezTo>
                  <a:pt x="0" y="453"/>
                  <a:pt x="0" y="453"/>
                  <a:pt x="0" y="453"/>
                </a:cubicBezTo>
                <a:cubicBezTo>
                  <a:pt x="38" y="467"/>
                  <a:pt x="64" y="503"/>
                  <a:pt x="64" y="545"/>
                </a:cubicBezTo>
                <a:cubicBezTo>
                  <a:pt x="64" y="585"/>
                  <a:pt x="35" y="624"/>
                  <a:pt x="0" y="639"/>
                </a:cubicBezTo>
                <a:cubicBezTo>
                  <a:pt x="45" y="894"/>
                  <a:pt x="268" y="1088"/>
                  <a:pt x="536" y="1088"/>
                </a:cubicBezTo>
                <a:cubicBezTo>
                  <a:pt x="836" y="1088"/>
                  <a:pt x="1079" y="845"/>
                  <a:pt x="1079" y="545"/>
                </a:cubicBezTo>
                <a:cubicBezTo>
                  <a:pt x="1079" y="543"/>
                  <a:pt x="1079" y="541"/>
                  <a:pt x="1079" y="540"/>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Oval 10"/>
          <p:cNvSpPr>
            <a:spLocks noChangeArrowheads="1"/>
          </p:cNvSpPr>
          <p:nvPr/>
        </p:nvSpPr>
        <p:spPr bwMode="auto">
          <a:xfrm>
            <a:off x="4372120" y="2805766"/>
            <a:ext cx="2617030" cy="2621488"/>
          </a:xfrm>
          <a:prstGeom prst="ellipse">
            <a:avLst/>
          </a:prstGeom>
          <a:solidFill>
            <a:schemeClr val="bg1"/>
          </a:solidFill>
          <a:ln>
            <a:noFill/>
          </a:ln>
          <a:effectLst>
            <a:outerShdw blurRad="190500" dist="127000" dir="2700000" algn="tl" rotWithShape="0">
              <a:schemeClr val="accent2">
                <a:lumMod val="50000"/>
                <a:lumOff val="50000"/>
                <a:alpha val="25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2" name="Oval 11"/>
          <p:cNvSpPr>
            <a:spLocks noChangeArrowheads="1"/>
          </p:cNvSpPr>
          <p:nvPr/>
        </p:nvSpPr>
        <p:spPr bwMode="auto">
          <a:xfrm>
            <a:off x="1824194" y="2624461"/>
            <a:ext cx="850052" cy="854510"/>
          </a:xfrm>
          <a:prstGeom prst="ellipse">
            <a:avLst/>
          </a:prstGeom>
          <a:solidFill>
            <a:schemeClr val="accent1"/>
          </a:solidFill>
          <a:ln>
            <a:noFill/>
          </a:ln>
          <a:effectLst>
            <a:outerShdw blurRad="190500" dist="127000" dir="2700000" algn="tl" rotWithShape="0">
              <a:schemeClr val="accent2">
                <a:lumMod val="75000"/>
                <a:lumOff val="25000"/>
                <a:alpha val="22000"/>
              </a:schemeClr>
            </a:outerShdw>
          </a:effectLst>
        </p:spPr>
        <p:txBody>
          <a:bodyPr vert="horz" wrap="square" lIns="91440" tIns="45720" rIns="91440" bIns="45720" numCol="1" anchor="t" anchorCtr="0" compatLnSpc="1">
            <a:prstTxWarp prst="textNoShape">
              <a:avLst/>
            </a:prstTxWarp>
          </a:bodyPr>
          <a:lstStyle/>
          <a:p>
            <a:endParaRPr lang="en-US"/>
          </a:p>
        </p:txBody>
      </p:sp>
      <p:sp>
        <p:nvSpPr>
          <p:cNvPr id="13" name="Oval 12"/>
          <p:cNvSpPr>
            <a:spLocks noChangeArrowheads="1"/>
          </p:cNvSpPr>
          <p:nvPr/>
        </p:nvSpPr>
        <p:spPr bwMode="auto">
          <a:xfrm>
            <a:off x="5254123" y="2624461"/>
            <a:ext cx="853024" cy="854510"/>
          </a:xfrm>
          <a:prstGeom prst="ellipse">
            <a:avLst/>
          </a:prstGeom>
          <a:solidFill>
            <a:schemeClr val="accent3"/>
          </a:solidFill>
          <a:ln>
            <a:noFill/>
          </a:ln>
          <a:effectLst>
            <a:outerShdw blurRad="190500" dist="127000" dir="2700000" algn="tl" rotWithShape="0">
              <a:schemeClr val="accent2">
                <a:lumMod val="75000"/>
                <a:lumOff val="25000"/>
                <a:alpha val="22000"/>
              </a:schemeClr>
            </a:outerShdw>
          </a:effectLst>
        </p:spPr>
        <p:txBody>
          <a:bodyPr vert="horz" wrap="square" lIns="91440" tIns="45720" rIns="91440" bIns="45720" numCol="1" anchor="t" anchorCtr="0" compatLnSpc="1">
            <a:prstTxWarp prst="textNoShape">
              <a:avLst/>
            </a:prstTxWarp>
          </a:bodyPr>
          <a:lstStyle/>
          <a:p>
            <a:endParaRPr lang="en-US"/>
          </a:p>
        </p:txBody>
      </p:sp>
      <p:grpSp>
        <p:nvGrpSpPr>
          <p:cNvPr id="66" name="Group 65"/>
          <p:cNvGrpSpPr/>
          <p:nvPr/>
        </p:nvGrpSpPr>
        <p:grpSpPr>
          <a:xfrm>
            <a:off x="5463664" y="2850349"/>
            <a:ext cx="433942" cy="375985"/>
            <a:chOff x="5446573" y="2850349"/>
            <a:chExt cx="433942" cy="375985"/>
          </a:xfrm>
          <a:solidFill>
            <a:schemeClr val="bg1"/>
          </a:solidFill>
        </p:grpSpPr>
        <p:sp>
          <p:nvSpPr>
            <p:cNvPr id="14" name="Freeform 13"/>
            <p:cNvSpPr>
              <a:spLocks noEditPoints="1"/>
            </p:cNvSpPr>
            <p:nvPr/>
          </p:nvSpPr>
          <p:spPr bwMode="auto">
            <a:xfrm>
              <a:off x="5446573" y="2850349"/>
              <a:ext cx="433942" cy="375985"/>
            </a:xfrm>
            <a:custGeom>
              <a:avLst/>
              <a:gdLst>
                <a:gd name="T0" fmla="*/ 145 w 146"/>
                <a:gd name="T1" fmla="*/ 86 h 126"/>
                <a:gd name="T2" fmla="*/ 123 w 146"/>
                <a:gd name="T3" fmla="*/ 29 h 126"/>
                <a:gd name="T4" fmla="*/ 122 w 146"/>
                <a:gd name="T5" fmla="*/ 27 h 126"/>
                <a:gd name="T6" fmla="*/ 122 w 146"/>
                <a:gd name="T7" fmla="*/ 27 h 126"/>
                <a:gd name="T8" fmla="*/ 122 w 146"/>
                <a:gd name="T9" fmla="*/ 26 h 126"/>
                <a:gd name="T10" fmla="*/ 122 w 146"/>
                <a:gd name="T11" fmla="*/ 26 h 126"/>
                <a:gd name="T12" fmla="*/ 112 w 146"/>
                <a:gd name="T13" fmla="*/ 13 h 126"/>
                <a:gd name="T14" fmla="*/ 100 w 146"/>
                <a:gd name="T15" fmla="*/ 0 h 126"/>
                <a:gd name="T16" fmla="*/ 88 w 146"/>
                <a:gd name="T17" fmla="*/ 13 h 126"/>
                <a:gd name="T18" fmla="*/ 88 w 146"/>
                <a:gd name="T19" fmla="*/ 15 h 126"/>
                <a:gd name="T20" fmla="*/ 80 w 146"/>
                <a:gd name="T21" fmla="*/ 26 h 126"/>
                <a:gd name="T22" fmla="*/ 68 w 146"/>
                <a:gd name="T23" fmla="*/ 26 h 126"/>
                <a:gd name="T24" fmla="*/ 60 w 146"/>
                <a:gd name="T25" fmla="*/ 16 h 126"/>
                <a:gd name="T26" fmla="*/ 60 w 146"/>
                <a:gd name="T27" fmla="*/ 13 h 126"/>
                <a:gd name="T28" fmla="*/ 48 w 146"/>
                <a:gd name="T29" fmla="*/ 0 h 126"/>
                <a:gd name="T30" fmla="*/ 36 w 146"/>
                <a:gd name="T31" fmla="*/ 12 h 126"/>
                <a:gd name="T32" fmla="*/ 25 w 146"/>
                <a:gd name="T33" fmla="*/ 27 h 126"/>
                <a:gd name="T34" fmla="*/ 24 w 146"/>
                <a:gd name="T35" fmla="*/ 29 h 126"/>
                <a:gd name="T36" fmla="*/ 1 w 146"/>
                <a:gd name="T37" fmla="*/ 86 h 126"/>
                <a:gd name="T38" fmla="*/ 0 w 146"/>
                <a:gd name="T39" fmla="*/ 94 h 126"/>
                <a:gd name="T40" fmla="*/ 38 w 146"/>
                <a:gd name="T41" fmla="*/ 126 h 126"/>
                <a:gd name="T42" fmla="*/ 73 w 146"/>
                <a:gd name="T43" fmla="*/ 109 h 126"/>
                <a:gd name="T44" fmla="*/ 107 w 146"/>
                <a:gd name="T45" fmla="*/ 126 h 126"/>
                <a:gd name="T46" fmla="*/ 146 w 146"/>
                <a:gd name="T47" fmla="*/ 94 h 126"/>
                <a:gd name="T48" fmla="*/ 145 w 146"/>
                <a:gd name="T49" fmla="*/ 86 h 126"/>
                <a:gd name="T50" fmla="*/ 37 w 146"/>
                <a:gd name="T51" fmla="*/ 118 h 126"/>
                <a:gd name="T52" fmla="*/ 11 w 146"/>
                <a:gd name="T53" fmla="*/ 91 h 126"/>
                <a:gd name="T54" fmla="*/ 37 w 146"/>
                <a:gd name="T55" fmla="*/ 65 h 126"/>
                <a:gd name="T56" fmla="*/ 64 w 146"/>
                <a:gd name="T57" fmla="*/ 91 h 126"/>
                <a:gd name="T58" fmla="*/ 37 w 146"/>
                <a:gd name="T59" fmla="*/ 118 h 126"/>
                <a:gd name="T60" fmla="*/ 73 w 146"/>
                <a:gd name="T61" fmla="*/ 77 h 126"/>
                <a:gd name="T62" fmla="*/ 62 w 146"/>
                <a:gd name="T63" fmla="*/ 67 h 126"/>
                <a:gd name="T64" fmla="*/ 73 w 146"/>
                <a:gd name="T65" fmla="*/ 57 h 126"/>
                <a:gd name="T66" fmla="*/ 83 w 146"/>
                <a:gd name="T67" fmla="*/ 67 h 126"/>
                <a:gd name="T68" fmla="*/ 73 w 146"/>
                <a:gd name="T69" fmla="*/ 77 h 126"/>
                <a:gd name="T70" fmla="*/ 109 w 146"/>
                <a:gd name="T71" fmla="*/ 118 h 126"/>
                <a:gd name="T72" fmla="*/ 83 w 146"/>
                <a:gd name="T73" fmla="*/ 91 h 126"/>
                <a:gd name="T74" fmla="*/ 109 w 146"/>
                <a:gd name="T75" fmla="*/ 65 h 126"/>
                <a:gd name="T76" fmla="*/ 136 w 146"/>
                <a:gd name="T77" fmla="*/ 91 h 126"/>
                <a:gd name="T78" fmla="*/ 109 w 146"/>
                <a:gd name="T79" fmla="*/ 118 h 12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146" h="126">
                  <a:moveTo>
                    <a:pt x="145" y="86"/>
                  </a:moveTo>
                  <a:cubicBezTo>
                    <a:pt x="123" y="29"/>
                    <a:pt x="123" y="29"/>
                    <a:pt x="123" y="29"/>
                  </a:cubicBezTo>
                  <a:cubicBezTo>
                    <a:pt x="123" y="29"/>
                    <a:pt x="123" y="28"/>
                    <a:pt x="122" y="27"/>
                  </a:cubicBezTo>
                  <a:cubicBezTo>
                    <a:pt x="122" y="27"/>
                    <a:pt x="122" y="27"/>
                    <a:pt x="122" y="27"/>
                  </a:cubicBezTo>
                  <a:cubicBezTo>
                    <a:pt x="122" y="26"/>
                    <a:pt x="122" y="26"/>
                    <a:pt x="122" y="26"/>
                  </a:cubicBezTo>
                  <a:cubicBezTo>
                    <a:pt x="122" y="26"/>
                    <a:pt x="122" y="26"/>
                    <a:pt x="122" y="26"/>
                  </a:cubicBezTo>
                  <a:cubicBezTo>
                    <a:pt x="121" y="20"/>
                    <a:pt x="117" y="15"/>
                    <a:pt x="112" y="13"/>
                  </a:cubicBezTo>
                  <a:cubicBezTo>
                    <a:pt x="112" y="6"/>
                    <a:pt x="107" y="0"/>
                    <a:pt x="100" y="0"/>
                  </a:cubicBezTo>
                  <a:cubicBezTo>
                    <a:pt x="93" y="0"/>
                    <a:pt x="88" y="6"/>
                    <a:pt x="88" y="13"/>
                  </a:cubicBezTo>
                  <a:cubicBezTo>
                    <a:pt x="88" y="14"/>
                    <a:pt x="88" y="14"/>
                    <a:pt x="88" y="15"/>
                  </a:cubicBezTo>
                  <a:cubicBezTo>
                    <a:pt x="84" y="18"/>
                    <a:pt x="81" y="22"/>
                    <a:pt x="80" y="26"/>
                  </a:cubicBezTo>
                  <a:cubicBezTo>
                    <a:pt x="68" y="26"/>
                    <a:pt x="68" y="26"/>
                    <a:pt x="68" y="26"/>
                  </a:cubicBezTo>
                  <a:cubicBezTo>
                    <a:pt x="67" y="22"/>
                    <a:pt x="64" y="18"/>
                    <a:pt x="60" y="16"/>
                  </a:cubicBezTo>
                  <a:cubicBezTo>
                    <a:pt x="60" y="15"/>
                    <a:pt x="60" y="14"/>
                    <a:pt x="60" y="13"/>
                  </a:cubicBezTo>
                  <a:cubicBezTo>
                    <a:pt x="60" y="6"/>
                    <a:pt x="55" y="0"/>
                    <a:pt x="48" y="0"/>
                  </a:cubicBezTo>
                  <a:cubicBezTo>
                    <a:pt x="42" y="0"/>
                    <a:pt x="36" y="6"/>
                    <a:pt x="36" y="12"/>
                  </a:cubicBezTo>
                  <a:cubicBezTo>
                    <a:pt x="30" y="15"/>
                    <a:pt x="26" y="20"/>
                    <a:pt x="25" y="27"/>
                  </a:cubicBezTo>
                  <a:cubicBezTo>
                    <a:pt x="25" y="28"/>
                    <a:pt x="24" y="28"/>
                    <a:pt x="24" y="29"/>
                  </a:cubicBezTo>
                  <a:cubicBezTo>
                    <a:pt x="1" y="86"/>
                    <a:pt x="1" y="86"/>
                    <a:pt x="1" y="86"/>
                  </a:cubicBezTo>
                  <a:cubicBezTo>
                    <a:pt x="0" y="89"/>
                    <a:pt x="0" y="91"/>
                    <a:pt x="0" y="94"/>
                  </a:cubicBezTo>
                  <a:cubicBezTo>
                    <a:pt x="0" y="111"/>
                    <a:pt x="18" y="126"/>
                    <a:pt x="38" y="126"/>
                  </a:cubicBezTo>
                  <a:cubicBezTo>
                    <a:pt x="53" y="126"/>
                    <a:pt x="66" y="119"/>
                    <a:pt x="73" y="109"/>
                  </a:cubicBezTo>
                  <a:cubicBezTo>
                    <a:pt x="79" y="119"/>
                    <a:pt x="92" y="126"/>
                    <a:pt x="107" y="126"/>
                  </a:cubicBezTo>
                  <a:cubicBezTo>
                    <a:pt x="128" y="126"/>
                    <a:pt x="146" y="112"/>
                    <a:pt x="146" y="94"/>
                  </a:cubicBezTo>
                  <a:cubicBezTo>
                    <a:pt x="146" y="91"/>
                    <a:pt x="145" y="89"/>
                    <a:pt x="145" y="86"/>
                  </a:cubicBezTo>
                  <a:close/>
                  <a:moveTo>
                    <a:pt x="37" y="118"/>
                  </a:moveTo>
                  <a:cubicBezTo>
                    <a:pt x="23" y="118"/>
                    <a:pt x="11" y="106"/>
                    <a:pt x="11" y="91"/>
                  </a:cubicBezTo>
                  <a:cubicBezTo>
                    <a:pt x="11" y="77"/>
                    <a:pt x="23" y="65"/>
                    <a:pt x="37" y="65"/>
                  </a:cubicBezTo>
                  <a:cubicBezTo>
                    <a:pt x="52" y="65"/>
                    <a:pt x="64" y="77"/>
                    <a:pt x="64" y="91"/>
                  </a:cubicBezTo>
                  <a:cubicBezTo>
                    <a:pt x="64" y="106"/>
                    <a:pt x="52" y="118"/>
                    <a:pt x="37" y="118"/>
                  </a:cubicBezTo>
                  <a:close/>
                  <a:moveTo>
                    <a:pt x="73" y="77"/>
                  </a:moveTo>
                  <a:cubicBezTo>
                    <a:pt x="67" y="77"/>
                    <a:pt x="62" y="73"/>
                    <a:pt x="62" y="67"/>
                  </a:cubicBezTo>
                  <a:cubicBezTo>
                    <a:pt x="62" y="61"/>
                    <a:pt x="67" y="57"/>
                    <a:pt x="73" y="57"/>
                  </a:cubicBezTo>
                  <a:cubicBezTo>
                    <a:pt x="78" y="57"/>
                    <a:pt x="83" y="61"/>
                    <a:pt x="83" y="67"/>
                  </a:cubicBezTo>
                  <a:cubicBezTo>
                    <a:pt x="83" y="73"/>
                    <a:pt x="78" y="77"/>
                    <a:pt x="73" y="77"/>
                  </a:cubicBezTo>
                  <a:close/>
                  <a:moveTo>
                    <a:pt x="109" y="118"/>
                  </a:moveTo>
                  <a:cubicBezTo>
                    <a:pt x="95" y="118"/>
                    <a:pt x="83" y="106"/>
                    <a:pt x="83" y="91"/>
                  </a:cubicBezTo>
                  <a:cubicBezTo>
                    <a:pt x="83" y="77"/>
                    <a:pt x="95" y="65"/>
                    <a:pt x="109" y="65"/>
                  </a:cubicBezTo>
                  <a:cubicBezTo>
                    <a:pt x="124" y="65"/>
                    <a:pt x="136" y="77"/>
                    <a:pt x="136" y="91"/>
                  </a:cubicBezTo>
                  <a:cubicBezTo>
                    <a:pt x="136" y="106"/>
                    <a:pt x="124" y="118"/>
                    <a:pt x="109" y="1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5" name="Freeform 14"/>
            <p:cNvSpPr>
              <a:spLocks/>
            </p:cNvSpPr>
            <p:nvPr/>
          </p:nvSpPr>
          <p:spPr bwMode="auto">
            <a:xfrm>
              <a:off x="5500073" y="3119334"/>
              <a:ext cx="101055" cy="71333"/>
            </a:xfrm>
            <a:custGeom>
              <a:avLst/>
              <a:gdLst>
                <a:gd name="T0" fmla="*/ 18 w 34"/>
                <a:gd name="T1" fmla="*/ 18 h 24"/>
                <a:gd name="T2" fmla="*/ 2 w 34"/>
                <a:gd name="T3" fmla="*/ 1 h 24"/>
                <a:gd name="T4" fmla="*/ 2 w 34"/>
                <a:gd name="T5" fmla="*/ 0 h 24"/>
                <a:gd name="T6" fmla="*/ 0 w 34"/>
                <a:gd name="T7" fmla="*/ 7 h 24"/>
                <a:gd name="T8" fmla="*/ 17 w 34"/>
                <a:gd name="T9" fmla="*/ 24 h 24"/>
                <a:gd name="T10" fmla="*/ 34 w 34"/>
                <a:gd name="T11" fmla="*/ 8 h 24"/>
                <a:gd name="T12" fmla="*/ 18 w 34"/>
                <a:gd name="T13" fmla="*/ 18 h 24"/>
              </a:gdLst>
              <a:ahLst/>
              <a:cxnLst>
                <a:cxn ang="0">
                  <a:pos x="T0" y="T1"/>
                </a:cxn>
                <a:cxn ang="0">
                  <a:pos x="T2" y="T3"/>
                </a:cxn>
                <a:cxn ang="0">
                  <a:pos x="T4" y="T5"/>
                </a:cxn>
                <a:cxn ang="0">
                  <a:pos x="T6" y="T7"/>
                </a:cxn>
                <a:cxn ang="0">
                  <a:pos x="T8" y="T9"/>
                </a:cxn>
                <a:cxn ang="0">
                  <a:pos x="T10" y="T11"/>
                </a:cxn>
                <a:cxn ang="0">
                  <a:pos x="T12" y="T13"/>
                </a:cxn>
              </a:cxnLst>
              <a:rect l="0" t="0" r="r" b="b"/>
              <a:pathLst>
                <a:path w="34" h="24">
                  <a:moveTo>
                    <a:pt x="18" y="18"/>
                  </a:moveTo>
                  <a:cubicBezTo>
                    <a:pt x="9" y="18"/>
                    <a:pt x="2" y="11"/>
                    <a:pt x="2" y="1"/>
                  </a:cubicBezTo>
                  <a:cubicBezTo>
                    <a:pt x="2" y="1"/>
                    <a:pt x="2" y="0"/>
                    <a:pt x="2" y="0"/>
                  </a:cubicBezTo>
                  <a:cubicBezTo>
                    <a:pt x="1" y="2"/>
                    <a:pt x="0" y="4"/>
                    <a:pt x="0" y="7"/>
                  </a:cubicBezTo>
                  <a:cubicBezTo>
                    <a:pt x="0" y="16"/>
                    <a:pt x="8" y="24"/>
                    <a:pt x="17" y="24"/>
                  </a:cubicBezTo>
                  <a:cubicBezTo>
                    <a:pt x="26" y="24"/>
                    <a:pt x="33" y="17"/>
                    <a:pt x="34" y="8"/>
                  </a:cubicBezTo>
                  <a:cubicBezTo>
                    <a:pt x="31" y="14"/>
                    <a:pt x="25" y="18"/>
                    <a:pt x="18" y="18"/>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15"/>
            <p:cNvSpPr>
              <a:spLocks/>
            </p:cNvSpPr>
            <p:nvPr/>
          </p:nvSpPr>
          <p:spPr bwMode="auto">
            <a:xfrm>
              <a:off x="5731905" y="3113390"/>
              <a:ext cx="104027" cy="83222"/>
            </a:xfrm>
            <a:custGeom>
              <a:avLst/>
              <a:gdLst>
                <a:gd name="T0" fmla="*/ 24 w 35"/>
                <a:gd name="T1" fmla="*/ 17 h 28"/>
                <a:gd name="T2" fmla="*/ 0 w 35"/>
                <a:gd name="T3" fmla="*/ 13 h 28"/>
                <a:gd name="T4" fmla="*/ 0 w 35"/>
                <a:gd name="T5" fmla="*/ 12 h 28"/>
                <a:gd name="T6" fmla="*/ 2 w 35"/>
                <a:gd name="T7" fmla="*/ 18 h 28"/>
                <a:gd name="T8" fmla="*/ 26 w 35"/>
                <a:gd name="T9" fmla="*/ 23 h 28"/>
                <a:gd name="T10" fmla="*/ 31 w 35"/>
                <a:gd name="T11" fmla="*/ 0 h 28"/>
                <a:gd name="T12" fmla="*/ 24 w 35"/>
                <a:gd name="T13" fmla="*/ 17 h 28"/>
              </a:gdLst>
              <a:ahLst/>
              <a:cxnLst>
                <a:cxn ang="0">
                  <a:pos x="T0" y="T1"/>
                </a:cxn>
                <a:cxn ang="0">
                  <a:pos x="T2" y="T3"/>
                </a:cxn>
                <a:cxn ang="0">
                  <a:pos x="T4" y="T5"/>
                </a:cxn>
                <a:cxn ang="0">
                  <a:pos x="T6" y="T7"/>
                </a:cxn>
                <a:cxn ang="0">
                  <a:pos x="T8" y="T9"/>
                </a:cxn>
                <a:cxn ang="0">
                  <a:pos x="T10" y="T11"/>
                </a:cxn>
                <a:cxn ang="0">
                  <a:pos x="T12" y="T13"/>
                </a:cxn>
              </a:cxnLst>
              <a:rect l="0" t="0" r="r" b="b"/>
              <a:pathLst>
                <a:path w="35" h="28">
                  <a:moveTo>
                    <a:pt x="24" y="17"/>
                  </a:moveTo>
                  <a:cubicBezTo>
                    <a:pt x="16" y="23"/>
                    <a:pt x="6" y="21"/>
                    <a:pt x="0" y="13"/>
                  </a:cubicBezTo>
                  <a:cubicBezTo>
                    <a:pt x="0" y="13"/>
                    <a:pt x="0" y="12"/>
                    <a:pt x="0" y="12"/>
                  </a:cubicBezTo>
                  <a:cubicBezTo>
                    <a:pt x="0" y="14"/>
                    <a:pt x="1" y="16"/>
                    <a:pt x="2" y="18"/>
                  </a:cubicBezTo>
                  <a:cubicBezTo>
                    <a:pt x="8" y="26"/>
                    <a:pt x="18" y="28"/>
                    <a:pt x="26" y="23"/>
                  </a:cubicBezTo>
                  <a:cubicBezTo>
                    <a:pt x="33" y="18"/>
                    <a:pt x="35" y="8"/>
                    <a:pt x="31" y="0"/>
                  </a:cubicBezTo>
                  <a:cubicBezTo>
                    <a:pt x="32" y="7"/>
                    <a:pt x="30" y="14"/>
                    <a:pt x="24" y="1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grpSp>
        <p:nvGrpSpPr>
          <p:cNvPr id="65" name="Group 64"/>
          <p:cNvGrpSpPr/>
          <p:nvPr/>
        </p:nvGrpSpPr>
        <p:grpSpPr>
          <a:xfrm>
            <a:off x="2033735" y="2784960"/>
            <a:ext cx="430970" cy="494873"/>
            <a:chOff x="2093922" y="2784960"/>
            <a:chExt cx="430970" cy="494873"/>
          </a:xfrm>
          <a:solidFill>
            <a:schemeClr val="bg1"/>
          </a:solidFill>
        </p:grpSpPr>
        <p:sp>
          <p:nvSpPr>
            <p:cNvPr id="18" name="Freeform 17"/>
            <p:cNvSpPr>
              <a:spLocks noEditPoints="1"/>
            </p:cNvSpPr>
            <p:nvPr/>
          </p:nvSpPr>
          <p:spPr bwMode="auto">
            <a:xfrm>
              <a:off x="2093922" y="2784960"/>
              <a:ext cx="341804" cy="196166"/>
            </a:xfrm>
            <a:custGeom>
              <a:avLst/>
              <a:gdLst>
                <a:gd name="T0" fmla="*/ 3 w 115"/>
                <a:gd name="T1" fmla="*/ 48 h 66"/>
                <a:gd name="T2" fmla="*/ 8 w 115"/>
                <a:gd name="T3" fmla="*/ 46 h 66"/>
                <a:gd name="T4" fmla="*/ 14 w 115"/>
                <a:gd name="T5" fmla="*/ 40 h 66"/>
                <a:gd name="T6" fmla="*/ 15 w 115"/>
                <a:gd name="T7" fmla="*/ 39 h 66"/>
                <a:gd name="T8" fmla="*/ 62 w 115"/>
                <a:gd name="T9" fmla="*/ 9 h 66"/>
                <a:gd name="T10" fmla="*/ 103 w 115"/>
                <a:gd name="T11" fmla="*/ 52 h 66"/>
                <a:gd name="T12" fmla="*/ 104 w 115"/>
                <a:gd name="T13" fmla="*/ 54 h 66"/>
                <a:gd name="T14" fmla="*/ 109 w 115"/>
                <a:gd name="T15" fmla="*/ 66 h 66"/>
                <a:gd name="T16" fmla="*/ 111 w 115"/>
                <a:gd name="T17" fmla="*/ 66 h 66"/>
                <a:gd name="T18" fmla="*/ 114 w 115"/>
                <a:gd name="T19" fmla="*/ 65 h 66"/>
                <a:gd name="T20" fmla="*/ 113 w 115"/>
                <a:gd name="T21" fmla="*/ 60 h 66"/>
                <a:gd name="T22" fmla="*/ 110 w 115"/>
                <a:gd name="T23" fmla="*/ 52 h 66"/>
                <a:gd name="T24" fmla="*/ 110 w 115"/>
                <a:gd name="T25" fmla="*/ 51 h 66"/>
                <a:gd name="T26" fmla="*/ 110 w 115"/>
                <a:gd name="T27" fmla="*/ 50 h 66"/>
                <a:gd name="T28" fmla="*/ 99 w 115"/>
                <a:gd name="T29" fmla="*/ 24 h 66"/>
                <a:gd name="T30" fmla="*/ 63 w 115"/>
                <a:gd name="T31" fmla="*/ 2 h 66"/>
                <a:gd name="T32" fmla="*/ 63 w 115"/>
                <a:gd name="T33" fmla="*/ 2 h 66"/>
                <a:gd name="T34" fmla="*/ 9 w 115"/>
                <a:gd name="T35" fmla="*/ 35 h 66"/>
                <a:gd name="T36" fmla="*/ 8 w 115"/>
                <a:gd name="T37" fmla="*/ 36 h 66"/>
                <a:gd name="T38" fmla="*/ 3 w 115"/>
                <a:gd name="T39" fmla="*/ 41 h 66"/>
                <a:gd name="T40" fmla="*/ 2 w 115"/>
                <a:gd name="T41" fmla="*/ 41 h 66"/>
                <a:gd name="T42" fmla="*/ 0 w 115"/>
                <a:gd name="T43" fmla="*/ 45 h 66"/>
                <a:gd name="T44" fmla="*/ 3 w 115"/>
                <a:gd name="T45" fmla="*/ 48 h 66"/>
                <a:gd name="T46" fmla="*/ 3 w 115"/>
                <a:gd name="T47" fmla="*/ 48 h 66"/>
                <a:gd name="T48" fmla="*/ 3 w 115"/>
                <a:gd name="T49" fmla="*/ 48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115" h="66">
                  <a:moveTo>
                    <a:pt x="3" y="48"/>
                  </a:moveTo>
                  <a:cubicBezTo>
                    <a:pt x="4" y="48"/>
                    <a:pt x="5" y="48"/>
                    <a:pt x="8" y="46"/>
                  </a:cubicBezTo>
                  <a:cubicBezTo>
                    <a:pt x="10" y="44"/>
                    <a:pt x="12" y="43"/>
                    <a:pt x="14" y="40"/>
                  </a:cubicBezTo>
                  <a:cubicBezTo>
                    <a:pt x="15" y="39"/>
                    <a:pt x="15" y="39"/>
                    <a:pt x="15" y="39"/>
                  </a:cubicBezTo>
                  <a:cubicBezTo>
                    <a:pt x="22" y="30"/>
                    <a:pt x="38" y="7"/>
                    <a:pt x="62" y="9"/>
                  </a:cubicBezTo>
                  <a:cubicBezTo>
                    <a:pt x="82" y="10"/>
                    <a:pt x="96" y="25"/>
                    <a:pt x="103" y="52"/>
                  </a:cubicBezTo>
                  <a:cubicBezTo>
                    <a:pt x="103" y="53"/>
                    <a:pt x="103" y="53"/>
                    <a:pt x="104" y="54"/>
                  </a:cubicBezTo>
                  <a:cubicBezTo>
                    <a:pt x="105" y="58"/>
                    <a:pt x="106" y="64"/>
                    <a:pt x="109" y="66"/>
                  </a:cubicBezTo>
                  <a:cubicBezTo>
                    <a:pt x="109" y="66"/>
                    <a:pt x="110" y="66"/>
                    <a:pt x="111" y="66"/>
                  </a:cubicBezTo>
                  <a:cubicBezTo>
                    <a:pt x="112" y="66"/>
                    <a:pt x="113" y="66"/>
                    <a:pt x="114" y="65"/>
                  </a:cubicBezTo>
                  <a:cubicBezTo>
                    <a:pt x="115" y="63"/>
                    <a:pt x="115" y="61"/>
                    <a:pt x="113" y="60"/>
                  </a:cubicBezTo>
                  <a:cubicBezTo>
                    <a:pt x="112" y="59"/>
                    <a:pt x="111" y="55"/>
                    <a:pt x="110" y="52"/>
                  </a:cubicBezTo>
                  <a:cubicBezTo>
                    <a:pt x="110" y="52"/>
                    <a:pt x="110" y="52"/>
                    <a:pt x="110" y="51"/>
                  </a:cubicBezTo>
                  <a:cubicBezTo>
                    <a:pt x="110" y="51"/>
                    <a:pt x="110" y="51"/>
                    <a:pt x="110" y="50"/>
                  </a:cubicBezTo>
                  <a:cubicBezTo>
                    <a:pt x="109" y="46"/>
                    <a:pt x="106" y="35"/>
                    <a:pt x="99" y="24"/>
                  </a:cubicBezTo>
                  <a:cubicBezTo>
                    <a:pt x="90" y="10"/>
                    <a:pt x="78" y="3"/>
                    <a:pt x="63" y="2"/>
                  </a:cubicBezTo>
                  <a:cubicBezTo>
                    <a:pt x="63" y="2"/>
                    <a:pt x="63" y="2"/>
                    <a:pt x="63" y="2"/>
                  </a:cubicBezTo>
                  <a:cubicBezTo>
                    <a:pt x="35" y="0"/>
                    <a:pt x="17" y="24"/>
                    <a:pt x="9" y="35"/>
                  </a:cubicBezTo>
                  <a:cubicBezTo>
                    <a:pt x="8" y="36"/>
                    <a:pt x="8" y="36"/>
                    <a:pt x="8" y="36"/>
                  </a:cubicBezTo>
                  <a:cubicBezTo>
                    <a:pt x="6" y="39"/>
                    <a:pt x="3" y="41"/>
                    <a:pt x="3" y="41"/>
                  </a:cubicBezTo>
                  <a:cubicBezTo>
                    <a:pt x="2" y="41"/>
                    <a:pt x="2" y="41"/>
                    <a:pt x="2" y="41"/>
                  </a:cubicBezTo>
                  <a:cubicBezTo>
                    <a:pt x="1" y="42"/>
                    <a:pt x="0" y="44"/>
                    <a:pt x="0" y="45"/>
                  </a:cubicBezTo>
                  <a:cubicBezTo>
                    <a:pt x="1" y="46"/>
                    <a:pt x="2" y="47"/>
                    <a:pt x="3" y="48"/>
                  </a:cubicBezTo>
                  <a:close/>
                  <a:moveTo>
                    <a:pt x="3" y="48"/>
                  </a:moveTo>
                  <a:cubicBezTo>
                    <a:pt x="3" y="48"/>
                    <a:pt x="3" y="48"/>
                    <a:pt x="3" y="4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9" name="Freeform 18"/>
            <p:cNvSpPr>
              <a:spLocks noEditPoints="1"/>
            </p:cNvSpPr>
            <p:nvPr/>
          </p:nvSpPr>
          <p:spPr bwMode="auto">
            <a:xfrm>
              <a:off x="2093922" y="2874127"/>
              <a:ext cx="279388" cy="160499"/>
            </a:xfrm>
            <a:custGeom>
              <a:avLst/>
              <a:gdLst>
                <a:gd name="T0" fmla="*/ 5 w 94"/>
                <a:gd name="T1" fmla="*/ 54 h 54"/>
                <a:gd name="T2" fmla="*/ 27 w 94"/>
                <a:gd name="T3" fmla="*/ 44 h 54"/>
                <a:gd name="T4" fmla="*/ 56 w 94"/>
                <a:gd name="T5" fmla="*/ 20 h 54"/>
                <a:gd name="T6" fmla="*/ 77 w 94"/>
                <a:gd name="T7" fmla="*/ 9 h 54"/>
                <a:gd name="T8" fmla="*/ 85 w 94"/>
                <a:gd name="T9" fmla="*/ 15 h 54"/>
                <a:gd name="T10" fmla="*/ 84 w 94"/>
                <a:gd name="T11" fmla="*/ 29 h 54"/>
                <a:gd name="T12" fmla="*/ 84 w 94"/>
                <a:gd name="T13" fmla="*/ 30 h 54"/>
                <a:gd name="T14" fmla="*/ 91 w 94"/>
                <a:gd name="T15" fmla="*/ 31 h 54"/>
                <a:gd name="T16" fmla="*/ 91 w 94"/>
                <a:gd name="T17" fmla="*/ 12 h 54"/>
                <a:gd name="T18" fmla="*/ 79 w 94"/>
                <a:gd name="T19" fmla="*/ 3 h 54"/>
                <a:gd name="T20" fmla="*/ 51 w 94"/>
                <a:gd name="T21" fmla="*/ 15 h 54"/>
                <a:gd name="T22" fmla="*/ 24 w 94"/>
                <a:gd name="T23" fmla="*/ 38 h 54"/>
                <a:gd name="T24" fmla="*/ 3 w 94"/>
                <a:gd name="T25" fmla="*/ 47 h 54"/>
                <a:gd name="T26" fmla="*/ 0 w 94"/>
                <a:gd name="T27" fmla="*/ 51 h 54"/>
                <a:gd name="T28" fmla="*/ 5 w 94"/>
                <a:gd name="T29" fmla="*/ 54 h 54"/>
                <a:gd name="T30" fmla="*/ 5 w 94"/>
                <a:gd name="T31" fmla="*/ 54 h 54"/>
                <a:gd name="T32" fmla="*/ 5 w 94"/>
                <a:gd name="T33"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94" h="54">
                  <a:moveTo>
                    <a:pt x="5" y="54"/>
                  </a:moveTo>
                  <a:cubicBezTo>
                    <a:pt x="16" y="51"/>
                    <a:pt x="27" y="44"/>
                    <a:pt x="27" y="44"/>
                  </a:cubicBezTo>
                  <a:cubicBezTo>
                    <a:pt x="42" y="35"/>
                    <a:pt x="56" y="20"/>
                    <a:pt x="56" y="20"/>
                  </a:cubicBezTo>
                  <a:cubicBezTo>
                    <a:pt x="62" y="13"/>
                    <a:pt x="70" y="7"/>
                    <a:pt x="77" y="9"/>
                  </a:cubicBezTo>
                  <a:cubicBezTo>
                    <a:pt x="81" y="10"/>
                    <a:pt x="83" y="13"/>
                    <a:pt x="85" y="15"/>
                  </a:cubicBezTo>
                  <a:cubicBezTo>
                    <a:pt x="86" y="19"/>
                    <a:pt x="86" y="24"/>
                    <a:pt x="84" y="29"/>
                  </a:cubicBezTo>
                  <a:cubicBezTo>
                    <a:pt x="84" y="29"/>
                    <a:pt x="84" y="30"/>
                    <a:pt x="84" y="30"/>
                  </a:cubicBezTo>
                  <a:cubicBezTo>
                    <a:pt x="86" y="30"/>
                    <a:pt x="89" y="31"/>
                    <a:pt x="91" y="31"/>
                  </a:cubicBezTo>
                  <a:cubicBezTo>
                    <a:pt x="94" y="25"/>
                    <a:pt x="94" y="18"/>
                    <a:pt x="91" y="12"/>
                  </a:cubicBezTo>
                  <a:cubicBezTo>
                    <a:pt x="89" y="8"/>
                    <a:pt x="85" y="4"/>
                    <a:pt x="79" y="3"/>
                  </a:cubicBezTo>
                  <a:cubicBezTo>
                    <a:pt x="70" y="0"/>
                    <a:pt x="60" y="5"/>
                    <a:pt x="51" y="15"/>
                  </a:cubicBezTo>
                  <a:cubicBezTo>
                    <a:pt x="51" y="15"/>
                    <a:pt x="38" y="29"/>
                    <a:pt x="24" y="38"/>
                  </a:cubicBezTo>
                  <a:cubicBezTo>
                    <a:pt x="24" y="38"/>
                    <a:pt x="13" y="44"/>
                    <a:pt x="3" y="47"/>
                  </a:cubicBezTo>
                  <a:cubicBezTo>
                    <a:pt x="1" y="47"/>
                    <a:pt x="0" y="49"/>
                    <a:pt x="0" y="51"/>
                  </a:cubicBezTo>
                  <a:cubicBezTo>
                    <a:pt x="1" y="53"/>
                    <a:pt x="3" y="54"/>
                    <a:pt x="5" y="54"/>
                  </a:cubicBezTo>
                  <a:close/>
                  <a:moveTo>
                    <a:pt x="5" y="54"/>
                  </a:moveTo>
                  <a:cubicBezTo>
                    <a:pt x="5" y="54"/>
                    <a:pt x="5" y="54"/>
                    <a:pt x="5" y="5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0" name="Freeform 19"/>
            <p:cNvSpPr>
              <a:spLocks noEditPoints="1"/>
            </p:cNvSpPr>
            <p:nvPr/>
          </p:nvSpPr>
          <p:spPr bwMode="auto">
            <a:xfrm>
              <a:off x="2111756" y="3070292"/>
              <a:ext cx="107000" cy="72820"/>
            </a:xfrm>
            <a:custGeom>
              <a:avLst/>
              <a:gdLst>
                <a:gd name="T0" fmla="*/ 35 w 36"/>
                <a:gd name="T1" fmla="*/ 4 h 24"/>
                <a:gd name="T2" fmla="*/ 36 w 36"/>
                <a:gd name="T3" fmla="*/ 0 h 24"/>
                <a:gd name="T4" fmla="*/ 3 w 36"/>
                <a:gd name="T5" fmla="*/ 18 h 24"/>
                <a:gd name="T6" fmla="*/ 1 w 36"/>
                <a:gd name="T7" fmla="*/ 22 h 24"/>
                <a:gd name="T8" fmla="*/ 4 w 36"/>
                <a:gd name="T9" fmla="*/ 24 h 24"/>
                <a:gd name="T10" fmla="*/ 6 w 36"/>
                <a:gd name="T11" fmla="*/ 24 h 24"/>
                <a:gd name="T12" fmla="*/ 36 w 36"/>
                <a:gd name="T13" fmla="*/ 8 h 24"/>
                <a:gd name="T14" fmla="*/ 35 w 36"/>
                <a:gd name="T15" fmla="*/ 4 h 24"/>
                <a:gd name="T16" fmla="*/ 35 w 36"/>
                <a:gd name="T17" fmla="*/ 4 h 24"/>
                <a:gd name="T18" fmla="*/ 35 w 36"/>
                <a:gd name="T19" fmla="*/ 4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36" h="24">
                  <a:moveTo>
                    <a:pt x="35" y="4"/>
                  </a:moveTo>
                  <a:cubicBezTo>
                    <a:pt x="35" y="3"/>
                    <a:pt x="35" y="1"/>
                    <a:pt x="36" y="0"/>
                  </a:cubicBezTo>
                  <a:cubicBezTo>
                    <a:pt x="26" y="6"/>
                    <a:pt x="13" y="13"/>
                    <a:pt x="3" y="18"/>
                  </a:cubicBezTo>
                  <a:cubicBezTo>
                    <a:pt x="1" y="18"/>
                    <a:pt x="0" y="20"/>
                    <a:pt x="1" y="22"/>
                  </a:cubicBezTo>
                  <a:cubicBezTo>
                    <a:pt x="2" y="24"/>
                    <a:pt x="3" y="24"/>
                    <a:pt x="4" y="24"/>
                  </a:cubicBezTo>
                  <a:cubicBezTo>
                    <a:pt x="5" y="24"/>
                    <a:pt x="5" y="24"/>
                    <a:pt x="6" y="24"/>
                  </a:cubicBezTo>
                  <a:cubicBezTo>
                    <a:pt x="15" y="20"/>
                    <a:pt x="26" y="14"/>
                    <a:pt x="36" y="8"/>
                  </a:cubicBezTo>
                  <a:cubicBezTo>
                    <a:pt x="35" y="7"/>
                    <a:pt x="35" y="6"/>
                    <a:pt x="35" y="4"/>
                  </a:cubicBezTo>
                  <a:close/>
                  <a:moveTo>
                    <a:pt x="35" y="4"/>
                  </a:moveTo>
                  <a:cubicBezTo>
                    <a:pt x="35" y="4"/>
                    <a:pt x="35" y="4"/>
                    <a:pt x="35" y="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1" name="Freeform 20"/>
            <p:cNvSpPr>
              <a:spLocks noEditPoints="1"/>
            </p:cNvSpPr>
            <p:nvPr/>
          </p:nvSpPr>
          <p:spPr bwMode="auto">
            <a:xfrm>
              <a:off x="2096895" y="2832516"/>
              <a:ext cx="205082" cy="148610"/>
            </a:xfrm>
            <a:custGeom>
              <a:avLst/>
              <a:gdLst>
                <a:gd name="T0" fmla="*/ 65 w 69"/>
                <a:gd name="T1" fmla="*/ 1 h 50"/>
                <a:gd name="T2" fmla="*/ 33 w 69"/>
                <a:gd name="T3" fmla="*/ 19 h 50"/>
                <a:gd name="T4" fmla="*/ 29 w 69"/>
                <a:gd name="T5" fmla="*/ 24 h 50"/>
                <a:gd name="T6" fmla="*/ 22 w 69"/>
                <a:gd name="T7" fmla="*/ 31 h 50"/>
                <a:gd name="T8" fmla="*/ 15 w 69"/>
                <a:gd name="T9" fmla="*/ 36 h 50"/>
                <a:gd name="T10" fmla="*/ 6 w 69"/>
                <a:gd name="T11" fmla="*/ 41 h 50"/>
                <a:gd name="T12" fmla="*/ 3 w 69"/>
                <a:gd name="T13" fmla="*/ 42 h 50"/>
                <a:gd name="T14" fmla="*/ 1 w 69"/>
                <a:gd name="T15" fmla="*/ 47 h 50"/>
                <a:gd name="T16" fmla="*/ 5 w 69"/>
                <a:gd name="T17" fmla="*/ 49 h 50"/>
                <a:gd name="T18" fmla="*/ 15 w 69"/>
                <a:gd name="T19" fmla="*/ 44 h 50"/>
                <a:gd name="T20" fmla="*/ 23 w 69"/>
                <a:gd name="T21" fmla="*/ 40 h 50"/>
                <a:gd name="T22" fmla="*/ 36 w 69"/>
                <a:gd name="T23" fmla="*/ 27 h 50"/>
                <a:gd name="T24" fmla="*/ 41 w 69"/>
                <a:gd name="T25" fmla="*/ 21 h 50"/>
                <a:gd name="T26" fmla="*/ 44 w 69"/>
                <a:gd name="T27" fmla="*/ 18 h 50"/>
                <a:gd name="T28" fmla="*/ 46 w 69"/>
                <a:gd name="T29" fmla="*/ 17 h 50"/>
                <a:gd name="T30" fmla="*/ 46 w 69"/>
                <a:gd name="T31" fmla="*/ 16 h 50"/>
                <a:gd name="T32" fmla="*/ 47 w 69"/>
                <a:gd name="T33" fmla="*/ 16 h 50"/>
                <a:gd name="T34" fmla="*/ 55 w 69"/>
                <a:gd name="T35" fmla="*/ 11 h 50"/>
                <a:gd name="T36" fmla="*/ 63 w 69"/>
                <a:gd name="T37" fmla="*/ 8 h 50"/>
                <a:gd name="T38" fmla="*/ 65 w 69"/>
                <a:gd name="T39" fmla="*/ 8 h 50"/>
                <a:gd name="T40" fmla="*/ 69 w 69"/>
                <a:gd name="T41" fmla="*/ 4 h 50"/>
                <a:gd name="T42" fmla="*/ 65 w 69"/>
                <a:gd name="T43" fmla="*/ 1 h 50"/>
                <a:gd name="T44" fmla="*/ 65 w 69"/>
                <a:gd name="T45" fmla="*/ 1 h 50"/>
                <a:gd name="T46" fmla="*/ 65 w 69"/>
                <a:gd name="T47" fmla="*/ 1 h 5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69" h="50">
                  <a:moveTo>
                    <a:pt x="65" y="1"/>
                  </a:moveTo>
                  <a:cubicBezTo>
                    <a:pt x="53" y="2"/>
                    <a:pt x="42" y="10"/>
                    <a:pt x="33" y="19"/>
                  </a:cubicBezTo>
                  <a:cubicBezTo>
                    <a:pt x="32" y="21"/>
                    <a:pt x="30" y="23"/>
                    <a:pt x="29" y="24"/>
                  </a:cubicBezTo>
                  <a:cubicBezTo>
                    <a:pt x="27" y="27"/>
                    <a:pt x="25" y="29"/>
                    <a:pt x="22" y="31"/>
                  </a:cubicBezTo>
                  <a:cubicBezTo>
                    <a:pt x="20" y="33"/>
                    <a:pt x="18" y="35"/>
                    <a:pt x="15" y="36"/>
                  </a:cubicBezTo>
                  <a:cubicBezTo>
                    <a:pt x="12" y="38"/>
                    <a:pt x="9" y="40"/>
                    <a:pt x="6" y="41"/>
                  </a:cubicBezTo>
                  <a:cubicBezTo>
                    <a:pt x="5" y="42"/>
                    <a:pt x="4" y="42"/>
                    <a:pt x="3" y="42"/>
                  </a:cubicBezTo>
                  <a:cubicBezTo>
                    <a:pt x="1" y="43"/>
                    <a:pt x="0" y="45"/>
                    <a:pt x="1" y="47"/>
                  </a:cubicBezTo>
                  <a:cubicBezTo>
                    <a:pt x="1" y="49"/>
                    <a:pt x="3" y="50"/>
                    <a:pt x="5" y="49"/>
                  </a:cubicBezTo>
                  <a:cubicBezTo>
                    <a:pt x="9" y="48"/>
                    <a:pt x="12" y="46"/>
                    <a:pt x="15" y="44"/>
                  </a:cubicBezTo>
                  <a:cubicBezTo>
                    <a:pt x="18" y="43"/>
                    <a:pt x="20" y="41"/>
                    <a:pt x="23" y="40"/>
                  </a:cubicBezTo>
                  <a:cubicBezTo>
                    <a:pt x="28" y="36"/>
                    <a:pt x="32" y="31"/>
                    <a:pt x="36" y="27"/>
                  </a:cubicBezTo>
                  <a:cubicBezTo>
                    <a:pt x="38" y="25"/>
                    <a:pt x="39" y="23"/>
                    <a:pt x="41" y="21"/>
                  </a:cubicBezTo>
                  <a:cubicBezTo>
                    <a:pt x="42" y="20"/>
                    <a:pt x="43" y="19"/>
                    <a:pt x="44" y="18"/>
                  </a:cubicBezTo>
                  <a:cubicBezTo>
                    <a:pt x="44" y="18"/>
                    <a:pt x="45" y="17"/>
                    <a:pt x="46" y="17"/>
                  </a:cubicBezTo>
                  <a:cubicBezTo>
                    <a:pt x="46" y="17"/>
                    <a:pt x="46" y="17"/>
                    <a:pt x="46" y="16"/>
                  </a:cubicBezTo>
                  <a:cubicBezTo>
                    <a:pt x="46" y="16"/>
                    <a:pt x="47" y="16"/>
                    <a:pt x="47" y="16"/>
                  </a:cubicBezTo>
                  <a:cubicBezTo>
                    <a:pt x="50" y="14"/>
                    <a:pt x="52" y="12"/>
                    <a:pt x="55" y="11"/>
                  </a:cubicBezTo>
                  <a:cubicBezTo>
                    <a:pt x="57" y="9"/>
                    <a:pt x="60" y="9"/>
                    <a:pt x="63" y="8"/>
                  </a:cubicBezTo>
                  <a:cubicBezTo>
                    <a:pt x="64" y="8"/>
                    <a:pt x="64" y="8"/>
                    <a:pt x="65" y="8"/>
                  </a:cubicBezTo>
                  <a:cubicBezTo>
                    <a:pt x="67" y="7"/>
                    <a:pt x="69" y="6"/>
                    <a:pt x="69" y="4"/>
                  </a:cubicBezTo>
                  <a:cubicBezTo>
                    <a:pt x="69" y="2"/>
                    <a:pt x="67" y="0"/>
                    <a:pt x="65" y="1"/>
                  </a:cubicBezTo>
                  <a:close/>
                  <a:moveTo>
                    <a:pt x="65" y="1"/>
                  </a:moveTo>
                  <a:cubicBezTo>
                    <a:pt x="65" y="1"/>
                    <a:pt x="65" y="1"/>
                    <a:pt x="65"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2" name="Freeform 21"/>
            <p:cNvSpPr>
              <a:spLocks noEditPoints="1"/>
            </p:cNvSpPr>
            <p:nvPr/>
          </p:nvSpPr>
          <p:spPr bwMode="auto">
            <a:xfrm>
              <a:off x="2099867" y="2927626"/>
              <a:ext cx="222916" cy="161986"/>
            </a:xfrm>
            <a:custGeom>
              <a:avLst/>
              <a:gdLst>
                <a:gd name="T0" fmla="*/ 5 w 75"/>
                <a:gd name="T1" fmla="*/ 54 h 54"/>
                <a:gd name="T2" fmla="*/ 43 w 75"/>
                <a:gd name="T3" fmla="*/ 35 h 54"/>
                <a:gd name="T4" fmla="*/ 68 w 75"/>
                <a:gd name="T5" fmla="*/ 14 h 54"/>
                <a:gd name="T6" fmla="*/ 74 w 75"/>
                <a:gd name="T7" fmla="*/ 6 h 54"/>
                <a:gd name="T8" fmla="*/ 73 w 75"/>
                <a:gd name="T9" fmla="*/ 1 h 54"/>
                <a:gd name="T10" fmla="*/ 68 w 75"/>
                <a:gd name="T11" fmla="*/ 2 h 54"/>
                <a:gd name="T12" fmla="*/ 3 w 75"/>
                <a:gd name="T13" fmla="*/ 47 h 54"/>
                <a:gd name="T14" fmla="*/ 3 w 75"/>
                <a:gd name="T15" fmla="*/ 48 h 54"/>
                <a:gd name="T16" fmla="*/ 1 w 75"/>
                <a:gd name="T17" fmla="*/ 52 h 54"/>
                <a:gd name="T18" fmla="*/ 4 w 75"/>
                <a:gd name="T19" fmla="*/ 54 h 54"/>
                <a:gd name="T20" fmla="*/ 5 w 75"/>
                <a:gd name="T21" fmla="*/ 54 h 54"/>
                <a:gd name="T22" fmla="*/ 5 w 75"/>
                <a:gd name="T23" fmla="*/ 54 h 54"/>
                <a:gd name="T24" fmla="*/ 5 w 75"/>
                <a:gd name="T25" fmla="*/ 54 h 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75" h="54">
                  <a:moveTo>
                    <a:pt x="5" y="54"/>
                  </a:moveTo>
                  <a:cubicBezTo>
                    <a:pt x="10" y="53"/>
                    <a:pt x="26" y="46"/>
                    <a:pt x="43" y="35"/>
                  </a:cubicBezTo>
                  <a:cubicBezTo>
                    <a:pt x="48" y="25"/>
                    <a:pt x="57" y="17"/>
                    <a:pt x="68" y="14"/>
                  </a:cubicBezTo>
                  <a:cubicBezTo>
                    <a:pt x="70" y="11"/>
                    <a:pt x="72" y="9"/>
                    <a:pt x="74" y="6"/>
                  </a:cubicBezTo>
                  <a:cubicBezTo>
                    <a:pt x="75" y="5"/>
                    <a:pt x="74" y="2"/>
                    <a:pt x="73" y="1"/>
                  </a:cubicBezTo>
                  <a:cubicBezTo>
                    <a:pt x="71" y="0"/>
                    <a:pt x="69" y="1"/>
                    <a:pt x="68" y="2"/>
                  </a:cubicBezTo>
                  <a:cubicBezTo>
                    <a:pt x="47" y="31"/>
                    <a:pt x="10" y="45"/>
                    <a:pt x="3" y="47"/>
                  </a:cubicBezTo>
                  <a:cubicBezTo>
                    <a:pt x="3" y="48"/>
                    <a:pt x="3" y="48"/>
                    <a:pt x="3" y="48"/>
                  </a:cubicBezTo>
                  <a:cubicBezTo>
                    <a:pt x="1" y="48"/>
                    <a:pt x="0" y="50"/>
                    <a:pt x="1" y="52"/>
                  </a:cubicBezTo>
                  <a:cubicBezTo>
                    <a:pt x="1" y="53"/>
                    <a:pt x="2" y="54"/>
                    <a:pt x="4" y="54"/>
                  </a:cubicBezTo>
                  <a:cubicBezTo>
                    <a:pt x="4" y="54"/>
                    <a:pt x="5" y="54"/>
                    <a:pt x="5" y="54"/>
                  </a:cubicBezTo>
                  <a:close/>
                  <a:moveTo>
                    <a:pt x="5" y="54"/>
                  </a:moveTo>
                  <a:cubicBezTo>
                    <a:pt x="5" y="54"/>
                    <a:pt x="5" y="54"/>
                    <a:pt x="5" y="54"/>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3" name="Freeform 22"/>
            <p:cNvSpPr>
              <a:spLocks noEditPoints="1"/>
            </p:cNvSpPr>
            <p:nvPr/>
          </p:nvSpPr>
          <p:spPr bwMode="auto">
            <a:xfrm>
              <a:off x="2135533" y="3125279"/>
              <a:ext cx="98083" cy="68361"/>
            </a:xfrm>
            <a:custGeom>
              <a:avLst/>
              <a:gdLst>
                <a:gd name="T0" fmla="*/ 33 w 33"/>
                <a:gd name="T1" fmla="*/ 7 h 23"/>
                <a:gd name="T2" fmla="*/ 30 w 33"/>
                <a:gd name="T3" fmla="*/ 0 h 23"/>
                <a:gd name="T4" fmla="*/ 26 w 33"/>
                <a:gd name="T5" fmla="*/ 3 h 23"/>
                <a:gd name="T6" fmla="*/ 3 w 33"/>
                <a:gd name="T7" fmla="*/ 16 h 23"/>
                <a:gd name="T8" fmla="*/ 1 w 33"/>
                <a:gd name="T9" fmla="*/ 20 h 23"/>
                <a:gd name="T10" fmla="*/ 4 w 33"/>
                <a:gd name="T11" fmla="*/ 23 h 23"/>
                <a:gd name="T12" fmla="*/ 5 w 33"/>
                <a:gd name="T13" fmla="*/ 23 h 23"/>
                <a:gd name="T14" fmla="*/ 30 w 33"/>
                <a:gd name="T15" fmla="*/ 8 h 23"/>
                <a:gd name="T16" fmla="*/ 33 w 33"/>
                <a:gd name="T17" fmla="*/ 7 h 23"/>
                <a:gd name="T18" fmla="*/ 33 w 33"/>
                <a:gd name="T19" fmla="*/ 7 h 23"/>
                <a:gd name="T20" fmla="*/ 33 w 33"/>
                <a:gd name="T21" fmla="*/ 7 h 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 h="23">
                  <a:moveTo>
                    <a:pt x="33" y="7"/>
                  </a:moveTo>
                  <a:cubicBezTo>
                    <a:pt x="32" y="5"/>
                    <a:pt x="31" y="3"/>
                    <a:pt x="30" y="0"/>
                  </a:cubicBezTo>
                  <a:cubicBezTo>
                    <a:pt x="29" y="1"/>
                    <a:pt x="28" y="2"/>
                    <a:pt x="26" y="3"/>
                  </a:cubicBezTo>
                  <a:cubicBezTo>
                    <a:pt x="18" y="8"/>
                    <a:pt x="8" y="15"/>
                    <a:pt x="3" y="16"/>
                  </a:cubicBezTo>
                  <a:cubicBezTo>
                    <a:pt x="2" y="17"/>
                    <a:pt x="0" y="19"/>
                    <a:pt x="1" y="20"/>
                  </a:cubicBezTo>
                  <a:cubicBezTo>
                    <a:pt x="1" y="22"/>
                    <a:pt x="3" y="23"/>
                    <a:pt x="4" y="23"/>
                  </a:cubicBezTo>
                  <a:cubicBezTo>
                    <a:pt x="5" y="23"/>
                    <a:pt x="5" y="23"/>
                    <a:pt x="5" y="23"/>
                  </a:cubicBezTo>
                  <a:cubicBezTo>
                    <a:pt x="11" y="21"/>
                    <a:pt x="20" y="15"/>
                    <a:pt x="30" y="8"/>
                  </a:cubicBezTo>
                  <a:cubicBezTo>
                    <a:pt x="31" y="8"/>
                    <a:pt x="32" y="7"/>
                    <a:pt x="33" y="7"/>
                  </a:cubicBezTo>
                  <a:close/>
                  <a:moveTo>
                    <a:pt x="33" y="7"/>
                  </a:moveTo>
                  <a:cubicBezTo>
                    <a:pt x="33" y="7"/>
                    <a:pt x="33" y="7"/>
                    <a:pt x="33" y="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4" name="Freeform 23"/>
            <p:cNvSpPr>
              <a:spLocks noEditPoints="1"/>
            </p:cNvSpPr>
            <p:nvPr/>
          </p:nvSpPr>
          <p:spPr bwMode="auto">
            <a:xfrm>
              <a:off x="2328727" y="3199584"/>
              <a:ext cx="53500" cy="23778"/>
            </a:xfrm>
            <a:custGeom>
              <a:avLst/>
              <a:gdLst>
                <a:gd name="T0" fmla="*/ 15 w 18"/>
                <a:gd name="T1" fmla="*/ 1 h 8"/>
                <a:gd name="T2" fmla="*/ 12 w 18"/>
                <a:gd name="T3" fmla="*/ 0 h 8"/>
                <a:gd name="T4" fmla="*/ 3 w 18"/>
                <a:gd name="T5" fmla="*/ 1 h 8"/>
                <a:gd name="T6" fmla="*/ 0 w 18"/>
                <a:gd name="T7" fmla="*/ 1 h 8"/>
                <a:gd name="T8" fmla="*/ 12 w 18"/>
                <a:gd name="T9" fmla="*/ 8 h 8"/>
                <a:gd name="T10" fmla="*/ 17 w 18"/>
                <a:gd name="T11" fmla="*/ 6 h 8"/>
                <a:gd name="T12" fmla="*/ 15 w 18"/>
                <a:gd name="T13" fmla="*/ 1 h 8"/>
                <a:gd name="T14" fmla="*/ 15 w 18"/>
                <a:gd name="T15" fmla="*/ 1 h 8"/>
                <a:gd name="T16" fmla="*/ 15 w 18"/>
                <a:gd name="T17" fmla="*/ 1 h 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 h="8">
                  <a:moveTo>
                    <a:pt x="15" y="1"/>
                  </a:moveTo>
                  <a:cubicBezTo>
                    <a:pt x="14" y="1"/>
                    <a:pt x="13" y="1"/>
                    <a:pt x="12" y="0"/>
                  </a:cubicBezTo>
                  <a:cubicBezTo>
                    <a:pt x="9" y="1"/>
                    <a:pt x="6" y="1"/>
                    <a:pt x="3" y="1"/>
                  </a:cubicBezTo>
                  <a:cubicBezTo>
                    <a:pt x="2" y="1"/>
                    <a:pt x="1" y="1"/>
                    <a:pt x="0" y="1"/>
                  </a:cubicBezTo>
                  <a:cubicBezTo>
                    <a:pt x="5" y="4"/>
                    <a:pt x="9" y="7"/>
                    <a:pt x="12" y="8"/>
                  </a:cubicBezTo>
                  <a:cubicBezTo>
                    <a:pt x="14" y="8"/>
                    <a:pt x="16" y="7"/>
                    <a:pt x="17" y="6"/>
                  </a:cubicBezTo>
                  <a:cubicBezTo>
                    <a:pt x="18" y="4"/>
                    <a:pt x="17" y="2"/>
                    <a:pt x="15" y="1"/>
                  </a:cubicBezTo>
                  <a:close/>
                  <a:moveTo>
                    <a:pt x="15" y="1"/>
                  </a:moveTo>
                  <a:cubicBezTo>
                    <a:pt x="15" y="1"/>
                    <a:pt x="15" y="1"/>
                    <a:pt x="15" y="1"/>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5" name="Freeform 24"/>
            <p:cNvSpPr>
              <a:spLocks noEditPoints="1"/>
            </p:cNvSpPr>
            <p:nvPr/>
          </p:nvSpPr>
          <p:spPr bwMode="auto">
            <a:xfrm>
              <a:off x="2174172" y="3169862"/>
              <a:ext cx="98083" cy="71333"/>
            </a:xfrm>
            <a:custGeom>
              <a:avLst/>
              <a:gdLst>
                <a:gd name="T0" fmla="*/ 27 w 33"/>
                <a:gd name="T1" fmla="*/ 0 h 24"/>
                <a:gd name="T2" fmla="*/ 7 w 33"/>
                <a:gd name="T3" fmla="*/ 14 h 24"/>
                <a:gd name="T4" fmla="*/ 2 w 33"/>
                <a:gd name="T5" fmla="*/ 17 h 24"/>
                <a:gd name="T6" fmla="*/ 1 w 33"/>
                <a:gd name="T7" fmla="*/ 22 h 24"/>
                <a:gd name="T8" fmla="*/ 4 w 33"/>
                <a:gd name="T9" fmla="*/ 24 h 24"/>
                <a:gd name="T10" fmla="*/ 6 w 33"/>
                <a:gd name="T11" fmla="*/ 23 h 24"/>
                <a:gd name="T12" fmla="*/ 11 w 33"/>
                <a:gd name="T13" fmla="*/ 20 h 24"/>
                <a:gd name="T14" fmla="*/ 33 w 33"/>
                <a:gd name="T15" fmla="*/ 5 h 24"/>
                <a:gd name="T16" fmla="*/ 27 w 33"/>
                <a:gd name="T17" fmla="*/ 0 h 24"/>
                <a:gd name="T18" fmla="*/ 27 w 33"/>
                <a:gd name="T19" fmla="*/ 0 h 24"/>
                <a:gd name="T20" fmla="*/ 27 w 33"/>
                <a:gd name="T21" fmla="*/ 0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3" h="24">
                  <a:moveTo>
                    <a:pt x="27" y="0"/>
                  </a:moveTo>
                  <a:cubicBezTo>
                    <a:pt x="22" y="3"/>
                    <a:pt x="15" y="8"/>
                    <a:pt x="7" y="14"/>
                  </a:cubicBezTo>
                  <a:cubicBezTo>
                    <a:pt x="5" y="15"/>
                    <a:pt x="3" y="17"/>
                    <a:pt x="2" y="17"/>
                  </a:cubicBezTo>
                  <a:cubicBezTo>
                    <a:pt x="0" y="18"/>
                    <a:pt x="0" y="21"/>
                    <a:pt x="1" y="22"/>
                  </a:cubicBezTo>
                  <a:cubicBezTo>
                    <a:pt x="2" y="23"/>
                    <a:pt x="3" y="24"/>
                    <a:pt x="4" y="24"/>
                  </a:cubicBezTo>
                  <a:cubicBezTo>
                    <a:pt x="5" y="24"/>
                    <a:pt x="5" y="24"/>
                    <a:pt x="6" y="23"/>
                  </a:cubicBezTo>
                  <a:cubicBezTo>
                    <a:pt x="7" y="22"/>
                    <a:pt x="9" y="21"/>
                    <a:pt x="11" y="20"/>
                  </a:cubicBezTo>
                  <a:cubicBezTo>
                    <a:pt x="15" y="16"/>
                    <a:pt x="26" y="8"/>
                    <a:pt x="33" y="5"/>
                  </a:cubicBezTo>
                  <a:cubicBezTo>
                    <a:pt x="30" y="3"/>
                    <a:pt x="28" y="2"/>
                    <a:pt x="27" y="0"/>
                  </a:cubicBezTo>
                  <a:close/>
                  <a:moveTo>
                    <a:pt x="27" y="0"/>
                  </a:moveTo>
                  <a:cubicBezTo>
                    <a:pt x="27" y="0"/>
                    <a:pt x="27" y="0"/>
                    <a:pt x="27" y="0"/>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6" name="Freeform 25"/>
            <p:cNvSpPr>
              <a:spLocks noEditPoints="1"/>
            </p:cNvSpPr>
            <p:nvPr/>
          </p:nvSpPr>
          <p:spPr bwMode="auto">
            <a:xfrm>
              <a:off x="2215783" y="3220389"/>
              <a:ext cx="127805" cy="59444"/>
            </a:xfrm>
            <a:custGeom>
              <a:avLst/>
              <a:gdLst>
                <a:gd name="T0" fmla="*/ 41 w 43"/>
                <a:gd name="T1" fmla="*/ 12 h 20"/>
                <a:gd name="T2" fmla="*/ 35 w 43"/>
                <a:gd name="T3" fmla="*/ 8 h 20"/>
                <a:gd name="T4" fmla="*/ 19 w 43"/>
                <a:gd name="T5" fmla="*/ 1 h 20"/>
                <a:gd name="T6" fmla="*/ 1 w 43"/>
                <a:gd name="T7" fmla="*/ 14 h 20"/>
                <a:gd name="T8" fmla="*/ 1 w 43"/>
                <a:gd name="T9" fmla="*/ 19 h 20"/>
                <a:gd name="T10" fmla="*/ 4 w 43"/>
                <a:gd name="T11" fmla="*/ 20 h 20"/>
                <a:gd name="T12" fmla="*/ 6 w 43"/>
                <a:gd name="T13" fmla="*/ 19 h 20"/>
                <a:gd name="T14" fmla="*/ 20 w 43"/>
                <a:gd name="T15" fmla="*/ 8 h 20"/>
                <a:gd name="T16" fmla="*/ 31 w 43"/>
                <a:gd name="T17" fmla="*/ 13 h 20"/>
                <a:gd name="T18" fmla="*/ 37 w 43"/>
                <a:gd name="T19" fmla="*/ 17 h 20"/>
                <a:gd name="T20" fmla="*/ 42 w 43"/>
                <a:gd name="T21" fmla="*/ 16 h 20"/>
                <a:gd name="T22" fmla="*/ 41 w 43"/>
                <a:gd name="T23" fmla="*/ 12 h 20"/>
                <a:gd name="T24" fmla="*/ 41 w 43"/>
                <a:gd name="T25" fmla="*/ 12 h 20"/>
                <a:gd name="T26" fmla="*/ 41 w 43"/>
                <a:gd name="T27" fmla="*/ 12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43" h="20">
                  <a:moveTo>
                    <a:pt x="41" y="12"/>
                  </a:moveTo>
                  <a:cubicBezTo>
                    <a:pt x="39" y="10"/>
                    <a:pt x="37" y="9"/>
                    <a:pt x="35" y="8"/>
                  </a:cubicBezTo>
                  <a:cubicBezTo>
                    <a:pt x="30" y="4"/>
                    <a:pt x="25" y="0"/>
                    <a:pt x="19" y="1"/>
                  </a:cubicBezTo>
                  <a:cubicBezTo>
                    <a:pt x="13" y="2"/>
                    <a:pt x="3" y="12"/>
                    <a:pt x="1" y="14"/>
                  </a:cubicBezTo>
                  <a:cubicBezTo>
                    <a:pt x="0" y="15"/>
                    <a:pt x="0" y="17"/>
                    <a:pt x="1" y="19"/>
                  </a:cubicBezTo>
                  <a:cubicBezTo>
                    <a:pt x="2" y="19"/>
                    <a:pt x="3" y="20"/>
                    <a:pt x="4" y="20"/>
                  </a:cubicBezTo>
                  <a:cubicBezTo>
                    <a:pt x="5" y="20"/>
                    <a:pt x="6" y="19"/>
                    <a:pt x="6" y="19"/>
                  </a:cubicBezTo>
                  <a:cubicBezTo>
                    <a:pt x="11" y="14"/>
                    <a:pt x="18" y="8"/>
                    <a:pt x="20" y="8"/>
                  </a:cubicBezTo>
                  <a:cubicBezTo>
                    <a:pt x="23" y="8"/>
                    <a:pt x="27" y="10"/>
                    <a:pt x="31" y="13"/>
                  </a:cubicBezTo>
                  <a:cubicBezTo>
                    <a:pt x="33" y="15"/>
                    <a:pt x="35" y="16"/>
                    <a:pt x="37" y="17"/>
                  </a:cubicBezTo>
                  <a:cubicBezTo>
                    <a:pt x="39" y="18"/>
                    <a:pt x="41" y="18"/>
                    <a:pt x="42" y="16"/>
                  </a:cubicBezTo>
                  <a:cubicBezTo>
                    <a:pt x="43" y="15"/>
                    <a:pt x="43" y="13"/>
                    <a:pt x="41" y="12"/>
                  </a:cubicBezTo>
                  <a:close/>
                  <a:moveTo>
                    <a:pt x="41" y="12"/>
                  </a:moveTo>
                  <a:cubicBezTo>
                    <a:pt x="41" y="12"/>
                    <a:pt x="41" y="12"/>
                    <a:pt x="41" y="1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7" name="Freeform 26"/>
            <p:cNvSpPr>
              <a:spLocks noEditPoints="1"/>
            </p:cNvSpPr>
            <p:nvPr/>
          </p:nvSpPr>
          <p:spPr bwMode="auto">
            <a:xfrm>
              <a:off x="2236588" y="2975182"/>
              <a:ext cx="288304" cy="298707"/>
            </a:xfrm>
            <a:custGeom>
              <a:avLst/>
              <a:gdLst>
                <a:gd name="T0" fmla="*/ 62 w 97"/>
                <a:gd name="T1" fmla="*/ 57 h 100"/>
                <a:gd name="T2" fmla="*/ 35 w 97"/>
                <a:gd name="T3" fmla="*/ 0 h 100"/>
                <a:gd name="T4" fmla="*/ 35 w 97"/>
                <a:gd name="T5" fmla="*/ 70 h 100"/>
                <a:gd name="T6" fmla="*/ 84 w 97"/>
                <a:gd name="T7" fmla="*/ 98 h 100"/>
                <a:gd name="T8" fmla="*/ 94 w 97"/>
                <a:gd name="T9" fmla="*/ 98 h 100"/>
                <a:gd name="T10" fmla="*/ 18 w 97"/>
                <a:gd name="T11" fmla="*/ 53 h 100"/>
                <a:gd name="T12" fmla="*/ 17 w 97"/>
                <a:gd name="T13" fmla="*/ 54 h 100"/>
                <a:gd name="T14" fmla="*/ 17 w 97"/>
                <a:gd name="T15" fmla="*/ 54 h 100"/>
                <a:gd name="T16" fmla="*/ 17 w 97"/>
                <a:gd name="T17" fmla="*/ 50 h 100"/>
                <a:gd name="T18" fmla="*/ 18 w 97"/>
                <a:gd name="T19" fmla="*/ 50 h 100"/>
                <a:gd name="T20" fmla="*/ 18 w 97"/>
                <a:gd name="T21" fmla="*/ 53 h 100"/>
                <a:gd name="T22" fmla="*/ 56 w 97"/>
                <a:gd name="T23" fmla="*/ 49 h 100"/>
                <a:gd name="T24" fmla="*/ 54 w 97"/>
                <a:gd name="T25" fmla="*/ 53 h 100"/>
                <a:gd name="T26" fmla="*/ 52 w 97"/>
                <a:gd name="T27" fmla="*/ 48 h 100"/>
                <a:gd name="T28" fmla="*/ 50 w 97"/>
                <a:gd name="T29" fmla="*/ 52 h 100"/>
                <a:gd name="T30" fmla="*/ 52 w 97"/>
                <a:gd name="T31" fmla="*/ 50 h 100"/>
                <a:gd name="T32" fmla="*/ 52 w 97"/>
                <a:gd name="T33" fmla="*/ 55 h 100"/>
                <a:gd name="T34" fmla="*/ 19 w 97"/>
                <a:gd name="T35" fmla="*/ 55 h 100"/>
                <a:gd name="T36" fmla="*/ 20 w 97"/>
                <a:gd name="T37" fmla="*/ 52 h 100"/>
                <a:gd name="T38" fmla="*/ 17 w 97"/>
                <a:gd name="T39" fmla="*/ 48 h 100"/>
                <a:gd name="T40" fmla="*/ 15 w 97"/>
                <a:gd name="T41" fmla="*/ 51 h 100"/>
                <a:gd name="T42" fmla="*/ 13 w 97"/>
                <a:gd name="T43" fmla="*/ 49 h 100"/>
                <a:gd name="T44" fmla="*/ 10 w 97"/>
                <a:gd name="T45" fmla="*/ 39 h 100"/>
                <a:gd name="T46" fmla="*/ 12 w 97"/>
                <a:gd name="T47" fmla="*/ 40 h 100"/>
                <a:gd name="T48" fmla="*/ 14 w 97"/>
                <a:gd name="T49" fmla="*/ 37 h 100"/>
                <a:gd name="T50" fmla="*/ 12 w 97"/>
                <a:gd name="T51" fmla="*/ 33 h 100"/>
                <a:gd name="T52" fmla="*/ 9 w 97"/>
                <a:gd name="T53" fmla="*/ 35 h 100"/>
                <a:gd name="T54" fmla="*/ 12 w 97"/>
                <a:gd name="T55" fmla="*/ 25 h 100"/>
                <a:gd name="T56" fmla="*/ 14 w 97"/>
                <a:gd name="T57" fmla="*/ 22 h 100"/>
                <a:gd name="T58" fmla="*/ 35 w 97"/>
                <a:gd name="T59" fmla="*/ 10 h 100"/>
                <a:gd name="T60" fmla="*/ 55 w 97"/>
                <a:gd name="T61" fmla="*/ 20 h 100"/>
                <a:gd name="T62" fmla="*/ 57 w 97"/>
                <a:gd name="T63" fmla="*/ 21 h 100"/>
                <a:gd name="T64" fmla="*/ 57 w 97"/>
                <a:gd name="T65" fmla="*/ 25 h 100"/>
                <a:gd name="T66" fmla="*/ 61 w 97"/>
                <a:gd name="T67" fmla="*/ 35 h 100"/>
                <a:gd name="T68" fmla="*/ 11 w 97"/>
                <a:gd name="T69" fmla="*/ 37 h 100"/>
                <a:gd name="T70" fmla="*/ 12 w 97"/>
                <a:gd name="T71" fmla="*/ 35 h 100"/>
                <a:gd name="T72" fmla="*/ 12 w 97"/>
                <a:gd name="T73" fmla="*/ 37 h 100"/>
                <a:gd name="T74" fmla="*/ 12 w 97"/>
                <a:gd name="T75" fmla="*/ 39 h 100"/>
                <a:gd name="T76" fmla="*/ 11 w 97"/>
                <a:gd name="T77" fmla="*/ 37 h 100"/>
                <a:gd name="T78" fmla="*/ 11 w 97"/>
                <a:gd name="T79" fmla="*/ 37 h 1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97" h="100">
                  <a:moveTo>
                    <a:pt x="94" y="89"/>
                  </a:moveTo>
                  <a:cubicBezTo>
                    <a:pt x="62" y="57"/>
                    <a:pt x="62" y="57"/>
                    <a:pt x="62" y="57"/>
                  </a:cubicBezTo>
                  <a:cubicBezTo>
                    <a:pt x="67" y="51"/>
                    <a:pt x="70" y="44"/>
                    <a:pt x="70" y="35"/>
                  </a:cubicBezTo>
                  <a:cubicBezTo>
                    <a:pt x="70" y="16"/>
                    <a:pt x="54" y="0"/>
                    <a:pt x="35" y="0"/>
                  </a:cubicBezTo>
                  <a:cubicBezTo>
                    <a:pt x="16" y="0"/>
                    <a:pt x="0" y="16"/>
                    <a:pt x="0" y="35"/>
                  </a:cubicBezTo>
                  <a:cubicBezTo>
                    <a:pt x="0" y="55"/>
                    <a:pt x="16" y="70"/>
                    <a:pt x="35" y="70"/>
                  </a:cubicBezTo>
                  <a:cubicBezTo>
                    <a:pt x="41" y="70"/>
                    <a:pt x="47" y="69"/>
                    <a:pt x="52" y="66"/>
                  </a:cubicBezTo>
                  <a:cubicBezTo>
                    <a:pt x="84" y="98"/>
                    <a:pt x="84" y="98"/>
                    <a:pt x="84" y="98"/>
                  </a:cubicBezTo>
                  <a:cubicBezTo>
                    <a:pt x="86" y="100"/>
                    <a:pt x="87" y="100"/>
                    <a:pt x="89" y="100"/>
                  </a:cubicBezTo>
                  <a:cubicBezTo>
                    <a:pt x="91" y="100"/>
                    <a:pt x="93" y="100"/>
                    <a:pt x="94" y="98"/>
                  </a:cubicBezTo>
                  <a:cubicBezTo>
                    <a:pt x="97" y="95"/>
                    <a:pt x="97" y="91"/>
                    <a:pt x="94" y="89"/>
                  </a:cubicBezTo>
                  <a:close/>
                  <a:moveTo>
                    <a:pt x="18" y="53"/>
                  </a:moveTo>
                  <a:cubicBezTo>
                    <a:pt x="18" y="54"/>
                    <a:pt x="18" y="54"/>
                    <a:pt x="17" y="54"/>
                  </a:cubicBezTo>
                  <a:cubicBezTo>
                    <a:pt x="17" y="54"/>
                    <a:pt x="17" y="54"/>
                    <a:pt x="17" y="54"/>
                  </a:cubicBezTo>
                  <a:cubicBezTo>
                    <a:pt x="17" y="54"/>
                    <a:pt x="17" y="54"/>
                    <a:pt x="17" y="54"/>
                  </a:cubicBezTo>
                  <a:cubicBezTo>
                    <a:pt x="17" y="54"/>
                    <a:pt x="17" y="54"/>
                    <a:pt x="17" y="54"/>
                  </a:cubicBezTo>
                  <a:cubicBezTo>
                    <a:pt x="17" y="53"/>
                    <a:pt x="17" y="53"/>
                    <a:pt x="17" y="52"/>
                  </a:cubicBezTo>
                  <a:cubicBezTo>
                    <a:pt x="17" y="51"/>
                    <a:pt x="17" y="51"/>
                    <a:pt x="17" y="50"/>
                  </a:cubicBezTo>
                  <a:cubicBezTo>
                    <a:pt x="17" y="50"/>
                    <a:pt x="17" y="50"/>
                    <a:pt x="17" y="50"/>
                  </a:cubicBezTo>
                  <a:cubicBezTo>
                    <a:pt x="18" y="50"/>
                    <a:pt x="18" y="50"/>
                    <a:pt x="18" y="50"/>
                  </a:cubicBezTo>
                  <a:cubicBezTo>
                    <a:pt x="18" y="51"/>
                    <a:pt x="18" y="51"/>
                    <a:pt x="18" y="52"/>
                  </a:cubicBezTo>
                  <a:cubicBezTo>
                    <a:pt x="18" y="53"/>
                    <a:pt x="18" y="53"/>
                    <a:pt x="18" y="53"/>
                  </a:cubicBezTo>
                  <a:close/>
                  <a:moveTo>
                    <a:pt x="57" y="48"/>
                  </a:moveTo>
                  <a:cubicBezTo>
                    <a:pt x="57" y="48"/>
                    <a:pt x="56" y="49"/>
                    <a:pt x="56" y="49"/>
                  </a:cubicBezTo>
                  <a:cubicBezTo>
                    <a:pt x="55" y="50"/>
                    <a:pt x="55" y="51"/>
                    <a:pt x="55" y="52"/>
                  </a:cubicBezTo>
                  <a:cubicBezTo>
                    <a:pt x="55" y="52"/>
                    <a:pt x="54" y="53"/>
                    <a:pt x="54" y="53"/>
                  </a:cubicBezTo>
                  <a:cubicBezTo>
                    <a:pt x="54" y="48"/>
                    <a:pt x="54" y="48"/>
                    <a:pt x="54" y="48"/>
                  </a:cubicBezTo>
                  <a:cubicBezTo>
                    <a:pt x="52" y="48"/>
                    <a:pt x="52" y="48"/>
                    <a:pt x="52" y="48"/>
                  </a:cubicBezTo>
                  <a:cubicBezTo>
                    <a:pt x="49" y="50"/>
                    <a:pt x="49" y="50"/>
                    <a:pt x="49" y="50"/>
                  </a:cubicBezTo>
                  <a:cubicBezTo>
                    <a:pt x="50" y="52"/>
                    <a:pt x="50" y="52"/>
                    <a:pt x="50" y="52"/>
                  </a:cubicBezTo>
                  <a:cubicBezTo>
                    <a:pt x="51" y="51"/>
                    <a:pt x="51" y="51"/>
                    <a:pt x="51" y="51"/>
                  </a:cubicBezTo>
                  <a:cubicBezTo>
                    <a:pt x="51" y="51"/>
                    <a:pt x="52" y="51"/>
                    <a:pt x="52" y="50"/>
                  </a:cubicBezTo>
                  <a:cubicBezTo>
                    <a:pt x="52" y="51"/>
                    <a:pt x="52" y="51"/>
                    <a:pt x="52" y="52"/>
                  </a:cubicBezTo>
                  <a:cubicBezTo>
                    <a:pt x="52" y="55"/>
                    <a:pt x="52" y="55"/>
                    <a:pt x="52" y="55"/>
                  </a:cubicBezTo>
                  <a:cubicBezTo>
                    <a:pt x="47" y="59"/>
                    <a:pt x="41" y="61"/>
                    <a:pt x="35" y="61"/>
                  </a:cubicBezTo>
                  <a:cubicBezTo>
                    <a:pt x="29" y="61"/>
                    <a:pt x="23" y="59"/>
                    <a:pt x="19" y="55"/>
                  </a:cubicBezTo>
                  <a:cubicBezTo>
                    <a:pt x="19" y="55"/>
                    <a:pt x="19" y="55"/>
                    <a:pt x="19" y="55"/>
                  </a:cubicBezTo>
                  <a:cubicBezTo>
                    <a:pt x="20" y="54"/>
                    <a:pt x="20" y="53"/>
                    <a:pt x="20" y="52"/>
                  </a:cubicBezTo>
                  <a:cubicBezTo>
                    <a:pt x="20" y="51"/>
                    <a:pt x="20" y="50"/>
                    <a:pt x="19" y="49"/>
                  </a:cubicBezTo>
                  <a:cubicBezTo>
                    <a:pt x="19" y="49"/>
                    <a:pt x="18" y="48"/>
                    <a:pt x="17" y="48"/>
                  </a:cubicBezTo>
                  <a:cubicBezTo>
                    <a:pt x="16" y="48"/>
                    <a:pt x="16" y="49"/>
                    <a:pt x="15" y="49"/>
                  </a:cubicBezTo>
                  <a:cubicBezTo>
                    <a:pt x="15" y="50"/>
                    <a:pt x="15" y="50"/>
                    <a:pt x="15" y="51"/>
                  </a:cubicBezTo>
                  <a:cubicBezTo>
                    <a:pt x="14" y="51"/>
                    <a:pt x="14" y="50"/>
                    <a:pt x="14" y="50"/>
                  </a:cubicBezTo>
                  <a:cubicBezTo>
                    <a:pt x="14" y="50"/>
                    <a:pt x="14" y="49"/>
                    <a:pt x="13" y="49"/>
                  </a:cubicBezTo>
                  <a:cubicBezTo>
                    <a:pt x="13" y="49"/>
                    <a:pt x="13" y="49"/>
                    <a:pt x="13" y="49"/>
                  </a:cubicBezTo>
                  <a:cubicBezTo>
                    <a:pt x="11" y="46"/>
                    <a:pt x="10" y="43"/>
                    <a:pt x="10" y="39"/>
                  </a:cubicBezTo>
                  <a:cubicBezTo>
                    <a:pt x="10" y="39"/>
                    <a:pt x="10" y="39"/>
                    <a:pt x="10" y="39"/>
                  </a:cubicBezTo>
                  <a:cubicBezTo>
                    <a:pt x="10" y="40"/>
                    <a:pt x="11" y="40"/>
                    <a:pt x="12" y="40"/>
                  </a:cubicBezTo>
                  <a:cubicBezTo>
                    <a:pt x="12" y="40"/>
                    <a:pt x="13" y="40"/>
                    <a:pt x="13" y="40"/>
                  </a:cubicBezTo>
                  <a:cubicBezTo>
                    <a:pt x="14" y="39"/>
                    <a:pt x="14" y="38"/>
                    <a:pt x="14" y="37"/>
                  </a:cubicBezTo>
                  <a:cubicBezTo>
                    <a:pt x="14" y="36"/>
                    <a:pt x="14" y="35"/>
                    <a:pt x="13" y="34"/>
                  </a:cubicBezTo>
                  <a:cubicBezTo>
                    <a:pt x="13" y="33"/>
                    <a:pt x="12" y="33"/>
                    <a:pt x="12" y="33"/>
                  </a:cubicBezTo>
                  <a:cubicBezTo>
                    <a:pt x="11" y="33"/>
                    <a:pt x="10" y="33"/>
                    <a:pt x="10" y="34"/>
                  </a:cubicBezTo>
                  <a:cubicBezTo>
                    <a:pt x="10" y="34"/>
                    <a:pt x="9" y="35"/>
                    <a:pt x="9" y="35"/>
                  </a:cubicBezTo>
                  <a:cubicBezTo>
                    <a:pt x="9" y="31"/>
                    <a:pt x="10" y="28"/>
                    <a:pt x="11" y="25"/>
                  </a:cubicBezTo>
                  <a:cubicBezTo>
                    <a:pt x="11" y="25"/>
                    <a:pt x="11" y="25"/>
                    <a:pt x="12" y="25"/>
                  </a:cubicBezTo>
                  <a:cubicBezTo>
                    <a:pt x="12" y="25"/>
                    <a:pt x="13" y="25"/>
                    <a:pt x="13" y="24"/>
                  </a:cubicBezTo>
                  <a:cubicBezTo>
                    <a:pt x="14" y="24"/>
                    <a:pt x="14" y="23"/>
                    <a:pt x="14" y="22"/>
                  </a:cubicBezTo>
                  <a:cubicBezTo>
                    <a:pt x="14" y="21"/>
                    <a:pt x="14" y="21"/>
                    <a:pt x="14" y="20"/>
                  </a:cubicBezTo>
                  <a:cubicBezTo>
                    <a:pt x="19" y="14"/>
                    <a:pt x="26" y="10"/>
                    <a:pt x="35" y="10"/>
                  </a:cubicBezTo>
                  <a:cubicBezTo>
                    <a:pt x="43" y="10"/>
                    <a:pt x="51" y="14"/>
                    <a:pt x="56" y="20"/>
                  </a:cubicBezTo>
                  <a:cubicBezTo>
                    <a:pt x="55" y="20"/>
                    <a:pt x="55" y="20"/>
                    <a:pt x="55" y="20"/>
                  </a:cubicBezTo>
                  <a:cubicBezTo>
                    <a:pt x="56" y="21"/>
                    <a:pt x="56" y="21"/>
                    <a:pt x="56" y="21"/>
                  </a:cubicBezTo>
                  <a:cubicBezTo>
                    <a:pt x="57" y="21"/>
                    <a:pt x="57" y="21"/>
                    <a:pt x="57" y="21"/>
                  </a:cubicBezTo>
                  <a:cubicBezTo>
                    <a:pt x="57" y="21"/>
                    <a:pt x="57" y="22"/>
                    <a:pt x="57" y="22"/>
                  </a:cubicBezTo>
                  <a:cubicBezTo>
                    <a:pt x="57" y="25"/>
                    <a:pt x="57" y="25"/>
                    <a:pt x="57" y="25"/>
                  </a:cubicBezTo>
                  <a:cubicBezTo>
                    <a:pt x="59" y="25"/>
                    <a:pt x="59" y="25"/>
                    <a:pt x="59" y="25"/>
                  </a:cubicBezTo>
                  <a:cubicBezTo>
                    <a:pt x="60" y="28"/>
                    <a:pt x="61" y="32"/>
                    <a:pt x="61" y="35"/>
                  </a:cubicBezTo>
                  <a:cubicBezTo>
                    <a:pt x="61" y="40"/>
                    <a:pt x="60" y="44"/>
                    <a:pt x="57" y="48"/>
                  </a:cubicBezTo>
                  <a:close/>
                  <a:moveTo>
                    <a:pt x="11" y="37"/>
                  </a:moveTo>
                  <a:cubicBezTo>
                    <a:pt x="11" y="36"/>
                    <a:pt x="11" y="35"/>
                    <a:pt x="11" y="35"/>
                  </a:cubicBezTo>
                  <a:cubicBezTo>
                    <a:pt x="11" y="35"/>
                    <a:pt x="11" y="35"/>
                    <a:pt x="12" y="35"/>
                  </a:cubicBezTo>
                  <a:cubicBezTo>
                    <a:pt x="12" y="35"/>
                    <a:pt x="12" y="35"/>
                    <a:pt x="12" y="35"/>
                  </a:cubicBezTo>
                  <a:cubicBezTo>
                    <a:pt x="12" y="35"/>
                    <a:pt x="12" y="36"/>
                    <a:pt x="12" y="37"/>
                  </a:cubicBezTo>
                  <a:cubicBezTo>
                    <a:pt x="12" y="38"/>
                    <a:pt x="12" y="38"/>
                    <a:pt x="12" y="38"/>
                  </a:cubicBezTo>
                  <a:cubicBezTo>
                    <a:pt x="12" y="39"/>
                    <a:pt x="12" y="39"/>
                    <a:pt x="12" y="39"/>
                  </a:cubicBezTo>
                  <a:cubicBezTo>
                    <a:pt x="11" y="39"/>
                    <a:pt x="11" y="39"/>
                    <a:pt x="11" y="38"/>
                  </a:cubicBezTo>
                  <a:cubicBezTo>
                    <a:pt x="11" y="38"/>
                    <a:pt x="11" y="38"/>
                    <a:pt x="11" y="37"/>
                  </a:cubicBezTo>
                  <a:close/>
                  <a:moveTo>
                    <a:pt x="11" y="37"/>
                  </a:moveTo>
                  <a:cubicBezTo>
                    <a:pt x="11" y="37"/>
                    <a:pt x="11" y="37"/>
                    <a:pt x="11" y="3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8" name="Freeform 27"/>
            <p:cNvSpPr>
              <a:spLocks noEditPoints="1"/>
            </p:cNvSpPr>
            <p:nvPr/>
          </p:nvSpPr>
          <p:spPr bwMode="auto">
            <a:xfrm>
              <a:off x="2281171" y="3028682"/>
              <a:ext cx="11889" cy="20805"/>
            </a:xfrm>
            <a:custGeom>
              <a:avLst/>
              <a:gdLst>
                <a:gd name="T0" fmla="*/ 2 w 4"/>
                <a:gd name="T1" fmla="*/ 3 h 7"/>
                <a:gd name="T2" fmla="*/ 2 w 4"/>
                <a:gd name="T3" fmla="*/ 2 h 7"/>
                <a:gd name="T4" fmla="*/ 2 w 4"/>
                <a:gd name="T5" fmla="*/ 3 h 7"/>
                <a:gd name="T6" fmla="*/ 2 w 4"/>
                <a:gd name="T7" fmla="*/ 7 h 7"/>
                <a:gd name="T8" fmla="*/ 4 w 4"/>
                <a:gd name="T9" fmla="*/ 7 h 7"/>
                <a:gd name="T10" fmla="*/ 4 w 4"/>
                <a:gd name="T11" fmla="*/ 0 h 7"/>
                <a:gd name="T12" fmla="*/ 2 w 4"/>
                <a:gd name="T13" fmla="*/ 0 h 7"/>
                <a:gd name="T14" fmla="*/ 0 w 4"/>
                <a:gd name="T15" fmla="*/ 2 h 7"/>
                <a:gd name="T16" fmla="*/ 1 w 4"/>
                <a:gd name="T17" fmla="*/ 3 h 7"/>
                <a:gd name="T18" fmla="*/ 2 w 4"/>
                <a:gd name="T19" fmla="*/ 3 h 7"/>
                <a:gd name="T20" fmla="*/ 2 w 4"/>
                <a:gd name="T21" fmla="*/ 3 h 7"/>
                <a:gd name="T22" fmla="*/ 2 w 4"/>
                <a:gd name="T23"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2" y="3"/>
                  </a:moveTo>
                  <a:cubicBezTo>
                    <a:pt x="2" y="3"/>
                    <a:pt x="2" y="2"/>
                    <a:pt x="2" y="2"/>
                  </a:cubicBezTo>
                  <a:cubicBezTo>
                    <a:pt x="2" y="3"/>
                    <a:pt x="2" y="3"/>
                    <a:pt x="2" y="3"/>
                  </a:cubicBezTo>
                  <a:cubicBezTo>
                    <a:pt x="2" y="7"/>
                    <a:pt x="2" y="7"/>
                    <a:pt x="2" y="7"/>
                  </a:cubicBezTo>
                  <a:cubicBezTo>
                    <a:pt x="4" y="7"/>
                    <a:pt x="4" y="7"/>
                    <a:pt x="4" y="7"/>
                  </a:cubicBezTo>
                  <a:cubicBezTo>
                    <a:pt x="4" y="0"/>
                    <a:pt x="4" y="0"/>
                    <a:pt x="4" y="0"/>
                  </a:cubicBezTo>
                  <a:cubicBezTo>
                    <a:pt x="2" y="0"/>
                    <a:pt x="2" y="0"/>
                    <a:pt x="2" y="0"/>
                  </a:cubicBezTo>
                  <a:cubicBezTo>
                    <a:pt x="0" y="2"/>
                    <a:pt x="0" y="2"/>
                    <a:pt x="0" y="2"/>
                  </a:cubicBezTo>
                  <a:cubicBezTo>
                    <a:pt x="1" y="3"/>
                    <a:pt x="1" y="3"/>
                    <a:pt x="1" y="3"/>
                  </a:cubicBezTo>
                  <a:lnTo>
                    <a:pt x="2" y="3"/>
                  </a:lnTo>
                  <a:close/>
                  <a:moveTo>
                    <a:pt x="2" y="3"/>
                  </a:moveTo>
                  <a:cubicBezTo>
                    <a:pt x="2" y="3"/>
                    <a:pt x="2" y="3"/>
                    <a:pt x="2" y="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29" name="Freeform 28"/>
            <p:cNvSpPr>
              <a:spLocks noEditPoints="1"/>
            </p:cNvSpPr>
            <p:nvPr/>
          </p:nvSpPr>
          <p:spPr bwMode="auto">
            <a:xfrm>
              <a:off x="2299005" y="3028682"/>
              <a:ext cx="14861" cy="20805"/>
            </a:xfrm>
            <a:custGeom>
              <a:avLst/>
              <a:gdLst>
                <a:gd name="T0" fmla="*/ 2 w 5"/>
                <a:gd name="T1" fmla="*/ 0 h 7"/>
                <a:gd name="T2" fmla="*/ 0 w 5"/>
                <a:gd name="T3" fmla="*/ 1 h 7"/>
                <a:gd name="T4" fmla="*/ 0 w 5"/>
                <a:gd name="T5" fmla="*/ 4 h 7"/>
                <a:gd name="T6" fmla="*/ 0 w 5"/>
                <a:gd name="T7" fmla="*/ 6 h 7"/>
                <a:gd name="T8" fmla="*/ 2 w 5"/>
                <a:gd name="T9" fmla="*/ 7 h 7"/>
                <a:gd name="T10" fmla="*/ 4 w 5"/>
                <a:gd name="T11" fmla="*/ 6 h 7"/>
                <a:gd name="T12" fmla="*/ 5 w 5"/>
                <a:gd name="T13" fmla="*/ 4 h 7"/>
                <a:gd name="T14" fmla="*/ 4 w 5"/>
                <a:gd name="T15" fmla="*/ 1 h 7"/>
                <a:gd name="T16" fmla="*/ 2 w 5"/>
                <a:gd name="T17" fmla="*/ 0 h 7"/>
                <a:gd name="T18" fmla="*/ 3 w 5"/>
                <a:gd name="T19" fmla="*/ 5 h 7"/>
                <a:gd name="T20" fmla="*/ 2 w 5"/>
                <a:gd name="T21" fmla="*/ 6 h 7"/>
                <a:gd name="T22" fmla="*/ 2 w 5"/>
                <a:gd name="T23" fmla="*/ 5 h 7"/>
                <a:gd name="T24" fmla="*/ 1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1" y="0"/>
                    <a:pt x="1" y="0"/>
                    <a:pt x="0" y="1"/>
                  </a:cubicBezTo>
                  <a:cubicBezTo>
                    <a:pt x="0" y="2"/>
                    <a:pt x="0" y="2"/>
                    <a:pt x="0" y="4"/>
                  </a:cubicBezTo>
                  <a:cubicBezTo>
                    <a:pt x="0" y="5"/>
                    <a:pt x="0" y="6"/>
                    <a:pt x="0" y="6"/>
                  </a:cubicBezTo>
                  <a:cubicBezTo>
                    <a:pt x="1" y="7"/>
                    <a:pt x="1" y="7"/>
                    <a:pt x="2" y="7"/>
                  </a:cubicBezTo>
                  <a:cubicBezTo>
                    <a:pt x="3" y="7"/>
                    <a:pt x="4" y="7"/>
                    <a:pt x="4" y="6"/>
                  </a:cubicBezTo>
                  <a:cubicBezTo>
                    <a:pt x="4" y="6"/>
                    <a:pt x="5" y="5"/>
                    <a:pt x="5" y="4"/>
                  </a:cubicBezTo>
                  <a:cubicBezTo>
                    <a:pt x="5" y="3"/>
                    <a:pt x="4" y="2"/>
                    <a:pt x="4" y="1"/>
                  </a:cubicBezTo>
                  <a:cubicBezTo>
                    <a:pt x="4" y="0"/>
                    <a:pt x="3" y="0"/>
                    <a:pt x="2" y="0"/>
                  </a:cubicBezTo>
                  <a:close/>
                  <a:moveTo>
                    <a:pt x="3" y="5"/>
                  </a:moveTo>
                  <a:cubicBezTo>
                    <a:pt x="2" y="6"/>
                    <a:pt x="2" y="6"/>
                    <a:pt x="2" y="6"/>
                  </a:cubicBezTo>
                  <a:cubicBezTo>
                    <a:pt x="2" y="6"/>
                    <a:pt x="2" y="6"/>
                    <a:pt x="2" y="5"/>
                  </a:cubicBezTo>
                  <a:cubicBezTo>
                    <a:pt x="1" y="5"/>
                    <a:pt x="1" y="4"/>
                    <a:pt x="1" y="4"/>
                  </a:cubicBezTo>
                  <a:cubicBezTo>
                    <a:pt x="1" y="3"/>
                    <a:pt x="1" y="2"/>
                    <a:pt x="2" y="2"/>
                  </a:cubicBezTo>
                  <a:cubicBezTo>
                    <a:pt x="2" y="2"/>
                    <a:pt x="2" y="2"/>
                    <a:pt x="2" y="2"/>
                  </a:cubicBezTo>
                  <a:cubicBezTo>
                    <a:pt x="2" y="2"/>
                    <a:pt x="2" y="2"/>
                    <a:pt x="3" y="2"/>
                  </a:cubicBezTo>
                  <a:cubicBezTo>
                    <a:pt x="3" y="2"/>
                    <a:pt x="3" y="3"/>
                    <a:pt x="3" y="4"/>
                  </a:cubicBezTo>
                  <a:cubicBezTo>
                    <a:pt x="3" y="4"/>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0" name="Freeform 29"/>
            <p:cNvSpPr>
              <a:spLocks noEditPoints="1"/>
            </p:cNvSpPr>
            <p:nvPr/>
          </p:nvSpPr>
          <p:spPr bwMode="auto">
            <a:xfrm>
              <a:off x="2313866" y="3028682"/>
              <a:ext cx="11889" cy="20805"/>
            </a:xfrm>
            <a:custGeom>
              <a:avLst/>
              <a:gdLst>
                <a:gd name="T0" fmla="*/ 2 w 4"/>
                <a:gd name="T1" fmla="*/ 3 h 7"/>
                <a:gd name="T2" fmla="*/ 3 w 4"/>
                <a:gd name="T3" fmla="*/ 2 h 7"/>
                <a:gd name="T4" fmla="*/ 3 w 4"/>
                <a:gd name="T5" fmla="*/ 3 h 7"/>
                <a:gd name="T6" fmla="*/ 3 w 4"/>
                <a:gd name="T7" fmla="*/ 7 h 7"/>
                <a:gd name="T8" fmla="*/ 4 w 4"/>
                <a:gd name="T9" fmla="*/ 7 h 7"/>
                <a:gd name="T10" fmla="*/ 4 w 4"/>
                <a:gd name="T11" fmla="*/ 0 h 7"/>
                <a:gd name="T12" fmla="*/ 3 w 4"/>
                <a:gd name="T13" fmla="*/ 0 h 7"/>
                <a:gd name="T14" fmla="*/ 0 w 4"/>
                <a:gd name="T15" fmla="*/ 2 h 7"/>
                <a:gd name="T16" fmla="*/ 1 w 4"/>
                <a:gd name="T17" fmla="*/ 3 h 7"/>
                <a:gd name="T18" fmla="*/ 2 w 4"/>
                <a:gd name="T19" fmla="*/ 3 h 7"/>
                <a:gd name="T20" fmla="*/ 2 w 4"/>
                <a:gd name="T21" fmla="*/ 3 h 7"/>
                <a:gd name="T22" fmla="*/ 2 w 4"/>
                <a:gd name="T23"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2" y="3"/>
                  </a:moveTo>
                  <a:cubicBezTo>
                    <a:pt x="2" y="3"/>
                    <a:pt x="2" y="2"/>
                    <a:pt x="3" y="2"/>
                  </a:cubicBezTo>
                  <a:cubicBezTo>
                    <a:pt x="3" y="3"/>
                    <a:pt x="3" y="3"/>
                    <a:pt x="3" y="3"/>
                  </a:cubicBezTo>
                  <a:cubicBezTo>
                    <a:pt x="3" y="7"/>
                    <a:pt x="3" y="7"/>
                    <a:pt x="3" y="7"/>
                  </a:cubicBezTo>
                  <a:cubicBezTo>
                    <a:pt x="4" y="7"/>
                    <a:pt x="4" y="7"/>
                    <a:pt x="4" y="7"/>
                  </a:cubicBezTo>
                  <a:cubicBezTo>
                    <a:pt x="4" y="0"/>
                    <a:pt x="4" y="0"/>
                    <a:pt x="4" y="0"/>
                  </a:cubicBezTo>
                  <a:cubicBezTo>
                    <a:pt x="3" y="0"/>
                    <a:pt x="3" y="0"/>
                    <a:pt x="3" y="0"/>
                  </a:cubicBezTo>
                  <a:cubicBezTo>
                    <a:pt x="0" y="2"/>
                    <a:pt x="0" y="2"/>
                    <a:pt x="0" y="2"/>
                  </a:cubicBezTo>
                  <a:cubicBezTo>
                    <a:pt x="1" y="3"/>
                    <a:pt x="1" y="3"/>
                    <a:pt x="1" y="3"/>
                  </a:cubicBezTo>
                  <a:lnTo>
                    <a:pt x="2" y="3"/>
                  </a:lnTo>
                  <a:close/>
                  <a:moveTo>
                    <a:pt x="2" y="3"/>
                  </a:moveTo>
                  <a:cubicBezTo>
                    <a:pt x="2" y="3"/>
                    <a:pt x="2" y="3"/>
                    <a:pt x="2" y="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1" name="Freeform 30"/>
            <p:cNvSpPr>
              <a:spLocks noEditPoints="1"/>
            </p:cNvSpPr>
            <p:nvPr/>
          </p:nvSpPr>
          <p:spPr bwMode="auto">
            <a:xfrm>
              <a:off x="2331699" y="3028682"/>
              <a:ext cx="14861" cy="20805"/>
            </a:xfrm>
            <a:custGeom>
              <a:avLst/>
              <a:gdLst>
                <a:gd name="T0" fmla="*/ 3 w 5"/>
                <a:gd name="T1" fmla="*/ 0 h 7"/>
                <a:gd name="T2" fmla="*/ 1 w 5"/>
                <a:gd name="T3" fmla="*/ 1 h 7"/>
                <a:gd name="T4" fmla="*/ 0 w 5"/>
                <a:gd name="T5" fmla="*/ 4 h 7"/>
                <a:gd name="T6" fmla="*/ 1 w 5"/>
                <a:gd name="T7" fmla="*/ 6 h 7"/>
                <a:gd name="T8" fmla="*/ 3 w 5"/>
                <a:gd name="T9" fmla="*/ 7 h 7"/>
                <a:gd name="T10" fmla="*/ 5 w 5"/>
                <a:gd name="T11" fmla="*/ 6 h 7"/>
                <a:gd name="T12" fmla="*/ 5 w 5"/>
                <a:gd name="T13" fmla="*/ 4 h 7"/>
                <a:gd name="T14" fmla="*/ 4 w 5"/>
                <a:gd name="T15" fmla="*/ 1 h 7"/>
                <a:gd name="T16" fmla="*/ 3 w 5"/>
                <a:gd name="T17" fmla="*/ 0 h 7"/>
                <a:gd name="T18" fmla="*/ 3 w 5"/>
                <a:gd name="T19" fmla="*/ 5 h 7"/>
                <a:gd name="T20" fmla="*/ 3 w 5"/>
                <a:gd name="T21" fmla="*/ 6 h 7"/>
                <a:gd name="T22" fmla="*/ 2 w 5"/>
                <a:gd name="T23" fmla="*/ 5 h 7"/>
                <a:gd name="T24" fmla="*/ 2 w 5"/>
                <a:gd name="T25" fmla="*/ 4 h 7"/>
                <a:gd name="T26" fmla="*/ 2 w 5"/>
                <a:gd name="T27" fmla="*/ 2 h 7"/>
                <a:gd name="T28" fmla="*/ 3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3" y="0"/>
                  </a:moveTo>
                  <a:cubicBezTo>
                    <a:pt x="2" y="0"/>
                    <a:pt x="1" y="0"/>
                    <a:pt x="1" y="1"/>
                  </a:cubicBezTo>
                  <a:cubicBezTo>
                    <a:pt x="0" y="2"/>
                    <a:pt x="0" y="2"/>
                    <a:pt x="0" y="4"/>
                  </a:cubicBezTo>
                  <a:cubicBezTo>
                    <a:pt x="0" y="5"/>
                    <a:pt x="0" y="6"/>
                    <a:pt x="1" y="6"/>
                  </a:cubicBezTo>
                  <a:cubicBezTo>
                    <a:pt x="1" y="7"/>
                    <a:pt x="2" y="7"/>
                    <a:pt x="3" y="7"/>
                  </a:cubicBezTo>
                  <a:cubicBezTo>
                    <a:pt x="3" y="7"/>
                    <a:pt x="4" y="7"/>
                    <a:pt x="5" y="6"/>
                  </a:cubicBezTo>
                  <a:cubicBezTo>
                    <a:pt x="5" y="6"/>
                    <a:pt x="5" y="5"/>
                    <a:pt x="5" y="4"/>
                  </a:cubicBezTo>
                  <a:cubicBezTo>
                    <a:pt x="5" y="3"/>
                    <a:pt x="5" y="2"/>
                    <a:pt x="4" y="1"/>
                  </a:cubicBezTo>
                  <a:cubicBezTo>
                    <a:pt x="4" y="0"/>
                    <a:pt x="3" y="0"/>
                    <a:pt x="3" y="0"/>
                  </a:cubicBezTo>
                  <a:close/>
                  <a:moveTo>
                    <a:pt x="3" y="5"/>
                  </a:moveTo>
                  <a:cubicBezTo>
                    <a:pt x="3" y="6"/>
                    <a:pt x="3" y="6"/>
                    <a:pt x="3" y="6"/>
                  </a:cubicBezTo>
                  <a:cubicBezTo>
                    <a:pt x="2" y="6"/>
                    <a:pt x="2" y="6"/>
                    <a:pt x="2" y="5"/>
                  </a:cubicBezTo>
                  <a:cubicBezTo>
                    <a:pt x="2" y="5"/>
                    <a:pt x="2" y="4"/>
                    <a:pt x="2" y="4"/>
                  </a:cubicBezTo>
                  <a:cubicBezTo>
                    <a:pt x="2" y="3"/>
                    <a:pt x="2" y="2"/>
                    <a:pt x="2" y="2"/>
                  </a:cubicBezTo>
                  <a:cubicBezTo>
                    <a:pt x="2" y="2"/>
                    <a:pt x="2" y="2"/>
                    <a:pt x="3" y="2"/>
                  </a:cubicBezTo>
                  <a:cubicBezTo>
                    <a:pt x="3" y="2"/>
                    <a:pt x="3" y="2"/>
                    <a:pt x="3" y="2"/>
                  </a:cubicBezTo>
                  <a:cubicBezTo>
                    <a:pt x="3" y="2"/>
                    <a:pt x="3" y="3"/>
                    <a:pt x="3" y="4"/>
                  </a:cubicBezTo>
                  <a:cubicBezTo>
                    <a:pt x="3" y="4"/>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2" name="Freeform 31"/>
            <p:cNvSpPr>
              <a:spLocks noEditPoints="1"/>
            </p:cNvSpPr>
            <p:nvPr/>
          </p:nvSpPr>
          <p:spPr bwMode="auto">
            <a:xfrm>
              <a:off x="2349532" y="3028682"/>
              <a:ext cx="14861" cy="20805"/>
            </a:xfrm>
            <a:custGeom>
              <a:avLst/>
              <a:gdLst>
                <a:gd name="T0" fmla="*/ 2 w 5"/>
                <a:gd name="T1" fmla="*/ 0 h 7"/>
                <a:gd name="T2" fmla="*/ 0 w 5"/>
                <a:gd name="T3" fmla="*/ 1 h 7"/>
                <a:gd name="T4" fmla="*/ 0 w 5"/>
                <a:gd name="T5" fmla="*/ 4 h 7"/>
                <a:gd name="T6" fmla="*/ 0 w 5"/>
                <a:gd name="T7" fmla="*/ 6 h 7"/>
                <a:gd name="T8" fmla="*/ 2 w 5"/>
                <a:gd name="T9" fmla="*/ 7 h 7"/>
                <a:gd name="T10" fmla="*/ 4 w 5"/>
                <a:gd name="T11" fmla="*/ 6 h 7"/>
                <a:gd name="T12" fmla="*/ 5 w 5"/>
                <a:gd name="T13" fmla="*/ 4 h 7"/>
                <a:gd name="T14" fmla="*/ 4 w 5"/>
                <a:gd name="T15" fmla="*/ 1 h 7"/>
                <a:gd name="T16" fmla="*/ 2 w 5"/>
                <a:gd name="T17" fmla="*/ 0 h 7"/>
                <a:gd name="T18" fmla="*/ 3 w 5"/>
                <a:gd name="T19" fmla="*/ 5 h 7"/>
                <a:gd name="T20" fmla="*/ 2 w 5"/>
                <a:gd name="T21" fmla="*/ 6 h 7"/>
                <a:gd name="T22" fmla="*/ 2 w 5"/>
                <a:gd name="T23" fmla="*/ 5 h 7"/>
                <a:gd name="T24" fmla="*/ 2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2" y="0"/>
                    <a:pt x="1" y="0"/>
                    <a:pt x="0" y="1"/>
                  </a:cubicBezTo>
                  <a:cubicBezTo>
                    <a:pt x="0" y="2"/>
                    <a:pt x="0" y="2"/>
                    <a:pt x="0" y="4"/>
                  </a:cubicBezTo>
                  <a:cubicBezTo>
                    <a:pt x="0" y="5"/>
                    <a:pt x="0" y="6"/>
                    <a:pt x="0" y="6"/>
                  </a:cubicBezTo>
                  <a:cubicBezTo>
                    <a:pt x="1" y="7"/>
                    <a:pt x="2" y="7"/>
                    <a:pt x="2" y="7"/>
                  </a:cubicBezTo>
                  <a:cubicBezTo>
                    <a:pt x="3" y="7"/>
                    <a:pt x="4" y="7"/>
                    <a:pt x="4" y="6"/>
                  </a:cubicBezTo>
                  <a:cubicBezTo>
                    <a:pt x="5" y="6"/>
                    <a:pt x="5" y="5"/>
                    <a:pt x="5" y="4"/>
                  </a:cubicBezTo>
                  <a:cubicBezTo>
                    <a:pt x="5" y="3"/>
                    <a:pt x="5" y="2"/>
                    <a:pt x="4" y="1"/>
                  </a:cubicBezTo>
                  <a:cubicBezTo>
                    <a:pt x="4" y="0"/>
                    <a:pt x="3" y="0"/>
                    <a:pt x="2" y="0"/>
                  </a:cubicBezTo>
                  <a:close/>
                  <a:moveTo>
                    <a:pt x="3" y="5"/>
                  </a:moveTo>
                  <a:cubicBezTo>
                    <a:pt x="3" y="6"/>
                    <a:pt x="3" y="6"/>
                    <a:pt x="2" y="6"/>
                  </a:cubicBezTo>
                  <a:cubicBezTo>
                    <a:pt x="2" y="6"/>
                    <a:pt x="2" y="6"/>
                    <a:pt x="2" y="5"/>
                  </a:cubicBezTo>
                  <a:cubicBezTo>
                    <a:pt x="2" y="5"/>
                    <a:pt x="2" y="4"/>
                    <a:pt x="2" y="4"/>
                  </a:cubicBezTo>
                  <a:cubicBezTo>
                    <a:pt x="2" y="3"/>
                    <a:pt x="2" y="2"/>
                    <a:pt x="2" y="2"/>
                  </a:cubicBezTo>
                  <a:cubicBezTo>
                    <a:pt x="2" y="2"/>
                    <a:pt x="2" y="2"/>
                    <a:pt x="2" y="2"/>
                  </a:cubicBezTo>
                  <a:cubicBezTo>
                    <a:pt x="3" y="2"/>
                    <a:pt x="3" y="2"/>
                    <a:pt x="3" y="2"/>
                  </a:cubicBezTo>
                  <a:cubicBezTo>
                    <a:pt x="3" y="2"/>
                    <a:pt x="3" y="3"/>
                    <a:pt x="3" y="4"/>
                  </a:cubicBezTo>
                  <a:cubicBezTo>
                    <a:pt x="3" y="4"/>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3" name="Freeform 32"/>
            <p:cNvSpPr>
              <a:spLocks noEditPoints="1"/>
            </p:cNvSpPr>
            <p:nvPr/>
          </p:nvSpPr>
          <p:spPr bwMode="auto">
            <a:xfrm>
              <a:off x="2367365" y="3028682"/>
              <a:ext cx="11889" cy="20805"/>
            </a:xfrm>
            <a:custGeom>
              <a:avLst/>
              <a:gdLst>
                <a:gd name="T0" fmla="*/ 1 w 4"/>
                <a:gd name="T1" fmla="*/ 3 h 7"/>
                <a:gd name="T2" fmla="*/ 2 w 4"/>
                <a:gd name="T3" fmla="*/ 2 h 7"/>
                <a:gd name="T4" fmla="*/ 2 w 4"/>
                <a:gd name="T5" fmla="*/ 3 h 7"/>
                <a:gd name="T6" fmla="*/ 2 w 4"/>
                <a:gd name="T7" fmla="*/ 7 h 7"/>
                <a:gd name="T8" fmla="*/ 4 w 4"/>
                <a:gd name="T9" fmla="*/ 7 h 7"/>
                <a:gd name="T10" fmla="*/ 4 w 4"/>
                <a:gd name="T11" fmla="*/ 0 h 7"/>
                <a:gd name="T12" fmla="*/ 2 w 4"/>
                <a:gd name="T13" fmla="*/ 0 h 7"/>
                <a:gd name="T14" fmla="*/ 0 w 4"/>
                <a:gd name="T15" fmla="*/ 2 h 7"/>
                <a:gd name="T16" fmla="*/ 1 w 4"/>
                <a:gd name="T17" fmla="*/ 3 h 7"/>
                <a:gd name="T18" fmla="*/ 1 w 4"/>
                <a:gd name="T19" fmla="*/ 3 h 7"/>
                <a:gd name="T20" fmla="*/ 1 w 4"/>
                <a:gd name="T21" fmla="*/ 3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 h="7">
                  <a:moveTo>
                    <a:pt x="1" y="3"/>
                  </a:moveTo>
                  <a:cubicBezTo>
                    <a:pt x="2" y="3"/>
                    <a:pt x="2" y="2"/>
                    <a:pt x="2" y="2"/>
                  </a:cubicBezTo>
                  <a:cubicBezTo>
                    <a:pt x="2" y="3"/>
                    <a:pt x="2" y="3"/>
                    <a:pt x="2" y="3"/>
                  </a:cubicBezTo>
                  <a:cubicBezTo>
                    <a:pt x="2" y="7"/>
                    <a:pt x="2" y="7"/>
                    <a:pt x="2" y="7"/>
                  </a:cubicBezTo>
                  <a:cubicBezTo>
                    <a:pt x="4" y="7"/>
                    <a:pt x="4" y="7"/>
                    <a:pt x="4" y="7"/>
                  </a:cubicBezTo>
                  <a:cubicBezTo>
                    <a:pt x="4" y="0"/>
                    <a:pt x="4" y="0"/>
                    <a:pt x="4" y="0"/>
                  </a:cubicBezTo>
                  <a:cubicBezTo>
                    <a:pt x="2" y="0"/>
                    <a:pt x="2" y="0"/>
                    <a:pt x="2" y="0"/>
                  </a:cubicBezTo>
                  <a:cubicBezTo>
                    <a:pt x="0" y="2"/>
                    <a:pt x="0" y="2"/>
                    <a:pt x="0" y="2"/>
                  </a:cubicBezTo>
                  <a:cubicBezTo>
                    <a:pt x="1" y="3"/>
                    <a:pt x="1" y="3"/>
                    <a:pt x="1" y="3"/>
                  </a:cubicBezTo>
                  <a:close/>
                  <a:moveTo>
                    <a:pt x="1" y="3"/>
                  </a:moveTo>
                  <a:cubicBezTo>
                    <a:pt x="1" y="3"/>
                    <a:pt x="1" y="3"/>
                    <a:pt x="1" y="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4" name="Freeform 33"/>
            <p:cNvSpPr>
              <a:spLocks noEditPoints="1"/>
            </p:cNvSpPr>
            <p:nvPr/>
          </p:nvSpPr>
          <p:spPr bwMode="auto">
            <a:xfrm>
              <a:off x="2382227" y="3028682"/>
              <a:ext cx="14861" cy="20805"/>
            </a:xfrm>
            <a:custGeom>
              <a:avLst/>
              <a:gdLst>
                <a:gd name="T0" fmla="*/ 0 w 5"/>
                <a:gd name="T1" fmla="*/ 2 h 7"/>
                <a:gd name="T2" fmla="*/ 1 w 5"/>
                <a:gd name="T3" fmla="*/ 3 h 7"/>
                <a:gd name="T4" fmla="*/ 2 w 5"/>
                <a:gd name="T5" fmla="*/ 3 h 7"/>
                <a:gd name="T6" fmla="*/ 3 w 5"/>
                <a:gd name="T7" fmla="*/ 2 h 7"/>
                <a:gd name="T8" fmla="*/ 3 w 5"/>
                <a:gd name="T9" fmla="*/ 3 h 7"/>
                <a:gd name="T10" fmla="*/ 3 w 5"/>
                <a:gd name="T11" fmla="*/ 7 h 7"/>
                <a:gd name="T12" fmla="*/ 5 w 5"/>
                <a:gd name="T13" fmla="*/ 7 h 7"/>
                <a:gd name="T14" fmla="*/ 5 w 5"/>
                <a:gd name="T15" fmla="*/ 0 h 7"/>
                <a:gd name="T16" fmla="*/ 3 w 5"/>
                <a:gd name="T17" fmla="*/ 0 h 7"/>
                <a:gd name="T18" fmla="*/ 0 w 5"/>
                <a:gd name="T19" fmla="*/ 2 h 7"/>
                <a:gd name="T20" fmla="*/ 0 w 5"/>
                <a:gd name="T21" fmla="*/ 2 h 7"/>
                <a:gd name="T22" fmla="*/ 0 w 5"/>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 h="7">
                  <a:moveTo>
                    <a:pt x="0" y="2"/>
                  </a:moveTo>
                  <a:cubicBezTo>
                    <a:pt x="1" y="3"/>
                    <a:pt x="1" y="3"/>
                    <a:pt x="1" y="3"/>
                  </a:cubicBezTo>
                  <a:cubicBezTo>
                    <a:pt x="2" y="3"/>
                    <a:pt x="2" y="3"/>
                    <a:pt x="2" y="3"/>
                  </a:cubicBezTo>
                  <a:cubicBezTo>
                    <a:pt x="2" y="3"/>
                    <a:pt x="3" y="2"/>
                    <a:pt x="3" y="2"/>
                  </a:cubicBezTo>
                  <a:cubicBezTo>
                    <a:pt x="3" y="3"/>
                    <a:pt x="3" y="3"/>
                    <a:pt x="3" y="3"/>
                  </a:cubicBezTo>
                  <a:cubicBezTo>
                    <a:pt x="3" y="7"/>
                    <a:pt x="3" y="7"/>
                    <a:pt x="3" y="7"/>
                  </a:cubicBezTo>
                  <a:cubicBezTo>
                    <a:pt x="5" y="7"/>
                    <a:pt x="5" y="7"/>
                    <a:pt x="5" y="7"/>
                  </a:cubicBezTo>
                  <a:cubicBezTo>
                    <a:pt x="5" y="0"/>
                    <a:pt x="5" y="0"/>
                    <a:pt x="5" y="0"/>
                  </a:cubicBezTo>
                  <a:cubicBezTo>
                    <a:pt x="3" y="0"/>
                    <a:pt x="3" y="0"/>
                    <a:pt x="3"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5" name="Freeform 34"/>
            <p:cNvSpPr>
              <a:spLocks noEditPoints="1"/>
            </p:cNvSpPr>
            <p:nvPr/>
          </p:nvSpPr>
          <p:spPr bwMode="auto">
            <a:xfrm>
              <a:off x="2281171" y="3073265"/>
              <a:ext cx="14861" cy="22292"/>
            </a:xfrm>
            <a:custGeom>
              <a:avLst/>
              <a:gdLst>
                <a:gd name="T0" fmla="*/ 2 w 5"/>
                <a:gd name="T1" fmla="*/ 0 h 7"/>
                <a:gd name="T2" fmla="*/ 0 w 5"/>
                <a:gd name="T3" fmla="*/ 1 h 7"/>
                <a:gd name="T4" fmla="*/ 0 w 5"/>
                <a:gd name="T5" fmla="*/ 4 h 7"/>
                <a:gd name="T6" fmla="*/ 0 w 5"/>
                <a:gd name="T7" fmla="*/ 6 h 7"/>
                <a:gd name="T8" fmla="*/ 2 w 5"/>
                <a:gd name="T9" fmla="*/ 7 h 7"/>
                <a:gd name="T10" fmla="*/ 4 w 5"/>
                <a:gd name="T11" fmla="*/ 7 h 7"/>
                <a:gd name="T12" fmla="*/ 5 w 5"/>
                <a:gd name="T13" fmla="*/ 4 h 7"/>
                <a:gd name="T14" fmla="*/ 4 w 5"/>
                <a:gd name="T15" fmla="*/ 1 h 7"/>
                <a:gd name="T16" fmla="*/ 2 w 5"/>
                <a:gd name="T17" fmla="*/ 0 h 7"/>
                <a:gd name="T18" fmla="*/ 3 w 5"/>
                <a:gd name="T19" fmla="*/ 5 h 7"/>
                <a:gd name="T20" fmla="*/ 2 w 5"/>
                <a:gd name="T21" fmla="*/ 6 h 7"/>
                <a:gd name="T22" fmla="*/ 2 w 5"/>
                <a:gd name="T23" fmla="*/ 5 h 7"/>
                <a:gd name="T24" fmla="*/ 2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1" y="0"/>
                    <a:pt x="1" y="0"/>
                    <a:pt x="0" y="1"/>
                  </a:cubicBezTo>
                  <a:cubicBezTo>
                    <a:pt x="0" y="2"/>
                    <a:pt x="0" y="3"/>
                    <a:pt x="0" y="4"/>
                  </a:cubicBezTo>
                  <a:cubicBezTo>
                    <a:pt x="0" y="5"/>
                    <a:pt x="0" y="6"/>
                    <a:pt x="0" y="6"/>
                  </a:cubicBezTo>
                  <a:cubicBezTo>
                    <a:pt x="1" y="7"/>
                    <a:pt x="1" y="7"/>
                    <a:pt x="2" y="7"/>
                  </a:cubicBezTo>
                  <a:cubicBezTo>
                    <a:pt x="3" y="7"/>
                    <a:pt x="4" y="7"/>
                    <a:pt x="4" y="7"/>
                  </a:cubicBezTo>
                  <a:cubicBezTo>
                    <a:pt x="5" y="6"/>
                    <a:pt x="5" y="5"/>
                    <a:pt x="5" y="4"/>
                  </a:cubicBezTo>
                  <a:cubicBezTo>
                    <a:pt x="5" y="3"/>
                    <a:pt x="5" y="2"/>
                    <a:pt x="4" y="1"/>
                  </a:cubicBezTo>
                  <a:cubicBezTo>
                    <a:pt x="4" y="0"/>
                    <a:pt x="3" y="0"/>
                    <a:pt x="2" y="0"/>
                  </a:cubicBezTo>
                  <a:close/>
                  <a:moveTo>
                    <a:pt x="3" y="5"/>
                  </a:moveTo>
                  <a:cubicBezTo>
                    <a:pt x="3" y="6"/>
                    <a:pt x="3" y="6"/>
                    <a:pt x="2" y="6"/>
                  </a:cubicBezTo>
                  <a:cubicBezTo>
                    <a:pt x="2" y="6"/>
                    <a:pt x="2" y="6"/>
                    <a:pt x="2" y="5"/>
                  </a:cubicBezTo>
                  <a:cubicBezTo>
                    <a:pt x="2" y="5"/>
                    <a:pt x="2" y="5"/>
                    <a:pt x="2" y="4"/>
                  </a:cubicBezTo>
                  <a:cubicBezTo>
                    <a:pt x="2" y="3"/>
                    <a:pt x="2" y="2"/>
                    <a:pt x="2" y="2"/>
                  </a:cubicBezTo>
                  <a:cubicBezTo>
                    <a:pt x="2" y="2"/>
                    <a:pt x="2" y="2"/>
                    <a:pt x="2" y="2"/>
                  </a:cubicBezTo>
                  <a:cubicBezTo>
                    <a:pt x="3" y="2"/>
                    <a:pt x="3" y="2"/>
                    <a:pt x="3" y="2"/>
                  </a:cubicBezTo>
                  <a:cubicBezTo>
                    <a:pt x="3" y="2"/>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6" name="Freeform 35"/>
            <p:cNvSpPr>
              <a:spLocks noEditPoints="1"/>
            </p:cNvSpPr>
            <p:nvPr/>
          </p:nvSpPr>
          <p:spPr bwMode="auto">
            <a:xfrm>
              <a:off x="2299005" y="3073265"/>
              <a:ext cx="11889" cy="22292"/>
            </a:xfrm>
            <a:custGeom>
              <a:avLst/>
              <a:gdLst>
                <a:gd name="T0" fmla="*/ 2 w 4"/>
                <a:gd name="T1" fmla="*/ 7 h 7"/>
                <a:gd name="T2" fmla="*/ 4 w 4"/>
                <a:gd name="T3" fmla="*/ 7 h 7"/>
                <a:gd name="T4" fmla="*/ 4 w 4"/>
                <a:gd name="T5" fmla="*/ 0 h 7"/>
                <a:gd name="T6" fmla="*/ 2 w 4"/>
                <a:gd name="T7" fmla="*/ 0 h 7"/>
                <a:gd name="T8" fmla="*/ 0 w 4"/>
                <a:gd name="T9" fmla="*/ 2 h 7"/>
                <a:gd name="T10" fmla="*/ 1 w 4"/>
                <a:gd name="T11" fmla="*/ 3 h 7"/>
                <a:gd name="T12" fmla="*/ 1 w 4"/>
                <a:gd name="T13" fmla="*/ 3 h 7"/>
                <a:gd name="T14" fmla="*/ 2 w 4"/>
                <a:gd name="T15" fmla="*/ 2 h 7"/>
                <a:gd name="T16" fmla="*/ 2 w 4"/>
                <a:gd name="T17" fmla="*/ 4 h 7"/>
                <a:gd name="T18" fmla="*/ 2 w 4"/>
                <a:gd name="T19" fmla="*/ 7 h 7"/>
                <a:gd name="T20" fmla="*/ 2 w 4"/>
                <a:gd name="T21" fmla="*/ 7 h 7"/>
                <a:gd name="T22" fmla="*/ 2 w 4"/>
                <a:gd name="T23" fmla="*/ 7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2" y="7"/>
                  </a:moveTo>
                  <a:cubicBezTo>
                    <a:pt x="4" y="7"/>
                    <a:pt x="4" y="7"/>
                    <a:pt x="4" y="7"/>
                  </a:cubicBezTo>
                  <a:cubicBezTo>
                    <a:pt x="4" y="0"/>
                    <a:pt x="4" y="0"/>
                    <a:pt x="4" y="0"/>
                  </a:cubicBezTo>
                  <a:cubicBezTo>
                    <a:pt x="2" y="0"/>
                    <a:pt x="2" y="0"/>
                    <a:pt x="2" y="0"/>
                  </a:cubicBezTo>
                  <a:cubicBezTo>
                    <a:pt x="0" y="2"/>
                    <a:pt x="0" y="2"/>
                    <a:pt x="0" y="2"/>
                  </a:cubicBezTo>
                  <a:cubicBezTo>
                    <a:pt x="1" y="3"/>
                    <a:pt x="1" y="3"/>
                    <a:pt x="1" y="3"/>
                  </a:cubicBezTo>
                  <a:cubicBezTo>
                    <a:pt x="1" y="3"/>
                    <a:pt x="1" y="3"/>
                    <a:pt x="1" y="3"/>
                  </a:cubicBezTo>
                  <a:cubicBezTo>
                    <a:pt x="2" y="3"/>
                    <a:pt x="2" y="2"/>
                    <a:pt x="2" y="2"/>
                  </a:cubicBezTo>
                  <a:cubicBezTo>
                    <a:pt x="2" y="3"/>
                    <a:pt x="2" y="3"/>
                    <a:pt x="2" y="4"/>
                  </a:cubicBezTo>
                  <a:lnTo>
                    <a:pt x="2" y="7"/>
                  </a:lnTo>
                  <a:close/>
                  <a:moveTo>
                    <a:pt x="2" y="7"/>
                  </a:moveTo>
                  <a:cubicBezTo>
                    <a:pt x="2" y="7"/>
                    <a:pt x="2" y="7"/>
                    <a:pt x="2" y="7"/>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7" name="Freeform 36"/>
            <p:cNvSpPr>
              <a:spLocks noEditPoints="1"/>
            </p:cNvSpPr>
            <p:nvPr/>
          </p:nvSpPr>
          <p:spPr bwMode="auto">
            <a:xfrm>
              <a:off x="2313866" y="3073265"/>
              <a:ext cx="14861" cy="22292"/>
            </a:xfrm>
            <a:custGeom>
              <a:avLst/>
              <a:gdLst>
                <a:gd name="T0" fmla="*/ 3 w 5"/>
                <a:gd name="T1" fmla="*/ 0 h 7"/>
                <a:gd name="T2" fmla="*/ 1 w 5"/>
                <a:gd name="T3" fmla="*/ 1 h 7"/>
                <a:gd name="T4" fmla="*/ 0 w 5"/>
                <a:gd name="T5" fmla="*/ 4 h 7"/>
                <a:gd name="T6" fmla="*/ 1 w 5"/>
                <a:gd name="T7" fmla="*/ 6 h 7"/>
                <a:gd name="T8" fmla="*/ 3 w 5"/>
                <a:gd name="T9" fmla="*/ 7 h 7"/>
                <a:gd name="T10" fmla="*/ 5 w 5"/>
                <a:gd name="T11" fmla="*/ 7 h 7"/>
                <a:gd name="T12" fmla="*/ 5 w 5"/>
                <a:gd name="T13" fmla="*/ 4 h 7"/>
                <a:gd name="T14" fmla="*/ 5 w 5"/>
                <a:gd name="T15" fmla="*/ 1 h 7"/>
                <a:gd name="T16" fmla="*/ 3 w 5"/>
                <a:gd name="T17" fmla="*/ 0 h 7"/>
                <a:gd name="T18" fmla="*/ 3 w 5"/>
                <a:gd name="T19" fmla="*/ 5 h 7"/>
                <a:gd name="T20" fmla="*/ 3 w 5"/>
                <a:gd name="T21" fmla="*/ 6 h 7"/>
                <a:gd name="T22" fmla="*/ 2 w 5"/>
                <a:gd name="T23" fmla="*/ 5 h 7"/>
                <a:gd name="T24" fmla="*/ 2 w 5"/>
                <a:gd name="T25" fmla="*/ 4 h 7"/>
                <a:gd name="T26" fmla="*/ 2 w 5"/>
                <a:gd name="T27" fmla="*/ 2 h 7"/>
                <a:gd name="T28" fmla="*/ 3 w 5"/>
                <a:gd name="T29" fmla="*/ 2 h 7"/>
                <a:gd name="T30" fmla="*/ 3 w 5"/>
                <a:gd name="T31" fmla="*/ 2 h 7"/>
                <a:gd name="T32" fmla="*/ 4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3" y="0"/>
                  </a:moveTo>
                  <a:cubicBezTo>
                    <a:pt x="2" y="0"/>
                    <a:pt x="1" y="0"/>
                    <a:pt x="1" y="1"/>
                  </a:cubicBezTo>
                  <a:cubicBezTo>
                    <a:pt x="1" y="2"/>
                    <a:pt x="0" y="3"/>
                    <a:pt x="0" y="4"/>
                  </a:cubicBezTo>
                  <a:cubicBezTo>
                    <a:pt x="0" y="5"/>
                    <a:pt x="1" y="6"/>
                    <a:pt x="1" y="6"/>
                  </a:cubicBezTo>
                  <a:cubicBezTo>
                    <a:pt x="1" y="7"/>
                    <a:pt x="2" y="7"/>
                    <a:pt x="3" y="7"/>
                  </a:cubicBezTo>
                  <a:cubicBezTo>
                    <a:pt x="4" y="7"/>
                    <a:pt x="4" y="7"/>
                    <a:pt x="5" y="7"/>
                  </a:cubicBezTo>
                  <a:cubicBezTo>
                    <a:pt x="5" y="6"/>
                    <a:pt x="5" y="5"/>
                    <a:pt x="5" y="4"/>
                  </a:cubicBezTo>
                  <a:cubicBezTo>
                    <a:pt x="5" y="3"/>
                    <a:pt x="5" y="2"/>
                    <a:pt x="5" y="1"/>
                  </a:cubicBezTo>
                  <a:cubicBezTo>
                    <a:pt x="4" y="0"/>
                    <a:pt x="4" y="0"/>
                    <a:pt x="3" y="0"/>
                  </a:cubicBezTo>
                  <a:close/>
                  <a:moveTo>
                    <a:pt x="3" y="5"/>
                  </a:moveTo>
                  <a:cubicBezTo>
                    <a:pt x="3" y="6"/>
                    <a:pt x="3" y="6"/>
                    <a:pt x="3" y="6"/>
                  </a:cubicBezTo>
                  <a:cubicBezTo>
                    <a:pt x="3" y="6"/>
                    <a:pt x="2" y="6"/>
                    <a:pt x="2" y="5"/>
                  </a:cubicBezTo>
                  <a:cubicBezTo>
                    <a:pt x="2" y="5"/>
                    <a:pt x="2" y="5"/>
                    <a:pt x="2" y="4"/>
                  </a:cubicBezTo>
                  <a:cubicBezTo>
                    <a:pt x="2" y="3"/>
                    <a:pt x="2" y="2"/>
                    <a:pt x="2" y="2"/>
                  </a:cubicBezTo>
                  <a:cubicBezTo>
                    <a:pt x="2" y="2"/>
                    <a:pt x="3" y="2"/>
                    <a:pt x="3" y="2"/>
                  </a:cubicBezTo>
                  <a:cubicBezTo>
                    <a:pt x="3" y="2"/>
                    <a:pt x="3" y="2"/>
                    <a:pt x="3" y="2"/>
                  </a:cubicBezTo>
                  <a:cubicBezTo>
                    <a:pt x="3" y="2"/>
                    <a:pt x="4" y="3"/>
                    <a:pt x="4" y="4"/>
                  </a:cubicBezTo>
                  <a:cubicBezTo>
                    <a:pt x="4"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8" name="Freeform 37"/>
            <p:cNvSpPr>
              <a:spLocks noEditPoints="1"/>
            </p:cNvSpPr>
            <p:nvPr/>
          </p:nvSpPr>
          <p:spPr bwMode="auto">
            <a:xfrm>
              <a:off x="2331699" y="3073265"/>
              <a:ext cx="11889" cy="22292"/>
            </a:xfrm>
            <a:custGeom>
              <a:avLst/>
              <a:gdLst>
                <a:gd name="T0" fmla="*/ 0 w 4"/>
                <a:gd name="T1" fmla="*/ 2 h 7"/>
                <a:gd name="T2" fmla="*/ 1 w 4"/>
                <a:gd name="T3" fmla="*/ 3 h 7"/>
                <a:gd name="T4" fmla="*/ 2 w 4"/>
                <a:gd name="T5" fmla="*/ 3 h 7"/>
                <a:gd name="T6" fmla="*/ 2 w 4"/>
                <a:gd name="T7" fmla="*/ 2 h 7"/>
                <a:gd name="T8" fmla="*/ 2 w 4"/>
                <a:gd name="T9" fmla="*/ 4 h 7"/>
                <a:gd name="T10" fmla="*/ 2 w 4"/>
                <a:gd name="T11" fmla="*/ 7 h 7"/>
                <a:gd name="T12" fmla="*/ 4 w 4"/>
                <a:gd name="T13" fmla="*/ 7 h 7"/>
                <a:gd name="T14" fmla="*/ 4 w 4"/>
                <a:gd name="T15" fmla="*/ 0 h 7"/>
                <a:gd name="T16" fmla="*/ 3 w 4"/>
                <a:gd name="T17" fmla="*/ 0 h 7"/>
                <a:gd name="T18" fmla="*/ 0 w 4"/>
                <a:gd name="T19" fmla="*/ 2 h 7"/>
                <a:gd name="T20" fmla="*/ 0 w 4"/>
                <a:gd name="T21" fmla="*/ 2 h 7"/>
                <a:gd name="T22" fmla="*/ 0 w 4"/>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0" y="2"/>
                  </a:moveTo>
                  <a:cubicBezTo>
                    <a:pt x="1" y="3"/>
                    <a:pt x="1" y="3"/>
                    <a:pt x="1" y="3"/>
                  </a:cubicBezTo>
                  <a:cubicBezTo>
                    <a:pt x="2" y="3"/>
                    <a:pt x="2" y="3"/>
                    <a:pt x="2" y="3"/>
                  </a:cubicBezTo>
                  <a:cubicBezTo>
                    <a:pt x="2" y="3"/>
                    <a:pt x="2" y="2"/>
                    <a:pt x="2" y="2"/>
                  </a:cubicBezTo>
                  <a:cubicBezTo>
                    <a:pt x="2" y="3"/>
                    <a:pt x="2" y="3"/>
                    <a:pt x="2" y="4"/>
                  </a:cubicBezTo>
                  <a:cubicBezTo>
                    <a:pt x="2" y="7"/>
                    <a:pt x="2" y="7"/>
                    <a:pt x="2" y="7"/>
                  </a:cubicBezTo>
                  <a:cubicBezTo>
                    <a:pt x="4" y="7"/>
                    <a:pt x="4" y="7"/>
                    <a:pt x="4" y="7"/>
                  </a:cubicBezTo>
                  <a:cubicBezTo>
                    <a:pt x="4" y="0"/>
                    <a:pt x="4" y="0"/>
                    <a:pt x="4" y="0"/>
                  </a:cubicBezTo>
                  <a:cubicBezTo>
                    <a:pt x="3" y="0"/>
                    <a:pt x="3" y="0"/>
                    <a:pt x="3"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39" name="Freeform 38"/>
            <p:cNvSpPr>
              <a:spLocks noEditPoints="1"/>
            </p:cNvSpPr>
            <p:nvPr/>
          </p:nvSpPr>
          <p:spPr bwMode="auto">
            <a:xfrm>
              <a:off x="2349532" y="3073265"/>
              <a:ext cx="14861" cy="22292"/>
            </a:xfrm>
            <a:custGeom>
              <a:avLst/>
              <a:gdLst>
                <a:gd name="T0" fmla="*/ 2 w 5"/>
                <a:gd name="T1" fmla="*/ 0 h 7"/>
                <a:gd name="T2" fmla="*/ 0 w 5"/>
                <a:gd name="T3" fmla="*/ 1 h 7"/>
                <a:gd name="T4" fmla="*/ 0 w 5"/>
                <a:gd name="T5" fmla="*/ 4 h 7"/>
                <a:gd name="T6" fmla="*/ 0 w 5"/>
                <a:gd name="T7" fmla="*/ 6 h 7"/>
                <a:gd name="T8" fmla="*/ 2 w 5"/>
                <a:gd name="T9" fmla="*/ 7 h 7"/>
                <a:gd name="T10" fmla="*/ 4 w 5"/>
                <a:gd name="T11" fmla="*/ 7 h 7"/>
                <a:gd name="T12" fmla="*/ 5 w 5"/>
                <a:gd name="T13" fmla="*/ 4 h 7"/>
                <a:gd name="T14" fmla="*/ 4 w 5"/>
                <a:gd name="T15" fmla="*/ 1 h 7"/>
                <a:gd name="T16" fmla="*/ 2 w 5"/>
                <a:gd name="T17" fmla="*/ 0 h 7"/>
                <a:gd name="T18" fmla="*/ 3 w 5"/>
                <a:gd name="T19" fmla="*/ 5 h 7"/>
                <a:gd name="T20" fmla="*/ 2 w 5"/>
                <a:gd name="T21" fmla="*/ 6 h 7"/>
                <a:gd name="T22" fmla="*/ 2 w 5"/>
                <a:gd name="T23" fmla="*/ 5 h 7"/>
                <a:gd name="T24" fmla="*/ 2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2" y="0"/>
                    <a:pt x="1" y="0"/>
                    <a:pt x="0" y="1"/>
                  </a:cubicBezTo>
                  <a:cubicBezTo>
                    <a:pt x="0" y="2"/>
                    <a:pt x="0" y="3"/>
                    <a:pt x="0" y="4"/>
                  </a:cubicBezTo>
                  <a:cubicBezTo>
                    <a:pt x="0" y="5"/>
                    <a:pt x="0" y="6"/>
                    <a:pt x="0" y="6"/>
                  </a:cubicBezTo>
                  <a:cubicBezTo>
                    <a:pt x="1" y="7"/>
                    <a:pt x="2" y="7"/>
                    <a:pt x="2" y="7"/>
                  </a:cubicBezTo>
                  <a:cubicBezTo>
                    <a:pt x="3" y="7"/>
                    <a:pt x="4" y="7"/>
                    <a:pt x="4" y="7"/>
                  </a:cubicBezTo>
                  <a:cubicBezTo>
                    <a:pt x="5" y="6"/>
                    <a:pt x="5" y="5"/>
                    <a:pt x="5" y="4"/>
                  </a:cubicBezTo>
                  <a:cubicBezTo>
                    <a:pt x="5" y="3"/>
                    <a:pt x="5" y="2"/>
                    <a:pt x="4" y="1"/>
                  </a:cubicBezTo>
                  <a:cubicBezTo>
                    <a:pt x="4" y="0"/>
                    <a:pt x="3" y="0"/>
                    <a:pt x="2" y="0"/>
                  </a:cubicBezTo>
                  <a:close/>
                  <a:moveTo>
                    <a:pt x="3" y="5"/>
                  </a:moveTo>
                  <a:cubicBezTo>
                    <a:pt x="3" y="6"/>
                    <a:pt x="3" y="6"/>
                    <a:pt x="2" y="6"/>
                  </a:cubicBezTo>
                  <a:cubicBezTo>
                    <a:pt x="2" y="6"/>
                    <a:pt x="2" y="6"/>
                    <a:pt x="2" y="5"/>
                  </a:cubicBezTo>
                  <a:cubicBezTo>
                    <a:pt x="2" y="5"/>
                    <a:pt x="2" y="5"/>
                    <a:pt x="2" y="4"/>
                  </a:cubicBezTo>
                  <a:cubicBezTo>
                    <a:pt x="2" y="3"/>
                    <a:pt x="2" y="2"/>
                    <a:pt x="2" y="2"/>
                  </a:cubicBezTo>
                  <a:cubicBezTo>
                    <a:pt x="2" y="2"/>
                    <a:pt x="2" y="2"/>
                    <a:pt x="2" y="2"/>
                  </a:cubicBezTo>
                  <a:cubicBezTo>
                    <a:pt x="3" y="2"/>
                    <a:pt x="3" y="2"/>
                    <a:pt x="3" y="2"/>
                  </a:cubicBezTo>
                  <a:cubicBezTo>
                    <a:pt x="3" y="2"/>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0" name="Freeform 39"/>
            <p:cNvSpPr>
              <a:spLocks noEditPoints="1"/>
            </p:cNvSpPr>
            <p:nvPr/>
          </p:nvSpPr>
          <p:spPr bwMode="auto">
            <a:xfrm>
              <a:off x="2367365" y="3073265"/>
              <a:ext cx="14861" cy="22292"/>
            </a:xfrm>
            <a:custGeom>
              <a:avLst/>
              <a:gdLst>
                <a:gd name="T0" fmla="*/ 2 w 5"/>
                <a:gd name="T1" fmla="*/ 0 h 7"/>
                <a:gd name="T2" fmla="*/ 0 w 5"/>
                <a:gd name="T3" fmla="*/ 1 h 7"/>
                <a:gd name="T4" fmla="*/ 0 w 5"/>
                <a:gd name="T5" fmla="*/ 4 h 7"/>
                <a:gd name="T6" fmla="*/ 0 w 5"/>
                <a:gd name="T7" fmla="*/ 6 h 7"/>
                <a:gd name="T8" fmla="*/ 2 w 5"/>
                <a:gd name="T9" fmla="*/ 7 h 7"/>
                <a:gd name="T10" fmla="*/ 4 w 5"/>
                <a:gd name="T11" fmla="*/ 7 h 7"/>
                <a:gd name="T12" fmla="*/ 5 w 5"/>
                <a:gd name="T13" fmla="*/ 4 h 7"/>
                <a:gd name="T14" fmla="*/ 4 w 5"/>
                <a:gd name="T15" fmla="*/ 1 h 7"/>
                <a:gd name="T16" fmla="*/ 2 w 5"/>
                <a:gd name="T17" fmla="*/ 0 h 7"/>
                <a:gd name="T18" fmla="*/ 3 w 5"/>
                <a:gd name="T19" fmla="*/ 5 h 7"/>
                <a:gd name="T20" fmla="*/ 2 w 5"/>
                <a:gd name="T21" fmla="*/ 6 h 7"/>
                <a:gd name="T22" fmla="*/ 2 w 5"/>
                <a:gd name="T23" fmla="*/ 5 h 7"/>
                <a:gd name="T24" fmla="*/ 1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1" y="0"/>
                    <a:pt x="1" y="0"/>
                    <a:pt x="0" y="1"/>
                  </a:cubicBezTo>
                  <a:cubicBezTo>
                    <a:pt x="0" y="2"/>
                    <a:pt x="0" y="3"/>
                    <a:pt x="0" y="4"/>
                  </a:cubicBezTo>
                  <a:cubicBezTo>
                    <a:pt x="0" y="5"/>
                    <a:pt x="0" y="6"/>
                    <a:pt x="0" y="6"/>
                  </a:cubicBezTo>
                  <a:cubicBezTo>
                    <a:pt x="1" y="7"/>
                    <a:pt x="1" y="7"/>
                    <a:pt x="2" y="7"/>
                  </a:cubicBezTo>
                  <a:cubicBezTo>
                    <a:pt x="3" y="7"/>
                    <a:pt x="4" y="7"/>
                    <a:pt x="4" y="7"/>
                  </a:cubicBezTo>
                  <a:cubicBezTo>
                    <a:pt x="4" y="6"/>
                    <a:pt x="5" y="5"/>
                    <a:pt x="5" y="4"/>
                  </a:cubicBezTo>
                  <a:cubicBezTo>
                    <a:pt x="5" y="3"/>
                    <a:pt x="4" y="2"/>
                    <a:pt x="4" y="1"/>
                  </a:cubicBezTo>
                  <a:cubicBezTo>
                    <a:pt x="4" y="0"/>
                    <a:pt x="3" y="0"/>
                    <a:pt x="2" y="0"/>
                  </a:cubicBezTo>
                  <a:close/>
                  <a:moveTo>
                    <a:pt x="3" y="5"/>
                  </a:moveTo>
                  <a:cubicBezTo>
                    <a:pt x="3" y="6"/>
                    <a:pt x="2" y="6"/>
                    <a:pt x="2" y="6"/>
                  </a:cubicBezTo>
                  <a:cubicBezTo>
                    <a:pt x="2" y="6"/>
                    <a:pt x="2" y="6"/>
                    <a:pt x="2" y="5"/>
                  </a:cubicBezTo>
                  <a:cubicBezTo>
                    <a:pt x="2" y="5"/>
                    <a:pt x="1" y="5"/>
                    <a:pt x="1" y="4"/>
                  </a:cubicBezTo>
                  <a:cubicBezTo>
                    <a:pt x="1" y="3"/>
                    <a:pt x="2" y="2"/>
                    <a:pt x="2" y="2"/>
                  </a:cubicBezTo>
                  <a:cubicBezTo>
                    <a:pt x="2" y="2"/>
                    <a:pt x="2" y="2"/>
                    <a:pt x="2" y="2"/>
                  </a:cubicBezTo>
                  <a:cubicBezTo>
                    <a:pt x="2" y="2"/>
                    <a:pt x="3" y="2"/>
                    <a:pt x="3" y="2"/>
                  </a:cubicBezTo>
                  <a:cubicBezTo>
                    <a:pt x="3" y="2"/>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1" name="Freeform 40"/>
            <p:cNvSpPr>
              <a:spLocks noEditPoints="1"/>
            </p:cNvSpPr>
            <p:nvPr/>
          </p:nvSpPr>
          <p:spPr bwMode="auto">
            <a:xfrm>
              <a:off x="2382227" y="3073265"/>
              <a:ext cx="14861" cy="22292"/>
            </a:xfrm>
            <a:custGeom>
              <a:avLst/>
              <a:gdLst>
                <a:gd name="T0" fmla="*/ 0 w 5"/>
                <a:gd name="T1" fmla="*/ 2 h 7"/>
                <a:gd name="T2" fmla="*/ 1 w 5"/>
                <a:gd name="T3" fmla="*/ 3 h 7"/>
                <a:gd name="T4" fmla="*/ 2 w 5"/>
                <a:gd name="T5" fmla="*/ 3 h 7"/>
                <a:gd name="T6" fmla="*/ 3 w 5"/>
                <a:gd name="T7" fmla="*/ 2 h 7"/>
                <a:gd name="T8" fmla="*/ 3 w 5"/>
                <a:gd name="T9" fmla="*/ 4 h 7"/>
                <a:gd name="T10" fmla="*/ 3 w 5"/>
                <a:gd name="T11" fmla="*/ 7 h 7"/>
                <a:gd name="T12" fmla="*/ 5 w 5"/>
                <a:gd name="T13" fmla="*/ 7 h 7"/>
                <a:gd name="T14" fmla="*/ 5 w 5"/>
                <a:gd name="T15" fmla="*/ 0 h 7"/>
                <a:gd name="T16" fmla="*/ 3 w 5"/>
                <a:gd name="T17" fmla="*/ 0 h 7"/>
                <a:gd name="T18" fmla="*/ 0 w 5"/>
                <a:gd name="T19" fmla="*/ 2 h 7"/>
                <a:gd name="T20" fmla="*/ 0 w 5"/>
                <a:gd name="T21" fmla="*/ 2 h 7"/>
                <a:gd name="T22" fmla="*/ 0 w 5"/>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 h="7">
                  <a:moveTo>
                    <a:pt x="0" y="2"/>
                  </a:moveTo>
                  <a:cubicBezTo>
                    <a:pt x="1" y="3"/>
                    <a:pt x="1" y="3"/>
                    <a:pt x="1" y="3"/>
                  </a:cubicBezTo>
                  <a:cubicBezTo>
                    <a:pt x="2" y="3"/>
                    <a:pt x="2" y="3"/>
                    <a:pt x="2" y="3"/>
                  </a:cubicBezTo>
                  <a:cubicBezTo>
                    <a:pt x="2" y="3"/>
                    <a:pt x="3" y="2"/>
                    <a:pt x="3" y="2"/>
                  </a:cubicBezTo>
                  <a:cubicBezTo>
                    <a:pt x="3" y="3"/>
                    <a:pt x="3" y="3"/>
                    <a:pt x="3" y="4"/>
                  </a:cubicBezTo>
                  <a:cubicBezTo>
                    <a:pt x="3" y="7"/>
                    <a:pt x="3" y="7"/>
                    <a:pt x="3" y="7"/>
                  </a:cubicBezTo>
                  <a:cubicBezTo>
                    <a:pt x="5" y="7"/>
                    <a:pt x="5" y="7"/>
                    <a:pt x="5" y="7"/>
                  </a:cubicBezTo>
                  <a:cubicBezTo>
                    <a:pt x="5" y="0"/>
                    <a:pt x="5" y="0"/>
                    <a:pt x="5" y="0"/>
                  </a:cubicBezTo>
                  <a:cubicBezTo>
                    <a:pt x="3" y="0"/>
                    <a:pt x="3" y="0"/>
                    <a:pt x="3"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2" name="Freeform 41"/>
            <p:cNvSpPr>
              <a:spLocks noEditPoints="1"/>
            </p:cNvSpPr>
            <p:nvPr/>
          </p:nvSpPr>
          <p:spPr bwMode="auto">
            <a:xfrm>
              <a:off x="2400060" y="3073265"/>
              <a:ext cx="14861" cy="22292"/>
            </a:xfrm>
            <a:custGeom>
              <a:avLst/>
              <a:gdLst>
                <a:gd name="T0" fmla="*/ 3 w 5"/>
                <a:gd name="T1" fmla="*/ 0 h 7"/>
                <a:gd name="T2" fmla="*/ 1 w 5"/>
                <a:gd name="T3" fmla="*/ 1 h 7"/>
                <a:gd name="T4" fmla="*/ 0 w 5"/>
                <a:gd name="T5" fmla="*/ 4 h 7"/>
                <a:gd name="T6" fmla="*/ 1 w 5"/>
                <a:gd name="T7" fmla="*/ 6 h 7"/>
                <a:gd name="T8" fmla="*/ 3 w 5"/>
                <a:gd name="T9" fmla="*/ 7 h 7"/>
                <a:gd name="T10" fmla="*/ 5 w 5"/>
                <a:gd name="T11" fmla="*/ 7 h 7"/>
                <a:gd name="T12" fmla="*/ 5 w 5"/>
                <a:gd name="T13" fmla="*/ 4 h 7"/>
                <a:gd name="T14" fmla="*/ 5 w 5"/>
                <a:gd name="T15" fmla="*/ 1 h 7"/>
                <a:gd name="T16" fmla="*/ 3 w 5"/>
                <a:gd name="T17" fmla="*/ 0 h 7"/>
                <a:gd name="T18" fmla="*/ 3 w 5"/>
                <a:gd name="T19" fmla="*/ 5 h 7"/>
                <a:gd name="T20" fmla="*/ 3 w 5"/>
                <a:gd name="T21" fmla="*/ 6 h 7"/>
                <a:gd name="T22" fmla="*/ 2 w 5"/>
                <a:gd name="T23" fmla="*/ 5 h 7"/>
                <a:gd name="T24" fmla="*/ 2 w 5"/>
                <a:gd name="T25" fmla="*/ 4 h 7"/>
                <a:gd name="T26" fmla="*/ 2 w 5"/>
                <a:gd name="T27" fmla="*/ 2 h 7"/>
                <a:gd name="T28" fmla="*/ 3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3" y="0"/>
                  </a:moveTo>
                  <a:cubicBezTo>
                    <a:pt x="2" y="0"/>
                    <a:pt x="1" y="0"/>
                    <a:pt x="1" y="1"/>
                  </a:cubicBezTo>
                  <a:cubicBezTo>
                    <a:pt x="0" y="2"/>
                    <a:pt x="0" y="3"/>
                    <a:pt x="0" y="4"/>
                  </a:cubicBezTo>
                  <a:cubicBezTo>
                    <a:pt x="0" y="5"/>
                    <a:pt x="0" y="6"/>
                    <a:pt x="1" y="6"/>
                  </a:cubicBezTo>
                  <a:cubicBezTo>
                    <a:pt x="1" y="7"/>
                    <a:pt x="2" y="7"/>
                    <a:pt x="3" y="7"/>
                  </a:cubicBezTo>
                  <a:cubicBezTo>
                    <a:pt x="3" y="7"/>
                    <a:pt x="4" y="7"/>
                    <a:pt x="5" y="7"/>
                  </a:cubicBezTo>
                  <a:cubicBezTo>
                    <a:pt x="5" y="6"/>
                    <a:pt x="5" y="5"/>
                    <a:pt x="5" y="4"/>
                  </a:cubicBezTo>
                  <a:cubicBezTo>
                    <a:pt x="5" y="3"/>
                    <a:pt x="5" y="2"/>
                    <a:pt x="5" y="1"/>
                  </a:cubicBezTo>
                  <a:cubicBezTo>
                    <a:pt x="4" y="0"/>
                    <a:pt x="3" y="0"/>
                    <a:pt x="3" y="0"/>
                  </a:cubicBezTo>
                  <a:close/>
                  <a:moveTo>
                    <a:pt x="3" y="5"/>
                  </a:moveTo>
                  <a:cubicBezTo>
                    <a:pt x="3" y="6"/>
                    <a:pt x="3" y="6"/>
                    <a:pt x="3" y="6"/>
                  </a:cubicBezTo>
                  <a:cubicBezTo>
                    <a:pt x="2" y="6"/>
                    <a:pt x="2" y="6"/>
                    <a:pt x="2" y="5"/>
                  </a:cubicBezTo>
                  <a:cubicBezTo>
                    <a:pt x="2" y="5"/>
                    <a:pt x="2" y="5"/>
                    <a:pt x="2" y="4"/>
                  </a:cubicBezTo>
                  <a:cubicBezTo>
                    <a:pt x="2" y="3"/>
                    <a:pt x="2" y="2"/>
                    <a:pt x="2" y="2"/>
                  </a:cubicBezTo>
                  <a:cubicBezTo>
                    <a:pt x="2" y="2"/>
                    <a:pt x="2" y="2"/>
                    <a:pt x="3" y="2"/>
                  </a:cubicBezTo>
                  <a:cubicBezTo>
                    <a:pt x="3" y="2"/>
                    <a:pt x="3" y="2"/>
                    <a:pt x="3" y="2"/>
                  </a:cubicBezTo>
                  <a:cubicBezTo>
                    <a:pt x="3" y="2"/>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3" name="Freeform 42"/>
            <p:cNvSpPr>
              <a:spLocks noEditPoints="1"/>
            </p:cNvSpPr>
            <p:nvPr/>
          </p:nvSpPr>
          <p:spPr bwMode="auto">
            <a:xfrm>
              <a:off x="2299005" y="3119334"/>
              <a:ext cx="14861" cy="20805"/>
            </a:xfrm>
            <a:custGeom>
              <a:avLst/>
              <a:gdLst>
                <a:gd name="T0" fmla="*/ 2 w 5"/>
                <a:gd name="T1" fmla="*/ 0 h 7"/>
                <a:gd name="T2" fmla="*/ 0 w 5"/>
                <a:gd name="T3" fmla="*/ 1 h 7"/>
                <a:gd name="T4" fmla="*/ 0 w 5"/>
                <a:gd name="T5" fmla="*/ 4 h 7"/>
                <a:gd name="T6" fmla="*/ 0 w 5"/>
                <a:gd name="T7" fmla="*/ 7 h 7"/>
                <a:gd name="T8" fmla="*/ 2 w 5"/>
                <a:gd name="T9" fmla="*/ 7 h 7"/>
                <a:gd name="T10" fmla="*/ 4 w 5"/>
                <a:gd name="T11" fmla="*/ 7 h 7"/>
                <a:gd name="T12" fmla="*/ 5 w 5"/>
                <a:gd name="T13" fmla="*/ 4 h 7"/>
                <a:gd name="T14" fmla="*/ 4 w 5"/>
                <a:gd name="T15" fmla="*/ 1 h 7"/>
                <a:gd name="T16" fmla="*/ 2 w 5"/>
                <a:gd name="T17" fmla="*/ 0 h 7"/>
                <a:gd name="T18" fmla="*/ 3 w 5"/>
                <a:gd name="T19" fmla="*/ 5 h 7"/>
                <a:gd name="T20" fmla="*/ 2 w 5"/>
                <a:gd name="T21" fmla="*/ 6 h 7"/>
                <a:gd name="T22" fmla="*/ 2 w 5"/>
                <a:gd name="T23" fmla="*/ 6 h 7"/>
                <a:gd name="T24" fmla="*/ 1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1" y="0"/>
                    <a:pt x="1" y="1"/>
                    <a:pt x="0" y="1"/>
                  </a:cubicBezTo>
                  <a:cubicBezTo>
                    <a:pt x="0" y="2"/>
                    <a:pt x="0" y="3"/>
                    <a:pt x="0" y="4"/>
                  </a:cubicBezTo>
                  <a:cubicBezTo>
                    <a:pt x="0" y="5"/>
                    <a:pt x="0" y="6"/>
                    <a:pt x="0" y="7"/>
                  </a:cubicBezTo>
                  <a:cubicBezTo>
                    <a:pt x="1" y="7"/>
                    <a:pt x="1" y="7"/>
                    <a:pt x="2" y="7"/>
                  </a:cubicBezTo>
                  <a:cubicBezTo>
                    <a:pt x="3" y="7"/>
                    <a:pt x="4" y="7"/>
                    <a:pt x="4" y="7"/>
                  </a:cubicBezTo>
                  <a:cubicBezTo>
                    <a:pt x="4" y="6"/>
                    <a:pt x="5" y="5"/>
                    <a:pt x="5" y="4"/>
                  </a:cubicBezTo>
                  <a:cubicBezTo>
                    <a:pt x="5" y="3"/>
                    <a:pt x="4" y="2"/>
                    <a:pt x="4" y="1"/>
                  </a:cubicBezTo>
                  <a:cubicBezTo>
                    <a:pt x="4" y="1"/>
                    <a:pt x="3" y="0"/>
                    <a:pt x="2" y="0"/>
                  </a:cubicBezTo>
                  <a:close/>
                  <a:moveTo>
                    <a:pt x="3" y="5"/>
                  </a:moveTo>
                  <a:cubicBezTo>
                    <a:pt x="2" y="6"/>
                    <a:pt x="2" y="6"/>
                    <a:pt x="2" y="6"/>
                  </a:cubicBezTo>
                  <a:cubicBezTo>
                    <a:pt x="2" y="6"/>
                    <a:pt x="2" y="6"/>
                    <a:pt x="2" y="6"/>
                  </a:cubicBezTo>
                  <a:cubicBezTo>
                    <a:pt x="1" y="5"/>
                    <a:pt x="1" y="5"/>
                    <a:pt x="1" y="4"/>
                  </a:cubicBezTo>
                  <a:cubicBezTo>
                    <a:pt x="1" y="3"/>
                    <a:pt x="1" y="3"/>
                    <a:pt x="2" y="2"/>
                  </a:cubicBezTo>
                  <a:cubicBezTo>
                    <a:pt x="2" y="2"/>
                    <a:pt x="2" y="2"/>
                    <a:pt x="2" y="2"/>
                  </a:cubicBezTo>
                  <a:cubicBezTo>
                    <a:pt x="2" y="2"/>
                    <a:pt x="2" y="2"/>
                    <a:pt x="3" y="2"/>
                  </a:cubicBezTo>
                  <a:cubicBezTo>
                    <a:pt x="3" y="3"/>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4" name="Freeform 43"/>
            <p:cNvSpPr>
              <a:spLocks noEditPoints="1"/>
            </p:cNvSpPr>
            <p:nvPr/>
          </p:nvSpPr>
          <p:spPr bwMode="auto">
            <a:xfrm>
              <a:off x="2313866" y="3119334"/>
              <a:ext cx="11889" cy="20805"/>
            </a:xfrm>
            <a:custGeom>
              <a:avLst/>
              <a:gdLst>
                <a:gd name="T0" fmla="*/ 0 w 4"/>
                <a:gd name="T1" fmla="*/ 2 h 7"/>
                <a:gd name="T2" fmla="*/ 1 w 4"/>
                <a:gd name="T3" fmla="*/ 4 h 7"/>
                <a:gd name="T4" fmla="*/ 2 w 4"/>
                <a:gd name="T5" fmla="*/ 3 h 7"/>
                <a:gd name="T6" fmla="*/ 3 w 4"/>
                <a:gd name="T7" fmla="*/ 2 h 7"/>
                <a:gd name="T8" fmla="*/ 3 w 4"/>
                <a:gd name="T9" fmla="*/ 4 h 7"/>
                <a:gd name="T10" fmla="*/ 3 w 4"/>
                <a:gd name="T11" fmla="*/ 7 h 7"/>
                <a:gd name="T12" fmla="*/ 4 w 4"/>
                <a:gd name="T13" fmla="*/ 7 h 7"/>
                <a:gd name="T14" fmla="*/ 4 w 4"/>
                <a:gd name="T15" fmla="*/ 0 h 7"/>
                <a:gd name="T16" fmla="*/ 3 w 4"/>
                <a:gd name="T17" fmla="*/ 0 h 7"/>
                <a:gd name="T18" fmla="*/ 0 w 4"/>
                <a:gd name="T19" fmla="*/ 2 h 7"/>
                <a:gd name="T20" fmla="*/ 0 w 4"/>
                <a:gd name="T21" fmla="*/ 2 h 7"/>
                <a:gd name="T22" fmla="*/ 0 w 4"/>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0" y="2"/>
                  </a:moveTo>
                  <a:cubicBezTo>
                    <a:pt x="1" y="4"/>
                    <a:pt x="1" y="4"/>
                    <a:pt x="1" y="4"/>
                  </a:cubicBezTo>
                  <a:cubicBezTo>
                    <a:pt x="2" y="3"/>
                    <a:pt x="2" y="3"/>
                    <a:pt x="2" y="3"/>
                  </a:cubicBezTo>
                  <a:cubicBezTo>
                    <a:pt x="2" y="3"/>
                    <a:pt x="2" y="3"/>
                    <a:pt x="3" y="2"/>
                  </a:cubicBezTo>
                  <a:cubicBezTo>
                    <a:pt x="3" y="3"/>
                    <a:pt x="3" y="3"/>
                    <a:pt x="3" y="4"/>
                  </a:cubicBezTo>
                  <a:cubicBezTo>
                    <a:pt x="3" y="7"/>
                    <a:pt x="3" y="7"/>
                    <a:pt x="3" y="7"/>
                  </a:cubicBezTo>
                  <a:cubicBezTo>
                    <a:pt x="4" y="7"/>
                    <a:pt x="4" y="7"/>
                    <a:pt x="4" y="7"/>
                  </a:cubicBezTo>
                  <a:cubicBezTo>
                    <a:pt x="4" y="0"/>
                    <a:pt x="4" y="0"/>
                    <a:pt x="4" y="0"/>
                  </a:cubicBezTo>
                  <a:cubicBezTo>
                    <a:pt x="3" y="0"/>
                    <a:pt x="3" y="0"/>
                    <a:pt x="3"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5" name="Freeform 44"/>
            <p:cNvSpPr>
              <a:spLocks noEditPoints="1"/>
            </p:cNvSpPr>
            <p:nvPr/>
          </p:nvSpPr>
          <p:spPr bwMode="auto">
            <a:xfrm>
              <a:off x="2331699" y="3119334"/>
              <a:ext cx="11889" cy="20805"/>
            </a:xfrm>
            <a:custGeom>
              <a:avLst/>
              <a:gdLst>
                <a:gd name="T0" fmla="*/ 0 w 4"/>
                <a:gd name="T1" fmla="*/ 2 h 7"/>
                <a:gd name="T2" fmla="*/ 1 w 4"/>
                <a:gd name="T3" fmla="*/ 4 h 7"/>
                <a:gd name="T4" fmla="*/ 2 w 4"/>
                <a:gd name="T5" fmla="*/ 3 h 7"/>
                <a:gd name="T6" fmla="*/ 2 w 4"/>
                <a:gd name="T7" fmla="*/ 2 h 7"/>
                <a:gd name="T8" fmla="*/ 2 w 4"/>
                <a:gd name="T9" fmla="*/ 4 h 7"/>
                <a:gd name="T10" fmla="*/ 2 w 4"/>
                <a:gd name="T11" fmla="*/ 7 h 7"/>
                <a:gd name="T12" fmla="*/ 4 w 4"/>
                <a:gd name="T13" fmla="*/ 7 h 7"/>
                <a:gd name="T14" fmla="*/ 4 w 4"/>
                <a:gd name="T15" fmla="*/ 0 h 7"/>
                <a:gd name="T16" fmla="*/ 3 w 4"/>
                <a:gd name="T17" fmla="*/ 0 h 7"/>
                <a:gd name="T18" fmla="*/ 0 w 4"/>
                <a:gd name="T19" fmla="*/ 2 h 7"/>
                <a:gd name="T20" fmla="*/ 0 w 4"/>
                <a:gd name="T21" fmla="*/ 2 h 7"/>
                <a:gd name="T22" fmla="*/ 0 w 4"/>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0" y="2"/>
                  </a:moveTo>
                  <a:cubicBezTo>
                    <a:pt x="1" y="4"/>
                    <a:pt x="1" y="4"/>
                    <a:pt x="1" y="4"/>
                  </a:cubicBezTo>
                  <a:cubicBezTo>
                    <a:pt x="2" y="3"/>
                    <a:pt x="2" y="3"/>
                    <a:pt x="2" y="3"/>
                  </a:cubicBezTo>
                  <a:cubicBezTo>
                    <a:pt x="2" y="3"/>
                    <a:pt x="2" y="3"/>
                    <a:pt x="2" y="2"/>
                  </a:cubicBezTo>
                  <a:cubicBezTo>
                    <a:pt x="2" y="3"/>
                    <a:pt x="2" y="3"/>
                    <a:pt x="2" y="4"/>
                  </a:cubicBezTo>
                  <a:cubicBezTo>
                    <a:pt x="2" y="7"/>
                    <a:pt x="2" y="7"/>
                    <a:pt x="2" y="7"/>
                  </a:cubicBezTo>
                  <a:cubicBezTo>
                    <a:pt x="4" y="7"/>
                    <a:pt x="4" y="7"/>
                    <a:pt x="4" y="7"/>
                  </a:cubicBezTo>
                  <a:cubicBezTo>
                    <a:pt x="4" y="0"/>
                    <a:pt x="4" y="0"/>
                    <a:pt x="4" y="0"/>
                  </a:cubicBezTo>
                  <a:cubicBezTo>
                    <a:pt x="3" y="0"/>
                    <a:pt x="3" y="0"/>
                    <a:pt x="3"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6" name="Freeform 45"/>
            <p:cNvSpPr>
              <a:spLocks noEditPoints="1"/>
            </p:cNvSpPr>
            <p:nvPr/>
          </p:nvSpPr>
          <p:spPr bwMode="auto">
            <a:xfrm>
              <a:off x="2349532" y="3119334"/>
              <a:ext cx="11889" cy="20805"/>
            </a:xfrm>
            <a:custGeom>
              <a:avLst/>
              <a:gdLst>
                <a:gd name="T0" fmla="*/ 0 w 4"/>
                <a:gd name="T1" fmla="*/ 2 h 7"/>
                <a:gd name="T2" fmla="*/ 1 w 4"/>
                <a:gd name="T3" fmla="*/ 4 h 7"/>
                <a:gd name="T4" fmla="*/ 2 w 4"/>
                <a:gd name="T5" fmla="*/ 3 h 7"/>
                <a:gd name="T6" fmla="*/ 2 w 4"/>
                <a:gd name="T7" fmla="*/ 2 h 7"/>
                <a:gd name="T8" fmla="*/ 2 w 4"/>
                <a:gd name="T9" fmla="*/ 4 h 7"/>
                <a:gd name="T10" fmla="*/ 2 w 4"/>
                <a:gd name="T11" fmla="*/ 7 h 7"/>
                <a:gd name="T12" fmla="*/ 4 w 4"/>
                <a:gd name="T13" fmla="*/ 7 h 7"/>
                <a:gd name="T14" fmla="*/ 4 w 4"/>
                <a:gd name="T15" fmla="*/ 0 h 7"/>
                <a:gd name="T16" fmla="*/ 2 w 4"/>
                <a:gd name="T17" fmla="*/ 0 h 7"/>
                <a:gd name="T18" fmla="*/ 0 w 4"/>
                <a:gd name="T19" fmla="*/ 2 h 7"/>
                <a:gd name="T20" fmla="*/ 0 w 4"/>
                <a:gd name="T21" fmla="*/ 2 h 7"/>
                <a:gd name="T22" fmla="*/ 0 w 4"/>
                <a:gd name="T23" fmla="*/ 2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 h="7">
                  <a:moveTo>
                    <a:pt x="0" y="2"/>
                  </a:moveTo>
                  <a:cubicBezTo>
                    <a:pt x="1" y="4"/>
                    <a:pt x="1" y="4"/>
                    <a:pt x="1" y="4"/>
                  </a:cubicBezTo>
                  <a:cubicBezTo>
                    <a:pt x="2" y="3"/>
                    <a:pt x="2" y="3"/>
                    <a:pt x="2" y="3"/>
                  </a:cubicBezTo>
                  <a:cubicBezTo>
                    <a:pt x="2" y="3"/>
                    <a:pt x="2" y="3"/>
                    <a:pt x="2" y="2"/>
                  </a:cubicBezTo>
                  <a:cubicBezTo>
                    <a:pt x="2" y="3"/>
                    <a:pt x="2" y="3"/>
                    <a:pt x="2" y="4"/>
                  </a:cubicBezTo>
                  <a:cubicBezTo>
                    <a:pt x="2" y="7"/>
                    <a:pt x="2" y="7"/>
                    <a:pt x="2" y="7"/>
                  </a:cubicBezTo>
                  <a:cubicBezTo>
                    <a:pt x="4" y="7"/>
                    <a:pt x="4" y="7"/>
                    <a:pt x="4" y="7"/>
                  </a:cubicBezTo>
                  <a:cubicBezTo>
                    <a:pt x="4" y="0"/>
                    <a:pt x="4" y="0"/>
                    <a:pt x="4" y="0"/>
                  </a:cubicBezTo>
                  <a:cubicBezTo>
                    <a:pt x="2" y="0"/>
                    <a:pt x="2" y="0"/>
                    <a:pt x="2" y="0"/>
                  </a:cubicBezTo>
                  <a:lnTo>
                    <a:pt x="0" y="2"/>
                  </a:lnTo>
                  <a:close/>
                  <a:moveTo>
                    <a:pt x="0" y="2"/>
                  </a:moveTo>
                  <a:cubicBezTo>
                    <a:pt x="0" y="2"/>
                    <a:pt x="0" y="2"/>
                    <a:pt x="0" y="2"/>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47" name="Freeform 46"/>
            <p:cNvSpPr>
              <a:spLocks noEditPoints="1"/>
            </p:cNvSpPr>
            <p:nvPr/>
          </p:nvSpPr>
          <p:spPr bwMode="auto">
            <a:xfrm>
              <a:off x="2367365" y="3119334"/>
              <a:ext cx="14861" cy="20805"/>
            </a:xfrm>
            <a:custGeom>
              <a:avLst/>
              <a:gdLst>
                <a:gd name="T0" fmla="*/ 2 w 5"/>
                <a:gd name="T1" fmla="*/ 0 h 7"/>
                <a:gd name="T2" fmla="*/ 0 w 5"/>
                <a:gd name="T3" fmla="*/ 1 h 7"/>
                <a:gd name="T4" fmla="*/ 0 w 5"/>
                <a:gd name="T5" fmla="*/ 4 h 7"/>
                <a:gd name="T6" fmla="*/ 0 w 5"/>
                <a:gd name="T7" fmla="*/ 7 h 7"/>
                <a:gd name="T8" fmla="*/ 2 w 5"/>
                <a:gd name="T9" fmla="*/ 7 h 7"/>
                <a:gd name="T10" fmla="*/ 4 w 5"/>
                <a:gd name="T11" fmla="*/ 7 h 7"/>
                <a:gd name="T12" fmla="*/ 5 w 5"/>
                <a:gd name="T13" fmla="*/ 4 h 7"/>
                <a:gd name="T14" fmla="*/ 4 w 5"/>
                <a:gd name="T15" fmla="*/ 1 h 7"/>
                <a:gd name="T16" fmla="*/ 2 w 5"/>
                <a:gd name="T17" fmla="*/ 0 h 7"/>
                <a:gd name="T18" fmla="*/ 3 w 5"/>
                <a:gd name="T19" fmla="*/ 5 h 7"/>
                <a:gd name="T20" fmla="*/ 2 w 5"/>
                <a:gd name="T21" fmla="*/ 6 h 7"/>
                <a:gd name="T22" fmla="*/ 2 w 5"/>
                <a:gd name="T23" fmla="*/ 6 h 7"/>
                <a:gd name="T24" fmla="*/ 1 w 5"/>
                <a:gd name="T25" fmla="*/ 4 h 7"/>
                <a:gd name="T26" fmla="*/ 2 w 5"/>
                <a:gd name="T27" fmla="*/ 2 h 7"/>
                <a:gd name="T28" fmla="*/ 2 w 5"/>
                <a:gd name="T29" fmla="*/ 2 h 7"/>
                <a:gd name="T30" fmla="*/ 3 w 5"/>
                <a:gd name="T31" fmla="*/ 2 h 7"/>
                <a:gd name="T32" fmla="*/ 3 w 5"/>
                <a:gd name="T33" fmla="*/ 4 h 7"/>
                <a:gd name="T34" fmla="*/ 3 w 5"/>
                <a:gd name="T35" fmla="*/ 5 h 7"/>
                <a:gd name="T36" fmla="*/ 3 w 5"/>
                <a:gd name="T37" fmla="*/ 5 h 7"/>
                <a:gd name="T38" fmla="*/ 3 w 5"/>
                <a:gd name="T39" fmla="*/ 5 h 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5" h="7">
                  <a:moveTo>
                    <a:pt x="2" y="0"/>
                  </a:moveTo>
                  <a:cubicBezTo>
                    <a:pt x="1" y="0"/>
                    <a:pt x="1" y="1"/>
                    <a:pt x="0" y="1"/>
                  </a:cubicBezTo>
                  <a:cubicBezTo>
                    <a:pt x="0" y="2"/>
                    <a:pt x="0" y="3"/>
                    <a:pt x="0" y="4"/>
                  </a:cubicBezTo>
                  <a:cubicBezTo>
                    <a:pt x="0" y="5"/>
                    <a:pt x="0" y="6"/>
                    <a:pt x="0" y="7"/>
                  </a:cubicBezTo>
                  <a:cubicBezTo>
                    <a:pt x="1" y="7"/>
                    <a:pt x="1" y="7"/>
                    <a:pt x="2" y="7"/>
                  </a:cubicBezTo>
                  <a:cubicBezTo>
                    <a:pt x="3" y="7"/>
                    <a:pt x="4" y="7"/>
                    <a:pt x="4" y="7"/>
                  </a:cubicBezTo>
                  <a:cubicBezTo>
                    <a:pt x="4" y="6"/>
                    <a:pt x="5" y="5"/>
                    <a:pt x="5" y="4"/>
                  </a:cubicBezTo>
                  <a:cubicBezTo>
                    <a:pt x="5" y="3"/>
                    <a:pt x="4" y="2"/>
                    <a:pt x="4" y="1"/>
                  </a:cubicBezTo>
                  <a:cubicBezTo>
                    <a:pt x="4" y="1"/>
                    <a:pt x="3" y="0"/>
                    <a:pt x="2" y="0"/>
                  </a:cubicBezTo>
                  <a:close/>
                  <a:moveTo>
                    <a:pt x="3" y="5"/>
                  </a:moveTo>
                  <a:cubicBezTo>
                    <a:pt x="3" y="6"/>
                    <a:pt x="2" y="6"/>
                    <a:pt x="2" y="6"/>
                  </a:cubicBezTo>
                  <a:cubicBezTo>
                    <a:pt x="2" y="6"/>
                    <a:pt x="2" y="6"/>
                    <a:pt x="2" y="6"/>
                  </a:cubicBezTo>
                  <a:cubicBezTo>
                    <a:pt x="2" y="5"/>
                    <a:pt x="1" y="5"/>
                    <a:pt x="1" y="4"/>
                  </a:cubicBezTo>
                  <a:cubicBezTo>
                    <a:pt x="1" y="3"/>
                    <a:pt x="2" y="3"/>
                    <a:pt x="2" y="2"/>
                  </a:cubicBezTo>
                  <a:cubicBezTo>
                    <a:pt x="2" y="2"/>
                    <a:pt x="2" y="2"/>
                    <a:pt x="2" y="2"/>
                  </a:cubicBezTo>
                  <a:cubicBezTo>
                    <a:pt x="2" y="2"/>
                    <a:pt x="3" y="2"/>
                    <a:pt x="3" y="2"/>
                  </a:cubicBezTo>
                  <a:cubicBezTo>
                    <a:pt x="3" y="3"/>
                    <a:pt x="3" y="3"/>
                    <a:pt x="3" y="4"/>
                  </a:cubicBezTo>
                  <a:cubicBezTo>
                    <a:pt x="3" y="5"/>
                    <a:pt x="3" y="5"/>
                    <a:pt x="3" y="5"/>
                  </a:cubicBezTo>
                  <a:close/>
                  <a:moveTo>
                    <a:pt x="3" y="5"/>
                  </a:moveTo>
                  <a:cubicBezTo>
                    <a:pt x="3" y="5"/>
                    <a:pt x="3" y="5"/>
                    <a:pt x="3" y="5"/>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grpSp>
      <p:sp>
        <p:nvSpPr>
          <p:cNvPr id="63" name="Freeform 62"/>
          <p:cNvSpPr>
            <a:spLocks/>
          </p:cNvSpPr>
          <p:nvPr/>
        </p:nvSpPr>
        <p:spPr bwMode="auto">
          <a:xfrm>
            <a:off x="3902511" y="3985734"/>
            <a:ext cx="130777" cy="231832"/>
          </a:xfrm>
          <a:custGeom>
            <a:avLst/>
            <a:gdLst>
              <a:gd name="T0" fmla="*/ 6 w 44"/>
              <a:gd name="T1" fmla="*/ 78 h 78"/>
              <a:gd name="T2" fmla="*/ 2 w 44"/>
              <a:gd name="T3" fmla="*/ 77 h 78"/>
              <a:gd name="T4" fmla="*/ 2 w 44"/>
              <a:gd name="T5" fmla="*/ 68 h 78"/>
              <a:gd name="T6" fmla="*/ 29 w 44"/>
              <a:gd name="T7" fmla="*/ 39 h 78"/>
              <a:gd name="T8" fmla="*/ 2 w 44"/>
              <a:gd name="T9" fmla="*/ 11 h 78"/>
              <a:gd name="T10" fmla="*/ 2 w 44"/>
              <a:gd name="T11" fmla="*/ 3 h 78"/>
              <a:gd name="T12" fmla="*/ 11 w 44"/>
              <a:gd name="T13" fmla="*/ 3 h 78"/>
              <a:gd name="T14" fmla="*/ 42 w 44"/>
              <a:gd name="T15" fmla="*/ 35 h 78"/>
              <a:gd name="T16" fmla="*/ 42 w 44"/>
              <a:gd name="T17" fmla="*/ 43 h 78"/>
              <a:gd name="T18" fmla="*/ 11 w 44"/>
              <a:gd name="T19" fmla="*/ 76 h 78"/>
              <a:gd name="T20" fmla="*/ 6 w 44"/>
              <a:gd name="T21" fmla="*/ 78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44" h="78">
                <a:moveTo>
                  <a:pt x="6" y="78"/>
                </a:moveTo>
                <a:cubicBezTo>
                  <a:pt x="5" y="78"/>
                  <a:pt x="4" y="78"/>
                  <a:pt x="2" y="77"/>
                </a:cubicBezTo>
                <a:cubicBezTo>
                  <a:pt x="0" y="74"/>
                  <a:pt x="0" y="71"/>
                  <a:pt x="2" y="68"/>
                </a:cubicBezTo>
                <a:cubicBezTo>
                  <a:pt x="29" y="39"/>
                  <a:pt x="29" y="39"/>
                  <a:pt x="29" y="39"/>
                </a:cubicBezTo>
                <a:cubicBezTo>
                  <a:pt x="2" y="11"/>
                  <a:pt x="2" y="11"/>
                  <a:pt x="2" y="11"/>
                </a:cubicBezTo>
                <a:cubicBezTo>
                  <a:pt x="0" y="9"/>
                  <a:pt x="0" y="5"/>
                  <a:pt x="2" y="3"/>
                </a:cubicBezTo>
                <a:cubicBezTo>
                  <a:pt x="5" y="0"/>
                  <a:pt x="8" y="0"/>
                  <a:pt x="11" y="3"/>
                </a:cubicBezTo>
                <a:cubicBezTo>
                  <a:pt x="42" y="35"/>
                  <a:pt x="42" y="35"/>
                  <a:pt x="42" y="35"/>
                </a:cubicBezTo>
                <a:cubicBezTo>
                  <a:pt x="44" y="37"/>
                  <a:pt x="44" y="40"/>
                  <a:pt x="42" y="43"/>
                </a:cubicBezTo>
                <a:cubicBezTo>
                  <a:pt x="11" y="76"/>
                  <a:pt x="11" y="76"/>
                  <a:pt x="11" y="76"/>
                </a:cubicBezTo>
                <a:cubicBezTo>
                  <a:pt x="10" y="78"/>
                  <a:pt x="8" y="78"/>
                  <a:pt x="6" y="78"/>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Subtitle 2"/>
          <p:cNvSpPr txBox="1">
            <a:spLocks/>
          </p:cNvSpPr>
          <p:nvPr/>
        </p:nvSpPr>
        <p:spPr>
          <a:xfrm>
            <a:off x="1256659" y="3629068"/>
            <a:ext cx="1985952" cy="132128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600"/>
              </a:lnSpc>
              <a:spcBef>
                <a:spcPts val="0"/>
              </a:spcBef>
              <a:buNone/>
            </a:pPr>
            <a:r>
              <a:rPr lang="en-GB" sz="1100" dirty="0">
                <a:solidFill>
                  <a:schemeClr val="tx1">
                    <a:lumMod val="75000"/>
                    <a:lumOff val="25000"/>
                  </a:schemeClr>
                </a:solidFill>
                <a:latin typeface="Raleway" panose="020B0503030101060003" pitchFamily="34" charset="0"/>
              </a:rPr>
              <a:t>The combination of personal savings with a Start Up Loan supported by the government will guarantee commitment and efficiency of capital.</a:t>
            </a:r>
            <a:endParaRPr lang="en-US" sz="1100" dirty="0">
              <a:solidFill>
                <a:schemeClr val="tx1">
                  <a:lumMod val="75000"/>
                  <a:lumOff val="25000"/>
                </a:schemeClr>
              </a:solidFill>
              <a:latin typeface="Raleway" panose="020B0503030101060003" pitchFamily="34" charset="0"/>
            </a:endParaRPr>
          </a:p>
        </p:txBody>
      </p:sp>
      <p:sp>
        <p:nvSpPr>
          <p:cNvPr id="71" name="Subtitle 2"/>
          <p:cNvSpPr txBox="1">
            <a:spLocks/>
          </p:cNvSpPr>
          <p:nvPr/>
        </p:nvSpPr>
        <p:spPr>
          <a:xfrm>
            <a:off x="4680476" y="3652032"/>
            <a:ext cx="1985952" cy="132128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600"/>
              </a:lnSpc>
              <a:spcBef>
                <a:spcPts val="0"/>
              </a:spcBef>
              <a:buNone/>
            </a:pPr>
            <a:r>
              <a:rPr lang="en-GB" sz="1100" dirty="0">
                <a:solidFill>
                  <a:schemeClr val="tx1">
                    <a:lumMod val="75000"/>
                    <a:lumOff val="25000"/>
                  </a:schemeClr>
                </a:solidFill>
                <a:latin typeface="Raleway" panose="020B0503030101060003" pitchFamily="34" charset="0"/>
              </a:rPr>
              <a:t>Priority is given to spending on core service delivery and digital infrastructure, which allows operating at once and growing with increased scale.</a:t>
            </a:r>
            <a:endParaRPr lang="en-US" sz="1100" dirty="0">
              <a:solidFill>
                <a:schemeClr val="tx1">
                  <a:lumMod val="75000"/>
                  <a:lumOff val="25000"/>
                </a:schemeClr>
              </a:solidFill>
              <a:latin typeface="Raleway" panose="020B0503030101060003" pitchFamily="34" charset="0"/>
            </a:endParaRPr>
          </a:p>
        </p:txBody>
      </p:sp>
      <p:graphicFrame>
        <p:nvGraphicFramePr>
          <p:cNvPr id="2" name="Table 1">
            <a:extLst>
              <a:ext uri="{FF2B5EF4-FFF2-40B4-BE49-F238E27FC236}">
                <a16:creationId xmlns:a16="http://schemas.microsoft.com/office/drawing/2014/main" id="{F833A83E-9B3A-E8F6-C3B6-82163B61AF09}"/>
              </a:ext>
            </a:extLst>
          </p:cNvPr>
          <p:cNvGraphicFramePr>
            <a:graphicFrameLocks noGrp="1"/>
          </p:cNvGraphicFramePr>
          <p:nvPr>
            <p:extLst>
              <p:ext uri="{D42A27DB-BD31-4B8C-83A1-F6EECF244321}">
                <p14:modId xmlns:p14="http://schemas.microsoft.com/office/powerpoint/2010/main" val="1740561108"/>
              </p:ext>
            </p:extLst>
          </p:nvPr>
        </p:nvGraphicFramePr>
        <p:xfrm>
          <a:off x="7555614" y="936013"/>
          <a:ext cx="4325670" cy="5577840"/>
        </p:xfrm>
        <a:graphic>
          <a:graphicData uri="http://schemas.openxmlformats.org/drawingml/2006/table">
            <a:tbl>
              <a:tblPr>
                <a:tableStyleId>{3B4B98B0-60AC-42C2-AFA5-B58CD77FA1E5}</a:tableStyleId>
              </a:tblPr>
              <a:tblGrid>
                <a:gridCol w="1441890">
                  <a:extLst>
                    <a:ext uri="{9D8B030D-6E8A-4147-A177-3AD203B41FA5}">
                      <a16:colId xmlns:a16="http://schemas.microsoft.com/office/drawing/2014/main" val="2046628295"/>
                    </a:ext>
                  </a:extLst>
                </a:gridCol>
                <a:gridCol w="1441890">
                  <a:extLst>
                    <a:ext uri="{9D8B030D-6E8A-4147-A177-3AD203B41FA5}">
                      <a16:colId xmlns:a16="http://schemas.microsoft.com/office/drawing/2014/main" val="1365505034"/>
                    </a:ext>
                  </a:extLst>
                </a:gridCol>
                <a:gridCol w="1441890">
                  <a:extLst>
                    <a:ext uri="{9D8B030D-6E8A-4147-A177-3AD203B41FA5}">
                      <a16:colId xmlns:a16="http://schemas.microsoft.com/office/drawing/2014/main" val="3251402030"/>
                    </a:ext>
                  </a:extLst>
                </a:gridCol>
              </a:tblGrid>
              <a:tr h="507520">
                <a:tc>
                  <a:txBody>
                    <a:bodyPr/>
                    <a:lstStyle/>
                    <a:p>
                      <a:pPr>
                        <a:buNone/>
                      </a:pPr>
                      <a:r>
                        <a:rPr lang="en-US" b="1" dirty="0"/>
                        <a:t>Expense Category</a:t>
                      </a:r>
                      <a:endParaRPr lang="en-US" dirty="0"/>
                    </a:p>
                  </a:txBody>
                  <a:tcPr anchor="ctr"/>
                </a:tc>
                <a:tc>
                  <a:txBody>
                    <a:bodyPr/>
                    <a:lstStyle/>
                    <a:p>
                      <a:pPr>
                        <a:buNone/>
                      </a:pPr>
                      <a:r>
                        <a:rPr lang="en-US" b="1"/>
                        <a:t>Estimated Cost (£)</a:t>
                      </a:r>
                      <a:endParaRPr lang="en-US"/>
                    </a:p>
                  </a:txBody>
                  <a:tcPr anchor="ctr"/>
                </a:tc>
                <a:tc>
                  <a:txBody>
                    <a:bodyPr/>
                    <a:lstStyle/>
                    <a:p>
                      <a:pPr>
                        <a:buNone/>
                      </a:pPr>
                      <a:r>
                        <a:rPr lang="en-US" b="1"/>
                        <a:t>Funding Source</a:t>
                      </a:r>
                      <a:endParaRPr lang="en-US"/>
                    </a:p>
                  </a:txBody>
                  <a:tcPr anchor="ctr"/>
                </a:tc>
                <a:extLst>
                  <a:ext uri="{0D108BD9-81ED-4DB2-BD59-A6C34878D82A}">
                    <a16:rowId xmlns:a16="http://schemas.microsoft.com/office/drawing/2014/main" val="2240737821"/>
                  </a:ext>
                </a:extLst>
              </a:tr>
              <a:tr h="507520">
                <a:tc>
                  <a:txBody>
                    <a:bodyPr/>
                    <a:lstStyle/>
                    <a:p>
                      <a:pPr>
                        <a:buNone/>
                      </a:pPr>
                      <a:r>
                        <a:rPr lang="en-US"/>
                        <a:t>Mobile Grooming Van</a:t>
                      </a:r>
                    </a:p>
                  </a:txBody>
                  <a:tcPr anchor="ctr"/>
                </a:tc>
                <a:tc>
                  <a:txBody>
                    <a:bodyPr/>
                    <a:lstStyle/>
                    <a:p>
                      <a:pPr>
                        <a:buNone/>
                      </a:pPr>
                      <a:r>
                        <a:rPr lang="en-US"/>
                        <a:t>25,000</a:t>
                      </a:r>
                    </a:p>
                  </a:txBody>
                  <a:tcPr anchor="ctr"/>
                </a:tc>
                <a:tc>
                  <a:txBody>
                    <a:bodyPr/>
                    <a:lstStyle/>
                    <a:p>
                      <a:pPr>
                        <a:buNone/>
                      </a:pPr>
                      <a:r>
                        <a:rPr lang="en-GB"/>
                        <a:t>Start Up Loan (British Bank)</a:t>
                      </a:r>
                    </a:p>
                  </a:txBody>
                  <a:tcPr anchor="ctr"/>
                </a:tc>
                <a:extLst>
                  <a:ext uri="{0D108BD9-81ED-4DB2-BD59-A6C34878D82A}">
                    <a16:rowId xmlns:a16="http://schemas.microsoft.com/office/drawing/2014/main" val="770313976"/>
                  </a:ext>
                </a:extLst>
              </a:tr>
              <a:tr h="507520">
                <a:tc>
                  <a:txBody>
                    <a:bodyPr/>
                    <a:lstStyle/>
                    <a:p>
                      <a:pPr>
                        <a:buNone/>
                      </a:pPr>
                      <a:r>
                        <a:rPr lang="en-US"/>
                        <a:t>Branding &amp; Design</a:t>
                      </a:r>
                    </a:p>
                  </a:txBody>
                  <a:tcPr anchor="ctr"/>
                </a:tc>
                <a:tc>
                  <a:txBody>
                    <a:bodyPr/>
                    <a:lstStyle/>
                    <a:p>
                      <a:pPr>
                        <a:buNone/>
                      </a:pPr>
                      <a:r>
                        <a:rPr lang="en-US"/>
                        <a:t>3,000</a:t>
                      </a:r>
                    </a:p>
                  </a:txBody>
                  <a:tcPr anchor="ctr"/>
                </a:tc>
                <a:tc>
                  <a:txBody>
                    <a:bodyPr/>
                    <a:lstStyle/>
                    <a:p>
                      <a:pPr>
                        <a:buNone/>
                      </a:pPr>
                      <a:r>
                        <a:rPr lang="en-US"/>
                        <a:t>Start Up Loan</a:t>
                      </a:r>
                    </a:p>
                  </a:txBody>
                  <a:tcPr anchor="ctr"/>
                </a:tc>
                <a:extLst>
                  <a:ext uri="{0D108BD9-81ED-4DB2-BD59-A6C34878D82A}">
                    <a16:rowId xmlns:a16="http://schemas.microsoft.com/office/drawing/2014/main" val="3545370083"/>
                  </a:ext>
                </a:extLst>
              </a:tr>
              <a:tr h="507520">
                <a:tc>
                  <a:txBody>
                    <a:bodyPr/>
                    <a:lstStyle/>
                    <a:p>
                      <a:pPr>
                        <a:buNone/>
                      </a:pPr>
                      <a:r>
                        <a:rPr lang="en-US"/>
                        <a:t>Grooming Equipment &amp; Tools</a:t>
                      </a:r>
                    </a:p>
                  </a:txBody>
                  <a:tcPr anchor="ctr"/>
                </a:tc>
                <a:tc>
                  <a:txBody>
                    <a:bodyPr/>
                    <a:lstStyle/>
                    <a:p>
                      <a:pPr>
                        <a:buNone/>
                      </a:pPr>
                      <a:r>
                        <a:rPr lang="en-US"/>
                        <a:t>5,000</a:t>
                      </a:r>
                    </a:p>
                  </a:txBody>
                  <a:tcPr anchor="ctr"/>
                </a:tc>
                <a:tc>
                  <a:txBody>
                    <a:bodyPr/>
                    <a:lstStyle/>
                    <a:p>
                      <a:pPr>
                        <a:buNone/>
                      </a:pPr>
                      <a:r>
                        <a:rPr lang="en-US"/>
                        <a:t>Start Up Loan</a:t>
                      </a:r>
                    </a:p>
                  </a:txBody>
                  <a:tcPr anchor="ctr"/>
                </a:tc>
                <a:extLst>
                  <a:ext uri="{0D108BD9-81ED-4DB2-BD59-A6C34878D82A}">
                    <a16:rowId xmlns:a16="http://schemas.microsoft.com/office/drawing/2014/main" val="2829691183"/>
                  </a:ext>
                </a:extLst>
              </a:tr>
              <a:tr h="507520">
                <a:tc>
                  <a:txBody>
                    <a:bodyPr/>
                    <a:lstStyle/>
                    <a:p>
                      <a:pPr>
                        <a:buNone/>
                      </a:pPr>
                      <a:r>
                        <a:rPr lang="en-US"/>
                        <a:t>Website &amp; Booking Platform</a:t>
                      </a:r>
                    </a:p>
                  </a:txBody>
                  <a:tcPr anchor="ctr"/>
                </a:tc>
                <a:tc>
                  <a:txBody>
                    <a:bodyPr/>
                    <a:lstStyle/>
                    <a:p>
                      <a:pPr>
                        <a:buNone/>
                      </a:pPr>
                      <a:r>
                        <a:rPr lang="en-US"/>
                        <a:t>7,000</a:t>
                      </a:r>
                    </a:p>
                  </a:txBody>
                  <a:tcPr anchor="ctr"/>
                </a:tc>
                <a:tc>
                  <a:txBody>
                    <a:bodyPr/>
                    <a:lstStyle/>
                    <a:p>
                      <a:pPr>
                        <a:buNone/>
                      </a:pPr>
                      <a:r>
                        <a:rPr lang="en-US"/>
                        <a:t>Personal Savings</a:t>
                      </a:r>
                    </a:p>
                  </a:txBody>
                  <a:tcPr anchor="ctr"/>
                </a:tc>
                <a:extLst>
                  <a:ext uri="{0D108BD9-81ED-4DB2-BD59-A6C34878D82A}">
                    <a16:rowId xmlns:a16="http://schemas.microsoft.com/office/drawing/2014/main" val="4198616542"/>
                  </a:ext>
                </a:extLst>
              </a:tr>
              <a:tr h="507520">
                <a:tc>
                  <a:txBody>
                    <a:bodyPr/>
                    <a:lstStyle/>
                    <a:p>
                      <a:pPr>
                        <a:buNone/>
                      </a:pPr>
                      <a:r>
                        <a:rPr lang="en-US"/>
                        <a:t>Insurance &amp; Licensing</a:t>
                      </a:r>
                    </a:p>
                  </a:txBody>
                  <a:tcPr anchor="ctr"/>
                </a:tc>
                <a:tc>
                  <a:txBody>
                    <a:bodyPr/>
                    <a:lstStyle/>
                    <a:p>
                      <a:pPr>
                        <a:buNone/>
                      </a:pPr>
                      <a:r>
                        <a:rPr lang="en-US"/>
                        <a:t>5,000</a:t>
                      </a:r>
                    </a:p>
                  </a:txBody>
                  <a:tcPr anchor="ctr"/>
                </a:tc>
                <a:tc>
                  <a:txBody>
                    <a:bodyPr/>
                    <a:lstStyle/>
                    <a:p>
                      <a:pPr>
                        <a:buNone/>
                      </a:pPr>
                      <a:r>
                        <a:rPr lang="en-US"/>
                        <a:t>Personal Savings</a:t>
                      </a:r>
                    </a:p>
                  </a:txBody>
                  <a:tcPr anchor="ctr"/>
                </a:tc>
                <a:extLst>
                  <a:ext uri="{0D108BD9-81ED-4DB2-BD59-A6C34878D82A}">
                    <a16:rowId xmlns:a16="http://schemas.microsoft.com/office/drawing/2014/main" val="3341786923"/>
                  </a:ext>
                </a:extLst>
              </a:tr>
              <a:tr h="507520">
                <a:tc>
                  <a:txBody>
                    <a:bodyPr/>
                    <a:lstStyle/>
                    <a:p>
                      <a:pPr>
                        <a:buNone/>
                      </a:pPr>
                      <a:r>
                        <a:rPr lang="en-US" b="1"/>
                        <a:t>Total</a:t>
                      </a:r>
                      <a:endParaRPr lang="en-US"/>
                    </a:p>
                  </a:txBody>
                  <a:tcPr anchor="ctr"/>
                </a:tc>
                <a:tc>
                  <a:txBody>
                    <a:bodyPr/>
                    <a:lstStyle/>
                    <a:p>
                      <a:pPr>
                        <a:buNone/>
                      </a:pPr>
                      <a:r>
                        <a:rPr lang="en-US" b="1"/>
                        <a:t>£45,000</a:t>
                      </a:r>
                      <a:endParaRPr lang="en-US"/>
                    </a:p>
                  </a:txBody>
                  <a:tcPr anchor="ctr"/>
                </a:tc>
                <a:tc>
                  <a:txBody>
                    <a:bodyPr/>
                    <a:lstStyle/>
                    <a:p>
                      <a:pPr>
                        <a:buNone/>
                      </a:pPr>
                      <a:r>
                        <a:rPr lang="en-US" dirty="0"/>
                        <a:t>£30,000 Loan + £15,000 Savings</a:t>
                      </a:r>
                    </a:p>
                  </a:txBody>
                  <a:tcPr anchor="ctr"/>
                </a:tc>
                <a:extLst>
                  <a:ext uri="{0D108BD9-81ED-4DB2-BD59-A6C34878D82A}">
                    <a16:rowId xmlns:a16="http://schemas.microsoft.com/office/drawing/2014/main" val="1558813925"/>
                  </a:ext>
                </a:extLst>
              </a:tr>
            </a:tbl>
          </a:graphicData>
        </a:graphic>
      </p:graphicFrame>
    </p:spTree>
    <p:extLst>
      <p:ext uri="{BB962C8B-B14F-4D97-AF65-F5344CB8AC3E}">
        <p14:creationId xmlns:p14="http://schemas.microsoft.com/office/powerpoint/2010/main" val="3049119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67"/>
                                        </p:tgtEl>
                                        <p:attrNameLst>
                                          <p:attrName>style.visibility</p:attrName>
                                        </p:attrNameLst>
                                      </p:cBhvr>
                                      <p:to>
                                        <p:strVal val="visible"/>
                                      </p:to>
                                    </p:set>
                                    <p:animEffect transition="in" filter="fade">
                                      <p:cBhvr>
                                        <p:cTn id="7" dur="1000"/>
                                        <p:tgtEl>
                                          <p:spTgt spid="67"/>
                                        </p:tgtEl>
                                      </p:cBhvr>
                                    </p:animEffect>
                                    <p:anim calcmode="lin" valueType="num">
                                      <p:cBhvr>
                                        <p:cTn id="8" dur="1000" fill="hold"/>
                                        <p:tgtEl>
                                          <p:spTgt spid="67"/>
                                        </p:tgtEl>
                                        <p:attrNameLst>
                                          <p:attrName>ppt_x</p:attrName>
                                        </p:attrNameLst>
                                      </p:cBhvr>
                                      <p:tavLst>
                                        <p:tav tm="0">
                                          <p:val>
                                            <p:strVal val="#ppt_x"/>
                                          </p:val>
                                        </p:tav>
                                        <p:tav tm="100000">
                                          <p:val>
                                            <p:strVal val="#ppt_x"/>
                                          </p:val>
                                        </p:tav>
                                      </p:tavLst>
                                    </p:anim>
                                    <p:anim calcmode="lin" valueType="num">
                                      <p:cBhvr>
                                        <p:cTn id="9" dur="1000" fill="hold"/>
                                        <p:tgtEl>
                                          <p:spTgt spid="67"/>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grpId="0" nodeType="after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ppt_w</p:attrName>
                                        </p:attrNameLst>
                                      </p:cBhvr>
                                      <p:tavLst>
                                        <p:tav tm="0">
                                          <p:val>
                                            <p:fltVal val="0"/>
                                          </p:val>
                                        </p:tav>
                                        <p:tav tm="100000">
                                          <p:val>
                                            <p:strVal val="#ppt_w"/>
                                          </p:val>
                                        </p:tav>
                                      </p:tavLst>
                                    </p:anim>
                                    <p:anim calcmode="lin" valueType="num">
                                      <p:cBhvr>
                                        <p:cTn id="14" dur="500" fill="hold"/>
                                        <p:tgtEl>
                                          <p:spTgt spid="7"/>
                                        </p:tgtEl>
                                        <p:attrNameLst>
                                          <p:attrName>ppt_h</p:attrName>
                                        </p:attrNameLst>
                                      </p:cBhvr>
                                      <p:tavLst>
                                        <p:tav tm="0">
                                          <p:val>
                                            <p:fltVal val="0"/>
                                          </p:val>
                                        </p:tav>
                                        <p:tav tm="100000">
                                          <p:val>
                                            <p:strVal val="#ppt_h"/>
                                          </p:val>
                                        </p:tav>
                                      </p:tavLst>
                                    </p:anim>
                                    <p:animEffect transition="in" filter="fade">
                                      <p:cBhvr>
                                        <p:cTn id="15" dur="500"/>
                                        <p:tgtEl>
                                          <p:spTgt spid="7"/>
                                        </p:tgtEl>
                                      </p:cBhvr>
                                    </p:animEffect>
                                  </p:childTnLst>
                                </p:cTn>
                              </p:par>
                            </p:childTnLst>
                          </p:cTn>
                        </p:par>
                        <p:par>
                          <p:cTn id="16" fill="hold">
                            <p:stCondLst>
                              <p:cond delay="1500"/>
                            </p:stCondLst>
                            <p:childTnLst>
                              <p:par>
                                <p:cTn id="17" presetID="53" presetClass="entr" presetSubtype="16" fill="hold" grpId="0" nodeType="after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ppt_w</p:attrName>
                                        </p:attrNameLst>
                                      </p:cBhvr>
                                      <p:tavLst>
                                        <p:tav tm="0">
                                          <p:val>
                                            <p:fltVal val="0"/>
                                          </p:val>
                                        </p:tav>
                                        <p:tav tm="100000">
                                          <p:val>
                                            <p:strVal val="#ppt_w"/>
                                          </p:val>
                                        </p:tav>
                                      </p:tavLst>
                                    </p:anim>
                                    <p:anim calcmode="lin" valueType="num">
                                      <p:cBhvr>
                                        <p:cTn id="20" dur="500" fill="hold"/>
                                        <p:tgtEl>
                                          <p:spTgt spid="8"/>
                                        </p:tgtEl>
                                        <p:attrNameLst>
                                          <p:attrName>ppt_h</p:attrName>
                                        </p:attrNameLst>
                                      </p:cBhvr>
                                      <p:tavLst>
                                        <p:tav tm="0">
                                          <p:val>
                                            <p:fltVal val="0"/>
                                          </p:val>
                                        </p:tav>
                                        <p:tav tm="100000">
                                          <p:val>
                                            <p:strVal val="#ppt_h"/>
                                          </p:val>
                                        </p:tav>
                                      </p:tavLst>
                                    </p:anim>
                                    <p:animEffect transition="in" filter="fade">
                                      <p:cBhvr>
                                        <p:cTn id="21" dur="500"/>
                                        <p:tgtEl>
                                          <p:spTgt spid="8"/>
                                        </p:tgtEl>
                                      </p:cBhvr>
                                    </p:animEffect>
                                  </p:childTnLst>
                                </p:cTn>
                              </p:par>
                            </p:childTnLst>
                          </p:cTn>
                        </p:par>
                        <p:par>
                          <p:cTn id="22" fill="hold">
                            <p:stCondLst>
                              <p:cond delay="2000"/>
                            </p:stCondLst>
                            <p:childTnLst>
                              <p:par>
                                <p:cTn id="23" presetID="53" presetClass="entr" presetSubtype="16"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ppt_w</p:attrName>
                                        </p:attrNameLst>
                                      </p:cBhvr>
                                      <p:tavLst>
                                        <p:tav tm="0">
                                          <p:val>
                                            <p:fltVal val="0"/>
                                          </p:val>
                                        </p:tav>
                                        <p:tav tm="100000">
                                          <p:val>
                                            <p:strVal val="#ppt_w"/>
                                          </p:val>
                                        </p:tav>
                                      </p:tavLst>
                                    </p:anim>
                                    <p:anim calcmode="lin" valueType="num">
                                      <p:cBhvr>
                                        <p:cTn id="26" dur="500" fill="hold"/>
                                        <p:tgtEl>
                                          <p:spTgt spid="9"/>
                                        </p:tgtEl>
                                        <p:attrNameLst>
                                          <p:attrName>ppt_h</p:attrName>
                                        </p:attrNameLst>
                                      </p:cBhvr>
                                      <p:tavLst>
                                        <p:tav tm="0">
                                          <p:val>
                                            <p:fltVal val="0"/>
                                          </p:val>
                                        </p:tav>
                                        <p:tav tm="100000">
                                          <p:val>
                                            <p:strVal val="#ppt_h"/>
                                          </p:val>
                                        </p:tav>
                                      </p:tavLst>
                                    </p:anim>
                                    <p:animEffect transition="in" filter="fade">
                                      <p:cBhvr>
                                        <p:cTn id="27" dur="500"/>
                                        <p:tgtEl>
                                          <p:spTgt spid="9"/>
                                        </p:tgtEl>
                                      </p:cBhvr>
                                    </p:animEffect>
                                  </p:childTnLst>
                                </p:cTn>
                              </p:par>
                            </p:childTnLst>
                          </p:cTn>
                        </p:par>
                        <p:par>
                          <p:cTn id="28" fill="hold">
                            <p:stCondLst>
                              <p:cond delay="2500"/>
                            </p:stCondLst>
                            <p:childTnLst>
                              <p:par>
                                <p:cTn id="29" presetID="53" presetClass="entr" presetSubtype="16" fill="hold" grpId="0" nodeType="after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ppt_w</p:attrName>
                                        </p:attrNameLst>
                                      </p:cBhvr>
                                      <p:tavLst>
                                        <p:tav tm="0">
                                          <p:val>
                                            <p:fltVal val="0"/>
                                          </p:val>
                                        </p:tav>
                                        <p:tav tm="100000">
                                          <p:val>
                                            <p:strVal val="#ppt_w"/>
                                          </p:val>
                                        </p:tav>
                                      </p:tavLst>
                                    </p:anim>
                                    <p:anim calcmode="lin" valueType="num">
                                      <p:cBhvr>
                                        <p:cTn id="32" dur="500" fill="hold"/>
                                        <p:tgtEl>
                                          <p:spTgt spid="10"/>
                                        </p:tgtEl>
                                        <p:attrNameLst>
                                          <p:attrName>ppt_h</p:attrName>
                                        </p:attrNameLst>
                                      </p:cBhvr>
                                      <p:tavLst>
                                        <p:tav tm="0">
                                          <p:val>
                                            <p:fltVal val="0"/>
                                          </p:val>
                                        </p:tav>
                                        <p:tav tm="100000">
                                          <p:val>
                                            <p:strVal val="#ppt_h"/>
                                          </p:val>
                                        </p:tav>
                                      </p:tavLst>
                                    </p:anim>
                                    <p:animEffect transition="in" filter="fade">
                                      <p:cBhvr>
                                        <p:cTn id="33" dur="500"/>
                                        <p:tgtEl>
                                          <p:spTgt spid="10"/>
                                        </p:tgtEl>
                                      </p:cBhvr>
                                    </p:animEffect>
                                  </p:childTnLst>
                                </p:cTn>
                              </p:par>
                            </p:childTnLst>
                          </p:cTn>
                        </p:par>
                        <p:par>
                          <p:cTn id="34" fill="hold">
                            <p:stCondLst>
                              <p:cond delay="3000"/>
                            </p:stCondLst>
                            <p:childTnLst>
                              <p:par>
                                <p:cTn id="35" presetID="53" presetClass="entr" presetSubtype="16" fill="hold" grpId="0" nodeType="after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ppt_w</p:attrName>
                                        </p:attrNameLst>
                                      </p:cBhvr>
                                      <p:tavLst>
                                        <p:tav tm="0">
                                          <p:val>
                                            <p:fltVal val="0"/>
                                          </p:val>
                                        </p:tav>
                                        <p:tav tm="100000">
                                          <p:val>
                                            <p:strVal val="#ppt_w"/>
                                          </p:val>
                                        </p:tav>
                                      </p:tavLst>
                                    </p:anim>
                                    <p:anim calcmode="lin" valueType="num">
                                      <p:cBhvr>
                                        <p:cTn id="38" dur="500" fill="hold"/>
                                        <p:tgtEl>
                                          <p:spTgt spid="11"/>
                                        </p:tgtEl>
                                        <p:attrNameLst>
                                          <p:attrName>ppt_h</p:attrName>
                                        </p:attrNameLst>
                                      </p:cBhvr>
                                      <p:tavLst>
                                        <p:tav tm="0">
                                          <p:val>
                                            <p:fltVal val="0"/>
                                          </p:val>
                                        </p:tav>
                                        <p:tav tm="100000">
                                          <p:val>
                                            <p:strVal val="#ppt_h"/>
                                          </p:val>
                                        </p:tav>
                                      </p:tavLst>
                                    </p:anim>
                                    <p:animEffect transition="in" filter="fade">
                                      <p:cBhvr>
                                        <p:cTn id="39" dur="500"/>
                                        <p:tgtEl>
                                          <p:spTgt spid="11"/>
                                        </p:tgtEl>
                                      </p:cBhvr>
                                    </p:animEffect>
                                  </p:childTnLst>
                                </p:cTn>
                              </p:par>
                            </p:childTnLst>
                          </p:cTn>
                        </p:par>
                        <p:par>
                          <p:cTn id="40" fill="hold">
                            <p:stCondLst>
                              <p:cond delay="3500"/>
                            </p:stCondLst>
                            <p:childTnLst>
                              <p:par>
                                <p:cTn id="41" presetID="53" presetClass="entr" presetSubtype="16" fill="hold" grpId="0" nodeType="afterEffect">
                                  <p:stCondLst>
                                    <p:cond delay="0"/>
                                  </p:stCondLst>
                                  <p:childTnLst>
                                    <p:set>
                                      <p:cBhvr>
                                        <p:cTn id="42" dur="1" fill="hold">
                                          <p:stCondLst>
                                            <p:cond delay="0"/>
                                          </p:stCondLst>
                                        </p:cTn>
                                        <p:tgtEl>
                                          <p:spTgt spid="12"/>
                                        </p:tgtEl>
                                        <p:attrNameLst>
                                          <p:attrName>style.visibility</p:attrName>
                                        </p:attrNameLst>
                                      </p:cBhvr>
                                      <p:to>
                                        <p:strVal val="visible"/>
                                      </p:to>
                                    </p:set>
                                    <p:anim calcmode="lin" valueType="num">
                                      <p:cBhvr>
                                        <p:cTn id="43" dur="500" fill="hold"/>
                                        <p:tgtEl>
                                          <p:spTgt spid="12"/>
                                        </p:tgtEl>
                                        <p:attrNameLst>
                                          <p:attrName>ppt_w</p:attrName>
                                        </p:attrNameLst>
                                      </p:cBhvr>
                                      <p:tavLst>
                                        <p:tav tm="0">
                                          <p:val>
                                            <p:fltVal val="0"/>
                                          </p:val>
                                        </p:tav>
                                        <p:tav tm="100000">
                                          <p:val>
                                            <p:strVal val="#ppt_w"/>
                                          </p:val>
                                        </p:tav>
                                      </p:tavLst>
                                    </p:anim>
                                    <p:anim calcmode="lin" valueType="num">
                                      <p:cBhvr>
                                        <p:cTn id="44" dur="500" fill="hold"/>
                                        <p:tgtEl>
                                          <p:spTgt spid="12"/>
                                        </p:tgtEl>
                                        <p:attrNameLst>
                                          <p:attrName>ppt_h</p:attrName>
                                        </p:attrNameLst>
                                      </p:cBhvr>
                                      <p:tavLst>
                                        <p:tav tm="0">
                                          <p:val>
                                            <p:fltVal val="0"/>
                                          </p:val>
                                        </p:tav>
                                        <p:tav tm="100000">
                                          <p:val>
                                            <p:strVal val="#ppt_h"/>
                                          </p:val>
                                        </p:tav>
                                      </p:tavLst>
                                    </p:anim>
                                    <p:animEffect transition="in" filter="fade">
                                      <p:cBhvr>
                                        <p:cTn id="45" dur="500"/>
                                        <p:tgtEl>
                                          <p:spTgt spid="12"/>
                                        </p:tgtEl>
                                      </p:cBhvr>
                                    </p:animEffect>
                                  </p:childTnLst>
                                </p:cTn>
                              </p:par>
                            </p:childTnLst>
                          </p:cTn>
                        </p:par>
                        <p:par>
                          <p:cTn id="46" fill="hold">
                            <p:stCondLst>
                              <p:cond delay="4000"/>
                            </p:stCondLst>
                            <p:childTnLst>
                              <p:par>
                                <p:cTn id="47" presetID="53" presetClass="entr" presetSubtype="16" fill="hold" grpId="0" nodeType="afterEffect">
                                  <p:stCondLst>
                                    <p:cond delay="0"/>
                                  </p:stCondLst>
                                  <p:childTnLst>
                                    <p:set>
                                      <p:cBhvr>
                                        <p:cTn id="48" dur="1" fill="hold">
                                          <p:stCondLst>
                                            <p:cond delay="0"/>
                                          </p:stCondLst>
                                        </p:cTn>
                                        <p:tgtEl>
                                          <p:spTgt spid="13"/>
                                        </p:tgtEl>
                                        <p:attrNameLst>
                                          <p:attrName>style.visibility</p:attrName>
                                        </p:attrNameLst>
                                      </p:cBhvr>
                                      <p:to>
                                        <p:strVal val="visible"/>
                                      </p:to>
                                    </p:set>
                                    <p:anim calcmode="lin" valueType="num">
                                      <p:cBhvr>
                                        <p:cTn id="49" dur="500" fill="hold"/>
                                        <p:tgtEl>
                                          <p:spTgt spid="13"/>
                                        </p:tgtEl>
                                        <p:attrNameLst>
                                          <p:attrName>ppt_w</p:attrName>
                                        </p:attrNameLst>
                                      </p:cBhvr>
                                      <p:tavLst>
                                        <p:tav tm="0">
                                          <p:val>
                                            <p:fltVal val="0"/>
                                          </p:val>
                                        </p:tav>
                                        <p:tav tm="100000">
                                          <p:val>
                                            <p:strVal val="#ppt_w"/>
                                          </p:val>
                                        </p:tav>
                                      </p:tavLst>
                                    </p:anim>
                                    <p:anim calcmode="lin" valueType="num">
                                      <p:cBhvr>
                                        <p:cTn id="50" dur="500" fill="hold"/>
                                        <p:tgtEl>
                                          <p:spTgt spid="13"/>
                                        </p:tgtEl>
                                        <p:attrNameLst>
                                          <p:attrName>ppt_h</p:attrName>
                                        </p:attrNameLst>
                                      </p:cBhvr>
                                      <p:tavLst>
                                        <p:tav tm="0">
                                          <p:val>
                                            <p:fltVal val="0"/>
                                          </p:val>
                                        </p:tav>
                                        <p:tav tm="100000">
                                          <p:val>
                                            <p:strVal val="#ppt_h"/>
                                          </p:val>
                                        </p:tav>
                                      </p:tavLst>
                                    </p:anim>
                                    <p:animEffect transition="in" filter="fade">
                                      <p:cBhvr>
                                        <p:cTn id="51" dur="500"/>
                                        <p:tgtEl>
                                          <p:spTgt spid="13"/>
                                        </p:tgtEl>
                                      </p:cBhvr>
                                    </p:animEffect>
                                  </p:childTnLst>
                                </p:cTn>
                              </p:par>
                            </p:childTnLst>
                          </p:cTn>
                        </p:par>
                        <p:par>
                          <p:cTn id="52" fill="hold">
                            <p:stCondLst>
                              <p:cond delay="4500"/>
                            </p:stCondLst>
                            <p:childTnLst>
                              <p:par>
                                <p:cTn id="53" presetID="53" presetClass="entr" presetSubtype="16" fill="hold" nodeType="afterEffect">
                                  <p:stCondLst>
                                    <p:cond delay="0"/>
                                  </p:stCondLst>
                                  <p:childTnLst>
                                    <p:set>
                                      <p:cBhvr>
                                        <p:cTn id="54" dur="1" fill="hold">
                                          <p:stCondLst>
                                            <p:cond delay="0"/>
                                          </p:stCondLst>
                                        </p:cTn>
                                        <p:tgtEl>
                                          <p:spTgt spid="66"/>
                                        </p:tgtEl>
                                        <p:attrNameLst>
                                          <p:attrName>style.visibility</p:attrName>
                                        </p:attrNameLst>
                                      </p:cBhvr>
                                      <p:to>
                                        <p:strVal val="visible"/>
                                      </p:to>
                                    </p:set>
                                    <p:anim calcmode="lin" valueType="num">
                                      <p:cBhvr>
                                        <p:cTn id="55" dur="500" fill="hold"/>
                                        <p:tgtEl>
                                          <p:spTgt spid="66"/>
                                        </p:tgtEl>
                                        <p:attrNameLst>
                                          <p:attrName>ppt_w</p:attrName>
                                        </p:attrNameLst>
                                      </p:cBhvr>
                                      <p:tavLst>
                                        <p:tav tm="0">
                                          <p:val>
                                            <p:fltVal val="0"/>
                                          </p:val>
                                        </p:tav>
                                        <p:tav tm="100000">
                                          <p:val>
                                            <p:strVal val="#ppt_w"/>
                                          </p:val>
                                        </p:tav>
                                      </p:tavLst>
                                    </p:anim>
                                    <p:anim calcmode="lin" valueType="num">
                                      <p:cBhvr>
                                        <p:cTn id="56" dur="500" fill="hold"/>
                                        <p:tgtEl>
                                          <p:spTgt spid="66"/>
                                        </p:tgtEl>
                                        <p:attrNameLst>
                                          <p:attrName>ppt_h</p:attrName>
                                        </p:attrNameLst>
                                      </p:cBhvr>
                                      <p:tavLst>
                                        <p:tav tm="0">
                                          <p:val>
                                            <p:fltVal val="0"/>
                                          </p:val>
                                        </p:tav>
                                        <p:tav tm="100000">
                                          <p:val>
                                            <p:strVal val="#ppt_h"/>
                                          </p:val>
                                        </p:tav>
                                      </p:tavLst>
                                    </p:anim>
                                    <p:animEffect transition="in" filter="fade">
                                      <p:cBhvr>
                                        <p:cTn id="57" dur="500"/>
                                        <p:tgtEl>
                                          <p:spTgt spid="66"/>
                                        </p:tgtEl>
                                      </p:cBhvr>
                                    </p:animEffect>
                                  </p:childTnLst>
                                </p:cTn>
                              </p:par>
                            </p:childTnLst>
                          </p:cTn>
                        </p:par>
                        <p:par>
                          <p:cTn id="58" fill="hold">
                            <p:stCondLst>
                              <p:cond delay="5000"/>
                            </p:stCondLst>
                            <p:childTnLst>
                              <p:par>
                                <p:cTn id="59" presetID="53" presetClass="entr" presetSubtype="16" fill="hold" nodeType="afterEffect">
                                  <p:stCondLst>
                                    <p:cond delay="0"/>
                                  </p:stCondLst>
                                  <p:childTnLst>
                                    <p:set>
                                      <p:cBhvr>
                                        <p:cTn id="60" dur="1" fill="hold">
                                          <p:stCondLst>
                                            <p:cond delay="0"/>
                                          </p:stCondLst>
                                        </p:cTn>
                                        <p:tgtEl>
                                          <p:spTgt spid="65"/>
                                        </p:tgtEl>
                                        <p:attrNameLst>
                                          <p:attrName>style.visibility</p:attrName>
                                        </p:attrNameLst>
                                      </p:cBhvr>
                                      <p:to>
                                        <p:strVal val="visible"/>
                                      </p:to>
                                    </p:set>
                                    <p:anim calcmode="lin" valueType="num">
                                      <p:cBhvr>
                                        <p:cTn id="61" dur="500" fill="hold"/>
                                        <p:tgtEl>
                                          <p:spTgt spid="65"/>
                                        </p:tgtEl>
                                        <p:attrNameLst>
                                          <p:attrName>ppt_w</p:attrName>
                                        </p:attrNameLst>
                                      </p:cBhvr>
                                      <p:tavLst>
                                        <p:tav tm="0">
                                          <p:val>
                                            <p:fltVal val="0"/>
                                          </p:val>
                                        </p:tav>
                                        <p:tav tm="100000">
                                          <p:val>
                                            <p:strVal val="#ppt_w"/>
                                          </p:val>
                                        </p:tav>
                                      </p:tavLst>
                                    </p:anim>
                                    <p:anim calcmode="lin" valueType="num">
                                      <p:cBhvr>
                                        <p:cTn id="62" dur="500" fill="hold"/>
                                        <p:tgtEl>
                                          <p:spTgt spid="65"/>
                                        </p:tgtEl>
                                        <p:attrNameLst>
                                          <p:attrName>ppt_h</p:attrName>
                                        </p:attrNameLst>
                                      </p:cBhvr>
                                      <p:tavLst>
                                        <p:tav tm="0">
                                          <p:val>
                                            <p:fltVal val="0"/>
                                          </p:val>
                                        </p:tav>
                                        <p:tav tm="100000">
                                          <p:val>
                                            <p:strVal val="#ppt_h"/>
                                          </p:val>
                                        </p:tav>
                                      </p:tavLst>
                                    </p:anim>
                                    <p:animEffect transition="in" filter="fade">
                                      <p:cBhvr>
                                        <p:cTn id="63" dur="500"/>
                                        <p:tgtEl>
                                          <p:spTgt spid="65"/>
                                        </p:tgtEl>
                                      </p:cBhvr>
                                    </p:animEffect>
                                  </p:childTnLst>
                                </p:cTn>
                              </p:par>
                            </p:childTnLst>
                          </p:cTn>
                        </p:par>
                        <p:par>
                          <p:cTn id="64" fill="hold">
                            <p:stCondLst>
                              <p:cond delay="5500"/>
                            </p:stCondLst>
                            <p:childTnLst>
                              <p:par>
                                <p:cTn id="65" presetID="53" presetClass="entr" presetSubtype="16" fill="hold" grpId="0" nodeType="afterEffect">
                                  <p:stCondLst>
                                    <p:cond delay="0"/>
                                  </p:stCondLst>
                                  <p:childTnLst>
                                    <p:set>
                                      <p:cBhvr>
                                        <p:cTn id="66" dur="1" fill="hold">
                                          <p:stCondLst>
                                            <p:cond delay="0"/>
                                          </p:stCondLst>
                                        </p:cTn>
                                        <p:tgtEl>
                                          <p:spTgt spid="63"/>
                                        </p:tgtEl>
                                        <p:attrNameLst>
                                          <p:attrName>style.visibility</p:attrName>
                                        </p:attrNameLst>
                                      </p:cBhvr>
                                      <p:to>
                                        <p:strVal val="visible"/>
                                      </p:to>
                                    </p:set>
                                    <p:anim calcmode="lin" valueType="num">
                                      <p:cBhvr>
                                        <p:cTn id="67" dur="500" fill="hold"/>
                                        <p:tgtEl>
                                          <p:spTgt spid="63"/>
                                        </p:tgtEl>
                                        <p:attrNameLst>
                                          <p:attrName>ppt_w</p:attrName>
                                        </p:attrNameLst>
                                      </p:cBhvr>
                                      <p:tavLst>
                                        <p:tav tm="0">
                                          <p:val>
                                            <p:fltVal val="0"/>
                                          </p:val>
                                        </p:tav>
                                        <p:tav tm="100000">
                                          <p:val>
                                            <p:strVal val="#ppt_w"/>
                                          </p:val>
                                        </p:tav>
                                      </p:tavLst>
                                    </p:anim>
                                    <p:anim calcmode="lin" valueType="num">
                                      <p:cBhvr>
                                        <p:cTn id="68" dur="500" fill="hold"/>
                                        <p:tgtEl>
                                          <p:spTgt spid="63"/>
                                        </p:tgtEl>
                                        <p:attrNameLst>
                                          <p:attrName>ppt_h</p:attrName>
                                        </p:attrNameLst>
                                      </p:cBhvr>
                                      <p:tavLst>
                                        <p:tav tm="0">
                                          <p:val>
                                            <p:fltVal val="0"/>
                                          </p:val>
                                        </p:tav>
                                        <p:tav tm="100000">
                                          <p:val>
                                            <p:strVal val="#ppt_h"/>
                                          </p:val>
                                        </p:tav>
                                      </p:tavLst>
                                    </p:anim>
                                    <p:animEffect transition="in" filter="fade">
                                      <p:cBhvr>
                                        <p:cTn id="69" dur="500"/>
                                        <p:tgtEl>
                                          <p:spTgt spid="63"/>
                                        </p:tgtEl>
                                      </p:cBhvr>
                                    </p:animEffect>
                                  </p:childTnLst>
                                </p:cTn>
                              </p:par>
                            </p:childTnLst>
                          </p:cTn>
                        </p:par>
                        <p:par>
                          <p:cTn id="70" fill="hold">
                            <p:stCondLst>
                              <p:cond delay="6000"/>
                            </p:stCondLst>
                            <p:childTnLst>
                              <p:par>
                                <p:cTn id="71" presetID="53" presetClass="entr" presetSubtype="16" fill="hold" grpId="0" nodeType="afterEffect">
                                  <p:stCondLst>
                                    <p:cond delay="0"/>
                                  </p:stCondLst>
                                  <p:childTnLst>
                                    <p:set>
                                      <p:cBhvr>
                                        <p:cTn id="72" dur="1" fill="hold">
                                          <p:stCondLst>
                                            <p:cond delay="0"/>
                                          </p:stCondLst>
                                        </p:cTn>
                                        <p:tgtEl>
                                          <p:spTgt spid="69"/>
                                        </p:tgtEl>
                                        <p:attrNameLst>
                                          <p:attrName>style.visibility</p:attrName>
                                        </p:attrNameLst>
                                      </p:cBhvr>
                                      <p:to>
                                        <p:strVal val="visible"/>
                                      </p:to>
                                    </p:set>
                                    <p:anim calcmode="lin" valueType="num">
                                      <p:cBhvr>
                                        <p:cTn id="73" dur="500" fill="hold"/>
                                        <p:tgtEl>
                                          <p:spTgt spid="69"/>
                                        </p:tgtEl>
                                        <p:attrNameLst>
                                          <p:attrName>ppt_w</p:attrName>
                                        </p:attrNameLst>
                                      </p:cBhvr>
                                      <p:tavLst>
                                        <p:tav tm="0">
                                          <p:val>
                                            <p:fltVal val="0"/>
                                          </p:val>
                                        </p:tav>
                                        <p:tav tm="100000">
                                          <p:val>
                                            <p:strVal val="#ppt_w"/>
                                          </p:val>
                                        </p:tav>
                                      </p:tavLst>
                                    </p:anim>
                                    <p:anim calcmode="lin" valueType="num">
                                      <p:cBhvr>
                                        <p:cTn id="74" dur="500" fill="hold"/>
                                        <p:tgtEl>
                                          <p:spTgt spid="69"/>
                                        </p:tgtEl>
                                        <p:attrNameLst>
                                          <p:attrName>ppt_h</p:attrName>
                                        </p:attrNameLst>
                                      </p:cBhvr>
                                      <p:tavLst>
                                        <p:tav tm="0">
                                          <p:val>
                                            <p:fltVal val="0"/>
                                          </p:val>
                                        </p:tav>
                                        <p:tav tm="100000">
                                          <p:val>
                                            <p:strVal val="#ppt_h"/>
                                          </p:val>
                                        </p:tav>
                                      </p:tavLst>
                                    </p:anim>
                                    <p:animEffect transition="in" filter="fade">
                                      <p:cBhvr>
                                        <p:cTn id="75" dur="500"/>
                                        <p:tgtEl>
                                          <p:spTgt spid="69"/>
                                        </p:tgtEl>
                                      </p:cBhvr>
                                    </p:animEffect>
                                  </p:childTnLst>
                                </p:cTn>
                              </p:par>
                            </p:childTnLst>
                          </p:cTn>
                        </p:par>
                        <p:par>
                          <p:cTn id="76" fill="hold">
                            <p:stCondLst>
                              <p:cond delay="6500"/>
                            </p:stCondLst>
                            <p:childTnLst>
                              <p:par>
                                <p:cTn id="77" presetID="53" presetClass="entr" presetSubtype="16" fill="hold" grpId="0" nodeType="afterEffect">
                                  <p:stCondLst>
                                    <p:cond delay="0"/>
                                  </p:stCondLst>
                                  <p:childTnLst>
                                    <p:set>
                                      <p:cBhvr>
                                        <p:cTn id="78" dur="1" fill="hold">
                                          <p:stCondLst>
                                            <p:cond delay="0"/>
                                          </p:stCondLst>
                                        </p:cTn>
                                        <p:tgtEl>
                                          <p:spTgt spid="71"/>
                                        </p:tgtEl>
                                        <p:attrNameLst>
                                          <p:attrName>style.visibility</p:attrName>
                                        </p:attrNameLst>
                                      </p:cBhvr>
                                      <p:to>
                                        <p:strVal val="visible"/>
                                      </p:to>
                                    </p:set>
                                    <p:anim calcmode="lin" valueType="num">
                                      <p:cBhvr>
                                        <p:cTn id="79" dur="500" fill="hold"/>
                                        <p:tgtEl>
                                          <p:spTgt spid="71"/>
                                        </p:tgtEl>
                                        <p:attrNameLst>
                                          <p:attrName>ppt_w</p:attrName>
                                        </p:attrNameLst>
                                      </p:cBhvr>
                                      <p:tavLst>
                                        <p:tav tm="0">
                                          <p:val>
                                            <p:fltVal val="0"/>
                                          </p:val>
                                        </p:tav>
                                        <p:tav tm="100000">
                                          <p:val>
                                            <p:strVal val="#ppt_w"/>
                                          </p:val>
                                        </p:tav>
                                      </p:tavLst>
                                    </p:anim>
                                    <p:anim calcmode="lin" valueType="num">
                                      <p:cBhvr>
                                        <p:cTn id="80" dur="500" fill="hold"/>
                                        <p:tgtEl>
                                          <p:spTgt spid="71"/>
                                        </p:tgtEl>
                                        <p:attrNameLst>
                                          <p:attrName>ppt_h</p:attrName>
                                        </p:attrNameLst>
                                      </p:cBhvr>
                                      <p:tavLst>
                                        <p:tav tm="0">
                                          <p:val>
                                            <p:fltVal val="0"/>
                                          </p:val>
                                        </p:tav>
                                        <p:tav tm="100000">
                                          <p:val>
                                            <p:strVal val="#ppt_h"/>
                                          </p:val>
                                        </p:tav>
                                      </p:tavLst>
                                    </p:anim>
                                    <p:animEffect transition="in" filter="fade">
                                      <p:cBhvr>
                                        <p:cTn id="81" dur="500"/>
                                        <p:tgtEl>
                                          <p:spTgt spid="7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7" grpId="0"/>
      <p:bldP spid="7" grpId="0" animBg="1"/>
      <p:bldP spid="8" grpId="0" animBg="1"/>
      <p:bldP spid="9" grpId="0" animBg="1"/>
      <p:bldP spid="10" grpId="0" animBg="1"/>
      <p:bldP spid="11" grpId="0" animBg="1"/>
      <p:bldP spid="12" grpId="0" animBg="1"/>
      <p:bldP spid="13" grpId="0" animBg="1"/>
      <p:bldP spid="63" grpId="0" animBg="1"/>
      <p:bldP spid="69" grpId="0"/>
      <p:bldP spid="7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4B429A17-487F-54F1-D478-4DE478846997}"/>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7812" b="7812"/>
          <a:stretch>
            <a:fillRect/>
          </a:stretch>
        </p:blipFill>
        <p:spPr>
          <a:xfrm>
            <a:off x="0" y="19310"/>
            <a:ext cx="12192000" cy="6858001"/>
          </a:xfrm>
        </p:spPr>
      </p:pic>
      <p:sp>
        <p:nvSpPr>
          <p:cNvPr id="7" name="Freeform 6"/>
          <p:cNvSpPr>
            <a:spLocks/>
          </p:cNvSpPr>
          <p:nvPr/>
        </p:nvSpPr>
        <p:spPr bwMode="auto">
          <a:xfrm>
            <a:off x="0" y="0"/>
            <a:ext cx="12192000" cy="6877311"/>
          </a:xfrm>
          <a:custGeom>
            <a:avLst/>
            <a:gdLst>
              <a:gd name="T0" fmla="*/ 2830 w 4101"/>
              <a:gd name="T1" fmla="*/ 1908 h 2310"/>
              <a:gd name="T2" fmla="*/ 3185 w 4101"/>
              <a:gd name="T3" fmla="*/ 1908 h 2310"/>
              <a:gd name="T4" fmla="*/ 3587 w 4101"/>
              <a:gd name="T5" fmla="*/ 2310 h 2310"/>
              <a:gd name="T6" fmla="*/ 4101 w 4101"/>
              <a:gd name="T7" fmla="*/ 2310 h 2310"/>
              <a:gd name="T8" fmla="*/ 4101 w 4101"/>
              <a:gd name="T9" fmla="*/ 0 h 2310"/>
              <a:gd name="T10" fmla="*/ 2465 w 4101"/>
              <a:gd name="T11" fmla="*/ 0 h 2310"/>
              <a:gd name="T12" fmla="*/ 1941 w 4101"/>
              <a:gd name="T13" fmla="*/ 712 h 2310"/>
              <a:gd name="T14" fmla="*/ 1911 w 4101"/>
              <a:gd name="T15" fmla="*/ 717 h 2310"/>
              <a:gd name="T16" fmla="*/ 1906 w 4101"/>
              <a:gd name="T17" fmla="*/ 687 h 2310"/>
              <a:gd name="T18" fmla="*/ 2412 w 4101"/>
              <a:gd name="T19" fmla="*/ 0 h 2310"/>
              <a:gd name="T20" fmla="*/ 2314 w 4101"/>
              <a:gd name="T21" fmla="*/ 0 h 2310"/>
              <a:gd name="T22" fmla="*/ 1662 w 4101"/>
              <a:gd name="T23" fmla="*/ 908 h 2310"/>
              <a:gd name="T24" fmla="*/ 1509 w 4101"/>
              <a:gd name="T25" fmla="*/ 933 h 2310"/>
              <a:gd name="T26" fmla="*/ 1484 w 4101"/>
              <a:gd name="T27" fmla="*/ 780 h 2310"/>
              <a:gd name="T28" fmla="*/ 2044 w 4101"/>
              <a:gd name="T29" fmla="*/ 0 h 2310"/>
              <a:gd name="T30" fmla="*/ 789 w 4101"/>
              <a:gd name="T31" fmla="*/ 0 h 2310"/>
              <a:gd name="T32" fmla="*/ 1305 w 4101"/>
              <a:gd name="T33" fmla="*/ 517 h 2310"/>
              <a:gd name="T34" fmla="*/ 1305 w 4101"/>
              <a:gd name="T35" fmla="*/ 873 h 2310"/>
              <a:gd name="T36" fmla="*/ 950 w 4101"/>
              <a:gd name="T37" fmla="*/ 873 h 2310"/>
              <a:gd name="T38" fmla="*/ 79 w 4101"/>
              <a:gd name="T39" fmla="*/ 0 h 2310"/>
              <a:gd name="T40" fmla="*/ 0 w 4101"/>
              <a:gd name="T41" fmla="*/ 0 h 2310"/>
              <a:gd name="T42" fmla="*/ 0 w 4101"/>
              <a:gd name="T43" fmla="*/ 2310 h 2310"/>
              <a:gd name="T44" fmla="*/ 2877 w 4101"/>
              <a:gd name="T45" fmla="*/ 2310 h 2310"/>
              <a:gd name="T46" fmla="*/ 2830 w 4101"/>
              <a:gd name="T47" fmla="*/ 2263 h 2310"/>
              <a:gd name="T48" fmla="*/ 2830 w 4101"/>
              <a:gd name="T49" fmla="*/ 1908 h 2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4101" h="2310">
                <a:moveTo>
                  <a:pt x="2830" y="1908"/>
                </a:moveTo>
                <a:cubicBezTo>
                  <a:pt x="2928" y="1810"/>
                  <a:pt x="3087" y="1810"/>
                  <a:pt x="3185" y="1908"/>
                </a:cubicBezTo>
                <a:cubicBezTo>
                  <a:pt x="3587" y="2310"/>
                  <a:pt x="3587" y="2310"/>
                  <a:pt x="3587" y="2310"/>
                </a:cubicBezTo>
                <a:cubicBezTo>
                  <a:pt x="4101" y="2310"/>
                  <a:pt x="4101" y="2310"/>
                  <a:pt x="4101" y="2310"/>
                </a:cubicBezTo>
                <a:cubicBezTo>
                  <a:pt x="4101" y="0"/>
                  <a:pt x="4101" y="0"/>
                  <a:pt x="4101" y="0"/>
                </a:cubicBezTo>
                <a:cubicBezTo>
                  <a:pt x="2465" y="0"/>
                  <a:pt x="2465" y="0"/>
                  <a:pt x="2465" y="0"/>
                </a:cubicBezTo>
                <a:cubicBezTo>
                  <a:pt x="1941" y="712"/>
                  <a:pt x="1941" y="712"/>
                  <a:pt x="1941" y="712"/>
                </a:cubicBezTo>
                <a:cubicBezTo>
                  <a:pt x="1934" y="721"/>
                  <a:pt x="1921" y="724"/>
                  <a:pt x="1911" y="717"/>
                </a:cubicBezTo>
                <a:cubicBezTo>
                  <a:pt x="1901" y="710"/>
                  <a:pt x="1899" y="696"/>
                  <a:pt x="1906" y="687"/>
                </a:cubicBezTo>
                <a:cubicBezTo>
                  <a:pt x="2412" y="0"/>
                  <a:pt x="2412" y="0"/>
                  <a:pt x="2412" y="0"/>
                </a:cubicBezTo>
                <a:cubicBezTo>
                  <a:pt x="2314" y="0"/>
                  <a:pt x="2314" y="0"/>
                  <a:pt x="2314" y="0"/>
                </a:cubicBezTo>
                <a:cubicBezTo>
                  <a:pt x="1662" y="908"/>
                  <a:pt x="1662" y="908"/>
                  <a:pt x="1662" y="908"/>
                </a:cubicBezTo>
                <a:cubicBezTo>
                  <a:pt x="1627" y="957"/>
                  <a:pt x="1558" y="968"/>
                  <a:pt x="1509" y="933"/>
                </a:cubicBezTo>
                <a:cubicBezTo>
                  <a:pt x="1460" y="898"/>
                  <a:pt x="1449" y="829"/>
                  <a:pt x="1484" y="780"/>
                </a:cubicBezTo>
                <a:cubicBezTo>
                  <a:pt x="2044" y="0"/>
                  <a:pt x="2044" y="0"/>
                  <a:pt x="2044" y="0"/>
                </a:cubicBezTo>
                <a:cubicBezTo>
                  <a:pt x="789" y="0"/>
                  <a:pt x="789" y="0"/>
                  <a:pt x="789" y="0"/>
                </a:cubicBezTo>
                <a:cubicBezTo>
                  <a:pt x="1305" y="517"/>
                  <a:pt x="1305" y="517"/>
                  <a:pt x="1305" y="517"/>
                </a:cubicBezTo>
                <a:cubicBezTo>
                  <a:pt x="1403" y="615"/>
                  <a:pt x="1403" y="775"/>
                  <a:pt x="1305" y="873"/>
                </a:cubicBezTo>
                <a:cubicBezTo>
                  <a:pt x="1207" y="971"/>
                  <a:pt x="1048" y="971"/>
                  <a:pt x="950" y="873"/>
                </a:cubicBezTo>
                <a:cubicBezTo>
                  <a:pt x="79" y="0"/>
                  <a:pt x="79" y="0"/>
                  <a:pt x="79" y="0"/>
                </a:cubicBezTo>
                <a:cubicBezTo>
                  <a:pt x="0" y="0"/>
                  <a:pt x="0" y="0"/>
                  <a:pt x="0" y="0"/>
                </a:cubicBezTo>
                <a:cubicBezTo>
                  <a:pt x="0" y="2310"/>
                  <a:pt x="0" y="2310"/>
                  <a:pt x="0" y="2310"/>
                </a:cubicBezTo>
                <a:cubicBezTo>
                  <a:pt x="2877" y="2310"/>
                  <a:pt x="2877" y="2310"/>
                  <a:pt x="2877" y="2310"/>
                </a:cubicBezTo>
                <a:cubicBezTo>
                  <a:pt x="2830" y="2263"/>
                  <a:pt x="2830" y="2263"/>
                  <a:pt x="2830" y="2263"/>
                </a:cubicBezTo>
                <a:cubicBezTo>
                  <a:pt x="2732" y="2165"/>
                  <a:pt x="2732" y="2006"/>
                  <a:pt x="2830" y="1908"/>
                </a:cubicBezTo>
                <a:close/>
              </a:path>
            </a:pathLst>
          </a:custGeom>
          <a:solidFill>
            <a:schemeClr val="accent1">
              <a:alpha val="8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 name="Freeform 10"/>
          <p:cNvSpPr>
            <a:spLocks/>
          </p:cNvSpPr>
          <p:nvPr/>
        </p:nvSpPr>
        <p:spPr bwMode="auto">
          <a:xfrm>
            <a:off x="5784070" y="3807030"/>
            <a:ext cx="623860" cy="31193"/>
          </a:xfrm>
          <a:custGeom>
            <a:avLst/>
            <a:gdLst>
              <a:gd name="T0" fmla="*/ 210 w 210"/>
              <a:gd name="T1" fmla="*/ 5 h 10"/>
              <a:gd name="T2" fmla="*/ 204 w 210"/>
              <a:gd name="T3" fmla="*/ 10 h 10"/>
              <a:gd name="T4" fmla="*/ 5 w 210"/>
              <a:gd name="T5" fmla="*/ 10 h 10"/>
              <a:gd name="T6" fmla="*/ 0 w 210"/>
              <a:gd name="T7" fmla="*/ 5 h 10"/>
              <a:gd name="T8" fmla="*/ 0 w 210"/>
              <a:gd name="T9" fmla="*/ 5 h 10"/>
              <a:gd name="T10" fmla="*/ 5 w 210"/>
              <a:gd name="T11" fmla="*/ 0 h 10"/>
              <a:gd name="T12" fmla="*/ 204 w 210"/>
              <a:gd name="T13" fmla="*/ 0 h 10"/>
              <a:gd name="T14" fmla="*/ 210 w 210"/>
              <a:gd name="T15" fmla="*/ 5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0" h="10">
                <a:moveTo>
                  <a:pt x="210" y="5"/>
                </a:moveTo>
                <a:cubicBezTo>
                  <a:pt x="210" y="8"/>
                  <a:pt x="207" y="10"/>
                  <a:pt x="204" y="10"/>
                </a:cubicBezTo>
                <a:cubicBezTo>
                  <a:pt x="5" y="10"/>
                  <a:pt x="5" y="10"/>
                  <a:pt x="5" y="10"/>
                </a:cubicBezTo>
                <a:cubicBezTo>
                  <a:pt x="3" y="10"/>
                  <a:pt x="0" y="8"/>
                  <a:pt x="0" y="5"/>
                </a:cubicBezTo>
                <a:cubicBezTo>
                  <a:pt x="0" y="5"/>
                  <a:pt x="0" y="5"/>
                  <a:pt x="0" y="5"/>
                </a:cubicBezTo>
                <a:cubicBezTo>
                  <a:pt x="0" y="2"/>
                  <a:pt x="3" y="0"/>
                  <a:pt x="5" y="0"/>
                </a:cubicBezTo>
                <a:cubicBezTo>
                  <a:pt x="204" y="0"/>
                  <a:pt x="204" y="0"/>
                  <a:pt x="204" y="0"/>
                </a:cubicBezTo>
                <a:cubicBezTo>
                  <a:pt x="207" y="0"/>
                  <a:pt x="210" y="2"/>
                  <a:pt x="210" y="5"/>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TextBox 13"/>
          <p:cNvSpPr txBox="1"/>
          <p:nvPr/>
        </p:nvSpPr>
        <p:spPr>
          <a:xfrm>
            <a:off x="2946260" y="3005669"/>
            <a:ext cx="6299481" cy="707886"/>
          </a:xfrm>
          <a:prstGeom prst="rect">
            <a:avLst/>
          </a:prstGeom>
          <a:noFill/>
        </p:spPr>
        <p:txBody>
          <a:bodyPr wrap="none" rtlCol="0">
            <a:spAutoFit/>
          </a:bodyPr>
          <a:lstStyle/>
          <a:p>
            <a:pPr algn="ctr"/>
            <a:r>
              <a:rPr lang="en-US" sz="4000" b="1" dirty="0">
                <a:solidFill>
                  <a:schemeClr val="bg1"/>
                </a:solidFill>
              </a:rPr>
              <a:t>Conclusion &amp; Vision Forward</a:t>
            </a:r>
            <a:endParaRPr lang="en-US" sz="3700" b="1" dirty="0">
              <a:solidFill>
                <a:schemeClr val="bg1"/>
              </a:solidFill>
              <a:latin typeface="Mont Heavy DEMO" panose="00000A00000000000000" pitchFamily="50" charset="0"/>
            </a:endParaRPr>
          </a:p>
        </p:txBody>
      </p:sp>
      <p:sp>
        <p:nvSpPr>
          <p:cNvPr id="15" name="Subtitle 2"/>
          <p:cNvSpPr txBox="1">
            <a:spLocks/>
          </p:cNvSpPr>
          <p:nvPr/>
        </p:nvSpPr>
        <p:spPr>
          <a:xfrm>
            <a:off x="2819581" y="4024399"/>
            <a:ext cx="6552838" cy="841310"/>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ts val="1800"/>
              </a:lnSpc>
              <a:spcBef>
                <a:spcPts val="0"/>
              </a:spcBef>
              <a:buNone/>
            </a:pPr>
            <a:r>
              <a:rPr lang="en-GB" sz="1300" dirty="0">
                <a:solidFill>
                  <a:schemeClr val="bg1"/>
                </a:solidFill>
                <a:latin typeface="Raleway" panose="020B0503030101060003" pitchFamily="34" charset="0"/>
              </a:rPr>
              <a:t>Intend to grow to three completely equipped vans in three years, covering more areas and shortening waiting time, and maximizing the income potential. Long term, there will be the introduction of a mobile app specifically designed to be used in real-time booking, pet profiles, loyalty rewards, retention, and digital brand equity.</a:t>
            </a:r>
            <a:endParaRPr lang="en-US" sz="1300" dirty="0">
              <a:solidFill>
                <a:schemeClr val="bg1"/>
              </a:solidFill>
              <a:latin typeface="Raleway" panose="020B0503030101060003" pitchFamily="34" charset="0"/>
            </a:endParaRPr>
          </a:p>
        </p:txBody>
      </p:sp>
      <p:grpSp>
        <p:nvGrpSpPr>
          <p:cNvPr id="19" name="Group 18"/>
          <p:cNvGrpSpPr/>
          <p:nvPr/>
        </p:nvGrpSpPr>
        <p:grpSpPr>
          <a:xfrm>
            <a:off x="4220305" y="5889326"/>
            <a:ext cx="3728305" cy="17825"/>
            <a:chOff x="4185801" y="6150960"/>
            <a:chExt cx="3728305" cy="17825"/>
          </a:xfrm>
        </p:grpSpPr>
        <p:sp>
          <p:nvSpPr>
            <p:cNvPr id="20" name="Freeform 19"/>
            <p:cNvSpPr>
              <a:spLocks noEditPoints="1"/>
            </p:cNvSpPr>
            <p:nvPr/>
          </p:nvSpPr>
          <p:spPr bwMode="auto">
            <a:xfrm>
              <a:off x="4185801" y="6150960"/>
              <a:ext cx="1356153" cy="17825"/>
            </a:xfrm>
            <a:custGeom>
              <a:avLst/>
              <a:gdLst>
                <a:gd name="T0" fmla="*/ 146 w 456"/>
                <a:gd name="T1" fmla="*/ 0 h 6"/>
                <a:gd name="T2" fmla="*/ 146 w 456"/>
                <a:gd name="T3" fmla="*/ 6 h 6"/>
                <a:gd name="T4" fmla="*/ 169 w 456"/>
                <a:gd name="T5" fmla="*/ 3 h 6"/>
                <a:gd name="T6" fmla="*/ 164 w 456"/>
                <a:gd name="T7" fmla="*/ 3 h 6"/>
                <a:gd name="T8" fmla="*/ 169 w 456"/>
                <a:gd name="T9" fmla="*/ 3 h 6"/>
                <a:gd name="T10" fmla="*/ 228 w 456"/>
                <a:gd name="T11" fmla="*/ 0 h 6"/>
                <a:gd name="T12" fmla="*/ 228 w 456"/>
                <a:gd name="T13" fmla="*/ 6 h 6"/>
                <a:gd name="T14" fmla="*/ 190 w 456"/>
                <a:gd name="T15" fmla="*/ 3 h 6"/>
                <a:gd name="T16" fmla="*/ 184 w 456"/>
                <a:gd name="T17" fmla="*/ 3 h 6"/>
                <a:gd name="T18" fmla="*/ 190 w 456"/>
                <a:gd name="T19" fmla="*/ 3 h 6"/>
                <a:gd name="T20" fmla="*/ 207 w 456"/>
                <a:gd name="T21" fmla="*/ 0 h 6"/>
                <a:gd name="T22" fmla="*/ 207 w 456"/>
                <a:gd name="T23" fmla="*/ 6 h 6"/>
                <a:gd name="T24" fmla="*/ 313 w 456"/>
                <a:gd name="T25" fmla="*/ 3 h 6"/>
                <a:gd name="T26" fmla="*/ 307 w 456"/>
                <a:gd name="T27" fmla="*/ 3 h 6"/>
                <a:gd name="T28" fmla="*/ 313 w 456"/>
                <a:gd name="T29" fmla="*/ 3 h 6"/>
                <a:gd name="T30" fmla="*/ 248 w 456"/>
                <a:gd name="T31" fmla="*/ 0 h 6"/>
                <a:gd name="T32" fmla="*/ 248 w 456"/>
                <a:gd name="T33" fmla="*/ 6 h 6"/>
                <a:gd name="T34" fmla="*/ 292 w 456"/>
                <a:gd name="T35" fmla="*/ 3 h 6"/>
                <a:gd name="T36" fmla="*/ 287 w 456"/>
                <a:gd name="T37" fmla="*/ 3 h 6"/>
                <a:gd name="T38" fmla="*/ 292 w 456"/>
                <a:gd name="T39" fmla="*/ 3 h 6"/>
                <a:gd name="T40" fmla="*/ 105 w 456"/>
                <a:gd name="T41" fmla="*/ 0 h 6"/>
                <a:gd name="T42" fmla="*/ 105 w 456"/>
                <a:gd name="T43" fmla="*/ 6 h 6"/>
                <a:gd name="T44" fmla="*/ 26 w 456"/>
                <a:gd name="T45" fmla="*/ 3 h 6"/>
                <a:gd name="T46" fmla="*/ 20 w 456"/>
                <a:gd name="T47" fmla="*/ 3 h 6"/>
                <a:gd name="T48" fmla="*/ 26 w 456"/>
                <a:gd name="T49" fmla="*/ 3 h 6"/>
                <a:gd name="T50" fmla="*/ 2 w 456"/>
                <a:gd name="T51" fmla="*/ 0 h 6"/>
                <a:gd name="T52" fmla="*/ 2 w 456"/>
                <a:gd name="T53" fmla="*/ 6 h 6"/>
                <a:gd name="T54" fmla="*/ 46 w 456"/>
                <a:gd name="T55" fmla="*/ 3 h 6"/>
                <a:gd name="T56" fmla="*/ 41 w 456"/>
                <a:gd name="T57" fmla="*/ 3 h 6"/>
                <a:gd name="T58" fmla="*/ 46 w 456"/>
                <a:gd name="T59" fmla="*/ 3 h 6"/>
                <a:gd name="T60" fmla="*/ 330 w 456"/>
                <a:gd name="T61" fmla="*/ 0 h 6"/>
                <a:gd name="T62" fmla="*/ 330 w 456"/>
                <a:gd name="T63" fmla="*/ 6 h 6"/>
                <a:gd name="T64" fmla="*/ 67 w 456"/>
                <a:gd name="T65" fmla="*/ 3 h 6"/>
                <a:gd name="T66" fmla="*/ 61 w 456"/>
                <a:gd name="T67" fmla="*/ 3 h 6"/>
                <a:gd name="T68" fmla="*/ 67 w 456"/>
                <a:gd name="T69" fmla="*/ 3 h 6"/>
                <a:gd name="T70" fmla="*/ 125 w 456"/>
                <a:gd name="T71" fmla="*/ 0 h 6"/>
                <a:gd name="T72" fmla="*/ 125 w 456"/>
                <a:gd name="T73" fmla="*/ 6 h 6"/>
                <a:gd name="T74" fmla="*/ 87 w 456"/>
                <a:gd name="T75" fmla="*/ 3 h 6"/>
                <a:gd name="T76" fmla="*/ 82 w 456"/>
                <a:gd name="T77" fmla="*/ 3 h 6"/>
                <a:gd name="T78" fmla="*/ 87 w 456"/>
                <a:gd name="T79" fmla="*/ 3 h 6"/>
                <a:gd name="T80" fmla="*/ 269 w 456"/>
                <a:gd name="T81" fmla="*/ 0 h 6"/>
                <a:gd name="T82" fmla="*/ 269 w 456"/>
                <a:gd name="T83" fmla="*/ 6 h 6"/>
                <a:gd name="T84" fmla="*/ 436 w 456"/>
                <a:gd name="T85" fmla="*/ 3 h 6"/>
                <a:gd name="T86" fmla="*/ 430 w 456"/>
                <a:gd name="T87" fmla="*/ 3 h 6"/>
                <a:gd name="T88" fmla="*/ 436 w 456"/>
                <a:gd name="T89" fmla="*/ 3 h 6"/>
                <a:gd name="T90" fmla="*/ 351 w 456"/>
                <a:gd name="T91" fmla="*/ 0 h 6"/>
                <a:gd name="T92" fmla="*/ 351 w 456"/>
                <a:gd name="T93" fmla="*/ 6 h 6"/>
                <a:gd name="T94" fmla="*/ 395 w 456"/>
                <a:gd name="T95" fmla="*/ 3 h 6"/>
                <a:gd name="T96" fmla="*/ 389 w 456"/>
                <a:gd name="T97" fmla="*/ 3 h 6"/>
                <a:gd name="T98" fmla="*/ 395 w 456"/>
                <a:gd name="T99" fmla="*/ 3 h 6"/>
                <a:gd name="T100" fmla="*/ 371 w 456"/>
                <a:gd name="T101" fmla="*/ 0 h 6"/>
                <a:gd name="T102" fmla="*/ 371 w 456"/>
                <a:gd name="T103" fmla="*/ 6 h 6"/>
                <a:gd name="T104" fmla="*/ 415 w 456"/>
                <a:gd name="T105" fmla="*/ 3 h 6"/>
                <a:gd name="T106" fmla="*/ 409 w 456"/>
                <a:gd name="T107" fmla="*/ 3 h 6"/>
                <a:gd name="T108" fmla="*/ 415 w 456"/>
                <a:gd name="T109" fmla="*/ 3 h 6"/>
                <a:gd name="T110" fmla="*/ 453 w 456"/>
                <a:gd name="T111" fmla="*/ 0 h 6"/>
                <a:gd name="T112" fmla="*/ 453 w 456"/>
                <a:gd name="T11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56" h="6">
                  <a:moveTo>
                    <a:pt x="149" y="3"/>
                  </a:moveTo>
                  <a:cubicBezTo>
                    <a:pt x="149" y="1"/>
                    <a:pt x="148" y="0"/>
                    <a:pt x="146" y="0"/>
                  </a:cubicBezTo>
                  <a:cubicBezTo>
                    <a:pt x="144" y="0"/>
                    <a:pt x="143" y="1"/>
                    <a:pt x="143" y="3"/>
                  </a:cubicBezTo>
                  <a:cubicBezTo>
                    <a:pt x="143" y="5"/>
                    <a:pt x="144" y="6"/>
                    <a:pt x="146" y="6"/>
                  </a:cubicBezTo>
                  <a:cubicBezTo>
                    <a:pt x="148" y="6"/>
                    <a:pt x="149" y="5"/>
                    <a:pt x="149" y="3"/>
                  </a:cubicBezTo>
                  <a:close/>
                  <a:moveTo>
                    <a:pt x="169" y="3"/>
                  </a:moveTo>
                  <a:cubicBezTo>
                    <a:pt x="169" y="1"/>
                    <a:pt x="168" y="0"/>
                    <a:pt x="166" y="0"/>
                  </a:cubicBezTo>
                  <a:cubicBezTo>
                    <a:pt x="165" y="0"/>
                    <a:pt x="164" y="1"/>
                    <a:pt x="164" y="3"/>
                  </a:cubicBezTo>
                  <a:cubicBezTo>
                    <a:pt x="164" y="5"/>
                    <a:pt x="165" y="6"/>
                    <a:pt x="166" y="6"/>
                  </a:cubicBezTo>
                  <a:cubicBezTo>
                    <a:pt x="168" y="6"/>
                    <a:pt x="169" y="5"/>
                    <a:pt x="169" y="3"/>
                  </a:cubicBezTo>
                  <a:close/>
                  <a:moveTo>
                    <a:pt x="231" y="3"/>
                  </a:moveTo>
                  <a:cubicBezTo>
                    <a:pt x="231" y="1"/>
                    <a:pt x="230" y="0"/>
                    <a:pt x="228" y="0"/>
                  </a:cubicBezTo>
                  <a:cubicBezTo>
                    <a:pt x="226" y="0"/>
                    <a:pt x="225" y="1"/>
                    <a:pt x="225" y="3"/>
                  </a:cubicBezTo>
                  <a:cubicBezTo>
                    <a:pt x="225" y="5"/>
                    <a:pt x="226" y="6"/>
                    <a:pt x="228" y="6"/>
                  </a:cubicBezTo>
                  <a:cubicBezTo>
                    <a:pt x="230" y="6"/>
                    <a:pt x="231" y="5"/>
                    <a:pt x="231" y="3"/>
                  </a:cubicBezTo>
                  <a:close/>
                  <a:moveTo>
                    <a:pt x="190" y="3"/>
                  </a:moveTo>
                  <a:cubicBezTo>
                    <a:pt x="190" y="1"/>
                    <a:pt x="189" y="0"/>
                    <a:pt x="187" y="0"/>
                  </a:cubicBezTo>
                  <a:cubicBezTo>
                    <a:pt x="185" y="0"/>
                    <a:pt x="184" y="1"/>
                    <a:pt x="184" y="3"/>
                  </a:cubicBezTo>
                  <a:cubicBezTo>
                    <a:pt x="184" y="5"/>
                    <a:pt x="185" y="6"/>
                    <a:pt x="187" y="6"/>
                  </a:cubicBezTo>
                  <a:cubicBezTo>
                    <a:pt x="189" y="6"/>
                    <a:pt x="190" y="5"/>
                    <a:pt x="190" y="3"/>
                  </a:cubicBezTo>
                  <a:close/>
                  <a:moveTo>
                    <a:pt x="210" y="3"/>
                  </a:moveTo>
                  <a:cubicBezTo>
                    <a:pt x="210" y="1"/>
                    <a:pt x="209" y="0"/>
                    <a:pt x="207" y="0"/>
                  </a:cubicBezTo>
                  <a:cubicBezTo>
                    <a:pt x="206" y="0"/>
                    <a:pt x="205" y="1"/>
                    <a:pt x="205" y="3"/>
                  </a:cubicBezTo>
                  <a:cubicBezTo>
                    <a:pt x="205" y="5"/>
                    <a:pt x="206" y="6"/>
                    <a:pt x="207" y="6"/>
                  </a:cubicBezTo>
                  <a:cubicBezTo>
                    <a:pt x="209" y="6"/>
                    <a:pt x="210" y="5"/>
                    <a:pt x="210" y="3"/>
                  </a:cubicBezTo>
                  <a:close/>
                  <a:moveTo>
                    <a:pt x="313" y="3"/>
                  </a:moveTo>
                  <a:cubicBezTo>
                    <a:pt x="313" y="1"/>
                    <a:pt x="312" y="0"/>
                    <a:pt x="310" y="0"/>
                  </a:cubicBezTo>
                  <a:cubicBezTo>
                    <a:pt x="308" y="0"/>
                    <a:pt x="307" y="1"/>
                    <a:pt x="307" y="3"/>
                  </a:cubicBezTo>
                  <a:cubicBezTo>
                    <a:pt x="307" y="5"/>
                    <a:pt x="308" y="6"/>
                    <a:pt x="310" y="6"/>
                  </a:cubicBezTo>
                  <a:cubicBezTo>
                    <a:pt x="312" y="6"/>
                    <a:pt x="313" y="5"/>
                    <a:pt x="313" y="3"/>
                  </a:cubicBezTo>
                  <a:close/>
                  <a:moveTo>
                    <a:pt x="251" y="3"/>
                  </a:moveTo>
                  <a:cubicBezTo>
                    <a:pt x="251" y="1"/>
                    <a:pt x="250" y="0"/>
                    <a:pt x="248" y="0"/>
                  </a:cubicBezTo>
                  <a:cubicBezTo>
                    <a:pt x="247" y="0"/>
                    <a:pt x="246" y="1"/>
                    <a:pt x="246" y="3"/>
                  </a:cubicBezTo>
                  <a:cubicBezTo>
                    <a:pt x="246" y="5"/>
                    <a:pt x="247" y="6"/>
                    <a:pt x="248" y="6"/>
                  </a:cubicBezTo>
                  <a:cubicBezTo>
                    <a:pt x="250" y="6"/>
                    <a:pt x="251" y="5"/>
                    <a:pt x="251" y="3"/>
                  </a:cubicBezTo>
                  <a:close/>
                  <a:moveTo>
                    <a:pt x="292" y="3"/>
                  </a:moveTo>
                  <a:cubicBezTo>
                    <a:pt x="292" y="1"/>
                    <a:pt x="291" y="0"/>
                    <a:pt x="289" y="0"/>
                  </a:cubicBezTo>
                  <a:cubicBezTo>
                    <a:pt x="288" y="0"/>
                    <a:pt x="287" y="1"/>
                    <a:pt x="287" y="3"/>
                  </a:cubicBezTo>
                  <a:cubicBezTo>
                    <a:pt x="287" y="5"/>
                    <a:pt x="288" y="6"/>
                    <a:pt x="289" y="6"/>
                  </a:cubicBezTo>
                  <a:cubicBezTo>
                    <a:pt x="291" y="6"/>
                    <a:pt x="292" y="5"/>
                    <a:pt x="292" y="3"/>
                  </a:cubicBezTo>
                  <a:close/>
                  <a:moveTo>
                    <a:pt x="108" y="3"/>
                  </a:moveTo>
                  <a:cubicBezTo>
                    <a:pt x="108" y="1"/>
                    <a:pt x="107" y="0"/>
                    <a:pt x="105" y="0"/>
                  </a:cubicBezTo>
                  <a:cubicBezTo>
                    <a:pt x="103" y="0"/>
                    <a:pt x="102" y="1"/>
                    <a:pt x="102" y="3"/>
                  </a:cubicBezTo>
                  <a:cubicBezTo>
                    <a:pt x="102" y="5"/>
                    <a:pt x="103" y="6"/>
                    <a:pt x="105" y="6"/>
                  </a:cubicBezTo>
                  <a:cubicBezTo>
                    <a:pt x="107" y="6"/>
                    <a:pt x="108" y="5"/>
                    <a:pt x="108" y="3"/>
                  </a:cubicBezTo>
                  <a:close/>
                  <a:moveTo>
                    <a:pt x="26" y="3"/>
                  </a:moveTo>
                  <a:cubicBezTo>
                    <a:pt x="26" y="1"/>
                    <a:pt x="25" y="0"/>
                    <a:pt x="23" y="0"/>
                  </a:cubicBezTo>
                  <a:cubicBezTo>
                    <a:pt x="21" y="0"/>
                    <a:pt x="20" y="1"/>
                    <a:pt x="20" y="3"/>
                  </a:cubicBezTo>
                  <a:cubicBezTo>
                    <a:pt x="20" y="5"/>
                    <a:pt x="21" y="6"/>
                    <a:pt x="23" y="6"/>
                  </a:cubicBezTo>
                  <a:cubicBezTo>
                    <a:pt x="25" y="6"/>
                    <a:pt x="26" y="5"/>
                    <a:pt x="26" y="3"/>
                  </a:cubicBezTo>
                  <a:close/>
                  <a:moveTo>
                    <a:pt x="5" y="3"/>
                  </a:moveTo>
                  <a:cubicBezTo>
                    <a:pt x="5" y="1"/>
                    <a:pt x="4" y="0"/>
                    <a:pt x="2" y="0"/>
                  </a:cubicBezTo>
                  <a:cubicBezTo>
                    <a:pt x="1" y="0"/>
                    <a:pt x="0" y="1"/>
                    <a:pt x="0" y="3"/>
                  </a:cubicBezTo>
                  <a:cubicBezTo>
                    <a:pt x="0" y="5"/>
                    <a:pt x="1" y="6"/>
                    <a:pt x="2" y="6"/>
                  </a:cubicBezTo>
                  <a:cubicBezTo>
                    <a:pt x="4" y="6"/>
                    <a:pt x="5" y="5"/>
                    <a:pt x="5" y="3"/>
                  </a:cubicBezTo>
                  <a:close/>
                  <a:moveTo>
                    <a:pt x="46" y="3"/>
                  </a:moveTo>
                  <a:cubicBezTo>
                    <a:pt x="46" y="1"/>
                    <a:pt x="45" y="0"/>
                    <a:pt x="43" y="0"/>
                  </a:cubicBezTo>
                  <a:cubicBezTo>
                    <a:pt x="42" y="0"/>
                    <a:pt x="41" y="1"/>
                    <a:pt x="41" y="3"/>
                  </a:cubicBezTo>
                  <a:cubicBezTo>
                    <a:pt x="41" y="5"/>
                    <a:pt x="42" y="6"/>
                    <a:pt x="43" y="6"/>
                  </a:cubicBezTo>
                  <a:cubicBezTo>
                    <a:pt x="45" y="6"/>
                    <a:pt x="46" y="5"/>
                    <a:pt x="46" y="3"/>
                  </a:cubicBezTo>
                  <a:close/>
                  <a:moveTo>
                    <a:pt x="333" y="3"/>
                  </a:moveTo>
                  <a:cubicBezTo>
                    <a:pt x="333" y="1"/>
                    <a:pt x="332" y="0"/>
                    <a:pt x="330" y="0"/>
                  </a:cubicBezTo>
                  <a:cubicBezTo>
                    <a:pt x="329" y="0"/>
                    <a:pt x="328" y="1"/>
                    <a:pt x="328" y="3"/>
                  </a:cubicBezTo>
                  <a:cubicBezTo>
                    <a:pt x="328" y="5"/>
                    <a:pt x="329" y="6"/>
                    <a:pt x="330" y="6"/>
                  </a:cubicBezTo>
                  <a:cubicBezTo>
                    <a:pt x="332" y="6"/>
                    <a:pt x="333" y="5"/>
                    <a:pt x="333" y="3"/>
                  </a:cubicBezTo>
                  <a:close/>
                  <a:moveTo>
                    <a:pt x="67" y="3"/>
                  </a:moveTo>
                  <a:cubicBezTo>
                    <a:pt x="67" y="1"/>
                    <a:pt x="66" y="0"/>
                    <a:pt x="64" y="0"/>
                  </a:cubicBezTo>
                  <a:cubicBezTo>
                    <a:pt x="62" y="0"/>
                    <a:pt x="61" y="1"/>
                    <a:pt x="61" y="3"/>
                  </a:cubicBezTo>
                  <a:cubicBezTo>
                    <a:pt x="61" y="5"/>
                    <a:pt x="62" y="6"/>
                    <a:pt x="64" y="6"/>
                  </a:cubicBezTo>
                  <a:cubicBezTo>
                    <a:pt x="66" y="6"/>
                    <a:pt x="67" y="5"/>
                    <a:pt x="67" y="3"/>
                  </a:cubicBezTo>
                  <a:close/>
                  <a:moveTo>
                    <a:pt x="128" y="3"/>
                  </a:moveTo>
                  <a:cubicBezTo>
                    <a:pt x="128" y="1"/>
                    <a:pt x="127" y="0"/>
                    <a:pt x="125" y="0"/>
                  </a:cubicBezTo>
                  <a:cubicBezTo>
                    <a:pt x="124" y="0"/>
                    <a:pt x="123" y="1"/>
                    <a:pt x="123" y="3"/>
                  </a:cubicBezTo>
                  <a:cubicBezTo>
                    <a:pt x="123" y="5"/>
                    <a:pt x="124" y="6"/>
                    <a:pt x="125" y="6"/>
                  </a:cubicBezTo>
                  <a:cubicBezTo>
                    <a:pt x="127" y="6"/>
                    <a:pt x="128" y="5"/>
                    <a:pt x="128" y="3"/>
                  </a:cubicBezTo>
                  <a:close/>
                  <a:moveTo>
                    <a:pt x="87" y="3"/>
                  </a:moveTo>
                  <a:cubicBezTo>
                    <a:pt x="87" y="1"/>
                    <a:pt x="86" y="0"/>
                    <a:pt x="84" y="0"/>
                  </a:cubicBezTo>
                  <a:cubicBezTo>
                    <a:pt x="83" y="0"/>
                    <a:pt x="82" y="1"/>
                    <a:pt x="82" y="3"/>
                  </a:cubicBezTo>
                  <a:cubicBezTo>
                    <a:pt x="82" y="5"/>
                    <a:pt x="83" y="6"/>
                    <a:pt x="84" y="6"/>
                  </a:cubicBezTo>
                  <a:cubicBezTo>
                    <a:pt x="86" y="6"/>
                    <a:pt x="87" y="5"/>
                    <a:pt x="87" y="3"/>
                  </a:cubicBezTo>
                  <a:close/>
                  <a:moveTo>
                    <a:pt x="272" y="3"/>
                  </a:moveTo>
                  <a:cubicBezTo>
                    <a:pt x="272" y="1"/>
                    <a:pt x="271" y="0"/>
                    <a:pt x="269" y="0"/>
                  </a:cubicBezTo>
                  <a:cubicBezTo>
                    <a:pt x="267" y="0"/>
                    <a:pt x="266" y="1"/>
                    <a:pt x="266" y="3"/>
                  </a:cubicBezTo>
                  <a:cubicBezTo>
                    <a:pt x="266" y="5"/>
                    <a:pt x="267" y="6"/>
                    <a:pt x="269" y="6"/>
                  </a:cubicBezTo>
                  <a:cubicBezTo>
                    <a:pt x="271" y="6"/>
                    <a:pt x="272" y="5"/>
                    <a:pt x="272" y="3"/>
                  </a:cubicBezTo>
                  <a:close/>
                  <a:moveTo>
                    <a:pt x="436" y="3"/>
                  </a:moveTo>
                  <a:cubicBezTo>
                    <a:pt x="436" y="1"/>
                    <a:pt x="435" y="0"/>
                    <a:pt x="433" y="0"/>
                  </a:cubicBezTo>
                  <a:cubicBezTo>
                    <a:pt x="431" y="0"/>
                    <a:pt x="430" y="1"/>
                    <a:pt x="430" y="3"/>
                  </a:cubicBezTo>
                  <a:cubicBezTo>
                    <a:pt x="430" y="5"/>
                    <a:pt x="431" y="6"/>
                    <a:pt x="433" y="6"/>
                  </a:cubicBezTo>
                  <a:cubicBezTo>
                    <a:pt x="434" y="6"/>
                    <a:pt x="436" y="5"/>
                    <a:pt x="436" y="3"/>
                  </a:cubicBezTo>
                  <a:close/>
                  <a:moveTo>
                    <a:pt x="354" y="3"/>
                  </a:moveTo>
                  <a:cubicBezTo>
                    <a:pt x="354" y="1"/>
                    <a:pt x="353" y="0"/>
                    <a:pt x="351" y="0"/>
                  </a:cubicBezTo>
                  <a:cubicBezTo>
                    <a:pt x="349" y="0"/>
                    <a:pt x="348" y="1"/>
                    <a:pt x="348" y="3"/>
                  </a:cubicBezTo>
                  <a:cubicBezTo>
                    <a:pt x="348" y="5"/>
                    <a:pt x="349" y="6"/>
                    <a:pt x="351" y="6"/>
                  </a:cubicBezTo>
                  <a:cubicBezTo>
                    <a:pt x="353" y="6"/>
                    <a:pt x="354" y="5"/>
                    <a:pt x="354" y="3"/>
                  </a:cubicBezTo>
                  <a:close/>
                  <a:moveTo>
                    <a:pt x="395" y="3"/>
                  </a:moveTo>
                  <a:cubicBezTo>
                    <a:pt x="395" y="1"/>
                    <a:pt x="394" y="0"/>
                    <a:pt x="392" y="0"/>
                  </a:cubicBezTo>
                  <a:cubicBezTo>
                    <a:pt x="390" y="0"/>
                    <a:pt x="389" y="1"/>
                    <a:pt x="389" y="3"/>
                  </a:cubicBezTo>
                  <a:cubicBezTo>
                    <a:pt x="389" y="5"/>
                    <a:pt x="390" y="6"/>
                    <a:pt x="392" y="6"/>
                  </a:cubicBezTo>
                  <a:cubicBezTo>
                    <a:pt x="393" y="6"/>
                    <a:pt x="395" y="5"/>
                    <a:pt x="395" y="3"/>
                  </a:cubicBezTo>
                  <a:close/>
                  <a:moveTo>
                    <a:pt x="374" y="3"/>
                  </a:moveTo>
                  <a:cubicBezTo>
                    <a:pt x="374" y="1"/>
                    <a:pt x="373" y="0"/>
                    <a:pt x="371" y="0"/>
                  </a:cubicBezTo>
                  <a:cubicBezTo>
                    <a:pt x="370" y="0"/>
                    <a:pt x="368" y="1"/>
                    <a:pt x="368" y="3"/>
                  </a:cubicBezTo>
                  <a:cubicBezTo>
                    <a:pt x="368" y="5"/>
                    <a:pt x="370" y="6"/>
                    <a:pt x="371" y="6"/>
                  </a:cubicBezTo>
                  <a:cubicBezTo>
                    <a:pt x="373" y="6"/>
                    <a:pt x="374" y="5"/>
                    <a:pt x="374" y="3"/>
                  </a:cubicBezTo>
                  <a:close/>
                  <a:moveTo>
                    <a:pt x="415" y="3"/>
                  </a:moveTo>
                  <a:cubicBezTo>
                    <a:pt x="415" y="1"/>
                    <a:pt x="414" y="0"/>
                    <a:pt x="412" y="0"/>
                  </a:cubicBezTo>
                  <a:cubicBezTo>
                    <a:pt x="411" y="0"/>
                    <a:pt x="409" y="1"/>
                    <a:pt x="409" y="3"/>
                  </a:cubicBezTo>
                  <a:cubicBezTo>
                    <a:pt x="409" y="5"/>
                    <a:pt x="411" y="6"/>
                    <a:pt x="412" y="6"/>
                  </a:cubicBezTo>
                  <a:cubicBezTo>
                    <a:pt x="414" y="6"/>
                    <a:pt x="415" y="5"/>
                    <a:pt x="415" y="3"/>
                  </a:cubicBezTo>
                  <a:close/>
                  <a:moveTo>
                    <a:pt x="456" y="3"/>
                  </a:moveTo>
                  <a:cubicBezTo>
                    <a:pt x="456" y="1"/>
                    <a:pt x="455" y="0"/>
                    <a:pt x="453" y="0"/>
                  </a:cubicBezTo>
                  <a:cubicBezTo>
                    <a:pt x="452" y="0"/>
                    <a:pt x="450" y="1"/>
                    <a:pt x="450" y="3"/>
                  </a:cubicBezTo>
                  <a:cubicBezTo>
                    <a:pt x="450" y="5"/>
                    <a:pt x="452" y="6"/>
                    <a:pt x="453" y="6"/>
                  </a:cubicBezTo>
                  <a:cubicBezTo>
                    <a:pt x="455" y="6"/>
                    <a:pt x="456" y="5"/>
                    <a:pt x="45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20"/>
            <p:cNvSpPr>
              <a:spLocks noEditPoints="1"/>
            </p:cNvSpPr>
            <p:nvPr/>
          </p:nvSpPr>
          <p:spPr bwMode="auto">
            <a:xfrm>
              <a:off x="6554983" y="6150960"/>
              <a:ext cx="1359123" cy="17825"/>
            </a:xfrm>
            <a:custGeom>
              <a:avLst/>
              <a:gdLst>
                <a:gd name="T0" fmla="*/ 147 w 457"/>
                <a:gd name="T1" fmla="*/ 0 h 6"/>
                <a:gd name="T2" fmla="*/ 147 w 457"/>
                <a:gd name="T3" fmla="*/ 6 h 6"/>
                <a:gd name="T4" fmla="*/ 170 w 457"/>
                <a:gd name="T5" fmla="*/ 3 h 6"/>
                <a:gd name="T6" fmla="*/ 164 w 457"/>
                <a:gd name="T7" fmla="*/ 3 h 6"/>
                <a:gd name="T8" fmla="*/ 170 w 457"/>
                <a:gd name="T9" fmla="*/ 3 h 6"/>
                <a:gd name="T10" fmla="*/ 229 w 457"/>
                <a:gd name="T11" fmla="*/ 0 h 6"/>
                <a:gd name="T12" fmla="*/ 229 w 457"/>
                <a:gd name="T13" fmla="*/ 6 h 6"/>
                <a:gd name="T14" fmla="*/ 190 w 457"/>
                <a:gd name="T15" fmla="*/ 3 h 6"/>
                <a:gd name="T16" fmla="*/ 185 w 457"/>
                <a:gd name="T17" fmla="*/ 3 h 6"/>
                <a:gd name="T18" fmla="*/ 190 w 457"/>
                <a:gd name="T19" fmla="*/ 3 h 6"/>
                <a:gd name="T20" fmla="*/ 208 w 457"/>
                <a:gd name="T21" fmla="*/ 0 h 6"/>
                <a:gd name="T22" fmla="*/ 208 w 457"/>
                <a:gd name="T23" fmla="*/ 6 h 6"/>
                <a:gd name="T24" fmla="*/ 313 w 457"/>
                <a:gd name="T25" fmla="*/ 3 h 6"/>
                <a:gd name="T26" fmla="*/ 308 w 457"/>
                <a:gd name="T27" fmla="*/ 3 h 6"/>
                <a:gd name="T28" fmla="*/ 313 w 457"/>
                <a:gd name="T29" fmla="*/ 3 h 6"/>
                <a:gd name="T30" fmla="*/ 249 w 457"/>
                <a:gd name="T31" fmla="*/ 0 h 6"/>
                <a:gd name="T32" fmla="*/ 249 w 457"/>
                <a:gd name="T33" fmla="*/ 6 h 6"/>
                <a:gd name="T34" fmla="*/ 293 w 457"/>
                <a:gd name="T35" fmla="*/ 3 h 6"/>
                <a:gd name="T36" fmla="*/ 287 w 457"/>
                <a:gd name="T37" fmla="*/ 3 h 6"/>
                <a:gd name="T38" fmla="*/ 293 w 457"/>
                <a:gd name="T39" fmla="*/ 3 h 6"/>
                <a:gd name="T40" fmla="*/ 106 w 457"/>
                <a:gd name="T41" fmla="*/ 0 h 6"/>
                <a:gd name="T42" fmla="*/ 106 w 457"/>
                <a:gd name="T43" fmla="*/ 6 h 6"/>
                <a:gd name="T44" fmla="*/ 27 w 457"/>
                <a:gd name="T45" fmla="*/ 3 h 6"/>
                <a:gd name="T46" fmla="*/ 21 w 457"/>
                <a:gd name="T47" fmla="*/ 3 h 6"/>
                <a:gd name="T48" fmla="*/ 27 w 457"/>
                <a:gd name="T49" fmla="*/ 3 h 6"/>
                <a:gd name="T50" fmla="*/ 3 w 457"/>
                <a:gd name="T51" fmla="*/ 0 h 6"/>
                <a:gd name="T52" fmla="*/ 3 w 457"/>
                <a:gd name="T53" fmla="*/ 6 h 6"/>
                <a:gd name="T54" fmla="*/ 47 w 457"/>
                <a:gd name="T55" fmla="*/ 3 h 6"/>
                <a:gd name="T56" fmla="*/ 41 w 457"/>
                <a:gd name="T57" fmla="*/ 3 h 6"/>
                <a:gd name="T58" fmla="*/ 47 w 457"/>
                <a:gd name="T59" fmla="*/ 3 h 6"/>
                <a:gd name="T60" fmla="*/ 331 w 457"/>
                <a:gd name="T61" fmla="*/ 0 h 6"/>
                <a:gd name="T62" fmla="*/ 331 w 457"/>
                <a:gd name="T63" fmla="*/ 6 h 6"/>
                <a:gd name="T64" fmla="*/ 68 w 457"/>
                <a:gd name="T65" fmla="*/ 3 h 6"/>
                <a:gd name="T66" fmla="*/ 62 w 457"/>
                <a:gd name="T67" fmla="*/ 3 h 6"/>
                <a:gd name="T68" fmla="*/ 68 w 457"/>
                <a:gd name="T69" fmla="*/ 3 h 6"/>
                <a:gd name="T70" fmla="*/ 126 w 457"/>
                <a:gd name="T71" fmla="*/ 0 h 6"/>
                <a:gd name="T72" fmla="*/ 126 w 457"/>
                <a:gd name="T73" fmla="*/ 6 h 6"/>
                <a:gd name="T74" fmla="*/ 88 w 457"/>
                <a:gd name="T75" fmla="*/ 3 h 6"/>
                <a:gd name="T76" fmla="*/ 82 w 457"/>
                <a:gd name="T77" fmla="*/ 3 h 6"/>
                <a:gd name="T78" fmla="*/ 88 w 457"/>
                <a:gd name="T79" fmla="*/ 3 h 6"/>
                <a:gd name="T80" fmla="*/ 270 w 457"/>
                <a:gd name="T81" fmla="*/ 0 h 6"/>
                <a:gd name="T82" fmla="*/ 270 w 457"/>
                <a:gd name="T83" fmla="*/ 6 h 6"/>
                <a:gd name="T84" fmla="*/ 436 w 457"/>
                <a:gd name="T85" fmla="*/ 3 h 6"/>
                <a:gd name="T86" fmla="*/ 431 w 457"/>
                <a:gd name="T87" fmla="*/ 3 h 6"/>
                <a:gd name="T88" fmla="*/ 436 w 457"/>
                <a:gd name="T89" fmla="*/ 3 h 6"/>
                <a:gd name="T90" fmla="*/ 352 w 457"/>
                <a:gd name="T91" fmla="*/ 0 h 6"/>
                <a:gd name="T92" fmla="*/ 352 w 457"/>
                <a:gd name="T93" fmla="*/ 6 h 6"/>
                <a:gd name="T94" fmla="*/ 395 w 457"/>
                <a:gd name="T95" fmla="*/ 3 h 6"/>
                <a:gd name="T96" fmla="*/ 390 w 457"/>
                <a:gd name="T97" fmla="*/ 3 h 6"/>
                <a:gd name="T98" fmla="*/ 395 w 457"/>
                <a:gd name="T99" fmla="*/ 3 h 6"/>
                <a:gd name="T100" fmla="*/ 372 w 457"/>
                <a:gd name="T101" fmla="*/ 0 h 6"/>
                <a:gd name="T102" fmla="*/ 372 w 457"/>
                <a:gd name="T103" fmla="*/ 6 h 6"/>
                <a:gd name="T104" fmla="*/ 416 w 457"/>
                <a:gd name="T105" fmla="*/ 3 h 6"/>
                <a:gd name="T106" fmla="*/ 410 w 457"/>
                <a:gd name="T107" fmla="*/ 3 h 6"/>
                <a:gd name="T108" fmla="*/ 416 w 457"/>
                <a:gd name="T109" fmla="*/ 3 h 6"/>
                <a:gd name="T110" fmla="*/ 454 w 457"/>
                <a:gd name="T111" fmla="*/ 0 h 6"/>
                <a:gd name="T112" fmla="*/ 454 w 457"/>
                <a:gd name="T113" fmla="*/ 6 h 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457" h="6">
                  <a:moveTo>
                    <a:pt x="149" y="3"/>
                  </a:moveTo>
                  <a:cubicBezTo>
                    <a:pt x="149" y="1"/>
                    <a:pt x="148" y="0"/>
                    <a:pt x="147" y="0"/>
                  </a:cubicBezTo>
                  <a:cubicBezTo>
                    <a:pt x="145" y="0"/>
                    <a:pt x="144" y="1"/>
                    <a:pt x="144" y="3"/>
                  </a:cubicBezTo>
                  <a:cubicBezTo>
                    <a:pt x="144" y="5"/>
                    <a:pt x="145" y="6"/>
                    <a:pt x="147" y="6"/>
                  </a:cubicBezTo>
                  <a:cubicBezTo>
                    <a:pt x="148" y="6"/>
                    <a:pt x="149" y="5"/>
                    <a:pt x="149" y="3"/>
                  </a:cubicBezTo>
                  <a:close/>
                  <a:moveTo>
                    <a:pt x="170" y="3"/>
                  </a:moveTo>
                  <a:cubicBezTo>
                    <a:pt x="170" y="1"/>
                    <a:pt x="169" y="0"/>
                    <a:pt x="167" y="0"/>
                  </a:cubicBezTo>
                  <a:cubicBezTo>
                    <a:pt x="165" y="0"/>
                    <a:pt x="164" y="1"/>
                    <a:pt x="164" y="3"/>
                  </a:cubicBezTo>
                  <a:cubicBezTo>
                    <a:pt x="164" y="5"/>
                    <a:pt x="165" y="6"/>
                    <a:pt x="167" y="6"/>
                  </a:cubicBezTo>
                  <a:cubicBezTo>
                    <a:pt x="169" y="6"/>
                    <a:pt x="170" y="5"/>
                    <a:pt x="170" y="3"/>
                  </a:cubicBezTo>
                  <a:close/>
                  <a:moveTo>
                    <a:pt x="231" y="3"/>
                  </a:moveTo>
                  <a:cubicBezTo>
                    <a:pt x="231" y="1"/>
                    <a:pt x="230" y="0"/>
                    <a:pt x="229" y="0"/>
                  </a:cubicBezTo>
                  <a:cubicBezTo>
                    <a:pt x="227" y="0"/>
                    <a:pt x="226" y="1"/>
                    <a:pt x="226" y="3"/>
                  </a:cubicBezTo>
                  <a:cubicBezTo>
                    <a:pt x="226" y="5"/>
                    <a:pt x="227" y="6"/>
                    <a:pt x="229" y="6"/>
                  </a:cubicBezTo>
                  <a:cubicBezTo>
                    <a:pt x="230" y="6"/>
                    <a:pt x="231" y="5"/>
                    <a:pt x="231" y="3"/>
                  </a:cubicBezTo>
                  <a:close/>
                  <a:moveTo>
                    <a:pt x="190" y="3"/>
                  </a:moveTo>
                  <a:cubicBezTo>
                    <a:pt x="190" y="1"/>
                    <a:pt x="189" y="0"/>
                    <a:pt x="188" y="0"/>
                  </a:cubicBezTo>
                  <a:cubicBezTo>
                    <a:pt x="186" y="0"/>
                    <a:pt x="185" y="1"/>
                    <a:pt x="185" y="3"/>
                  </a:cubicBezTo>
                  <a:cubicBezTo>
                    <a:pt x="185" y="5"/>
                    <a:pt x="186" y="6"/>
                    <a:pt x="188" y="6"/>
                  </a:cubicBezTo>
                  <a:cubicBezTo>
                    <a:pt x="189" y="6"/>
                    <a:pt x="190" y="5"/>
                    <a:pt x="190" y="3"/>
                  </a:cubicBezTo>
                  <a:close/>
                  <a:moveTo>
                    <a:pt x="211" y="3"/>
                  </a:moveTo>
                  <a:cubicBezTo>
                    <a:pt x="211" y="1"/>
                    <a:pt x="210" y="0"/>
                    <a:pt x="208" y="0"/>
                  </a:cubicBezTo>
                  <a:cubicBezTo>
                    <a:pt x="206" y="0"/>
                    <a:pt x="205" y="1"/>
                    <a:pt x="205" y="3"/>
                  </a:cubicBezTo>
                  <a:cubicBezTo>
                    <a:pt x="205" y="5"/>
                    <a:pt x="206" y="6"/>
                    <a:pt x="208" y="6"/>
                  </a:cubicBezTo>
                  <a:cubicBezTo>
                    <a:pt x="210" y="6"/>
                    <a:pt x="211" y="5"/>
                    <a:pt x="211" y="3"/>
                  </a:cubicBezTo>
                  <a:close/>
                  <a:moveTo>
                    <a:pt x="313" y="3"/>
                  </a:moveTo>
                  <a:cubicBezTo>
                    <a:pt x="313" y="1"/>
                    <a:pt x="312" y="0"/>
                    <a:pt x="311" y="0"/>
                  </a:cubicBezTo>
                  <a:cubicBezTo>
                    <a:pt x="309" y="0"/>
                    <a:pt x="308" y="1"/>
                    <a:pt x="308" y="3"/>
                  </a:cubicBezTo>
                  <a:cubicBezTo>
                    <a:pt x="308" y="5"/>
                    <a:pt x="309" y="6"/>
                    <a:pt x="311" y="6"/>
                  </a:cubicBezTo>
                  <a:cubicBezTo>
                    <a:pt x="312" y="6"/>
                    <a:pt x="313" y="5"/>
                    <a:pt x="313" y="3"/>
                  </a:cubicBezTo>
                  <a:close/>
                  <a:moveTo>
                    <a:pt x="252" y="3"/>
                  </a:moveTo>
                  <a:cubicBezTo>
                    <a:pt x="252" y="1"/>
                    <a:pt x="251" y="0"/>
                    <a:pt x="249" y="0"/>
                  </a:cubicBezTo>
                  <a:cubicBezTo>
                    <a:pt x="247" y="0"/>
                    <a:pt x="246" y="1"/>
                    <a:pt x="246" y="3"/>
                  </a:cubicBezTo>
                  <a:cubicBezTo>
                    <a:pt x="246" y="5"/>
                    <a:pt x="247" y="6"/>
                    <a:pt x="249" y="6"/>
                  </a:cubicBezTo>
                  <a:cubicBezTo>
                    <a:pt x="251" y="6"/>
                    <a:pt x="252" y="5"/>
                    <a:pt x="252" y="3"/>
                  </a:cubicBezTo>
                  <a:close/>
                  <a:moveTo>
                    <a:pt x="293" y="3"/>
                  </a:moveTo>
                  <a:cubicBezTo>
                    <a:pt x="293" y="1"/>
                    <a:pt x="292" y="0"/>
                    <a:pt x="290" y="0"/>
                  </a:cubicBezTo>
                  <a:cubicBezTo>
                    <a:pt x="288" y="0"/>
                    <a:pt x="287" y="1"/>
                    <a:pt x="287" y="3"/>
                  </a:cubicBezTo>
                  <a:cubicBezTo>
                    <a:pt x="287" y="5"/>
                    <a:pt x="288" y="6"/>
                    <a:pt x="290" y="6"/>
                  </a:cubicBezTo>
                  <a:cubicBezTo>
                    <a:pt x="292" y="6"/>
                    <a:pt x="293" y="5"/>
                    <a:pt x="293" y="3"/>
                  </a:cubicBezTo>
                  <a:close/>
                  <a:moveTo>
                    <a:pt x="109" y="3"/>
                  </a:moveTo>
                  <a:cubicBezTo>
                    <a:pt x="109" y="1"/>
                    <a:pt x="107" y="0"/>
                    <a:pt x="106" y="0"/>
                  </a:cubicBezTo>
                  <a:cubicBezTo>
                    <a:pt x="104" y="0"/>
                    <a:pt x="103" y="1"/>
                    <a:pt x="103" y="3"/>
                  </a:cubicBezTo>
                  <a:cubicBezTo>
                    <a:pt x="103" y="5"/>
                    <a:pt x="104" y="6"/>
                    <a:pt x="106" y="6"/>
                  </a:cubicBezTo>
                  <a:cubicBezTo>
                    <a:pt x="107" y="6"/>
                    <a:pt x="109" y="5"/>
                    <a:pt x="109" y="3"/>
                  </a:cubicBezTo>
                  <a:close/>
                  <a:moveTo>
                    <a:pt x="27" y="3"/>
                  </a:moveTo>
                  <a:cubicBezTo>
                    <a:pt x="27" y="1"/>
                    <a:pt x="25" y="0"/>
                    <a:pt x="24" y="0"/>
                  </a:cubicBezTo>
                  <a:cubicBezTo>
                    <a:pt x="22" y="0"/>
                    <a:pt x="21" y="1"/>
                    <a:pt x="21" y="3"/>
                  </a:cubicBezTo>
                  <a:cubicBezTo>
                    <a:pt x="21" y="5"/>
                    <a:pt x="22" y="6"/>
                    <a:pt x="24" y="6"/>
                  </a:cubicBezTo>
                  <a:cubicBezTo>
                    <a:pt x="25" y="6"/>
                    <a:pt x="27" y="5"/>
                    <a:pt x="27" y="3"/>
                  </a:cubicBezTo>
                  <a:close/>
                  <a:moveTo>
                    <a:pt x="6" y="3"/>
                  </a:moveTo>
                  <a:cubicBezTo>
                    <a:pt x="6" y="1"/>
                    <a:pt x="5" y="0"/>
                    <a:pt x="3" y="0"/>
                  </a:cubicBezTo>
                  <a:cubicBezTo>
                    <a:pt x="1" y="0"/>
                    <a:pt x="0" y="1"/>
                    <a:pt x="0" y="3"/>
                  </a:cubicBezTo>
                  <a:cubicBezTo>
                    <a:pt x="0" y="5"/>
                    <a:pt x="1" y="6"/>
                    <a:pt x="3" y="6"/>
                  </a:cubicBezTo>
                  <a:cubicBezTo>
                    <a:pt x="5" y="6"/>
                    <a:pt x="6" y="5"/>
                    <a:pt x="6" y="3"/>
                  </a:cubicBezTo>
                  <a:close/>
                  <a:moveTo>
                    <a:pt x="47" y="3"/>
                  </a:moveTo>
                  <a:cubicBezTo>
                    <a:pt x="47" y="1"/>
                    <a:pt x="46" y="0"/>
                    <a:pt x="44" y="0"/>
                  </a:cubicBezTo>
                  <a:cubicBezTo>
                    <a:pt x="42" y="0"/>
                    <a:pt x="41" y="1"/>
                    <a:pt x="41" y="3"/>
                  </a:cubicBezTo>
                  <a:cubicBezTo>
                    <a:pt x="41" y="5"/>
                    <a:pt x="42" y="6"/>
                    <a:pt x="44" y="6"/>
                  </a:cubicBezTo>
                  <a:cubicBezTo>
                    <a:pt x="46" y="6"/>
                    <a:pt x="47" y="5"/>
                    <a:pt x="47" y="3"/>
                  </a:cubicBezTo>
                  <a:close/>
                  <a:moveTo>
                    <a:pt x="334" y="3"/>
                  </a:moveTo>
                  <a:cubicBezTo>
                    <a:pt x="334" y="1"/>
                    <a:pt x="333" y="0"/>
                    <a:pt x="331" y="0"/>
                  </a:cubicBezTo>
                  <a:cubicBezTo>
                    <a:pt x="329" y="0"/>
                    <a:pt x="328" y="1"/>
                    <a:pt x="328" y="3"/>
                  </a:cubicBezTo>
                  <a:cubicBezTo>
                    <a:pt x="328" y="5"/>
                    <a:pt x="329" y="6"/>
                    <a:pt x="331" y="6"/>
                  </a:cubicBezTo>
                  <a:cubicBezTo>
                    <a:pt x="333" y="6"/>
                    <a:pt x="334" y="5"/>
                    <a:pt x="334" y="3"/>
                  </a:cubicBezTo>
                  <a:close/>
                  <a:moveTo>
                    <a:pt x="68" y="3"/>
                  </a:moveTo>
                  <a:cubicBezTo>
                    <a:pt x="68" y="1"/>
                    <a:pt x="66" y="0"/>
                    <a:pt x="65" y="0"/>
                  </a:cubicBezTo>
                  <a:cubicBezTo>
                    <a:pt x="63" y="0"/>
                    <a:pt x="62" y="1"/>
                    <a:pt x="62" y="3"/>
                  </a:cubicBezTo>
                  <a:cubicBezTo>
                    <a:pt x="62" y="5"/>
                    <a:pt x="63" y="6"/>
                    <a:pt x="65" y="6"/>
                  </a:cubicBezTo>
                  <a:cubicBezTo>
                    <a:pt x="66" y="6"/>
                    <a:pt x="68" y="5"/>
                    <a:pt x="68" y="3"/>
                  </a:cubicBezTo>
                  <a:close/>
                  <a:moveTo>
                    <a:pt x="129" y="3"/>
                  </a:moveTo>
                  <a:cubicBezTo>
                    <a:pt x="129" y="1"/>
                    <a:pt x="128" y="0"/>
                    <a:pt x="126" y="0"/>
                  </a:cubicBezTo>
                  <a:cubicBezTo>
                    <a:pt x="124" y="0"/>
                    <a:pt x="123" y="1"/>
                    <a:pt x="123" y="3"/>
                  </a:cubicBezTo>
                  <a:cubicBezTo>
                    <a:pt x="123" y="5"/>
                    <a:pt x="124" y="6"/>
                    <a:pt x="126" y="6"/>
                  </a:cubicBezTo>
                  <a:cubicBezTo>
                    <a:pt x="128" y="6"/>
                    <a:pt x="129" y="5"/>
                    <a:pt x="129" y="3"/>
                  </a:cubicBezTo>
                  <a:close/>
                  <a:moveTo>
                    <a:pt x="88" y="3"/>
                  </a:moveTo>
                  <a:cubicBezTo>
                    <a:pt x="88" y="1"/>
                    <a:pt x="87" y="0"/>
                    <a:pt x="85" y="0"/>
                  </a:cubicBezTo>
                  <a:cubicBezTo>
                    <a:pt x="83" y="0"/>
                    <a:pt x="82" y="1"/>
                    <a:pt x="82" y="3"/>
                  </a:cubicBezTo>
                  <a:cubicBezTo>
                    <a:pt x="82" y="5"/>
                    <a:pt x="83" y="6"/>
                    <a:pt x="85" y="6"/>
                  </a:cubicBezTo>
                  <a:cubicBezTo>
                    <a:pt x="87" y="6"/>
                    <a:pt x="88" y="5"/>
                    <a:pt x="88" y="3"/>
                  </a:cubicBezTo>
                  <a:close/>
                  <a:moveTo>
                    <a:pt x="272" y="3"/>
                  </a:moveTo>
                  <a:cubicBezTo>
                    <a:pt x="272" y="1"/>
                    <a:pt x="271" y="0"/>
                    <a:pt x="270" y="0"/>
                  </a:cubicBezTo>
                  <a:cubicBezTo>
                    <a:pt x="268" y="0"/>
                    <a:pt x="267" y="1"/>
                    <a:pt x="267" y="3"/>
                  </a:cubicBezTo>
                  <a:cubicBezTo>
                    <a:pt x="267" y="5"/>
                    <a:pt x="268" y="6"/>
                    <a:pt x="270" y="6"/>
                  </a:cubicBezTo>
                  <a:cubicBezTo>
                    <a:pt x="271" y="6"/>
                    <a:pt x="272" y="5"/>
                    <a:pt x="272" y="3"/>
                  </a:cubicBezTo>
                  <a:close/>
                  <a:moveTo>
                    <a:pt x="436" y="3"/>
                  </a:moveTo>
                  <a:cubicBezTo>
                    <a:pt x="436" y="1"/>
                    <a:pt x="435" y="0"/>
                    <a:pt x="434" y="0"/>
                  </a:cubicBezTo>
                  <a:cubicBezTo>
                    <a:pt x="432" y="0"/>
                    <a:pt x="431" y="1"/>
                    <a:pt x="431" y="3"/>
                  </a:cubicBezTo>
                  <a:cubicBezTo>
                    <a:pt x="431" y="5"/>
                    <a:pt x="432" y="6"/>
                    <a:pt x="434" y="6"/>
                  </a:cubicBezTo>
                  <a:cubicBezTo>
                    <a:pt x="435" y="6"/>
                    <a:pt x="436" y="5"/>
                    <a:pt x="436" y="3"/>
                  </a:cubicBezTo>
                  <a:close/>
                  <a:moveTo>
                    <a:pt x="354" y="3"/>
                  </a:moveTo>
                  <a:cubicBezTo>
                    <a:pt x="354" y="1"/>
                    <a:pt x="353" y="0"/>
                    <a:pt x="352" y="0"/>
                  </a:cubicBezTo>
                  <a:cubicBezTo>
                    <a:pt x="350" y="0"/>
                    <a:pt x="349" y="1"/>
                    <a:pt x="349" y="3"/>
                  </a:cubicBezTo>
                  <a:cubicBezTo>
                    <a:pt x="349" y="5"/>
                    <a:pt x="350" y="6"/>
                    <a:pt x="352" y="6"/>
                  </a:cubicBezTo>
                  <a:cubicBezTo>
                    <a:pt x="353" y="6"/>
                    <a:pt x="354" y="5"/>
                    <a:pt x="354" y="3"/>
                  </a:cubicBezTo>
                  <a:close/>
                  <a:moveTo>
                    <a:pt x="395" y="3"/>
                  </a:moveTo>
                  <a:cubicBezTo>
                    <a:pt x="395" y="1"/>
                    <a:pt x="394" y="0"/>
                    <a:pt x="393" y="0"/>
                  </a:cubicBezTo>
                  <a:cubicBezTo>
                    <a:pt x="391" y="0"/>
                    <a:pt x="390" y="1"/>
                    <a:pt x="390" y="3"/>
                  </a:cubicBezTo>
                  <a:cubicBezTo>
                    <a:pt x="390" y="5"/>
                    <a:pt x="391" y="6"/>
                    <a:pt x="393" y="6"/>
                  </a:cubicBezTo>
                  <a:cubicBezTo>
                    <a:pt x="394" y="6"/>
                    <a:pt x="395" y="5"/>
                    <a:pt x="395" y="3"/>
                  </a:cubicBezTo>
                  <a:close/>
                  <a:moveTo>
                    <a:pt x="375" y="3"/>
                  </a:moveTo>
                  <a:cubicBezTo>
                    <a:pt x="375" y="1"/>
                    <a:pt x="374" y="0"/>
                    <a:pt x="372" y="0"/>
                  </a:cubicBezTo>
                  <a:cubicBezTo>
                    <a:pt x="370" y="0"/>
                    <a:pt x="369" y="1"/>
                    <a:pt x="369" y="3"/>
                  </a:cubicBezTo>
                  <a:cubicBezTo>
                    <a:pt x="369" y="5"/>
                    <a:pt x="370" y="6"/>
                    <a:pt x="372" y="6"/>
                  </a:cubicBezTo>
                  <a:cubicBezTo>
                    <a:pt x="374" y="6"/>
                    <a:pt x="375" y="5"/>
                    <a:pt x="375" y="3"/>
                  </a:cubicBezTo>
                  <a:close/>
                  <a:moveTo>
                    <a:pt x="416" y="3"/>
                  </a:moveTo>
                  <a:cubicBezTo>
                    <a:pt x="416" y="1"/>
                    <a:pt x="415" y="0"/>
                    <a:pt x="413" y="0"/>
                  </a:cubicBezTo>
                  <a:cubicBezTo>
                    <a:pt x="411" y="0"/>
                    <a:pt x="410" y="1"/>
                    <a:pt x="410" y="3"/>
                  </a:cubicBezTo>
                  <a:cubicBezTo>
                    <a:pt x="410" y="5"/>
                    <a:pt x="411" y="6"/>
                    <a:pt x="413" y="6"/>
                  </a:cubicBezTo>
                  <a:cubicBezTo>
                    <a:pt x="415" y="6"/>
                    <a:pt x="416" y="5"/>
                    <a:pt x="416" y="3"/>
                  </a:cubicBezTo>
                  <a:close/>
                  <a:moveTo>
                    <a:pt x="457" y="3"/>
                  </a:moveTo>
                  <a:cubicBezTo>
                    <a:pt x="457" y="1"/>
                    <a:pt x="456" y="0"/>
                    <a:pt x="454" y="0"/>
                  </a:cubicBezTo>
                  <a:cubicBezTo>
                    <a:pt x="452" y="0"/>
                    <a:pt x="451" y="1"/>
                    <a:pt x="451" y="3"/>
                  </a:cubicBezTo>
                  <a:cubicBezTo>
                    <a:pt x="451" y="5"/>
                    <a:pt x="452" y="6"/>
                    <a:pt x="454" y="6"/>
                  </a:cubicBezTo>
                  <a:cubicBezTo>
                    <a:pt x="456" y="6"/>
                    <a:pt x="457" y="5"/>
                    <a:pt x="45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2" name="Freeform 21"/>
          <p:cNvSpPr>
            <a:spLocks noEditPoints="1"/>
          </p:cNvSpPr>
          <p:nvPr/>
        </p:nvSpPr>
        <p:spPr bwMode="auto">
          <a:xfrm>
            <a:off x="5935920" y="5605619"/>
            <a:ext cx="294105" cy="666936"/>
          </a:xfrm>
          <a:custGeom>
            <a:avLst/>
            <a:gdLst>
              <a:gd name="T0" fmla="*/ 94 w 99"/>
              <a:gd name="T1" fmla="*/ 35 h 224"/>
              <a:gd name="T2" fmla="*/ 31 w 99"/>
              <a:gd name="T3" fmla="*/ 11 h 224"/>
              <a:gd name="T4" fmla="*/ 1 w 99"/>
              <a:gd name="T5" fmla="*/ 56 h 224"/>
              <a:gd name="T6" fmla="*/ 1 w 99"/>
              <a:gd name="T7" fmla="*/ 115 h 224"/>
              <a:gd name="T8" fmla="*/ 2 w 99"/>
              <a:gd name="T9" fmla="*/ 124 h 224"/>
              <a:gd name="T10" fmla="*/ 58 w 99"/>
              <a:gd name="T11" fmla="*/ 163 h 224"/>
              <a:gd name="T12" fmla="*/ 99 w 99"/>
              <a:gd name="T13" fmla="*/ 115 h 224"/>
              <a:gd name="T14" fmla="*/ 99 w 99"/>
              <a:gd name="T15" fmla="*/ 85 h 224"/>
              <a:gd name="T16" fmla="*/ 99 w 99"/>
              <a:gd name="T17" fmla="*/ 85 h 224"/>
              <a:gd name="T18" fmla="*/ 99 w 99"/>
              <a:gd name="T19" fmla="*/ 56 h 224"/>
              <a:gd name="T20" fmla="*/ 94 w 99"/>
              <a:gd name="T21" fmla="*/ 35 h 224"/>
              <a:gd name="T22" fmla="*/ 92 w 99"/>
              <a:gd name="T23" fmla="*/ 85 h 224"/>
              <a:gd name="T24" fmla="*/ 92 w 99"/>
              <a:gd name="T25" fmla="*/ 114 h 224"/>
              <a:gd name="T26" fmla="*/ 60 w 99"/>
              <a:gd name="T27" fmla="*/ 156 h 224"/>
              <a:gd name="T28" fmla="*/ 9 w 99"/>
              <a:gd name="T29" fmla="*/ 126 h 224"/>
              <a:gd name="T30" fmla="*/ 8 w 99"/>
              <a:gd name="T31" fmla="*/ 115 h 224"/>
              <a:gd name="T32" fmla="*/ 8 w 99"/>
              <a:gd name="T33" fmla="*/ 55 h 224"/>
              <a:gd name="T34" fmla="*/ 44 w 99"/>
              <a:gd name="T35" fmla="*/ 14 h 224"/>
              <a:gd name="T36" fmla="*/ 91 w 99"/>
              <a:gd name="T37" fmla="*/ 47 h 224"/>
              <a:gd name="T38" fmla="*/ 92 w 99"/>
              <a:gd name="T39" fmla="*/ 55 h 224"/>
              <a:gd name="T40" fmla="*/ 92 w 99"/>
              <a:gd name="T41" fmla="*/ 85 h 224"/>
              <a:gd name="T42" fmla="*/ 80 w 99"/>
              <a:gd name="T43" fmla="*/ 191 h 224"/>
              <a:gd name="T44" fmla="*/ 78 w 99"/>
              <a:gd name="T45" fmla="*/ 193 h 224"/>
              <a:gd name="T46" fmla="*/ 52 w 99"/>
              <a:gd name="T47" fmla="*/ 214 h 224"/>
              <a:gd name="T48" fmla="*/ 48 w 99"/>
              <a:gd name="T49" fmla="*/ 214 h 224"/>
              <a:gd name="T50" fmla="*/ 20 w 99"/>
              <a:gd name="T51" fmla="*/ 192 h 224"/>
              <a:gd name="T52" fmla="*/ 15 w 99"/>
              <a:gd name="T53" fmla="*/ 192 h 224"/>
              <a:gd name="T54" fmla="*/ 16 w 99"/>
              <a:gd name="T55" fmla="*/ 197 h 224"/>
              <a:gd name="T56" fmla="*/ 47 w 99"/>
              <a:gd name="T57" fmla="*/ 223 h 224"/>
              <a:gd name="T58" fmla="*/ 52 w 99"/>
              <a:gd name="T59" fmla="*/ 223 h 224"/>
              <a:gd name="T60" fmla="*/ 84 w 99"/>
              <a:gd name="T61" fmla="*/ 197 h 224"/>
              <a:gd name="T62" fmla="*/ 85 w 99"/>
              <a:gd name="T63" fmla="*/ 195 h 224"/>
              <a:gd name="T64" fmla="*/ 80 w 99"/>
              <a:gd name="T65" fmla="*/ 191 h 224"/>
              <a:gd name="T66" fmla="*/ 50 w 99"/>
              <a:gd name="T67" fmla="*/ 36 h 224"/>
              <a:gd name="T68" fmla="*/ 43 w 99"/>
              <a:gd name="T69" fmla="*/ 43 h 224"/>
              <a:gd name="T70" fmla="*/ 43 w 99"/>
              <a:gd name="T71" fmla="*/ 51 h 224"/>
              <a:gd name="T72" fmla="*/ 43 w 99"/>
              <a:gd name="T73" fmla="*/ 59 h 224"/>
              <a:gd name="T74" fmla="*/ 50 w 99"/>
              <a:gd name="T75" fmla="*/ 66 h 224"/>
              <a:gd name="T76" fmla="*/ 57 w 99"/>
              <a:gd name="T77" fmla="*/ 59 h 224"/>
              <a:gd name="T78" fmla="*/ 57 w 99"/>
              <a:gd name="T79" fmla="*/ 43 h 224"/>
              <a:gd name="T80" fmla="*/ 50 w 99"/>
              <a:gd name="T81" fmla="*/ 36 h 2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99" h="224">
                <a:moveTo>
                  <a:pt x="94" y="35"/>
                </a:moveTo>
                <a:cubicBezTo>
                  <a:pt x="84" y="12"/>
                  <a:pt x="55" y="0"/>
                  <a:pt x="31" y="11"/>
                </a:cubicBezTo>
                <a:cubicBezTo>
                  <a:pt x="12" y="19"/>
                  <a:pt x="1" y="35"/>
                  <a:pt x="1" y="56"/>
                </a:cubicBezTo>
                <a:cubicBezTo>
                  <a:pt x="0" y="76"/>
                  <a:pt x="1" y="95"/>
                  <a:pt x="1" y="115"/>
                </a:cubicBezTo>
                <a:cubicBezTo>
                  <a:pt x="1" y="118"/>
                  <a:pt x="1" y="121"/>
                  <a:pt x="2" y="124"/>
                </a:cubicBezTo>
                <a:cubicBezTo>
                  <a:pt x="7" y="150"/>
                  <a:pt x="31" y="167"/>
                  <a:pt x="58" y="163"/>
                </a:cubicBezTo>
                <a:cubicBezTo>
                  <a:pt x="81" y="159"/>
                  <a:pt x="99" y="139"/>
                  <a:pt x="99" y="115"/>
                </a:cubicBezTo>
                <a:cubicBezTo>
                  <a:pt x="99" y="105"/>
                  <a:pt x="99" y="95"/>
                  <a:pt x="99" y="85"/>
                </a:cubicBezTo>
                <a:cubicBezTo>
                  <a:pt x="99" y="85"/>
                  <a:pt x="99" y="85"/>
                  <a:pt x="99" y="85"/>
                </a:cubicBezTo>
                <a:cubicBezTo>
                  <a:pt x="99" y="76"/>
                  <a:pt x="99" y="66"/>
                  <a:pt x="99" y="56"/>
                </a:cubicBezTo>
                <a:cubicBezTo>
                  <a:pt x="99" y="49"/>
                  <a:pt x="97" y="42"/>
                  <a:pt x="94" y="35"/>
                </a:cubicBezTo>
                <a:close/>
                <a:moveTo>
                  <a:pt x="92" y="85"/>
                </a:moveTo>
                <a:cubicBezTo>
                  <a:pt x="92" y="95"/>
                  <a:pt x="92" y="105"/>
                  <a:pt x="92" y="114"/>
                </a:cubicBezTo>
                <a:cubicBezTo>
                  <a:pt x="92" y="134"/>
                  <a:pt x="79" y="151"/>
                  <a:pt x="60" y="156"/>
                </a:cubicBezTo>
                <a:cubicBezTo>
                  <a:pt x="38" y="161"/>
                  <a:pt x="15" y="148"/>
                  <a:pt x="9" y="126"/>
                </a:cubicBezTo>
                <a:cubicBezTo>
                  <a:pt x="8" y="122"/>
                  <a:pt x="8" y="119"/>
                  <a:pt x="8" y="115"/>
                </a:cubicBezTo>
                <a:cubicBezTo>
                  <a:pt x="7" y="95"/>
                  <a:pt x="7" y="75"/>
                  <a:pt x="8" y="55"/>
                </a:cubicBezTo>
                <a:cubicBezTo>
                  <a:pt x="8" y="34"/>
                  <a:pt x="24" y="16"/>
                  <a:pt x="44" y="14"/>
                </a:cubicBezTo>
                <a:cubicBezTo>
                  <a:pt x="66" y="11"/>
                  <a:pt x="86" y="25"/>
                  <a:pt x="91" y="47"/>
                </a:cubicBezTo>
                <a:cubicBezTo>
                  <a:pt x="92" y="50"/>
                  <a:pt x="92" y="53"/>
                  <a:pt x="92" y="55"/>
                </a:cubicBezTo>
                <a:cubicBezTo>
                  <a:pt x="92" y="65"/>
                  <a:pt x="92" y="75"/>
                  <a:pt x="92" y="85"/>
                </a:cubicBezTo>
                <a:close/>
                <a:moveTo>
                  <a:pt x="80" y="191"/>
                </a:moveTo>
                <a:cubicBezTo>
                  <a:pt x="79" y="192"/>
                  <a:pt x="78" y="193"/>
                  <a:pt x="78" y="193"/>
                </a:cubicBezTo>
                <a:cubicBezTo>
                  <a:pt x="69" y="200"/>
                  <a:pt x="60" y="207"/>
                  <a:pt x="52" y="214"/>
                </a:cubicBezTo>
                <a:cubicBezTo>
                  <a:pt x="50" y="215"/>
                  <a:pt x="49" y="216"/>
                  <a:pt x="48" y="214"/>
                </a:cubicBezTo>
                <a:cubicBezTo>
                  <a:pt x="39" y="207"/>
                  <a:pt x="30" y="199"/>
                  <a:pt x="20" y="192"/>
                </a:cubicBezTo>
                <a:cubicBezTo>
                  <a:pt x="18" y="190"/>
                  <a:pt x="16" y="190"/>
                  <a:pt x="15" y="192"/>
                </a:cubicBezTo>
                <a:cubicBezTo>
                  <a:pt x="14" y="194"/>
                  <a:pt x="14" y="196"/>
                  <a:pt x="16" y="197"/>
                </a:cubicBezTo>
                <a:cubicBezTo>
                  <a:pt x="26" y="206"/>
                  <a:pt x="37" y="214"/>
                  <a:pt x="47" y="223"/>
                </a:cubicBezTo>
                <a:cubicBezTo>
                  <a:pt x="49" y="224"/>
                  <a:pt x="51" y="224"/>
                  <a:pt x="52" y="223"/>
                </a:cubicBezTo>
                <a:cubicBezTo>
                  <a:pt x="63" y="214"/>
                  <a:pt x="73" y="206"/>
                  <a:pt x="84" y="197"/>
                </a:cubicBezTo>
                <a:cubicBezTo>
                  <a:pt x="85" y="196"/>
                  <a:pt x="85" y="195"/>
                  <a:pt x="85" y="195"/>
                </a:cubicBezTo>
                <a:cubicBezTo>
                  <a:pt x="85" y="192"/>
                  <a:pt x="83" y="190"/>
                  <a:pt x="80" y="191"/>
                </a:cubicBezTo>
                <a:close/>
                <a:moveTo>
                  <a:pt x="50" y="36"/>
                </a:moveTo>
                <a:cubicBezTo>
                  <a:pt x="46" y="37"/>
                  <a:pt x="43" y="39"/>
                  <a:pt x="43" y="43"/>
                </a:cubicBezTo>
                <a:cubicBezTo>
                  <a:pt x="43" y="46"/>
                  <a:pt x="43" y="49"/>
                  <a:pt x="43" y="51"/>
                </a:cubicBezTo>
                <a:cubicBezTo>
                  <a:pt x="43" y="54"/>
                  <a:pt x="43" y="57"/>
                  <a:pt x="43" y="59"/>
                </a:cubicBezTo>
                <a:cubicBezTo>
                  <a:pt x="43" y="63"/>
                  <a:pt x="46" y="66"/>
                  <a:pt x="50" y="66"/>
                </a:cubicBezTo>
                <a:cubicBezTo>
                  <a:pt x="54" y="66"/>
                  <a:pt x="57" y="63"/>
                  <a:pt x="57" y="59"/>
                </a:cubicBezTo>
                <a:cubicBezTo>
                  <a:pt x="57" y="54"/>
                  <a:pt x="57" y="49"/>
                  <a:pt x="57" y="43"/>
                </a:cubicBezTo>
                <a:cubicBezTo>
                  <a:pt x="57" y="39"/>
                  <a:pt x="53" y="36"/>
                  <a:pt x="50" y="36"/>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5785640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wheel(1)">
                                      <p:cBhvr>
                                        <p:cTn id="7" dur="2000"/>
                                        <p:tgtEl>
                                          <p:spTgt spid="7"/>
                                        </p:tgtEl>
                                      </p:cBhvr>
                                    </p:animEffect>
                                  </p:childTnLst>
                                </p:cTn>
                              </p:par>
                            </p:childTnLst>
                          </p:cTn>
                        </p:par>
                        <p:par>
                          <p:cTn id="8" fill="hold">
                            <p:stCondLst>
                              <p:cond delay="2000"/>
                            </p:stCondLst>
                            <p:childTnLst>
                              <p:par>
                                <p:cTn id="9" presetID="16" presetClass="entr" presetSubtype="37" fill="hold" grpId="0"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barn(outVertical)">
                                      <p:cBhvr>
                                        <p:cTn id="11" dur="500"/>
                                        <p:tgtEl>
                                          <p:spTgt spid="14"/>
                                        </p:tgtEl>
                                      </p:cBhvr>
                                    </p:animEffect>
                                  </p:childTnLst>
                                </p:cTn>
                              </p:par>
                            </p:childTnLst>
                          </p:cTn>
                        </p:par>
                        <p:par>
                          <p:cTn id="12" fill="hold">
                            <p:stCondLst>
                              <p:cond delay="2500"/>
                            </p:stCondLst>
                            <p:childTnLst>
                              <p:par>
                                <p:cTn id="13" presetID="16" presetClass="entr" presetSubtype="37"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barn(outVertical)">
                                      <p:cBhvr>
                                        <p:cTn id="15" dur="500"/>
                                        <p:tgtEl>
                                          <p:spTgt spid="11"/>
                                        </p:tgtEl>
                                      </p:cBhvr>
                                    </p:animEffect>
                                  </p:childTnLst>
                                </p:cTn>
                              </p:par>
                            </p:childTnLst>
                          </p:cTn>
                        </p:par>
                        <p:par>
                          <p:cTn id="16" fill="hold">
                            <p:stCondLst>
                              <p:cond delay="3000"/>
                            </p:stCondLst>
                            <p:childTnLst>
                              <p:par>
                                <p:cTn id="17" presetID="16" presetClass="entr" presetSubtype="37" fill="hold" grpId="0" nodeType="afterEffect">
                                  <p:stCondLst>
                                    <p:cond delay="0"/>
                                  </p:stCondLst>
                                  <p:childTnLst>
                                    <p:set>
                                      <p:cBhvr>
                                        <p:cTn id="18" dur="1" fill="hold">
                                          <p:stCondLst>
                                            <p:cond delay="0"/>
                                          </p:stCondLst>
                                        </p:cTn>
                                        <p:tgtEl>
                                          <p:spTgt spid="15"/>
                                        </p:tgtEl>
                                        <p:attrNameLst>
                                          <p:attrName>style.visibility</p:attrName>
                                        </p:attrNameLst>
                                      </p:cBhvr>
                                      <p:to>
                                        <p:strVal val="visible"/>
                                      </p:to>
                                    </p:set>
                                    <p:animEffect transition="in" filter="barn(outVertical)">
                                      <p:cBhvr>
                                        <p:cTn id="19" dur="500"/>
                                        <p:tgtEl>
                                          <p:spTgt spid="15"/>
                                        </p:tgtEl>
                                      </p:cBhvr>
                                    </p:animEffect>
                                  </p:childTnLst>
                                </p:cTn>
                              </p:par>
                            </p:childTnLst>
                          </p:cTn>
                        </p:par>
                        <p:par>
                          <p:cTn id="20" fill="hold">
                            <p:stCondLst>
                              <p:cond delay="3500"/>
                            </p:stCondLst>
                            <p:childTnLst>
                              <p:par>
                                <p:cTn id="21" presetID="16" presetClass="entr" presetSubtype="37" fill="hold" nodeType="afterEffect">
                                  <p:stCondLst>
                                    <p:cond delay="0"/>
                                  </p:stCondLst>
                                  <p:childTnLst>
                                    <p:set>
                                      <p:cBhvr>
                                        <p:cTn id="22" dur="1" fill="hold">
                                          <p:stCondLst>
                                            <p:cond delay="0"/>
                                          </p:stCondLst>
                                        </p:cTn>
                                        <p:tgtEl>
                                          <p:spTgt spid="19"/>
                                        </p:tgtEl>
                                        <p:attrNameLst>
                                          <p:attrName>style.visibility</p:attrName>
                                        </p:attrNameLst>
                                      </p:cBhvr>
                                      <p:to>
                                        <p:strVal val="visible"/>
                                      </p:to>
                                    </p:set>
                                    <p:animEffect transition="in" filter="barn(outVertical)">
                                      <p:cBhvr>
                                        <p:cTn id="23" dur="500"/>
                                        <p:tgtEl>
                                          <p:spTgt spid="19"/>
                                        </p:tgtEl>
                                      </p:cBhvr>
                                    </p:animEffect>
                                  </p:childTnLst>
                                </p:cTn>
                              </p:par>
                            </p:childTnLst>
                          </p:cTn>
                        </p:par>
                        <p:par>
                          <p:cTn id="24" fill="hold">
                            <p:stCondLst>
                              <p:cond delay="4000"/>
                            </p:stCondLst>
                            <p:childTnLst>
                              <p:par>
                                <p:cTn id="25" presetID="42" presetClass="path" presetSubtype="0" accel="50000" decel="50000" fill="hold" grpId="0" nodeType="afterEffect">
                                  <p:stCondLst>
                                    <p:cond delay="0"/>
                                  </p:stCondLst>
                                  <p:childTnLst>
                                    <p:animMotion origin="layout" path="M 1.875E-6 -2.22222E-6 L 1.875E-6 0.09584 " pathEditMode="relative" rAng="0" ptsTypes="AA">
                                      <p:cBhvr>
                                        <p:cTn id="26" dur="2000" fill="hold"/>
                                        <p:tgtEl>
                                          <p:spTgt spid="22"/>
                                        </p:tgtEl>
                                        <p:attrNameLst>
                                          <p:attrName>ppt_x</p:attrName>
                                          <p:attrName>ppt_y</p:attrName>
                                        </p:attrNameLst>
                                      </p:cBhvr>
                                      <p:rCtr x="0" y="4792"/>
                                    </p:animMotion>
                                  </p:childTnLst>
                                </p:cTn>
                              </p:par>
                            </p:childTnLst>
                          </p:cTn>
                        </p:par>
                        <p:par>
                          <p:cTn id="27" fill="hold">
                            <p:stCondLst>
                              <p:cond delay="6000"/>
                            </p:stCondLst>
                            <p:childTnLst>
                              <p:par>
                                <p:cTn id="28" presetID="42" presetClass="entr" presetSubtype="0" fill="hold" grpId="1" nodeType="afterEffect">
                                  <p:stCondLst>
                                    <p:cond delay="0"/>
                                  </p:stCondLst>
                                  <p:childTnLst>
                                    <p:set>
                                      <p:cBhvr>
                                        <p:cTn id="29" dur="1" fill="hold">
                                          <p:stCondLst>
                                            <p:cond delay="0"/>
                                          </p:stCondLst>
                                        </p:cTn>
                                        <p:tgtEl>
                                          <p:spTgt spid="22"/>
                                        </p:tgtEl>
                                        <p:attrNameLst>
                                          <p:attrName>style.visibility</p:attrName>
                                        </p:attrNameLst>
                                      </p:cBhvr>
                                      <p:to>
                                        <p:strVal val="visible"/>
                                      </p:to>
                                    </p:set>
                                    <p:animEffect transition="in" filter="fade">
                                      <p:cBhvr>
                                        <p:cTn id="30" dur="1000"/>
                                        <p:tgtEl>
                                          <p:spTgt spid="22"/>
                                        </p:tgtEl>
                                      </p:cBhvr>
                                    </p:animEffect>
                                    <p:anim calcmode="lin" valueType="num">
                                      <p:cBhvr>
                                        <p:cTn id="31" dur="1000" fill="hold"/>
                                        <p:tgtEl>
                                          <p:spTgt spid="22"/>
                                        </p:tgtEl>
                                        <p:attrNameLst>
                                          <p:attrName>ppt_x</p:attrName>
                                        </p:attrNameLst>
                                      </p:cBhvr>
                                      <p:tavLst>
                                        <p:tav tm="0">
                                          <p:val>
                                            <p:strVal val="#ppt_x"/>
                                          </p:val>
                                        </p:tav>
                                        <p:tav tm="100000">
                                          <p:val>
                                            <p:strVal val="#ppt_x"/>
                                          </p:val>
                                        </p:tav>
                                      </p:tavLst>
                                    </p:anim>
                                    <p:anim calcmode="lin" valueType="num">
                                      <p:cBhvr>
                                        <p:cTn id="32" dur="1000" fill="hold"/>
                                        <p:tgtEl>
                                          <p:spTgt spid="2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1" grpId="0" animBg="1"/>
      <p:bldP spid="14" grpId="0"/>
      <p:bldP spid="15" grpId="0"/>
      <p:bldP spid="22" grpId="0" animBg="1"/>
      <p:bldP spid="22" grpId="1"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Arrow: Right 4">
            <a:extLst>
              <a:ext uri="{FF2B5EF4-FFF2-40B4-BE49-F238E27FC236}">
                <a16:creationId xmlns:a16="http://schemas.microsoft.com/office/drawing/2014/main" id="{3EB21475-0849-F613-059A-436BC399FBE1}"/>
              </a:ext>
            </a:extLst>
          </p:cNvPr>
          <p:cNvSpPr/>
          <p:nvPr/>
        </p:nvSpPr>
        <p:spPr>
          <a:xfrm>
            <a:off x="307910" y="802433"/>
            <a:ext cx="3750906" cy="142758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686834" y="1153572"/>
            <a:ext cx="3200400" cy="4461163"/>
          </a:xfrm>
        </p:spPr>
        <p:txBody>
          <a:bodyPr>
            <a:normAutofit/>
          </a:bodyPr>
          <a:lstStyle/>
          <a:p>
            <a:r>
              <a:rPr lang="en-GB" b="1" dirty="0">
                <a:ln w="6600">
                  <a:solidFill>
                    <a:schemeClr val="accent2"/>
                  </a:solidFill>
                  <a:prstDash val="solid"/>
                </a:ln>
                <a:solidFill>
                  <a:srgbClr val="FFFFFF"/>
                </a:solidFill>
                <a:effectLst>
                  <a:outerShdw dist="38100" dir="2700000" algn="tl" rotWithShape="0">
                    <a:schemeClr val="accent2"/>
                  </a:outerShdw>
                </a:effectLst>
              </a:rPr>
              <a:t>References</a:t>
            </a:r>
          </a:p>
        </p:txBody>
      </p:sp>
      <p:graphicFrame>
        <p:nvGraphicFramePr>
          <p:cNvPr id="4" name="Content Placeholder 3">
            <a:extLst>
              <a:ext uri="{FF2B5EF4-FFF2-40B4-BE49-F238E27FC236}">
                <a16:creationId xmlns:a16="http://schemas.microsoft.com/office/drawing/2014/main" id="{6E1282BD-9AAA-1FD8-8109-EE93FC1B8DD8}"/>
              </a:ext>
            </a:extLst>
          </p:cNvPr>
          <p:cNvGraphicFramePr>
            <a:graphicFrameLocks noGrp="1"/>
          </p:cNvGraphicFramePr>
          <p:nvPr>
            <p:ph idx="1"/>
            <p:extLst>
              <p:ext uri="{D42A27DB-BD31-4B8C-83A1-F6EECF244321}">
                <p14:modId xmlns:p14="http://schemas.microsoft.com/office/powerpoint/2010/main" val="3459083693"/>
              </p:ext>
            </p:extLst>
          </p:nvPr>
        </p:nvGraphicFramePr>
        <p:xfrm>
          <a:off x="4447308" y="591344"/>
          <a:ext cx="6906491" cy="55856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theme1.xml><?xml version="1.0" encoding="utf-8"?>
<a:theme xmlns:a="http://schemas.openxmlformats.org/drawingml/2006/main" name="Office Theme">
  <a:themeElements>
    <a:clrScheme name="Custom 31">
      <a:dk1>
        <a:srgbClr val="242424"/>
      </a:dk1>
      <a:lt1>
        <a:sysClr val="window" lastClr="FFFFFF"/>
      </a:lt1>
      <a:dk2>
        <a:srgbClr val="FFFFFF"/>
      </a:dk2>
      <a:lt2>
        <a:srgbClr val="646464"/>
      </a:lt2>
      <a:accent1>
        <a:srgbClr val="06A02D"/>
      </a:accent1>
      <a:accent2>
        <a:srgbClr val="242424"/>
      </a:accent2>
      <a:accent3>
        <a:srgbClr val="7AC94D"/>
      </a:accent3>
      <a:accent4>
        <a:srgbClr val="FFFFFF"/>
      </a:accent4>
      <a:accent5>
        <a:srgbClr val="FFFFFF"/>
      </a:accent5>
      <a:accent6>
        <a:srgbClr val="FFFFFF"/>
      </a:accent6>
      <a:hlink>
        <a:srgbClr val="FFFFFF"/>
      </a:hlink>
      <a:folHlink>
        <a:srgbClr val="FFFFFF"/>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21711</TotalTime>
  <Words>1275</Words>
  <Application>Microsoft Office PowerPoint</Application>
  <PresentationFormat>Widescreen</PresentationFormat>
  <Paragraphs>122</Paragraphs>
  <Slides>12</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Arial</vt:lpstr>
      <vt:lpstr>Calibri</vt:lpstr>
      <vt:lpstr>Mont Heavy DEMO</vt:lpstr>
      <vt:lpstr>Neue Montreal Bold</vt:lpstr>
      <vt:lpstr>Raleway</vt:lpstr>
      <vt:lpstr>Raleway Bold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gina encea</cp:lastModifiedBy>
  <cp:revision>2708</cp:revision>
  <dcterms:created xsi:type="dcterms:W3CDTF">2022-02-05T08:02:51Z</dcterms:created>
  <dcterms:modified xsi:type="dcterms:W3CDTF">2025-11-06T09:18:32Z</dcterms:modified>
</cp:coreProperties>
</file>