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8" r:id="rId2"/>
    <p:sldId id="259" r:id="rId3"/>
    <p:sldId id="289" r:id="rId4"/>
    <p:sldId id="260" r:id="rId5"/>
    <p:sldId id="275" r:id="rId6"/>
    <p:sldId id="274" r:id="rId7"/>
    <p:sldId id="276" r:id="rId8"/>
    <p:sldId id="277" r:id="rId9"/>
    <p:sldId id="283" r:id="rId10"/>
    <p:sldId id="279" r:id="rId11"/>
    <p:sldId id="285" r:id="rId12"/>
    <p:sldId id="294" r:id="rId13"/>
    <p:sldId id="292" r:id="rId14"/>
    <p:sldId id="293" r:id="rId15"/>
    <p:sldId id="291" r:id="rId16"/>
    <p:sldId id="290" r:id="rId17"/>
    <p:sldId id="288" r:id="rId18"/>
    <p:sldId id="287" r:id="rId19"/>
    <p:sldId id="28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181" autoAdjust="0"/>
  </p:normalViewPr>
  <p:slideViewPr>
    <p:cSldViewPr>
      <p:cViewPr varScale="1">
        <p:scale>
          <a:sx n="88" d="100"/>
          <a:sy n="88" d="100"/>
        </p:scale>
        <p:origin x="65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9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Group activity what is … Come up with an activity that involves</a:t>
            </a:r>
            <a:r>
              <a:rPr lang="en-GB" baseline="0" dirty="0" smtClean="0"/>
              <a:t> and supports mathematical development for each play type</a:t>
            </a:r>
            <a:endParaRPr lang="en-GB" dirty="0" smtClean="0"/>
          </a:p>
          <a:p>
            <a:r>
              <a:rPr lang="en-GB" dirty="0" smtClean="0"/>
              <a:t>Role play</a:t>
            </a:r>
          </a:p>
          <a:p>
            <a:r>
              <a:rPr lang="en-GB" dirty="0" smtClean="0"/>
              <a:t>Sensory</a:t>
            </a:r>
            <a:r>
              <a:rPr lang="en-GB" baseline="0" dirty="0" smtClean="0"/>
              <a:t> Play</a:t>
            </a:r>
          </a:p>
          <a:p>
            <a:r>
              <a:rPr lang="en-GB" baseline="0" dirty="0" smtClean="0"/>
              <a:t>Gross Motor</a:t>
            </a:r>
          </a:p>
          <a:p>
            <a:r>
              <a:rPr lang="en-GB" baseline="0" dirty="0" smtClean="0"/>
              <a:t>Fine motor</a:t>
            </a:r>
          </a:p>
          <a:p>
            <a:r>
              <a:rPr lang="en-GB" baseline="0" dirty="0" smtClean="0"/>
              <a:t>Messy Creative Play</a:t>
            </a:r>
          </a:p>
          <a:p>
            <a:r>
              <a:rPr lang="en-GB" baseline="0" dirty="0" smtClean="0"/>
              <a:t>Construction Play</a:t>
            </a:r>
          </a:p>
          <a:p>
            <a:r>
              <a:rPr lang="en-GB" baseline="0" dirty="0" smtClean="0"/>
              <a:t>Sand and Water play</a:t>
            </a:r>
          </a:p>
          <a:p>
            <a:r>
              <a:rPr lang="en-GB" baseline="0" dirty="0" smtClean="0"/>
              <a:t>ICT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34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8411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831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199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7061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0343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747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436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34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3266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502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967A57C-7C13-4A25-81AF-05AFF196FA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041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FXt7-mUSSU" TargetMode="External"/><Relationship Id="rId2" Type="http://schemas.openxmlformats.org/officeDocument/2006/relationships/hyperlink" Target="https://www.youtube.com/watch?v=4ffKhM8OCd0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dx.doi.org/10.14221/ajte.2016v41n5.5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FXt7-mUSSU" TargetMode="External"/><Relationship Id="rId2" Type="http://schemas.openxmlformats.org/officeDocument/2006/relationships/hyperlink" Target="http://dx.doi.org/10.14221/ajte.2016v41n5.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4ffKhM8OCd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EAEE4005/C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EAEE4010/C</a:t>
            </a: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Y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mathemategydd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ifanc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: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archwilio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a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datrys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problemau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The young mathematician: exploration and problem solving</a:t>
            </a:r>
            <a: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539552" y="3744614"/>
            <a:ext cx="8352928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Darlith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2800" dirty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3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–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Adnoddau</a:t>
            </a:r>
            <a:endParaRPr lang="en-GB" altLang="cy-GB" sz="2800" dirty="0" smtClean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Lecture </a:t>
            </a:r>
            <a:r>
              <a:rPr lang="en-GB" altLang="cy-GB" sz="2800" i="1" dirty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3</a:t>
            </a:r>
            <a:r>
              <a:rPr lang="en-GB" altLang="cy-GB" sz="28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– Resources</a:t>
            </a:r>
            <a:endParaRPr lang="cy-GB" altLang="cy-GB" sz="20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sz="3200" dirty="0" err="1" smtClean="0">
                <a:latin typeface="Lucida Sans" pitchFamily="34" charset="0"/>
              </a:rPr>
              <a:t>Amcanion</a:t>
            </a:r>
            <a: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/>
            </a:r>
            <a:b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>Aims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417638"/>
            <a:ext cx="4244280" cy="4171603"/>
          </a:xfrm>
        </p:spPr>
        <p:txBody>
          <a:bodyPr>
            <a:normAutofit fontScale="62500" lnSpcReduction="20000"/>
          </a:bodyPr>
          <a:lstStyle/>
          <a:p>
            <a:pPr lvl="0" fontAlgn="base" hangingPunct="0"/>
            <a:r>
              <a:rPr lang="cy-GB" dirty="0">
                <a:latin typeface="Lucida Sans" panose="020B0602030504020204" pitchFamily="34" charset="0"/>
              </a:rPr>
              <a:t>adnabod dulliau o ddatblygu rhifedd cynnar, yn cynnwys gwerthfawrogiad o rôl dysgu gweithredol ac archwilio yn natblygiad cysyniadau mathemategol plant</a:t>
            </a:r>
            <a:r>
              <a:rPr lang="cy-GB" dirty="0" smtClean="0">
                <a:latin typeface="Lucida Sans" panose="020B0602030504020204" pitchFamily="34" charset="0"/>
              </a:rPr>
              <a:t>;</a:t>
            </a:r>
          </a:p>
          <a:p>
            <a:pPr marL="0" lvl="0" indent="0" fontAlgn="base" hangingPunct="0">
              <a:buNone/>
            </a:pPr>
            <a:endParaRPr lang="cy-GB" dirty="0">
              <a:latin typeface="Lucida Sans" panose="020B0602030504020204" pitchFamily="34" charset="0"/>
            </a:endParaRPr>
          </a:p>
          <a:p>
            <a:pPr lvl="0" fontAlgn="base" hangingPunct="0"/>
            <a:r>
              <a:rPr lang="cy-GB" dirty="0">
                <a:latin typeface="Lucida Sans" panose="020B0602030504020204" pitchFamily="34" charset="0"/>
              </a:rPr>
              <a:t>dangos dealltwriaeth o feysydd dysgu mathemategol mewn cwricwla blynyddoedd cynnar;</a:t>
            </a:r>
            <a:endParaRPr lang="en-US" dirty="0">
              <a:latin typeface="Lucida Sans" panose="020B0602030504020204" pitchFamily="34" charset="0"/>
            </a:endParaRPr>
          </a:p>
          <a:p>
            <a:pPr fontAlgn="base" hangingPunct="0"/>
            <a:endParaRPr lang="en-GB" dirty="0" smtClean="0">
              <a:latin typeface="Lucida Sans" panose="020B0602030504020204" pitchFamily="34" charset="0"/>
            </a:endParaRPr>
          </a:p>
          <a:p>
            <a:pPr lvl="0" fontAlgn="base" hangingPunct="0"/>
            <a:r>
              <a:rPr lang="cy-GB" dirty="0">
                <a:latin typeface="Lucida Sans" panose="020B0602030504020204" pitchFamily="34" charset="0"/>
              </a:rPr>
              <a:t>adnabod eu rôl eu hunain a rôl pobl eraill o ran cefnogi, monitro a chynllunio datblygiad pellach sgiliau rhifedd </a:t>
            </a:r>
            <a:r>
              <a:rPr lang="cy-GB" dirty="0" smtClean="0">
                <a:latin typeface="Lucida Sans" panose="020B0602030504020204" pitchFamily="34" charset="0"/>
              </a:rPr>
              <a:t>plant.</a:t>
            </a: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244280" cy="4171603"/>
          </a:xfrm>
        </p:spPr>
        <p:txBody>
          <a:bodyPr>
            <a:normAutofit fontScale="62500" lnSpcReduction="20000"/>
          </a:bodyPr>
          <a:lstStyle/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identify approaches to early numeracy development, including an appreciation of the role of active learning and exploration in children’s development of mathematical concepts;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demonstrate an understanding of mathematical areas of learning in early years curricula;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identify their own role and the role of others in supporting, monitoring and planning further development of children’s numeracy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skills.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63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188640"/>
            <a:ext cx="7772400" cy="1143000"/>
          </a:xfr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Mathemateg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trwy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chwarae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Mathematics </a:t>
            </a: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t</a:t>
            </a: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hrough </a:t>
            </a: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p</a:t>
            </a: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lay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179512" y="1268760"/>
            <a:ext cx="4364992" cy="4392488"/>
          </a:xfrm>
        </p:spPr>
        <p:txBody>
          <a:bodyPr>
            <a:normAutofit fontScale="70000" lnSpcReduction="20000"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Piaget – dysgu gweithredol, cyfnodau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Vygotsky – PDP, rhywun sy’n fwy gwybodus (</a:t>
            </a:r>
            <a:r>
              <a:rPr lang="cy-GB" i="1" dirty="0" smtClean="0">
                <a:latin typeface="Lucida Sans" panose="020B0602030504020204" pitchFamily="34" charset="0"/>
              </a:rPr>
              <a:t>MKO</a:t>
            </a:r>
            <a:r>
              <a:rPr lang="cy-GB" dirty="0" smtClean="0">
                <a:latin typeface="Lucida Sans" panose="020B0602030504020204" pitchFamily="34" charset="0"/>
              </a:rPr>
              <a:t>)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Bruner – ‘cwricwlwm troellog’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Smilansky a Shefatya – chwarae dramataidd cymdeithasol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Y Cyfnod Sylfaen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Pedagogaethau Blynyddoedd Cynnar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Cwricwla Blynyddoedd Cynnar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1268760"/>
            <a:ext cx="4392488" cy="4392488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Piaget – active learning, stages</a:t>
            </a:r>
          </a:p>
          <a:p>
            <a:pPr lvl="0"/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Vygotsky – ZPD, MKO</a:t>
            </a:r>
          </a:p>
          <a:p>
            <a:pPr lvl="0"/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Bruner – ‘spiral curriculum’</a:t>
            </a:r>
          </a:p>
          <a:p>
            <a:pPr lvl="0"/>
            <a:r>
              <a:rPr lang="en-GB" sz="2400" dirty="0" err="1">
                <a:solidFill>
                  <a:srgbClr val="002060"/>
                </a:solidFill>
                <a:latin typeface="Lucida Sans" panose="020B0602030504020204" pitchFamily="34" charset="0"/>
              </a:rPr>
              <a:t>Smilansky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 and </a:t>
            </a:r>
            <a:r>
              <a:rPr lang="en-GB" sz="2400" dirty="0" err="1">
                <a:solidFill>
                  <a:srgbClr val="002060"/>
                </a:solidFill>
                <a:latin typeface="Lucida Sans" panose="020B0602030504020204" pitchFamily="34" charset="0"/>
              </a:rPr>
              <a:t>Shefatya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 – socio dramatic play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Foundation Phase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Early Years Pedagogies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Early Years Curricula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944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y-GB" altLang="en-US" sz="2800" dirty="0" smtClean="0">
                <a:latin typeface="Lucida Sans" panose="020B0602030504020204" pitchFamily="34" charset="0"/>
              </a:rPr>
              <a:t>Mathemateg ym mhob maes dysgu</a:t>
            </a:r>
            <a:r>
              <a:rPr lang="en-GB" altLang="en-US" sz="2800" dirty="0" smtClean="0">
                <a:latin typeface="Lucida Sans" panose="020B0602030504020204" pitchFamily="34" charset="0"/>
              </a:rPr>
              <a:t/>
            </a:r>
            <a:br>
              <a:rPr lang="en-GB" altLang="en-US" sz="2800" dirty="0" smtClean="0">
                <a:latin typeface="Lucida Sans" panose="020B0602030504020204" pitchFamily="34" charset="0"/>
              </a:rPr>
            </a:b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Maths in all areas of learning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4464497"/>
          </a:xfrm>
        </p:spPr>
        <p:txBody>
          <a:bodyPr>
            <a:normAutofit fontScale="62500" lnSpcReduction="20000"/>
          </a:bodyPr>
          <a:lstStyle/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Addition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Subtraction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Counting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Division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Calculations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Algebra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Data Handling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Measurements </a:t>
            </a:r>
          </a:p>
          <a:p>
            <a:r>
              <a:rPr lang="en-GB" altLang="en-US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Density</a:t>
            </a:r>
            <a:endParaRPr lang="en-GB" altLang="en-US" sz="29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Length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Distance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Quantity</a:t>
            </a:r>
          </a:p>
          <a:p>
            <a:r>
              <a:rPr lang="en-GB" altLang="en-US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Sequencing</a:t>
            </a:r>
            <a:endParaRPr lang="en-GB" altLang="en-US" sz="29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r>
              <a:rPr lang="cy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Direction</a:t>
            </a:r>
          </a:p>
          <a:p>
            <a:r>
              <a:rPr lang="cy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Prepositions</a:t>
            </a:r>
          </a:p>
          <a:p>
            <a:pPr marL="0" indent="0">
              <a:buNone/>
            </a:pPr>
            <a:endParaRPr lang="en-GB" altLang="en-US" dirty="0" smtClean="0"/>
          </a:p>
        </p:txBody>
      </p:sp>
      <p:sp>
        <p:nvSpPr>
          <p:cNvPr id="5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4464497"/>
          </a:xfrm>
        </p:spPr>
        <p:txBody>
          <a:bodyPr>
            <a:normAutofit fontScale="62500" lnSpcReduction="20000"/>
          </a:bodyPr>
          <a:lstStyle/>
          <a:p>
            <a:r>
              <a:rPr lang="cy-GB" altLang="en-US" dirty="0" smtClean="0">
                <a:latin typeface="Lucida Sans" panose="020B0602030504020204" pitchFamily="34" charset="0"/>
              </a:rPr>
              <a:t>Adio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Tynnu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Rhifo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Rhannu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Cyfrifion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Algebra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Trafod data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Mesuriadau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Dwysedd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Hyd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Pellter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Maint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Dilyniannu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Siapiau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Cyfeiriad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Arddodiaid </a:t>
            </a:r>
            <a:endParaRPr lang="cy-GB" alt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88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sz="quarter"/>
          </p:nvPr>
        </p:nvSpPr>
        <p:spPr>
          <a:xfrm>
            <a:off x="685800" y="188640"/>
            <a:ext cx="7772400" cy="936104"/>
          </a:xfrm>
        </p:spPr>
        <p:txBody>
          <a:bodyPr>
            <a:noAutofit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Chwarae Rôl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Play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268760"/>
            <a:ext cx="3810000" cy="1872208"/>
          </a:xfrm>
        </p:spPr>
        <p:txBody>
          <a:bodyPr>
            <a:normAutofit fontScale="77500" lnSpcReduction="20000"/>
          </a:bodyPr>
          <a:lstStyle/>
          <a:p>
            <a:r>
              <a:rPr lang="cy-GB" altLang="en-US" sz="2900" dirty="0" smtClean="0">
                <a:latin typeface="Lucida Sans" panose="020B0602030504020204" pitchFamily="34" charset="0"/>
              </a:rPr>
              <a:t>Mathemateg bob dydd</a:t>
            </a:r>
          </a:p>
          <a:p>
            <a:r>
              <a:rPr lang="cy-GB" altLang="en-US" sz="2900" dirty="0" smtClean="0">
                <a:latin typeface="Lucida Sans" panose="020B0602030504020204" pitchFamily="34" charset="0"/>
              </a:rPr>
              <a:t>Mewn cyddestun</a:t>
            </a:r>
          </a:p>
          <a:p>
            <a:r>
              <a:rPr lang="cy-GB" altLang="en-US" sz="2900" dirty="0" smtClean="0">
                <a:latin typeface="Lucida Sans" panose="020B0602030504020204" pitchFamily="34" charset="0"/>
              </a:rPr>
              <a:t>Datrys problemau</a:t>
            </a:r>
          </a:p>
          <a:p>
            <a:r>
              <a:rPr lang="cy-GB" altLang="en-US" sz="2900" dirty="0" smtClean="0">
                <a:latin typeface="Lucida Sans" panose="020B0602030504020204" pitchFamily="34" charset="0"/>
              </a:rPr>
              <a:t>Cysyniadau</a:t>
            </a:r>
          </a:p>
          <a:p>
            <a:r>
              <a:rPr lang="cy-GB" altLang="en-US" sz="2900" dirty="0" smtClean="0">
                <a:latin typeface="Lucida Sans" panose="020B0602030504020204" pitchFamily="34" charset="0"/>
              </a:rPr>
              <a:t>Rhifyddeg</a:t>
            </a:r>
          </a:p>
          <a:p>
            <a:endParaRPr lang="cy-GB" altLang="en-US" dirty="0" smtClean="0"/>
          </a:p>
        </p:txBody>
      </p:sp>
      <p:sp>
        <p:nvSpPr>
          <p:cNvPr id="6148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268760"/>
            <a:ext cx="3810000" cy="1584176"/>
          </a:xfrm>
        </p:spPr>
        <p:txBody>
          <a:bodyPr>
            <a:normAutofit fontScale="62500" lnSpcReduction="20000"/>
          </a:bodyPr>
          <a:lstStyle/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Everyday maths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Use in context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Problem solving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Concepts</a:t>
            </a:r>
          </a:p>
          <a:p>
            <a:r>
              <a:rPr lang="cy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Arithmetic </a:t>
            </a:r>
            <a:endParaRPr lang="cy-GB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3"/>
          </p:nvPr>
        </p:nvSpPr>
        <p:spPr>
          <a:xfrm>
            <a:off x="685800" y="2961260"/>
            <a:ext cx="3810000" cy="2448272"/>
          </a:xfrm>
        </p:spPr>
        <p:txBody>
          <a:bodyPr>
            <a:noAutofit/>
          </a:bodyPr>
          <a:lstStyle/>
          <a:p>
            <a:r>
              <a:rPr lang="cy-GB" sz="2000" dirty="0" smtClean="0">
                <a:latin typeface="Lucida Sans" panose="020B0602030504020204" pitchFamily="34" charset="0"/>
              </a:rPr>
              <a:t>Siop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Caffi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T</a:t>
            </a:r>
            <a:r>
              <a:rPr lang="cy-GB" sz="2000" dirty="0" smtClean="0">
                <a:latin typeface="Calibri" panose="020F0502020204030204" pitchFamily="34" charset="0"/>
              </a:rPr>
              <a:t>ŷ</a:t>
            </a:r>
            <a:r>
              <a:rPr lang="cy-GB" sz="2000" dirty="0" smtClean="0">
                <a:latin typeface="Lucida Sans" panose="020B0602030504020204" pitchFamily="34" charset="0"/>
              </a:rPr>
              <a:t> bach twt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Pobydd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Swyddfa Bost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Canolfan gerddi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Swyddfa</a:t>
            </a:r>
            <a:endParaRPr lang="cy-GB" sz="2000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"/>
          </p:nvPr>
        </p:nvSpPr>
        <p:spPr>
          <a:xfrm>
            <a:off x="4648200" y="2996952"/>
            <a:ext cx="3810000" cy="2664296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Shop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Café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Home corner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Bakery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Post Office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Garden centre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Office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951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en-GB" altLang="en-US" sz="3200" dirty="0" err="1" smtClean="0">
                <a:latin typeface="Lucida Sans" panose="020B0602030504020204" pitchFamily="34" charset="0"/>
              </a:rPr>
              <a:t>Chwarae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Synhwyraidd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Sensory Play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827584" y="1412776"/>
            <a:ext cx="3668216" cy="4176465"/>
          </a:xfrm>
        </p:spPr>
        <p:txBody>
          <a:bodyPr>
            <a:normAutofit fontScale="32500" lnSpcReduction="20000"/>
          </a:bodyPr>
          <a:lstStyle/>
          <a:p>
            <a:r>
              <a:rPr lang="cy-GB" altLang="en-US" sz="6800" dirty="0" smtClean="0">
                <a:latin typeface="Lucida Sans" panose="020B0602030504020204" pitchFamily="34" charset="0"/>
              </a:rPr>
              <a:t>Cysyniadau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Dosbarthu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Cyfatebu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Siapiau</a:t>
            </a:r>
          </a:p>
          <a:p>
            <a:pPr marL="0" indent="0">
              <a:buNone/>
            </a:pPr>
            <a:endParaRPr lang="cy-GB" altLang="en-US" sz="6800" dirty="0">
              <a:latin typeface="Lucida Sans" panose="020B0602030504020204" pitchFamily="34" charset="0"/>
            </a:endParaRP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Tortshys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Ffau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Sgarffiau a phlu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Basgedi trysor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Synau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Cymesuredd </a:t>
            </a: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3668216" cy="4176465"/>
          </a:xfrm>
        </p:spPr>
        <p:txBody>
          <a:bodyPr>
            <a:normAutofit fontScale="32500" lnSpcReduction="20000"/>
          </a:bodyPr>
          <a:lstStyle/>
          <a:p>
            <a:r>
              <a:rPr lang="cy-GB" altLang="en-US" sz="6800" dirty="0">
                <a:solidFill>
                  <a:srgbClr val="002060"/>
                </a:solidFill>
                <a:latin typeface="Lucida Sans" panose="020B0602030504020204" pitchFamily="34" charset="0"/>
              </a:rPr>
              <a:t>Concepts</a:t>
            </a:r>
          </a:p>
          <a:p>
            <a:r>
              <a:rPr lang="cy-GB" altLang="en-US" sz="6800" dirty="0">
                <a:solidFill>
                  <a:srgbClr val="002060"/>
                </a:solidFill>
                <a:latin typeface="Lucida Sans" panose="020B0602030504020204" pitchFamily="34" charset="0"/>
              </a:rPr>
              <a:t>Sorting</a:t>
            </a:r>
          </a:p>
          <a:p>
            <a:r>
              <a:rPr lang="cy-GB" altLang="en-US" sz="6800" dirty="0">
                <a:solidFill>
                  <a:srgbClr val="002060"/>
                </a:solidFill>
                <a:latin typeface="Lucida Sans" panose="020B0602030504020204" pitchFamily="34" charset="0"/>
              </a:rPr>
              <a:t>Matching</a:t>
            </a:r>
          </a:p>
          <a:p>
            <a:r>
              <a:rPr lang="en-GB" altLang="en-US" sz="6800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pPr marL="0" indent="0">
              <a:buNone/>
            </a:pPr>
            <a:endParaRPr lang="en-GB" altLang="en-US" sz="6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Torches 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Dark Den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Scarves and feathers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Treasure Baskets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Sounds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Symmetry</a:t>
            </a:r>
          </a:p>
          <a:p>
            <a:endParaRPr lang="en-GB" altLang="en-US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405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sz="quarter"/>
          </p:nvPr>
        </p:nvSpPr>
        <p:spPr>
          <a:xfrm>
            <a:off x="685800" y="260648"/>
            <a:ext cx="7772400" cy="864096"/>
          </a:xfrm>
        </p:spPr>
        <p:txBody>
          <a:bodyPr>
            <a:normAutofit fontScale="90000"/>
          </a:bodyPr>
          <a:lstStyle/>
          <a:p>
            <a:r>
              <a:rPr lang="cy-GB" altLang="en-US" sz="3100" dirty="0" smtClean="0">
                <a:latin typeface="Lucida Sans" panose="020B0602030504020204" pitchFamily="34" charset="0"/>
              </a:rPr>
              <a:t>Sgiliau echddygol bras</a:t>
            </a:r>
            <a:r>
              <a:rPr lang="en-GB" altLang="en-US" sz="3100" dirty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100" dirty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altLang="en-US" sz="3100" dirty="0">
                <a:solidFill>
                  <a:srgbClr val="002060"/>
                </a:solidFill>
                <a:latin typeface="Lucida Sans" panose="020B0602030504020204" pitchFamily="34" charset="0"/>
              </a:rPr>
              <a:t>Gross </a:t>
            </a:r>
            <a:r>
              <a:rPr lang="en-GB" altLang="en-US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motor skills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quarter" idx="1"/>
          </p:nvPr>
        </p:nvSpPr>
        <p:spPr>
          <a:xfrm>
            <a:off x="685800" y="1124744"/>
            <a:ext cx="3810000" cy="2448272"/>
          </a:xfrm>
        </p:spPr>
        <p:txBody>
          <a:bodyPr>
            <a:normAutofit fontScale="70000" lnSpcReduction="20000"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Datblygiad cysyniad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Dysgu gweithredol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Dysgu mewn cyddestun 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Dwysedd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Hyd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Pellter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Maint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Rhifo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Siapiau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Cyfeiriad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arddodiaid</a:t>
            </a: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>
          <a:xfrm>
            <a:off x="4648200" y="1124744"/>
            <a:ext cx="3810000" cy="2448272"/>
          </a:xfrm>
        </p:spPr>
        <p:txBody>
          <a:bodyPr>
            <a:normAutofit fontScale="40000" lnSpcReduction="20000"/>
          </a:bodyPr>
          <a:lstStyle/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Concept development</a:t>
            </a:r>
          </a:p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Active learning </a:t>
            </a:r>
          </a:p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Learning in </a:t>
            </a:r>
            <a:r>
              <a:rPr lang="cy-GB" altLang="en-US" sz="35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context</a:t>
            </a:r>
            <a:endParaRPr lang="cy-GB" altLang="en-US" sz="35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Density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Length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Distance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Quantity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Counting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Direction</a:t>
            </a:r>
          </a:p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Prepositions</a:t>
            </a: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3"/>
          </p:nvPr>
        </p:nvSpPr>
        <p:spPr>
          <a:xfrm>
            <a:off x="251520" y="3717032"/>
            <a:ext cx="4244280" cy="2378968"/>
          </a:xfrm>
        </p:spPr>
        <p:txBody>
          <a:bodyPr>
            <a:normAutofit fontScale="70000" lnSpcReduction="20000"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Plannu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Dringo fframau/llithrennau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Neidio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Mesur nadrodd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Amlinellau sialc – ‘pwy yw’r byrraf?’</a:t>
            </a: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4648200" y="3717032"/>
            <a:ext cx="3810000" cy="2378968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Planting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Climbing frames/slides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Jumping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Measuring snakes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Chalk outlines –’who is the smallest?’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445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Sgiliau echddygol manwl</a:t>
            </a:r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Fine motor skills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Dosbarthu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Cydsymud llaw llygad 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Patrymau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Rhifo</a:t>
            </a:r>
          </a:p>
          <a:p>
            <a:endParaRPr lang="cy-GB" altLang="en-US" sz="2000" dirty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Edafu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Mesur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Chwarae blociau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Tagiau pris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/>
          </a:bodyPr>
          <a:lstStyle/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Sorting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Hand to eye co-ordination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Patterns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Counting</a:t>
            </a: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Threading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Measuring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Small block play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Price tags</a:t>
            </a: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426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Chwarae Creadigol/ ‘Anniben’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Creative/ ‘Messy’ Play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 fontScale="77500" lnSpcReduction="20000"/>
          </a:bodyPr>
          <a:lstStyle/>
          <a:p>
            <a:r>
              <a:rPr lang="cy-GB" altLang="en-US" sz="2600" dirty="0" smtClean="0">
                <a:latin typeface="Lucida Sans" panose="020B0602030504020204" pitchFamily="34" charset="0"/>
              </a:rPr>
              <a:t>Lliwiau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Patrymau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Siapiau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Cynllunio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Maint</a:t>
            </a:r>
          </a:p>
          <a:p>
            <a:endParaRPr lang="cy-GB" altLang="en-US" sz="26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600" dirty="0">
              <a:latin typeface="Lucida Sans" panose="020B0602030504020204" pitchFamily="34" charset="0"/>
            </a:endParaRP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Dognau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Gwneud ‘Gloop’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Archwilio siapiau gyda phaent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Cyfrannau mewn lluniau/modelau</a:t>
            </a:r>
            <a:endParaRPr lang="cy-GB" altLang="en-US" sz="2600" dirty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Autofit/>
          </a:bodyPr>
          <a:lstStyle/>
          <a:p>
            <a:r>
              <a:rPr lang="cy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Colours</a:t>
            </a:r>
            <a:endParaRPr lang="cy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Patterns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Design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Size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Potions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Making Gloop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Exploring shapes with paint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Proportions in picture/models</a:t>
            </a:r>
          </a:p>
        </p:txBody>
      </p:sp>
    </p:spTree>
    <p:extLst>
      <p:ext uri="{BB962C8B-B14F-4D97-AF65-F5344CB8AC3E}">
        <p14:creationId xmlns:p14="http://schemas.microsoft.com/office/powerpoint/2010/main" val="1277487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Adeiladwaith</a:t>
            </a: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Construction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337946"/>
            <a:ext cx="4038600" cy="4251295"/>
          </a:xfrm>
        </p:spPr>
        <p:txBody>
          <a:bodyPr>
            <a:normAutofit fontScale="85000" lnSpcReduction="20000"/>
          </a:bodyPr>
          <a:lstStyle/>
          <a:p>
            <a:r>
              <a:rPr lang="cy-GB" altLang="en-US" sz="2400" dirty="0" smtClean="0">
                <a:latin typeface="Lucida Sans" panose="020B0602030504020204" pitchFamily="34" charset="0"/>
              </a:rPr>
              <a:t>Datrys problemau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Mesuriad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Sgiliau meddwl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Dilyniannu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Patrymau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Gofod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Siâp</a:t>
            </a:r>
          </a:p>
          <a:p>
            <a:endParaRPr lang="cy-GB" altLang="en-US" sz="2400" dirty="0">
              <a:latin typeface="Lucida Sans" panose="020B0602030504020204" pitchFamily="34" charset="0"/>
            </a:endParaRPr>
          </a:p>
          <a:p>
            <a:endParaRPr lang="cy-GB" altLang="en-US" sz="2400" dirty="0" smtClean="0">
              <a:latin typeface="Lucida Sans" panose="020B0602030504020204" pitchFamily="34" charset="0"/>
            </a:endParaRP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Adeiladu llwybr/heol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Cyfatebu maint/lliw/math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Adeiladu cartref anifail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Creu ffens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88296" cy="4248473"/>
          </a:xfrm>
        </p:spPr>
        <p:txBody>
          <a:bodyPr>
            <a:normAutofit fontScale="85000" lnSpcReduction="20000"/>
          </a:bodyPr>
          <a:lstStyle/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Problem Solving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Measurement 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Thinking Skills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Sequencing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Patterns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Space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Shape</a:t>
            </a:r>
          </a:p>
          <a:p>
            <a:pPr marL="0" indent="0">
              <a:buNone/>
            </a:pPr>
            <a:endParaRPr lang="en-GB" altLang="en-US" sz="2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Building a track/road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Matching size/colour/type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Building an animal home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Creating a fence</a:t>
            </a:r>
          </a:p>
        </p:txBody>
      </p:sp>
    </p:spTree>
    <p:extLst>
      <p:ext uri="{BB962C8B-B14F-4D97-AF65-F5344CB8AC3E}">
        <p14:creationId xmlns:p14="http://schemas.microsoft.com/office/powerpoint/2010/main" val="52667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sz="quarter"/>
          </p:nvPr>
        </p:nvSpPr>
        <p:spPr>
          <a:xfrm>
            <a:off x="685800" y="188640"/>
            <a:ext cx="7772400" cy="792088"/>
          </a:xfrm>
        </p:spPr>
        <p:txBody>
          <a:bodyPr>
            <a:normAutofit fontScale="90000"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Tywod a D</a:t>
            </a:r>
            <a:r>
              <a:rPr lang="cy-GB" altLang="en-US" sz="3200" dirty="0" smtClean="0">
                <a:latin typeface="Calibri" panose="020F0502020204030204" pitchFamily="34" charset="0"/>
              </a:rPr>
              <a:t>ŵ</a:t>
            </a:r>
            <a:r>
              <a:rPr lang="cy-GB" altLang="en-US" sz="3200" dirty="0" smtClean="0">
                <a:latin typeface="Lucida Sans" panose="020B0602030504020204" pitchFamily="34" charset="0"/>
              </a:rPr>
              <a:t>r 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Sand and Water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quarter" idx="1"/>
          </p:nvPr>
        </p:nvSpPr>
        <p:spPr>
          <a:xfrm>
            <a:off x="685800" y="980728"/>
            <a:ext cx="3810000" cy="2376264"/>
          </a:xfrm>
        </p:spPr>
        <p:txBody>
          <a:bodyPr>
            <a:noAutofit/>
          </a:bodyPr>
          <a:lstStyle/>
          <a:p>
            <a:r>
              <a:rPr lang="cy-GB" altLang="en-US" sz="1800" dirty="0" smtClean="0">
                <a:latin typeface="Lucida Sans" panose="020B0602030504020204" pitchFamily="34" charset="0"/>
              </a:rPr>
              <a:t>Cyfaint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Dwysedd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Newid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Datrys problemau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Trefn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Amcangyfrif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Pwysau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Cynhwysedd</a:t>
            </a:r>
          </a:p>
          <a:p>
            <a:endParaRPr lang="en-GB" altLang="en-US" sz="2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>
          <a:xfrm>
            <a:off x="4788024" y="1196752"/>
            <a:ext cx="3670176" cy="2304256"/>
          </a:xfrm>
        </p:spPr>
        <p:txBody>
          <a:bodyPr>
            <a:normAutofit fontScale="55000" lnSpcReduction="20000"/>
          </a:bodyPr>
          <a:lstStyle/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Volume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Density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Change 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Problem Solving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Order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Estimating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Weight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Capacity</a:t>
            </a: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3"/>
          </p:nvPr>
        </p:nvSpPr>
        <p:spPr>
          <a:xfrm>
            <a:off x="685800" y="3861048"/>
            <a:ext cx="3810000" cy="2234952"/>
          </a:xfrm>
        </p:spPr>
        <p:txBody>
          <a:bodyPr>
            <a:normAutofit/>
          </a:bodyPr>
          <a:lstStyle/>
          <a:p>
            <a:r>
              <a:rPr lang="cy-GB" sz="2000" dirty="0" smtClean="0">
                <a:latin typeface="Lucida Sans" panose="020B0602030504020204" pitchFamily="34" charset="0"/>
              </a:rPr>
              <a:t>Archwilio cyfaint a maint wrth ddymchwel/arllwys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Adeiladu cestyll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Cymysgu priodweddau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Arddodiaid</a:t>
            </a:r>
            <a:endParaRPr lang="cy-GB" sz="20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4648200" y="3501008"/>
            <a:ext cx="3810000" cy="2594992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Exploring volume and quantity using </a:t>
            </a: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tipping/ </a:t>
            </a:r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pouring</a:t>
            </a:r>
          </a:p>
          <a:p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Building castles </a:t>
            </a:r>
          </a:p>
          <a:p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Mixing properties</a:t>
            </a:r>
          </a:p>
          <a:p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Prepositions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034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sz="quarter"/>
          </p:nvPr>
        </p:nvSpPr>
        <p:spPr>
          <a:xfrm>
            <a:off x="685800" y="188640"/>
            <a:ext cx="7772400" cy="792088"/>
          </a:xfrm>
        </p:spPr>
        <p:txBody>
          <a:bodyPr>
            <a:normAutofit fontScale="90000"/>
          </a:bodyPr>
          <a:lstStyle/>
          <a:p>
            <a:r>
              <a:rPr lang="en-GB" altLang="en-US" sz="3200" dirty="0" err="1" smtClean="0">
                <a:latin typeface="Lucida Sans" panose="020B0602030504020204" pitchFamily="34" charset="0"/>
              </a:rPr>
              <a:t>TGCh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ICT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4316288" cy="23762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altLang="en-US" sz="1300" dirty="0" smtClean="0">
                <a:latin typeface="Lucida Sans" panose="020B0602030504020204" pitchFamily="34" charset="0"/>
              </a:rPr>
              <a:t>Saith egwyddor o arfer dda: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sicrhau pwrpas addysgol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annog cydweithio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integreiddio gydag agweddau eraill o’r cwricwlwm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sicrhau mai’r plentyn sydd yn rheoli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dewis rhaglenni gymwysiadau sydd yn dryloyw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osgoi rhaglenni gymwysiadau sydd yn cynnwys trais neu ystrydebu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bod yn ymwybodol am faterion iechyd a diogelwch.</a:t>
            </a:r>
          </a:p>
          <a:p>
            <a:pPr marL="457200" indent="-457200">
              <a:buAutoNum type="arabicPeriod"/>
            </a:pPr>
            <a:endParaRPr lang="en-GB" altLang="en-US" sz="2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>
          <a:xfrm>
            <a:off x="4788024" y="836712"/>
            <a:ext cx="4176464" cy="2664296"/>
          </a:xfrm>
        </p:spPr>
        <p:txBody>
          <a:bodyPr>
            <a:normAutofit fontScale="400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Seven principles of good practice: 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1. ensure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an educational purpose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2. encourage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collaboration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3. integrate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with other aspects of curriculum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4. ensure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the child is in control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5. choose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applications that are transparent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6. avoid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applications containing violence or stereotyping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7. be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aware of health and safety issues.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 algn="r">
              <a:buNone/>
            </a:pPr>
            <a:r>
              <a:rPr lang="en-GB" sz="2500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2500" i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Siraj</a:t>
            </a:r>
            <a:r>
              <a:rPr lang="en-GB" sz="25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-Blatchford and </a:t>
            </a:r>
            <a:r>
              <a:rPr lang="en-GB" sz="2500" i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Siraj</a:t>
            </a:r>
            <a:r>
              <a:rPr lang="en-GB" sz="2500" i="1" dirty="0">
                <a:solidFill>
                  <a:srgbClr val="002060"/>
                </a:solidFill>
                <a:latin typeface="Lucida Sans" panose="020B0602030504020204" pitchFamily="34" charset="0"/>
              </a:rPr>
              <a:t>-Blatchford, </a:t>
            </a:r>
            <a:r>
              <a:rPr lang="en-GB" sz="25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2000).</a:t>
            </a:r>
            <a:endParaRPr lang="en-GB" sz="25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3"/>
          </p:nvPr>
        </p:nvSpPr>
        <p:spPr>
          <a:xfrm>
            <a:off x="179512" y="3501008"/>
            <a:ext cx="4316288" cy="2594992"/>
          </a:xfrm>
        </p:spPr>
        <p:txBody>
          <a:bodyPr>
            <a:normAutofit/>
          </a:bodyPr>
          <a:lstStyle/>
          <a:p>
            <a:r>
              <a:rPr lang="cy-GB" sz="1500" dirty="0" smtClean="0">
                <a:latin typeface="Lucida Sans" panose="020B0602030504020204" pitchFamily="34" charset="0"/>
              </a:rPr>
              <a:t>Tiliau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‘Bee bots’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Ffônau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Byrddau gwyn rhyngweithiol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Pegiau a botymau siarad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Cyfrifiaduron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Camerâu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Recordwyr digidol – clywedol a gweledol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4648200" y="3501008"/>
            <a:ext cx="4316288" cy="2160240"/>
          </a:xfrm>
        </p:spPr>
        <p:txBody>
          <a:bodyPr>
            <a:normAutofit fontScale="47500" lnSpcReduction="20000"/>
          </a:bodyPr>
          <a:lstStyle/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Tills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Bee bots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Phones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Interactive Whiteboards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Talking pegs and buttons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Computers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Cameras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Digital recorders – audio and visual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747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 smtClean="0">
                <a:latin typeface="Lucida Sans" panose="020B0602030504020204" pitchFamily="34" charset="0"/>
              </a:rPr>
              <a:t>Storiâu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Stories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Y Tri </a:t>
            </a:r>
            <a:r>
              <a:rPr lang="en-GB" dirty="0" err="1" smtClean="0"/>
              <a:t>Mochyn</a:t>
            </a:r>
            <a:r>
              <a:rPr lang="en-GB" dirty="0" smtClean="0"/>
              <a:t> Bach - </a:t>
            </a:r>
            <a:r>
              <a:rPr lang="en-GB" dirty="0" err="1" smtClean="0"/>
              <a:t>Rhifo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Three little Pigs - Counting</a:t>
            </a:r>
          </a:p>
          <a:p>
            <a:r>
              <a:rPr lang="en-GB" dirty="0" smtClean="0"/>
              <a:t>Elen </a:t>
            </a:r>
            <a:r>
              <a:rPr lang="en-GB" dirty="0" err="1" smtClean="0"/>
              <a:t>Benfelen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tri </a:t>
            </a:r>
            <a:r>
              <a:rPr lang="en-GB" dirty="0" err="1" smtClean="0"/>
              <a:t>arth</a:t>
            </a:r>
            <a:r>
              <a:rPr lang="en-GB" dirty="0" smtClean="0"/>
              <a:t> – </a:t>
            </a:r>
            <a:r>
              <a:rPr lang="en-GB" dirty="0" err="1" smtClean="0"/>
              <a:t>Rhifo</a:t>
            </a:r>
            <a:r>
              <a:rPr lang="en-GB" dirty="0" smtClean="0"/>
              <a:t> a </a:t>
            </a:r>
            <a:r>
              <a:rPr lang="en-GB" dirty="0" err="1" smtClean="0"/>
              <a:t>phatrymau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Goldilocks and the three bears – Counting and patterns</a:t>
            </a:r>
          </a:p>
          <a:p>
            <a:r>
              <a:rPr lang="en-GB" dirty="0" smtClean="0"/>
              <a:t>The bad tempered ladybird - Time</a:t>
            </a:r>
          </a:p>
          <a:p>
            <a:r>
              <a:rPr lang="en-GB" dirty="0" smtClean="0"/>
              <a:t>Y </a:t>
            </a:r>
            <a:r>
              <a:rPr lang="en-GB" dirty="0" err="1" smtClean="0"/>
              <a:t>lindysyn</a:t>
            </a:r>
            <a:r>
              <a:rPr lang="en-GB" dirty="0" smtClean="0"/>
              <a:t> </a:t>
            </a:r>
            <a:r>
              <a:rPr lang="en-GB" dirty="0" err="1" smtClean="0"/>
              <a:t>llwglyd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 - </a:t>
            </a:r>
            <a:r>
              <a:rPr lang="en-GB" dirty="0" err="1" smtClean="0"/>
              <a:t>Patrwm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The very hungry caterpillar - Pattern</a:t>
            </a:r>
          </a:p>
          <a:p>
            <a:r>
              <a:rPr lang="en-GB" dirty="0" err="1" smtClean="0"/>
              <a:t>Syrpreis</a:t>
            </a:r>
            <a:r>
              <a:rPr lang="en-GB" dirty="0" smtClean="0"/>
              <a:t> </a:t>
            </a:r>
            <a:r>
              <a:rPr lang="en-GB" dirty="0" err="1" smtClean="0"/>
              <a:t>Handa</a:t>
            </a:r>
            <a:endParaRPr lang="en-GB" dirty="0" smtClean="0"/>
          </a:p>
          <a:p>
            <a:r>
              <a:rPr lang="en-GB" dirty="0" err="1" smtClean="0">
                <a:solidFill>
                  <a:srgbClr val="002060"/>
                </a:solidFill>
              </a:rPr>
              <a:t>Handa’s</a:t>
            </a:r>
            <a:r>
              <a:rPr lang="en-GB" dirty="0" smtClean="0">
                <a:solidFill>
                  <a:srgbClr val="002060"/>
                </a:solidFill>
              </a:rPr>
              <a:t> Surprise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I went to the </a:t>
            </a:r>
            <a:r>
              <a:rPr lang="en-GB" dirty="0" err="1" smtClean="0">
                <a:solidFill>
                  <a:srgbClr val="002060"/>
                </a:solidFill>
              </a:rPr>
              <a:t>Zoopermarket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err="1" smtClean="0"/>
              <a:t>Rydyn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hela</a:t>
            </a:r>
            <a:r>
              <a:rPr lang="en-GB" dirty="0" smtClean="0"/>
              <a:t> </a:t>
            </a:r>
            <a:r>
              <a:rPr lang="en-GB" dirty="0" err="1" smtClean="0"/>
              <a:t>arth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We’re going on a bear hunt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4930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 smtClean="0">
                <a:latin typeface="Lucida Sans" panose="020B0602030504020204" pitchFamily="34" charset="0"/>
              </a:rPr>
              <a:t>Rhigymau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Rhymes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Five little ducks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Jack and Jill went up the hill</a:t>
            </a:r>
          </a:p>
          <a:p>
            <a:r>
              <a:rPr lang="en-GB" dirty="0" err="1" smtClean="0"/>
              <a:t>Hicori</a:t>
            </a:r>
            <a:r>
              <a:rPr lang="en-GB" dirty="0" smtClean="0"/>
              <a:t> </a:t>
            </a:r>
            <a:r>
              <a:rPr lang="en-GB" dirty="0" err="1" smtClean="0"/>
              <a:t>Dicori</a:t>
            </a:r>
            <a:r>
              <a:rPr lang="en-GB" dirty="0" smtClean="0"/>
              <a:t> Doc - </a:t>
            </a:r>
            <a:r>
              <a:rPr lang="en-GB" dirty="0" err="1" smtClean="0"/>
              <a:t>Amser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Hickory </a:t>
            </a:r>
            <a:r>
              <a:rPr lang="en-GB" dirty="0" err="1" smtClean="0">
                <a:solidFill>
                  <a:srgbClr val="002060"/>
                </a:solidFill>
              </a:rPr>
              <a:t>Dickory</a:t>
            </a:r>
            <a:r>
              <a:rPr lang="en-GB" dirty="0" smtClean="0">
                <a:solidFill>
                  <a:srgbClr val="002060"/>
                </a:solidFill>
              </a:rPr>
              <a:t> dock - Time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Five little monkeys jumping on the bed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Hey diddle </a:t>
            </a:r>
            <a:r>
              <a:rPr lang="en-GB" dirty="0" err="1" smtClean="0">
                <a:solidFill>
                  <a:srgbClr val="002060"/>
                </a:solidFill>
              </a:rPr>
              <a:t>diddle</a:t>
            </a:r>
            <a:endParaRPr lang="en-GB" dirty="0" smtClean="0">
              <a:solidFill>
                <a:srgbClr val="002060"/>
              </a:solidFill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6091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17638"/>
            <a:ext cx="4244280" cy="41716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 smtClean="0">
                <a:latin typeface="Lucida Sans" panose="020B0602030504020204" pitchFamily="34" charset="0"/>
              </a:rPr>
              <a:t>Gwerthuswch eich cynllun gweithgaredd. Meddyliwch am…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Cysyniadau Mathemategol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Dysgu gweithredol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Ymrwymiad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Dilyniant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Monitro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Evaluate your activity plan. Think about…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Mathematical Concepts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Active learning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Engagement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Progression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Monitoring</a:t>
            </a:r>
          </a:p>
          <a:p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 smtClean="0">
                <a:latin typeface="Lucida Sans" panose="020B0602030504020204" pitchFamily="34" charset="0"/>
              </a:rPr>
              <a:t>Tasg gr</a:t>
            </a:r>
            <a:r>
              <a:rPr lang="cy-GB" sz="3200" dirty="0" smtClean="0">
                <a:latin typeface="Calibri" panose="020F0502020204030204" pitchFamily="34" charset="0"/>
              </a:rPr>
              <a:t>ŵ</a:t>
            </a:r>
            <a:r>
              <a:rPr lang="cy-GB" sz="3200" dirty="0" smtClean="0">
                <a:latin typeface="Lucida Sans" panose="020B0602030504020204" pitchFamily="34" charset="0"/>
              </a:rPr>
              <a:t>p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Group task</a:t>
            </a:r>
            <a:endParaRPr 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28325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057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Mathemateg</a:t>
            </a:r>
            <a:r>
              <a:rPr lang="en-GB" sz="3200" dirty="0" smtClean="0">
                <a:latin typeface="Lucida Sans" panose="020B0602030504020204" pitchFamily="34" charset="0"/>
              </a:rPr>
              <a:t> a </a:t>
            </a:r>
            <a:r>
              <a:rPr lang="en-GB" sz="3200" dirty="0" err="1" smtClean="0">
                <a:latin typeface="Lucida Sans" panose="020B0602030504020204" pitchFamily="34" charset="0"/>
              </a:rPr>
              <a:t>Chwarae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Mathematics and Play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19256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Sims, T., (2015) ‘Math and Play’ . Available at: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  <a:hlinkClick r:id="rId2"/>
              </a:rPr>
              <a:t>https</a:t>
            </a:r>
            <a:r>
              <a:rPr lang="en-GB" dirty="0">
                <a:latin typeface="Lucida Sans" panose="020B0602030504020204" pitchFamily="34" charset="0"/>
                <a:hlinkClick r:id="rId2"/>
              </a:rPr>
              <a:t>://</a:t>
            </a:r>
            <a:r>
              <a:rPr lang="en-GB" dirty="0" smtClean="0">
                <a:latin typeface="Lucida Sans" panose="020B0602030504020204" pitchFamily="34" charset="0"/>
                <a:hlinkClick r:id="rId2"/>
              </a:rPr>
              <a:t>www.youtube.com/watch?v=4ffKhM8OCd0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MIND, (2015) ‘Mathematics and Early Childhood Development’. Available at: 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https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www.youtube.com/watch?v=fFXt7-mUSSU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0264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 smtClean="0">
                <a:latin typeface="Lucida Sans" panose="020B0602030504020204" pitchFamily="34" charset="0"/>
              </a:rPr>
              <a:t>Tasg annibynnol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Independent task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600201"/>
            <a:ext cx="8363272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 smtClean="0">
                <a:latin typeface="Lucida Sans" panose="020B0602030504020204" pitchFamily="34" charset="0"/>
              </a:rPr>
              <a:t>Darllenwch yr isod cyn Darlith 4: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Read the following by Lecture 4:</a:t>
            </a:r>
          </a:p>
          <a:p>
            <a:r>
              <a:rPr lang="en-GB" dirty="0">
                <a:latin typeface="Lucida Sans" panose="020B0602030504020204" pitchFamily="34" charset="0"/>
              </a:rPr>
              <a:t>Chigeza, P., &amp; </a:t>
            </a:r>
            <a:r>
              <a:rPr lang="en-GB" dirty="0" err="1">
                <a:latin typeface="Lucida Sans" panose="020B0602030504020204" pitchFamily="34" charset="0"/>
              </a:rPr>
              <a:t>Sorin</a:t>
            </a:r>
            <a:r>
              <a:rPr lang="en-GB" dirty="0">
                <a:latin typeface="Lucida Sans" panose="020B0602030504020204" pitchFamily="34" charset="0"/>
              </a:rPr>
              <a:t>, R. (2016). </a:t>
            </a:r>
            <a:r>
              <a:rPr lang="en-GB" dirty="0" smtClean="0">
                <a:latin typeface="Lucida Sans" panose="020B0602030504020204" pitchFamily="34" charset="0"/>
              </a:rPr>
              <a:t>‘Kindergarten </a:t>
            </a:r>
            <a:r>
              <a:rPr lang="en-GB" dirty="0">
                <a:latin typeface="Lucida Sans" panose="020B0602030504020204" pitchFamily="34" charset="0"/>
              </a:rPr>
              <a:t>Children Demonstrating Numeracy Concepts through Drawings and </a:t>
            </a:r>
            <a:r>
              <a:rPr lang="en-GB" dirty="0" smtClean="0">
                <a:latin typeface="Lucida Sans" panose="020B0602030504020204" pitchFamily="34" charset="0"/>
              </a:rPr>
              <a:t>Explanations : Intentional </a:t>
            </a:r>
            <a:r>
              <a:rPr lang="en-GB" dirty="0">
                <a:latin typeface="Lucida Sans" panose="020B0602030504020204" pitchFamily="34" charset="0"/>
              </a:rPr>
              <a:t>Teaching within Play-based </a:t>
            </a:r>
            <a:r>
              <a:rPr lang="en-GB" dirty="0" smtClean="0">
                <a:latin typeface="Lucida Sans" panose="020B0602030504020204" pitchFamily="34" charset="0"/>
              </a:rPr>
              <a:t>Learning’. </a:t>
            </a:r>
            <a:r>
              <a:rPr lang="en-GB" i="1" dirty="0">
                <a:latin typeface="Lucida Sans" panose="020B0602030504020204" pitchFamily="34" charset="0"/>
              </a:rPr>
              <a:t>Australian Journal of Teacher Education, 41</a:t>
            </a:r>
            <a:r>
              <a:rPr lang="en-GB" dirty="0">
                <a:latin typeface="Lucida Sans" panose="020B0602030504020204" pitchFamily="34" charset="0"/>
              </a:rPr>
              <a:t>(5).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  <a:hlinkClick r:id="rId2"/>
              </a:rPr>
              <a:t>http</a:t>
            </a:r>
            <a:r>
              <a:rPr lang="en-GB" dirty="0">
                <a:latin typeface="Lucida Sans" panose="020B0602030504020204" pitchFamily="34" charset="0"/>
                <a:hlinkClick r:id="rId2"/>
              </a:rPr>
              <a:t>://</a:t>
            </a:r>
            <a:r>
              <a:rPr lang="en-GB" dirty="0" smtClean="0">
                <a:latin typeface="Lucida Sans" panose="020B0602030504020204" pitchFamily="34" charset="0"/>
                <a:hlinkClick r:id="rId2"/>
              </a:rPr>
              <a:t>dx.doi.org/10.14221/ajte.2016v41n5.5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87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Darllen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pellach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Further reading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Pitchford</a:t>
            </a:r>
            <a:r>
              <a:rPr lang="en-US" dirty="0" smtClean="0"/>
              <a:t>, N., </a:t>
            </a:r>
            <a:r>
              <a:rPr lang="en-US" dirty="0" err="1" smtClean="0"/>
              <a:t>Papini</a:t>
            </a:r>
            <a:r>
              <a:rPr lang="en-US" dirty="0" smtClean="0"/>
              <a:t>, C., </a:t>
            </a:r>
            <a:r>
              <a:rPr lang="en-US" dirty="0" err="1" smtClean="0"/>
              <a:t>Outhwaite</a:t>
            </a:r>
            <a:r>
              <a:rPr lang="en-US" dirty="0" smtClean="0"/>
              <a:t>, L. and </a:t>
            </a:r>
            <a:r>
              <a:rPr lang="en-US" dirty="0" err="1" smtClean="0"/>
              <a:t>Gulliford</a:t>
            </a:r>
            <a:r>
              <a:rPr lang="en-US" dirty="0" smtClean="0"/>
              <a:t>, A. (2016) ‘</a:t>
            </a:r>
            <a:r>
              <a:rPr lang="en-GB" dirty="0" smtClean="0"/>
              <a:t>Fine </a:t>
            </a:r>
            <a:r>
              <a:rPr lang="en-GB" dirty="0"/>
              <a:t>Motor Skills Predict Maths Ability Better than They Predict Reading Ability in the Early Primary School </a:t>
            </a:r>
            <a:r>
              <a:rPr lang="en-GB" dirty="0" smtClean="0"/>
              <a:t>Years’. </a:t>
            </a:r>
            <a:r>
              <a:rPr lang="en-GB" i="1" dirty="0" smtClean="0"/>
              <a:t>Frontiers in Psychology Vol. 7, pp 783.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88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51520" y="1340768"/>
            <a:ext cx="8568952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Chigeza, P., &amp; </a:t>
            </a:r>
            <a:r>
              <a:rPr lang="en-GB" sz="1400" dirty="0" err="1"/>
              <a:t>Sorin</a:t>
            </a:r>
            <a:r>
              <a:rPr lang="en-GB" sz="1400" dirty="0"/>
              <a:t>, R. (2016). ‘Kindergarten Children Demonstrating Numeracy Concepts through Drawings and Explanations : Intentional Teaching within Play-based Learning’. </a:t>
            </a:r>
            <a:r>
              <a:rPr lang="en-GB" sz="1400" i="1" dirty="0"/>
              <a:t>Australian Journal of Teacher Education, 41</a:t>
            </a:r>
            <a:r>
              <a:rPr lang="en-GB" sz="1400" dirty="0"/>
              <a:t>(5).</a:t>
            </a:r>
          </a:p>
          <a:p>
            <a:r>
              <a:rPr lang="en-GB" sz="1400" dirty="0">
                <a:hlinkClick r:id="rId2"/>
              </a:rPr>
              <a:t>http://dx.doi.org/10.14221/ajte.2016v41n5.5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1400" dirty="0"/>
              <a:t>MIND, (2015) ‘Mathematics and Early Childhood Development’. Available at: </a:t>
            </a:r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www.youtube.com/watch?v=fFXt7-mUSSU</a:t>
            </a:r>
            <a:endParaRPr lang="en-GB" sz="1400" dirty="0" smtClean="0"/>
          </a:p>
          <a:p>
            <a:endParaRPr lang="en-GB" sz="1400" dirty="0"/>
          </a:p>
          <a:p>
            <a:r>
              <a:rPr lang="en-US" sz="1400" dirty="0" err="1"/>
              <a:t>Pitchford</a:t>
            </a:r>
            <a:r>
              <a:rPr lang="en-US" sz="1400" dirty="0"/>
              <a:t>, N., </a:t>
            </a:r>
            <a:r>
              <a:rPr lang="en-US" sz="1400" dirty="0" err="1"/>
              <a:t>Papini</a:t>
            </a:r>
            <a:r>
              <a:rPr lang="en-US" sz="1400" dirty="0"/>
              <a:t>, C., </a:t>
            </a:r>
            <a:r>
              <a:rPr lang="en-US" sz="1400" dirty="0" err="1"/>
              <a:t>Outhwaite</a:t>
            </a:r>
            <a:r>
              <a:rPr lang="en-US" sz="1400" dirty="0"/>
              <a:t>, L. and </a:t>
            </a:r>
            <a:r>
              <a:rPr lang="en-US" sz="1400" dirty="0" err="1"/>
              <a:t>Gulliford</a:t>
            </a:r>
            <a:r>
              <a:rPr lang="en-US" sz="1400" dirty="0"/>
              <a:t>, A. (2016) ‘</a:t>
            </a:r>
            <a:r>
              <a:rPr lang="en-GB" sz="1400" dirty="0"/>
              <a:t>Fine Motor Skills Predict Maths Ability Better than They Predict Reading Ability in the Early Primary School Years’. </a:t>
            </a:r>
            <a:r>
              <a:rPr lang="en-GB" sz="1400" i="1" dirty="0"/>
              <a:t>Frontiers in Psychology Vol. 7, pp 783</a:t>
            </a:r>
            <a:r>
              <a:rPr lang="en-GB" sz="1400" i="1" dirty="0" smtClean="0"/>
              <a:t>.</a:t>
            </a:r>
          </a:p>
          <a:p>
            <a:endParaRPr lang="en-US" sz="1400" dirty="0"/>
          </a:p>
          <a:p>
            <a:r>
              <a:rPr lang="en-GB" sz="1400" dirty="0"/>
              <a:t>Sims, T., (2015) ‘Math and Play’ . Available at:</a:t>
            </a:r>
          </a:p>
          <a:p>
            <a:r>
              <a:rPr lang="en-GB" sz="1400" dirty="0">
                <a:hlinkClick r:id="rId4"/>
              </a:rPr>
              <a:t>https://</a:t>
            </a:r>
            <a:r>
              <a:rPr lang="en-GB" sz="1400" dirty="0" smtClean="0">
                <a:hlinkClick r:id="rId4"/>
              </a:rPr>
              <a:t>www.youtube.com/watch?v=4ffKhM8OCd0</a:t>
            </a:r>
            <a:endParaRPr lang="en-GB" sz="1400" dirty="0" smtClean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 </a:t>
            </a:r>
            <a:r>
              <a:rPr lang="en-GB" sz="1400" dirty="0" err="1"/>
              <a:t>Siraj</a:t>
            </a:r>
            <a:r>
              <a:rPr lang="en-GB" sz="1400" dirty="0"/>
              <a:t>-Blatchford, I. and </a:t>
            </a:r>
            <a:r>
              <a:rPr lang="en-GB" sz="1400" dirty="0" err="1"/>
              <a:t>Siraj</a:t>
            </a:r>
            <a:r>
              <a:rPr lang="en-GB" sz="1400" dirty="0"/>
              <a:t>-Blatchford, J. (2000) More than Computers: Information and Communications Technology in the Early Years, London, Early Education </a:t>
            </a:r>
            <a:r>
              <a:rPr lang="en-GB" sz="1400" i="1" dirty="0"/>
              <a:t>(The British Association for Early Childhood Education) </a:t>
            </a:r>
            <a:endParaRPr lang="en-GB" sz="1400" dirty="0"/>
          </a:p>
          <a:p>
            <a:endParaRPr lang="en-GB" dirty="0" smtClean="0"/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3546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4621</TotalTime>
  <Words>1170</Words>
  <Application>Microsoft Office PowerPoint</Application>
  <PresentationFormat>On-screen Show (4:3)</PresentationFormat>
  <Paragraphs>365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ＭＳ Ｐゴシック</vt:lpstr>
      <vt:lpstr>Arial</vt:lpstr>
      <vt:lpstr>Calibri</vt:lpstr>
      <vt:lpstr>Lucida Sans</vt:lpstr>
      <vt:lpstr>Myriad Pro</vt:lpstr>
      <vt:lpstr>20140311PresentationUWTSDTemplate</vt:lpstr>
      <vt:lpstr> EAEE4005/C EAEE4010/C Y mathemategydd ifanc: archwilio a datrys problemau The young mathematician: exploration and problem solving </vt:lpstr>
      <vt:lpstr>Amcanion Aims</vt:lpstr>
      <vt:lpstr>Mathemateg trwy chwarae Mathematics through play</vt:lpstr>
      <vt:lpstr>Mathemateg ym mhob maes dysgu Maths in all areas of learning</vt:lpstr>
      <vt:lpstr>Chwarae Rôl Role Play</vt:lpstr>
      <vt:lpstr>Chwarae Synhwyraidd Sensory Play</vt:lpstr>
      <vt:lpstr>Sgiliau echddygol bras Gross motor skills</vt:lpstr>
      <vt:lpstr>Sgiliau echddygol manwl Fine motor skills</vt:lpstr>
      <vt:lpstr>Chwarae Creadigol/ ‘Anniben’ Creative/ ‘Messy’ Play</vt:lpstr>
      <vt:lpstr>Adeiladwaith Construction</vt:lpstr>
      <vt:lpstr>Tywod a Dŵr  Sand and Water</vt:lpstr>
      <vt:lpstr>TGCh ICT</vt:lpstr>
      <vt:lpstr>Storiâu Stories</vt:lpstr>
      <vt:lpstr>Rhigymau Rhymes</vt:lpstr>
      <vt:lpstr>Tasg grŵp Group task</vt:lpstr>
      <vt:lpstr>Mathemateg a Chwarae Mathematics and Play</vt:lpstr>
      <vt:lpstr>Tasg annibynnol Independent task</vt:lpstr>
      <vt:lpstr>Darllen pellach Further reading</vt:lpstr>
      <vt:lpstr> Cyfeiriadau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38</cp:revision>
  <dcterms:created xsi:type="dcterms:W3CDTF">2015-04-14T15:21:28Z</dcterms:created>
  <dcterms:modified xsi:type="dcterms:W3CDTF">2018-01-10T11:53:42Z</dcterms:modified>
</cp:coreProperties>
</file>