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73B88F-594B-5046-A99A-1E8A8D7F7D87}" type="datetimeFigureOut">
              <a:rPr lang="en-GB" smtClean="0"/>
              <a:t>17/05/2016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4B2929-EB0F-2D4E-B813-CBB36E82EE4F}" type="slidenum">
              <a:rPr lang="en-GB" smtClean="0"/>
              <a:t>‹#›</a:t>
            </a:fld>
            <a:endParaRPr lang="en-GB"/>
          </a:p>
        </p:txBody>
      </p:sp>
    </p:spTree>
    <p:extLst>
      <p:ext uri="{BB962C8B-B14F-4D97-AF65-F5344CB8AC3E}">
        <p14:creationId xmlns:p14="http://schemas.microsoft.com/office/powerpoint/2010/main" val="314714989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1</a:t>
            </a:fld>
            <a:endParaRPr lang="en-GB"/>
          </a:p>
        </p:txBody>
      </p:sp>
    </p:spTree>
    <p:extLst>
      <p:ext uri="{BB962C8B-B14F-4D97-AF65-F5344CB8AC3E}">
        <p14:creationId xmlns:p14="http://schemas.microsoft.com/office/powerpoint/2010/main" val="2655312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Symbolism plays a big part in Chinese festivals especially during Chinese New</a:t>
            </a:r>
            <a:r>
              <a:rPr lang="en-GB" baseline="0" dirty="0" smtClean="0"/>
              <a:t> Year. The symbolism can be seen in the food that people eat during this period. The symbols all point to in wishing that everyone has good luck and success in the year ahead. (Talk through pictures)</a:t>
            </a:r>
            <a:endParaRPr lang="en-GB" dirty="0" smtClean="0"/>
          </a:p>
          <a:p>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2</a:t>
            </a:fld>
            <a:endParaRPr lang="en-GB"/>
          </a:p>
        </p:txBody>
      </p:sp>
    </p:spTree>
    <p:extLst>
      <p:ext uri="{BB962C8B-B14F-4D97-AF65-F5344CB8AC3E}">
        <p14:creationId xmlns:p14="http://schemas.microsoft.com/office/powerpoint/2010/main" val="747929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Jiaozi</a:t>
            </a:r>
            <a:r>
              <a:rPr lang="en-GB" dirty="0" smtClean="0"/>
              <a:t> symbolise</a:t>
            </a:r>
            <a:r>
              <a:rPr lang="en-GB" baseline="0" dirty="0" smtClean="0"/>
              <a:t>s wealth because they look like the silver ingots that were used as currency that had been used in China in the past. Longevity noodles are also eaten on a person’s birthday as a way of hoping that they will live a long life.</a:t>
            </a:r>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3</a:t>
            </a:fld>
            <a:endParaRPr lang="en-GB"/>
          </a:p>
        </p:txBody>
      </p:sp>
    </p:spTree>
    <p:extLst>
      <p:ext uri="{BB962C8B-B14F-4D97-AF65-F5344CB8AC3E}">
        <p14:creationId xmlns:p14="http://schemas.microsoft.com/office/powerpoint/2010/main" val="1560564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dirty="0" smtClean="0"/>
              <a:t>A Homophones</a:t>
            </a:r>
            <a:r>
              <a:rPr lang="en-GB" sz="1200" baseline="0" dirty="0" smtClean="0"/>
              <a:t> are words that</a:t>
            </a:r>
            <a:r>
              <a:rPr lang="en-GB" sz="1200" dirty="0" smtClean="0"/>
              <a:t> sound alike but have different meanings and spellings (talk through the examples). They play a big part on what people eat during Chinese</a:t>
            </a:r>
            <a:r>
              <a:rPr lang="en-GB" sz="1200" baseline="0" dirty="0" smtClean="0"/>
              <a:t> New Year.</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4</a:t>
            </a:fld>
            <a:endParaRPr lang="en-GB"/>
          </a:p>
        </p:txBody>
      </p:sp>
    </p:spTree>
    <p:extLst>
      <p:ext uri="{BB962C8B-B14F-4D97-AF65-F5344CB8AC3E}">
        <p14:creationId xmlns:p14="http://schemas.microsoft.com/office/powerpoint/2010/main" val="3869120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Fish is a popular dish at Chinese New</a:t>
            </a:r>
            <a:r>
              <a:rPr lang="en-GB" baseline="0" dirty="0" smtClean="0"/>
              <a:t> Years because the Chinese word </a:t>
            </a:r>
            <a:r>
              <a:rPr lang="en-GB" baseline="0" dirty="0" err="1" smtClean="0"/>
              <a:t>yu</a:t>
            </a:r>
            <a:r>
              <a:rPr lang="en-GB" baseline="0" dirty="0" smtClean="0"/>
              <a:t> sounds like the for prosperity. </a:t>
            </a:r>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5</a:t>
            </a:fld>
            <a:endParaRPr lang="en-GB"/>
          </a:p>
        </p:txBody>
      </p:sp>
    </p:spTree>
    <p:extLst>
      <p:ext uri="{BB962C8B-B14F-4D97-AF65-F5344CB8AC3E}">
        <p14:creationId xmlns:p14="http://schemas.microsoft.com/office/powerpoint/2010/main" val="1304994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Niangao</a:t>
            </a:r>
            <a:r>
              <a:rPr lang="en-GB" dirty="0" smtClean="0"/>
              <a:t> is a glutinous rice cake that is</a:t>
            </a:r>
            <a:r>
              <a:rPr lang="en-GB" baseline="0" dirty="0" smtClean="0"/>
              <a:t> popular at New Year. It is considered good luck to eat at this time because </a:t>
            </a:r>
            <a:r>
              <a:rPr lang="en-GB" baseline="0" dirty="0" err="1" smtClean="0"/>
              <a:t>niangao</a:t>
            </a:r>
            <a:r>
              <a:rPr lang="en-GB" baseline="0" dirty="0" smtClean="0"/>
              <a:t> sounds like higher year. It has the symbolism for a more prosperous year.</a:t>
            </a:r>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6</a:t>
            </a:fld>
            <a:endParaRPr lang="en-GB"/>
          </a:p>
        </p:txBody>
      </p:sp>
    </p:spTree>
    <p:extLst>
      <p:ext uri="{BB962C8B-B14F-4D97-AF65-F5344CB8AC3E}">
        <p14:creationId xmlns:p14="http://schemas.microsoft.com/office/powerpoint/2010/main" val="1102787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A common saying during Chinese New</a:t>
            </a:r>
            <a:r>
              <a:rPr lang="en-GB" baseline="0" dirty="0" smtClean="0"/>
              <a:t> year is </a:t>
            </a:r>
            <a:r>
              <a:rPr lang="zh-CN" altLang="en-US" baseline="0" dirty="0" smtClean="0"/>
              <a:t>恭喜发财</a:t>
            </a:r>
            <a:r>
              <a:rPr lang="en-US" altLang="zh-CN" baseline="0" dirty="0" smtClean="0"/>
              <a:t>, it means wish you prosperity. </a:t>
            </a:r>
            <a:r>
              <a:rPr lang="en-US" altLang="zh-CN" baseline="0" dirty="0" err="1" smtClean="0"/>
              <a:t>Facai</a:t>
            </a:r>
            <a:r>
              <a:rPr lang="en-US" altLang="zh-CN" baseline="0" dirty="0" smtClean="0"/>
              <a:t> noodles are therefore a popular food to eat during this time because they sound similar to</a:t>
            </a:r>
            <a:r>
              <a:rPr lang="ja-JP" altLang="en-US" sz="1200" dirty="0" smtClean="0"/>
              <a:t>发财</a:t>
            </a:r>
            <a:r>
              <a:rPr lang="en-US" altLang="ja-JP" sz="1200" dirty="0" smtClean="0"/>
              <a:t> (</a:t>
            </a:r>
            <a:r>
              <a:rPr lang="en-US" altLang="ja-JP" sz="1200" dirty="0" err="1" smtClean="0"/>
              <a:t>facai</a:t>
            </a:r>
            <a:r>
              <a:rPr lang="en-US" altLang="ja-JP" sz="1200" smtClean="0"/>
              <a:t>).</a:t>
            </a:r>
            <a:endParaRPr lang="en-GB" sz="1200" smtClean="0"/>
          </a:p>
          <a:p>
            <a:endParaRPr lang="en-GB" dirty="0"/>
          </a:p>
        </p:txBody>
      </p:sp>
      <p:sp>
        <p:nvSpPr>
          <p:cNvPr id="4" name="Slide Number Placeholder 3"/>
          <p:cNvSpPr>
            <a:spLocks noGrp="1"/>
          </p:cNvSpPr>
          <p:nvPr>
            <p:ph type="sldNum" sz="quarter" idx="10"/>
          </p:nvPr>
        </p:nvSpPr>
        <p:spPr/>
        <p:txBody>
          <a:bodyPr/>
          <a:lstStyle/>
          <a:p>
            <a:fld id="{E74B2929-EB0F-2D4E-B813-CBB36E82EE4F}" type="slidenum">
              <a:rPr lang="en-GB" smtClean="0"/>
              <a:t>7</a:t>
            </a:fld>
            <a:endParaRPr lang="en-GB"/>
          </a:p>
        </p:txBody>
      </p:sp>
    </p:spTree>
    <p:extLst>
      <p:ext uri="{BB962C8B-B14F-4D97-AF65-F5344CB8AC3E}">
        <p14:creationId xmlns:p14="http://schemas.microsoft.com/office/powerpoint/2010/main" val="2560077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8B99904-F357-4412-AEBD-BB3B0692D74F}" type="datetimeFigureOut">
              <a:rPr lang="en-GB" smtClean="0"/>
              <a:pPr/>
              <a:t>17/05/2016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01CBF3A6-CE7B-43EB-91D4-FA78AD182B2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1CBF3A6-CE7B-43EB-91D4-FA78AD182B28}"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01CBF3A6-CE7B-43EB-91D4-FA78AD182B28}"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8B99904-F357-4412-AEBD-BB3B0692D74F}" type="datetimeFigureOut">
              <a:rPr lang="en-GB" smtClean="0"/>
              <a:pPr/>
              <a:t>17/05/2016</a:t>
            </a:fld>
            <a:endParaRPr lang="en-GB"/>
          </a:p>
        </p:txBody>
      </p:sp>
      <p:sp>
        <p:nvSpPr>
          <p:cNvPr id="10" name="Slide Number Placeholder 9"/>
          <p:cNvSpPr>
            <a:spLocks noGrp="1"/>
          </p:cNvSpPr>
          <p:nvPr>
            <p:ph type="sldNum" sz="quarter" idx="16"/>
          </p:nvPr>
        </p:nvSpPr>
        <p:spPr/>
        <p:txBody>
          <a:bodyPr rtlCol="0"/>
          <a:lstStyle/>
          <a:p>
            <a:fld id="{01CBF3A6-CE7B-43EB-91D4-FA78AD182B28}"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8B99904-F357-4412-AEBD-BB3B0692D74F}" type="datetimeFigureOut">
              <a:rPr lang="en-GB" smtClean="0"/>
              <a:pPr/>
              <a:t>17/05/2016</a:t>
            </a:fld>
            <a:endParaRPr lang="en-GB"/>
          </a:p>
        </p:txBody>
      </p:sp>
      <p:sp>
        <p:nvSpPr>
          <p:cNvPr id="12" name="Slide Number Placeholder 11"/>
          <p:cNvSpPr>
            <a:spLocks noGrp="1"/>
          </p:cNvSpPr>
          <p:nvPr>
            <p:ph type="sldNum" sz="quarter" idx="16"/>
          </p:nvPr>
        </p:nvSpPr>
        <p:spPr/>
        <p:txBody>
          <a:bodyPr rtlCol="0"/>
          <a:lstStyle/>
          <a:p>
            <a:fld id="{01CBF3A6-CE7B-43EB-91D4-FA78AD182B28}"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01CBF3A6-CE7B-43EB-91D4-FA78AD182B2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01CBF3A6-CE7B-43EB-91D4-FA78AD182B2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01CBF3A6-CE7B-43EB-91D4-FA78AD182B28}"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8B99904-F357-4412-AEBD-BB3B0692D74F}" type="datetimeFigureOut">
              <a:rPr lang="en-GB" smtClean="0"/>
              <a:pPr/>
              <a:t>17/05/2016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01CBF3A6-CE7B-43EB-91D4-FA78AD182B28}"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B99904-F357-4412-AEBD-BB3B0692D74F}"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BF3A6-CE7B-43EB-91D4-FA78AD182B2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8B99904-F357-4412-AEBD-BB3B0692D74F}" type="datetimeFigureOut">
              <a:rPr lang="en-GB" smtClean="0"/>
              <a:pPr/>
              <a:t>17/05/2016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01CBF3A6-CE7B-43EB-91D4-FA78AD182B2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8B99904-F357-4412-AEBD-BB3B0692D74F}" type="datetimeFigureOut">
              <a:rPr lang="en-GB" smtClean="0"/>
              <a:pPr/>
              <a:t>17/05/2016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01CBF3A6-CE7B-43EB-91D4-FA78AD182B2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6632"/>
            <a:ext cx="9144000" cy="1152128"/>
          </a:xfrm>
        </p:spPr>
        <p:txBody>
          <a:bodyPr>
            <a:normAutofit fontScale="90000"/>
          </a:bodyPr>
          <a:lstStyle/>
          <a:p>
            <a:r>
              <a:rPr lang="en-GB" dirty="0" smtClean="0"/>
              <a:t>Chinese New Year food and rituals</a:t>
            </a:r>
            <a:endParaRPr lang="en-GB" dirty="0"/>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701752"/>
            <a:ext cx="3907195" cy="326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1695374"/>
            <a:ext cx="3907195" cy="3269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9580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Symbolism</a:t>
            </a:r>
            <a:endParaRPr lang="en-GB" dirty="0"/>
          </a:p>
        </p:txBody>
      </p:sp>
      <p:sp>
        <p:nvSpPr>
          <p:cNvPr id="3" name="Content Placeholder 2"/>
          <p:cNvSpPr>
            <a:spLocks noGrp="1"/>
          </p:cNvSpPr>
          <p:nvPr>
            <p:ph sz="quarter" idx="1"/>
          </p:nvPr>
        </p:nvSpPr>
        <p:spPr>
          <a:xfrm>
            <a:off x="3900789" y="2896344"/>
            <a:ext cx="1943128" cy="1900808"/>
          </a:xfrm>
        </p:spPr>
        <p:txBody>
          <a:bodyPr>
            <a:normAutofit/>
          </a:bodyPr>
          <a:lstStyle/>
          <a:p>
            <a:pPr marL="0" indent="0">
              <a:buNone/>
            </a:pPr>
            <a:r>
              <a:rPr lang="en-GB" sz="7200" dirty="0" smtClean="0"/>
              <a:t>=</a:t>
            </a:r>
            <a:endParaRPr lang="en-GB" sz="72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420888"/>
            <a:ext cx="2857500"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104" y="2516995"/>
            <a:ext cx="2879474"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89247" y="4797152"/>
            <a:ext cx="2232248" cy="369332"/>
          </a:xfrm>
          <a:prstGeom prst="rect">
            <a:avLst/>
          </a:prstGeom>
          <a:noFill/>
        </p:spPr>
        <p:txBody>
          <a:bodyPr wrap="square" rtlCol="0">
            <a:spAutoFit/>
          </a:bodyPr>
          <a:lstStyle/>
          <a:p>
            <a:r>
              <a:rPr lang="en-GB" dirty="0" smtClean="0"/>
              <a:t>Whole White Chicken</a:t>
            </a:r>
            <a:endParaRPr lang="en-GB" dirty="0"/>
          </a:p>
        </p:txBody>
      </p:sp>
      <p:sp>
        <p:nvSpPr>
          <p:cNvPr id="5" name="TextBox 4"/>
          <p:cNvSpPr txBox="1"/>
          <p:nvPr/>
        </p:nvSpPr>
        <p:spPr>
          <a:xfrm>
            <a:off x="5843917" y="4797152"/>
            <a:ext cx="2880320" cy="369332"/>
          </a:xfrm>
          <a:prstGeom prst="rect">
            <a:avLst/>
          </a:prstGeom>
          <a:noFill/>
        </p:spPr>
        <p:txBody>
          <a:bodyPr wrap="square" rtlCol="0">
            <a:spAutoFit/>
          </a:bodyPr>
          <a:lstStyle/>
          <a:p>
            <a:r>
              <a:rPr lang="en-GB" dirty="0" smtClean="0"/>
              <a:t>Family Togetherness</a:t>
            </a:r>
            <a:endParaRPr lang="en-GB" dirty="0"/>
          </a:p>
        </p:txBody>
      </p:sp>
    </p:spTree>
    <p:extLst>
      <p:ext uri="{BB962C8B-B14F-4D97-AF65-F5344CB8AC3E}">
        <p14:creationId xmlns:p14="http://schemas.microsoft.com/office/powerpoint/2010/main" val="3384372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139952" y="3985257"/>
            <a:ext cx="1224136" cy="630560"/>
          </a:xfrm>
        </p:spPr>
        <p:txBody>
          <a:bodyPr>
            <a:noAutofit/>
          </a:bodyPr>
          <a:lstStyle/>
          <a:p>
            <a:r>
              <a:rPr lang="en-GB" sz="7200" dirty="0"/>
              <a:t>=</a:t>
            </a:r>
          </a:p>
        </p:txBody>
      </p:sp>
      <p:sp>
        <p:nvSpPr>
          <p:cNvPr id="3" name="Content Placeholder 2"/>
          <p:cNvSpPr>
            <a:spLocks noGrp="1"/>
          </p:cNvSpPr>
          <p:nvPr>
            <p:ph sz="quarter" idx="1"/>
          </p:nvPr>
        </p:nvSpPr>
        <p:spPr>
          <a:xfrm>
            <a:off x="4138826" y="1137008"/>
            <a:ext cx="3001874" cy="578768"/>
          </a:xfrm>
        </p:spPr>
        <p:txBody>
          <a:bodyPr>
            <a:noAutofit/>
          </a:bodyPr>
          <a:lstStyle/>
          <a:p>
            <a:pPr marL="0" indent="0">
              <a:buNone/>
            </a:pPr>
            <a:r>
              <a:rPr lang="en-GB" sz="7200" dirty="0" smtClean="0"/>
              <a:t>=</a:t>
            </a:r>
            <a:endParaRPr lang="en-GB" sz="72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7" y="851609"/>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3046" y="856483"/>
            <a:ext cx="2619375" cy="1792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791725" y="2780928"/>
            <a:ext cx="1899294" cy="369332"/>
          </a:xfrm>
          <a:prstGeom prst="rect">
            <a:avLst/>
          </a:prstGeom>
          <a:noFill/>
        </p:spPr>
        <p:txBody>
          <a:bodyPr wrap="square" rtlCol="0">
            <a:spAutoFit/>
          </a:bodyPr>
          <a:lstStyle/>
          <a:p>
            <a:r>
              <a:rPr lang="en-GB" dirty="0" err="1" smtClean="0"/>
              <a:t>Jiaozi</a:t>
            </a:r>
            <a:endParaRPr lang="en-GB" dirty="0"/>
          </a:p>
        </p:txBody>
      </p:sp>
      <p:sp>
        <p:nvSpPr>
          <p:cNvPr id="5" name="TextBox 4"/>
          <p:cNvSpPr txBox="1"/>
          <p:nvPr/>
        </p:nvSpPr>
        <p:spPr>
          <a:xfrm>
            <a:off x="6313735" y="2843665"/>
            <a:ext cx="1008112" cy="369332"/>
          </a:xfrm>
          <a:prstGeom prst="rect">
            <a:avLst/>
          </a:prstGeom>
          <a:noFill/>
        </p:spPr>
        <p:txBody>
          <a:bodyPr wrap="square" rtlCol="0">
            <a:spAutoFit/>
          </a:bodyPr>
          <a:lstStyle/>
          <a:p>
            <a:r>
              <a:rPr lang="en-GB" dirty="0" smtClean="0"/>
              <a:t>Wealth</a:t>
            </a:r>
            <a:endParaRPr lang="en-GB" dirty="0"/>
          </a:p>
        </p:txBody>
      </p:sp>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3606" y="34290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7547" y="34290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1309177" y="5404574"/>
            <a:ext cx="2088233" cy="369332"/>
          </a:xfrm>
          <a:prstGeom prst="rect">
            <a:avLst/>
          </a:prstGeom>
          <a:noFill/>
        </p:spPr>
        <p:txBody>
          <a:bodyPr wrap="square" rtlCol="0">
            <a:spAutoFit/>
          </a:bodyPr>
          <a:lstStyle/>
          <a:p>
            <a:r>
              <a:rPr lang="en-GB" dirty="0" smtClean="0"/>
              <a:t>Longevity Noodles</a:t>
            </a:r>
            <a:endParaRPr lang="en-GB" dirty="0"/>
          </a:p>
        </p:txBody>
      </p:sp>
      <p:sp>
        <p:nvSpPr>
          <p:cNvPr id="7" name="TextBox 6"/>
          <p:cNvSpPr txBox="1"/>
          <p:nvPr/>
        </p:nvSpPr>
        <p:spPr>
          <a:xfrm>
            <a:off x="6313735" y="5404574"/>
            <a:ext cx="1656184" cy="369332"/>
          </a:xfrm>
          <a:prstGeom prst="rect">
            <a:avLst/>
          </a:prstGeom>
          <a:noFill/>
        </p:spPr>
        <p:txBody>
          <a:bodyPr wrap="square" rtlCol="0">
            <a:spAutoFit/>
          </a:bodyPr>
          <a:lstStyle/>
          <a:p>
            <a:r>
              <a:rPr lang="en-GB" dirty="0" smtClean="0"/>
              <a:t>Old Age</a:t>
            </a:r>
            <a:endParaRPr lang="en-GB" dirty="0"/>
          </a:p>
        </p:txBody>
      </p:sp>
    </p:spTree>
    <p:extLst>
      <p:ext uri="{BB962C8B-B14F-4D97-AF65-F5344CB8AC3E}">
        <p14:creationId xmlns:p14="http://schemas.microsoft.com/office/powerpoint/2010/main" val="4243014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543585" y="12345"/>
            <a:ext cx="5616624" cy="769441"/>
          </a:xfrm>
          <a:prstGeom prst="rect">
            <a:avLst/>
          </a:prstGeom>
          <a:noFill/>
        </p:spPr>
        <p:txBody>
          <a:bodyPr wrap="square" rtlCol="0">
            <a:spAutoFit/>
          </a:bodyPr>
          <a:lstStyle/>
          <a:p>
            <a:pPr algn="ctr"/>
            <a:r>
              <a:rPr lang="en-GB" sz="4400" dirty="0" smtClean="0"/>
              <a:t>Homophones</a:t>
            </a:r>
          </a:p>
        </p:txBody>
      </p:sp>
      <p:sp>
        <p:nvSpPr>
          <p:cNvPr id="10" name="TextBox 9"/>
          <p:cNvSpPr txBox="1"/>
          <p:nvPr/>
        </p:nvSpPr>
        <p:spPr>
          <a:xfrm>
            <a:off x="5580112" y="2996952"/>
            <a:ext cx="1292065" cy="584775"/>
          </a:xfrm>
          <a:prstGeom prst="rect">
            <a:avLst/>
          </a:prstGeom>
          <a:noFill/>
        </p:spPr>
        <p:txBody>
          <a:bodyPr wrap="square" rtlCol="0">
            <a:spAutoFit/>
          </a:bodyPr>
          <a:lstStyle/>
          <a:p>
            <a:r>
              <a:rPr lang="en-GB" sz="3200" dirty="0" smtClean="0"/>
              <a:t>or</a:t>
            </a:r>
            <a:endParaRPr lang="en-GB" sz="3200" dirty="0"/>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4509120"/>
            <a:ext cx="2476500"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5580112" y="5063713"/>
            <a:ext cx="1196625" cy="584775"/>
          </a:xfrm>
          <a:prstGeom prst="rect">
            <a:avLst/>
          </a:prstGeom>
        </p:spPr>
        <p:txBody>
          <a:bodyPr wrap="square">
            <a:spAutoFit/>
          </a:bodyPr>
          <a:lstStyle/>
          <a:p>
            <a:r>
              <a:rPr lang="en-GB" sz="3200" dirty="0" smtClean="0"/>
              <a:t>or</a:t>
            </a:r>
            <a:endParaRPr lang="en-GB" sz="3200" dirty="0"/>
          </a:p>
        </p:txBody>
      </p:sp>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2459" y="4518645"/>
            <a:ext cx="2708013" cy="1838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107504" y="5065232"/>
            <a:ext cx="3667902" cy="646331"/>
          </a:xfrm>
          <a:prstGeom prst="rect">
            <a:avLst/>
          </a:prstGeom>
          <a:noFill/>
        </p:spPr>
        <p:txBody>
          <a:bodyPr wrap="square" rtlCol="0">
            <a:spAutoFit/>
          </a:bodyPr>
          <a:lstStyle/>
          <a:p>
            <a:r>
              <a:rPr lang="en-GB" sz="3600" dirty="0" smtClean="0"/>
              <a:t>Key and Quay</a:t>
            </a:r>
            <a:endParaRPr lang="en-GB" sz="3600" dirty="0"/>
          </a:p>
        </p:txBody>
      </p:sp>
      <p:sp>
        <p:nvSpPr>
          <p:cNvPr id="2" name="TextBox 1"/>
          <p:cNvSpPr txBox="1"/>
          <p:nvPr/>
        </p:nvSpPr>
        <p:spPr>
          <a:xfrm>
            <a:off x="107504" y="3068960"/>
            <a:ext cx="2880320" cy="646331"/>
          </a:xfrm>
          <a:prstGeom prst="rect">
            <a:avLst/>
          </a:prstGeom>
          <a:noFill/>
        </p:spPr>
        <p:txBody>
          <a:bodyPr wrap="square" rtlCol="0">
            <a:spAutoFit/>
          </a:bodyPr>
          <a:lstStyle/>
          <a:p>
            <a:r>
              <a:rPr lang="en-GB" sz="3600" dirty="0" smtClean="0"/>
              <a:t>Leek and Leak</a:t>
            </a:r>
            <a:endParaRPr lang="en-GB" sz="3600" dirty="0"/>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475" y="2397424"/>
            <a:ext cx="2476500" cy="1783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73111" y="2397422"/>
            <a:ext cx="2476500" cy="1783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4272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764" y="1916832"/>
            <a:ext cx="3535877" cy="2212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rcRect/>
          <a:stretch>
            <a:fillRect/>
          </a:stretch>
        </p:blipFill>
        <p:spPr bwMode="auto">
          <a:xfrm>
            <a:off x="899592" y="3717032"/>
            <a:ext cx="2448272" cy="23391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31640" y="5400675"/>
            <a:ext cx="1481137"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347864" y="4835598"/>
            <a:ext cx="2448272" cy="584775"/>
          </a:xfrm>
          <a:prstGeom prst="rect">
            <a:avLst/>
          </a:prstGeom>
          <a:noFill/>
        </p:spPr>
        <p:txBody>
          <a:bodyPr wrap="square" rtlCol="0">
            <a:spAutoFit/>
          </a:bodyPr>
          <a:lstStyle/>
          <a:p>
            <a:r>
              <a:rPr lang="en-GB" sz="3200" dirty="0" smtClean="0"/>
              <a:t>Sounds like</a:t>
            </a:r>
            <a:endParaRPr lang="en-GB" sz="3200" dirty="0"/>
          </a:p>
        </p:txBody>
      </p:sp>
      <p:sp>
        <p:nvSpPr>
          <p:cNvPr id="5" name="TextBox 4"/>
          <p:cNvSpPr txBox="1"/>
          <p:nvPr/>
        </p:nvSpPr>
        <p:spPr>
          <a:xfrm>
            <a:off x="6084168" y="4231715"/>
            <a:ext cx="1512168" cy="1200329"/>
          </a:xfrm>
          <a:prstGeom prst="rect">
            <a:avLst/>
          </a:prstGeom>
          <a:noFill/>
        </p:spPr>
        <p:txBody>
          <a:bodyPr wrap="square" rtlCol="0">
            <a:spAutoFit/>
          </a:bodyPr>
          <a:lstStyle/>
          <a:p>
            <a:r>
              <a:rPr lang="ja-JP" altLang="en-US" sz="7200" dirty="0" smtClean="0"/>
              <a:t>余</a:t>
            </a:r>
            <a:endParaRPr lang="en-GB" sz="7200" dirty="0"/>
          </a:p>
        </p:txBody>
      </p:sp>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5404531"/>
            <a:ext cx="1481137"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62315" y="1913671"/>
            <a:ext cx="3555873" cy="2216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9310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542" y="2132856"/>
            <a:ext cx="2466975"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518961" y="4149080"/>
            <a:ext cx="1224136" cy="584775"/>
          </a:xfrm>
          <a:prstGeom prst="rect">
            <a:avLst/>
          </a:prstGeom>
        </p:spPr>
        <p:txBody>
          <a:bodyPr wrap="square">
            <a:spAutoFit/>
          </a:bodyPr>
          <a:lstStyle/>
          <a:p>
            <a:r>
              <a:rPr lang="ja-JP" altLang="en-US" sz="3200" dirty="0"/>
              <a:t>年糕</a:t>
            </a:r>
            <a:endParaRPr lang="en-GB" sz="3200" dirty="0"/>
          </a:p>
        </p:txBody>
      </p:sp>
      <p:sp>
        <p:nvSpPr>
          <p:cNvPr id="6" name="TextBox 5"/>
          <p:cNvSpPr txBox="1"/>
          <p:nvPr/>
        </p:nvSpPr>
        <p:spPr>
          <a:xfrm>
            <a:off x="1187624" y="4869160"/>
            <a:ext cx="1656184" cy="584775"/>
          </a:xfrm>
          <a:prstGeom prst="rect">
            <a:avLst/>
          </a:prstGeom>
          <a:noFill/>
        </p:spPr>
        <p:txBody>
          <a:bodyPr wrap="square" rtlCol="0">
            <a:spAutoFit/>
          </a:bodyPr>
          <a:lstStyle/>
          <a:p>
            <a:r>
              <a:rPr lang="en-GB" sz="3200" dirty="0" err="1" smtClean="0"/>
              <a:t>Niangao</a:t>
            </a:r>
            <a:endParaRPr lang="en-GB" sz="3200" dirty="0"/>
          </a:p>
        </p:txBody>
      </p:sp>
      <p:sp>
        <p:nvSpPr>
          <p:cNvPr id="7" name="TextBox 6"/>
          <p:cNvSpPr txBox="1"/>
          <p:nvPr/>
        </p:nvSpPr>
        <p:spPr>
          <a:xfrm>
            <a:off x="3491880" y="4280171"/>
            <a:ext cx="1872208" cy="369332"/>
          </a:xfrm>
          <a:prstGeom prst="rect">
            <a:avLst/>
          </a:prstGeom>
          <a:noFill/>
        </p:spPr>
        <p:txBody>
          <a:bodyPr wrap="square" rtlCol="0">
            <a:spAutoFit/>
          </a:bodyPr>
          <a:lstStyle/>
          <a:p>
            <a:r>
              <a:rPr lang="en-GB" dirty="0" smtClean="0"/>
              <a:t>Sounds like</a:t>
            </a:r>
            <a:endParaRPr lang="en-GB" dirty="0"/>
          </a:p>
        </p:txBody>
      </p:sp>
      <p:sp>
        <p:nvSpPr>
          <p:cNvPr id="8" name="Rectangle 7"/>
          <p:cNvSpPr/>
          <p:nvPr/>
        </p:nvSpPr>
        <p:spPr>
          <a:xfrm>
            <a:off x="6228184" y="4172450"/>
            <a:ext cx="1464282" cy="584775"/>
          </a:xfrm>
          <a:prstGeom prst="rect">
            <a:avLst/>
          </a:prstGeom>
        </p:spPr>
        <p:txBody>
          <a:bodyPr wrap="square">
            <a:spAutoFit/>
          </a:bodyPr>
          <a:lstStyle/>
          <a:p>
            <a:r>
              <a:rPr lang="ja-JP" altLang="en-US" sz="3200" dirty="0"/>
              <a:t>年高</a:t>
            </a:r>
            <a:endParaRPr lang="en-GB" sz="3200" dirty="0"/>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088" y="2132856"/>
            <a:ext cx="2466975"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5796009" y="5004465"/>
            <a:ext cx="1603131" cy="584775"/>
          </a:xfrm>
          <a:prstGeom prst="rect">
            <a:avLst/>
          </a:prstGeom>
        </p:spPr>
        <p:txBody>
          <a:bodyPr wrap="none">
            <a:spAutoFit/>
          </a:bodyPr>
          <a:lstStyle/>
          <a:p>
            <a:r>
              <a:rPr lang="en-GB" sz="3200" dirty="0" err="1"/>
              <a:t>Niangao</a:t>
            </a:r>
            <a:endParaRPr lang="en-GB" sz="3200" dirty="0"/>
          </a:p>
        </p:txBody>
      </p:sp>
    </p:spTree>
    <p:extLst>
      <p:ext uri="{BB962C8B-B14F-4D97-AF65-F5344CB8AC3E}">
        <p14:creationId xmlns:p14="http://schemas.microsoft.com/office/powerpoint/2010/main" val="1279179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56176" y="4457181"/>
            <a:ext cx="1656184" cy="584775"/>
          </a:xfrm>
          <a:prstGeom prst="rect">
            <a:avLst/>
          </a:prstGeom>
          <a:noFill/>
        </p:spPr>
        <p:txBody>
          <a:bodyPr wrap="square" rtlCol="0">
            <a:spAutoFit/>
          </a:bodyPr>
          <a:lstStyle/>
          <a:p>
            <a:r>
              <a:rPr lang="ja-JP" altLang="en-US" sz="3200" dirty="0"/>
              <a:t>发财</a:t>
            </a:r>
            <a:endParaRPr lang="en-GB" sz="32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933530"/>
            <a:ext cx="2286000" cy="200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538536" y="4437112"/>
            <a:ext cx="1296144" cy="584775"/>
          </a:xfrm>
          <a:prstGeom prst="rect">
            <a:avLst/>
          </a:prstGeom>
          <a:noFill/>
        </p:spPr>
        <p:txBody>
          <a:bodyPr wrap="square" rtlCol="0">
            <a:spAutoFit/>
          </a:bodyPr>
          <a:lstStyle/>
          <a:p>
            <a:r>
              <a:rPr lang="ja-JP" altLang="en-US" sz="3200" dirty="0"/>
              <a:t>发菜</a:t>
            </a:r>
            <a:endParaRPr lang="en-GB" sz="3200" dirty="0"/>
          </a:p>
        </p:txBody>
      </p:sp>
      <p:sp>
        <p:nvSpPr>
          <p:cNvPr id="6" name="TextBox 5"/>
          <p:cNvSpPr txBox="1"/>
          <p:nvPr/>
        </p:nvSpPr>
        <p:spPr>
          <a:xfrm>
            <a:off x="6084168" y="5230383"/>
            <a:ext cx="1358025" cy="584775"/>
          </a:xfrm>
          <a:prstGeom prst="rect">
            <a:avLst/>
          </a:prstGeom>
          <a:noFill/>
        </p:spPr>
        <p:txBody>
          <a:bodyPr wrap="square" rtlCol="0">
            <a:spAutoFit/>
          </a:bodyPr>
          <a:lstStyle/>
          <a:p>
            <a:r>
              <a:rPr lang="en-GB" sz="3200" dirty="0" err="1"/>
              <a:t>fācái</a:t>
            </a:r>
            <a:endParaRPr lang="en-GB" sz="3200" dirty="0"/>
          </a:p>
        </p:txBody>
      </p:sp>
      <p:sp>
        <p:nvSpPr>
          <p:cNvPr id="7" name="TextBox 6"/>
          <p:cNvSpPr txBox="1"/>
          <p:nvPr/>
        </p:nvSpPr>
        <p:spPr>
          <a:xfrm>
            <a:off x="1538536" y="5230384"/>
            <a:ext cx="1215008" cy="584775"/>
          </a:xfrm>
          <a:prstGeom prst="rect">
            <a:avLst/>
          </a:prstGeom>
          <a:noFill/>
        </p:spPr>
        <p:txBody>
          <a:bodyPr wrap="square" rtlCol="0">
            <a:spAutoFit/>
          </a:bodyPr>
          <a:lstStyle/>
          <a:p>
            <a:r>
              <a:rPr lang="en-GB" sz="3200" dirty="0" err="1"/>
              <a:t>fàcài</a:t>
            </a:r>
            <a:endParaRPr lang="en-GB" sz="3200" dirty="0"/>
          </a:p>
        </p:txBody>
      </p:sp>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4427" y="1943193"/>
            <a:ext cx="2286000" cy="2014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3851920" y="4564902"/>
            <a:ext cx="1199559" cy="369332"/>
          </a:xfrm>
          <a:prstGeom prst="rect">
            <a:avLst/>
          </a:prstGeom>
        </p:spPr>
        <p:txBody>
          <a:bodyPr wrap="none">
            <a:spAutoFit/>
          </a:bodyPr>
          <a:lstStyle/>
          <a:p>
            <a:r>
              <a:rPr lang="en-GB" dirty="0"/>
              <a:t>Sounds like</a:t>
            </a:r>
          </a:p>
        </p:txBody>
      </p:sp>
    </p:spTree>
    <p:extLst>
      <p:ext uri="{BB962C8B-B14F-4D97-AF65-F5344CB8AC3E}">
        <p14:creationId xmlns:p14="http://schemas.microsoft.com/office/powerpoint/2010/main" val="37050869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257</TotalTime>
  <Words>290</Words>
  <Application>Microsoft Office PowerPoint</Application>
  <PresentationFormat>On-screen Show (4:3)</PresentationFormat>
  <Paragraphs>41</Paragraphs>
  <Slides>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HGPｺﾞｼｯｸE</vt:lpstr>
      <vt:lpstr>ＭＳ Ｐゴシック</vt:lpstr>
      <vt:lpstr>宋体</vt:lpstr>
      <vt:lpstr>Calibri</vt:lpstr>
      <vt:lpstr>Tw Cen MT</vt:lpstr>
      <vt:lpstr>Wingdings</vt:lpstr>
      <vt:lpstr>Wingdings 2</vt:lpstr>
      <vt:lpstr>Median</vt:lpstr>
      <vt:lpstr>Chinese New Year food and rituals</vt:lpstr>
      <vt:lpstr>Symbolism</vt:lpstr>
      <vt:lpstr>=</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Chinese food, religion and ritual</dc:title>
  <dc:creator>nh170</dc:creator>
  <cp:lastModifiedBy>Thomas Jansen</cp:lastModifiedBy>
  <cp:revision>15</cp:revision>
  <dcterms:created xsi:type="dcterms:W3CDTF">2013-05-27T15:45:27Z</dcterms:created>
  <dcterms:modified xsi:type="dcterms:W3CDTF">2016-05-17T11:53:03Z</dcterms:modified>
</cp:coreProperties>
</file>