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58" r:id="rId3"/>
    <p:sldId id="259" r:id="rId4"/>
    <p:sldId id="260" r:id="rId5"/>
    <p:sldId id="262" r:id="rId6"/>
    <p:sldId id="292" r:id="rId7"/>
    <p:sldId id="264" r:id="rId8"/>
    <p:sldId id="286" r:id="rId9"/>
    <p:sldId id="287" r:id="rId10"/>
    <p:sldId id="293" r:id="rId11"/>
    <p:sldId id="265" r:id="rId12"/>
    <p:sldId id="288" r:id="rId13"/>
    <p:sldId id="289" r:id="rId14"/>
    <p:sldId id="294" r:id="rId15"/>
    <p:sldId id="290" r:id="rId16"/>
    <p:sldId id="291" r:id="rId17"/>
    <p:sldId id="276" r:id="rId18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2" Type="http://schemas.openxmlformats.org/officeDocument/2006/relationships/tableStyles" Target="tableStyles.xml"/><Relationship Id="rId21" Type="http://schemas.openxmlformats.org/officeDocument/2006/relationships/viewProps" Target="viewProps.xml"/><Relationship Id="rId20" Type="http://schemas.openxmlformats.org/officeDocument/2006/relationships/presProps" Target="presProps.xml"/><Relationship Id="rId2" Type="http://schemas.openxmlformats.org/officeDocument/2006/relationships/theme" Target="theme/theme1.xml"/><Relationship Id="rId19" Type="http://schemas.openxmlformats.org/officeDocument/2006/relationships/notesMaster" Target="notesMasters/notesMaster1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5195">
            <a:off x="698781" y="1580747"/>
            <a:ext cx="4779323" cy="3696506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08323">
            <a:off x="635104" y="1866308"/>
            <a:ext cx="4458023" cy="3448001"/>
          </a:xfrm>
          <a:prstGeom prst="rect">
            <a:avLst/>
          </a:prstGeom>
        </p:spPr>
      </p:pic>
      <p:sp>
        <p:nvSpPr>
          <p:cNvPr id="3" name="椭圆 2"/>
          <p:cNvSpPr/>
          <p:nvPr userDrawn="1"/>
        </p:nvSpPr>
        <p:spPr>
          <a:xfrm>
            <a:off x="0" y="1131947"/>
            <a:ext cx="6252476" cy="4745364"/>
          </a:xfrm>
          <a:prstGeom prst="ellipse">
            <a:avLst/>
          </a:prstGeom>
          <a:solidFill>
            <a:srgbClr val="FDFDFD">
              <a:alpha val="2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08323">
            <a:off x="4287773" y="845179"/>
            <a:ext cx="3616456" cy="2797100"/>
          </a:xfrm>
          <a:prstGeom prst="rect">
            <a:avLst/>
          </a:prstGeom>
        </p:spPr>
      </p:pic>
      <p:sp>
        <p:nvSpPr>
          <p:cNvPr id="7" name="椭圆 6"/>
          <p:cNvSpPr/>
          <p:nvPr userDrawn="1"/>
        </p:nvSpPr>
        <p:spPr>
          <a:xfrm>
            <a:off x="3723319" y="207003"/>
            <a:ext cx="4745364" cy="4745364"/>
          </a:xfrm>
          <a:prstGeom prst="ellipse">
            <a:avLst/>
          </a:prstGeom>
          <a:solidFill>
            <a:srgbClr val="FDFDFD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Normal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17444" y="458073"/>
            <a:ext cx="11357112" cy="562527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2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id-ID"/>
          </a:p>
        </p:txBody>
      </p:sp>
      <p:sp>
        <p:nvSpPr>
          <p:cNvPr id="5" name="Text Placeholder 7"/>
          <p:cNvSpPr>
            <a:spLocks noGrp="1"/>
          </p:cNvSpPr>
          <p:nvPr>
            <p:ph type="body" sz="quarter" idx="10"/>
          </p:nvPr>
        </p:nvSpPr>
        <p:spPr>
          <a:xfrm>
            <a:off x="417444" y="928942"/>
            <a:ext cx="11357112" cy="4369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5804708" y="320040"/>
            <a:ext cx="582585" cy="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Normal Center 4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735499" y="2093705"/>
            <a:ext cx="2537788" cy="1325356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20"/>
          </p:nvPr>
        </p:nvSpPr>
        <p:spPr>
          <a:xfrm>
            <a:off x="3485325" y="2093705"/>
            <a:ext cx="2537788" cy="1325356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7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6235151" y="2093705"/>
            <a:ext cx="2537788" cy="1325356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22"/>
          </p:nvPr>
        </p:nvSpPr>
        <p:spPr>
          <a:xfrm>
            <a:off x="8984977" y="2093705"/>
            <a:ext cx="2537788" cy="1325356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17444" y="458073"/>
            <a:ext cx="11357112" cy="562527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2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id-ID"/>
          </a:p>
        </p:txBody>
      </p:sp>
      <p:sp>
        <p:nvSpPr>
          <p:cNvPr id="11" name="Text Placeholder 7"/>
          <p:cNvSpPr>
            <a:spLocks noGrp="1"/>
          </p:cNvSpPr>
          <p:nvPr>
            <p:ph type="body" sz="quarter" idx="10"/>
          </p:nvPr>
        </p:nvSpPr>
        <p:spPr>
          <a:xfrm>
            <a:off x="417444" y="928942"/>
            <a:ext cx="11357112" cy="4369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cxnSp>
        <p:nvCxnSpPr>
          <p:cNvPr id="12" name="直接连接符 11"/>
          <p:cNvCxnSpPr/>
          <p:nvPr userDrawn="1"/>
        </p:nvCxnSpPr>
        <p:spPr>
          <a:xfrm>
            <a:off x="5804708" y="320040"/>
            <a:ext cx="582585" cy="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placeholder 4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4048547" y="2014123"/>
            <a:ext cx="1855305" cy="1709530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1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4048546" y="4088088"/>
            <a:ext cx="1855305" cy="1709530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6255027" y="2014123"/>
            <a:ext cx="1855305" cy="1709530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4"/>
          </p:nvPr>
        </p:nvSpPr>
        <p:spPr>
          <a:xfrm>
            <a:off x="6255026" y="4088088"/>
            <a:ext cx="1855305" cy="1709530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17444" y="458073"/>
            <a:ext cx="11357112" cy="562527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2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id-ID"/>
          </a:p>
        </p:txBody>
      </p:sp>
      <p:sp>
        <p:nvSpPr>
          <p:cNvPr id="14" name="Text Placeholder 7"/>
          <p:cNvSpPr>
            <a:spLocks noGrp="1"/>
          </p:cNvSpPr>
          <p:nvPr>
            <p:ph type="body" sz="quarter" idx="10"/>
          </p:nvPr>
        </p:nvSpPr>
        <p:spPr>
          <a:xfrm>
            <a:off x="417444" y="928942"/>
            <a:ext cx="11357112" cy="4369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cxnSp>
        <p:nvCxnSpPr>
          <p:cNvPr id="16" name="直接连接符 15"/>
          <p:cNvCxnSpPr/>
          <p:nvPr userDrawn="1"/>
        </p:nvCxnSpPr>
        <p:spPr>
          <a:xfrm>
            <a:off x="5804708" y="320040"/>
            <a:ext cx="582585" cy="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irc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3"/>
          <p:cNvSpPr>
            <a:spLocks noGrp="1" noChangeAspect="1"/>
          </p:cNvSpPr>
          <p:nvPr>
            <p:ph type="pic" sz="quarter" idx="11"/>
          </p:nvPr>
        </p:nvSpPr>
        <p:spPr>
          <a:xfrm>
            <a:off x="1442872" y="1836719"/>
            <a:ext cx="2520000" cy="2520000"/>
          </a:xfrm>
          <a:prstGeom prst="ellipse">
            <a:avLst/>
          </a:prstGeom>
        </p:spPr>
        <p:txBody>
          <a:bodyPr lIns="182880" tIns="91440" rIns="182880" bIns="91440"/>
          <a:lstStyle>
            <a:lvl1pPr marL="0" indent="0">
              <a:buFontTx/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Picture Placeholder 3"/>
          <p:cNvSpPr>
            <a:spLocks noGrp="1" noChangeAspect="1"/>
          </p:cNvSpPr>
          <p:nvPr>
            <p:ph type="pic" sz="quarter" idx="12"/>
          </p:nvPr>
        </p:nvSpPr>
        <p:spPr>
          <a:xfrm>
            <a:off x="4732617" y="1836719"/>
            <a:ext cx="2520000" cy="2520000"/>
          </a:xfrm>
          <a:prstGeom prst="ellipse">
            <a:avLst/>
          </a:prstGeom>
        </p:spPr>
        <p:txBody>
          <a:bodyPr lIns="182880" tIns="91440" rIns="182880" bIns="91440"/>
          <a:lstStyle>
            <a:lvl1pPr marL="0" indent="0">
              <a:buFontTx/>
              <a:buNone/>
              <a:defRPr/>
            </a:lvl1pPr>
          </a:lstStyle>
          <a:p>
            <a:endParaRPr lang="en-US" dirty="0"/>
          </a:p>
        </p:txBody>
      </p:sp>
      <p:sp>
        <p:nvSpPr>
          <p:cNvPr id="17" name="Picture Placeholder 3"/>
          <p:cNvSpPr>
            <a:spLocks noGrp="1" noChangeAspect="1"/>
          </p:cNvSpPr>
          <p:nvPr>
            <p:ph type="pic" sz="quarter" idx="13"/>
          </p:nvPr>
        </p:nvSpPr>
        <p:spPr>
          <a:xfrm>
            <a:off x="8022362" y="1836719"/>
            <a:ext cx="2520000" cy="2520000"/>
          </a:xfrm>
          <a:prstGeom prst="ellipse">
            <a:avLst/>
          </a:prstGeom>
        </p:spPr>
        <p:txBody>
          <a:bodyPr lIns="182880" tIns="91440" rIns="182880" bIns="91440"/>
          <a:lstStyle>
            <a:lvl1pPr marL="0" indent="0">
              <a:buFontTx/>
              <a:buNone/>
              <a:defRPr/>
            </a:lvl1pPr>
          </a:lstStyle>
          <a:p>
            <a:endParaRPr lang="en-US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17444" y="458073"/>
            <a:ext cx="11357112" cy="562527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2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id-ID"/>
          </a:p>
        </p:txBody>
      </p:sp>
      <p:sp>
        <p:nvSpPr>
          <p:cNvPr id="11" name="Text Placeholder 7"/>
          <p:cNvSpPr>
            <a:spLocks noGrp="1"/>
          </p:cNvSpPr>
          <p:nvPr>
            <p:ph type="body" sz="quarter" idx="10"/>
          </p:nvPr>
        </p:nvSpPr>
        <p:spPr>
          <a:xfrm>
            <a:off x="417444" y="928942"/>
            <a:ext cx="11357112" cy="4369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cxnSp>
        <p:nvCxnSpPr>
          <p:cNvPr id="12" name="直接连接符 11"/>
          <p:cNvCxnSpPr/>
          <p:nvPr userDrawn="1"/>
        </p:nvCxnSpPr>
        <p:spPr>
          <a:xfrm>
            <a:off x="5804708" y="320040"/>
            <a:ext cx="582585" cy="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lacehold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0" y="2176462"/>
            <a:ext cx="4267200" cy="4189917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1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4406348" y="2176463"/>
            <a:ext cx="2511287" cy="1630018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7043531" y="2176463"/>
            <a:ext cx="2511287" cy="1630018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4"/>
          </p:nvPr>
        </p:nvSpPr>
        <p:spPr>
          <a:xfrm>
            <a:off x="9680713" y="2176462"/>
            <a:ext cx="2511287" cy="1630018"/>
          </a:xfrm>
          <a:prstGeom prst="rect">
            <a:avLst/>
          </a:prstGeom>
        </p:spPr>
        <p:txBody>
          <a:bodyPr/>
          <a:lstStyle/>
          <a:p>
            <a:endParaRPr lang="id-ID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417444" y="458073"/>
            <a:ext cx="11357112" cy="562527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2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id-ID"/>
          </a:p>
        </p:txBody>
      </p:sp>
      <p:sp>
        <p:nvSpPr>
          <p:cNvPr id="16" name="Text Placeholder 7"/>
          <p:cNvSpPr>
            <a:spLocks noGrp="1"/>
          </p:cNvSpPr>
          <p:nvPr>
            <p:ph type="body" sz="quarter" idx="10"/>
          </p:nvPr>
        </p:nvSpPr>
        <p:spPr>
          <a:xfrm>
            <a:off x="417444" y="928942"/>
            <a:ext cx="11357112" cy="43690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cxnSp>
        <p:nvCxnSpPr>
          <p:cNvPr id="17" name="直接连接符 16"/>
          <p:cNvCxnSpPr/>
          <p:nvPr userDrawn="1"/>
        </p:nvCxnSpPr>
        <p:spPr>
          <a:xfrm>
            <a:off x="5804708" y="320040"/>
            <a:ext cx="582585" cy="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0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d-ID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0.jpeg"/><Relationship Id="rId1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4" name="文本框 2783"/>
          <p:cNvSpPr txBox="1"/>
          <p:nvPr/>
        </p:nvSpPr>
        <p:spPr>
          <a:xfrm>
            <a:off x="4917030" y="1931369"/>
            <a:ext cx="728027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International Entrepreneurship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85" name="文本框 2784"/>
          <p:cNvSpPr txBox="1"/>
          <p:nvPr/>
        </p:nvSpPr>
        <p:spPr>
          <a:xfrm>
            <a:off x="5943825" y="2833223"/>
            <a:ext cx="2554605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CU</a:t>
            </a: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L</a:t>
            </a:r>
            <a:r>
              <a:rPr kumimoji="0" lang="en-US" altLang="zh-CN" sz="40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TURE</a:t>
            </a:r>
            <a:endParaRPr kumimoji="0" lang="en-US" altLang="zh-CN" sz="4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cxnSp>
        <p:nvCxnSpPr>
          <p:cNvPr id="2786" name="直接连接符 2785"/>
          <p:cNvCxnSpPr/>
          <p:nvPr/>
        </p:nvCxnSpPr>
        <p:spPr>
          <a:xfrm>
            <a:off x="6077175" y="3694981"/>
            <a:ext cx="520825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87" name="文本框 2786"/>
          <p:cNvSpPr txBox="1"/>
          <p:nvPr/>
        </p:nvSpPr>
        <p:spPr>
          <a:xfrm>
            <a:off x="6077176" y="5088259"/>
            <a:ext cx="5189034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Student Name: </a:t>
            </a: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Zhang</a:t>
            </a:r>
            <a:r>
              <a:rPr kumimoji="0" lang="en-US" altLang="zh-CN" sz="20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 </a:t>
            </a: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Chao</a:t>
            </a:r>
            <a:endParaRPr kumimoji="0" lang="en-US" altLang="zh-CN" sz="200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 Student ID: </a:t>
            </a: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1703224</a:t>
            </a:r>
            <a:endParaRPr kumimoji="0" lang="en-GB" altLang="en-US" sz="200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图片 2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08323">
            <a:off x="635104" y="1866308"/>
            <a:ext cx="4458023" cy="3448001"/>
          </a:xfrm>
          <a:prstGeom prst="rect">
            <a:avLst/>
          </a:prstGeom>
        </p:spPr>
      </p:pic>
      <p:sp>
        <p:nvSpPr>
          <p:cNvPr id="4" name="椭圆 3"/>
          <p:cNvSpPr/>
          <p:nvPr/>
        </p:nvSpPr>
        <p:spPr>
          <a:xfrm>
            <a:off x="1908544" y="1942978"/>
            <a:ext cx="4745364" cy="4745364"/>
          </a:xfrm>
          <a:prstGeom prst="ellipse">
            <a:avLst/>
          </a:prstGeom>
          <a:solidFill>
            <a:srgbClr val="FDFDFD">
              <a:alpha val="2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832557" y="2765116"/>
            <a:ext cx="2063115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000" b="1" dirty="0">
                <a:solidFill>
                  <a:schemeClr val="accent1"/>
                </a:solidFill>
              </a:rPr>
              <a:t>Contents</a:t>
            </a:r>
            <a:endParaRPr lang="en-US" altLang="zh-CN" sz="4000" b="1" dirty="0">
              <a:solidFill>
                <a:schemeClr val="accent1"/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2601224" y="3558312"/>
            <a:ext cx="511582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矩形 7" descr="e7d195523061f1c021b92b3d25e54ab5e788c0576048880950C3AFFA1066A7153250F1349197BA8C5246BA9D557EC0274B8DA272D2431748978789E76D2CD7D1F11E7447C1D163F5D9CA1CD35DC7B6F0FFA3D66467BAE7C14FE869A837C1E39FB23BF3059C959301C16FA617AB6F15A687D6E703783DD4D83CCE8CB0A27A0D15A4A6B80C6EB515DF9C8660C3E3F8A3AC"/>
          <p:cNvSpPr/>
          <p:nvPr/>
        </p:nvSpPr>
        <p:spPr>
          <a:xfrm>
            <a:off x="1426616" y="3635123"/>
            <a:ext cx="2874997" cy="306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zh-CN" altLang="en-US" sz="1400" dirty="0">
              <a:solidFill>
                <a:schemeClr val="accent3"/>
              </a:solidFill>
              <a:latin typeface="Arial" panose="020B0604020202020204" pitchFamily="34" charset="0"/>
              <a:ea typeface="微软雅黑" panose="020B0503020204020204" charset="-122"/>
              <a:cs typeface="+mn-ea"/>
              <a:sym typeface="Arial" panose="020B0604020202020204" pitchFamily="3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6972931" y="1758312"/>
            <a:ext cx="312102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</a:rPr>
              <a:t>International Entrepreneurship</a:t>
            </a:r>
            <a:endParaRPr lang="en-US" altLang="zh-CN" b="1" dirty="0">
              <a:solidFill>
                <a:schemeClr val="accent1"/>
              </a:solidFill>
            </a:endParaRPr>
          </a:p>
        </p:txBody>
      </p:sp>
      <p:cxnSp>
        <p:nvCxnSpPr>
          <p:cNvPr id="25" name="直接连接符 24"/>
          <p:cNvCxnSpPr/>
          <p:nvPr/>
        </p:nvCxnSpPr>
        <p:spPr>
          <a:xfrm>
            <a:off x="6699971" y="1758312"/>
            <a:ext cx="0" cy="593334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文本框 39"/>
          <p:cNvSpPr txBox="1"/>
          <p:nvPr/>
        </p:nvSpPr>
        <p:spPr>
          <a:xfrm>
            <a:off x="5843712" y="1768266"/>
            <a:ext cx="705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3200" dirty="0" smtClean="0">
                <a:solidFill>
                  <a:schemeClr val="accent1"/>
                </a:solidFill>
              </a:rPr>
              <a:t>01.</a:t>
            </a:r>
            <a:endParaRPr lang="zh-CN" altLang="en-US" sz="3200" dirty="0">
              <a:solidFill>
                <a:schemeClr val="accent1"/>
              </a:solidFill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6972931" y="2674310"/>
            <a:ext cx="87757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dirty="0">
                <a:solidFill>
                  <a:schemeClr val="accent1"/>
                </a:solidFill>
              </a:rPr>
              <a:t>Culture</a:t>
            </a:r>
            <a:endParaRPr lang="en-US" altLang="zh-CN" b="1" dirty="0">
              <a:solidFill>
                <a:schemeClr val="accent1"/>
              </a:solidFill>
            </a:endParaRPr>
          </a:p>
        </p:txBody>
      </p:sp>
      <p:cxnSp>
        <p:nvCxnSpPr>
          <p:cNvPr id="53" name="直接连接符 52"/>
          <p:cNvCxnSpPr/>
          <p:nvPr/>
        </p:nvCxnSpPr>
        <p:spPr>
          <a:xfrm>
            <a:off x="6699971" y="2674310"/>
            <a:ext cx="0" cy="593334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文本框 49"/>
          <p:cNvSpPr txBox="1"/>
          <p:nvPr/>
        </p:nvSpPr>
        <p:spPr>
          <a:xfrm>
            <a:off x="5843713" y="2684264"/>
            <a:ext cx="705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3200" dirty="0" smtClean="0">
                <a:solidFill>
                  <a:schemeClr val="accent1"/>
                </a:solidFill>
              </a:rPr>
              <a:t>02</a:t>
            </a:r>
            <a:r>
              <a:rPr lang="en-US" altLang="zh-CN" sz="3200" dirty="0">
                <a:solidFill>
                  <a:schemeClr val="accent1"/>
                </a:solidFill>
              </a:rPr>
              <a:t>.</a:t>
            </a:r>
            <a:endParaRPr lang="zh-CN" altLang="en-US" sz="3200" dirty="0">
              <a:solidFill>
                <a:schemeClr val="accent1"/>
              </a:solidFill>
            </a:endParaRPr>
          </a:p>
        </p:txBody>
      </p:sp>
      <p:sp>
        <p:nvSpPr>
          <p:cNvPr id="57" name="文本框 56"/>
          <p:cNvSpPr txBox="1"/>
          <p:nvPr/>
        </p:nvSpPr>
        <p:spPr>
          <a:xfrm>
            <a:off x="6972931" y="3590308"/>
            <a:ext cx="146113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dirty="0" smtClean="0">
                <a:solidFill>
                  <a:schemeClr val="accent1"/>
                </a:solidFill>
              </a:rPr>
              <a:t>Cases Studies</a:t>
            </a:r>
            <a:endParaRPr lang="en-US" altLang="zh-CN" b="1" dirty="0">
              <a:solidFill>
                <a:schemeClr val="accent1"/>
              </a:solidFill>
            </a:endParaRPr>
          </a:p>
        </p:txBody>
      </p:sp>
      <p:cxnSp>
        <p:nvCxnSpPr>
          <p:cNvPr id="59" name="直接连接符 58"/>
          <p:cNvCxnSpPr/>
          <p:nvPr/>
        </p:nvCxnSpPr>
        <p:spPr>
          <a:xfrm>
            <a:off x="6699971" y="3590308"/>
            <a:ext cx="0" cy="593334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文本框 55"/>
          <p:cNvSpPr txBox="1"/>
          <p:nvPr/>
        </p:nvSpPr>
        <p:spPr>
          <a:xfrm>
            <a:off x="5843712" y="3600262"/>
            <a:ext cx="705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3200" dirty="0" smtClean="0">
                <a:solidFill>
                  <a:schemeClr val="accent1"/>
                </a:solidFill>
              </a:rPr>
              <a:t>03.</a:t>
            </a:r>
            <a:endParaRPr lang="zh-CN" altLang="en-US" sz="3200" dirty="0">
              <a:solidFill>
                <a:schemeClr val="accent1"/>
              </a:solidFill>
            </a:endParaRPr>
          </a:p>
        </p:txBody>
      </p:sp>
      <p:sp>
        <p:nvSpPr>
          <p:cNvPr id="63" name="文本框 62"/>
          <p:cNvSpPr txBox="1"/>
          <p:nvPr/>
        </p:nvSpPr>
        <p:spPr>
          <a:xfrm>
            <a:off x="6972931" y="4506307"/>
            <a:ext cx="1217295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b="1" dirty="0">
                <a:solidFill>
                  <a:schemeClr val="accent1"/>
                </a:solidFill>
              </a:rPr>
              <a:t>Conclusion</a:t>
            </a:r>
            <a:endParaRPr lang="en-US" altLang="zh-CN" b="1" dirty="0">
              <a:solidFill>
                <a:schemeClr val="accent1"/>
              </a:solidFill>
            </a:endParaRPr>
          </a:p>
        </p:txBody>
      </p:sp>
      <p:cxnSp>
        <p:nvCxnSpPr>
          <p:cNvPr id="65" name="直接连接符 64"/>
          <p:cNvCxnSpPr/>
          <p:nvPr/>
        </p:nvCxnSpPr>
        <p:spPr>
          <a:xfrm>
            <a:off x="6699971" y="4506307"/>
            <a:ext cx="0" cy="593334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文本框 61"/>
          <p:cNvSpPr txBox="1"/>
          <p:nvPr/>
        </p:nvSpPr>
        <p:spPr>
          <a:xfrm>
            <a:off x="5843712" y="4516261"/>
            <a:ext cx="705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3200" dirty="0" smtClean="0">
                <a:solidFill>
                  <a:schemeClr val="accent1"/>
                </a:solidFill>
              </a:rPr>
              <a:t>04.</a:t>
            </a:r>
            <a:endParaRPr lang="zh-CN" altLang="en-US" sz="32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5484294" y="1582008"/>
            <a:ext cx="122341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8000" b="1" dirty="0" smtClean="0">
                <a:solidFill>
                  <a:schemeClr val="accent1"/>
                </a:solidFill>
              </a:rPr>
              <a:t>01</a:t>
            </a:r>
            <a:endParaRPr lang="zh-CN" altLang="en-US" sz="8000" b="1" dirty="0">
              <a:solidFill>
                <a:schemeClr val="accent1"/>
              </a:solidFill>
            </a:endParaRPr>
          </a:p>
        </p:txBody>
      </p:sp>
      <p:sp>
        <p:nvSpPr>
          <p:cNvPr id="4" name="文本框 56"/>
          <p:cNvSpPr txBox="1">
            <a:spLocks noChangeArrowheads="1"/>
          </p:cNvSpPr>
          <p:nvPr/>
        </p:nvSpPr>
        <p:spPr bwMode="auto">
          <a:xfrm>
            <a:off x="2916307" y="3885738"/>
            <a:ext cx="63593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ctr" defTabSz="913765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US" altLang="zh-CN" sz="4400" b="1" dirty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Definition and Significance</a:t>
            </a:r>
            <a:endParaRPr lang="en-US" altLang="zh-CN" sz="4400" b="1" dirty="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" name="文本框 56"/>
          <p:cNvSpPr txBox="1">
            <a:spLocks noChangeArrowheads="1"/>
          </p:cNvSpPr>
          <p:nvPr/>
        </p:nvSpPr>
        <p:spPr bwMode="auto">
          <a:xfrm>
            <a:off x="2834640" y="4724745"/>
            <a:ext cx="652272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en-US" altLang="zh-CN" sz="2000" b="1" dirty="0">
                <a:solidFill>
                  <a:schemeClr val="accent4"/>
                </a:solidFill>
                <a:latin typeface="Arial" panose="020B0604020202020204" pitchFamily="34" charset="0"/>
                <a:ea typeface="微软雅黑" panose="020B0503020204020204" charset="-122"/>
                <a:cs typeface="+mn-ea"/>
                <a:sym typeface="Arial" panose="020B0604020202020204" pitchFamily="34" charset="0"/>
              </a:rPr>
              <a:t>International Entrepreneurship</a:t>
            </a:r>
            <a:endParaRPr lang="en-US" altLang="zh-CN" sz="2000" b="1" dirty="0">
              <a:solidFill>
                <a:schemeClr val="accent4"/>
              </a:solidFill>
              <a:latin typeface="Arial" panose="020B0604020202020204" pitchFamily="34" charset="0"/>
              <a:ea typeface="微软雅黑" panose="020B0503020204020204" charset="-122"/>
              <a:cs typeface="+mn-ea"/>
              <a:sym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b="1" dirty="0">
                <a:solidFill>
                  <a:schemeClr val="accent1"/>
                </a:solidFill>
              </a:rPr>
              <a:t>International Entrepreneurship</a:t>
            </a:r>
            <a:endParaRPr lang="en-US" altLang="zh-CN" b="1" dirty="0">
              <a:solidFill>
                <a:schemeClr val="accent1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14045" y="1742440"/>
            <a:ext cx="12143105" cy="67564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>
              <a:lnSpc>
                <a:spcPct val="190000"/>
              </a:lnSpc>
            </a:pPr>
            <a:r>
              <a:rPr lang="en-US" sz="2000" b="1" i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International entrepreneurship is the pursuing of business opportunities without the boundary of nations. </a:t>
            </a:r>
            <a:endParaRPr lang="en-US" sz="2000" b="1" i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24050" y="3156585"/>
            <a:ext cx="7667625" cy="22453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000" b="1"/>
              <a:t>Economic Values;</a:t>
            </a:r>
            <a:endParaRPr lang="en-US" altLang="zh-CN" sz="2000" b="1"/>
          </a:p>
          <a:p>
            <a:endParaRPr lang="en-US" altLang="zh-CN" sz="2000" b="1"/>
          </a:p>
          <a:p>
            <a:r>
              <a:rPr lang="en-US" altLang="zh-CN" sz="2000" b="1"/>
              <a:t>Cultural Communication;</a:t>
            </a:r>
            <a:endParaRPr lang="en-US" altLang="zh-CN" sz="2000" b="1"/>
          </a:p>
          <a:p>
            <a:endParaRPr lang="en-US" altLang="zh-CN" sz="2000" b="1"/>
          </a:p>
          <a:p>
            <a:r>
              <a:rPr lang="en-US" altLang="zh-CN" sz="2000" b="1"/>
              <a:t>Political Interaction;</a:t>
            </a:r>
            <a:endParaRPr lang="en-US" altLang="zh-CN" sz="2000" b="1"/>
          </a:p>
          <a:p>
            <a:endParaRPr lang="en-US" altLang="zh-CN" sz="2000" b="1"/>
          </a:p>
          <a:p>
            <a:r>
              <a:rPr lang="en-US" altLang="zh-CN" sz="2000" b="1"/>
              <a:t>International Status…</a:t>
            </a:r>
            <a:endParaRPr lang="en-US" altLang="zh-CN" sz="2000" b="1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4665" y="2721610"/>
            <a:ext cx="5299710" cy="353250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5489576" y="1582008"/>
            <a:ext cx="1212850" cy="13220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8000" b="1" dirty="0" smtClean="0">
                <a:solidFill>
                  <a:schemeClr val="accent1"/>
                </a:solidFill>
              </a:rPr>
              <a:t>02</a:t>
            </a:r>
            <a:endParaRPr lang="zh-CN" altLang="en-US" sz="8000" b="1" dirty="0">
              <a:solidFill>
                <a:schemeClr val="accent1"/>
              </a:solidFill>
            </a:endParaRPr>
          </a:p>
        </p:txBody>
      </p:sp>
      <p:sp>
        <p:nvSpPr>
          <p:cNvPr id="4" name="文本框 56"/>
          <p:cNvSpPr txBox="1">
            <a:spLocks noChangeArrowheads="1"/>
          </p:cNvSpPr>
          <p:nvPr/>
        </p:nvSpPr>
        <p:spPr bwMode="auto">
          <a:xfrm>
            <a:off x="2916307" y="3885738"/>
            <a:ext cx="63593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ctr" defTabSz="913765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US" altLang="zh-CN" sz="4400" b="1" dirty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Definition and Significance</a:t>
            </a:r>
            <a:endParaRPr lang="en-US" altLang="zh-CN" sz="4400" b="1" dirty="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" name="文本框 56"/>
          <p:cNvSpPr txBox="1">
            <a:spLocks noChangeArrowheads="1"/>
          </p:cNvSpPr>
          <p:nvPr/>
        </p:nvSpPr>
        <p:spPr bwMode="auto">
          <a:xfrm>
            <a:off x="2834640" y="4724745"/>
            <a:ext cx="652272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en-US" altLang="zh-CN" sz="2000" b="1" dirty="0">
                <a:solidFill>
                  <a:schemeClr val="accent4"/>
                </a:solidFill>
                <a:latin typeface="Arial" panose="020B0604020202020204" pitchFamily="34" charset="0"/>
                <a:ea typeface="微软雅黑" panose="020B0503020204020204" charset="-122"/>
                <a:cs typeface="+mn-ea"/>
                <a:sym typeface="Arial" panose="020B0604020202020204" pitchFamily="34" charset="0"/>
              </a:rPr>
              <a:t>Culture</a:t>
            </a:r>
            <a:endParaRPr lang="en-US" altLang="zh-CN" sz="2000" b="1" dirty="0">
              <a:solidFill>
                <a:schemeClr val="accent4"/>
              </a:solidFill>
              <a:latin typeface="Arial" panose="020B0604020202020204" pitchFamily="34" charset="0"/>
              <a:ea typeface="微软雅黑" panose="020B0503020204020204" charset="-122"/>
              <a:cs typeface="+mn-ea"/>
              <a:sym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3600" b="1" dirty="0">
                <a:solidFill>
                  <a:schemeClr val="accent1"/>
                </a:solidFill>
              </a:rPr>
              <a:t>Culture</a:t>
            </a:r>
            <a:endParaRPr lang="en-US" altLang="zh-CN" sz="3600" b="1" dirty="0">
              <a:solidFill>
                <a:schemeClr val="accent1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7560" y="1699895"/>
            <a:ext cx="3961130" cy="295973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6733540" y="1321435"/>
            <a:ext cx="4257675" cy="346837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7727633" y="5163820"/>
            <a:ext cx="2268855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Education</a:t>
            </a:r>
            <a:endParaRPr lang="en-US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矩形 6"/>
          <p:cNvSpPr/>
          <p:nvPr/>
        </p:nvSpPr>
        <p:spPr>
          <a:xfrm>
            <a:off x="1654810" y="5163820"/>
            <a:ext cx="217551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Language</a:t>
            </a:r>
            <a:endParaRPr lang="en-US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3600" b="1" dirty="0">
                <a:solidFill>
                  <a:schemeClr val="accent1"/>
                </a:solidFill>
              </a:rPr>
              <a:t>Culture</a:t>
            </a:r>
            <a:endParaRPr lang="en-US" altLang="zh-CN" sz="3600" b="1" dirty="0">
              <a:solidFill>
                <a:schemeClr val="accent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7977188" y="5163820"/>
            <a:ext cx="1769745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Festival</a:t>
            </a:r>
            <a:endParaRPr lang="en-US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矩形 6"/>
          <p:cNvSpPr/>
          <p:nvPr/>
        </p:nvSpPr>
        <p:spPr>
          <a:xfrm>
            <a:off x="1804353" y="5163820"/>
            <a:ext cx="1876425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Religion</a:t>
            </a:r>
            <a:endParaRPr lang="en-US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" name="图片 1" descr="宗教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9450" y="972820"/>
            <a:ext cx="4127500" cy="4191000"/>
          </a:xfrm>
          <a:prstGeom prst="rect">
            <a:avLst/>
          </a:prstGeom>
        </p:spPr>
      </p:pic>
      <p:pic>
        <p:nvPicPr>
          <p:cNvPr id="3" name="图片 2" descr="节日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8900" y="1212850"/>
            <a:ext cx="3794125" cy="371094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3600" b="1" dirty="0">
                <a:solidFill>
                  <a:schemeClr val="accent1"/>
                </a:solidFill>
              </a:rPr>
              <a:t>Culture</a:t>
            </a:r>
            <a:endParaRPr lang="en-US" altLang="zh-CN" sz="3600" b="1" dirty="0">
              <a:solidFill>
                <a:schemeClr val="accent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7412991" y="5163820"/>
            <a:ext cx="289814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Soical Values</a:t>
            </a:r>
            <a:endParaRPr lang="en-US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矩形 6"/>
          <p:cNvSpPr/>
          <p:nvPr/>
        </p:nvSpPr>
        <p:spPr>
          <a:xfrm>
            <a:off x="1813243" y="5163820"/>
            <a:ext cx="1858645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Gender </a:t>
            </a:r>
            <a:endParaRPr lang="en-US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" name="图片 1" descr="性别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4475" y="1020445"/>
            <a:ext cx="4839970" cy="4123690"/>
          </a:xfrm>
          <a:prstGeom prst="rect">
            <a:avLst/>
          </a:prstGeom>
        </p:spPr>
      </p:pic>
      <p:pic>
        <p:nvPicPr>
          <p:cNvPr id="3" name="图片 2" descr="社会观念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9865" y="1727200"/>
            <a:ext cx="4274185" cy="307975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5489576" y="1582008"/>
            <a:ext cx="1212850" cy="13220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8000" b="1" dirty="0" smtClean="0">
                <a:solidFill>
                  <a:schemeClr val="accent1"/>
                </a:solidFill>
              </a:rPr>
              <a:t>03</a:t>
            </a:r>
            <a:endParaRPr lang="zh-CN" altLang="en-US" sz="8000" b="1" dirty="0">
              <a:solidFill>
                <a:schemeClr val="accent1"/>
              </a:solidFill>
            </a:endParaRPr>
          </a:p>
        </p:txBody>
      </p:sp>
      <p:sp>
        <p:nvSpPr>
          <p:cNvPr id="4" name="文本框 56"/>
          <p:cNvSpPr txBox="1">
            <a:spLocks noChangeArrowheads="1"/>
          </p:cNvSpPr>
          <p:nvPr/>
        </p:nvSpPr>
        <p:spPr bwMode="auto">
          <a:xfrm>
            <a:off x="2916307" y="3885738"/>
            <a:ext cx="63593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ctr" defTabSz="913765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US" altLang="zh-CN" sz="4400" b="1" dirty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China and Chile</a:t>
            </a:r>
            <a:endParaRPr lang="en-US" altLang="zh-CN" sz="4400" b="1" dirty="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" name="文本框 56"/>
          <p:cNvSpPr txBox="1">
            <a:spLocks noChangeArrowheads="1"/>
          </p:cNvSpPr>
          <p:nvPr/>
        </p:nvSpPr>
        <p:spPr bwMode="auto">
          <a:xfrm>
            <a:off x="2834640" y="4724745"/>
            <a:ext cx="652272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ctr">
              <a:buNone/>
            </a:pPr>
            <a:r>
              <a:rPr lang="en-US" altLang="zh-CN" sz="2000" b="1" dirty="0">
                <a:solidFill>
                  <a:schemeClr val="accent4"/>
                </a:solidFill>
                <a:latin typeface="Arial" panose="020B0604020202020204" pitchFamily="34" charset="0"/>
                <a:ea typeface="微软雅黑" panose="020B0503020204020204" charset="-122"/>
                <a:cs typeface="+mn-ea"/>
                <a:sym typeface="Arial" panose="020B0604020202020204" pitchFamily="34" charset="0"/>
              </a:rPr>
              <a:t>Cases Studies</a:t>
            </a:r>
            <a:endParaRPr lang="en-US" altLang="zh-CN" sz="2000" b="1" dirty="0">
              <a:solidFill>
                <a:schemeClr val="accent4"/>
              </a:solidFill>
              <a:latin typeface="Arial" panose="020B0604020202020204" pitchFamily="34" charset="0"/>
              <a:ea typeface="微软雅黑" panose="020B0503020204020204" charset="-122"/>
              <a:cs typeface="+mn-ea"/>
              <a:sym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2400" b="1" dirty="0">
                <a:solidFill>
                  <a:schemeClr val="accent1"/>
                </a:solidFill>
                <a:latin typeface="华文中宋" panose="02010600040101010101" charset="-122"/>
                <a:ea typeface="华文中宋" panose="02010600040101010101" charset="-122"/>
              </a:rPr>
              <a:t>Education </a:t>
            </a:r>
            <a:endParaRPr lang="en-US" altLang="zh-CN" sz="2400" b="1" dirty="0">
              <a:solidFill>
                <a:schemeClr val="accent1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85" y="1924685"/>
            <a:ext cx="5896610" cy="3204210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1589405" y="5440045"/>
            <a:ext cx="1530350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</a:rPr>
              <a:t>China</a:t>
            </a:r>
            <a:endParaRPr lang="en-US" altLang="zh-CN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838123" y="5440045"/>
            <a:ext cx="1337945" cy="6451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3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华文中宋" panose="02010600040101010101" charset="-122"/>
                <a:ea typeface="华文中宋" panose="02010600040101010101" charset="-122"/>
              </a:rPr>
              <a:t>Chile</a:t>
            </a:r>
            <a:endParaRPr lang="en-US" altLang="zh-CN" sz="36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华文中宋" panose="02010600040101010101" charset="-122"/>
              <a:ea typeface="华文中宋" panose="02010600040101010101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6040" y="1925320"/>
            <a:ext cx="5492750" cy="296735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2400" b="1" dirty="0">
                <a:solidFill>
                  <a:schemeClr val="accent1"/>
                </a:solidFill>
                <a:latin typeface="华文中宋" panose="02010600040101010101" charset="-122"/>
                <a:ea typeface="华文中宋" panose="02010600040101010101" charset="-122"/>
              </a:rPr>
              <a:t>Gender Equity</a:t>
            </a:r>
            <a:endParaRPr lang="en-US" altLang="zh-CN" sz="2400" b="1" dirty="0">
              <a:solidFill>
                <a:schemeClr val="accent1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graphicFrame>
        <p:nvGraphicFramePr>
          <p:cNvPr id="2" name="表格 1"/>
          <p:cNvGraphicFramePr/>
          <p:nvPr/>
        </p:nvGraphicFramePr>
        <p:xfrm>
          <a:off x="1273810" y="1020445"/>
          <a:ext cx="9471660" cy="31330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7915"/>
                <a:gridCol w="2367915"/>
                <a:gridCol w="2367915"/>
                <a:gridCol w="2367915"/>
              </a:tblGrid>
              <a:tr h="52133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Indicator 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Chile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China 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The Global Average</a:t>
                      </a:r>
                      <a:endParaRPr lang="en-US" altLang="zh-CN"/>
                    </a:p>
                  </a:txBody>
                  <a:tcPr/>
                </a:tc>
              </a:tr>
              <a:tr h="107505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female/male TEA ratio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0.70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0.87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0.70</a:t>
                      </a:r>
                      <a:endParaRPr lang="en-US" altLang="zh-CN"/>
                    </a:p>
                  </a:txBody>
                  <a:tcPr/>
                </a:tc>
              </a:tr>
              <a:tr h="15367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female/male opportunity driven TEA ratio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0.84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1.09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1.04</a:t>
                      </a:r>
                      <a:endParaRPr lang="en-US" altLang="zh-CN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文本框 2"/>
          <p:cNvSpPr txBox="1"/>
          <p:nvPr/>
        </p:nvSpPr>
        <p:spPr>
          <a:xfrm>
            <a:off x="1652270" y="4396105"/>
            <a:ext cx="7809230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female/male TEA ratio: percentage of female aging between 18 and 64 who are either a nascent entrepreneur or owner-manager of a new business, divided by the equivalent percentage of their male counterparts</a:t>
            </a:r>
            <a:endParaRPr lang="en-US" altLang="zh-CN"/>
          </a:p>
          <a:p>
            <a:r>
              <a:rPr lang="en-US" altLang="zh-CN"/>
              <a:t>female/male opportunity-driven TEA ratio: percentage of  females aging between 18 and 64 who are driven opportunities and intrigued by economic independence, divided by the equivalent perventage of their male counterparts</a:t>
            </a:r>
            <a:endParaRPr lang="en-US" altLang="zh-CN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2400" b="1" dirty="0">
                <a:solidFill>
                  <a:schemeClr val="accent1"/>
                </a:solidFill>
                <a:latin typeface="华文中宋" panose="02010600040101010101" charset="-122"/>
                <a:ea typeface="华文中宋" panose="02010600040101010101" charset="-122"/>
              </a:rPr>
              <a:t>Social Values</a:t>
            </a:r>
            <a:endParaRPr lang="en-US" altLang="zh-CN" sz="2400" b="1" dirty="0">
              <a:solidFill>
                <a:schemeClr val="accent1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graphicFrame>
        <p:nvGraphicFramePr>
          <p:cNvPr id="3" name="表格 2"/>
          <p:cNvGraphicFramePr/>
          <p:nvPr/>
        </p:nvGraphicFramePr>
        <p:xfrm>
          <a:off x="1633855" y="2079625"/>
          <a:ext cx="8575040" cy="152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5510"/>
                <a:gridCol w="2133124"/>
                <a:gridCol w="2133123"/>
                <a:gridCol w="2133124"/>
              </a:tblGrid>
              <a:tr h="3810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Indicator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China 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Chile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The Global Average</a:t>
                      </a:r>
                      <a:endParaRPr lang="en-US" altLang="zh-CN"/>
                    </a:p>
                  </a:txBody>
                  <a:tcPr/>
                </a:tc>
              </a:tr>
              <a:tr h="3810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Hight Status to Successful Entrepreneurs Rate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74.57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62.87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68.50</a:t>
                      </a:r>
                      <a:endParaRPr lang="en-US" altLang="zh-CN"/>
                    </a:p>
                  </a:txBody>
                  <a:tcPr/>
                </a:tc>
              </a:tr>
              <a:tr h="38100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Entrepreneurship as a Good Career Choice Rate 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66.35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73.76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61.60</a:t>
                      </a:r>
                      <a:endParaRPr lang="en-US" altLang="zh-CN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5489576" y="1582008"/>
            <a:ext cx="1212850" cy="13220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8000" b="1" dirty="0" smtClean="0">
                <a:solidFill>
                  <a:schemeClr val="accent1"/>
                </a:solidFill>
              </a:rPr>
              <a:t>04</a:t>
            </a:r>
            <a:endParaRPr lang="zh-CN" altLang="en-US" sz="8000" b="1" dirty="0">
              <a:solidFill>
                <a:schemeClr val="accent1"/>
              </a:solidFill>
            </a:endParaRPr>
          </a:p>
        </p:txBody>
      </p:sp>
      <p:sp>
        <p:nvSpPr>
          <p:cNvPr id="4" name="文本框 56"/>
          <p:cNvSpPr txBox="1">
            <a:spLocks noChangeArrowheads="1"/>
          </p:cNvSpPr>
          <p:nvPr/>
        </p:nvSpPr>
        <p:spPr bwMode="auto">
          <a:xfrm>
            <a:off x="2916307" y="3885738"/>
            <a:ext cx="63593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 algn="ctr" defTabSz="913765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US" altLang="zh-CN" sz="4400" b="1" dirty="0">
                <a:solidFill>
                  <a:schemeClr val="accent1"/>
                </a:solidFill>
                <a:latin typeface="+mn-lt"/>
                <a:ea typeface="+mn-ea"/>
                <a:cs typeface="+mn-ea"/>
                <a:sym typeface="+mn-lt"/>
              </a:rPr>
              <a:t>Conclusion</a:t>
            </a:r>
            <a:endParaRPr lang="en-US" altLang="zh-CN" sz="4400" b="1" dirty="0">
              <a:solidFill>
                <a:schemeClr val="accent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2400" b="1" dirty="0">
                <a:solidFill>
                  <a:schemeClr val="accent1"/>
                </a:solidFill>
                <a:latin typeface="华文中宋" panose="02010600040101010101" charset="-122"/>
                <a:ea typeface="华文中宋" panose="02010600040101010101" charset="-122"/>
              </a:rPr>
              <a:t>Conclusion</a:t>
            </a:r>
            <a:endParaRPr lang="en-US" altLang="zh-CN" sz="2400" b="1" dirty="0">
              <a:solidFill>
                <a:schemeClr val="accent1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26770" y="1644650"/>
            <a:ext cx="10537825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/>
              <a:t>1. A Wide Education Matters for the Development of Entrepreneurship</a:t>
            </a:r>
            <a:endParaRPr lang="en-US" altLang="zh-CN" sz="2800" b="1"/>
          </a:p>
          <a:p>
            <a:endParaRPr lang="en-US" altLang="zh-CN" sz="2800" b="1"/>
          </a:p>
          <a:p>
            <a:r>
              <a:rPr lang="en-US" altLang="zh-CN" sz="2800" b="1"/>
              <a:t>2. Gender Equity Determines the Gender Structure of  Entrepreneurs</a:t>
            </a:r>
            <a:endParaRPr lang="en-US" altLang="zh-CN" sz="2800" b="1"/>
          </a:p>
          <a:p>
            <a:endParaRPr lang="en-US" altLang="zh-CN" sz="2800" b="1"/>
          </a:p>
          <a:p>
            <a:r>
              <a:rPr lang="en-US" altLang="zh-CN" sz="2800" b="1"/>
              <a:t>3. Social Recognition Impacts the Engagement of Entrepreneur Activities</a:t>
            </a:r>
            <a:endParaRPr lang="zh-CN" altLang="en-US" sz="2800" b="1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2400" b="1" dirty="0">
                <a:solidFill>
                  <a:schemeClr val="accent1"/>
                </a:solidFill>
                <a:latin typeface="华文中宋" panose="02010600040101010101" charset="-122"/>
                <a:ea typeface="华文中宋" panose="02010600040101010101" charset="-122"/>
              </a:rPr>
              <a:t>References</a:t>
            </a:r>
            <a:endParaRPr lang="en-US" altLang="zh-CN" sz="2400" b="1" dirty="0">
              <a:solidFill>
                <a:schemeClr val="accent1"/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67865" y="1666240"/>
            <a:ext cx="818959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/>
              <a:t>GEM Website(2018) </a:t>
            </a:r>
            <a:endParaRPr lang="en-US" altLang="zh-CN" sz="2400" b="1"/>
          </a:p>
          <a:p>
            <a:r>
              <a:rPr lang="en-US" altLang="zh-CN" sz="2400" b="1"/>
              <a:t>Economy Profiles of Chile and China</a:t>
            </a:r>
            <a:endParaRPr lang="en-US" altLang="zh-CN" sz="2400" b="1"/>
          </a:p>
          <a:p>
            <a:r>
              <a:rPr lang="en-US" altLang="zh-CN" sz="2400" b="1"/>
              <a:t>http://www.gemconsortium.org/country-profile/50</a:t>
            </a:r>
            <a:endParaRPr lang="en-US" altLang="zh-CN" sz="2400" b="1"/>
          </a:p>
          <a:p>
            <a:r>
              <a:rPr lang="en-US" altLang="zh-CN" sz="2400" b="1"/>
              <a:t>http://www.gemconsortium.org/country-profile/51</a:t>
            </a:r>
            <a:endParaRPr lang="en-US" altLang="zh-CN" sz="2400" b="1"/>
          </a:p>
          <a:p>
            <a:endParaRPr lang="en-US" altLang="zh-CN" sz="2400" b="1"/>
          </a:p>
          <a:p>
            <a:r>
              <a:rPr lang="en-US" altLang="zh-CN" sz="2400" b="1"/>
              <a:t>Stevenson, C.(2013). What is Entrepreneurship. Havard Business Review. </a:t>
            </a:r>
            <a:endParaRPr lang="zh-CN" altLang="en-US" sz="2400" b="1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86" name="直接连接符 2785"/>
          <p:cNvCxnSpPr/>
          <p:nvPr/>
        </p:nvCxnSpPr>
        <p:spPr>
          <a:xfrm>
            <a:off x="6077175" y="3694981"/>
            <a:ext cx="520825" cy="0"/>
          </a:xfrm>
          <a:prstGeom prst="line">
            <a:avLst/>
          </a:prstGeom>
          <a:ln w="38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87" name="文本框 2786"/>
          <p:cNvSpPr txBox="1"/>
          <p:nvPr/>
        </p:nvSpPr>
        <p:spPr>
          <a:xfrm>
            <a:off x="5962876" y="3859534"/>
            <a:ext cx="5189034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THANK YOU FOR YOUR ATTENTION</a:t>
            </a:r>
            <a:endParaRPr kumimoji="0" lang="en-US" sz="200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ontent">
  <a:themeElements>
    <a:clrScheme name="自定义 986">
      <a:dk1>
        <a:srgbClr val="7F7F7F"/>
      </a:dk1>
      <a:lt1>
        <a:srgbClr val="FFFFFF"/>
      </a:lt1>
      <a:dk2>
        <a:srgbClr val="000000"/>
      </a:dk2>
      <a:lt2>
        <a:srgbClr val="FFFFFF"/>
      </a:lt2>
      <a:accent1>
        <a:srgbClr val="000000"/>
      </a:accent1>
      <a:accent2>
        <a:srgbClr val="9E9B7C"/>
      </a:accent2>
      <a:accent3>
        <a:srgbClr val="4B5050"/>
      </a:accent3>
      <a:accent4>
        <a:srgbClr val="91969B"/>
      </a:accent4>
      <a:accent5>
        <a:srgbClr val="4B5050"/>
      </a:accent5>
      <a:accent6>
        <a:srgbClr val="91969B"/>
      </a:accent6>
      <a:hlink>
        <a:srgbClr val="F33B48"/>
      </a:hlink>
      <a:folHlink>
        <a:srgbClr val="FFC000"/>
      </a:folHlink>
    </a:clrScheme>
    <a:fontScheme name="自定义 10">
      <a:majorFont>
        <a:latin typeface="Calibri Light"/>
        <a:ea typeface="微软雅黑"/>
        <a:cs typeface=""/>
      </a:majorFont>
      <a:minorFont>
        <a:latin typeface="Calibri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1815</Words>
  <Application>WPS 演示</Application>
  <PresentationFormat>宽屏</PresentationFormat>
  <Paragraphs>157</Paragraphs>
  <Slides>16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5" baseType="lpstr">
      <vt:lpstr>Arial</vt:lpstr>
      <vt:lpstr>宋体</vt:lpstr>
      <vt:lpstr>Wingdings</vt:lpstr>
      <vt:lpstr>微软雅黑</vt:lpstr>
      <vt:lpstr>Calibri</vt:lpstr>
      <vt:lpstr>华文中宋</vt:lpstr>
      <vt:lpstr>Arial Unicode MS</vt:lpstr>
      <vt:lpstr>Calibri Light</vt:lpstr>
      <vt:lpstr>Content</vt:lpstr>
      <vt:lpstr>PowerPoint 演示文稿</vt:lpstr>
      <vt:lpstr>PowerPoint 演示文稿</vt:lpstr>
      <vt:lpstr>PowerPoint 演示文稿</vt:lpstr>
      <vt:lpstr>International Entrepreneurship</vt:lpstr>
      <vt:lpstr>PowerPoint 演示文稿</vt:lpstr>
      <vt:lpstr>Culture</vt:lpstr>
      <vt:lpstr>Culture</vt:lpstr>
      <vt:lpstr>Culture</vt:lpstr>
      <vt:lpstr>PowerPoint 演示文稿</vt:lpstr>
      <vt:lpstr>Education </vt:lpstr>
      <vt:lpstr>Gender Equity</vt:lpstr>
      <vt:lpstr>Social Values</vt:lpstr>
      <vt:lpstr>PowerPoint 演示文稿</vt:lpstr>
      <vt:lpstr>Conclusion</vt:lpstr>
      <vt:lpstr>References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hp</dc:creator>
  <cp:lastModifiedBy>c</cp:lastModifiedBy>
  <cp:revision>12</cp:revision>
  <dcterms:created xsi:type="dcterms:W3CDTF">2017-06-02T08:16:00Z</dcterms:created>
  <dcterms:modified xsi:type="dcterms:W3CDTF">2018-05-11T14:07:27Z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2052-10.1.0.7346</vt:lpwstr>
  </property>
</Properties>
</file>