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350" r:id="rId3"/>
    <p:sldId id="337" r:id="rId4"/>
    <p:sldId id="256" r:id="rId5"/>
    <p:sldId id="343" r:id="rId6"/>
    <p:sldId id="330" r:id="rId7"/>
    <p:sldId id="327" r:id="rId8"/>
    <p:sldId id="328" r:id="rId9"/>
    <p:sldId id="334" r:id="rId10"/>
    <p:sldId id="333" r:id="rId11"/>
    <p:sldId id="329" r:id="rId12"/>
    <p:sldId id="335" r:id="rId13"/>
    <p:sldId id="331" r:id="rId14"/>
    <p:sldId id="345" r:id="rId15"/>
    <p:sldId id="346" r:id="rId16"/>
    <p:sldId id="336" r:id="rId17"/>
    <p:sldId id="347" r:id="rId18"/>
    <p:sldId id="332" r:id="rId19"/>
    <p:sldId id="351" r:id="rId20"/>
    <p:sldId id="294" r:id="rId21"/>
    <p:sldId id="293" r:id="rId22"/>
    <p:sldId id="295" r:id="rId23"/>
    <p:sldId id="296" r:id="rId24"/>
    <p:sldId id="297" r:id="rId25"/>
    <p:sldId id="298" r:id="rId26"/>
    <p:sldId id="299" r:id="rId27"/>
    <p:sldId id="352" r:id="rId28"/>
    <p:sldId id="301" r:id="rId29"/>
    <p:sldId id="302" r:id="rId30"/>
    <p:sldId id="303" r:id="rId31"/>
    <p:sldId id="304" r:id="rId32"/>
    <p:sldId id="353" r:id="rId33"/>
    <p:sldId id="300" r:id="rId34"/>
    <p:sldId id="27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5B27D6-A86D-4C3F-B75D-3D86A0865F0F}" v="28" dt="2022-12-07T18:07:51.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72" d="100"/>
          <a:sy n="72" d="100"/>
        </p:scale>
        <p:origin x="660"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0" dirty="0">
              <a:solidFill>
                <a:schemeClr val="tx1"/>
              </a:solidFill>
            </a:rPr>
            <a:t>Week 2: research methods: case studies; interviews; focus groups; ethnography mixed methods and triangulation</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solidFill>
                <a:srgbClr val="0070C0"/>
              </a:solidFill>
            </a:rPr>
            <a:t>Week 3: analysis and interpretation within an interpretive paradigm; social and cultural context of research </a:t>
          </a:r>
          <a:endParaRPr lang="en-US" b="1" dirty="0">
            <a:solidFill>
              <a:srgbClr val="0070C0"/>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E9FED8-7E0A-48AA-B799-25C84D12ED3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8A6CB5-4F7C-45D7-9DBD-BE85535CD589}">
      <dgm:prSet/>
      <dgm:spPr/>
      <dgm:t>
        <a:bodyPr/>
        <a:lstStyle/>
        <a:p>
          <a:r>
            <a:rPr lang="en-GB"/>
            <a:t>A form of process-oriented analysis </a:t>
          </a:r>
          <a:endParaRPr lang="en-US"/>
        </a:p>
      </dgm:t>
    </dgm:pt>
    <dgm:pt modelId="{13CC57F3-20B6-4969-8D0B-3160231392DE}" type="parTrans" cxnId="{BF01705D-DCAA-4478-84B5-B92F1E627995}">
      <dgm:prSet/>
      <dgm:spPr/>
      <dgm:t>
        <a:bodyPr/>
        <a:lstStyle/>
        <a:p>
          <a:endParaRPr lang="en-US"/>
        </a:p>
      </dgm:t>
    </dgm:pt>
    <dgm:pt modelId="{A511F9F4-9E7F-43F9-B9E9-C00E2900E119}" type="sibTrans" cxnId="{BF01705D-DCAA-4478-84B5-B92F1E627995}">
      <dgm:prSet/>
      <dgm:spPr/>
      <dgm:t>
        <a:bodyPr/>
        <a:lstStyle/>
        <a:p>
          <a:endParaRPr lang="en-US"/>
        </a:p>
      </dgm:t>
    </dgm:pt>
    <dgm:pt modelId="{E11ED5B1-884E-4E94-A6E7-4C21C01AF50E}">
      <dgm:prSet/>
      <dgm:spPr/>
      <dgm:t>
        <a:bodyPr/>
        <a:lstStyle/>
        <a:p>
          <a:r>
            <a:rPr lang="en-GB"/>
            <a:t>Involves representing the emerging codes and themes visually </a:t>
          </a:r>
          <a:endParaRPr lang="en-US"/>
        </a:p>
      </dgm:t>
    </dgm:pt>
    <dgm:pt modelId="{A428F4AB-1220-4DF5-9D06-A54CB33C88F3}" type="parTrans" cxnId="{A88CB183-58AD-4EED-8686-0EFAFC9D56A8}">
      <dgm:prSet/>
      <dgm:spPr/>
      <dgm:t>
        <a:bodyPr/>
        <a:lstStyle/>
        <a:p>
          <a:endParaRPr lang="en-US"/>
        </a:p>
      </dgm:t>
    </dgm:pt>
    <dgm:pt modelId="{B97EA539-2784-4A2B-AD36-4803D05DAD49}" type="sibTrans" cxnId="{A88CB183-58AD-4EED-8686-0EFAFC9D56A8}">
      <dgm:prSet/>
      <dgm:spPr/>
      <dgm:t>
        <a:bodyPr/>
        <a:lstStyle/>
        <a:p>
          <a:endParaRPr lang="en-US"/>
        </a:p>
      </dgm:t>
    </dgm:pt>
    <dgm:pt modelId="{82C63D2F-3D77-4859-8FE2-526DBBD43885}">
      <dgm:prSet/>
      <dgm:spPr/>
      <dgm:t>
        <a:bodyPr/>
        <a:lstStyle/>
        <a:p>
          <a:r>
            <a:rPr lang="en-GB"/>
            <a:t>Maps, tables, loop diagrams, timelines</a:t>
          </a:r>
          <a:endParaRPr lang="en-US"/>
        </a:p>
      </dgm:t>
    </dgm:pt>
    <dgm:pt modelId="{52F8DBA8-8455-43C7-A648-075A977A1A79}" type="parTrans" cxnId="{6F31B93B-563B-49A6-85FE-67B90DC4B420}">
      <dgm:prSet/>
      <dgm:spPr/>
      <dgm:t>
        <a:bodyPr/>
        <a:lstStyle/>
        <a:p>
          <a:endParaRPr lang="en-US"/>
        </a:p>
      </dgm:t>
    </dgm:pt>
    <dgm:pt modelId="{99ED84A5-6D68-42D5-89AB-6A5B93A7D083}" type="sibTrans" cxnId="{6F31B93B-563B-49A6-85FE-67B90DC4B420}">
      <dgm:prSet/>
      <dgm:spPr/>
      <dgm:t>
        <a:bodyPr/>
        <a:lstStyle/>
        <a:p>
          <a:endParaRPr lang="en-US"/>
        </a:p>
      </dgm:t>
    </dgm:pt>
    <dgm:pt modelId="{7A41E819-DA33-47AA-92B6-279FF1D62D67}" type="pres">
      <dgm:prSet presAssocID="{6BE9FED8-7E0A-48AA-B799-25C84D12ED34}" presName="root" presStyleCnt="0">
        <dgm:presLayoutVars>
          <dgm:dir/>
          <dgm:resizeHandles val="exact"/>
        </dgm:presLayoutVars>
      </dgm:prSet>
      <dgm:spPr/>
    </dgm:pt>
    <dgm:pt modelId="{AF970F9D-2594-4B4A-B09C-9B24806E85C9}" type="pres">
      <dgm:prSet presAssocID="{738A6CB5-4F7C-45D7-9DBD-BE85535CD589}" presName="compNode" presStyleCnt="0"/>
      <dgm:spPr/>
    </dgm:pt>
    <dgm:pt modelId="{092784DC-285E-4CE4-A8CE-61E191DF1270}" type="pres">
      <dgm:prSet presAssocID="{738A6CB5-4F7C-45D7-9DBD-BE85535CD58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D746866-1925-478B-AE22-4379F5FB8FA2}" type="pres">
      <dgm:prSet presAssocID="{738A6CB5-4F7C-45D7-9DBD-BE85535CD589}" presName="spaceRect" presStyleCnt="0"/>
      <dgm:spPr/>
    </dgm:pt>
    <dgm:pt modelId="{B7B5F0C3-B41E-483C-A424-945946701A65}" type="pres">
      <dgm:prSet presAssocID="{738A6CB5-4F7C-45D7-9DBD-BE85535CD589}" presName="textRect" presStyleLbl="revTx" presStyleIdx="0" presStyleCnt="3">
        <dgm:presLayoutVars>
          <dgm:chMax val="1"/>
          <dgm:chPref val="1"/>
        </dgm:presLayoutVars>
      </dgm:prSet>
      <dgm:spPr/>
    </dgm:pt>
    <dgm:pt modelId="{BA6F9578-E225-4FEF-BCDF-06682AF5CDBE}" type="pres">
      <dgm:prSet presAssocID="{A511F9F4-9E7F-43F9-B9E9-C00E2900E119}" presName="sibTrans" presStyleCnt="0"/>
      <dgm:spPr/>
    </dgm:pt>
    <dgm:pt modelId="{4A9D3F8F-728D-4C1F-B48E-24837164E257}" type="pres">
      <dgm:prSet presAssocID="{E11ED5B1-884E-4E94-A6E7-4C21C01AF50E}" presName="compNode" presStyleCnt="0"/>
      <dgm:spPr/>
    </dgm:pt>
    <dgm:pt modelId="{845CC1AF-9289-4E4E-A7D4-4D807E113D26}" type="pres">
      <dgm:prSet presAssocID="{E11ED5B1-884E-4E94-A6E7-4C21C01AF5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20744430-678A-40C9-B4C2-BFA902700F16}" type="pres">
      <dgm:prSet presAssocID="{E11ED5B1-884E-4E94-A6E7-4C21C01AF50E}" presName="spaceRect" presStyleCnt="0"/>
      <dgm:spPr/>
    </dgm:pt>
    <dgm:pt modelId="{6EA97CF0-52B0-455B-A04A-58781F996EA9}" type="pres">
      <dgm:prSet presAssocID="{E11ED5B1-884E-4E94-A6E7-4C21C01AF50E}" presName="textRect" presStyleLbl="revTx" presStyleIdx="1" presStyleCnt="3">
        <dgm:presLayoutVars>
          <dgm:chMax val="1"/>
          <dgm:chPref val="1"/>
        </dgm:presLayoutVars>
      </dgm:prSet>
      <dgm:spPr/>
    </dgm:pt>
    <dgm:pt modelId="{73D70E69-308A-4A99-ACFB-A8F82A5B874C}" type="pres">
      <dgm:prSet presAssocID="{B97EA539-2784-4A2B-AD36-4803D05DAD49}" presName="sibTrans" presStyleCnt="0"/>
      <dgm:spPr/>
    </dgm:pt>
    <dgm:pt modelId="{75C2D188-340A-4315-BB37-B55B4316F387}" type="pres">
      <dgm:prSet presAssocID="{82C63D2F-3D77-4859-8FE2-526DBBD43885}" presName="compNode" presStyleCnt="0"/>
      <dgm:spPr/>
    </dgm:pt>
    <dgm:pt modelId="{C1F816DA-C887-4144-A3A9-D2CD9172582B}" type="pres">
      <dgm:prSet presAssocID="{82C63D2F-3D77-4859-8FE2-526DBBD438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p with pin"/>
        </a:ext>
      </dgm:extLst>
    </dgm:pt>
    <dgm:pt modelId="{FA6F6219-29AB-42FB-AE48-6DA9C0DE7984}" type="pres">
      <dgm:prSet presAssocID="{82C63D2F-3D77-4859-8FE2-526DBBD43885}" presName="spaceRect" presStyleCnt="0"/>
      <dgm:spPr/>
    </dgm:pt>
    <dgm:pt modelId="{5B547937-C58E-49DD-A65F-8B9390042E5B}" type="pres">
      <dgm:prSet presAssocID="{82C63D2F-3D77-4859-8FE2-526DBBD43885}" presName="textRect" presStyleLbl="revTx" presStyleIdx="2" presStyleCnt="3">
        <dgm:presLayoutVars>
          <dgm:chMax val="1"/>
          <dgm:chPref val="1"/>
        </dgm:presLayoutVars>
      </dgm:prSet>
      <dgm:spPr/>
    </dgm:pt>
  </dgm:ptLst>
  <dgm:cxnLst>
    <dgm:cxn modelId="{6F31B93B-563B-49A6-85FE-67B90DC4B420}" srcId="{6BE9FED8-7E0A-48AA-B799-25C84D12ED34}" destId="{82C63D2F-3D77-4859-8FE2-526DBBD43885}" srcOrd="2" destOrd="0" parTransId="{52F8DBA8-8455-43C7-A648-075A977A1A79}" sibTransId="{99ED84A5-6D68-42D5-89AB-6A5B93A7D083}"/>
    <dgm:cxn modelId="{BF01705D-DCAA-4478-84B5-B92F1E627995}" srcId="{6BE9FED8-7E0A-48AA-B799-25C84D12ED34}" destId="{738A6CB5-4F7C-45D7-9DBD-BE85535CD589}" srcOrd="0" destOrd="0" parTransId="{13CC57F3-20B6-4969-8D0B-3160231392DE}" sibTransId="{A511F9F4-9E7F-43F9-B9E9-C00E2900E119}"/>
    <dgm:cxn modelId="{A88CB183-58AD-4EED-8686-0EFAFC9D56A8}" srcId="{6BE9FED8-7E0A-48AA-B799-25C84D12ED34}" destId="{E11ED5B1-884E-4E94-A6E7-4C21C01AF50E}" srcOrd="1" destOrd="0" parTransId="{A428F4AB-1220-4DF5-9D06-A54CB33C88F3}" sibTransId="{B97EA539-2784-4A2B-AD36-4803D05DAD49}"/>
    <dgm:cxn modelId="{153BF698-E809-4B12-922A-2174788A4F78}" type="presOf" srcId="{738A6CB5-4F7C-45D7-9DBD-BE85535CD589}" destId="{B7B5F0C3-B41E-483C-A424-945946701A65}" srcOrd="0" destOrd="0" presId="urn:microsoft.com/office/officeart/2018/2/layout/IconLabelList"/>
    <dgm:cxn modelId="{5502C0B2-BE3A-4C0E-9885-140BDD496A2A}" type="presOf" srcId="{E11ED5B1-884E-4E94-A6E7-4C21C01AF50E}" destId="{6EA97CF0-52B0-455B-A04A-58781F996EA9}" srcOrd="0" destOrd="0" presId="urn:microsoft.com/office/officeart/2018/2/layout/IconLabelList"/>
    <dgm:cxn modelId="{B320D7CC-BF22-468B-93E8-3A39B7D687AD}" type="presOf" srcId="{82C63D2F-3D77-4859-8FE2-526DBBD43885}" destId="{5B547937-C58E-49DD-A65F-8B9390042E5B}" srcOrd="0" destOrd="0" presId="urn:microsoft.com/office/officeart/2018/2/layout/IconLabelList"/>
    <dgm:cxn modelId="{99027FF2-4F30-4E74-A775-8C7EF73D180B}" type="presOf" srcId="{6BE9FED8-7E0A-48AA-B799-25C84D12ED34}" destId="{7A41E819-DA33-47AA-92B6-279FF1D62D67}" srcOrd="0" destOrd="0" presId="urn:microsoft.com/office/officeart/2018/2/layout/IconLabelList"/>
    <dgm:cxn modelId="{6ADB00CD-0248-4D6B-9846-CDE5CDFD71B6}" type="presParOf" srcId="{7A41E819-DA33-47AA-92B6-279FF1D62D67}" destId="{AF970F9D-2594-4B4A-B09C-9B24806E85C9}" srcOrd="0" destOrd="0" presId="urn:microsoft.com/office/officeart/2018/2/layout/IconLabelList"/>
    <dgm:cxn modelId="{CF713373-85CA-4535-807E-36C7FDA060BE}" type="presParOf" srcId="{AF970F9D-2594-4B4A-B09C-9B24806E85C9}" destId="{092784DC-285E-4CE4-A8CE-61E191DF1270}" srcOrd="0" destOrd="0" presId="urn:microsoft.com/office/officeart/2018/2/layout/IconLabelList"/>
    <dgm:cxn modelId="{2747D6A8-FE80-47B9-A043-7BE6839BABEB}" type="presParOf" srcId="{AF970F9D-2594-4B4A-B09C-9B24806E85C9}" destId="{DD746866-1925-478B-AE22-4379F5FB8FA2}" srcOrd="1" destOrd="0" presId="urn:microsoft.com/office/officeart/2018/2/layout/IconLabelList"/>
    <dgm:cxn modelId="{AFA591EB-4C96-4A31-824A-33848E2D8A2B}" type="presParOf" srcId="{AF970F9D-2594-4B4A-B09C-9B24806E85C9}" destId="{B7B5F0C3-B41E-483C-A424-945946701A65}" srcOrd="2" destOrd="0" presId="urn:microsoft.com/office/officeart/2018/2/layout/IconLabelList"/>
    <dgm:cxn modelId="{F6748B8C-4F5B-4866-978B-5B3CC937CD01}" type="presParOf" srcId="{7A41E819-DA33-47AA-92B6-279FF1D62D67}" destId="{BA6F9578-E225-4FEF-BCDF-06682AF5CDBE}" srcOrd="1" destOrd="0" presId="urn:microsoft.com/office/officeart/2018/2/layout/IconLabelList"/>
    <dgm:cxn modelId="{1B197BBE-9F27-4CFA-A842-5512500D26CE}" type="presParOf" srcId="{7A41E819-DA33-47AA-92B6-279FF1D62D67}" destId="{4A9D3F8F-728D-4C1F-B48E-24837164E257}" srcOrd="2" destOrd="0" presId="urn:microsoft.com/office/officeart/2018/2/layout/IconLabelList"/>
    <dgm:cxn modelId="{082BFD2D-26EE-4E9B-9F73-C022C94CDE31}" type="presParOf" srcId="{4A9D3F8F-728D-4C1F-B48E-24837164E257}" destId="{845CC1AF-9289-4E4E-A7D4-4D807E113D26}" srcOrd="0" destOrd="0" presId="urn:microsoft.com/office/officeart/2018/2/layout/IconLabelList"/>
    <dgm:cxn modelId="{9723A823-34AA-4CD6-87AB-285E3408DA72}" type="presParOf" srcId="{4A9D3F8F-728D-4C1F-B48E-24837164E257}" destId="{20744430-678A-40C9-B4C2-BFA902700F16}" srcOrd="1" destOrd="0" presId="urn:microsoft.com/office/officeart/2018/2/layout/IconLabelList"/>
    <dgm:cxn modelId="{2398E46C-0B86-429D-BD71-A1CA82078EF1}" type="presParOf" srcId="{4A9D3F8F-728D-4C1F-B48E-24837164E257}" destId="{6EA97CF0-52B0-455B-A04A-58781F996EA9}" srcOrd="2" destOrd="0" presId="urn:microsoft.com/office/officeart/2018/2/layout/IconLabelList"/>
    <dgm:cxn modelId="{DC468CFF-B55A-4C66-9DFF-33C11D8521BC}" type="presParOf" srcId="{7A41E819-DA33-47AA-92B6-279FF1D62D67}" destId="{73D70E69-308A-4A99-ACFB-A8F82A5B874C}" srcOrd="3" destOrd="0" presId="urn:microsoft.com/office/officeart/2018/2/layout/IconLabelList"/>
    <dgm:cxn modelId="{0B0BD073-F0A2-4CFB-880A-310F27260CE9}" type="presParOf" srcId="{7A41E819-DA33-47AA-92B6-279FF1D62D67}" destId="{75C2D188-340A-4315-BB37-B55B4316F387}" srcOrd="4" destOrd="0" presId="urn:microsoft.com/office/officeart/2018/2/layout/IconLabelList"/>
    <dgm:cxn modelId="{BB7DA2D0-2B4B-4FB6-A347-CC357AC3089E}" type="presParOf" srcId="{75C2D188-340A-4315-BB37-B55B4316F387}" destId="{C1F816DA-C887-4144-A3A9-D2CD9172582B}" srcOrd="0" destOrd="0" presId="urn:microsoft.com/office/officeart/2018/2/layout/IconLabelList"/>
    <dgm:cxn modelId="{F8EC0DDD-EAF0-4425-B31E-076D9D38284A}" type="presParOf" srcId="{75C2D188-340A-4315-BB37-B55B4316F387}" destId="{FA6F6219-29AB-42FB-AE48-6DA9C0DE7984}" srcOrd="1" destOrd="0" presId="urn:microsoft.com/office/officeart/2018/2/layout/IconLabelList"/>
    <dgm:cxn modelId="{262757CB-3C62-4F33-B6A0-38B31C062E36}" type="presParOf" srcId="{75C2D188-340A-4315-BB37-B55B4316F387}" destId="{5B547937-C58E-49DD-A65F-8B9390042E5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512C64-65DC-4BE7-AA88-48A659326D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E45A6C-2AFA-424C-936C-6866178C3DD9}">
      <dgm:prSet/>
      <dgm:spPr/>
      <dgm:t>
        <a:bodyPr/>
        <a:lstStyle/>
        <a:p>
          <a:r>
            <a:rPr lang="en-GB"/>
            <a:t>Context as: </a:t>
          </a:r>
          <a:endParaRPr lang="en-US"/>
        </a:p>
      </dgm:t>
    </dgm:pt>
    <dgm:pt modelId="{12A1D852-3D9A-426B-866D-8031EDDA6138}" type="parTrans" cxnId="{9B67AF88-970D-4487-B010-02C025526343}">
      <dgm:prSet/>
      <dgm:spPr/>
      <dgm:t>
        <a:bodyPr/>
        <a:lstStyle/>
        <a:p>
          <a:endParaRPr lang="en-US"/>
        </a:p>
      </dgm:t>
    </dgm:pt>
    <dgm:pt modelId="{EAD6CE6C-2460-4086-80A0-9BF5D67679C1}" type="sibTrans" cxnId="{9B67AF88-970D-4487-B010-02C025526343}">
      <dgm:prSet/>
      <dgm:spPr/>
      <dgm:t>
        <a:bodyPr/>
        <a:lstStyle/>
        <a:p>
          <a:endParaRPr lang="en-US"/>
        </a:p>
      </dgm:t>
    </dgm:pt>
    <dgm:pt modelId="{B8DE28E9-ACE8-4394-9651-D72693AA6EDE}">
      <dgm:prSet/>
      <dgm:spPr/>
      <dgm:t>
        <a:bodyPr/>
        <a:lstStyle/>
        <a:p>
          <a:r>
            <a:rPr lang="en-GB" b="1" i="1"/>
            <a:t>“that which surrounds, and gives meaning to something else”</a:t>
          </a:r>
          <a:endParaRPr lang="en-US"/>
        </a:p>
      </dgm:t>
    </dgm:pt>
    <dgm:pt modelId="{9E2B08FE-24A9-4DEC-8888-2C254391EEEC}" type="parTrans" cxnId="{1C22B084-A396-4070-9F24-BB4E32AF366A}">
      <dgm:prSet/>
      <dgm:spPr/>
      <dgm:t>
        <a:bodyPr/>
        <a:lstStyle/>
        <a:p>
          <a:endParaRPr lang="en-US"/>
        </a:p>
      </dgm:t>
    </dgm:pt>
    <dgm:pt modelId="{ABC862A0-C5BB-4A78-98AB-D787FBF72D7E}" type="sibTrans" cxnId="{1C22B084-A396-4070-9F24-BB4E32AF366A}">
      <dgm:prSet/>
      <dgm:spPr/>
      <dgm:t>
        <a:bodyPr/>
        <a:lstStyle/>
        <a:p>
          <a:endParaRPr lang="en-US"/>
        </a:p>
      </dgm:t>
    </dgm:pt>
    <dgm:pt modelId="{995E450C-F2B5-4498-8157-F04FA1F5CFE3}">
      <dgm:prSet/>
      <dgm:spPr/>
      <dgm:t>
        <a:bodyPr/>
        <a:lstStyle/>
        <a:p>
          <a:r>
            <a:rPr lang="en-GB" dirty="0"/>
            <a:t>Yet is this sufficient for a non-stable environment? </a:t>
          </a:r>
          <a:endParaRPr lang="en-US" dirty="0"/>
        </a:p>
      </dgm:t>
    </dgm:pt>
    <dgm:pt modelId="{45A6AE98-CD40-456C-B15C-D96CDF11A439}" type="parTrans" cxnId="{38FC6F0D-1B2D-4B60-B8D3-E499C8611DC8}">
      <dgm:prSet/>
      <dgm:spPr/>
      <dgm:t>
        <a:bodyPr/>
        <a:lstStyle/>
        <a:p>
          <a:endParaRPr lang="en-US"/>
        </a:p>
      </dgm:t>
    </dgm:pt>
    <dgm:pt modelId="{2A4B7AA9-9780-44F5-9D0D-D30FACFEE002}" type="sibTrans" cxnId="{38FC6F0D-1B2D-4B60-B8D3-E499C8611DC8}">
      <dgm:prSet/>
      <dgm:spPr/>
      <dgm:t>
        <a:bodyPr/>
        <a:lstStyle/>
        <a:p>
          <a:endParaRPr lang="en-US"/>
        </a:p>
      </dgm:t>
    </dgm:pt>
    <dgm:pt modelId="{B5D0D405-57B8-42DD-91AC-796EE5E4827E}">
      <dgm:prSet/>
      <dgm:spPr/>
      <dgm:t>
        <a:bodyPr/>
        <a:lstStyle/>
        <a:p>
          <a:r>
            <a:rPr lang="en-GB"/>
            <a:t>Competitive and changing environments whereby organisations have to adapt structure and processes to succeed </a:t>
          </a:r>
          <a:endParaRPr lang="en-US"/>
        </a:p>
      </dgm:t>
    </dgm:pt>
    <dgm:pt modelId="{1A6EEE21-34D7-4EDC-86DF-67DC392015A5}" type="parTrans" cxnId="{3535D7B3-0B50-498C-9A30-33A6C11918AB}">
      <dgm:prSet/>
      <dgm:spPr/>
      <dgm:t>
        <a:bodyPr/>
        <a:lstStyle/>
        <a:p>
          <a:endParaRPr lang="en-US"/>
        </a:p>
      </dgm:t>
    </dgm:pt>
    <dgm:pt modelId="{B27619F0-E792-4D22-A8BC-6DA71D0F4667}" type="sibTrans" cxnId="{3535D7B3-0B50-498C-9A30-33A6C11918AB}">
      <dgm:prSet/>
      <dgm:spPr/>
      <dgm:t>
        <a:bodyPr/>
        <a:lstStyle/>
        <a:p>
          <a:endParaRPr lang="en-US"/>
        </a:p>
      </dgm:t>
    </dgm:pt>
    <dgm:pt modelId="{5B928A4C-91CB-4D8E-B258-8A8EE557B027}">
      <dgm:prSet/>
      <dgm:spPr/>
      <dgm:t>
        <a:bodyPr/>
        <a:lstStyle/>
        <a:p>
          <a:r>
            <a:rPr lang="en-GB"/>
            <a:t>Layers of complexity </a:t>
          </a:r>
          <a:endParaRPr lang="en-US"/>
        </a:p>
      </dgm:t>
    </dgm:pt>
    <dgm:pt modelId="{E38CF5DD-9EE4-49AA-9735-B7AA369C5653}" type="parTrans" cxnId="{C9E0977E-9800-485C-8D37-3CF66201B54B}">
      <dgm:prSet/>
      <dgm:spPr/>
      <dgm:t>
        <a:bodyPr/>
        <a:lstStyle/>
        <a:p>
          <a:endParaRPr lang="en-US"/>
        </a:p>
      </dgm:t>
    </dgm:pt>
    <dgm:pt modelId="{EBA14387-1A57-42E0-B77E-2BC9FDF6FBDD}" type="sibTrans" cxnId="{C9E0977E-9800-485C-8D37-3CF66201B54B}">
      <dgm:prSet/>
      <dgm:spPr/>
      <dgm:t>
        <a:bodyPr/>
        <a:lstStyle/>
        <a:p>
          <a:endParaRPr lang="en-US"/>
        </a:p>
      </dgm:t>
    </dgm:pt>
    <dgm:pt modelId="{5C983035-AFD6-4490-8897-6CFF9D464AE2}" type="pres">
      <dgm:prSet presAssocID="{9B512C64-65DC-4BE7-AA88-48A659326D68}" presName="root" presStyleCnt="0">
        <dgm:presLayoutVars>
          <dgm:dir/>
          <dgm:resizeHandles val="exact"/>
        </dgm:presLayoutVars>
      </dgm:prSet>
      <dgm:spPr/>
    </dgm:pt>
    <dgm:pt modelId="{1A61B5F4-9B77-458F-B98C-B5A077971F77}" type="pres">
      <dgm:prSet presAssocID="{28E45A6C-2AFA-424C-936C-6866178C3DD9}" presName="compNode" presStyleCnt="0"/>
      <dgm:spPr/>
    </dgm:pt>
    <dgm:pt modelId="{3751B160-F29D-4DAF-9C35-D7DBE06D766D}" type="pres">
      <dgm:prSet presAssocID="{28E45A6C-2AFA-424C-936C-6866178C3DD9}" presName="bgRect" presStyleLbl="bgShp" presStyleIdx="0" presStyleCnt="5"/>
      <dgm:spPr/>
    </dgm:pt>
    <dgm:pt modelId="{C6DEA2B9-DC50-4C3E-AC15-6A607CD7DA60}" type="pres">
      <dgm:prSet presAssocID="{28E45A6C-2AFA-424C-936C-6866178C3D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D6D94CD6-C855-4CC2-A877-F5597D174DE4}" type="pres">
      <dgm:prSet presAssocID="{28E45A6C-2AFA-424C-936C-6866178C3DD9}" presName="spaceRect" presStyleCnt="0"/>
      <dgm:spPr/>
    </dgm:pt>
    <dgm:pt modelId="{89F9B54D-27A3-4D67-8728-8D591B7E3EDC}" type="pres">
      <dgm:prSet presAssocID="{28E45A6C-2AFA-424C-936C-6866178C3DD9}" presName="parTx" presStyleLbl="revTx" presStyleIdx="0" presStyleCnt="5">
        <dgm:presLayoutVars>
          <dgm:chMax val="0"/>
          <dgm:chPref val="0"/>
        </dgm:presLayoutVars>
      </dgm:prSet>
      <dgm:spPr/>
    </dgm:pt>
    <dgm:pt modelId="{2CBD9E12-6B80-45C2-92CB-41B815CFA338}" type="pres">
      <dgm:prSet presAssocID="{EAD6CE6C-2460-4086-80A0-9BF5D67679C1}" presName="sibTrans" presStyleCnt="0"/>
      <dgm:spPr/>
    </dgm:pt>
    <dgm:pt modelId="{189BAF77-3CD5-4532-BD91-0F7DB0340D69}" type="pres">
      <dgm:prSet presAssocID="{B8DE28E9-ACE8-4394-9651-D72693AA6EDE}" presName="compNode" presStyleCnt="0"/>
      <dgm:spPr/>
    </dgm:pt>
    <dgm:pt modelId="{AB2CCD05-63E0-4F38-8EAF-6B2D777948C6}" type="pres">
      <dgm:prSet presAssocID="{B8DE28E9-ACE8-4394-9651-D72693AA6EDE}" presName="bgRect" presStyleLbl="bgShp" presStyleIdx="1" presStyleCnt="5"/>
      <dgm:spPr/>
    </dgm:pt>
    <dgm:pt modelId="{7A2EAC16-3358-43C3-8113-193F675AFD6C}" type="pres">
      <dgm:prSet presAssocID="{B8DE28E9-ACE8-4394-9651-D72693AA6ED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9CFBF80E-8D89-402E-8173-67317B5F55C6}" type="pres">
      <dgm:prSet presAssocID="{B8DE28E9-ACE8-4394-9651-D72693AA6EDE}" presName="spaceRect" presStyleCnt="0"/>
      <dgm:spPr/>
    </dgm:pt>
    <dgm:pt modelId="{B2658306-6BAA-4584-9379-CBA5A2E587BE}" type="pres">
      <dgm:prSet presAssocID="{B8DE28E9-ACE8-4394-9651-D72693AA6EDE}" presName="parTx" presStyleLbl="revTx" presStyleIdx="1" presStyleCnt="5">
        <dgm:presLayoutVars>
          <dgm:chMax val="0"/>
          <dgm:chPref val="0"/>
        </dgm:presLayoutVars>
      </dgm:prSet>
      <dgm:spPr/>
    </dgm:pt>
    <dgm:pt modelId="{DD953968-9576-41CE-94D2-FEE6538B97C8}" type="pres">
      <dgm:prSet presAssocID="{ABC862A0-C5BB-4A78-98AB-D787FBF72D7E}" presName="sibTrans" presStyleCnt="0"/>
      <dgm:spPr/>
    </dgm:pt>
    <dgm:pt modelId="{D14ADF44-A6B1-4235-A27B-625A2DDD0611}" type="pres">
      <dgm:prSet presAssocID="{995E450C-F2B5-4498-8157-F04FA1F5CFE3}" presName="compNode" presStyleCnt="0"/>
      <dgm:spPr/>
    </dgm:pt>
    <dgm:pt modelId="{1EAD380E-87C8-48A8-9E14-A6E3506A905E}" type="pres">
      <dgm:prSet presAssocID="{995E450C-F2B5-4498-8157-F04FA1F5CFE3}" presName="bgRect" presStyleLbl="bgShp" presStyleIdx="2" presStyleCnt="5"/>
      <dgm:spPr/>
    </dgm:pt>
    <dgm:pt modelId="{4B7B5152-B89B-45DE-8016-8757D98E8DE7}" type="pres">
      <dgm:prSet presAssocID="{995E450C-F2B5-4498-8157-F04FA1F5CF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E9455BCD-F17C-45C3-9610-977985968342}" type="pres">
      <dgm:prSet presAssocID="{995E450C-F2B5-4498-8157-F04FA1F5CFE3}" presName="spaceRect" presStyleCnt="0"/>
      <dgm:spPr/>
    </dgm:pt>
    <dgm:pt modelId="{F7166451-2561-4980-9927-6F37DC28BD46}" type="pres">
      <dgm:prSet presAssocID="{995E450C-F2B5-4498-8157-F04FA1F5CFE3}" presName="parTx" presStyleLbl="revTx" presStyleIdx="2" presStyleCnt="5">
        <dgm:presLayoutVars>
          <dgm:chMax val="0"/>
          <dgm:chPref val="0"/>
        </dgm:presLayoutVars>
      </dgm:prSet>
      <dgm:spPr/>
    </dgm:pt>
    <dgm:pt modelId="{EEA113AC-4FA5-4C73-8845-668394D092A2}" type="pres">
      <dgm:prSet presAssocID="{2A4B7AA9-9780-44F5-9D0D-D30FACFEE002}" presName="sibTrans" presStyleCnt="0"/>
      <dgm:spPr/>
    </dgm:pt>
    <dgm:pt modelId="{F2355543-76BA-414D-90AC-6CE79A3772A7}" type="pres">
      <dgm:prSet presAssocID="{B5D0D405-57B8-42DD-91AC-796EE5E4827E}" presName="compNode" presStyleCnt="0"/>
      <dgm:spPr/>
    </dgm:pt>
    <dgm:pt modelId="{68AB1B2F-6BFE-4581-B075-BB7FAA1865B5}" type="pres">
      <dgm:prSet presAssocID="{B5D0D405-57B8-42DD-91AC-796EE5E4827E}" presName="bgRect" presStyleLbl="bgShp" presStyleIdx="3" presStyleCnt="5"/>
      <dgm:spPr/>
    </dgm:pt>
    <dgm:pt modelId="{EDEBEC8A-EFE5-45A0-B4D2-E262725EBAF1}" type="pres">
      <dgm:prSet presAssocID="{B5D0D405-57B8-42DD-91AC-796EE5E482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03580B52-380D-4027-91DF-1D9E34447BEB}" type="pres">
      <dgm:prSet presAssocID="{B5D0D405-57B8-42DD-91AC-796EE5E4827E}" presName="spaceRect" presStyleCnt="0"/>
      <dgm:spPr/>
    </dgm:pt>
    <dgm:pt modelId="{44C0D956-07B4-47C0-8EA0-C6F542953DF1}" type="pres">
      <dgm:prSet presAssocID="{B5D0D405-57B8-42DD-91AC-796EE5E4827E}" presName="parTx" presStyleLbl="revTx" presStyleIdx="3" presStyleCnt="5">
        <dgm:presLayoutVars>
          <dgm:chMax val="0"/>
          <dgm:chPref val="0"/>
        </dgm:presLayoutVars>
      </dgm:prSet>
      <dgm:spPr/>
    </dgm:pt>
    <dgm:pt modelId="{4DA27961-A91C-4F35-B21B-E1DAC047ACB5}" type="pres">
      <dgm:prSet presAssocID="{B27619F0-E792-4D22-A8BC-6DA71D0F4667}" presName="sibTrans" presStyleCnt="0"/>
      <dgm:spPr/>
    </dgm:pt>
    <dgm:pt modelId="{752F315A-747F-4225-AD4E-DC38264032CA}" type="pres">
      <dgm:prSet presAssocID="{5B928A4C-91CB-4D8E-B258-8A8EE557B027}" presName="compNode" presStyleCnt="0"/>
      <dgm:spPr/>
    </dgm:pt>
    <dgm:pt modelId="{C6C7B209-A051-4923-88AA-7FD08E7B9418}" type="pres">
      <dgm:prSet presAssocID="{5B928A4C-91CB-4D8E-B258-8A8EE557B027}" presName="bgRect" presStyleLbl="bgShp" presStyleIdx="4" presStyleCnt="5"/>
      <dgm:spPr/>
    </dgm:pt>
    <dgm:pt modelId="{157F6994-7576-4366-9D93-0CEB2D61A94B}" type="pres">
      <dgm:prSet presAssocID="{5B928A4C-91CB-4D8E-B258-8A8EE557B02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twork"/>
        </a:ext>
      </dgm:extLst>
    </dgm:pt>
    <dgm:pt modelId="{A974539C-1DC9-414D-80A2-B6D702F1AAF8}" type="pres">
      <dgm:prSet presAssocID="{5B928A4C-91CB-4D8E-B258-8A8EE557B027}" presName="spaceRect" presStyleCnt="0"/>
      <dgm:spPr/>
    </dgm:pt>
    <dgm:pt modelId="{010C4ED3-335A-4945-A369-8766DC408896}" type="pres">
      <dgm:prSet presAssocID="{5B928A4C-91CB-4D8E-B258-8A8EE557B027}" presName="parTx" presStyleLbl="revTx" presStyleIdx="4" presStyleCnt="5">
        <dgm:presLayoutVars>
          <dgm:chMax val="0"/>
          <dgm:chPref val="0"/>
        </dgm:presLayoutVars>
      </dgm:prSet>
      <dgm:spPr/>
    </dgm:pt>
  </dgm:ptLst>
  <dgm:cxnLst>
    <dgm:cxn modelId="{38FC6F0D-1B2D-4B60-B8D3-E499C8611DC8}" srcId="{9B512C64-65DC-4BE7-AA88-48A659326D68}" destId="{995E450C-F2B5-4498-8157-F04FA1F5CFE3}" srcOrd="2" destOrd="0" parTransId="{45A6AE98-CD40-456C-B15C-D96CDF11A439}" sibTransId="{2A4B7AA9-9780-44F5-9D0D-D30FACFEE002}"/>
    <dgm:cxn modelId="{21CD152F-8B18-4B10-8364-78865B2B6332}" type="presOf" srcId="{5B928A4C-91CB-4D8E-B258-8A8EE557B027}" destId="{010C4ED3-335A-4945-A369-8766DC408896}" srcOrd="0" destOrd="0" presId="urn:microsoft.com/office/officeart/2018/2/layout/IconVerticalSolidList"/>
    <dgm:cxn modelId="{F64EFC49-4BED-4D39-AADF-CF4429270672}" type="presOf" srcId="{B8DE28E9-ACE8-4394-9651-D72693AA6EDE}" destId="{B2658306-6BAA-4584-9379-CBA5A2E587BE}" srcOrd="0" destOrd="0" presId="urn:microsoft.com/office/officeart/2018/2/layout/IconVerticalSolidList"/>
    <dgm:cxn modelId="{1CD4B74A-B50F-4CAE-B820-DF86178B37C6}" type="presOf" srcId="{B5D0D405-57B8-42DD-91AC-796EE5E4827E}" destId="{44C0D956-07B4-47C0-8EA0-C6F542953DF1}" srcOrd="0" destOrd="0" presId="urn:microsoft.com/office/officeart/2018/2/layout/IconVerticalSolidList"/>
    <dgm:cxn modelId="{C9E0977E-9800-485C-8D37-3CF66201B54B}" srcId="{9B512C64-65DC-4BE7-AA88-48A659326D68}" destId="{5B928A4C-91CB-4D8E-B258-8A8EE557B027}" srcOrd="4" destOrd="0" parTransId="{E38CF5DD-9EE4-49AA-9735-B7AA369C5653}" sibTransId="{EBA14387-1A57-42E0-B77E-2BC9FDF6FBDD}"/>
    <dgm:cxn modelId="{1C22B084-A396-4070-9F24-BB4E32AF366A}" srcId="{9B512C64-65DC-4BE7-AA88-48A659326D68}" destId="{B8DE28E9-ACE8-4394-9651-D72693AA6EDE}" srcOrd="1" destOrd="0" parTransId="{9E2B08FE-24A9-4DEC-8888-2C254391EEEC}" sibTransId="{ABC862A0-C5BB-4A78-98AB-D787FBF72D7E}"/>
    <dgm:cxn modelId="{9B67AF88-970D-4487-B010-02C025526343}" srcId="{9B512C64-65DC-4BE7-AA88-48A659326D68}" destId="{28E45A6C-2AFA-424C-936C-6866178C3DD9}" srcOrd="0" destOrd="0" parTransId="{12A1D852-3D9A-426B-866D-8031EDDA6138}" sibTransId="{EAD6CE6C-2460-4086-80A0-9BF5D67679C1}"/>
    <dgm:cxn modelId="{E222B68C-EFDA-4F53-80C1-F5420C61FDDE}" type="presOf" srcId="{9B512C64-65DC-4BE7-AA88-48A659326D68}" destId="{5C983035-AFD6-4490-8897-6CFF9D464AE2}" srcOrd="0" destOrd="0" presId="urn:microsoft.com/office/officeart/2018/2/layout/IconVerticalSolidList"/>
    <dgm:cxn modelId="{C9DAD294-9F99-4739-88EA-53538694DCF1}" type="presOf" srcId="{995E450C-F2B5-4498-8157-F04FA1F5CFE3}" destId="{F7166451-2561-4980-9927-6F37DC28BD46}" srcOrd="0" destOrd="0" presId="urn:microsoft.com/office/officeart/2018/2/layout/IconVerticalSolidList"/>
    <dgm:cxn modelId="{3535D7B3-0B50-498C-9A30-33A6C11918AB}" srcId="{9B512C64-65DC-4BE7-AA88-48A659326D68}" destId="{B5D0D405-57B8-42DD-91AC-796EE5E4827E}" srcOrd="3" destOrd="0" parTransId="{1A6EEE21-34D7-4EDC-86DF-67DC392015A5}" sibTransId="{B27619F0-E792-4D22-A8BC-6DA71D0F4667}"/>
    <dgm:cxn modelId="{CBD0A6FD-FC14-4DE9-94CA-65906B8D8A3F}" type="presOf" srcId="{28E45A6C-2AFA-424C-936C-6866178C3DD9}" destId="{89F9B54D-27A3-4D67-8728-8D591B7E3EDC}" srcOrd="0" destOrd="0" presId="urn:microsoft.com/office/officeart/2018/2/layout/IconVerticalSolidList"/>
    <dgm:cxn modelId="{232A4D7A-EA84-43B8-B566-0C64CD510666}" type="presParOf" srcId="{5C983035-AFD6-4490-8897-6CFF9D464AE2}" destId="{1A61B5F4-9B77-458F-B98C-B5A077971F77}" srcOrd="0" destOrd="0" presId="urn:microsoft.com/office/officeart/2018/2/layout/IconVerticalSolidList"/>
    <dgm:cxn modelId="{77F57F8D-94F3-4616-91A0-AAE3CB290EE5}" type="presParOf" srcId="{1A61B5F4-9B77-458F-B98C-B5A077971F77}" destId="{3751B160-F29D-4DAF-9C35-D7DBE06D766D}" srcOrd="0" destOrd="0" presId="urn:microsoft.com/office/officeart/2018/2/layout/IconVerticalSolidList"/>
    <dgm:cxn modelId="{5CA1ACD1-839B-4D63-9EF2-2DAA144C59CF}" type="presParOf" srcId="{1A61B5F4-9B77-458F-B98C-B5A077971F77}" destId="{C6DEA2B9-DC50-4C3E-AC15-6A607CD7DA60}" srcOrd="1" destOrd="0" presId="urn:microsoft.com/office/officeart/2018/2/layout/IconVerticalSolidList"/>
    <dgm:cxn modelId="{5E779166-74A3-48E8-938C-6C015C51B6D3}" type="presParOf" srcId="{1A61B5F4-9B77-458F-B98C-B5A077971F77}" destId="{D6D94CD6-C855-4CC2-A877-F5597D174DE4}" srcOrd="2" destOrd="0" presId="urn:microsoft.com/office/officeart/2018/2/layout/IconVerticalSolidList"/>
    <dgm:cxn modelId="{D426A412-BA6F-444B-81CF-9A9B460A2D50}" type="presParOf" srcId="{1A61B5F4-9B77-458F-B98C-B5A077971F77}" destId="{89F9B54D-27A3-4D67-8728-8D591B7E3EDC}" srcOrd="3" destOrd="0" presId="urn:microsoft.com/office/officeart/2018/2/layout/IconVerticalSolidList"/>
    <dgm:cxn modelId="{857DA9F4-6287-4B38-8BD5-843309330A0C}" type="presParOf" srcId="{5C983035-AFD6-4490-8897-6CFF9D464AE2}" destId="{2CBD9E12-6B80-45C2-92CB-41B815CFA338}" srcOrd="1" destOrd="0" presId="urn:microsoft.com/office/officeart/2018/2/layout/IconVerticalSolidList"/>
    <dgm:cxn modelId="{00800166-0B90-46ED-B9BB-33A005642F04}" type="presParOf" srcId="{5C983035-AFD6-4490-8897-6CFF9D464AE2}" destId="{189BAF77-3CD5-4532-BD91-0F7DB0340D69}" srcOrd="2" destOrd="0" presId="urn:microsoft.com/office/officeart/2018/2/layout/IconVerticalSolidList"/>
    <dgm:cxn modelId="{0F1BE968-8DCC-4BFD-8BFE-1502FA837819}" type="presParOf" srcId="{189BAF77-3CD5-4532-BD91-0F7DB0340D69}" destId="{AB2CCD05-63E0-4F38-8EAF-6B2D777948C6}" srcOrd="0" destOrd="0" presId="urn:microsoft.com/office/officeart/2018/2/layout/IconVerticalSolidList"/>
    <dgm:cxn modelId="{21D8D117-9F30-4BBF-AF88-BC8CFDEA446C}" type="presParOf" srcId="{189BAF77-3CD5-4532-BD91-0F7DB0340D69}" destId="{7A2EAC16-3358-43C3-8113-193F675AFD6C}" srcOrd="1" destOrd="0" presId="urn:microsoft.com/office/officeart/2018/2/layout/IconVerticalSolidList"/>
    <dgm:cxn modelId="{9C327269-F982-4C7A-AFA5-C9ED8B5C077A}" type="presParOf" srcId="{189BAF77-3CD5-4532-BD91-0F7DB0340D69}" destId="{9CFBF80E-8D89-402E-8173-67317B5F55C6}" srcOrd="2" destOrd="0" presId="urn:microsoft.com/office/officeart/2018/2/layout/IconVerticalSolidList"/>
    <dgm:cxn modelId="{4508CD03-8DB5-4873-9885-C412F5ED31DD}" type="presParOf" srcId="{189BAF77-3CD5-4532-BD91-0F7DB0340D69}" destId="{B2658306-6BAA-4584-9379-CBA5A2E587BE}" srcOrd="3" destOrd="0" presId="urn:microsoft.com/office/officeart/2018/2/layout/IconVerticalSolidList"/>
    <dgm:cxn modelId="{144D056D-205C-4BE6-9765-E595276D9F54}" type="presParOf" srcId="{5C983035-AFD6-4490-8897-6CFF9D464AE2}" destId="{DD953968-9576-41CE-94D2-FEE6538B97C8}" srcOrd="3" destOrd="0" presId="urn:microsoft.com/office/officeart/2018/2/layout/IconVerticalSolidList"/>
    <dgm:cxn modelId="{B3C29CE9-50C5-4784-93EA-FEAC2CAA9E49}" type="presParOf" srcId="{5C983035-AFD6-4490-8897-6CFF9D464AE2}" destId="{D14ADF44-A6B1-4235-A27B-625A2DDD0611}" srcOrd="4" destOrd="0" presId="urn:microsoft.com/office/officeart/2018/2/layout/IconVerticalSolidList"/>
    <dgm:cxn modelId="{8DA19468-70D8-43DD-A046-6F0D151710B6}" type="presParOf" srcId="{D14ADF44-A6B1-4235-A27B-625A2DDD0611}" destId="{1EAD380E-87C8-48A8-9E14-A6E3506A905E}" srcOrd="0" destOrd="0" presId="urn:microsoft.com/office/officeart/2018/2/layout/IconVerticalSolidList"/>
    <dgm:cxn modelId="{862C9ABF-A8FF-4C51-932C-0831F3ECF41A}" type="presParOf" srcId="{D14ADF44-A6B1-4235-A27B-625A2DDD0611}" destId="{4B7B5152-B89B-45DE-8016-8757D98E8DE7}" srcOrd="1" destOrd="0" presId="urn:microsoft.com/office/officeart/2018/2/layout/IconVerticalSolidList"/>
    <dgm:cxn modelId="{206191D4-FCD2-4643-9AEA-6E6A937A9FBC}" type="presParOf" srcId="{D14ADF44-A6B1-4235-A27B-625A2DDD0611}" destId="{E9455BCD-F17C-45C3-9610-977985968342}" srcOrd="2" destOrd="0" presId="urn:microsoft.com/office/officeart/2018/2/layout/IconVerticalSolidList"/>
    <dgm:cxn modelId="{7C528583-9711-425D-8156-E551C325B6DB}" type="presParOf" srcId="{D14ADF44-A6B1-4235-A27B-625A2DDD0611}" destId="{F7166451-2561-4980-9927-6F37DC28BD46}" srcOrd="3" destOrd="0" presId="urn:microsoft.com/office/officeart/2018/2/layout/IconVerticalSolidList"/>
    <dgm:cxn modelId="{909EA6D1-6517-4B8C-997D-DB4295610612}" type="presParOf" srcId="{5C983035-AFD6-4490-8897-6CFF9D464AE2}" destId="{EEA113AC-4FA5-4C73-8845-668394D092A2}" srcOrd="5" destOrd="0" presId="urn:microsoft.com/office/officeart/2018/2/layout/IconVerticalSolidList"/>
    <dgm:cxn modelId="{3BCE238A-F033-474F-8479-46F2469FF550}" type="presParOf" srcId="{5C983035-AFD6-4490-8897-6CFF9D464AE2}" destId="{F2355543-76BA-414D-90AC-6CE79A3772A7}" srcOrd="6" destOrd="0" presId="urn:microsoft.com/office/officeart/2018/2/layout/IconVerticalSolidList"/>
    <dgm:cxn modelId="{ACCECA9C-A859-4BAF-9548-4CAAB1C3B789}" type="presParOf" srcId="{F2355543-76BA-414D-90AC-6CE79A3772A7}" destId="{68AB1B2F-6BFE-4581-B075-BB7FAA1865B5}" srcOrd="0" destOrd="0" presId="urn:microsoft.com/office/officeart/2018/2/layout/IconVerticalSolidList"/>
    <dgm:cxn modelId="{02F25F9C-CDD0-4717-82EB-E974BA5A71D0}" type="presParOf" srcId="{F2355543-76BA-414D-90AC-6CE79A3772A7}" destId="{EDEBEC8A-EFE5-45A0-B4D2-E262725EBAF1}" srcOrd="1" destOrd="0" presId="urn:microsoft.com/office/officeart/2018/2/layout/IconVerticalSolidList"/>
    <dgm:cxn modelId="{DCE1BF2C-7F42-400F-866B-7B2D24A1ED73}" type="presParOf" srcId="{F2355543-76BA-414D-90AC-6CE79A3772A7}" destId="{03580B52-380D-4027-91DF-1D9E34447BEB}" srcOrd="2" destOrd="0" presId="urn:microsoft.com/office/officeart/2018/2/layout/IconVerticalSolidList"/>
    <dgm:cxn modelId="{5CE47E7B-FC71-418B-8A2D-A1D4C9B8C101}" type="presParOf" srcId="{F2355543-76BA-414D-90AC-6CE79A3772A7}" destId="{44C0D956-07B4-47C0-8EA0-C6F542953DF1}" srcOrd="3" destOrd="0" presId="urn:microsoft.com/office/officeart/2018/2/layout/IconVerticalSolidList"/>
    <dgm:cxn modelId="{037C8DB0-4432-4203-9B14-4692FCF05B6D}" type="presParOf" srcId="{5C983035-AFD6-4490-8897-6CFF9D464AE2}" destId="{4DA27961-A91C-4F35-B21B-E1DAC047ACB5}" srcOrd="7" destOrd="0" presId="urn:microsoft.com/office/officeart/2018/2/layout/IconVerticalSolidList"/>
    <dgm:cxn modelId="{92F757DA-5C92-4650-9CEF-5BEE2F3DB423}" type="presParOf" srcId="{5C983035-AFD6-4490-8897-6CFF9D464AE2}" destId="{752F315A-747F-4225-AD4E-DC38264032CA}" srcOrd="8" destOrd="0" presId="urn:microsoft.com/office/officeart/2018/2/layout/IconVerticalSolidList"/>
    <dgm:cxn modelId="{67C5264F-9ECB-4BAD-8B67-25F8A115B675}" type="presParOf" srcId="{752F315A-747F-4225-AD4E-DC38264032CA}" destId="{C6C7B209-A051-4923-88AA-7FD08E7B9418}" srcOrd="0" destOrd="0" presId="urn:microsoft.com/office/officeart/2018/2/layout/IconVerticalSolidList"/>
    <dgm:cxn modelId="{E9ED3A26-8CAF-4FAD-AD45-4A8C5CF2670C}" type="presParOf" srcId="{752F315A-747F-4225-AD4E-DC38264032CA}" destId="{157F6994-7576-4366-9D93-0CEB2D61A94B}" srcOrd="1" destOrd="0" presId="urn:microsoft.com/office/officeart/2018/2/layout/IconVerticalSolidList"/>
    <dgm:cxn modelId="{F684D430-A790-414F-B745-36DF27698788}" type="presParOf" srcId="{752F315A-747F-4225-AD4E-DC38264032CA}" destId="{A974539C-1DC9-414D-80A2-B6D702F1AAF8}" srcOrd="2" destOrd="0" presId="urn:microsoft.com/office/officeart/2018/2/layout/IconVerticalSolidList"/>
    <dgm:cxn modelId="{8EB4C05B-115C-4F9C-800B-1F67D4C122F5}" type="presParOf" srcId="{752F315A-747F-4225-AD4E-DC38264032CA}" destId="{010C4ED3-335A-4945-A369-8766DC4088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58B1D3-91D9-4430-8F30-B6A1DA6EE3D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BD4FFB3-2C7C-48D6-8E45-C9CD4F8E2F49}">
      <dgm:prSet/>
      <dgm:spPr/>
      <dgm:t>
        <a:bodyPr/>
        <a:lstStyle/>
        <a:p>
          <a:r>
            <a:rPr lang="en-GB"/>
            <a:t>Add to the body of knowledge </a:t>
          </a:r>
          <a:endParaRPr lang="en-US"/>
        </a:p>
      </dgm:t>
    </dgm:pt>
    <dgm:pt modelId="{7235BA89-14FE-4E7E-A79E-E8B61800A668}" type="parTrans" cxnId="{C6296AC7-6F9B-404A-935A-A91FBD4CCA37}">
      <dgm:prSet/>
      <dgm:spPr/>
      <dgm:t>
        <a:bodyPr/>
        <a:lstStyle/>
        <a:p>
          <a:endParaRPr lang="en-US"/>
        </a:p>
      </dgm:t>
    </dgm:pt>
    <dgm:pt modelId="{ABF1FB21-F9DB-4520-A041-F247F949010D}" type="sibTrans" cxnId="{C6296AC7-6F9B-404A-935A-A91FBD4CCA37}">
      <dgm:prSet/>
      <dgm:spPr/>
      <dgm:t>
        <a:bodyPr/>
        <a:lstStyle/>
        <a:p>
          <a:endParaRPr lang="en-US"/>
        </a:p>
      </dgm:t>
    </dgm:pt>
    <dgm:pt modelId="{CE091E83-B689-4095-9A54-DBA6F2D35927}">
      <dgm:prSet/>
      <dgm:spPr/>
      <dgm:t>
        <a:bodyPr/>
        <a:lstStyle/>
        <a:p>
          <a:r>
            <a:rPr lang="en-GB"/>
            <a:t>Practical purpose?</a:t>
          </a:r>
          <a:endParaRPr lang="en-US"/>
        </a:p>
      </dgm:t>
    </dgm:pt>
    <dgm:pt modelId="{8A3EA479-2C46-4E75-8704-A1EC8469050A}" type="parTrans" cxnId="{19BAE414-274E-47B4-AD04-DF0BF4D16A3B}">
      <dgm:prSet/>
      <dgm:spPr/>
      <dgm:t>
        <a:bodyPr/>
        <a:lstStyle/>
        <a:p>
          <a:endParaRPr lang="en-US"/>
        </a:p>
      </dgm:t>
    </dgm:pt>
    <dgm:pt modelId="{E3FD82A9-F26A-4D02-8157-F66BFFFBD6EC}" type="sibTrans" cxnId="{19BAE414-274E-47B4-AD04-DF0BF4D16A3B}">
      <dgm:prSet/>
      <dgm:spPr/>
      <dgm:t>
        <a:bodyPr/>
        <a:lstStyle/>
        <a:p>
          <a:endParaRPr lang="en-US"/>
        </a:p>
      </dgm:t>
    </dgm:pt>
    <dgm:pt modelId="{EE1157C2-77BB-4C3A-A5F2-44E4EF7CC102}">
      <dgm:prSet/>
      <dgm:spPr/>
      <dgm:t>
        <a:bodyPr/>
        <a:lstStyle/>
        <a:p>
          <a:r>
            <a:rPr lang="en-GB"/>
            <a:t>Implications for practice?</a:t>
          </a:r>
          <a:endParaRPr lang="en-US"/>
        </a:p>
      </dgm:t>
    </dgm:pt>
    <dgm:pt modelId="{6428CC69-E89C-4C9D-93CF-A526DC75922F}" type="parTrans" cxnId="{553A5D18-641E-4445-8F9C-CFD382471BED}">
      <dgm:prSet/>
      <dgm:spPr/>
      <dgm:t>
        <a:bodyPr/>
        <a:lstStyle/>
        <a:p>
          <a:endParaRPr lang="en-US"/>
        </a:p>
      </dgm:t>
    </dgm:pt>
    <dgm:pt modelId="{341731BC-35AA-471C-9A1E-DAE3D1FC4BAA}" type="sibTrans" cxnId="{553A5D18-641E-4445-8F9C-CFD382471BED}">
      <dgm:prSet/>
      <dgm:spPr/>
      <dgm:t>
        <a:bodyPr/>
        <a:lstStyle/>
        <a:p>
          <a:endParaRPr lang="en-US"/>
        </a:p>
      </dgm:t>
    </dgm:pt>
    <dgm:pt modelId="{267E69E6-E1F9-4CC9-A57D-11362FDC7BEA}">
      <dgm:prSet/>
      <dgm:spPr/>
      <dgm:t>
        <a:bodyPr/>
        <a:lstStyle/>
        <a:p>
          <a:r>
            <a:rPr lang="en-GB"/>
            <a:t>Evaluation research, action research</a:t>
          </a:r>
          <a:endParaRPr lang="en-US"/>
        </a:p>
      </dgm:t>
    </dgm:pt>
    <dgm:pt modelId="{EB0CFB90-12A0-4292-8926-AE167140061D}" type="parTrans" cxnId="{5A160DD6-3026-4CE0-B911-D2A8AF2381ED}">
      <dgm:prSet/>
      <dgm:spPr/>
      <dgm:t>
        <a:bodyPr/>
        <a:lstStyle/>
        <a:p>
          <a:endParaRPr lang="en-US"/>
        </a:p>
      </dgm:t>
    </dgm:pt>
    <dgm:pt modelId="{5C30B238-2869-4D9B-AE7C-B1C82C71C64B}" type="sibTrans" cxnId="{5A160DD6-3026-4CE0-B911-D2A8AF2381ED}">
      <dgm:prSet/>
      <dgm:spPr/>
      <dgm:t>
        <a:bodyPr/>
        <a:lstStyle/>
        <a:p>
          <a:endParaRPr lang="en-US"/>
        </a:p>
      </dgm:t>
    </dgm:pt>
    <dgm:pt modelId="{0BA8724D-BD78-48D3-B0FD-89C84718C568}">
      <dgm:prSet/>
      <dgm:spPr/>
      <dgm:t>
        <a:bodyPr/>
        <a:lstStyle/>
        <a:p>
          <a:r>
            <a:rPr lang="en-GB"/>
            <a:t>Potential value?</a:t>
          </a:r>
          <a:endParaRPr lang="en-US"/>
        </a:p>
      </dgm:t>
    </dgm:pt>
    <dgm:pt modelId="{F8731657-A9BA-4CCF-9D11-5372C0713937}" type="parTrans" cxnId="{1D932275-3C33-4C00-B824-2528170A2CD1}">
      <dgm:prSet/>
      <dgm:spPr/>
      <dgm:t>
        <a:bodyPr/>
        <a:lstStyle/>
        <a:p>
          <a:endParaRPr lang="en-US"/>
        </a:p>
      </dgm:t>
    </dgm:pt>
    <dgm:pt modelId="{97A429C4-182D-48FC-8444-1137A91F09E3}" type="sibTrans" cxnId="{1D932275-3C33-4C00-B824-2528170A2CD1}">
      <dgm:prSet/>
      <dgm:spPr/>
      <dgm:t>
        <a:bodyPr/>
        <a:lstStyle/>
        <a:p>
          <a:endParaRPr lang="en-US"/>
        </a:p>
      </dgm:t>
    </dgm:pt>
    <dgm:pt modelId="{F2FF67EE-B430-4F4C-B61E-74678B9E8584}" type="pres">
      <dgm:prSet presAssocID="{5A58B1D3-91D9-4430-8F30-B6A1DA6EE3DB}" presName="vert0" presStyleCnt="0">
        <dgm:presLayoutVars>
          <dgm:dir/>
          <dgm:animOne val="branch"/>
          <dgm:animLvl val="lvl"/>
        </dgm:presLayoutVars>
      </dgm:prSet>
      <dgm:spPr/>
    </dgm:pt>
    <dgm:pt modelId="{BE7213BA-2360-47B7-A45B-CA1D71907479}" type="pres">
      <dgm:prSet presAssocID="{8BD4FFB3-2C7C-48D6-8E45-C9CD4F8E2F49}" presName="thickLine" presStyleLbl="alignNode1" presStyleIdx="0" presStyleCnt="5"/>
      <dgm:spPr/>
    </dgm:pt>
    <dgm:pt modelId="{D7C8FF9E-E3FB-45CF-97F0-5CF6423CFA5B}" type="pres">
      <dgm:prSet presAssocID="{8BD4FFB3-2C7C-48D6-8E45-C9CD4F8E2F49}" presName="horz1" presStyleCnt="0"/>
      <dgm:spPr/>
    </dgm:pt>
    <dgm:pt modelId="{B3F4AEBB-74A1-457A-958C-CB50E51D8228}" type="pres">
      <dgm:prSet presAssocID="{8BD4FFB3-2C7C-48D6-8E45-C9CD4F8E2F49}" presName="tx1" presStyleLbl="revTx" presStyleIdx="0" presStyleCnt="5"/>
      <dgm:spPr/>
    </dgm:pt>
    <dgm:pt modelId="{D4717ED7-5E16-49EE-948F-2BB6B41E0E13}" type="pres">
      <dgm:prSet presAssocID="{8BD4FFB3-2C7C-48D6-8E45-C9CD4F8E2F49}" presName="vert1" presStyleCnt="0"/>
      <dgm:spPr/>
    </dgm:pt>
    <dgm:pt modelId="{56060683-4047-496E-BEEB-3712D16B747F}" type="pres">
      <dgm:prSet presAssocID="{CE091E83-B689-4095-9A54-DBA6F2D35927}" presName="thickLine" presStyleLbl="alignNode1" presStyleIdx="1" presStyleCnt="5"/>
      <dgm:spPr/>
    </dgm:pt>
    <dgm:pt modelId="{0F7855AA-F87C-47C9-BEC9-AA5B902FA51D}" type="pres">
      <dgm:prSet presAssocID="{CE091E83-B689-4095-9A54-DBA6F2D35927}" presName="horz1" presStyleCnt="0"/>
      <dgm:spPr/>
    </dgm:pt>
    <dgm:pt modelId="{3D3BF390-A92F-482C-B87A-2E38F70FC285}" type="pres">
      <dgm:prSet presAssocID="{CE091E83-B689-4095-9A54-DBA6F2D35927}" presName="tx1" presStyleLbl="revTx" presStyleIdx="1" presStyleCnt="5"/>
      <dgm:spPr/>
    </dgm:pt>
    <dgm:pt modelId="{74FCCBE1-17A0-4AB5-BD8F-938C2CD3F39C}" type="pres">
      <dgm:prSet presAssocID="{CE091E83-B689-4095-9A54-DBA6F2D35927}" presName="vert1" presStyleCnt="0"/>
      <dgm:spPr/>
    </dgm:pt>
    <dgm:pt modelId="{C3BFB255-D7B5-4025-98F3-ED61E81621C7}" type="pres">
      <dgm:prSet presAssocID="{EE1157C2-77BB-4C3A-A5F2-44E4EF7CC102}" presName="thickLine" presStyleLbl="alignNode1" presStyleIdx="2" presStyleCnt="5"/>
      <dgm:spPr/>
    </dgm:pt>
    <dgm:pt modelId="{9E50F8AD-FDF1-4314-8FA0-7C6A5B155BC5}" type="pres">
      <dgm:prSet presAssocID="{EE1157C2-77BB-4C3A-A5F2-44E4EF7CC102}" presName="horz1" presStyleCnt="0"/>
      <dgm:spPr/>
    </dgm:pt>
    <dgm:pt modelId="{975BF30A-FFA7-4BE2-BFA8-E932FBCC7F51}" type="pres">
      <dgm:prSet presAssocID="{EE1157C2-77BB-4C3A-A5F2-44E4EF7CC102}" presName="tx1" presStyleLbl="revTx" presStyleIdx="2" presStyleCnt="5"/>
      <dgm:spPr/>
    </dgm:pt>
    <dgm:pt modelId="{AD253FBD-82AC-4CB4-8470-92FA9A4585F5}" type="pres">
      <dgm:prSet presAssocID="{EE1157C2-77BB-4C3A-A5F2-44E4EF7CC102}" presName="vert1" presStyleCnt="0"/>
      <dgm:spPr/>
    </dgm:pt>
    <dgm:pt modelId="{28BF66E9-CD8D-4078-B170-C8C77D5E7C9F}" type="pres">
      <dgm:prSet presAssocID="{267E69E6-E1F9-4CC9-A57D-11362FDC7BEA}" presName="thickLine" presStyleLbl="alignNode1" presStyleIdx="3" presStyleCnt="5"/>
      <dgm:spPr/>
    </dgm:pt>
    <dgm:pt modelId="{C07B34BA-19C6-46D8-974E-8DB830254757}" type="pres">
      <dgm:prSet presAssocID="{267E69E6-E1F9-4CC9-A57D-11362FDC7BEA}" presName="horz1" presStyleCnt="0"/>
      <dgm:spPr/>
    </dgm:pt>
    <dgm:pt modelId="{75D9B2BB-3A63-4EC9-AEA3-E44D0254BB63}" type="pres">
      <dgm:prSet presAssocID="{267E69E6-E1F9-4CC9-A57D-11362FDC7BEA}" presName="tx1" presStyleLbl="revTx" presStyleIdx="3" presStyleCnt="5"/>
      <dgm:spPr/>
    </dgm:pt>
    <dgm:pt modelId="{C044FB18-E168-44F1-B9D3-A38231B97CAA}" type="pres">
      <dgm:prSet presAssocID="{267E69E6-E1F9-4CC9-A57D-11362FDC7BEA}" presName="vert1" presStyleCnt="0"/>
      <dgm:spPr/>
    </dgm:pt>
    <dgm:pt modelId="{264B050A-0B1D-4852-AF83-38950AFEA17B}" type="pres">
      <dgm:prSet presAssocID="{0BA8724D-BD78-48D3-B0FD-89C84718C568}" presName="thickLine" presStyleLbl="alignNode1" presStyleIdx="4" presStyleCnt="5"/>
      <dgm:spPr/>
    </dgm:pt>
    <dgm:pt modelId="{63A45A3A-BDE8-49E3-A262-CCE119D0193D}" type="pres">
      <dgm:prSet presAssocID="{0BA8724D-BD78-48D3-B0FD-89C84718C568}" presName="horz1" presStyleCnt="0"/>
      <dgm:spPr/>
    </dgm:pt>
    <dgm:pt modelId="{C797BB63-770C-4E4E-BB1C-57AD67152CB2}" type="pres">
      <dgm:prSet presAssocID="{0BA8724D-BD78-48D3-B0FD-89C84718C568}" presName="tx1" presStyleLbl="revTx" presStyleIdx="4" presStyleCnt="5"/>
      <dgm:spPr/>
    </dgm:pt>
    <dgm:pt modelId="{7B18702E-13EC-4532-982F-1BA6A2AADC7F}" type="pres">
      <dgm:prSet presAssocID="{0BA8724D-BD78-48D3-B0FD-89C84718C568}" presName="vert1" presStyleCnt="0"/>
      <dgm:spPr/>
    </dgm:pt>
  </dgm:ptLst>
  <dgm:cxnLst>
    <dgm:cxn modelId="{19BAE414-274E-47B4-AD04-DF0BF4D16A3B}" srcId="{5A58B1D3-91D9-4430-8F30-B6A1DA6EE3DB}" destId="{CE091E83-B689-4095-9A54-DBA6F2D35927}" srcOrd="1" destOrd="0" parTransId="{8A3EA479-2C46-4E75-8704-A1EC8469050A}" sibTransId="{E3FD82A9-F26A-4D02-8157-F66BFFFBD6EC}"/>
    <dgm:cxn modelId="{553A5D18-641E-4445-8F9C-CFD382471BED}" srcId="{5A58B1D3-91D9-4430-8F30-B6A1DA6EE3DB}" destId="{EE1157C2-77BB-4C3A-A5F2-44E4EF7CC102}" srcOrd="2" destOrd="0" parTransId="{6428CC69-E89C-4C9D-93CF-A526DC75922F}" sibTransId="{341731BC-35AA-471C-9A1E-DAE3D1FC4BAA}"/>
    <dgm:cxn modelId="{F6425560-70A5-42F1-85D0-C7B8602EF7BC}" type="presOf" srcId="{8BD4FFB3-2C7C-48D6-8E45-C9CD4F8E2F49}" destId="{B3F4AEBB-74A1-457A-958C-CB50E51D8228}" srcOrd="0" destOrd="0" presId="urn:microsoft.com/office/officeart/2008/layout/LinedList"/>
    <dgm:cxn modelId="{403D916D-B062-423D-8DC6-D019F3F57F58}" type="presOf" srcId="{5A58B1D3-91D9-4430-8F30-B6A1DA6EE3DB}" destId="{F2FF67EE-B430-4F4C-B61E-74678B9E8584}" srcOrd="0" destOrd="0" presId="urn:microsoft.com/office/officeart/2008/layout/LinedList"/>
    <dgm:cxn modelId="{F74EE353-55DA-4C04-A2C9-073610087E18}" type="presOf" srcId="{EE1157C2-77BB-4C3A-A5F2-44E4EF7CC102}" destId="{975BF30A-FFA7-4BE2-BFA8-E932FBCC7F51}" srcOrd="0" destOrd="0" presId="urn:microsoft.com/office/officeart/2008/layout/LinedList"/>
    <dgm:cxn modelId="{1D932275-3C33-4C00-B824-2528170A2CD1}" srcId="{5A58B1D3-91D9-4430-8F30-B6A1DA6EE3DB}" destId="{0BA8724D-BD78-48D3-B0FD-89C84718C568}" srcOrd="4" destOrd="0" parTransId="{F8731657-A9BA-4CCF-9D11-5372C0713937}" sibTransId="{97A429C4-182D-48FC-8444-1137A91F09E3}"/>
    <dgm:cxn modelId="{4781B48D-F865-482F-9016-A21274E6F869}" type="presOf" srcId="{0BA8724D-BD78-48D3-B0FD-89C84718C568}" destId="{C797BB63-770C-4E4E-BB1C-57AD67152CB2}" srcOrd="0" destOrd="0" presId="urn:microsoft.com/office/officeart/2008/layout/LinedList"/>
    <dgm:cxn modelId="{BBD483A7-E3E9-4A8F-A60E-CF21ADAAE7F9}" type="presOf" srcId="{267E69E6-E1F9-4CC9-A57D-11362FDC7BEA}" destId="{75D9B2BB-3A63-4EC9-AEA3-E44D0254BB63}" srcOrd="0" destOrd="0" presId="urn:microsoft.com/office/officeart/2008/layout/LinedList"/>
    <dgm:cxn modelId="{B6B363C3-C7AD-4F62-8CEC-B486192410A8}" type="presOf" srcId="{CE091E83-B689-4095-9A54-DBA6F2D35927}" destId="{3D3BF390-A92F-482C-B87A-2E38F70FC285}" srcOrd="0" destOrd="0" presId="urn:microsoft.com/office/officeart/2008/layout/LinedList"/>
    <dgm:cxn modelId="{C6296AC7-6F9B-404A-935A-A91FBD4CCA37}" srcId="{5A58B1D3-91D9-4430-8F30-B6A1DA6EE3DB}" destId="{8BD4FFB3-2C7C-48D6-8E45-C9CD4F8E2F49}" srcOrd="0" destOrd="0" parTransId="{7235BA89-14FE-4E7E-A79E-E8B61800A668}" sibTransId="{ABF1FB21-F9DB-4520-A041-F247F949010D}"/>
    <dgm:cxn modelId="{5A160DD6-3026-4CE0-B911-D2A8AF2381ED}" srcId="{5A58B1D3-91D9-4430-8F30-B6A1DA6EE3DB}" destId="{267E69E6-E1F9-4CC9-A57D-11362FDC7BEA}" srcOrd="3" destOrd="0" parTransId="{EB0CFB90-12A0-4292-8926-AE167140061D}" sibTransId="{5C30B238-2869-4D9B-AE7C-B1C82C71C64B}"/>
    <dgm:cxn modelId="{B98E6DF6-8755-40C1-A40B-643733AD188E}" type="presParOf" srcId="{F2FF67EE-B430-4F4C-B61E-74678B9E8584}" destId="{BE7213BA-2360-47B7-A45B-CA1D71907479}" srcOrd="0" destOrd="0" presId="urn:microsoft.com/office/officeart/2008/layout/LinedList"/>
    <dgm:cxn modelId="{9D00E640-65D5-4129-815A-DC2830C92531}" type="presParOf" srcId="{F2FF67EE-B430-4F4C-B61E-74678B9E8584}" destId="{D7C8FF9E-E3FB-45CF-97F0-5CF6423CFA5B}" srcOrd="1" destOrd="0" presId="urn:microsoft.com/office/officeart/2008/layout/LinedList"/>
    <dgm:cxn modelId="{35A80251-0615-43E1-B79B-22E8E0887288}" type="presParOf" srcId="{D7C8FF9E-E3FB-45CF-97F0-5CF6423CFA5B}" destId="{B3F4AEBB-74A1-457A-958C-CB50E51D8228}" srcOrd="0" destOrd="0" presId="urn:microsoft.com/office/officeart/2008/layout/LinedList"/>
    <dgm:cxn modelId="{0F4471E7-E573-4E35-9BD2-E71DBC1AD8A2}" type="presParOf" srcId="{D7C8FF9E-E3FB-45CF-97F0-5CF6423CFA5B}" destId="{D4717ED7-5E16-49EE-948F-2BB6B41E0E13}" srcOrd="1" destOrd="0" presId="urn:microsoft.com/office/officeart/2008/layout/LinedList"/>
    <dgm:cxn modelId="{8F6B8DEC-7ECB-4743-8BEC-5CE33A2C8F15}" type="presParOf" srcId="{F2FF67EE-B430-4F4C-B61E-74678B9E8584}" destId="{56060683-4047-496E-BEEB-3712D16B747F}" srcOrd="2" destOrd="0" presId="urn:microsoft.com/office/officeart/2008/layout/LinedList"/>
    <dgm:cxn modelId="{02D89471-FC72-4C02-8A6F-D6E999012EE4}" type="presParOf" srcId="{F2FF67EE-B430-4F4C-B61E-74678B9E8584}" destId="{0F7855AA-F87C-47C9-BEC9-AA5B902FA51D}" srcOrd="3" destOrd="0" presId="urn:microsoft.com/office/officeart/2008/layout/LinedList"/>
    <dgm:cxn modelId="{D6285CB0-B964-430A-A1C9-936997808BA3}" type="presParOf" srcId="{0F7855AA-F87C-47C9-BEC9-AA5B902FA51D}" destId="{3D3BF390-A92F-482C-B87A-2E38F70FC285}" srcOrd="0" destOrd="0" presId="urn:microsoft.com/office/officeart/2008/layout/LinedList"/>
    <dgm:cxn modelId="{E1C7DCEA-3646-4B1C-95E8-BDEB6B93FB69}" type="presParOf" srcId="{0F7855AA-F87C-47C9-BEC9-AA5B902FA51D}" destId="{74FCCBE1-17A0-4AB5-BD8F-938C2CD3F39C}" srcOrd="1" destOrd="0" presId="urn:microsoft.com/office/officeart/2008/layout/LinedList"/>
    <dgm:cxn modelId="{4EA0396D-395B-4CA0-B9F4-496A9769876B}" type="presParOf" srcId="{F2FF67EE-B430-4F4C-B61E-74678B9E8584}" destId="{C3BFB255-D7B5-4025-98F3-ED61E81621C7}" srcOrd="4" destOrd="0" presId="urn:microsoft.com/office/officeart/2008/layout/LinedList"/>
    <dgm:cxn modelId="{D9272BED-DCC7-4BBD-A1F7-083B1A45A5FA}" type="presParOf" srcId="{F2FF67EE-B430-4F4C-B61E-74678B9E8584}" destId="{9E50F8AD-FDF1-4314-8FA0-7C6A5B155BC5}" srcOrd="5" destOrd="0" presId="urn:microsoft.com/office/officeart/2008/layout/LinedList"/>
    <dgm:cxn modelId="{D5B4EE61-E0FA-4BD1-A762-FF9327D0DAD5}" type="presParOf" srcId="{9E50F8AD-FDF1-4314-8FA0-7C6A5B155BC5}" destId="{975BF30A-FFA7-4BE2-BFA8-E932FBCC7F51}" srcOrd="0" destOrd="0" presId="urn:microsoft.com/office/officeart/2008/layout/LinedList"/>
    <dgm:cxn modelId="{6B7DC9D6-DE6D-4D35-97E2-7C01F8FE9EFD}" type="presParOf" srcId="{9E50F8AD-FDF1-4314-8FA0-7C6A5B155BC5}" destId="{AD253FBD-82AC-4CB4-8470-92FA9A4585F5}" srcOrd="1" destOrd="0" presId="urn:microsoft.com/office/officeart/2008/layout/LinedList"/>
    <dgm:cxn modelId="{55A5F435-AF2B-4E08-8D22-F65C510CC514}" type="presParOf" srcId="{F2FF67EE-B430-4F4C-B61E-74678B9E8584}" destId="{28BF66E9-CD8D-4078-B170-C8C77D5E7C9F}" srcOrd="6" destOrd="0" presId="urn:microsoft.com/office/officeart/2008/layout/LinedList"/>
    <dgm:cxn modelId="{1F7F0DE0-0156-4B6E-AD50-F9E2BECB2B8F}" type="presParOf" srcId="{F2FF67EE-B430-4F4C-B61E-74678B9E8584}" destId="{C07B34BA-19C6-46D8-974E-8DB830254757}" srcOrd="7" destOrd="0" presId="urn:microsoft.com/office/officeart/2008/layout/LinedList"/>
    <dgm:cxn modelId="{5BA54443-1FEC-4CD0-8E0F-D4CC8E641AB5}" type="presParOf" srcId="{C07B34BA-19C6-46D8-974E-8DB830254757}" destId="{75D9B2BB-3A63-4EC9-AEA3-E44D0254BB63}" srcOrd="0" destOrd="0" presId="urn:microsoft.com/office/officeart/2008/layout/LinedList"/>
    <dgm:cxn modelId="{F209E9D9-C987-4864-81B0-5EFCFC663FC4}" type="presParOf" srcId="{C07B34BA-19C6-46D8-974E-8DB830254757}" destId="{C044FB18-E168-44F1-B9D3-A38231B97CAA}" srcOrd="1" destOrd="0" presId="urn:microsoft.com/office/officeart/2008/layout/LinedList"/>
    <dgm:cxn modelId="{5EB004E6-F2BB-4406-BC49-B781211F8EAF}" type="presParOf" srcId="{F2FF67EE-B430-4F4C-B61E-74678B9E8584}" destId="{264B050A-0B1D-4852-AF83-38950AFEA17B}" srcOrd="8" destOrd="0" presId="urn:microsoft.com/office/officeart/2008/layout/LinedList"/>
    <dgm:cxn modelId="{B7E86020-480E-4859-9607-7E6BE90F9A77}" type="presParOf" srcId="{F2FF67EE-B430-4F4C-B61E-74678B9E8584}" destId="{63A45A3A-BDE8-49E3-A262-CCE119D0193D}" srcOrd="9" destOrd="0" presId="urn:microsoft.com/office/officeart/2008/layout/LinedList"/>
    <dgm:cxn modelId="{EE11471A-EA73-410C-8504-119AFF39850C}" type="presParOf" srcId="{63A45A3A-BDE8-49E3-A262-CCE119D0193D}" destId="{C797BB63-770C-4E4E-BB1C-57AD67152CB2}" srcOrd="0" destOrd="0" presId="urn:microsoft.com/office/officeart/2008/layout/LinedList"/>
    <dgm:cxn modelId="{51454F1D-5756-422B-A5CE-72B7C6CDD89D}" type="presParOf" srcId="{63A45A3A-BDE8-49E3-A262-CCE119D0193D}" destId="{7B18702E-13EC-4532-982F-1BA6A2AADC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32E05F-A8F1-4150-8F5B-1E1B0AED3FD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1B9BF27-FC71-4596-98CE-C24A878A3219}">
      <dgm:prSet/>
      <dgm:spPr/>
      <dgm:t>
        <a:bodyPr/>
        <a:lstStyle/>
        <a:p>
          <a:r>
            <a:rPr lang="en-GB"/>
            <a:t>Funding government bodies tend to fund around the government orientation of the day </a:t>
          </a:r>
          <a:endParaRPr lang="en-US"/>
        </a:p>
      </dgm:t>
    </dgm:pt>
    <dgm:pt modelId="{488D104D-C058-423A-BD48-5A1E7B932A67}" type="parTrans" cxnId="{CAF45E4B-72E0-4B1D-ADBF-2C887A019470}">
      <dgm:prSet/>
      <dgm:spPr/>
      <dgm:t>
        <a:bodyPr/>
        <a:lstStyle/>
        <a:p>
          <a:endParaRPr lang="en-US"/>
        </a:p>
      </dgm:t>
    </dgm:pt>
    <dgm:pt modelId="{613C4F31-F0F3-4F4C-84F9-C704A6B2A454}" type="sibTrans" cxnId="{CAF45E4B-72E0-4B1D-ADBF-2C887A019470}">
      <dgm:prSet/>
      <dgm:spPr/>
      <dgm:t>
        <a:bodyPr/>
        <a:lstStyle/>
        <a:p>
          <a:endParaRPr lang="en-US"/>
        </a:p>
      </dgm:t>
    </dgm:pt>
    <dgm:pt modelId="{27E2F9C4-3C3D-418C-B0E2-6ED0BF87375D}">
      <dgm:prSet/>
      <dgm:spPr/>
      <dgm:t>
        <a:bodyPr/>
        <a:lstStyle/>
        <a:p>
          <a:r>
            <a:rPr lang="en-GB"/>
            <a:t>Some issues more likely to attract funding than others</a:t>
          </a:r>
          <a:endParaRPr lang="en-US"/>
        </a:p>
      </dgm:t>
    </dgm:pt>
    <dgm:pt modelId="{FC18D2BF-55D0-4429-B33D-690C0101C8D3}" type="parTrans" cxnId="{C715376D-8AAB-4B5E-BB7A-797113A747C0}">
      <dgm:prSet/>
      <dgm:spPr/>
      <dgm:t>
        <a:bodyPr/>
        <a:lstStyle/>
        <a:p>
          <a:endParaRPr lang="en-US"/>
        </a:p>
      </dgm:t>
    </dgm:pt>
    <dgm:pt modelId="{50C5E85D-727A-4D88-B0BE-FBBF6CC9D84B}" type="sibTrans" cxnId="{C715376D-8AAB-4B5E-BB7A-797113A747C0}">
      <dgm:prSet/>
      <dgm:spPr/>
      <dgm:t>
        <a:bodyPr/>
        <a:lstStyle/>
        <a:p>
          <a:endParaRPr lang="en-US"/>
        </a:p>
      </dgm:t>
    </dgm:pt>
    <dgm:pt modelId="{E8C16A22-B0A4-45AA-ADBD-2C6CD88085AE}">
      <dgm:prSet/>
      <dgm:spPr/>
      <dgm:t>
        <a:bodyPr/>
        <a:lstStyle/>
        <a:p>
          <a:r>
            <a:rPr lang="en-GB"/>
            <a:t>Training and personal values of the researcher – personal motivations</a:t>
          </a:r>
          <a:endParaRPr lang="en-US"/>
        </a:p>
      </dgm:t>
    </dgm:pt>
    <dgm:pt modelId="{CB31E517-D0BA-443A-99D9-32AB78E41715}" type="parTrans" cxnId="{ECF6F277-47C1-4D27-BEF5-2DD2407BF31F}">
      <dgm:prSet/>
      <dgm:spPr/>
      <dgm:t>
        <a:bodyPr/>
        <a:lstStyle/>
        <a:p>
          <a:endParaRPr lang="en-US"/>
        </a:p>
      </dgm:t>
    </dgm:pt>
    <dgm:pt modelId="{9C3ECADE-A9FD-461E-B61F-D2D19D331F16}" type="sibTrans" cxnId="{ECF6F277-47C1-4D27-BEF5-2DD2407BF31F}">
      <dgm:prSet/>
      <dgm:spPr/>
      <dgm:t>
        <a:bodyPr/>
        <a:lstStyle/>
        <a:p>
          <a:endParaRPr lang="en-US"/>
        </a:p>
      </dgm:t>
    </dgm:pt>
    <dgm:pt modelId="{8EC8DF28-85A4-4E8A-B60F-29F9BF275C06}">
      <dgm:prSet/>
      <dgm:spPr/>
      <dgm:t>
        <a:bodyPr/>
        <a:lstStyle/>
        <a:p>
          <a:r>
            <a:rPr lang="en-GB"/>
            <a:t>Personal interest? Career development? (embedded)</a:t>
          </a:r>
          <a:endParaRPr lang="en-US"/>
        </a:p>
      </dgm:t>
    </dgm:pt>
    <dgm:pt modelId="{994D001F-C95D-4C6C-9799-A51FD9B7F1B3}" type="parTrans" cxnId="{2FDE77CE-466D-4370-AF02-453C56EBEB72}">
      <dgm:prSet/>
      <dgm:spPr/>
      <dgm:t>
        <a:bodyPr/>
        <a:lstStyle/>
        <a:p>
          <a:endParaRPr lang="en-US"/>
        </a:p>
      </dgm:t>
    </dgm:pt>
    <dgm:pt modelId="{42CC6C13-479B-4D7D-81F4-31AD944E3995}" type="sibTrans" cxnId="{2FDE77CE-466D-4370-AF02-453C56EBEB72}">
      <dgm:prSet/>
      <dgm:spPr/>
      <dgm:t>
        <a:bodyPr/>
        <a:lstStyle/>
        <a:p>
          <a:endParaRPr lang="en-US"/>
        </a:p>
      </dgm:t>
    </dgm:pt>
    <dgm:pt modelId="{29BE67AE-AA9D-44A2-A238-FC1FE7B8D558}">
      <dgm:prSet/>
      <dgm:spPr/>
      <dgm:t>
        <a:bodyPr/>
        <a:lstStyle/>
        <a:p>
          <a:r>
            <a:rPr lang="en-GB"/>
            <a:t>Blinkered and restrictive?</a:t>
          </a:r>
          <a:endParaRPr lang="en-US"/>
        </a:p>
      </dgm:t>
    </dgm:pt>
    <dgm:pt modelId="{83A977DE-04DC-43CF-B3C2-70FBD51201FF}" type="parTrans" cxnId="{4EA942DB-FF31-4472-BEDB-F1E9282A5E89}">
      <dgm:prSet/>
      <dgm:spPr/>
      <dgm:t>
        <a:bodyPr/>
        <a:lstStyle/>
        <a:p>
          <a:endParaRPr lang="en-US"/>
        </a:p>
      </dgm:t>
    </dgm:pt>
    <dgm:pt modelId="{E657E28E-B38F-4DCD-91D2-B642280344DA}" type="sibTrans" cxnId="{4EA942DB-FF31-4472-BEDB-F1E9282A5E89}">
      <dgm:prSet/>
      <dgm:spPr/>
      <dgm:t>
        <a:bodyPr/>
        <a:lstStyle/>
        <a:p>
          <a:endParaRPr lang="en-US"/>
        </a:p>
      </dgm:t>
    </dgm:pt>
    <dgm:pt modelId="{55C0BFA2-1A9A-47D0-B6F4-EDE37F810714}">
      <dgm:prSet/>
      <dgm:spPr/>
      <dgm:t>
        <a:bodyPr/>
        <a:lstStyle/>
        <a:p>
          <a:r>
            <a:rPr lang="en-GB"/>
            <a:t>Research is not sealed from wider influences </a:t>
          </a:r>
          <a:endParaRPr lang="en-US"/>
        </a:p>
      </dgm:t>
    </dgm:pt>
    <dgm:pt modelId="{B8E2D3B7-97DD-4601-B507-018A327A97E4}" type="parTrans" cxnId="{68A15849-AB87-4FEB-82AF-9CE1D5E47DEE}">
      <dgm:prSet/>
      <dgm:spPr/>
      <dgm:t>
        <a:bodyPr/>
        <a:lstStyle/>
        <a:p>
          <a:endParaRPr lang="en-US"/>
        </a:p>
      </dgm:t>
    </dgm:pt>
    <dgm:pt modelId="{07DF135F-92F7-42B1-9056-D53C3FABEEEB}" type="sibTrans" cxnId="{68A15849-AB87-4FEB-82AF-9CE1D5E47DEE}">
      <dgm:prSet/>
      <dgm:spPr/>
      <dgm:t>
        <a:bodyPr/>
        <a:lstStyle/>
        <a:p>
          <a:endParaRPr lang="en-US"/>
        </a:p>
      </dgm:t>
    </dgm:pt>
    <dgm:pt modelId="{03820055-4CE4-4EA7-B17D-308240C852C8}" type="pres">
      <dgm:prSet presAssocID="{9D32E05F-A8F1-4150-8F5B-1E1B0AED3FDB}" presName="vert0" presStyleCnt="0">
        <dgm:presLayoutVars>
          <dgm:dir/>
          <dgm:animOne val="branch"/>
          <dgm:animLvl val="lvl"/>
        </dgm:presLayoutVars>
      </dgm:prSet>
      <dgm:spPr/>
    </dgm:pt>
    <dgm:pt modelId="{7B598F0A-88AD-441A-9C9E-8A8E29AD0EEA}" type="pres">
      <dgm:prSet presAssocID="{B1B9BF27-FC71-4596-98CE-C24A878A3219}" presName="thickLine" presStyleLbl="alignNode1" presStyleIdx="0" presStyleCnt="6"/>
      <dgm:spPr/>
    </dgm:pt>
    <dgm:pt modelId="{EA617E25-CBFD-4F32-842E-E038F756DB72}" type="pres">
      <dgm:prSet presAssocID="{B1B9BF27-FC71-4596-98CE-C24A878A3219}" presName="horz1" presStyleCnt="0"/>
      <dgm:spPr/>
    </dgm:pt>
    <dgm:pt modelId="{FC7A04CE-8036-4D6B-B107-2DE37A1BC321}" type="pres">
      <dgm:prSet presAssocID="{B1B9BF27-FC71-4596-98CE-C24A878A3219}" presName="tx1" presStyleLbl="revTx" presStyleIdx="0" presStyleCnt="6"/>
      <dgm:spPr/>
    </dgm:pt>
    <dgm:pt modelId="{543C4933-2AAA-4A87-8F9E-D5A433F95BCF}" type="pres">
      <dgm:prSet presAssocID="{B1B9BF27-FC71-4596-98CE-C24A878A3219}" presName="vert1" presStyleCnt="0"/>
      <dgm:spPr/>
    </dgm:pt>
    <dgm:pt modelId="{CAB4B393-F1B4-43D9-B730-85276B218505}" type="pres">
      <dgm:prSet presAssocID="{27E2F9C4-3C3D-418C-B0E2-6ED0BF87375D}" presName="thickLine" presStyleLbl="alignNode1" presStyleIdx="1" presStyleCnt="6"/>
      <dgm:spPr/>
    </dgm:pt>
    <dgm:pt modelId="{D12DC722-07B3-44C8-B894-8C5C51A81C05}" type="pres">
      <dgm:prSet presAssocID="{27E2F9C4-3C3D-418C-B0E2-6ED0BF87375D}" presName="horz1" presStyleCnt="0"/>
      <dgm:spPr/>
    </dgm:pt>
    <dgm:pt modelId="{8F937595-7190-491F-AA33-659958335ED3}" type="pres">
      <dgm:prSet presAssocID="{27E2F9C4-3C3D-418C-B0E2-6ED0BF87375D}" presName="tx1" presStyleLbl="revTx" presStyleIdx="1" presStyleCnt="6"/>
      <dgm:spPr/>
    </dgm:pt>
    <dgm:pt modelId="{8F0E0CAD-14EF-4B20-96EB-71B9F9F6E357}" type="pres">
      <dgm:prSet presAssocID="{27E2F9C4-3C3D-418C-B0E2-6ED0BF87375D}" presName="vert1" presStyleCnt="0"/>
      <dgm:spPr/>
    </dgm:pt>
    <dgm:pt modelId="{41EBDE57-ED2B-4647-A09D-68EE943BA530}" type="pres">
      <dgm:prSet presAssocID="{E8C16A22-B0A4-45AA-ADBD-2C6CD88085AE}" presName="thickLine" presStyleLbl="alignNode1" presStyleIdx="2" presStyleCnt="6"/>
      <dgm:spPr/>
    </dgm:pt>
    <dgm:pt modelId="{D2571203-14B6-4C2B-BDB9-E1A907E3ECEA}" type="pres">
      <dgm:prSet presAssocID="{E8C16A22-B0A4-45AA-ADBD-2C6CD88085AE}" presName="horz1" presStyleCnt="0"/>
      <dgm:spPr/>
    </dgm:pt>
    <dgm:pt modelId="{FE4B08B9-5C66-4163-A3C3-A33D88DBAEB0}" type="pres">
      <dgm:prSet presAssocID="{E8C16A22-B0A4-45AA-ADBD-2C6CD88085AE}" presName="tx1" presStyleLbl="revTx" presStyleIdx="2" presStyleCnt="6"/>
      <dgm:spPr/>
    </dgm:pt>
    <dgm:pt modelId="{70533A3D-E556-4FB8-8DAE-FA531DA7A836}" type="pres">
      <dgm:prSet presAssocID="{E8C16A22-B0A4-45AA-ADBD-2C6CD88085AE}" presName="vert1" presStyleCnt="0"/>
      <dgm:spPr/>
    </dgm:pt>
    <dgm:pt modelId="{BE611815-8BF3-4795-8615-99467DBA3F41}" type="pres">
      <dgm:prSet presAssocID="{8EC8DF28-85A4-4E8A-B60F-29F9BF275C06}" presName="thickLine" presStyleLbl="alignNode1" presStyleIdx="3" presStyleCnt="6"/>
      <dgm:spPr/>
    </dgm:pt>
    <dgm:pt modelId="{EB2A7D5B-4CA9-4A2C-8F04-DE14D97178C7}" type="pres">
      <dgm:prSet presAssocID="{8EC8DF28-85A4-4E8A-B60F-29F9BF275C06}" presName="horz1" presStyleCnt="0"/>
      <dgm:spPr/>
    </dgm:pt>
    <dgm:pt modelId="{E0ECC41B-030F-4E18-847B-4D1A392F950D}" type="pres">
      <dgm:prSet presAssocID="{8EC8DF28-85A4-4E8A-B60F-29F9BF275C06}" presName="tx1" presStyleLbl="revTx" presStyleIdx="3" presStyleCnt="6"/>
      <dgm:spPr/>
    </dgm:pt>
    <dgm:pt modelId="{C525D699-5CB3-48D4-B46D-31E9A9EDC15E}" type="pres">
      <dgm:prSet presAssocID="{8EC8DF28-85A4-4E8A-B60F-29F9BF275C06}" presName="vert1" presStyleCnt="0"/>
      <dgm:spPr/>
    </dgm:pt>
    <dgm:pt modelId="{3A7946BF-B180-4A3D-BDEE-B5B945EF0AA2}" type="pres">
      <dgm:prSet presAssocID="{29BE67AE-AA9D-44A2-A238-FC1FE7B8D558}" presName="thickLine" presStyleLbl="alignNode1" presStyleIdx="4" presStyleCnt="6"/>
      <dgm:spPr/>
    </dgm:pt>
    <dgm:pt modelId="{70200227-1E23-4581-825B-063D45C576E1}" type="pres">
      <dgm:prSet presAssocID="{29BE67AE-AA9D-44A2-A238-FC1FE7B8D558}" presName="horz1" presStyleCnt="0"/>
      <dgm:spPr/>
    </dgm:pt>
    <dgm:pt modelId="{513B093C-7089-4D75-A05C-8D633D3477B5}" type="pres">
      <dgm:prSet presAssocID="{29BE67AE-AA9D-44A2-A238-FC1FE7B8D558}" presName="tx1" presStyleLbl="revTx" presStyleIdx="4" presStyleCnt="6"/>
      <dgm:spPr/>
    </dgm:pt>
    <dgm:pt modelId="{A49C8253-9388-4DAD-94A7-EBB093A887C9}" type="pres">
      <dgm:prSet presAssocID="{29BE67AE-AA9D-44A2-A238-FC1FE7B8D558}" presName="vert1" presStyleCnt="0"/>
      <dgm:spPr/>
    </dgm:pt>
    <dgm:pt modelId="{CBE8D5C9-5166-4591-958A-CAC2CAAFC0FB}" type="pres">
      <dgm:prSet presAssocID="{55C0BFA2-1A9A-47D0-B6F4-EDE37F810714}" presName="thickLine" presStyleLbl="alignNode1" presStyleIdx="5" presStyleCnt="6"/>
      <dgm:spPr/>
    </dgm:pt>
    <dgm:pt modelId="{37A4C4E9-E0D6-4C25-B5E1-49E266997A1B}" type="pres">
      <dgm:prSet presAssocID="{55C0BFA2-1A9A-47D0-B6F4-EDE37F810714}" presName="horz1" presStyleCnt="0"/>
      <dgm:spPr/>
    </dgm:pt>
    <dgm:pt modelId="{EA42D039-1FC9-454C-86A6-89A0A77314BE}" type="pres">
      <dgm:prSet presAssocID="{55C0BFA2-1A9A-47D0-B6F4-EDE37F810714}" presName="tx1" presStyleLbl="revTx" presStyleIdx="5" presStyleCnt="6"/>
      <dgm:spPr/>
    </dgm:pt>
    <dgm:pt modelId="{601DC906-37E0-4360-AD7D-F50AD97EDABC}" type="pres">
      <dgm:prSet presAssocID="{55C0BFA2-1A9A-47D0-B6F4-EDE37F810714}" presName="vert1" presStyleCnt="0"/>
      <dgm:spPr/>
    </dgm:pt>
  </dgm:ptLst>
  <dgm:cxnLst>
    <dgm:cxn modelId="{0D44380A-D0A0-430E-821D-B6F3554E306A}" type="presOf" srcId="{27E2F9C4-3C3D-418C-B0E2-6ED0BF87375D}" destId="{8F937595-7190-491F-AA33-659958335ED3}" srcOrd="0" destOrd="0" presId="urn:microsoft.com/office/officeart/2008/layout/LinedList"/>
    <dgm:cxn modelId="{3029AA0F-DEA9-4B07-AD99-C78C21AFF804}" type="presOf" srcId="{8EC8DF28-85A4-4E8A-B60F-29F9BF275C06}" destId="{E0ECC41B-030F-4E18-847B-4D1A392F950D}" srcOrd="0" destOrd="0" presId="urn:microsoft.com/office/officeart/2008/layout/LinedList"/>
    <dgm:cxn modelId="{0E0DF547-3D8F-474C-BE78-60EC79088298}" type="presOf" srcId="{55C0BFA2-1A9A-47D0-B6F4-EDE37F810714}" destId="{EA42D039-1FC9-454C-86A6-89A0A77314BE}" srcOrd="0" destOrd="0" presId="urn:microsoft.com/office/officeart/2008/layout/LinedList"/>
    <dgm:cxn modelId="{68A15849-AB87-4FEB-82AF-9CE1D5E47DEE}" srcId="{9D32E05F-A8F1-4150-8F5B-1E1B0AED3FDB}" destId="{55C0BFA2-1A9A-47D0-B6F4-EDE37F810714}" srcOrd="5" destOrd="0" parTransId="{B8E2D3B7-97DD-4601-B507-018A327A97E4}" sibTransId="{07DF135F-92F7-42B1-9056-D53C3FABEEEB}"/>
    <dgm:cxn modelId="{CAF45E4B-72E0-4B1D-ADBF-2C887A019470}" srcId="{9D32E05F-A8F1-4150-8F5B-1E1B0AED3FDB}" destId="{B1B9BF27-FC71-4596-98CE-C24A878A3219}" srcOrd="0" destOrd="0" parTransId="{488D104D-C058-423A-BD48-5A1E7B932A67}" sibTransId="{613C4F31-F0F3-4F4C-84F9-C704A6B2A454}"/>
    <dgm:cxn modelId="{C715376D-8AAB-4B5E-BB7A-797113A747C0}" srcId="{9D32E05F-A8F1-4150-8F5B-1E1B0AED3FDB}" destId="{27E2F9C4-3C3D-418C-B0E2-6ED0BF87375D}" srcOrd="1" destOrd="0" parTransId="{FC18D2BF-55D0-4429-B33D-690C0101C8D3}" sibTransId="{50C5E85D-727A-4D88-B0BE-FBBF6CC9D84B}"/>
    <dgm:cxn modelId="{ECF6F277-47C1-4D27-BEF5-2DD2407BF31F}" srcId="{9D32E05F-A8F1-4150-8F5B-1E1B0AED3FDB}" destId="{E8C16A22-B0A4-45AA-ADBD-2C6CD88085AE}" srcOrd="2" destOrd="0" parTransId="{CB31E517-D0BA-443A-99D9-32AB78E41715}" sibTransId="{9C3ECADE-A9FD-461E-B61F-D2D19D331F16}"/>
    <dgm:cxn modelId="{77D5268B-51A6-4CF1-85DF-AC924E69629D}" type="presOf" srcId="{B1B9BF27-FC71-4596-98CE-C24A878A3219}" destId="{FC7A04CE-8036-4D6B-B107-2DE37A1BC321}" srcOrd="0" destOrd="0" presId="urn:microsoft.com/office/officeart/2008/layout/LinedList"/>
    <dgm:cxn modelId="{AE600FBA-7865-4FA6-A220-B3C8261AC289}" type="presOf" srcId="{29BE67AE-AA9D-44A2-A238-FC1FE7B8D558}" destId="{513B093C-7089-4D75-A05C-8D633D3477B5}" srcOrd="0" destOrd="0" presId="urn:microsoft.com/office/officeart/2008/layout/LinedList"/>
    <dgm:cxn modelId="{032D51CE-8810-444E-96B7-21716BC0F1D3}" type="presOf" srcId="{E8C16A22-B0A4-45AA-ADBD-2C6CD88085AE}" destId="{FE4B08B9-5C66-4163-A3C3-A33D88DBAEB0}" srcOrd="0" destOrd="0" presId="urn:microsoft.com/office/officeart/2008/layout/LinedList"/>
    <dgm:cxn modelId="{2FDE77CE-466D-4370-AF02-453C56EBEB72}" srcId="{9D32E05F-A8F1-4150-8F5B-1E1B0AED3FDB}" destId="{8EC8DF28-85A4-4E8A-B60F-29F9BF275C06}" srcOrd="3" destOrd="0" parTransId="{994D001F-C95D-4C6C-9799-A51FD9B7F1B3}" sibTransId="{42CC6C13-479B-4D7D-81F4-31AD944E3995}"/>
    <dgm:cxn modelId="{4EA942DB-FF31-4472-BEDB-F1E9282A5E89}" srcId="{9D32E05F-A8F1-4150-8F5B-1E1B0AED3FDB}" destId="{29BE67AE-AA9D-44A2-A238-FC1FE7B8D558}" srcOrd="4" destOrd="0" parTransId="{83A977DE-04DC-43CF-B3C2-70FBD51201FF}" sibTransId="{E657E28E-B38F-4DCD-91D2-B642280344DA}"/>
    <dgm:cxn modelId="{5EC7E3F1-90A1-4164-A224-D1AD50EF9224}" type="presOf" srcId="{9D32E05F-A8F1-4150-8F5B-1E1B0AED3FDB}" destId="{03820055-4CE4-4EA7-B17D-308240C852C8}" srcOrd="0" destOrd="0" presId="urn:microsoft.com/office/officeart/2008/layout/LinedList"/>
    <dgm:cxn modelId="{0994DA5D-CB80-4865-A7DF-1E710C14A2FD}" type="presParOf" srcId="{03820055-4CE4-4EA7-B17D-308240C852C8}" destId="{7B598F0A-88AD-441A-9C9E-8A8E29AD0EEA}" srcOrd="0" destOrd="0" presId="urn:microsoft.com/office/officeart/2008/layout/LinedList"/>
    <dgm:cxn modelId="{9C1C3E45-930C-4E97-B355-AE737D8387A0}" type="presParOf" srcId="{03820055-4CE4-4EA7-B17D-308240C852C8}" destId="{EA617E25-CBFD-4F32-842E-E038F756DB72}" srcOrd="1" destOrd="0" presId="urn:microsoft.com/office/officeart/2008/layout/LinedList"/>
    <dgm:cxn modelId="{B77818CE-CB11-4528-BBD5-72E8A8D51103}" type="presParOf" srcId="{EA617E25-CBFD-4F32-842E-E038F756DB72}" destId="{FC7A04CE-8036-4D6B-B107-2DE37A1BC321}" srcOrd="0" destOrd="0" presId="urn:microsoft.com/office/officeart/2008/layout/LinedList"/>
    <dgm:cxn modelId="{DF43A203-2215-43EE-B2E7-A1A912813CA2}" type="presParOf" srcId="{EA617E25-CBFD-4F32-842E-E038F756DB72}" destId="{543C4933-2AAA-4A87-8F9E-D5A433F95BCF}" srcOrd="1" destOrd="0" presId="urn:microsoft.com/office/officeart/2008/layout/LinedList"/>
    <dgm:cxn modelId="{2B7456F1-2D67-4FF2-B647-FAD177DD70FF}" type="presParOf" srcId="{03820055-4CE4-4EA7-B17D-308240C852C8}" destId="{CAB4B393-F1B4-43D9-B730-85276B218505}" srcOrd="2" destOrd="0" presId="urn:microsoft.com/office/officeart/2008/layout/LinedList"/>
    <dgm:cxn modelId="{CABD85E1-3AA4-4D76-A7C5-171920CB7CA6}" type="presParOf" srcId="{03820055-4CE4-4EA7-B17D-308240C852C8}" destId="{D12DC722-07B3-44C8-B894-8C5C51A81C05}" srcOrd="3" destOrd="0" presId="urn:microsoft.com/office/officeart/2008/layout/LinedList"/>
    <dgm:cxn modelId="{DD6E0690-236F-4ACD-A20B-D7BAB9AB92AB}" type="presParOf" srcId="{D12DC722-07B3-44C8-B894-8C5C51A81C05}" destId="{8F937595-7190-491F-AA33-659958335ED3}" srcOrd="0" destOrd="0" presId="urn:microsoft.com/office/officeart/2008/layout/LinedList"/>
    <dgm:cxn modelId="{168EBA0B-C8FE-4673-BD5F-B8ABAA949C1A}" type="presParOf" srcId="{D12DC722-07B3-44C8-B894-8C5C51A81C05}" destId="{8F0E0CAD-14EF-4B20-96EB-71B9F9F6E357}" srcOrd="1" destOrd="0" presId="urn:microsoft.com/office/officeart/2008/layout/LinedList"/>
    <dgm:cxn modelId="{D25D7547-1BF2-4BD4-9986-C9195765BFDB}" type="presParOf" srcId="{03820055-4CE4-4EA7-B17D-308240C852C8}" destId="{41EBDE57-ED2B-4647-A09D-68EE943BA530}" srcOrd="4" destOrd="0" presId="urn:microsoft.com/office/officeart/2008/layout/LinedList"/>
    <dgm:cxn modelId="{6967A3AC-AF8A-4E0A-A197-06A332D2667E}" type="presParOf" srcId="{03820055-4CE4-4EA7-B17D-308240C852C8}" destId="{D2571203-14B6-4C2B-BDB9-E1A907E3ECEA}" srcOrd="5" destOrd="0" presId="urn:microsoft.com/office/officeart/2008/layout/LinedList"/>
    <dgm:cxn modelId="{6A67E61C-CCE1-42FE-9665-AFBF2B7AE7AA}" type="presParOf" srcId="{D2571203-14B6-4C2B-BDB9-E1A907E3ECEA}" destId="{FE4B08B9-5C66-4163-A3C3-A33D88DBAEB0}" srcOrd="0" destOrd="0" presId="urn:microsoft.com/office/officeart/2008/layout/LinedList"/>
    <dgm:cxn modelId="{2AB1031A-2DFE-4CB5-AE7F-E0938B363268}" type="presParOf" srcId="{D2571203-14B6-4C2B-BDB9-E1A907E3ECEA}" destId="{70533A3D-E556-4FB8-8DAE-FA531DA7A836}" srcOrd="1" destOrd="0" presId="urn:microsoft.com/office/officeart/2008/layout/LinedList"/>
    <dgm:cxn modelId="{F69C8FA3-49C0-45F1-9107-6157B09B1622}" type="presParOf" srcId="{03820055-4CE4-4EA7-B17D-308240C852C8}" destId="{BE611815-8BF3-4795-8615-99467DBA3F41}" srcOrd="6" destOrd="0" presId="urn:microsoft.com/office/officeart/2008/layout/LinedList"/>
    <dgm:cxn modelId="{0B86A3A9-7693-4FBC-8B37-6A9F558C85C6}" type="presParOf" srcId="{03820055-4CE4-4EA7-B17D-308240C852C8}" destId="{EB2A7D5B-4CA9-4A2C-8F04-DE14D97178C7}" srcOrd="7" destOrd="0" presId="urn:microsoft.com/office/officeart/2008/layout/LinedList"/>
    <dgm:cxn modelId="{DF6A3B4E-6E4C-4E9E-8A1F-717E72827856}" type="presParOf" srcId="{EB2A7D5B-4CA9-4A2C-8F04-DE14D97178C7}" destId="{E0ECC41B-030F-4E18-847B-4D1A392F950D}" srcOrd="0" destOrd="0" presId="urn:microsoft.com/office/officeart/2008/layout/LinedList"/>
    <dgm:cxn modelId="{C5F4FEED-D449-40A3-A0A3-2F57290C7E19}" type="presParOf" srcId="{EB2A7D5B-4CA9-4A2C-8F04-DE14D97178C7}" destId="{C525D699-5CB3-48D4-B46D-31E9A9EDC15E}" srcOrd="1" destOrd="0" presId="urn:microsoft.com/office/officeart/2008/layout/LinedList"/>
    <dgm:cxn modelId="{1864EB54-B84C-4DA4-83C8-89CCD22B052E}" type="presParOf" srcId="{03820055-4CE4-4EA7-B17D-308240C852C8}" destId="{3A7946BF-B180-4A3D-BDEE-B5B945EF0AA2}" srcOrd="8" destOrd="0" presId="urn:microsoft.com/office/officeart/2008/layout/LinedList"/>
    <dgm:cxn modelId="{A9749B01-D5D9-4E79-9A63-0015AEFBCC19}" type="presParOf" srcId="{03820055-4CE4-4EA7-B17D-308240C852C8}" destId="{70200227-1E23-4581-825B-063D45C576E1}" srcOrd="9" destOrd="0" presId="urn:microsoft.com/office/officeart/2008/layout/LinedList"/>
    <dgm:cxn modelId="{11461FA0-0539-49FF-A9B6-976B1FE97AB4}" type="presParOf" srcId="{70200227-1E23-4581-825B-063D45C576E1}" destId="{513B093C-7089-4D75-A05C-8D633D3477B5}" srcOrd="0" destOrd="0" presId="urn:microsoft.com/office/officeart/2008/layout/LinedList"/>
    <dgm:cxn modelId="{685D05F1-FECD-47BE-9A75-5B4652FED067}" type="presParOf" srcId="{70200227-1E23-4581-825B-063D45C576E1}" destId="{A49C8253-9388-4DAD-94A7-EBB093A887C9}" srcOrd="1" destOrd="0" presId="urn:microsoft.com/office/officeart/2008/layout/LinedList"/>
    <dgm:cxn modelId="{599F761D-EC10-466E-8D9C-F3330F1684CA}" type="presParOf" srcId="{03820055-4CE4-4EA7-B17D-308240C852C8}" destId="{CBE8D5C9-5166-4591-958A-CAC2CAAFC0FB}" srcOrd="10" destOrd="0" presId="urn:microsoft.com/office/officeart/2008/layout/LinedList"/>
    <dgm:cxn modelId="{EE90FDC8-F997-4794-9275-AC0FF735A17C}" type="presParOf" srcId="{03820055-4CE4-4EA7-B17D-308240C852C8}" destId="{37A4C4E9-E0D6-4C25-B5E1-49E266997A1B}" srcOrd="11" destOrd="0" presId="urn:microsoft.com/office/officeart/2008/layout/LinedList"/>
    <dgm:cxn modelId="{1A63594D-ACFF-49FE-A92B-7365C10FAAD7}" type="presParOf" srcId="{37A4C4E9-E0D6-4C25-B5E1-49E266997A1B}" destId="{EA42D039-1FC9-454C-86A6-89A0A77314BE}" srcOrd="0" destOrd="0" presId="urn:microsoft.com/office/officeart/2008/layout/LinedList"/>
    <dgm:cxn modelId="{E1F27944-90D1-459B-9332-65A29877ED7D}" type="presParOf" srcId="{37A4C4E9-E0D6-4C25-B5E1-49E266997A1B}" destId="{601DC906-37E0-4360-AD7D-F50AD97EDA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A29D8D-4AD6-4B3E-B3FA-012A9BC3D1F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CB68413-8B98-4CE4-B3F0-B594DABF315E}">
      <dgm:prSet/>
      <dgm:spPr/>
      <dgm:t>
        <a:bodyPr/>
        <a:lstStyle/>
        <a:p>
          <a:r>
            <a:rPr lang="en-GB"/>
            <a:t>Broad backgrounds of beliefs and practices that guide the behaviours of both the researcher and research participants </a:t>
          </a:r>
          <a:endParaRPr lang="en-US"/>
        </a:p>
      </dgm:t>
    </dgm:pt>
    <dgm:pt modelId="{FDDD9FE8-74E3-49E5-9D61-8E0DA0FCF4CE}" type="parTrans" cxnId="{DEDEF7AF-08DB-4568-A90A-215052AFE6D0}">
      <dgm:prSet/>
      <dgm:spPr/>
      <dgm:t>
        <a:bodyPr/>
        <a:lstStyle/>
        <a:p>
          <a:endParaRPr lang="en-US"/>
        </a:p>
      </dgm:t>
    </dgm:pt>
    <dgm:pt modelId="{8B614128-8F11-45FC-BEA4-851046393EB8}" type="sibTrans" cxnId="{DEDEF7AF-08DB-4568-A90A-215052AFE6D0}">
      <dgm:prSet/>
      <dgm:spPr/>
      <dgm:t>
        <a:bodyPr/>
        <a:lstStyle/>
        <a:p>
          <a:endParaRPr lang="en-US"/>
        </a:p>
      </dgm:t>
    </dgm:pt>
    <dgm:pt modelId="{EFC0EF06-07E4-4829-8BE0-A8FB74E4D4D2}">
      <dgm:prSet/>
      <dgm:spPr/>
      <dgm:t>
        <a:bodyPr/>
        <a:lstStyle/>
        <a:p>
          <a:r>
            <a:rPr lang="en-GB"/>
            <a:t>Culture: the values, beliefs, attitudes, accepted actions, and general characteristics </a:t>
          </a:r>
          <a:endParaRPr lang="en-US"/>
        </a:p>
      </dgm:t>
    </dgm:pt>
    <dgm:pt modelId="{23E20E2A-3309-4BFA-864A-E67BF809DE2D}" type="parTrans" cxnId="{EAFC9CF7-C026-4639-B715-53413AAD440B}">
      <dgm:prSet/>
      <dgm:spPr/>
      <dgm:t>
        <a:bodyPr/>
        <a:lstStyle/>
        <a:p>
          <a:endParaRPr lang="en-US"/>
        </a:p>
      </dgm:t>
    </dgm:pt>
    <dgm:pt modelId="{7EE1FE4A-3565-4DFB-974B-7BA1C326C0B8}" type="sibTrans" cxnId="{EAFC9CF7-C026-4639-B715-53413AAD440B}">
      <dgm:prSet/>
      <dgm:spPr/>
      <dgm:t>
        <a:bodyPr/>
        <a:lstStyle/>
        <a:p>
          <a:endParaRPr lang="en-US"/>
        </a:p>
      </dgm:t>
    </dgm:pt>
    <dgm:pt modelId="{835F97C9-38AF-4888-8291-969EE7B8AA4B}">
      <dgm:prSet/>
      <dgm:spPr/>
      <dgm:t>
        <a:bodyPr/>
        <a:lstStyle/>
        <a:p>
          <a:r>
            <a:rPr lang="en-GB"/>
            <a:t>Often think in terms of nationality or geography but cultures are also based on education, age, gender, ethnicity, income, religion…. </a:t>
          </a:r>
          <a:endParaRPr lang="en-US"/>
        </a:p>
      </dgm:t>
    </dgm:pt>
    <dgm:pt modelId="{6A4003F6-D4BD-40BC-B183-F98A18E13AF0}" type="parTrans" cxnId="{4FA5C1DE-925A-4B95-A4F7-6B546FA3B331}">
      <dgm:prSet/>
      <dgm:spPr/>
      <dgm:t>
        <a:bodyPr/>
        <a:lstStyle/>
        <a:p>
          <a:endParaRPr lang="en-US"/>
        </a:p>
      </dgm:t>
    </dgm:pt>
    <dgm:pt modelId="{A8B7C1D4-A866-4438-9C1A-A6B237115781}" type="sibTrans" cxnId="{4FA5C1DE-925A-4B95-A4F7-6B546FA3B331}">
      <dgm:prSet/>
      <dgm:spPr/>
      <dgm:t>
        <a:bodyPr/>
        <a:lstStyle/>
        <a:p>
          <a:endParaRPr lang="en-US"/>
        </a:p>
      </dgm:t>
    </dgm:pt>
    <dgm:pt modelId="{91BE3B68-4493-4962-9E15-93FA60EC8A23}">
      <dgm:prSet/>
      <dgm:spPr/>
      <dgm:t>
        <a:bodyPr/>
        <a:lstStyle/>
        <a:p>
          <a:r>
            <a:rPr lang="en-GB"/>
            <a:t>We look through our own cultural lens </a:t>
          </a:r>
          <a:endParaRPr lang="en-US"/>
        </a:p>
      </dgm:t>
    </dgm:pt>
    <dgm:pt modelId="{98D7E3AF-FDA1-4CAE-8947-EE68D56496F3}" type="parTrans" cxnId="{D3C3058B-3012-49A3-9AD0-F5D4668070C2}">
      <dgm:prSet/>
      <dgm:spPr/>
      <dgm:t>
        <a:bodyPr/>
        <a:lstStyle/>
        <a:p>
          <a:endParaRPr lang="en-US"/>
        </a:p>
      </dgm:t>
    </dgm:pt>
    <dgm:pt modelId="{DAAF6A85-ECDC-4EF4-B159-7200217D2552}" type="sibTrans" cxnId="{D3C3058B-3012-49A3-9AD0-F5D4668070C2}">
      <dgm:prSet/>
      <dgm:spPr/>
      <dgm:t>
        <a:bodyPr/>
        <a:lstStyle/>
        <a:p>
          <a:endParaRPr lang="en-US"/>
        </a:p>
      </dgm:t>
    </dgm:pt>
    <dgm:pt modelId="{1D55EB89-B4A0-406A-AACA-916DDF551D20}" type="pres">
      <dgm:prSet presAssocID="{7FA29D8D-4AD6-4B3E-B3FA-012A9BC3D1F6}" presName="vert0" presStyleCnt="0">
        <dgm:presLayoutVars>
          <dgm:dir/>
          <dgm:animOne val="branch"/>
          <dgm:animLvl val="lvl"/>
        </dgm:presLayoutVars>
      </dgm:prSet>
      <dgm:spPr/>
    </dgm:pt>
    <dgm:pt modelId="{9170BFAC-C78E-4AE3-A4A2-C02E1301EAD5}" type="pres">
      <dgm:prSet presAssocID="{2CB68413-8B98-4CE4-B3F0-B594DABF315E}" presName="thickLine" presStyleLbl="alignNode1" presStyleIdx="0" presStyleCnt="4"/>
      <dgm:spPr/>
    </dgm:pt>
    <dgm:pt modelId="{1F93F4A5-2378-4D55-8B15-C879753C112D}" type="pres">
      <dgm:prSet presAssocID="{2CB68413-8B98-4CE4-B3F0-B594DABF315E}" presName="horz1" presStyleCnt="0"/>
      <dgm:spPr/>
    </dgm:pt>
    <dgm:pt modelId="{4FDE2443-7955-4723-88EA-FF2525ECF63D}" type="pres">
      <dgm:prSet presAssocID="{2CB68413-8B98-4CE4-B3F0-B594DABF315E}" presName="tx1" presStyleLbl="revTx" presStyleIdx="0" presStyleCnt="4"/>
      <dgm:spPr/>
    </dgm:pt>
    <dgm:pt modelId="{64880964-9A24-437C-BD07-8FC5EC686834}" type="pres">
      <dgm:prSet presAssocID="{2CB68413-8B98-4CE4-B3F0-B594DABF315E}" presName="vert1" presStyleCnt="0"/>
      <dgm:spPr/>
    </dgm:pt>
    <dgm:pt modelId="{528C61E8-4523-45C5-A21E-0F5E0BA578BD}" type="pres">
      <dgm:prSet presAssocID="{EFC0EF06-07E4-4829-8BE0-A8FB74E4D4D2}" presName="thickLine" presStyleLbl="alignNode1" presStyleIdx="1" presStyleCnt="4"/>
      <dgm:spPr/>
    </dgm:pt>
    <dgm:pt modelId="{8AF4401C-41AC-473A-883E-02508C695832}" type="pres">
      <dgm:prSet presAssocID="{EFC0EF06-07E4-4829-8BE0-A8FB74E4D4D2}" presName="horz1" presStyleCnt="0"/>
      <dgm:spPr/>
    </dgm:pt>
    <dgm:pt modelId="{85794124-517F-453C-881E-0D69D5EA9D33}" type="pres">
      <dgm:prSet presAssocID="{EFC0EF06-07E4-4829-8BE0-A8FB74E4D4D2}" presName="tx1" presStyleLbl="revTx" presStyleIdx="1" presStyleCnt="4"/>
      <dgm:spPr/>
    </dgm:pt>
    <dgm:pt modelId="{C055B889-309C-48BE-8627-1E7041CE8DC1}" type="pres">
      <dgm:prSet presAssocID="{EFC0EF06-07E4-4829-8BE0-A8FB74E4D4D2}" presName="vert1" presStyleCnt="0"/>
      <dgm:spPr/>
    </dgm:pt>
    <dgm:pt modelId="{616BD6DA-5F6B-488D-8754-E8F5EDE8AD4A}" type="pres">
      <dgm:prSet presAssocID="{835F97C9-38AF-4888-8291-969EE7B8AA4B}" presName="thickLine" presStyleLbl="alignNode1" presStyleIdx="2" presStyleCnt="4"/>
      <dgm:spPr/>
    </dgm:pt>
    <dgm:pt modelId="{B99D12EF-6198-4764-BB4C-3C5DBA672666}" type="pres">
      <dgm:prSet presAssocID="{835F97C9-38AF-4888-8291-969EE7B8AA4B}" presName="horz1" presStyleCnt="0"/>
      <dgm:spPr/>
    </dgm:pt>
    <dgm:pt modelId="{5984B533-6ADF-47EF-A61C-5002223FEFCB}" type="pres">
      <dgm:prSet presAssocID="{835F97C9-38AF-4888-8291-969EE7B8AA4B}" presName="tx1" presStyleLbl="revTx" presStyleIdx="2" presStyleCnt="4"/>
      <dgm:spPr/>
    </dgm:pt>
    <dgm:pt modelId="{1FBB8B33-BC5B-45FE-AF6B-9FC2CACDEF18}" type="pres">
      <dgm:prSet presAssocID="{835F97C9-38AF-4888-8291-969EE7B8AA4B}" presName="vert1" presStyleCnt="0"/>
      <dgm:spPr/>
    </dgm:pt>
    <dgm:pt modelId="{458B93B0-D08F-4F3D-9997-7D304FC9E63C}" type="pres">
      <dgm:prSet presAssocID="{91BE3B68-4493-4962-9E15-93FA60EC8A23}" presName="thickLine" presStyleLbl="alignNode1" presStyleIdx="3" presStyleCnt="4"/>
      <dgm:spPr/>
    </dgm:pt>
    <dgm:pt modelId="{74CAC41A-A282-4D04-BFDA-1A55A7566C6B}" type="pres">
      <dgm:prSet presAssocID="{91BE3B68-4493-4962-9E15-93FA60EC8A23}" presName="horz1" presStyleCnt="0"/>
      <dgm:spPr/>
    </dgm:pt>
    <dgm:pt modelId="{4D4A22C5-86FB-40B2-A1BF-B8C12CBBA658}" type="pres">
      <dgm:prSet presAssocID="{91BE3B68-4493-4962-9E15-93FA60EC8A23}" presName="tx1" presStyleLbl="revTx" presStyleIdx="3" presStyleCnt="4"/>
      <dgm:spPr/>
    </dgm:pt>
    <dgm:pt modelId="{E2662318-0B29-443E-A387-EA52E50E65F8}" type="pres">
      <dgm:prSet presAssocID="{91BE3B68-4493-4962-9E15-93FA60EC8A23}" presName="vert1" presStyleCnt="0"/>
      <dgm:spPr/>
    </dgm:pt>
  </dgm:ptLst>
  <dgm:cxnLst>
    <dgm:cxn modelId="{878CD912-62A1-4125-9347-91D1C0A0EF1B}" type="presOf" srcId="{7FA29D8D-4AD6-4B3E-B3FA-012A9BC3D1F6}" destId="{1D55EB89-B4A0-406A-AACA-916DDF551D20}" srcOrd="0" destOrd="0" presId="urn:microsoft.com/office/officeart/2008/layout/LinedList"/>
    <dgm:cxn modelId="{08B8F919-DF7D-4FE3-88F2-5083FE70E2B6}" type="presOf" srcId="{835F97C9-38AF-4888-8291-969EE7B8AA4B}" destId="{5984B533-6ADF-47EF-A61C-5002223FEFCB}" srcOrd="0" destOrd="0" presId="urn:microsoft.com/office/officeart/2008/layout/LinedList"/>
    <dgm:cxn modelId="{D3C3058B-3012-49A3-9AD0-F5D4668070C2}" srcId="{7FA29D8D-4AD6-4B3E-B3FA-012A9BC3D1F6}" destId="{91BE3B68-4493-4962-9E15-93FA60EC8A23}" srcOrd="3" destOrd="0" parTransId="{98D7E3AF-FDA1-4CAE-8947-EE68D56496F3}" sibTransId="{DAAF6A85-ECDC-4EF4-B159-7200217D2552}"/>
    <dgm:cxn modelId="{8D9E6AA4-A39E-4A73-A18D-45F647CFEA65}" type="presOf" srcId="{EFC0EF06-07E4-4829-8BE0-A8FB74E4D4D2}" destId="{85794124-517F-453C-881E-0D69D5EA9D33}" srcOrd="0" destOrd="0" presId="urn:microsoft.com/office/officeart/2008/layout/LinedList"/>
    <dgm:cxn modelId="{DEDEF7AF-08DB-4568-A90A-215052AFE6D0}" srcId="{7FA29D8D-4AD6-4B3E-B3FA-012A9BC3D1F6}" destId="{2CB68413-8B98-4CE4-B3F0-B594DABF315E}" srcOrd="0" destOrd="0" parTransId="{FDDD9FE8-74E3-49E5-9D61-8E0DA0FCF4CE}" sibTransId="{8B614128-8F11-45FC-BEA4-851046393EB8}"/>
    <dgm:cxn modelId="{B0877EB5-0391-4020-934C-2C53EA35EC0D}" type="presOf" srcId="{2CB68413-8B98-4CE4-B3F0-B594DABF315E}" destId="{4FDE2443-7955-4723-88EA-FF2525ECF63D}" srcOrd="0" destOrd="0" presId="urn:microsoft.com/office/officeart/2008/layout/LinedList"/>
    <dgm:cxn modelId="{4FA5C1DE-925A-4B95-A4F7-6B546FA3B331}" srcId="{7FA29D8D-4AD6-4B3E-B3FA-012A9BC3D1F6}" destId="{835F97C9-38AF-4888-8291-969EE7B8AA4B}" srcOrd="2" destOrd="0" parTransId="{6A4003F6-D4BD-40BC-B183-F98A18E13AF0}" sibTransId="{A8B7C1D4-A866-4438-9C1A-A6B237115781}"/>
    <dgm:cxn modelId="{EAFC9CF7-C026-4639-B715-53413AAD440B}" srcId="{7FA29D8D-4AD6-4B3E-B3FA-012A9BC3D1F6}" destId="{EFC0EF06-07E4-4829-8BE0-A8FB74E4D4D2}" srcOrd="1" destOrd="0" parTransId="{23E20E2A-3309-4BFA-864A-E67BF809DE2D}" sibTransId="{7EE1FE4A-3565-4DFB-974B-7BA1C326C0B8}"/>
    <dgm:cxn modelId="{72E1A0FD-F337-4B48-B01B-991620954C55}" type="presOf" srcId="{91BE3B68-4493-4962-9E15-93FA60EC8A23}" destId="{4D4A22C5-86FB-40B2-A1BF-B8C12CBBA658}" srcOrd="0" destOrd="0" presId="urn:microsoft.com/office/officeart/2008/layout/LinedList"/>
    <dgm:cxn modelId="{B25BB3AD-9C32-4FEF-B892-D48F1F4FE4D0}" type="presParOf" srcId="{1D55EB89-B4A0-406A-AACA-916DDF551D20}" destId="{9170BFAC-C78E-4AE3-A4A2-C02E1301EAD5}" srcOrd="0" destOrd="0" presId="urn:microsoft.com/office/officeart/2008/layout/LinedList"/>
    <dgm:cxn modelId="{2B6C1AD1-C81F-4DA8-8E70-37C2EECC6DAC}" type="presParOf" srcId="{1D55EB89-B4A0-406A-AACA-916DDF551D20}" destId="{1F93F4A5-2378-4D55-8B15-C879753C112D}" srcOrd="1" destOrd="0" presId="urn:microsoft.com/office/officeart/2008/layout/LinedList"/>
    <dgm:cxn modelId="{2A887AA6-1898-4942-AC0A-B1A72A6691C4}" type="presParOf" srcId="{1F93F4A5-2378-4D55-8B15-C879753C112D}" destId="{4FDE2443-7955-4723-88EA-FF2525ECF63D}" srcOrd="0" destOrd="0" presId="urn:microsoft.com/office/officeart/2008/layout/LinedList"/>
    <dgm:cxn modelId="{6BA70B99-3DD2-45B5-9093-6F7E8C4FD648}" type="presParOf" srcId="{1F93F4A5-2378-4D55-8B15-C879753C112D}" destId="{64880964-9A24-437C-BD07-8FC5EC686834}" srcOrd="1" destOrd="0" presId="urn:microsoft.com/office/officeart/2008/layout/LinedList"/>
    <dgm:cxn modelId="{81F23B83-AB48-447C-B254-AC0153DF0536}" type="presParOf" srcId="{1D55EB89-B4A0-406A-AACA-916DDF551D20}" destId="{528C61E8-4523-45C5-A21E-0F5E0BA578BD}" srcOrd="2" destOrd="0" presId="urn:microsoft.com/office/officeart/2008/layout/LinedList"/>
    <dgm:cxn modelId="{CD0946A0-9115-43D0-B928-7AD1DEDA8A1E}" type="presParOf" srcId="{1D55EB89-B4A0-406A-AACA-916DDF551D20}" destId="{8AF4401C-41AC-473A-883E-02508C695832}" srcOrd="3" destOrd="0" presId="urn:microsoft.com/office/officeart/2008/layout/LinedList"/>
    <dgm:cxn modelId="{B568B3A0-22AC-471C-A9A3-4E2AFD1B9411}" type="presParOf" srcId="{8AF4401C-41AC-473A-883E-02508C695832}" destId="{85794124-517F-453C-881E-0D69D5EA9D33}" srcOrd="0" destOrd="0" presId="urn:microsoft.com/office/officeart/2008/layout/LinedList"/>
    <dgm:cxn modelId="{B00CDE13-3E4D-4B00-A3DB-D12A18E44BE0}" type="presParOf" srcId="{8AF4401C-41AC-473A-883E-02508C695832}" destId="{C055B889-309C-48BE-8627-1E7041CE8DC1}" srcOrd="1" destOrd="0" presId="urn:microsoft.com/office/officeart/2008/layout/LinedList"/>
    <dgm:cxn modelId="{4D51AB6A-2691-4BC3-8009-7203ADAB6326}" type="presParOf" srcId="{1D55EB89-B4A0-406A-AACA-916DDF551D20}" destId="{616BD6DA-5F6B-488D-8754-E8F5EDE8AD4A}" srcOrd="4" destOrd="0" presId="urn:microsoft.com/office/officeart/2008/layout/LinedList"/>
    <dgm:cxn modelId="{CEE6F061-7323-4723-906E-892367737B4F}" type="presParOf" srcId="{1D55EB89-B4A0-406A-AACA-916DDF551D20}" destId="{B99D12EF-6198-4764-BB4C-3C5DBA672666}" srcOrd="5" destOrd="0" presId="urn:microsoft.com/office/officeart/2008/layout/LinedList"/>
    <dgm:cxn modelId="{62ADE71A-4704-4438-9A72-7332EB80E5FF}" type="presParOf" srcId="{B99D12EF-6198-4764-BB4C-3C5DBA672666}" destId="{5984B533-6ADF-47EF-A61C-5002223FEFCB}" srcOrd="0" destOrd="0" presId="urn:microsoft.com/office/officeart/2008/layout/LinedList"/>
    <dgm:cxn modelId="{9473AD86-1239-408A-A778-4FFA80D0CA75}" type="presParOf" srcId="{B99D12EF-6198-4764-BB4C-3C5DBA672666}" destId="{1FBB8B33-BC5B-45FE-AF6B-9FC2CACDEF18}" srcOrd="1" destOrd="0" presId="urn:microsoft.com/office/officeart/2008/layout/LinedList"/>
    <dgm:cxn modelId="{016FC9BF-F746-479E-A9E6-12918E0C31DB}" type="presParOf" srcId="{1D55EB89-B4A0-406A-AACA-916DDF551D20}" destId="{458B93B0-D08F-4F3D-9997-7D304FC9E63C}" srcOrd="6" destOrd="0" presId="urn:microsoft.com/office/officeart/2008/layout/LinedList"/>
    <dgm:cxn modelId="{1D6972E9-9FCD-40B2-A2CC-F1058DB6E1BE}" type="presParOf" srcId="{1D55EB89-B4A0-406A-AACA-916DDF551D20}" destId="{74CAC41A-A282-4D04-BFDA-1A55A7566C6B}" srcOrd="7" destOrd="0" presId="urn:microsoft.com/office/officeart/2008/layout/LinedList"/>
    <dgm:cxn modelId="{44DE3087-A05D-48C6-BFB7-18DD07929973}" type="presParOf" srcId="{74CAC41A-A282-4D04-BFDA-1A55A7566C6B}" destId="{4D4A22C5-86FB-40B2-A1BF-B8C12CBBA658}" srcOrd="0" destOrd="0" presId="urn:microsoft.com/office/officeart/2008/layout/LinedList"/>
    <dgm:cxn modelId="{5C83DC14-61F7-4553-BFA5-D97E3F3431A7}" type="presParOf" srcId="{74CAC41A-A282-4D04-BFDA-1A55A7566C6B}" destId="{E2662318-0B29-443E-A387-EA52E50E65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0"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0" dirty="0">
              <a:solidFill>
                <a:schemeClr val="tx1"/>
              </a:solidFill>
            </a:rPr>
            <a:t>Week 2: research methods: case studies; interviews; focus groups; ethnography mixed methods and triangulation</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0" dirty="0">
              <a:solidFill>
                <a:schemeClr val="tx1"/>
              </a:solidFill>
            </a:rPr>
            <a:t>Week 3: analysis and interpretation within an interpretive paradigm; social and cultural context of research </a:t>
          </a:r>
          <a:endParaRPr lang="en-US" b="0" dirty="0">
            <a:solidFill>
              <a:schemeClr val="tx1"/>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solidFill>
                <a:srgbClr val="0070C0"/>
              </a:solidFill>
            </a:rPr>
            <a:t>Week 4: ethics; formulating a research question; developing a research proposal; project planning  </a:t>
          </a:r>
          <a:endParaRPr lang="en-US" b="1" dirty="0">
            <a:solidFill>
              <a:srgbClr val="0070C0"/>
            </a:solidFill>
          </a:endParaRPr>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2: research methods: case studies; interviews; focus groups; ethnography mixed methods and triangulation</a:t>
          </a:r>
          <a:endParaRPr lang="en-US" sz="2200" b="0" kern="1200" dirty="0">
            <a:solidFill>
              <a:schemeClr val="tx1"/>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70C0"/>
              </a:solidFill>
            </a:rPr>
            <a:t>Week 3: analysis and interpretation within an interpretive paradigm; social and cultural context of research </a:t>
          </a:r>
          <a:endParaRPr lang="en-US" sz="2200" b="1" kern="1200" dirty="0">
            <a:solidFill>
              <a:srgbClr val="0070C0"/>
            </a:solidFill>
          </a:endParaRPr>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kern="1200" dirty="0"/>
            <a:t>ethics; formulating a research question; developing a research proposal; project planning  </a:t>
          </a:r>
          <a:endParaRPr lang="en-US" sz="2200" kern="1200" dirty="0"/>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784DC-285E-4CE4-A8CE-61E191DF1270}">
      <dsp:nvSpPr>
        <dsp:cNvPr id="0" name=""/>
        <dsp:cNvSpPr/>
      </dsp:nvSpPr>
      <dsp:spPr>
        <a:xfrm>
          <a:off x="1212569" y="78603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B5F0C3-B41E-483C-A424-945946701A65}">
      <dsp:nvSpPr>
        <dsp:cNvPr id="0" name=""/>
        <dsp:cNvSpPr/>
      </dsp:nvSpPr>
      <dsp:spPr>
        <a:xfrm>
          <a:off x="417971"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form of process-oriented analysis </a:t>
          </a:r>
          <a:endParaRPr lang="en-US" sz="1700" kern="1200"/>
        </a:p>
      </dsp:txBody>
      <dsp:txXfrm>
        <a:off x="417971" y="2442842"/>
        <a:ext cx="2889450" cy="720000"/>
      </dsp:txXfrm>
    </dsp:sp>
    <dsp:sp modelId="{845CC1AF-9289-4E4E-A7D4-4D807E113D26}">
      <dsp:nvSpPr>
        <dsp:cNvPr id="0" name=""/>
        <dsp:cNvSpPr/>
      </dsp:nvSpPr>
      <dsp:spPr>
        <a:xfrm>
          <a:off x="4607673" y="78603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A97CF0-52B0-455B-A04A-58781F996EA9}">
      <dsp:nvSpPr>
        <dsp:cNvPr id="0" name=""/>
        <dsp:cNvSpPr/>
      </dsp:nvSpPr>
      <dsp:spPr>
        <a:xfrm>
          <a:off x="3813075"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Involves representing the emerging codes and themes visually </a:t>
          </a:r>
          <a:endParaRPr lang="en-US" sz="1700" kern="1200"/>
        </a:p>
      </dsp:txBody>
      <dsp:txXfrm>
        <a:off x="3813075" y="2442842"/>
        <a:ext cx="2889450" cy="720000"/>
      </dsp:txXfrm>
    </dsp:sp>
    <dsp:sp modelId="{C1F816DA-C887-4144-A3A9-D2CD9172582B}">
      <dsp:nvSpPr>
        <dsp:cNvPr id="0" name=""/>
        <dsp:cNvSpPr/>
      </dsp:nvSpPr>
      <dsp:spPr>
        <a:xfrm>
          <a:off x="8002777" y="78603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547937-C58E-49DD-A65F-8B9390042E5B}">
      <dsp:nvSpPr>
        <dsp:cNvPr id="0" name=""/>
        <dsp:cNvSpPr/>
      </dsp:nvSpPr>
      <dsp:spPr>
        <a:xfrm>
          <a:off x="7208178"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Maps, tables, loop diagrams, timelines</a:t>
          </a:r>
          <a:endParaRPr lang="en-US" sz="1700" kern="1200"/>
        </a:p>
      </dsp:txBody>
      <dsp:txXfrm>
        <a:off x="7208178" y="2442842"/>
        <a:ext cx="28894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1B160-F29D-4DAF-9C35-D7DBE06D766D}">
      <dsp:nvSpPr>
        <dsp:cNvPr id="0" name=""/>
        <dsp:cNvSpPr/>
      </dsp:nvSpPr>
      <dsp:spPr>
        <a:xfrm>
          <a:off x="0" y="336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EA2B9-DC50-4C3E-AC15-6A607CD7DA60}">
      <dsp:nvSpPr>
        <dsp:cNvPr id="0" name=""/>
        <dsp:cNvSpPr/>
      </dsp:nvSpPr>
      <dsp:spPr>
        <a:xfrm>
          <a:off x="216525" y="164412"/>
          <a:ext cx="393682" cy="393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F9B54D-27A3-4D67-8728-8D591B7E3EDC}">
      <dsp:nvSpPr>
        <dsp:cNvPr id="0" name=""/>
        <dsp:cNvSpPr/>
      </dsp:nvSpPr>
      <dsp:spPr>
        <a:xfrm>
          <a:off x="826732" y="336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Context as: </a:t>
          </a:r>
          <a:endParaRPr lang="en-US" sz="1700" kern="1200"/>
        </a:p>
      </dsp:txBody>
      <dsp:txXfrm>
        <a:off x="826732" y="3360"/>
        <a:ext cx="5887333" cy="715786"/>
      </dsp:txXfrm>
    </dsp:sp>
    <dsp:sp modelId="{AB2CCD05-63E0-4F38-8EAF-6B2D777948C6}">
      <dsp:nvSpPr>
        <dsp:cNvPr id="0" name=""/>
        <dsp:cNvSpPr/>
      </dsp:nvSpPr>
      <dsp:spPr>
        <a:xfrm>
          <a:off x="0" y="898092"/>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EAC16-3358-43C3-8113-193F675AFD6C}">
      <dsp:nvSpPr>
        <dsp:cNvPr id="0" name=""/>
        <dsp:cNvSpPr/>
      </dsp:nvSpPr>
      <dsp:spPr>
        <a:xfrm>
          <a:off x="216525" y="1059144"/>
          <a:ext cx="393682" cy="393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58306-6BAA-4584-9379-CBA5A2E587BE}">
      <dsp:nvSpPr>
        <dsp:cNvPr id="0" name=""/>
        <dsp:cNvSpPr/>
      </dsp:nvSpPr>
      <dsp:spPr>
        <a:xfrm>
          <a:off x="826732" y="898092"/>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b="1" i="1" kern="1200"/>
            <a:t>“that which surrounds, and gives meaning to something else”</a:t>
          </a:r>
          <a:endParaRPr lang="en-US" sz="1700" kern="1200"/>
        </a:p>
      </dsp:txBody>
      <dsp:txXfrm>
        <a:off x="826732" y="898092"/>
        <a:ext cx="5887333" cy="715786"/>
      </dsp:txXfrm>
    </dsp:sp>
    <dsp:sp modelId="{1EAD380E-87C8-48A8-9E14-A6E3506A905E}">
      <dsp:nvSpPr>
        <dsp:cNvPr id="0" name=""/>
        <dsp:cNvSpPr/>
      </dsp:nvSpPr>
      <dsp:spPr>
        <a:xfrm>
          <a:off x="0" y="1792825"/>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5152-B89B-45DE-8016-8757D98E8DE7}">
      <dsp:nvSpPr>
        <dsp:cNvPr id="0" name=""/>
        <dsp:cNvSpPr/>
      </dsp:nvSpPr>
      <dsp:spPr>
        <a:xfrm>
          <a:off x="216525" y="1953877"/>
          <a:ext cx="393682" cy="393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166451-2561-4980-9927-6F37DC28BD46}">
      <dsp:nvSpPr>
        <dsp:cNvPr id="0" name=""/>
        <dsp:cNvSpPr/>
      </dsp:nvSpPr>
      <dsp:spPr>
        <a:xfrm>
          <a:off x="826732" y="1792825"/>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dirty="0"/>
            <a:t>Yet is this sufficient for a non-stable environment? </a:t>
          </a:r>
          <a:endParaRPr lang="en-US" sz="1700" kern="1200" dirty="0"/>
        </a:p>
      </dsp:txBody>
      <dsp:txXfrm>
        <a:off x="826732" y="1792825"/>
        <a:ext cx="5887333" cy="715786"/>
      </dsp:txXfrm>
    </dsp:sp>
    <dsp:sp modelId="{68AB1B2F-6BFE-4581-B075-BB7FAA1865B5}">
      <dsp:nvSpPr>
        <dsp:cNvPr id="0" name=""/>
        <dsp:cNvSpPr/>
      </dsp:nvSpPr>
      <dsp:spPr>
        <a:xfrm>
          <a:off x="0" y="2687558"/>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BEC8A-EFE5-45A0-B4D2-E262725EBAF1}">
      <dsp:nvSpPr>
        <dsp:cNvPr id="0" name=""/>
        <dsp:cNvSpPr/>
      </dsp:nvSpPr>
      <dsp:spPr>
        <a:xfrm>
          <a:off x="216525" y="2848609"/>
          <a:ext cx="393682" cy="3936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0D956-07B4-47C0-8EA0-C6F542953DF1}">
      <dsp:nvSpPr>
        <dsp:cNvPr id="0" name=""/>
        <dsp:cNvSpPr/>
      </dsp:nvSpPr>
      <dsp:spPr>
        <a:xfrm>
          <a:off x="826732" y="2687558"/>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Competitive and changing environments whereby organisations have to adapt structure and processes to succeed </a:t>
          </a:r>
          <a:endParaRPr lang="en-US" sz="1700" kern="1200"/>
        </a:p>
      </dsp:txBody>
      <dsp:txXfrm>
        <a:off x="826732" y="2687558"/>
        <a:ext cx="5887333" cy="715786"/>
      </dsp:txXfrm>
    </dsp:sp>
    <dsp:sp modelId="{C6C7B209-A051-4923-88AA-7FD08E7B9418}">
      <dsp:nvSpPr>
        <dsp:cNvPr id="0" name=""/>
        <dsp:cNvSpPr/>
      </dsp:nvSpPr>
      <dsp:spPr>
        <a:xfrm>
          <a:off x="0" y="358229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F6994-7576-4366-9D93-0CEB2D61A94B}">
      <dsp:nvSpPr>
        <dsp:cNvPr id="0" name=""/>
        <dsp:cNvSpPr/>
      </dsp:nvSpPr>
      <dsp:spPr>
        <a:xfrm>
          <a:off x="216525" y="3743342"/>
          <a:ext cx="393682" cy="3936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0C4ED3-335A-4945-A369-8766DC408896}">
      <dsp:nvSpPr>
        <dsp:cNvPr id="0" name=""/>
        <dsp:cNvSpPr/>
      </dsp:nvSpPr>
      <dsp:spPr>
        <a:xfrm>
          <a:off x="826732" y="358229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Layers of complexity </a:t>
          </a:r>
          <a:endParaRPr lang="en-US" sz="1700" kern="1200"/>
        </a:p>
      </dsp:txBody>
      <dsp:txXfrm>
        <a:off x="826732" y="3582290"/>
        <a:ext cx="5887333" cy="7157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213BA-2360-47B7-A45B-CA1D71907479}">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4AEBB-74A1-457A-958C-CB50E51D8228}">
      <dsp:nvSpPr>
        <dsp:cNvPr id="0" name=""/>
        <dsp:cNvSpPr/>
      </dsp:nvSpPr>
      <dsp:spPr>
        <a:xfrm>
          <a:off x="0" y="531"/>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Add to the body of knowledge </a:t>
          </a:r>
          <a:endParaRPr lang="en-US" sz="4000" kern="1200"/>
        </a:p>
      </dsp:txBody>
      <dsp:txXfrm>
        <a:off x="0" y="531"/>
        <a:ext cx="10515600" cy="870296"/>
      </dsp:txXfrm>
    </dsp:sp>
    <dsp:sp modelId="{56060683-4047-496E-BEEB-3712D16B747F}">
      <dsp:nvSpPr>
        <dsp:cNvPr id="0" name=""/>
        <dsp:cNvSpPr/>
      </dsp:nvSpPr>
      <dsp:spPr>
        <a:xfrm>
          <a:off x="0" y="870827"/>
          <a:ext cx="1051560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BF390-A92F-482C-B87A-2E38F70FC285}">
      <dsp:nvSpPr>
        <dsp:cNvPr id="0" name=""/>
        <dsp:cNvSpPr/>
      </dsp:nvSpPr>
      <dsp:spPr>
        <a:xfrm>
          <a:off x="0" y="870827"/>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Practical purpose?</a:t>
          </a:r>
          <a:endParaRPr lang="en-US" sz="4000" kern="1200"/>
        </a:p>
      </dsp:txBody>
      <dsp:txXfrm>
        <a:off x="0" y="870827"/>
        <a:ext cx="10515600" cy="870296"/>
      </dsp:txXfrm>
    </dsp:sp>
    <dsp:sp modelId="{C3BFB255-D7B5-4025-98F3-ED61E81621C7}">
      <dsp:nvSpPr>
        <dsp:cNvPr id="0" name=""/>
        <dsp:cNvSpPr/>
      </dsp:nvSpPr>
      <dsp:spPr>
        <a:xfrm>
          <a:off x="0" y="1741123"/>
          <a:ext cx="1051560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BF30A-FFA7-4BE2-BFA8-E932FBCC7F51}">
      <dsp:nvSpPr>
        <dsp:cNvPr id="0" name=""/>
        <dsp:cNvSpPr/>
      </dsp:nvSpPr>
      <dsp:spPr>
        <a:xfrm>
          <a:off x="0" y="1741123"/>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Implications for practice?</a:t>
          </a:r>
          <a:endParaRPr lang="en-US" sz="4000" kern="1200"/>
        </a:p>
      </dsp:txBody>
      <dsp:txXfrm>
        <a:off x="0" y="1741123"/>
        <a:ext cx="10515600" cy="870296"/>
      </dsp:txXfrm>
    </dsp:sp>
    <dsp:sp modelId="{28BF66E9-CD8D-4078-B170-C8C77D5E7C9F}">
      <dsp:nvSpPr>
        <dsp:cNvPr id="0" name=""/>
        <dsp:cNvSpPr/>
      </dsp:nvSpPr>
      <dsp:spPr>
        <a:xfrm>
          <a:off x="0" y="2611420"/>
          <a:ext cx="1051560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D9B2BB-3A63-4EC9-AEA3-E44D0254BB63}">
      <dsp:nvSpPr>
        <dsp:cNvPr id="0" name=""/>
        <dsp:cNvSpPr/>
      </dsp:nvSpPr>
      <dsp:spPr>
        <a:xfrm>
          <a:off x="0" y="2611420"/>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Evaluation research, action research</a:t>
          </a:r>
          <a:endParaRPr lang="en-US" sz="4000" kern="1200"/>
        </a:p>
      </dsp:txBody>
      <dsp:txXfrm>
        <a:off x="0" y="2611420"/>
        <a:ext cx="10515600" cy="870296"/>
      </dsp:txXfrm>
    </dsp:sp>
    <dsp:sp modelId="{264B050A-0B1D-4852-AF83-38950AFEA17B}">
      <dsp:nvSpPr>
        <dsp:cNvPr id="0" name=""/>
        <dsp:cNvSpPr/>
      </dsp:nvSpPr>
      <dsp:spPr>
        <a:xfrm>
          <a:off x="0" y="3481716"/>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7BB63-770C-4E4E-BB1C-57AD67152CB2}">
      <dsp:nvSpPr>
        <dsp:cNvPr id="0" name=""/>
        <dsp:cNvSpPr/>
      </dsp:nvSpPr>
      <dsp:spPr>
        <a:xfrm>
          <a:off x="0" y="3481716"/>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Potential value?</a:t>
          </a:r>
          <a:endParaRPr lang="en-US" sz="4000" kern="1200"/>
        </a:p>
      </dsp:txBody>
      <dsp:txXfrm>
        <a:off x="0" y="3481716"/>
        <a:ext cx="10515600" cy="8702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98F0A-88AD-441A-9C9E-8A8E29AD0EE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A04CE-8036-4D6B-B107-2DE37A1BC321}">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Funding government bodies tend to fund around the government orientation of the day </a:t>
          </a:r>
          <a:endParaRPr lang="en-US" sz="2500" kern="1200"/>
        </a:p>
      </dsp:txBody>
      <dsp:txXfrm>
        <a:off x="0" y="2703"/>
        <a:ext cx="6900512" cy="921789"/>
      </dsp:txXfrm>
    </dsp:sp>
    <dsp:sp modelId="{CAB4B393-F1B4-43D9-B730-85276B218505}">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937595-7190-491F-AA33-659958335ED3}">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Some issues more likely to attract funding than others</a:t>
          </a:r>
          <a:endParaRPr lang="en-US" sz="2500" kern="1200"/>
        </a:p>
      </dsp:txBody>
      <dsp:txXfrm>
        <a:off x="0" y="924492"/>
        <a:ext cx="6900512" cy="921789"/>
      </dsp:txXfrm>
    </dsp:sp>
    <dsp:sp modelId="{41EBDE57-ED2B-4647-A09D-68EE943BA530}">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B08B9-5C66-4163-A3C3-A33D88DBAEB0}">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Training and personal values of the researcher – personal motivations</a:t>
          </a:r>
          <a:endParaRPr lang="en-US" sz="2500" kern="1200"/>
        </a:p>
      </dsp:txBody>
      <dsp:txXfrm>
        <a:off x="0" y="1846281"/>
        <a:ext cx="6900512" cy="921789"/>
      </dsp:txXfrm>
    </dsp:sp>
    <dsp:sp modelId="{BE611815-8BF3-4795-8615-99467DBA3F41}">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CC41B-030F-4E18-847B-4D1A392F950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Personal interest? Career development? (embedded)</a:t>
          </a:r>
          <a:endParaRPr lang="en-US" sz="2500" kern="1200"/>
        </a:p>
      </dsp:txBody>
      <dsp:txXfrm>
        <a:off x="0" y="2768070"/>
        <a:ext cx="6900512" cy="921789"/>
      </dsp:txXfrm>
    </dsp:sp>
    <dsp:sp modelId="{3A7946BF-B180-4A3D-BDEE-B5B945EF0AA2}">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B093C-7089-4D75-A05C-8D633D3477B5}">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Blinkered and restrictive?</a:t>
          </a:r>
          <a:endParaRPr lang="en-US" sz="2500" kern="1200"/>
        </a:p>
      </dsp:txBody>
      <dsp:txXfrm>
        <a:off x="0" y="3689859"/>
        <a:ext cx="6900512" cy="921789"/>
      </dsp:txXfrm>
    </dsp:sp>
    <dsp:sp modelId="{CBE8D5C9-5166-4591-958A-CAC2CAAFC0FB}">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2D039-1FC9-454C-86A6-89A0A77314BE}">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 is not sealed from wider influences </a:t>
          </a:r>
          <a:endParaRPr lang="en-US" sz="2500" kern="1200"/>
        </a:p>
      </dsp:txBody>
      <dsp:txXfrm>
        <a:off x="0" y="4611648"/>
        <a:ext cx="6900512" cy="9217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0BFAC-C78E-4AE3-A4A2-C02E1301EAD5}">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E2443-7955-4723-88EA-FF2525ECF63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Broad backgrounds of beliefs and practices that guide the behaviours of both the researcher and research participants </a:t>
          </a:r>
          <a:endParaRPr lang="en-US" sz="2700" kern="1200"/>
        </a:p>
      </dsp:txBody>
      <dsp:txXfrm>
        <a:off x="0" y="0"/>
        <a:ext cx="6900512" cy="1384035"/>
      </dsp:txXfrm>
    </dsp:sp>
    <dsp:sp modelId="{528C61E8-4523-45C5-A21E-0F5E0BA578BD}">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94124-517F-453C-881E-0D69D5EA9D3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Culture: the values, beliefs, attitudes, accepted actions, and general characteristics </a:t>
          </a:r>
          <a:endParaRPr lang="en-US" sz="2700" kern="1200"/>
        </a:p>
      </dsp:txBody>
      <dsp:txXfrm>
        <a:off x="0" y="1384035"/>
        <a:ext cx="6900512" cy="1384035"/>
      </dsp:txXfrm>
    </dsp:sp>
    <dsp:sp modelId="{616BD6DA-5F6B-488D-8754-E8F5EDE8AD4A}">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84B533-6ADF-47EF-A61C-5002223FEFC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Often think in terms of nationality or geography but cultures are also based on education, age, gender, ethnicity, income, religion…. </a:t>
          </a:r>
          <a:endParaRPr lang="en-US" sz="2700" kern="1200"/>
        </a:p>
      </dsp:txBody>
      <dsp:txXfrm>
        <a:off x="0" y="2768070"/>
        <a:ext cx="6900512" cy="1384035"/>
      </dsp:txXfrm>
    </dsp:sp>
    <dsp:sp modelId="{458B93B0-D08F-4F3D-9997-7D304FC9E63C}">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A22C5-86FB-40B2-A1BF-B8C12CBBA6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We look through our own cultural lens </a:t>
          </a:r>
          <a:endParaRPr lang="en-US" sz="2700" kern="1200"/>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t>Week 1: </a:t>
          </a:r>
          <a:r>
            <a:rPr lang="en-GB" sz="2200" kern="1200" dirty="0"/>
            <a:t>principles 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2: research methods: case studies; interviews; focus groups; ethnography mixed methods and triangulation</a:t>
          </a:r>
          <a:endParaRPr lang="en-US" sz="2200" b="0" kern="1200" dirty="0">
            <a:solidFill>
              <a:schemeClr val="tx1"/>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3: analysis and interpretation within an interpretive paradigm; social and cultural context of research </a:t>
          </a:r>
          <a:endParaRPr lang="en-US" sz="2200" b="0" kern="1200" dirty="0">
            <a:solidFill>
              <a:schemeClr val="tx1"/>
            </a:solidFill>
          </a:endParaRPr>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70C0"/>
              </a:solidFill>
            </a:rPr>
            <a:t>Week 4: ethics; formulating a research question; developing a research proposal; project planning  </a:t>
          </a:r>
          <a:endParaRPr lang="en-US" sz="2200" b="1" kern="1200" dirty="0">
            <a:solidFill>
              <a:srgbClr val="0070C0"/>
            </a:solidFill>
          </a:endParaRPr>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2537-C754-4DF7-A07C-62C7709AE4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3602B3-76F6-43AF-A227-F1267666C6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11952-763D-4EB6-8EA7-66B94F5E1919}"/>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5" name="Footer Placeholder 4">
            <a:extLst>
              <a:ext uri="{FF2B5EF4-FFF2-40B4-BE49-F238E27FC236}">
                <a16:creationId xmlns:a16="http://schemas.microsoft.com/office/drawing/2014/main" id="{CB319DA0-227A-4CC4-9B14-255628A47B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26FDA-7B0F-4102-B77E-3EEF2F6A64B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46522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7AB03-0201-4B65-8D82-8B556DB0AA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F88A28-5DA4-41FD-A5C2-41A456D92D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32D857-965E-4411-A2F2-EBDF7C790D8B}"/>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5" name="Footer Placeholder 4">
            <a:extLst>
              <a:ext uri="{FF2B5EF4-FFF2-40B4-BE49-F238E27FC236}">
                <a16:creationId xmlns:a16="http://schemas.microsoft.com/office/drawing/2014/main" id="{87B06215-7C9B-41D0-AE57-B4FFAD895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690C3-DE24-4BCE-86D2-ED171466F117}"/>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37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B6E5-EB9D-44EB-8237-908097083E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1E8BCD-FCEF-479B-8884-01AC0A8126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AB414-411B-4E39-AF4F-0F86B1A83FB7}"/>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5" name="Footer Placeholder 4">
            <a:extLst>
              <a:ext uri="{FF2B5EF4-FFF2-40B4-BE49-F238E27FC236}">
                <a16:creationId xmlns:a16="http://schemas.microsoft.com/office/drawing/2014/main" id="{DA2CC77E-C1F6-4555-B5F4-3BFEE3C89F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DFBBB-AFBD-4EB2-8C35-B439C891F3A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912466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40A1-0439-4A0B-AAA2-92668F85FC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477417-C278-4670-9CAF-1D2D30CB21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BEC04A-C09E-4162-817E-4630C7F61C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F6CE25-3DD9-4BFA-BB43-8F39EAD98C50}"/>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6" name="Footer Placeholder 5">
            <a:extLst>
              <a:ext uri="{FF2B5EF4-FFF2-40B4-BE49-F238E27FC236}">
                <a16:creationId xmlns:a16="http://schemas.microsoft.com/office/drawing/2014/main" id="{2BE24010-5100-470B-AD79-A113763EA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0138F3-07D0-4030-A044-8B4592AF3FD0}"/>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078546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10894-11D0-4FBA-B4BA-86CA065A8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E240E9-7EA0-4E79-B37F-81B97F2E6C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B59E5D-3687-4AAF-85C5-317A4D4869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8BCD86-0CCB-4174-BEE2-48134CFAA0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19CF1-7C35-4664-94D7-DCB32C56F2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B6E91A-B3FC-4E9E-BA94-CDE85BF57CDB}"/>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8" name="Footer Placeholder 7">
            <a:extLst>
              <a:ext uri="{FF2B5EF4-FFF2-40B4-BE49-F238E27FC236}">
                <a16:creationId xmlns:a16="http://schemas.microsoft.com/office/drawing/2014/main" id="{257E69C9-C0F8-4FE4-AEF1-816A717BC5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76961F-70EF-48E8-9514-71C1953E3082}"/>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178694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5D118-18A3-4AC3-96C6-F1F0295899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24A8E6-51F8-423F-BDE7-B1A1722CE2B5}"/>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4" name="Footer Placeholder 3">
            <a:extLst>
              <a:ext uri="{FF2B5EF4-FFF2-40B4-BE49-F238E27FC236}">
                <a16:creationId xmlns:a16="http://schemas.microsoft.com/office/drawing/2014/main" id="{F4DACB7E-4126-438A-BA1C-4D20EF13E4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04A527-869A-4662-B8F0-2AFB5D6C1ED6}"/>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751470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A41681-4680-41DC-AA65-41F9DFB5B9DA}"/>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3" name="Footer Placeholder 2">
            <a:extLst>
              <a:ext uri="{FF2B5EF4-FFF2-40B4-BE49-F238E27FC236}">
                <a16:creationId xmlns:a16="http://schemas.microsoft.com/office/drawing/2014/main" id="{31101B08-1E0D-457F-8D90-E6D7C0E8CC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4A782D-59C6-4400-B886-7E9FD2D45BA4}"/>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572347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3154C-9B0F-4EA0-AC47-23B021F763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1719BB-7703-4A40-9397-17E34E94F7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F6DECE-57EF-4F0F-8D75-AE70358C6D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15643-CBA3-425D-8EA2-E9DBE2094445}"/>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6" name="Footer Placeholder 5">
            <a:extLst>
              <a:ext uri="{FF2B5EF4-FFF2-40B4-BE49-F238E27FC236}">
                <a16:creationId xmlns:a16="http://schemas.microsoft.com/office/drawing/2014/main" id="{CB7E40B2-E532-4335-A964-191B65DFE2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60046-E819-4024-8487-F4AE3FEACB8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34628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952E6-DE8B-45DC-B2CB-C249803425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A0B5D6-114A-444F-A626-19C74A5AF4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B42C72-FE36-42C9-B45F-0644477E7A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3407A-40CE-4BCE-92B5-6032B4827451}"/>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6" name="Footer Placeholder 5">
            <a:extLst>
              <a:ext uri="{FF2B5EF4-FFF2-40B4-BE49-F238E27FC236}">
                <a16:creationId xmlns:a16="http://schemas.microsoft.com/office/drawing/2014/main" id="{C9534007-85A7-4C84-8C9F-539D44349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C5C8F7-6665-4015-9F94-05C82EA15B33}"/>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1881750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B0FA-75D0-4B7D-950F-10827D680A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DCB75D-D63D-463C-8DD4-39D048C02C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E4ABF-7201-4E9A-9ED2-5AFE4849EDBC}"/>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5" name="Footer Placeholder 4">
            <a:extLst>
              <a:ext uri="{FF2B5EF4-FFF2-40B4-BE49-F238E27FC236}">
                <a16:creationId xmlns:a16="http://schemas.microsoft.com/office/drawing/2014/main" id="{469411FB-6318-46F8-8B3C-4B9AEF30E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E0BFF-6AF0-460D-9579-253D0894C859}"/>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303987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07A1E7-2457-43B6-B9B2-BF201C1015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E66A4B-3CCB-4053-B1BD-E2C11C57F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4F01D1-C642-4085-A951-2C920D39FA5F}"/>
              </a:ext>
            </a:extLst>
          </p:cNvPr>
          <p:cNvSpPr>
            <a:spLocks noGrp="1"/>
          </p:cNvSpPr>
          <p:nvPr>
            <p:ph type="dt" sz="half" idx="10"/>
          </p:nvPr>
        </p:nvSpPr>
        <p:spPr/>
        <p:txBody>
          <a:bodyPr/>
          <a:lstStyle/>
          <a:p>
            <a:fld id="{EF743FD1-306E-414A-A275-17C46A04DBFE}" type="datetimeFigureOut">
              <a:rPr lang="en-GB" smtClean="0"/>
              <a:t>28/03/2023</a:t>
            </a:fld>
            <a:endParaRPr lang="en-GB"/>
          </a:p>
        </p:txBody>
      </p:sp>
      <p:sp>
        <p:nvSpPr>
          <p:cNvPr id="5" name="Footer Placeholder 4">
            <a:extLst>
              <a:ext uri="{FF2B5EF4-FFF2-40B4-BE49-F238E27FC236}">
                <a16:creationId xmlns:a16="http://schemas.microsoft.com/office/drawing/2014/main" id="{811235B9-11A5-42C4-821F-ED5FEC1FE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3DA891-42A7-43ED-986D-F6F8D92C91BD}"/>
              </a:ext>
            </a:extLst>
          </p:cNvPr>
          <p:cNvSpPr>
            <a:spLocks noGrp="1"/>
          </p:cNvSpPr>
          <p:nvPr>
            <p:ph type="sldNum" sz="quarter" idx="12"/>
          </p:nvPr>
        </p:nvSpPr>
        <p:spPr/>
        <p:txBody>
          <a:bodyPr/>
          <a:lstStyle/>
          <a:p>
            <a:fld id="{E32C8B9C-E35E-4DA9-877C-E5F71D118E38}" type="slidenum">
              <a:rPr lang="en-GB" smtClean="0"/>
              <a:t>‹#›</a:t>
            </a:fld>
            <a:endParaRPr lang="en-GB"/>
          </a:p>
        </p:txBody>
      </p:sp>
    </p:spTree>
    <p:extLst>
      <p:ext uri="{BB962C8B-B14F-4D97-AF65-F5344CB8AC3E}">
        <p14:creationId xmlns:p14="http://schemas.microsoft.com/office/powerpoint/2010/main" val="407471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4AC4D5-3962-4F71-992E-9758C3215A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A026CC-547D-4624-93B0-1034CC630E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9F58B-2677-4251-B840-037414017D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743FD1-306E-414A-A275-17C46A04DBFE}" type="datetimeFigureOut">
              <a:rPr lang="en-GB" smtClean="0"/>
              <a:t>28/03/2023</a:t>
            </a:fld>
            <a:endParaRPr lang="en-GB"/>
          </a:p>
        </p:txBody>
      </p:sp>
      <p:sp>
        <p:nvSpPr>
          <p:cNvPr id="5" name="Footer Placeholder 4">
            <a:extLst>
              <a:ext uri="{FF2B5EF4-FFF2-40B4-BE49-F238E27FC236}">
                <a16:creationId xmlns:a16="http://schemas.microsoft.com/office/drawing/2014/main" id="{50BC5F8C-AC04-4C30-A816-2EBCBBAF4E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FCB491-5ED2-465A-AE5D-5C86B45729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2C8B9C-E35E-4DA9-877C-E5F71D118E38}" type="slidenum">
              <a:rPr lang="en-GB" smtClean="0"/>
              <a:t>‹#›</a:t>
            </a:fld>
            <a:endParaRPr lang="en-GB"/>
          </a:p>
        </p:txBody>
      </p:sp>
    </p:spTree>
    <p:extLst>
      <p:ext uri="{BB962C8B-B14F-4D97-AF65-F5344CB8AC3E}">
        <p14:creationId xmlns:p14="http://schemas.microsoft.com/office/powerpoint/2010/main" val="4231108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2" Type="http://schemas.openxmlformats.org/officeDocument/2006/relationships/hyperlink" Target="https://www.researchgate.net/publication/344535661_Qualitative_Research_Methods_in_Engineer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blog.v-hr.com/blog/why-ethics-are-so-important-for-engineers" TargetMode="External"/><Relationship Id="rId2" Type="http://schemas.openxmlformats.org/officeDocument/2006/relationships/hyperlink" Target="https://epcmholdings.com/ethics-and-engineering/" TargetMode="External"/><Relationship Id="rId1" Type="http://schemas.openxmlformats.org/officeDocument/2006/relationships/slideLayout" Target="../slideLayouts/slideLayout2.xml"/><Relationship Id="rId5" Type="http://schemas.openxmlformats.org/officeDocument/2006/relationships/hyperlink" Target="https://www.raeng.org.uk/policy/supporting-the-profession/engineering-ethics-and-philosophy/ethics" TargetMode="External"/><Relationship Id="rId4" Type="http://schemas.openxmlformats.org/officeDocument/2006/relationships/hyperlink" Target="https://doi.org/10.1177%2F10778004032623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1524003" y="1999615"/>
            <a:ext cx="9144000" cy="2764028"/>
          </a:xfrm>
        </p:spPr>
        <p:txBody>
          <a:bodyPr anchor="ctr">
            <a:normAutofit/>
          </a:bodyPr>
          <a:lstStyle/>
          <a:p>
            <a:r>
              <a:rPr lang="en-GB" sz="6100"/>
              <a:t>Research methods </a:t>
            </a:r>
            <a:br>
              <a:rPr lang="en-GB" sz="6100"/>
            </a:br>
            <a:r>
              <a:rPr lang="en-GB" sz="6100"/>
              <a:t>ACFA7004</a:t>
            </a:r>
            <a:br>
              <a:rPr lang="en-GB" sz="6100"/>
            </a:br>
            <a:r>
              <a:rPr lang="en-GB" sz="6100"/>
              <a:t>Dr Kim Dearing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298327057"/>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531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99FF3-DE90-E1B3-3179-2C54EED9738D}"/>
              </a:ext>
            </a:extLst>
          </p:cNvPr>
          <p:cNvSpPr>
            <a:spLocks noGrp="1"/>
          </p:cNvSpPr>
          <p:nvPr>
            <p:ph type="ctrTitle"/>
          </p:nvPr>
        </p:nvSpPr>
        <p:spPr>
          <a:xfrm>
            <a:off x="640080" y="640080"/>
            <a:ext cx="6894575" cy="3566160"/>
          </a:xfrm>
        </p:spPr>
        <p:txBody>
          <a:bodyPr>
            <a:normAutofit/>
          </a:bodyPr>
          <a:lstStyle/>
          <a:p>
            <a:pPr algn="l"/>
            <a:r>
              <a:rPr lang="en-GB" sz="6600"/>
              <a:t>Data analysis</a:t>
            </a:r>
          </a:p>
        </p:txBody>
      </p:sp>
      <p:sp>
        <p:nvSpPr>
          <p:cNvPr id="3" name="Subtitle 2">
            <a:extLst>
              <a:ext uri="{FF2B5EF4-FFF2-40B4-BE49-F238E27FC236}">
                <a16:creationId xmlns:a16="http://schemas.microsoft.com/office/drawing/2014/main" id="{4BFA7CA9-A801-1601-1FBE-2E64D5C0AD55}"/>
              </a:ext>
            </a:extLst>
          </p:cNvPr>
          <p:cNvSpPr>
            <a:spLocks noGrp="1"/>
          </p:cNvSpPr>
          <p:nvPr>
            <p:ph type="subTitle" idx="1"/>
          </p:nvPr>
        </p:nvSpPr>
        <p:spPr>
          <a:xfrm>
            <a:off x="640080" y="4636008"/>
            <a:ext cx="6894576" cy="1572768"/>
          </a:xfrm>
        </p:spPr>
        <p:txBody>
          <a:bodyPr>
            <a:normAutofit/>
          </a:bodyPr>
          <a:lstStyle/>
          <a:p>
            <a:pPr algn="l"/>
            <a:r>
              <a:rPr lang="en-GB" dirty="0"/>
              <a:t>What to do with all the data?</a:t>
            </a:r>
            <a:endParaRPr lang="en-GB"/>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934A5586-2EFA-D75C-BFDB-71DC917FDF85}"/>
              </a:ext>
            </a:extLst>
          </p:cNvPr>
          <p:cNvPicPr>
            <a:picLocks noChangeAspect="1"/>
          </p:cNvPicPr>
          <p:nvPr/>
        </p:nvPicPr>
        <p:blipFill rotWithShape="1">
          <a:blip r:embed="rId2"/>
          <a:srcRect l="37141" r="23418" b="-1"/>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530895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2557F-CB90-4A90-9EFB-1257E7460A69}"/>
              </a:ext>
            </a:extLst>
          </p:cNvPr>
          <p:cNvSpPr>
            <a:spLocks noGrp="1"/>
          </p:cNvSpPr>
          <p:nvPr>
            <p:ph type="title"/>
          </p:nvPr>
        </p:nvSpPr>
        <p:spPr>
          <a:xfrm>
            <a:off x="841248" y="548640"/>
            <a:ext cx="3600860" cy="5431536"/>
          </a:xfrm>
        </p:spPr>
        <p:txBody>
          <a:bodyPr>
            <a:normAutofit/>
          </a:bodyPr>
          <a:lstStyle/>
          <a:p>
            <a:r>
              <a:rPr lang="en-GB" sz="4200"/>
              <a:t>Analysis and interpretation within an interpretive paradigm – what do you do with all the data?!</a:t>
            </a:r>
            <a:br>
              <a:rPr lang="en-GB" sz="4200"/>
            </a:br>
            <a:endParaRPr lang="en-GB" sz="4200"/>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F3A5E0B-527E-4B36-B76A-BABC90ADDEF9}"/>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Before getting started, some practical steps: </a:t>
            </a:r>
          </a:p>
          <a:p>
            <a:r>
              <a:rPr lang="en-GB" sz="2200" dirty="0"/>
              <a:t>Talk to your supervisor </a:t>
            </a:r>
          </a:p>
          <a:p>
            <a:pPr>
              <a:buFontTx/>
              <a:buChar char="-"/>
            </a:pPr>
            <a:r>
              <a:rPr lang="en-GB" sz="2200" dirty="0"/>
              <a:t>Offer a snap shot of what seems to be happening with the data </a:t>
            </a:r>
          </a:p>
          <a:p>
            <a:r>
              <a:rPr lang="en-GB" sz="2200" dirty="0"/>
              <a:t>Analyse the data as you gather?</a:t>
            </a:r>
          </a:p>
          <a:p>
            <a:pPr>
              <a:buFontTx/>
              <a:buChar char="-"/>
            </a:pPr>
            <a:r>
              <a:rPr lang="en-GB" sz="2200" dirty="0"/>
              <a:t>Analysis doesn’t only happen after it is collected </a:t>
            </a:r>
          </a:p>
          <a:p>
            <a:pPr>
              <a:buFontTx/>
              <a:buChar char="-"/>
            </a:pPr>
            <a:endParaRPr lang="en-GB" sz="2200" dirty="0"/>
          </a:p>
        </p:txBody>
      </p:sp>
    </p:spTree>
    <p:extLst>
      <p:ext uri="{BB962C8B-B14F-4D97-AF65-F5344CB8AC3E}">
        <p14:creationId xmlns:p14="http://schemas.microsoft.com/office/powerpoint/2010/main" val="4135067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7AC8B-9D9B-60B2-1E14-D9ABFACE3DE1}"/>
              </a:ext>
            </a:extLst>
          </p:cNvPr>
          <p:cNvSpPr>
            <a:spLocks noGrp="1"/>
          </p:cNvSpPr>
          <p:nvPr>
            <p:ph type="title"/>
          </p:nvPr>
        </p:nvSpPr>
        <p:spPr>
          <a:xfrm>
            <a:off x="838200" y="365125"/>
            <a:ext cx="10515600" cy="1325563"/>
          </a:xfrm>
        </p:spPr>
        <p:txBody>
          <a:bodyPr>
            <a:normAutofit/>
          </a:bodyPr>
          <a:lstStyle/>
          <a:p>
            <a:r>
              <a:rPr lang="en-GB" sz="5400"/>
              <a:t>Tentative thoughts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85B6E-6CEF-F3DF-0DEE-5FC8DD45D06D}"/>
              </a:ext>
            </a:extLst>
          </p:cNvPr>
          <p:cNvSpPr>
            <a:spLocks noGrp="1"/>
          </p:cNvSpPr>
          <p:nvPr>
            <p:ph idx="1"/>
          </p:nvPr>
        </p:nvSpPr>
        <p:spPr>
          <a:xfrm>
            <a:off x="838200" y="1929384"/>
            <a:ext cx="10515600" cy="4251960"/>
          </a:xfrm>
        </p:spPr>
        <p:txBody>
          <a:bodyPr>
            <a:normAutofit/>
          </a:bodyPr>
          <a:lstStyle/>
          <a:p>
            <a:pPr marL="0" indent="0">
              <a:buNone/>
            </a:pPr>
            <a:r>
              <a:rPr lang="en-GB" sz="2200" dirty="0"/>
              <a:t>	‘</a:t>
            </a:r>
            <a:r>
              <a:rPr lang="en-GB" sz="2200" i="1" dirty="0"/>
              <a:t>Good quality qualitative research will gather and analyse such data to answer 	questions in a transparent way that convinces the reader of its authenticity and 	rigour’ </a:t>
            </a:r>
          </a:p>
          <a:p>
            <a:endParaRPr lang="en-GB" sz="2200" dirty="0"/>
          </a:p>
          <a:p>
            <a:pPr marL="0" indent="0">
              <a:buNone/>
            </a:pPr>
            <a:r>
              <a:rPr lang="en-GB" sz="2200" i="1" dirty="0"/>
              <a:t>	‘Qualitative research is contextual and often involves complex human action and 	interactions. Data is often very difficult to make sense of and analyse. Analytical 	tools are necessary to grind through voluminous data’ </a:t>
            </a:r>
          </a:p>
          <a:p>
            <a:endParaRPr lang="en-GB" sz="2200" dirty="0"/>
          </a:p>
          <a:p>
            <a:endParaRPr lang="en-GB" sz="2200" dirty="0"/>
          </a:p>
          <a:p>
            <a:pPr marL="0" indent="0">
              <a:buNone/>
            </a:pPr>
            <a:endParaRPr lang="en-GB" sz="2200" dirty="0"/>
          </a:p>
          <a:p>
            <a:pPr marL="0" indent="0">
              <a:buNone/>
            </a:pPr>
            <a:r>
              <a:rPr lang="en-GB" sz="2200" dirty="0"/>
              <a:t>Kelly and Bowe, 2011 </a:t>
            </a:r>
          </a:p>
        </p:txBody>
      </p:sp>
    </p:spTree>
    <p:extLst>
      <p:ext uri="{BB962C8B-B14F-4D97-AF65-F5344CB8AC3E}">
        <p14:creationId xmlns:p14="http://schemas.microsoft.com/office/powerpoint/2010/main" val="2439629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FDF18-C745-4169-A9F1-1FF306F78CA3}"/>
              </a:ext>
            </a:extLst>
          </p:cNvPr>
          <p:cNvSpPr>
            <a:spLocks noGrp="1"/>
          </p:cNvSpPr>
          <p:nvPr>
            <p:ph type="title"/>
          </p:nvPr>
        </p:nvSpPr>
        <p:spPr>
          <a:xfrm>
            <a:off x="838200" y="365125"/>
            <a:ext cx="10515600" cy="1325563"/>
          </a:xfrm>
        </p:spPr>
        <p:txBody>
          <a:bodyPr>
            <a:normAutofit/>
          </a:bodyPr>
          <a:lstStyle/>
          <a:p>
            <a:r>
              <a:rPr lang="en-GB" sz="4600"/>
              <a:t>The ‘big 6’ of qualitative analysis methods: </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3C2EA7-FC87-44EA-A0B9-DA37882C72D0}"/>
              </a:ext>
            </a:extLst>
          </p:cNvPr>
          <p:cNvSpPr>
            <a:spLocks noGrp="1"/>
          </p:cNvSpPr>
          <p:nvPr>
            <p:ph idx="1"/>
          </p:nvPr>
        </p:nvSpPr>
        <p:spPr>
          <a:xfrm>
            <a:off x="838200" y="1929384"/>
            <a:ext cx="10515600" cy="4251960"/>
          </a:xfrm>
        </p:spPr>
        <p:txBody>
          <a:bodyPr>
            <a:normAutofit/>
          </a:bodyPr>
          <a:lstStyle/>
          <a:p>
            <a:r>
              <a:rPr lang="en-GB" sz="2200" i="1"/>
              <a:t>Content analysis </a:t>
            </a:r>
            <a:r>
              <a:rPr lang="en-GB" sz="2200"/>
              <a:t>– the process of categorising verbal or behavioural data to classify, summarise and tabulate the data </a:t>
            </a:r>
          </a:p>
          <a:p>
            <a:r>
              <a:rPr lang="en-GB" sz="2200" i="1"/>
              <a:t>Narrative analysis </a:t>
            </a:r>
            <a:r>
              <a:rPr lang="en-GB" sz="2200"/>
              <a:t>– reformulating stories presented taking into account the context of each case and different experiences of the participant </a:t>
            </a:r>
          </a:p>
          <a:p>
            <a:r>
              <a:rPr lang="en-GB" sz="2200" i="1"/>
              <a:t>Discourse analysis </a:t>
            </a:r>
            <a:r>
              <a:rPr lang="en-GB" sz="2200"/>
              <a:t>– analysis of naturally occurring talk and types of written text </a:t>
            </a:r>
          </a:p>
          <a:p>
            <a:r>
              <a:rPr lang="en-GB" sz="2200" b="1" i="1"/>
              <a:t>Thematic analysis </a:t>
            </a:r>
            <a:r>
              <a:rPr lang="en-GB" sz="2200" b="1"/>
              <a:t>– next slides </a:t>
            </a:r>
          </a:p>
          <a:p>
            <a:r>
              <a:rPr lang="en-GB" sz="2200" i="1"/>
              <a:t>Grounded theory (GT) </a:t>
            </a:r>
            <a:r>
              <a:rPr lang="en-GB" sz="2200"/>
              <a:t>– starts with a single case to formulate a theory then additional cases are examined to see if they contribute </a:t>
            </a:r>
          </a:p>
          <a:p>
            <a:r>
              <a:rPr lang="en-GB" sz="2200" i="1"/>
              <a:t>Framework analysis </a:t>
            </a:r>
            <a:r>
              <a:rPr lang="en-GB" sz="2200"/>
              <a:t>– advanced method over several stages: familiarisation, thematic, coding, charting, mapping and interpretation </a:t>
            </a:r>
          </a:p>
        </p:txBody>
      </p:sp>
    </p:spTree>
    <p:extLst>
      <p:ext uri="{BB962C8B-B14F-4D97-AF65-F5344CB8AC3E}">
        <p14:creationId xmlns:p14="http://schemas.microsoft.com/office/powerpoint/2010/main" val="2481160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A975D-3127-4596-A308-F6EC9DC4246E}"/>
              </a:ext>
            </a:extLst>
          </p:cNvPr>
          <p:cNvSpPr>
            <a:spLocks noGrp="1"/>
          </p:cNvSpPr>
          <p:nvPr>
            <p:ph type="title"/>
          </p:nvPr>
        </p:nvSpPr>
        <p:spPr>
          <a:xfrm>
            <a:off x="841248" y="548640"/>
            <a:ext cx="3600860" cy="5431536"/>
          </a:xfrm>
        </p:spPr>
        <p:txBody>
          <a:bodyPr>
            <a:normAutofit/>
          </a:bodyPr>
          <a:lstStyle/>
          <a:p>
            <a:r>
              <a:rPr lang="en-GB" sz="5400"/>
              <a:t>General principles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46883F-DF95-49FF-994F-1F469FFDE0A4}"/>
              </a:ext>
            </a:extLst>
          </p:cNvPr>
          <p:cNvSpPr>
            <a:spLocks noGrp="1"/>
          </p:cNvSpPr>
          <p:nvPr>
            <p:ph idx="1"/>
          </p:nvPr>
        </p:nvSpPr>
        <p:spPr>
          <a:xfrm>
            <a:off x="5126418" y="552091"/>
            <a:ext cx="6224335" cy="5431536"/>
          </a:xfrm>
        </p:spPr>
        <p:txBody>
          <a:bodyPr anchor="ctr">
            <a:normAutofit/>
          </a:bodyPr>
          <a:lstStyle/>
          <a:p>
            <a:pPr marL="0" indent="0">
              <a:buNone/>
            </a:pPr>
            <a:r>
              <a:rPr lang="en-GB" sz="2200"/>
              <a:t>Coding is the starting point for most forms of qualitative data analysis </a:t>
            </a:r>
          </a:p>
          <a:p>
            <a:pPr marL="0" indent="0">
              <a:buNone/>
            </a:pPr>
            <a:r>
              <a:rPr lang="en-GB" sz="2200"/>
              <a:t>Considerations:</a:t>
            </a:r>
          </a:p>
          <a:p>
            <a:r>
              <a:rPr lang="en-GB" sz="2200"/>
              <a:t>Of what general category is this item of data an instance of?</a:t>
            </a:r>
          </a:p>
          <a:p>
            <a:r>
              <a:rPr lang="en-GB" sz="2200"/>
              <a:t>What does it represent?</a:t>
            </a:r>
          </a:p>
          <a:p>
            <a:r>
              <a:rPr lang="en-GB" sz="2200"/>
              <a:t>What sort of answer to the question does this imply? </a:t>
            </a:r>
          </a:p>
          <a:p>
            <a:r>
              <a:rPr lang="en-GB" sz="2200"/>
              <a:t>What is happening?</a:t>
            </a:r>
          </a:p>
          <a:p>
            <a:r>
              <a:rPr lang="en-GB" sz="2200"/>
              <a:t>Why are people doing this?</a:t>
            </a:r>
          </a:p>
          <a:p>
            <a:r>
              <a:rPr lang="en-GB" sz="2200"/>
              <a:t>What event is going on?</a:t>
            </a:r>
          </a:p>
        </p:txBody>
      </p:sp>
    </p:spTree>
    <p:extLst>
      <p:ext uri="{BB962C8B-B14F-4D97-AF65-F5344CB8AC3E}">
        <p14:creationId xmlns:p14="http://schemas.microsoft.com/office/powerpoint/2010/main" val="395795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45C3D-D49A-444E-B48B-FEDF72F87C57}"/>
              </a:ext>
            </a:extLst>
          </p:cNvPr>
          <p:cNvSpPr>
            <a:spLocks noGrp="1"/>
          </p:cNvSpPr>
          <p:nvPr>
            <p:ph type="title"/>
          </p:nvPr>
        </p:nvSpPr>
        <p:spPr>
          <a:xfrm>
            <a:off x="640080" y="325369"/>
            <a:ext cx="4368602" cy="1956841"/>
          </a:xfrm>
        </p:spPr>
        <p:txBody>
          <a:bodyPr anchor="b">
            <a:normAutofit/>
          </a:bodyPr>
          <a:lstStyle/>
          <a:p>
            <a:r>
              <a:rPr lang="en-GB" sz="5400"/>
              <a:t>Tips: </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14B68D-8E98-44E1-B2D6-47366A0CB7B5}"/>
              </a:ext>
            </a:extLst>
          </p:cNvPr>
          <p:cNvSpPr>
            <a:spLocks noGrp="1"/>
          </p:cNvSpPr>
          <p:nvPr>
            <p:ph idx="1"/>
          </p:nvPr>
        </p:nvSpPr>
        <p:spPr>
          <a:xfrm>
            <a:off x="640080" y="2872899"/>
            <a:ext cx="4243589" cy="3320668"/>
          </a:xfrm>
        </p:spPr>
        <p:txBody>
          <a:bodyPr>
            <a:normAutofit/>
          </a:bodyPr>
          <a:lstStyle/>
          <a:p>
            <a:r>
              <a:rPr lang="en-GB" sz="1500"/>
              <a:t>Code as soon as possible (sharpens understanding and helps to avoid feeling overwhelmed)</a:t>
            </a:r>
          </a:p>
          <a:p>
            <a:r>
              <a:rPr lang="en-GB" sz="1500"/>
              <a:t>Read through initial transcripts (notes… documents) </a:t>
            </a:r>
          </a:p>
          <a:p>
            <a:r>
              <a:rPr lang="en-GB" sz="1500"/>
              <a:t>Repeat but this time make brief notes about anything significant (key words)</a:t>
            </a:r>
          </a:p>
          <a:p>
            <a:r>
              <a:rPr lang="en-GB" sz="1500"/>
              <a:t>Review the codes </a:t>
            </a:r>
          </a:p>
          <a:p>
            <a:r>
              <a:rPr lang="en-GB" sz="1500"/>
              <a:t>Remember that codes can (and generally are) coded in more than one way </a:t>
            </a:r>
          </a:p>
          <a:p>
            <a:r>
              <a:rPr lang="en-GB" sz="1500"/>
              <a:t>Use as a mechanism for thinking about the meaning of the data and interconnections </a:t>
            </a:r>
          </a:p>
        </p:txBody>
      </p:sp>
      <p:pic>
        <p:nvPicPr>
          <p:cNvPr id="30" name="Picture 15" descr="Different coloured organisers">
            <a:extLst>
              <a:ext uri="{FF2B5EF4-FFF2-40B4-BE49-F238E27FC236}">
                <a16:creationId xmlns:a16="http://schemas.microsoft.com/office/drawing/2014/main" id="{19C7EA6C-9FD0-D3C4-55FD-BDBCA2A88CA9}"/>
              </a:ext>
            </a:extLst>
          </p:cNvPr>
          <p:cNvPicPr>
            <a:picLocks noChangeAspect="1"/>
          </p:cNvPicPr>
          <p:nvPr/>
        </p:nvPicPr>
        <p:blipFill rotWithShape="1">
          <a:blip r:embed="rId2"/>
          <a:srcRect l="19712" r="196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6447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1FA64D7-9486-4EAA-9328-9892E7B3E15F}"/>
              </a:ext>
            </a:extLst>
          </p:cNvPr>
          <p:cNvPicPr>
            <a:picLocks noGrp="1" noChangeAspect="1"/>
          </p:cNvPicPr>
          <p:nvPr>
            <p:ph idx="1"/>
          </p:nvPr>
        </p:nvPicPr>
        <p:blipFill>
          <a:blip r:embed="rId2"/>
          <a:stretch>
            <a:fillRect/>
          </a:stretch>
        </p:blipFill>
        <p:spPr>
          <a:xfrm>
            <a:off x="2859712" y="886691"/>
            <a:ext cx="6118033" cy="5336454"/>
          </a:xfrm>
          <a:prstGeom prst="rect">
            <a:avLst/>
          </a:prstGeom>
        </p:spPr>
      </p:pic>
    </p:spTree>
    <p:extLst>
      <p:ext uri="{BB962C8B-B14F-4D97-AF65-F5344CB8AC3E}">
        <p14:creationId xmlns:p14="http://schemas.microsoft.com/office/powerpoint/2010/main" val="558166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0032C-07F3-41A1-B758-029413EC219F}"/>
              </a:ext>
            </a:extLst>
          </p:cNvPr>
          <p:cNvSpPr>
            <a:spLocks noGrp="1"/>
          </p:cNvSpPr>
          <p:nvPr>
            <p:ph type="title"/>
          </p:nvPr>
        </p:nvSpPr>
        <p:spPr>
          <a:xfrm>
            <a:off x="841248" y="548640"/>
            <a:ext cx="3600860" cy="5431536"/>
          </a:xfrm>
        </p:spPr>
        <p:txBody>
          <a:bodyPr>
            <a:normAutofit/>
          </a:bodyPr>
          <a:lstStyle/>
          <a:p>
            <a:r>
              <a:rPr lang="en-GB" sz="5400"/>
              <a:t>Three types of coding</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2FC3EC-C52F-4DA3-8930-D23931F1907F}"/>
              </a:ext>
            </a:extLst>
          </p:cNvPr>
          <p:cNvSpPr>
            <a:spLocks noGrp="1"/>
          </p:cNvSpPr>
          <p:nvPr>
            <p:ph idx="1"/>
          </p:nvPr>
        </p:nvSpPr>
        <p:spPr>
          <a:xfrm>
            <a:off x="5126418" y="552091"/>
            <a:ext cx="6224335" cy="5431536"/>
          </a:xfrm>
        </p:spPr>
        <p:txBody>
          <a:bodyPr anchor="ctr">
            <a:normAutofit/>
          </a:bodyPr>
          <a:lstStyle/>
          <a:p>
            <a:r>
              <a:rPr lang="en-GB" sz="2200"/>
              <a:t>Open coding: initial organisation of raw data to make sense of it </a:t>
            </a:r>
          </a:p>
          <a:p>
            <a:r>
              <a:rPr lang="en-GB" sz="2200"/>
              <a:t>Axial coding: interconnecting and linking the categories of codes</a:t>
            </a:r>
          </a:p>
          <a:p>
            <a:r>
              <a:rPr lang="en-GB" sz="2200"/>
              <a:t>Selective coding: formulating the story through connecting the categories </a:t>
            </a:r>
          </a:p>
        </p:txBody>
      </p:sp>
    </p:spTree>
    <p:extLst>
      <p:ext uri="{BB962C8B-B14F-4D97-AF65-F5344CB8AC3E}">
        <p14:creationId xmlns:p14="http://schemas.microsoft.com/office/powerpoint/2010/main" val="3966024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67824-0AEB-4E38-8B29-F5C62A5AD4A8}"/>
              </a:ext>
            </a:extLst>
          </p:cNvPr>
          <p:cNvSpPr>
            <a:spLocks noGrp="1"/>
          </p:cNvSpPr>
          <p:nvPr>
            <p:ph type="title"/>
          </p:nvPr>
        </p:nvSpPr>
        <p:spPr>
          <a:xfrm>
            <a:off x="838200" y="365125"/>
            <a:ext cx="10515600" cy="1325563"/>
          </a:xfrm>
        </p:spPr>
        <p:txBody>
          <a:bodyPr>
            <a:normAutofit/>
          </a:bodyPr>
          <a:lstStyle/>
          <a:p>
            <a:r>
              <a:rPr lang="en-GB" sz="5400"/>
              <a:t>Thematic analysis </a:t>
            </a: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8DE9D6-9915-486C-80E7-F1EA6970E2AD}"/>
              </a:ext>
            </a:extLst>
          </p:cNvPr>
          <p:cNvSpPr>
            <a:spLocks noGrp="1"/>
          </p:cNvSpPr>
          <p:nvPr>
            <p:ph idx="1"/>
          </p:nvPr>
        </p:nvSpPr>
        <p:spPr>
          <a:xfrm>
            <a:off x="838200" y="1929384"/>
            <a:ext cx="10515600" cy="4251960"/>
          </a:xfrm>
        </p:spPr>
        <p:txBody>
          <a:bodyPr>
            <a:normAutofit/>
          </a:bodyPr>
          <a:lstStyle/>
          <a:p>
            <a:pPr marL="0" indent="0">
              <a:buNone/>
            </a:pPr>
            <a:r>
              <a:rPr lang="en-GB" sz="2200"/>
              <a:t>One of the most common approaches </a:t>
            </a:r>
          </a:p>
          <a:p>
            <a:r>
              <a:rPr lang="en-GB" sz="2200"/>
              <a:t>Searching for themes </a:t>
            </a:r>
          </a:p>
          <a:p>
            <a:pPr marL="0" indent="0">
              <a:buNone/>
            </a:pPr>
            <a:r>
              <a:rPr lang="en-GB" sz="2200"/>
              <a:t>What is a theme? </a:t>
            </a:r>
          </a:p>
          <a:p>
            <a:pPr>
              <a:buFontTx/>
              <a:buChar char="-"/>
            </a:pPr>
            <a:r>
              <a:rPr lang="en-GB" sz="2200"/>
              <a:t>A category identified by the analyst through their data </a:t>
            </a:r>
          </a:p>
          <a:p>
            <a:pPr>
              <a:buFontTx/>
              <a:buChar char="-"/>
            </a:pPr>
            <a:r>
              <a:rPr lang="en-GB" sz="2200"/>
              <a:t>Relates to the research focus (and possibly the research question)</a:t>
            </a:r>
          </a:p>
          <a:p>
            <a:pPr>
              <a:buFontTx/>
              <a:buChar char="-"/>
            </a:pPr>
            <a:r>
              <a:rPr lang="en-GB" sz="2200"/>
              <a:t>Builds on the codes in the transcripts </a:t>
            </a:r>
          </a:p>
          <a:p>
            <a:pPr>
              <a:buFontTx/>
              <a:buChar char="-"/>
            </a:pPr>
            <a:r>
              <a:rPr lang="en-GB" sz="2200"/>
              <a:t>Provides the basis for an understanding of the data that can make a theoretical contribution to the research focus </a:t>
            </a:r>
          </a:p>
          <a:p>
            <a:pPr marL="0" indent="0">
              <a:buNone/>
            </a:pPr>
            <a:endParaRPr lang="en-GB" sz="2200"/>
          </a:p>
          <a:p>
            <a:endParaRPr lang="en-GB" sz="2200"/>
          </a:p>
        </p:txBody>
      </p:sp>
    </p:spTree>
    <p:extLst>
      <p:ext uri="{BB962C8B-B14F-4D97-AF65-F5344CB8AC3E}">
        <p14:creationId xmlns:p14="http://schemas.microsoft.com/office/powerpoint/2010/main" val="1295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C4F57-924F-4B5E-A006-A5701340EB3D}"/>
              </a:ext>
            </a:extLst>
          </p:cNvPr>
          <p:cNvSpPr>
            <a:spLocks noGrp="1"/>
          </p:cNvSpPr>
          <p:nvPr>
            <p:ph type="title"/>
          </p:nvPr>
        </p:nvSpPr>
        <p:spPr>
          <a:xfrm>
            <a:off x="841248" y="548640"/>
            <a:ext cx="3600860" cy="5431536"/>
          </a:xfrm>
        </p:spPr>
        <p:txBody>
          <a:bodyPr>
            <a:normAutofit/>
          </a:bodyPr>
          <a:lstStyle/>
          <a:p>
            <a:r>
              <a:rPr lang="en-GB" sz="5000"/>
              <a:t>Identifying themes, patterns and relationships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6EDBE-12A2-411C-A86D-FFA370B0522E}"/>
              </a:ext>
            </a:extLst>
          </p:cNvPr>
          <p:cNvSpPr>
            <a:spLocks noGrp="1"/>
          </p:cNvSpPr>
          <p:nvPr>
            <p:ph idx="1"/>
          </p:nvPr>
        </p:nvSpPr>
        <p:spPr>
          <a:xfrm>
            <a:off x="5126418" y="552091"/>
            <a:ext cx="6224335" cy="5431536"/>
          </a:xfrm>
        </p:spPr>
        <p:txBody>
          <a:bodyPr anchor="ctr">
            <a:normAutofit/>
          </a:bodyPr>
          <a:lstStyle/>
          <a:p>
            <a:r>
              <a:rPr lang="en-GB" sz="2200"/>
              <a:t>There is no universally applicable techniques that can be applied to generate findings </a:t>
            </a:r>
          </a:p>
          <a:p>
            <a:r>
              <a:rPr lang="en-GB" sz="2200"/>
              <a:t>Analytical and critical thinking skills of the researcher plays a significant role </a:t>
            </a:r>
          </a:p>
          <a:p>
            <a:r>
              <a:rPr lang="en-GB" sz="2200"/>
              <a:t>As such, no study can be repeated that will generate the same results </a:t>
            </a:r>
          </a:p>
          <a:p>
            <a:r>
              <a:rPr lang="en-GB" sz="2200"/>
              <a:t>However, there are sets of techniques to identify themes, relationships and relationships within the sample group in relation to the codes that have been generated in the previous stage </a:t>
            </a:r>
          </a:p>
        </p:txBody>
      </p:sp>
    </p:spTree>
    <p:extLst>
      <p:ext uri="{BB962C8B-B14F-4D97-AF65-F5344CB8AC3E}">
        <p14:creationId xmlns:p14="http://schemas.microsoft.com/office/powerpoint/2010/main" val="2485426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F5982-86F8-469F-99CB-5019F2341674}"/>
              </a:ext>
            </a:extLst>
          </p:cNvPr>
          <p:cNvSpPr>
            <a:spLocks noGrp="1"/>
          </p:cNvSpPr>
          <p:nvPr>
            <p:ph type="title"/>
          </p:nvPr>
        </p:nvSpPr>
        <p:spPr>
          <a:xfrm>
            <a:off x="640080" y="325369"/>
            <a:ext cx="4368602" cy="1956841"/>
          </a:xfrm>
        </p:spPr>
        <p:txBody>
          <a:bodyPr anchor="b">
            <a:normAutofit/>
          </a:bodyPr>
          <a:lstStyle/>
          <a:p>
            <a:r>
              <a:rPr lang="en-GB" sz="5400"/>
              <a:t>Look out for: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D20C33-3CEC-4420-BE79-E16818D58656}"/>
              </a:ext>
            </a:extLst>
          </p:cNvPr>
          <p:cNvSpPr>
            <a:spLocks noGrp="1"/>
          </p:cNvSpPr>
          <p:nvPr>
            <p:ph idx="1"/>
          </p:nvPr>
        </p:nvSpPr>
        <p:spPr>
          <a:xfrm>
            <a:off x="640080" y="2872899"/>
            <a:ext cx="4243589" cy="3320668"/>
          </a:xfrm>
        </p:spPr>
        <p:txBody>
          <a:bodyPr>
            <a:normAutofit/>
          </a:bodyPr>
          <a:lstStyle/>
          <a:p>
            <a:r>
              <a:rPr lang="en-GB" sz="2000"/>
              <a:t>Repetitions – topics that keep coming up </a:t>
            </a:r>
          </a:p>
          <a:p>
            <a:r>
              <a:rPr lang="en-GB" sz="2000"/>
              <a:t>Local expressions – unfamiliar or used in an unfamiliar way </a:t>
            </a:r>
          </a:p>
          <a:p>
            <a:r>
              <a:rPr lang="en-GB" sz="2000"/>
              <a:t>Transitions – how the topic shifts </a:t>
            </a:r>
          </a:p>
          <a:p>
            <a:r>
              <a:rPr lang="en-GB" sz="2000"/>
              <a:t>Similarities and differences </a:t>
            </a:r>
          </a:p>
          <a:p>
            <a:r>
              <a:rPr lang="en-GB" sz="2000"/>
              <a:t>Missing data </a:t>
            </a:r>
          </a:p>
          <a:p>
            <a:r>
              <a:rPr lang="en-GB" sz="2000"/>
              <a:t>Theory related material – concepts as a springboard for themes </a:t>
            </a:r>
          </a:p>
        </p:txBody>
      </p:sp>
      <p:pic>
        <p:nvPicPr>
          <p:cNvPr id="16" name="Picture 15" descr="Colour pencils drawing curves on background">
            <a:extLst>
              <a:ext uri="{FF2B5EF4-FFF2-40B4-BE49-F238E27FC236}">
                <a16:creationId xmlns:a16="http://schemas.microsoft.com/office/drawing/2014/main" id="{4C897BD1-823F-5EBD-FF15-458A4B23F511}"/>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82528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14549-BD03-B4F6-67A8-DCFA56CA6EDC}"/>
              </a:ext>
            </a:extLst>
          </p:cNvPr>
          <p:cNvSpPr>
            <a:spLocks noGrp="1"/>
          </p:cNvSpPr>
          <p:nvPr>
            <p:ph type="title"/>
          </p:nvPr>
        </p:nvSpPr>
        <p:spPr>
          <a:xfrm>
            <a:off x="838200" y="365125"/>
            <a:ext cx="10515600" cy="1325563"/>
          </a:xfrm>
        </p:spPr>
        <p:txBody>
          <a:bodyPr>
            <a:normAutofit/>
          </a:bodyPr>
          <a:lstStyle/>
          <a:p>
            <a:r>
              <a:rPr lang="en-GB" sz="5400"/>
              <a:t>Visual mapping techniques</a:t>
            </a:r>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EA680973-7EFF-1F67-02B1-E40EA2A6C281}"/>
              </a:ext>
            </a:extLst>
          </p:cNvPr>
          <p:cNvGraphicFramePr>
            <a:graphicFrameLocks noGrp="1"/>
          </p:cNvGraphicFramePr>
          <p:nvPr>
            <p:ph idx="1"/>
            <p:extLst>
              <p:ext uri="{D42A27DB-BD31-4B8C-83A1-F6EECF244321}">
                <p14:modId xmlns:p14="http://schemas.microsoft.com/office/powerpoint/2010/main" val="2436983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6936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1B538-0FC5-D40F-90A4-776FAA262195}"/>
              </a:ext>
            </a:extLst>
          </p:cNvPr>
          <p:cNvSpPr>
            <a:spLocks noGrp="1"/>
          </p:cNvSpPr>
          <p:nvPr>
            <p:ph type="title"/>
          </p:nvPr>
        </p:nvSpPr>
        <p:spPr>
          <a:xfrm>
            <a:off x="838200" y="365125"/>
            <a:ext cx="10515600" cy="1325563"/>
          </a:xfrm>
        </p:spPr>
        <p:txBody>
          <a:bodyPr>
            <a:normAutofit/>
          </a:bodyPr>
          <a:lstStyle/>
          <a:p>
            <a:r>
              <a:rPr lang="en-GB" sz="5400"/>
              <a:t>Similarities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71E8AFD8-63B5-29EE-050B-22AFFA0E1B1A}"/>
              </a:ext>
            </a:extLst>
          </p:cNvPr>
          <p:cNvSpPr>
            <a:spLocks noGrp="1"/>
          </p:cNvSpPr>
          <p:nvPr>
            <p:ph idx="1"/>
          </p:nvPr>
        </p:nvSpPr>
        <p:spPr>
          <a:xfrm>
            <a:off x="838200" y="1929384"/>
            <a:ext cx="10515600" cy="4251960"/>
          </a:xfrm>
        </p:spPr>
        <p:txBody>
          <a:bodyPr>
            <a:normAutofit/>
          </a:bodyPr>
          <a:lstStyle/>
          <a:p>
            <a:pPr marL="0" indent="0">
              <a:buNone/>
            </a:pPr>
            <a:r>
              <a:rPr lang="en-GB" sz="2200" dirty="0"/>
              <a:t>Within different analysis approaches, all tend to: </a:t>
            </a:r>
          </a:p>
          <a:p>
            <a:r>
              <a:rPr lang="en-GB" sz="2200" dirty="0"/>
              <a:t>Begin with raw data input (field notes, transcripts, archival documents)</a:t>
            </a:r>
          </a:p>
          <a:p>
            <a:r>
              <a:rPr lang="en-GB" sz="2200" dirty="0"/>
              <a:t>Identify common concepts and themes (adding meaning)</a:t>
            </a:r>
          </a:p>
          <a:p>
            <a:r>
              <a:rPr lang="en-GB" sz="2200" dirty="0"/>
              <a:t>Code sets (qualitative clustering) – grouping, adding, dropping until themes become clearer </a:t>
            </a:r>
          </a:p>
          <a:p>
            <a:r>
              <a:rPr lang="en-GB" sz="2200" dirty="0"/>
              <a:t>Major themes and subthemes </a:t>
            </a:r>
          </a:p>
        </p:txBody>
      </p:sp>
    </p:spTree>
    <p:extLst>
      <p:ext uri="{BB962C8B-B14F-4D97-AF65-F5344CB8AC3E}">
        <p14:creationId xmlns:p14="http://schemas.microsoft.com/office/powerpoint/2010/main" val="3843973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52845-2ED4-41B7-9885-4910400CA0A2}"/>
              </a:ext>
            </a:extLst>
          </p:cNvPr>
          <p:cNvSpPr>
            <a:spLocks noGrp="1"/>
          </p:cNvSpPr>
          <p:nvPr>
            <p:ph type="title"/>
          </p:nvPr>
        </p:nvSpPr>
        <p:spPr>
          <a:xfrm>
            <a:off x="841248" y="548640"/>
            <a:ext cx="3600860" cy="5431536"/>
          </a:xfrm>
        </p:spPr>
        <p:txBody>
          <a:bodyPr>
            <a:normAutofit/>
          </a:bodyPr>
          <a:lstStyle/>
          <a:p>
            <a:r>
              <a:rPr lang="en-GB" sz="5000"/>
              <a:t>Summarising the data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D24400-B406-42D7-A939-632EFC85EB6A}"/>
              </a:ext>
            </a:extLst>
          </p:cNvPr>
          <p:cNvSpPr>
            <a:spLocks noGrp="1"/>
          </p:cNvSpPr>
          <p:nvPr>
            <p:ph idx="1"/>
          </p:nvPr>
        </p:nvSpPr>
        <p:spPr>
          <a:xfrm>
            <a:off x="5126418" y="552091"/>
            <a:ext cx="6224335" cy="5431536"/>
          </a:xfrm>
        </p:spPr>
        <p:txBody>
          <a:bodyPr anchor="ctr">
            <a:normAutofit/>
          </a:bodyPr>
          <a:lstStyle/>
          <a:p>
            <a:r>
              <a:rPr lang="en-GB" sz="2200" dirty="0"/>
              <a:t>Link the research findings to the research question – does the data answer the question? </a:t>
            </a:r>
          </a:p>
          <a:p>
            <a:r>
              <a:rPr lang="en-GB" sz="2200" dirty="0"/>
              <a:t>Saturation reached? </a:t>
            </a:r>
          </a:p>
          <a:p>
            <a:r>
              <a:rPr lang="en-GB" sz="2200" dirty="0"/>
              <a:t>If breadth has been traded for depth, make sure there is depth (richness and nuance)</a:t>
            </a:r>
          </a:p>
          <a:p>
            <a:r>
              <a:rPr lang="en-GB" sz="2200" dirty="0"/>
              <a:t>Use quotes from the transcript to highlight themes and contradictions</a:t>
            </a:r>
          </a:p>
          <a:p>
            <a:endParaRPr lang="en-GB" sz="2200" dirty="0"/>
          </a:p>
          <a:p>
            <a:endParaRPr lang="en-GB" sz="2200" dirty="0"/>
          </a:p>
          <a:p>
            <a:r>
              <a:rPr lang="en-GB" sz="2200" dirty="0"/>
              <a:t>Note: the process of qualitative data analysis offered here is general and depending on the study, different methods of analysis may be required.</a:t>
            </a:r>
          </a:p>
        </p:txBody>
      </p:sp>
    </p:spTree>
    <p:extLst>
      <p:ext uri="{BB962C8B-B14F-4D97-AF65-F5344CB8AC3E}">
        <p14:creationId xmlns:p14="http://schemas.microsoft.com/office/powerpoint/2010/main" val="3798458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ABD8C-78FF-F419-3719-D0F7B7D79735}"/>
              </a:ext>
            </a:extLst>
          </p:cNvPr>
          <p:cNvSpPr>
            <a:spLocks noGrp="1"/>
          </p:cNvSpPr>
          <p:nvPr>
            <p:ph type="title"/>
          </p:nvPr>
        </p:nvSpPr>
        <p:spPr>
          <a:xfrm>
            <a:off x="841248" y="548640"/>
            <a:ext cx="3600860" cy="5431536"/>
          </a:xfrm>
        </p:spPr>
        <p:txBody>
          <a:bodyPr>
            <a:normAutofit/>
          </a:bodyPr>
          <a:lstStyle/>
          <a:p>
            <a:r>
              <a:rPr lang="en-GB" sz="5400" dirty="0"/>
              <a:t>Writing up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6DB572-CFE4-6303-9750-8AAC2A89E14F}"/>
              </a:ext>
            </a:extLst>
          </p:cNvPr>
          <p:cNvSpPr>
            <a:spLocks noGrp="1"/>
          </p:cNvSpPr>
          <p:nvPr>
            <p:ph idx="1"/>
          </p:nvPr>
        </p:nvSpPr>
        <p:spPr>
          <a:xfrm>
            <a:off x="5126418" y="552091"/>
            <a:ext cx="6224335" cy="5431536"/>
          </a:xfrm>
        </p:spPr>
        <p:txBody>
          <a:bodyPr anchor="ctr">
            <a:normAutofit/>
          </a:bodyPr>
          <a:lstStyle/>
          <a:p>
            <a:r>
              <a:rPr lang="en-GB" sz="2200" dirty="0"/>
              <a:t>Balance ‘showing’ the data and ‘telling’ the findings - enough data for the reader to make a judgement about its validity (trustworthiness)</a:t>
            </a:r>
          </a:p>
          <a:p>
            <a:r>
              <a:rPr lang="en-GB" sz="2200" dirty="0"/>
              <a:t>Avoid objectivity if it is at the expense of unique insight </a:t>
            </a:r>
          </a:p>
          <a:p>
            <a:r>
              <a:rPr lang="en-GB" sz="2200" dirty="0"/>
              <a:t>Access to closed communities; identified patterns in complex data; deep expertise to problems</a:t>
            </a:r>
          </a:p>
          <a:p>
            <a:r>
              <a:rPr lang="en-GB" sz="2200" dirty="0"/>
              <a:t>Plausible generalisability is enough and realistic </a:t>
            </a:r>
          </a:p>
        </p:txBody>
      </p:sp>
    </p:spTree>
    <p:extLst>
      <p:ext uri="{BB962C8B-B14F-4D97-AF65-F5344CB8AC3E}">
        <p14:creationId xmlns:p14="http://schemas.microsoft.com/office/powerpoint/2010/main" val="1314883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29D4-DAF8-48CE-ACB9-A2C6F7070053}"/>
              </a:ext>
            </a:extLst>
          </p:cNvPr>
          <p:cNvSpPr>
            <a:spLocks noGrp="1"/>
          </p:cNvSpPr>
          <p:nvPr>
            <p:ph type="title"/>
          </p:nvPr>
        </p:nvSpPr>
        <p:spPr>
          <a:xfrm>
            <a:off x="4965430" y="629268"/>
            <a:ext cx="6586491" cy="1286160"/>
          </a:xfrm>
        </p:spPr>
        <p:txBody>
          <a:bodyPr anchor="b">
            <a:normAutofit/>
          </a:bodyPr>
          <a:lstStyle/>
          <a:p>
            <a:r>
              <a:rPr lang="en-GB" sz="4100"/>
              <a:t>Computer assisted qualitative data analysis </a:t>
            </a:r>
          </a:p>
        </p:txBody>
      </p:sp>
      <p:sp>
        <p:nvSpPr>
          <p:cNvPr id="3" name="Content Placeholder 2">
            <a:extLst>
              <a:ext uri="{FF2B5EF4-FFF2-40B4-BE49-F238E27FC236}">
                <a16:creationId xmlns:a16="http://schemas.microsoft.com/office/drawing/2014/main" id="{557812C8-D2D6-48D3-A5AC-9A00C1E7C30C}"/>
              </a:ext>
            </a:extLst>
          </p:cNvPr>
          <p:cNvSpPr>
            <a:spLocks noGrp="1"/>
          </p:cNvSpPr>
          <p:nvPr>
            <p:ph idx="1"/>
          </p:nvPr>
        </p:nvSpPr>
        <p:spPr>
          <a:xfrm>
            <a:off x="4965431" y="2438400"/>
            <a:ext cx="6586489" cy="3785419"/>
          </a:xfrm>
        </p:spPr>
        <p:txBody>
          <a:bodyPr>
            <a:normAutofit/>
          </a:bodyPr>
          <a:lstStyle/>
          <a:p>
            <a:pPr marL="0" indent="0">
              <a:buNone/>
            </a:pPr>
            <a:r>
              <a:rPr lang="en-GB" sz="2000"/>
              <a:t>NVivo; Atlas ti; Max QDA and others. </a:t>
            </a:r>
          </a:p>
          <a:p>
            <a:r>
              <a:rPr lang="en-GB" sz="2000"/>
              <a:t>Cannot help with decisions about the coding </a:t>
            </a:r>
          </a:p>
          <a:p>
            <a:r>
              <a:rPr lang="en-GB" sz="2000"/>
              <a:t>Cannot help with interpretation of the findings </a:t>
            </a:r>
          </a:p>
          <a:p>
            <a:r>
              <a:rPr lang="en-GB" sz="2000"/>
              <a:t>Can help with clerical tasks </a:t>
            </a:r>
          </a:p>
          <a:p>
            <a:r>
              <a:rPr lang="en-GB" sz="2000"/>
              <a:t>Useful for larger data sets </a:t>
            </a:r>
          </a:p>
          <a:p>
            <a:r>
              <a:rPr lang="en-GB" sz="2000"/>
              <a:t>Can index the transcripts </a:t>
            </a:r>
          </a:p>
          <a:p>
            <a:r>
              <a:rPr lang="en-GB" sz="2000"/>
              <a:t>Group data together to categories or themes </a:t>
            </a:r>
          </a:p>
          <a:p>
            <a:r>
              <a:rPr lang="en-GB" sz="2000"/>
              <a:t>Concrete links </a:t>
            </a:r>
          </a:p>
        </p:txBody>
      </p:sp>
      <p:pic>
        <p:nvPicPr>
          <p:cNvPr id="16" name="Picture 15" descr="Hands on keyboard and mouse">
            <a:extLst>
              <a:ext uri="{FF2B5EF4-FFF2-40B4-BE49-F238E27FC236}">
                <a16:creationId xmlns:a16="http://schemas.microsoft.com/office/drawing/2014/main" id="{CB77633A-335F-8AD1-91C9-42107256E6DA}"/>
              </a:ext>
            </a:extLst>
          </p:cNvPr>
          <p:cNvPicPr>
            <a:picLocks noChangeAspect="1"/>
          </p:cNvPicPr>
          <p:nvPr/>
        </p:nvPicPr>
        <p:blipFill rotWithShape="1">
          <a:blip r:embed="rId2"/>
          <a:srcRect l="35466" r="19415" b="-1"/>
          <a:stretch/>
        </p:blipFill>
        <p:spPr>
          <a:xfrm>
            <a:off x="20" y="10"/>
            <a:ext cx="4635571" cy="6857990"/>
          </a:xfrm>
          <a:prstGeom prst="rect">
            <a:avLst/>
          </a:prstGeom>
          <a:effectLst/>
        </p:spPr>
      </p:pic>
      <p:cxnSp>
        <p:nvCxnSpPr>
          <p:cNvPr id="20" name="Straight Connector 1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774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215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6E36B-E8CA-E62E-ED04-8D731A9697FA}"/>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Social and cultural context of research </a:t>
            </a:r>
          </a:p>
        </p:txBody>
      </p:sp>
      <p:pic>
        <p:nvPicPr>
          <p:cNvPr id="7" name="Graphic 6" descr="Users">
            <a:extLst>
              <a:ext uri="{FF2B5EF4-FFF2-40B4-BE49-F238E27FC236}">
                <a16:creationId xmlns:a16="http://schemas.microsoft.com/office/drawing/2014/main" id="{FF476140-7E4E-96B2-7804-D45644A375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38724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B6A5-254F-F57F-0989-8BAC742DFE9F}"/>
              </a:ext>
            </a:extLst>
          </p:cNvPr>
          <p:cNvSpPr>
            <a:spLocks noGrp="1"/>
          </p:cNvSpPr>
          <p:nvPr>
            <p:ph type="title"/>
          </p:nvPr>
        </p:nvSpPr>
        <p:spPr>
          <a:xfrm>
            <a:off x="838200" y="365126"/>
            <a:ext cx="10515600" cy="1306440"/>
          </a:xfrm>
        </p:spPr>
        <p:txBody>
          <a:bodyPr>
            <a:normAutofit/>
          </a:bodyPr>
          <a:lstStyle/>
          <a:p>
            <a:r>
              <a:rPr lang="en-GB" sz="4000"/>
              <a:t>Context and design research </a:t>
            </a:r>
          </a:p>
        </p:txBody>
      </p:sp>
      <p:pic>
        <p:nvPicPr>
          <p:cNvPr id="22" name="Picture 19">
            <a:extLst>
              <a:ext uri="{FF2B5EF4-FFF2-40B4-BE49-F238E27FC236}">
                <a16:creationId xmlns:a16="http://schemas.microsoft.com/office/drawing/2014/main" id="{1A66EDBF-5800-8125-6655-B61C53DF2A23}"/>
              </a:ext>
            </a:extLst>
          </p:cNvPr>
          <p:cNvPicPr>
            <a:picLocks noChangeAspect="1"/>
          </p:cNvPicPr>
          <p:nvPr/>
        </p:nvPicPr>
        <p:blipFill rotWithShape="1">
          <a:blip r:embed="rId2"/>
          <a:srcRect l="13092" r="26677" b="1"/>
          <a:stretch/>
        </p:blipFill>
        <p:spPr>
          <a:xfrm>
            <a:off x="7989296" y="1843285"/>
            <a:ext cx="3364502" cy="3728611"/>
          </a:xfrm>
          <a:prstGeom prst="rect">
            <a:avLst/>
          </a:prstGeom>
        </p:spPr>
      </p:pic>
      <p:graphicFrame>
        <p:nvGraphicFramePr>
          <p:cNvPr id="23" name="Content Placeholder 2">
            <a:extLst>
              <a:ext uri="{FF2B5EF4-FFF2-40B4-BE49-F238E27FC236}">
                <a16:creationId xmlns:a16="http://schemas.microsoft.com/office/drawing/2014/main" id="{0A774E55-44A0-892F-A06D-2C153759DDC1}"/>
              </a:ext>
            </a:extLst>
          </p:cNvPr>
          <p:cNvGraphicFramePr>
            <a:graphicFrameLocks noGrp="1"/>
          </p:cNvGraphicFramePr>
          <p:nvPr>
            <p:ph idx="1"/>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1273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F8BF-A20E-B8E5-7E25-2358FD03C5FA}"/>
              </a:ext>
            </a:extLst>
          </p:cNvPr>
          <p:cNvSpPr>
            <a:spLocks noGrp="1"/>
          </p:cNvSpPr>
          <p:nvPr>
            <p:ph type="title"/>
          </p:nvPr>
        </p:nvSpPr>
        <p:spPr>
          <a:xfrm>
            <a:off x="6739128" y="638089"/>
            <a:ext cx="4818888" cy="1476801"/>
          </a:xfrm>
        </p:spPr>
        <p:txBody>
          <a:bodyPr anchor="b">
            <a:normAutofit/>
          </a:bodyPr>
          <a:lstStyle/>
          <a:p>
            <a:r>
              <a:rPr lang="en-GB" sz="5400"/>
              <a:t>Social context: </a:t>
            </a:r>
          </a:p>
        </p:txBody>
      </p:sp>
      <p:pic>
        <p:nvPicPr>
          <p:cNvPr id="7" name="Graphic 6" descr="Onboarding">
            <a:extLst>
              <a:ext uri="{FF2B5EF4-FFF2-40B4-BE49-F238E27FC236}">
                <a16:creationId xmlns:a16="http://schemas.microsoft.com/office/drawing/2014/main" id="{EA077122-C3C5-323C-F75E-E2CDD18517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3" name="Content Placeholder 2">
            <a:extLst>
              <a:ext uri="{FF2B5EF4-FFF2-40B4-BE49-F238E27FC236}">
                <a16:creationId xmlns:a16="http://schemas.microsoft.com/office/drawing/2014/main" id="{71C0E657-B591-63AB-171C-726834B9C721}"/>
              </a:ext>
            </a:extLst>
          </p:cNvPr>
          <p:cNvSpPr>
            <a:spLocks noGrp="1"/>
          </p:cNvSpPr>
          <p:nvPr>
            <p:ph idx="1"/>
          </p:nvPr>
        </p:nvSpPr>
        <p:spPr>
          <a:xfrm>
            <a:off x="6739128" y="2664886"/>
            <a:ext cx="4818888" cy="3550789"/>
          </a:xfrm>
        </p:spPr>
        <p:txBody>
          <a:bodyPr anchor="t">
            <a:normAutofit/>
          </a:bodyPr>
          <a:lstStyle/>
          <a:p>
            <a:r>
              <a:rPr lang="en-GB" sz="1500"/>
              <a:t>Creative problem solvers (yet creativity brings risk)</a:t>
            </a:r>
          </a:p>
          <a:p>
            <a:r>
              <a:rPr lang="en-GB" sz="1500"/>
              <a:t>Solutions to complex social, economic and environmental problems </a:t>
            </a:r>
          </a:p>
          <a:p>
            <a:r>
              <a:rPr lang="en-GB" sz="1500"/>
              <a:t>Understanding the needs and requirements of users, communities, society and the environment </a:t>
            </a:r>
          </a:p>
          <a:p>
            <a:r>
              <a:rPr lang="en-GB" sz="1500"/>
              <a:t>Working with clients, users, communities and stakeholders </a:t>
            </a:r>
          </a:p>
          <a:p>
            <a:r>
              <a:rPr lang="en-GB" sz="1500"/>
              <a:t>Understanding the constraints and potential impacts of proposed solutions </a:t>
            </a:r>
          </a:p>
          <a:p>
            <a:r>
              <a:rPr lang="en-GB" sz="1500"/>
              <a:t>Conflict (employers and clients) </a:t>
            </a:r>
          </a:p>
          <a:p>
            <a:endParaRPr lang="en-GB" sz="1500"/>
          </a:p>
          <a:p>
            <a:pPr marL="0" indent="0">
              <a:buNone/>
            </a:pPr>
            <a:r>
              <a:rPr lang="en-GB" sz="1500"/>
              <a:t>(Lawlor, 2016) </a:t>
            </a:r>
          </a:p>
        </p:txBody>
      </p:sp>
    </p:spTree>
    <p:extLst>
      <p:ext uri="{BB962C8B-B14F-4D97-AF65-F5344CB8AC3E}">
        <p14:creationId xmlns:p14="http://schemas.microsoft.com/office/powerpoint/2010/main" val="322241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5AD4D460-2850-6896-2D9D-4B667553CB4F}"/>
              </a:ext>
            </a:extLst>
          </p:cNvPr>
          <p:cNvPicPr>
            <a:picLocks noChangeAspect="1"/>
          </p:cNvPicPr>
          <p:nvPr/>
        </p:nvPicPr>
        <p:blipFill rotWithShape="1">
          <a:blip r:embed="rId2"/>
          <a:srcRect l="24800" r="24423" b="1"/>
          <a:stretch/>
        </p:blipFill>
        <p:spPr>
          <a:xfrm>
            <a:off x="-9527" y="3725"/>
            <a:ext cx="5846165" cy="6850548"/>
          </a:xfrm>
          <a:prstGeom prst="rect">
            <a:avLst/>
          </a:prstGeom>
        </p:spPr>
      </p:pic>
      <p:grpSp>
        <p:nvGrpSpPr>
          <p:cNvPr id="12" name="Group 11">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13" name="Freeform: Shape 12">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16" name="Freeform: Shape 15">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D88E0433-6831-9DDE-04B8-6EC66BCFAAB2}"/>
              </a:ext>
            </a:extLst>
          </p:cNvPr>
          <p:cNvSpPr>
            <a:spLocks noGrp="1"/>
          </p:cNvSpPr>
          <p:nvPr>
            <p:ph type="title"/>
          </p:nvPr>
        </p:nvSpPr>
        <p:spPr>
          <a:xfrm>
            <a:off x="6094105" y="802955"/>
            <a:ext cx="4977976" cy="1454051"/>
          </a:xfrm>
        </p:spPr>
        <p:txBody>
          <a:bodyPr anchor="b">
            <a:normAutofit/>
          </a:bodyPr>
          <a:lstStyle/>
          <a:p>
            <a:r>
              <a:rPr lang="en-GB" sz="3600">
                <a:solidFill>
                  <a:schemeClr val="tx2"/>
                </a:solidFill>
              </a:rPr>
              <a:t>Research context: </a:t>
            </a:r>
          </a:p>
        </p:txBody>
      </p:sp>
      <p:sp>
        <p:nvSpPr>
          <p:cNvPr id="3" name="Content Placeholder 2">
            <a:extLst>
              <a:ext uri="{FF2B5EF4-FFF2-40B4-BE49-F238E27FC236}">
                <a16:creationId xmlns:a16="http://schemas.microsoft.com/office/drawing/2014/main" id="{9470FFF9-CFF3-11C2-E1CD-E2D3055AD90D}"/>
              </a:ext>
            </a:extLst>
          </p:cNvPr>
          <p:cNvSpPr>
            <a:spLocks noGrp="1"/>
          </p:cNvSpPr>
          <p:nvPr>
            <p:ph idx="1"/>
          </p:nvPr>
        </p:nvSpPr>
        <p:spPr>
          <a:xfrm>
            <a:off x="6090574" y="2415756"/>
            <a:ext cx="4977578" cy="3639289"/>
          </a:xfrm>
        </p:spPr>
        <p:txBody>
          <a:bodyPr anchor="ctr">
            <a:normAutofit/>
          </a:bodyPr>
          <a:lstStyle/>
          <a:p>
            <a:r>
              <a:rPr lang="en-GB" sz="1800">
                <a:solidFill>
                  <a:schemeClr val="tx2"/>
                </a:solidFill>
              </a:rPr>
              <a:t>Research does not take place in a vacuum </a:t>
            </a:r>
          </a:p>
          <a:p>
            <a:r>
              <a:rPr lang="en-GB" sz="1800">
                <a:solidFill>
                  <a:schemeClr val="tx2"/>
                </a:solidFill>
              </a:rPr>
              <a:t>The social world has influence on what is studied and what is not </a:t>
            </a:r>
          </a:p>
          <a:p>
            <a:r>
              <a:rPr lang="en-GB" sz="1800">
                <a:solidFill>
                  <a:schemeClr val="tx2"/>
                </a:solidFill>
              </a:rPr>
              <a:t>The social world has influence on topics that are investigated </a:t>
            </a:r>
          </a:p>
          <a:p>
            <a:r>
              <a:rPr lang="en-GB" sz="1800">
                <a:solidFill>
                  <a:schemeClr val="tx2"/>
                </a:solidFill>
              </a:rPr>
              <a:t>The social world has influence on how research is interpreted </a:t>
            </a:r>
          </a:p>
        </p:txBody>
      </p:sp>
    </p:spTree>
    <p:extLst>
      <p:ext uri="{BB962C8B-B14F-4D97-AF65-F5344CB8AC3E}">
        <p14:creationId xmlns:p14="http://schemas.microsoft.com/office/powerpoint/2010/main" val="1617251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0A175-0C62-1335-603C-3513F554475E}"/>
              </a:ext>
            </a:extLst>
          </p:cNvPr>
          <p:cNvSpPr>
            <a:spLocks noGrp="1"/>
          </p:cNvSpPr>
          <p:nvPr>
            <p:ph type="title"/>
          </p:nvPr>
        </p:nvSpPr>
        <p:spPr>
          <a:xfrm>
            <a:off x="841248" y="548640"/>
            <a:ext cx="3600860" cy="5431536"/>
          </a:xfrm>
        </p:spPr>
        <p:txBody>
          <a:bodyPr>
            <a:normAutofit/>
          </a:bodyPr>
          <a:lstStyle/>
          <a:p>
            <a:r>
              <a:rPr lang="en-GB" sz="5400"/>
              <a:t>Existing knowledge</a:t>
            </a:r>
          </a:p>
        </p:txBody>
      </p:sp>
      <p:sp>
        <p:nvSpPr>
          <p:cNvPr id="3" name="Content Placeholder 2">
            <a:extLst>
              <a:ext uri="{FF2B5EF4-FFF2-40B4-BE49-F238E27FC236}">
                <a16:creationId xmlns:a16="http://schemas.microsoft.com/office/drawing/2014/main" id="{B0321C0D-8BCB-09DB-0A60-D62A2AADE5FA}"/>
              </a:ext>
            </a:extLst>
          </p:cNvPr>
          <p:cNvSpPr>
            <a:spLocks noGrp="1"/>
          </p:cNvSpPr>
          <p:nvPr>
            <p:ph idx="1"/>
          </p:nvPr>
        </p:nvSpPr>
        <p:spPr>
          <a:xfrm>
            <a:off x="5126418" y="552091"/>
            <a:ext cx="6224335" cy="5431536"/>
          </a:xfrm>
        </p:spPr>
        <p:txBody>
          <a:bodyPr anchor="ctr">
            <a:normAutofit/>
          </a:bodyPr>
          <a:lstStyle/>
          <a:p>
            <a:r>
              <a:rPr lang="en-GB" sz="2200"/>
              <a:t>From the literature review, you will be aware of the topic or area </a:t>
            </a:r>
          </a:p>
          <a:p>
            <a:r>
              <a:rPr lang="en-GB" sz="2200"/>
              <a:t>Acquainted with what is already ‘out there’ </a:t>
            </a:r>
          </a:p>
          <a:p>
            <a:r>
              <a:rPr lang="en-GB" sz="2200"/>
              <a:t>Aim is to build on this without covering the same specific ground </a:t>
            </a:r>
          </a:p>
          <a:p>
            <a:r>
              <a:rPr lang="en-GB" sz="2200"/>
              <a:t>Linking back to epistemological considerations:</a:t>
            </a:r>
          </a:p>
          <a:p>
            <a:pPr>
              <a:buFontTx/>
              <a:buChar char="-"/>
            </a:pPr>
            <a:r>
              <a:rPr lang="en-GB" sz="2200"/>
              <a:t>Assumptions and views about how research should be conducted </a:t>
            </a:r>
          </a:p>
          <a:p>
            <a:pPr>
              <a:buFontTx/>
              <a:buChar char="-"/>
            </a:pPr>
            <a:r>
              <a:rPr lang="en-GB" sz="2200"/>
              <a:t>‘scientific’ – hypothesis </a:t>
            </a:r>
          </a:p>
          <a:p>
            <a:pPr>
              <a:buFontTx/>
              <a:buChar char="-"/>
            </a:pPr>
            <a:r>
              <a:rPr lang="en-GB" sz="2200"/>
              <a:t>Yet, this view on research is not universally shared </a:t>
            </a:r>
          </a:p>
        </p:txBody>
      </p:sp>
    </p:spTree>
    <p:extLst>
      <p:ext uri="{BB962C8B-B14F-4D97-AF65-F5344CB8AC3E}">
        <p14:creationId xmlns:p14="http://schemas.microsoft.com/office/powerpoint/2010/main" val="1945207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op shot of a representation of networks with stick figures.">
            <a:extLst>
              <a:ext uri="{FF2B5EF4-FFF2-40B4-BE49-F238E27FC236}">
                <a16:creationId xmlns:a16="http://schemas.microsoft.com/office/drawing/2014/main" id="{5DC4C817-4D57-4120-8566-D460BC532E29}"/>
              </a:ext>
            </a:extLst>
          </p:cNvPr>
          <p:cNvPicPr>
            <a:picLocks noChangeAspect="1"/>
          </p:cNvPicPr>
          <p:nvPr/>
        </p:nvPicPr>
        <p:blipFill rotWithShape="1">
          <a:blip r:embed="rId2"/>
          <a:srcRect l="33453" r="9797"/>
          <a:stretch/>
        </p:blipFill>
        <p:spPr>
          <a:xfrm>
            <a:off x="-9527" y="3725"/>
            <a:ext cx="5846165" cy="6850548"/>
          </a:xfrm>
          <a:prstGeom prst="rect">
            <a:avLst/>
          </a:prstGeom>
        </p:spPr>
      </p:pic>
      <p:grpSp>
        <p:nvGrpSpPr>
          <p:cNvPr id="26" name="Group 18">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27" name="Freeform: Shape 19">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8" name="Freeform: Shape 20">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9" name="Freeform: Shape 21">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30" name="Freeform: Shape 22">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D53A0A99-9250-AA98-A64B-8619C99E86AA}"/>
              </a:ext>
            </a:extLst>
          </p:cNvPr>
          <p:cNvSpPr>
            <a:spLocks noGrp="1"/>
          </p:cNvSpPr>
          <p:nvPr>
            <p:ph type="title"/>
          </p:nvPr>
        </p:nvSpPr>
        <p:spPr>
          <a:xfrm>
            <a:off x="6094105" y="802955"/>
            <a:ext cx="4977976" cy="1454051"/>
          </a:xfrm>
        </p:spPr>
        <p:txBody>
          <a:bodyPr anchor="b">
            <a:normAutofit/>
          </a:bodyPr>
          <a:lstStyle/>
          <a:p>
            <a:r>
              <a:rPr lang="en-GB" sz="3600">
                <a:solidFill>
                  <a:schemeClr val="tx2"/>
                </a:solidFill>
              </a:rPr>
              <a:t>Assumptions </a:t>
            </a:r>
          </a:p>
        </p:txBody>
      </p:sp>
      <p:sp>
        <p:nvSpPr>
          <p:cNvPr id="3" name="Content Placeholder 2">
            <a:extLst>
              <a:ext uri="{FF2B5EF4-FFF2-40B4-BE49-F238E27FC236}">
                <a16:creationId xmlns:a16="http://schemas.microsoft.com/office/drawing/2014/main" id="{EC330CDB-FA15-3DF5-1965-F27C11A9023D}"/>
              </a:ext>
            </a:extLst>
          </p:cNvPr>
          <p:cNvSpPr>
            <a:spLocks noGrp="1"/>
          </p:cNvSpPr>
          <p:nvPr>
            <p:ph idx="1"/>
          </p:nvPr>
        </p:nvSpPr>
        <p:spPr>
          <a:xfrm>
            <a:off x="6090574" y="2415756"/>
            <a:ext cx="4977578" cy="3639289"/>
          </a:xfrm>
        </p:spPr>
        <p:txBody>
          <a:bodyPr anchor="ctr">
            <a:normAutofit/>
          </a:bodyPr>
          <a:lstStyle/>
          <a:p>
            <a:r>
              <a:rPr lang="en-GB" sz="1700">
                <a:solidFill>
                  <a:schemeClr val="tx2"/>
                </a:solidFill>
              </a:rPr>
              <a:t>Is the social world viewed as something external to us where there is no control? </a:t>
            </a:r>
          </a:p>
          <a:p>
            <a:r>
              <a:rPr lang="en-GB" sz="1700">
                <a:solidFill>
                  <a:schemeClr val="tx2"/>
                </a:solidFill>
              </a:rPr>
              <a:t>For an organisation, this could be a set of behavioural expectations and value set that has powerful influence over those who work there which is then socialised into new recruits </a:t>
            </a:r>
          </a:p>
          <a:p>
            <a:pPr marL="0" indent="0">
              <a:buNone/>
            </a:pPr>
            <a:r>
              <a:rPr lang="en-GB" sz="1700">
                <a:solidFill>
                  <a:schemeClr val="tx2"/>
                </a:solidFill>
              </a:rPr>
              <a:t>Or, </a:t>
            </a:r>
          </a:p>
          <a:p>
            <a:r>
              <a:rPr lang="en-GB" sz="1700">
                <a:solidFill>
                  <a:schemeClr val="tx2"/>
                </a:solidFill>
              </a:rPr>
              <a:t>It could be seen as an entity that is constantly reformulating and modifying through practice and small innovations </a:t>
            </a:r>
          </a:p>
          <a:p>
            <a:pPr marL="0" indent="0">
              <a:buNone/>
            </a:pPr>
            <a:r>
              <a:rPr lang="en-GB" sz="1700">
                <a:solidFill>
                  <a:schemeClr val="tx2"/>
                </a:solidFill>
              </a:rPr>
              <a:t>(ontology – considering the nature)</a:t>
            </a:r>
          </a:p>
          <a:p>
            <a:pPr marL="0" indent="0">
              <a:buNone/>
            </a:pPr>
            <a:r>
              <a:rPr lang="en-GB" sz="1700">
                <a:solidFill>
                  <a:schemeClr val="tx2"/>
                </a:solidFill>
              </a:rPr>
              <a:t>(Bryman, 2014). </a:t>
            </a:r>
          </a:p>
        </p:txBody>
      </p:sp>
    </p:spTree>
    <p:extLst>
      <p:ext uri="{BB962C8B-B14F-4D97-AF65-F5344CB8AC3E}">
        <p14:creationId xmlns:p14="http://schemas.microsoft.com/office/powerpoint/2010/main" val="2006123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691-BDB8-5512-BD6F-EDA68E0D8F3D}"/>
              </a:ext>
            </a:extLst>
          </p:cNvPr>
          <p:cNvSpPr>
            <a:spLocks noGrp="1"/>
          </p:cNvSpPr>
          <p:nvPr>
            <p:ph type="title"/>
          </p:nvPr>
        </p:nvSpPr>
        <p:spPr>
          <a:xfrm>
            <a:off x="6739128" y="638089"/>
            <a:ext cx="4818888" cy="1476801"/>
          </a:xfrm>
        </p:spPr>
        <p:txBody>
          <a:bodyPr anchor="b">
            <a:normAutofit/>
          </a:bodyPr>
          <a:lstStyle/>
          <a:p>
            <a:r>
              <a:rPr lang="en-GB" sz="5400"/>
              <a:t>Values </a:t>
            </a:r>
          </a:p>
        </p:txBody>
      </p:sp>
      <p:pic>
        <p:nvPicPr>
          <p:cNvPr id="1026" name="Picture 2" descr="GMSS :: Vision and Values">
            <a:extLst>
              <a:ext uri="{FF2B5EF4-FFF2-40B4-BE49-F238E27FC236}">
                <a16:creationId xmlns:a16="http://schemas.microsoft.com/office/drawing/2014/main" id="{FBB4AF94-D4F7-A268-EBA4-BCF48A50AC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0936" y="1450124"/>
            <a:ext cx="5458968" cy="395775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ABBF1A0-2AFC-C867-17EF-8D6E67A0C9FD}"/>
              </a:ext>
            </a:extLst>
          </p:cNvPr>
          <p:cNvSpPr>
            <a:spLocks noGrp="1"/>
          </p:cNvSpPr>
          <p:nvPr>
            <p:ph idx="1"/>
          </p:nvPr>
        </p:nvSpPr>
        <p:spPr>
          <a:xfrm>
            <a:off x="6739128" y="2664886"/>
            <a:ext cx="4818888" cy="3550789"/>
          </a:xfrm>
        </p:spPr>
        <p:txBody>
          <a:bodyPr anchor="t">
            <a:normAutofit/>
          </a:bodyPr>
          <a:lstStyle/>
          <a:p>
            <a:r>
              <a:rPr lang="en-GB" sz="2200"/>
              <a:t>The values of a research community can have significant implications for a researcher </a:t>
            </a:r>
          </a:p>
          <a:p>
            <a:r>
              <a:rPr lang="en-GB" sz="2200"/>
              <a:t>Ethics </a:t>
            </a:r>
          </a:p>
          <a:p>
            <a:r>
              <a:rPr lang="en-GB" sz="2200"/>
              <a:t>Elaborate framework of bodies that scrutinise </a:t>
            </a:r>
          </a:p>
          <a:p>
            <a:r>
              <a:rPr lang="en-GB" sz="2200"/>
              <a:t>Who/what can be researched and who/what cannot be?</a:t>
            </a:r>
          </a:p>
        </p:txBody>
      </p:sp>
    </p:spTree>
    <p:extLst>
      <p:ext uri="{BB962C8B-B14F-4D97-AF65-F5344CB8AC3E}">
        <p14:creationId xmlns:p14="http://schemas.microsoft.com/office/powerpoint/2010/main" val="672446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C53DF-E33D-CBBF-3FD5-9B87EEE4D75B}"/>
              </a:ext>
            </a:extLst>
          </p:cNvPr>
          <p:cNvSpPr>
            <a:spLocks noGrp="1"/>
          </p:cNvSpPr>
          <p:nvPr>
            <p:ph type="title"/>
          </p:nvPr>
        </p:nvSpPr>
        <p:spPr>
          <a:xfrm>
            <a:off x="838200" y="557188"/>
            <a:ext cx="10515600" cy="1133499"/>
          </a:xfrm>
        </p:spPr>
        <p:txBody>
          <a:bodyPr>
            <a:normAutofit/>
          </a:bodyPr>
          <a:lstStyle/>
          <a:p>
            <a:pPr algn="ctr"/>
            <a:r>
              <a:rPr lang="en-GB" sz="5200"/>
              <a:t>Why research?</a:t>
            </a:r>
          </a:p>
        </p:txBody>
      </p:sp>
      <p:graphicFrame>
        <p:nvGraphicFramePr>
          <p:cNvPr id="5" name="Content Placeholder 2">
            <a:extLst>
              <a:ext uri="{FF2B5EF4-FFF2-40B4-BE49-F238E27FC236}">
                <a16:creationId xmlns:a16="http://schemas.microsoft.com/office/drawing/2014/main" id="{79B10D1B-0EB6-B56D-354A-0B942A0B60CF}"/>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217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B4B74-BD65-9DD5-97F6-5657492643A5}"/>
              </a:ext>
            </a:extLst>
          </p:cNvPr>
          <p:cNvSpPr>
            <a:spLocks noGrp="1"/>
          </p:cNvSpPr>
          <p:nvPr>
            <p:ph type="title"/>
          </p:nvPr>
        </p:nvSpPr>
        <p:spPr>
          <a:xfrm>
            <a:off x="635000" y="640823"/>
            <a:ext cx="3418659" cy="5583148"/>
          </a:xfrm>
        </p:spPr>
        <p:txBody>
          <a:bodyPr anchor="ctr">
            <a:normAutofit/>
          </a:bodyPr>
          <a:lstStyle/>
          <a:p>
            <a:r>
              <a:rPr lang="en-GB" sz="5400"/>
              <a:t>Wider political context: </a:t>
            </a:r>
          </a:p>
        </p:txBody>
      </p:sp>
      <p:graphicFrame>
        <p:nvGraphicFramePr>
          <p:cNvPr id="17" name="Content Placeholder 2">
            <a:extLst>
              <a:ext uri="{FF2B5EF4-FFF2-40B4-BE49-F238E27FC236}">
                <a16:creationId xmlns:a16="http://schemas.microsoft.com/office/drawing/2014/main" id="{6C8EE129-9229-15D5-FA8B-59EA1909D244}"/>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137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2CB8-D7A6-2C15-890D-52CC4F7B16E6}"/>
              </a:ext>
            </a:extLst>
          </p:cNvPr>
          <p:cNvSpPr>
            <a:spLocks noGrp="1"/>
          </p:cNvSpPr>
          <p:nvPr>
            <p:ph type="title"/>
          </p:nvPr>
        </p:nvSpPr>
        <p:spPr>
          <a:xfrm>
            <a:off x="635000" y="640823"/>
            <a:ext cx="3418659" cy="5583148"/>
          </a:xfrm>
        </p:spPr>
        <p:txBody>
          <a:bodyPr anchor="ctr">
            <a:normAutofit/>
          </a:bodyPr>
          <a:lstStyle/>
          <a:p>
            <a:r>
              <a:rPr lang="en-GB" sz="5400"/>
              <a:t>Cultural context</a:t>
            </a:r>
          </a:p>
        </p:txBody>
      </p:sp>
      <p:graphicFrame>
        <p:nvGraphicFramePr>
          <p:cNvPr id="12" name="Content Placeholder 2">
            <a:extLst>
              <a:ext uri="{FF2B5EF4-FFF2-40B4-BE49-F238E27FC236}">
                <a16:creationId xmlns:a16="http://schemas.microsoft.com/office/drawing/2014/main" id="{23D17301-CB23-D891-5057-6195EFCB1DC8}"/>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25354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9B5E-05EA-0E81-A7E9-B2C37FDBF40E}"/>
              </a:ext>
            </a:extLst>
          </p:cNvPr>
          <p:cNvSpPr>
            <a:spLocks noGrp="1"/>
          </p:cNvSpPr>
          <p:nvPr>
            <p:ph type="title"/>
          </p:nvPr>
        </p:nvSpPr>
        <p:spPr>
          <a:xfrm>
            <a:off x="5297762" y="329184"/>
            <a:ext cx="6251110" cy="1783080"/>
          </a:xfrm>
        </p:spPr>
        <p:txBody>
          <a:bodyPr anchor="b">
            <a:normAutofit/>
          </a:bodyPr>
          <a:lstStyle/>
          <a:p>
            <a:r>
              <a:rPr lang="en-GB" sz="5400"/>
              <a:t>Culture continued </a:t>
            </a:r>
          </a:p>
        </p:txBody>
      </p:sp>
      <p:pic>
        <p:nvPicPr>
          <p:cNvPr id="5" name="Picture 4" descr="People shaking hands">
            <a:extLst>
              <a:ext uri="{FF2B5EF4-FFF2-40B4-BE49-F238E27FC236}">
                <a16:creationId xmlns:a16="http://schemas.microsoft.com/office/drawing/2014/main" id="{A2E27A0E-343A-69B5-460F-287784FD74B5}"/>
              </a:ext>
            </a:extLst>
          </p:cNvPr>
          <p:cNvPicPr>
            <a:picLocks noChangeAspect="1"/>
          </p:cNvPicPr>
          <p:nvPr/>
        </p:nvPicPr>
        <p:blipFill rotWithShape="1">
          <a:blip r:embed="rId2"/>
          <a:srcRect l="18704" r="3036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FA884ECE-987B-7792-D86C-69C1F63FBA59}"/>
              </a:ext>
            </a:extLst>
          </p:cNvPr>
          <p:cNvSpPr>
            <a:spLocks noGrp="1"/>
          </p:cNvSpPr>
          <p:nvPr>
            <p:ph idx="1"/>
          </p:nvPr>
        </p:nvSpPr>
        <p:spPr>
          <a:xfrm>
            <a:off x="5297762" y="2706624"/>
            <a:ext cx="6251110" cy="3483864"/>
          </a:xfrm>
        </p:spPr>
        <p:txBody>
          <a:bodyPr>
            <a:normAutofit/>
          </a:bodyPr>
          <a:lstStyle/>
          <a:p>
            <a:pPr marL="0" indent="0">
              <a:buNone/>
            </a:pPr>
            <a:r>
              <a:rPr lang="en-GB" sz="1700" i="1" dirty="0"/>
              <a:t>“The interaction of culture and communication is so pervasive that separating the two is virtually impossible. The way you communicate is deeply influenced by the culture in which you were raised. The meaning of words, the significance of gestures, the importance of time and place, the rules of human relationships—these and many other aspects of communication are defined by culture. To a large degree, your culture influences the way you think, which naturally affects the way you communicate both as a sender and receiver….In particular, your instinct is to encode your message using the assumptions of your culture. However, members of your audience decode your message according to the assumptions of their culture. The greater the difference between cultures, the greater the chance for misunderstanding”.</a:t>
            </a:r>
          </a:p>
          <a:p>
            <a:pPr marL="0" indent="0">
              <a:buNone/>
            </a:pPr>
            <a:r>
              <a:rPr lang="en-GB" sz="1700" dirty="0"/>
              <a:t>(</a:t>
            </a:r>
            <a:r>
              <a:rPr lang="en-GB" sz="1700" b="0" i="0" dirty="0" err="1">
                <a:effectLst/>
                <a:latin typeface="proxima-nova"/>
              </a:rPr>
              <a:t>Bovee</a:t>
            </a:r>
            <a:r>
              <a:rPr lang="en-GB" sz="1700" b="0" i="0" dirty="0">
                <a:effectLst/>
                <a:latin typeface="proxima-nova"/>
              </a:rPr>
              <a:t> and Thill 1016) </a:t>
            </a:r>
            <a:endParaRPr lang="en-GB" sz="1700" dirty="0"/>
          </a:p>
        </p:txBody>
      </p:sp>
    </p:spTree>
    <p:extLst>
      <p:ext uri="{BB962C8B-B14F-4D97-AF65-F5344CB8AC3E}">
        <p14:creationId xmlns:p14="http://schemas.microsoft.com/office/powerpoint/2010/main" val="24825500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15543-C37A-F169-3807-7EA35F37D416}"/>
              </a:ext>
            </a:extLst>
          </p:cNvPr>
          <p:cNvSpPr>
            <a:spLocks noGrp="1"/>
          </p:cNvSpPr>
          <p:nvPr>
            <p:ph type="title"/>
          </p:nvPr>
        </p:nvSpPr>
        <p:spPr>
          <a:xfrm>
            <a:off x="841248" y="548640"/>
            <a:ext cx="3600860" cy="5431536"/>
          </a:xfrm>
        </p:spPr>
        <p:txBody>
          <a:bodyPr>
            <a:normAutofit/>
          </a:bodyPr>
          <a:lstStyle/>
          <a:p>
            <a:r>
              <a:rPr lang="en-GB" sz="4200" dirty="0"/>
              <a:t>Considerations for applying an understanding of culture: </a:t>
            </a:r>
          </a:p>
        </p:txBody>
      </p:sp>
      <p:sp>
        <p:nvSpPr>
          <p:cNvPr id="3" name="Content Placeholder 2">
            <a:extLst>
              <a:ext uri="{FF2B5EF4-FFF2-40B4-BE49-F238E27FC236}">
                <a16:creationId xmlns:a16="http://schemas.microsoft.com/office/drawing/2014/main" id="{00F4CF17-A186-F33A-B106-48E283D568EC}"/>
              </a:ext>
            </a:extLst>
          </p:cNvPr>
          <p:cNvSpPr>
            <a:spLocks noGrp="1"/>
          </p:cNvSpPr>
          <p:nvPr>
            <p:ph idx="1"/>
          </p:nvPr>
        </p:nvSpPr>
        <p:spPr>
          <a:xfrm>
            <a:off x="5126418" y="552091"/>
            <a:ext cx="6224335" cy="5431536"/>
          </a:xfrm>
        </p:spPr>
        <p:txBody>
          <a:bodyPr anchor="ctr">
            <a:normAutofit/>
          </a:bodyPr>
          <a:lstStyle/>
          <a:p>
            <a:r>
              <a:rPr lang="en-GB" sz="2200"/>
              <a:t>Amount of detail needed – high-context cultures – France and Japan, for example, are high-context cultures that provides little written detail. Instead, generally, there are many social rules and understandings within the culture. </a:t>
            </a:r>
          </a:p>
          <a:p>
            <a:r>
              <a:rPr lang="en-GB" sz="2200"/>
              <a:t>Expectation here that people have assumed enough knowledge to avoid detail</a:t>
            </a:r>
          </a:p>
          <a:p>
            <a:r>
              <a:rPr lang="en-GB" sz="2200"/>
              <a:t>In contrast, the USA, UK and Germany are low-context cultures where we assume little and offer surface level rules which are more explicitly defined </a:t>
            </a:r>
          </a:p>
          <a:p>
            <a:r>
              <a:rPr lang="en-GB" sz="2200"/>
              <a:t>The latter expects detailed writing of an entire process </a:t>
            </a:r>
          </a:p>
        </p:txBody>
      </p:sp>
    </p:spTree>
    <p:extLst>
      <p:ext uri="{BB962C8B-B14F-4D97-AF65-F5344CB8AC3E}">
        <p14:creationId xmlns:p14="http://schemas.microsoft.com/office/powerpoint/2010/main" val="277645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AB54-3FBA-7E6D-EADB-2371AC99EC0A}"/>
              </a:ext>
            </a:extLst>
          </p:cNvPr>
          <p:cNvSpPr>
            <a:spLocks noGrp="1"/>
          </p:cNvSpPr>
          <p:nvPr>
            <p:ph type="title"/>
          </p:nvPr>
        </p:nvSpPr>
        <p:spPr>
          <a:xfrm>
            <a:off x="6739128" y="638089"/>
            <a:ext cx="4818888" cy="1476801"/>
          </a:xfrm>
        </p:spPr>
        <p:txBody>
          <a:bodyPr anchor="b">
            <a:normAutofit/>
          </a:bodyPr>
          <a:lstStyle/>
          <a:p>
            <a:r>
              <a:rPr lang="en-GB" sz="3000" dirty="0"/>
              <a:t>Considerations for applying an understanding of culture: </a:t>
            </a:r>
          </a:p>
        </p:txBody>
      </p:sp>
      <p:pic>
        <p:nvPicPr>
          <p:cNvPr id="7" name="Graphic 6" descr="Social Network">
            <a:extLst>
              <a:ext uri="{FF2B5EF4-FFF2-40B4-BE49-F238E27FC236}">
                <a16:creationId xmlns:a16="http://schemas.microsoft.com/office/drawing/2014/main" id="{995ACBFC-4056-C2F6-89C4-C404FCB83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3" name="Content Placeholder 2">
            <a:extLst>
              <a:ext uri="{FF2B5EF4-FFF2-40B4-BE49-F238E27FC236}">
                <a16:creationId xmlns:a16="http://schemas.microsoft.com/office/drawing/2014/main" id="{376433A7-D9A0-DFA2-AAC4-FF08C8883F07}"/>
              </a:ext>
            </a:extLst>
          </p:cNvPr>
          <p:cNvSpPr>
            <a:spLocks noGrp="1"/>
          </p:cNvSpPr>
          <p:nvPr>
            <p:ph idx="1"/>
          </p:nvPr>
        </p:nvSpPr>
        <p:spPr>
          <a:xfrm>
            <a:off x="6739128" y="2664886"/>
            <a:ext cx="4818888" cy="3550789"/>
          </a:xfrm>
        </p:spPr>
        <p:txBody>
          <a:bodyPr anchor="t">
            <a:normAutofit/>
          </a:bodyPr>
          <a:lstStyle/>
          <a:p>
            <a:r>
              <a:rPr lang="en-GB" sz="1700" dirty="0"/>
              <a:t>Distance between hierarchies – top to bottom in an organisation </a:t>
            </a:r>
          </a:p>
          <a:p>
            <a:r>
              <a:rPr lang="en-GB" sz="1700" dirty="0"/>
              <a:t>The greater the distance between top-level management and low-level workers, the more formal the culture tends to be between them</a:t>
            </a:r>
          </a:p>
          <a:p>
            <a:r>
              <a:rPr lang="en-GB" sz="1700" dirty="0"/>
              <a:t>In companies that are more flat, communication tends to be less formal </a:t>
            </a:r>
          </a:p>
          <a:p>
            <a:r>
              <a:rPr lang="en-GB" sz="1700" dirty="0"/>
              <a:t>Individual versus group preferences – collectivist – pursuing group goals </a:t>
            </a:r>
          </a:p>
          <a:p>
            <a:r>
              <a:rPr lang="en-GB" sz="1700" dirty="0"/>
              <a:t>Individualistic cultures – more interested in personal achievement </a:t>
            </a:r>
          </a:p>
        </p:txBody>
      </p:sp>
    </p:spTree>
    <p:extLst>
      <p:ext uri="{BB962C8B-B14F-4D97-AF65-F5344CB8AC3E}">
        <p14:creationId xmlns:p14="http://schemas.microsoft.com/office/powerpoint/2010/main" val="1370791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2596097800"/>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21591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6BF5-0EAD-47FD-BD9F-1E3A6C01D3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8A6FFD-A7C0-4C37-9DD6-05A306865BCA}"/>
              </a:ext>
            </a:extLst>
          </p:cNvPr>
          <p:cNvSpPr>
            <a:spLocks noGrp="1"/>
          </p:cNvSpPr>
          <p:nvPr>
            <p:ph idx="1"/>
          </p:nvPr>
        </p:nvSpPr>
        <p:spPr/>
        <p:txBody>
          <a:bodyPr>
            <a:normAutofit fontScale="70000" lnSpcReduction="20000"/>
          </a:bodyPr>
          <a:lstStyle/>
          <a:p>
            <a:pPr marL="0" indent="0">
              <a:buNone/>
            </a:pPr>
            <a:r>
              <a:rPr lang="en-GB" dirty="0"/>
              <a:t>Bryman, A. 2012. </a:t>
            </a:r>
            <a:r>
              <a:rPr lang="en-GB" i="1" dirty="0"/>
              <a:t>Social Research Methods. </a:t>
            </a:r>
            <a:r>
              <a:rPr lang="en-GB" dirty="0"/>
              <a:t>(4</a:t>
            </a:r>
            <a:r>
              <a:rPr lang="en-GB" baseline="30000" dirty="0"/>
              <a:t>th</a:t>
            </a:r>
            <a:r>
              <a:rPr lang="en-GB" dirty="0"/>
              <a:t> ed). Oxford: Oxford University Press. </a:t>
            </a:r>
          </a:p>
          <a:p>
            <a:pPr marL="0" indent="0">
              <a:buNone/>
            </a:pPr>
            <a:r>
              <a:rPr lang="en-GB" dirty="0"/>
              <a:t>Kelly, K. &amp; Bowe, B. Qualitative research methods in engineering. </a:t>
            </a:r>
            <a:r>
              <a:rPr lang="en-GB" dirty="0">
                <a:hlinkClick r:id="rId2"/>
              </a:rPr>
              <a:t>https://www.researchgate.net/publication/344535661_Qualitative_Research_Methods_in_Engineering</a:t>
            </a:r>
            <a:r>
              <a:rPr lang="en-GB" dirty="0"/>
              <a:t> </a:t>
            </a:r>
          </a:p>
          <a:p>
            <a:pPr marL="0" indent="0">
              <a:buNone/>
            </a:pPr>
            <a:r>
              <a:rPr lang="en-GB" dirty="0" err="1"/>
              <a:t>Kvale</a:t>
            </a:r>
            <a:r>
              <a:rPr lang="en-GB" dirty="0"/>
              <a:t>, S. (1996). </a:t>
            </a:r>
            <a:r>
              <a:rPr lang="en-GB" i="1" dirty="0" err="1"/>
              <a:t>InterViews</a:t>
            </a:r>
            <a:r>
              <a:rPr lang="en-GB" i="1" dirty="0"/>
              <a:t>: An introduction to Qualitative Research interviewing</a:t>
            </a:r>
            <a:r>
              <a:rPr lang="en-GB" dirty="0"/>
              <a:t>. Thousand Oaks, CA: Sage. </a:t>
            </a:r>
          </a:p>
          <a:p>
            <a:pPr marL="0" indent="0">
              <a:buNone/>
            </a:pPr>
            <a:r>
              <a:rPr lang="en-GB" dirty="0"/>
              <a:t>McGrath, J. E. (1982). Dilemmatic: The study of research choices and dilemmas. In J. E. McGrath, J. Martin, &amp; R. A. </a:t>
            </a:r>
            <a:r>
              <a:rPr lang="en-GB" dirty="0" err="1"/>
              <a:t>Kulka</a:t>
            </a:r>
            <a:r>
              <a:rPr lang="en-GB" dirty="0"/>
              <a:t> (Eds.), </a:t>
            </a:r>
            <a:r>
              <a:rPr lang="en-GB" i="1" dirty="0"/>
              <a:t>Judgment calls in research </a:t>
            </a:r>
            <a:r>
              <a:rPr lang="en-GB" dirty="0"/>
              <a:t>(pp. 69-102). Beverly Hills, CA: Sage Publications.</a:t>
            </a:r>
          </a:p>
          <a:p>
            <a:pPr marL="0" indent="0">
              <a:buNone/>
            </a:pPr>
            <a:r>
              <a:rPr lang="en-GB" dirty="0"/>
              <a:t>Rashid, Y., Rashid, A., </a:t>
            </a:r>
            <a:r>
              <a:rPr lang="en-GB" dirty="0" err="1"/>
              <a:t>Warraich</a:t>
            </a:r>
            <a:r>
              <a:rPr lang="en-GB" dirty="0"/>
              <a:t>, M.A., Sabir, S.S., Waseem, A. Cast Study Method: A Step-by-Step Guide for Business Researchers. </a:t>
            </a:r>
            <a:r>
              <a:rPr lang="en-GB" i="1" dirty="0"/>
              <a:t>International Journal of Qualitative Methods</a:t>
            </a:r>
            <a:r>
              <a:rPr lang="en-GB" dirty="0"/>
              <a:t>, 18, 1-13. </a:t>
            </a:r>
          </a:p>
          <a:p>
            <a:pPr marL="0" indent="0">
              <a:buNone/>
            </a:pPr>
            <a:r>
              <a:rPr lang="en-GB" dirty="0"/>
              <a:t>Turner, S., Cardinal, L., &amp; Burton, R. (2017). Research Design for Mixed Methods: A Triangulation-based Framework and Roadmap. </a:t>
            </a:r>
            <a:r>
              <a:rPr lang="en-GB" i="1" dirty="0"/>
              <a:t>Organisational Research Methods, </a:t>
            </a:r>
            <a:r>
              <a:rPr lang="en-GB" dirty="0"/>
              <a:t>20(2), 243-267. </a:t>
            </a:r>
          </a:p>
          <a:p>
            <a:pPr marL="0" indent="0">
              <a:buNone/>
            </a:pPr>
            <a:r>
              <a:rPr lang="en-GB" dirty="0"/>
              <a:t>Sandeep Reddivari, </a:t>
            </a:r>
            <a:r>
              <a:rPr lang="en-GB" dirty="0" err="1"/>
              <a:t>Asai</a:t>
            </a:r>
            <a:r>
              <a:rPr lang="en-GB" dirty="0"/>
              <a:t> </a:t>
            </a:r>
            <a:r>
              <a:rPr lang="en-GB" dirty="0" err="1"/>
              <a:t>Asaithambi</a:t>
            </a:r>
            <a:r>
              <a:rPr lang="en-GB" dirty="0"/>
              <a:t>, Nan </a:t>
            </a:r>
            <a:r>
              <a:rPr lang="en-GB" dirty="0" err="1"/>
              <a:t>Niu</a:t>
            </a:r>
            <a:r>
              <a:rPr lang="en-GB" dirty="0"/>
              <a:t>, </a:t>
            </a:r>
            <a:r>
              <a:rPr lang="en-GB" dirty="0" err="1"/>
              <a:t>Wentao</a:t>
            </a:r>
            <a:r>
              <a:rPr lang="en-GB" dirty="0"/>
              <a:t> Wang, Li Da Xu &amp; </a:t>
            </a:r>
            <a:r>
              <a:rPr lang="en-GB" dirty="0" err="1"/>
              <a:t>JingRu</a:t>
            </a:r>
            <a:r>
              <a:rPr lang="en-GB" dirty="0"/>
              <a:t> C. Cheng (2017) Ethnographic field work in requirements engineering, Enterprise Information Systems, 11(1), 137-159.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9133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4307-8748-4D54-8EB8-29624B7364D9}"/>
              </a:ext>
            </a:extLst>
          </p:cNvPr>
          <p:cNvSpPr>
            <a:spLocks noGrp="1"/>
          </p:cNvSpPr>
          <p:nvPr>
            <p:ph type="title"/>
          </p:nvPr>
        </p:nvSpPr>
        <p:spPr/>
        <p:txBody>
          <a:bodyPr/>
          <a:lstStyle/>
          <a:p>
            <a:r>
              <a:rPr lang="en-GB" dirty="0"/>
              <a:t>References and further reading </a:t>
            </a:r>
          </a:p>
        </p:txBody>
      </p:sp>
      <p:sp>
        <p:nvSpPr>
          <p:cNvPr id="3" name="Content Placeholder 2">
            <a:extLst>
              <a:ext uri="{FF2B5EF4-FFF2-40B4-BE49-F238E27FC236}">
                <a16:creationId xmlns:a16="http://schemas.microsoft.com/office/drawing/2014/main" id="{477D98DF-2C3D-419B-9638-22470F297016}"/>
              </a:ext>
            </a:extLst>
          </p:cNvPr>
          <p:cNvSpPr>
            <a:spLocks noGrp="1"/>
          </p:cNvSpPr>
          <p:nvPr>
            <p:ph idx="1"/>
          </p:nvPr>
        </p:nvSpPr>
        <p:spPr/>
        <p:txBody>
          <a:bodyPr>
            <a:normAutofit fontScale="77500" lnSpcReduction="20000"/>
          </a:bodyPr>
          <a:lstStyle/>
          <a:p>
            <a:pPr marL="0" indent="0">
              <a:buNone/>
            </a:pPr>
            <a:r>
              <a:rPr lang="en-GB" dirty="0" err="1">
                <a:hlinkClick r:id="rId2">
                  <a:extLst>
                    <a:ext uri="{A12FA001-AC4F-418D-AE19-62706E023703}">
                      <ahyp:hlinkClr xmlns:ahyp="http://schemas.microsoft.com/office/drawing/2018/hyperlinkcolor" val="tx"/>
                    </a:ext>
                  </a:extLst>
                </a:hlinkClick>
              </a:rPr>
              <a:t>Bovee</a:t>
            </a:r>
            <a:r>
              <a:rPr lang="en-GB" dirty="0">
                <a:hlinkClick r:id="" action="ppaction://noaction">
                  <a:extLst>
                    <a:ext uri="{A12FA001-AC4F-418D-AE19-62706E023703}">
                      <ahyp:hlinkClr xmlns:ahyp="http://schemas.microsoft.com/office/drawing/2018/hyperlinkcolor" val="tx"/>
                    </a:ext>
                  </a:extLst>
                </a:hlinkClick>
              </a:rPr>
              <a:t>, Courtland and John Thill. Business Communication Today. 13th ed. Boston: Pearson, 2016, pgs. 65-66</a:t>
            </a:r>
          </a:p>
          <a:p>
            <a:pPr marL="0" indent="0">
              <a:buNone/>
            </a:pPr>
            <a:r>
              <a:rPr lang="en-GB" dirty="0">
                <a:hlinkClick r:id="" action="ppaction://noaction">
                  <a:extLst>
                    <a:ext uri="{A12FA001-AC4F-418D-AE19-62706E023703}">
                      <ahyp:hlinkClr xmlns:ahyp="http://schemas.microsoft.com/office/drawing/2018/hyperlinkcolor" val="tx"/>
                    </a:ext>
                  </a:extLst>
                </a:hlinkClick>
              </a:rPr>
              <a:t>EPCM Holdings (global engineering project): https://epcmholdings.com/ethics-and-engineering/</a:t>
            </a:r>
            <a:r>
              <a:rPr lang="en-GB" dirty="0"/>
              <a:t> </a:t>
            </a:r>
          </a:p>
          <a:p>
            <a:pPr marL="0" indent="0">
              <a:buNone/>
            </a:pPr>
            <a:r>
              <a:rPr lang="en-GB" dirty="0">
                <a:hlinkClick r:id="rId3">
                  <a:extLst>
                    <a:ext uri="{A12FA001-AC4F-418D-AE19-62706E023703}">
                      <ahyp:hlinkClr xmlns:ahyp="http://schemas.microsoft.com/office/drawing/2018/hyperlinkcolor" val="tx"/>
                    </a:ext>
                  </a:extLst>
                </a:hlinkClick>
              </a:rPr>
              <a:t>Guillrmin, M., Gillam, L. 2014. Ethics, Reflexivity, and ‘Ethically Important Moments’ in Research. DOI: </a:t>
            </a:r>
            <a:r>
              <a:rPr lang="en-GB" b="0" i="0" dirty="0">
                <a:effectLst/>
                <a:hlinkClick r:id="rId4">
                  <a:extLst>
                    <a:ext uri="{A12FA001-AC4F-418D-AE19-62706E023703}">
                      <ahyp:hlinkClr xmlns:ahyp="http://schemas.microsoft.com/office/drawing/2018/hyperlinkcolor" val="tx"/>
                    </a:ext>
                  </a:extLst>
                </a:hlinkClick>
              </a:rPr>
              <a:t>10.1177/1077800403262360</a:t>
            </a:r>
            <a:r>
              <a:rPr lang="en-GB" b="0" i="0" dirty="0">
                <a:effectLst/>
              </a:rPr>
              <a:t> </a:t>
            </a:r>
          </a:p>
          <a:p>
            <a:pPr marL="0" indent="0">
              <a:buNone/>
            </a:pPr>
            <a:r>
              <a:rPr lang="en-GB" dirty="0">
                <a:hlinkClick r:id="" action="ppaction://noaction">
                  <a:extLst>
                    <a:ext uri="{A12FA001-AC4F-418D-AE19-62706E023703}">
                      <ahyp:hlinkClr xmlns:ahyp="http://schemas.microsoft.com/office/drawing/2018/hyperlinkcolor" val="tx"/>
                    </a:ext>
                  </a:extLst>
                </a:hlinkClick>
              </a:rPr>
              <a:t>Lawlor, R. 2016. Engineering in Society: https://www.raeng.org.uk/publications/reports/engineering-in-society </a:t>
            </a:r>
          </a:p>
          <a:p>
            <a:pPr marL="0" indent="0">
              <a:buNone/>
            </a:pPr>
            <a:r>
              <a:rPr lang="en-GB" dirty="0">
                <a:hlinkClick r:id="" action="ppaction://noaction">
                  <a:extLst>
                    <a:ext uri="{A12FA001-AC4F-418D-AE19-62706E023703}">
                      <ahyp:hlinkClr xmlns:ahyp="http://schemas.microsoft.com/office/drawing/2018/hyperlinkcolor" val="tx"/>
                    </a:ext>
                  </a:extLst>
                </a:hlinkClick>
              </a:rPr>
              <a:t>Mansfield, M. 2019 Why Ethics Are So Important For Engineers. </a:t>
            </a:r>
            <a:r>
              <a:rPr lang="en-GB" i="1" dirty="0">
                <a:hlinkClick r:id="rId3">
                  <a:extLst>
                    <a:ext uri="{A12FA001-AC4F-418D-AE19-62706E023703}">
                      <ahyp:hlinkClr xmlns:ahyp="http://schemas.microsoft.com/office/drawing/2018/hyperlinkcolor" val="tx"/>
                    </a:ext>
                  </a:extLst>
                </a:hlinkClick>
              </a:rPr>
              <a:t>Engineering &amp; Defence  </a:t>
            </a:r>
            <a:r>
              <a:rPr lang="en-GB" dirty="0">
                <a:hlinkClick r:id="rId3">
                  <a:extLst>
                    <a:ext uri="{A12FA001-AC4F-418D-AE19-62706E023703}">
                      <ahyp:hlinkClr xmlns:ahyp="http://schemas.microsoft.com/office/drawing/2018/hyperlinkcolor" val="tx"/>
                    </a:ext>
                  </a:extLst>
                </a:hlinkClick>
              </a:rPr>
              <a:t>https://blog.v-hr.com/blog/why-ethics-are-so-important-for-engineers</a:t>
            </a:r>
            <a:r>
              <a:rPr lang="en-GB" dirty="0"/>
              <a:t> </a:t>
            </a:r>
          </a:p>
          <a:p>
            <a:pPr marL="0" indent="0">
              <a:buNone/>
            </a:pPr>
            <a:r>
              <a:rPr lang="en-GB" dirty="0">
                <a:hlinkClick r:id="rId5">
                  <a:extLst>
                    <a:ext uri="{A12FA001-AC4F-418D-AE19-62706E023703}">
                      <ahyp:hlinkClr xmlns:ahyp="http://schemas.microsoft.com/office/drawing/2018/hyperlinkcolor" val="tx"/>
                    </a:ext>
                  </a:extLst>
                </a:hlinkClick>
              </a:rPr>
              <a:t>Royal Academy of Engineering: https://www.raeng.org.uk/policy/supporting-the-profession/engineering-ethics-and-philosophy/ethics</a:t>
            </a:r>
            <a:r>
              <a:rPr lang="en-GB" dirty="0"/>
              <a:t> </a:t>
            </a:r>
            <a:endParaRPr lang="en-GB" dirty="0">
              <a:hlinkClick r:id="" action="ppaction://noaction">
                <a:extLst>
                  <a:ext uri="{A12FA001-AC4F-418D-AE19-62706E023703}">
                    <ahyp:hlinkClr xmlns:ahyp="http://schemas.microsoft.com/office/drawing/2018/hyperlinkcolor" val="tx"/>
                  </a:ext>
                </a:extLst>
              </a:hlinkClick>
            </a:endParaRPr>
          </a:p>
          <a:p>
            <a:pPr marL="0" indent="0">
              <a:buNone/>
            </a:pPr>
            <a:r>
              <a:rPr lang="en-GB" dirty="0">
                <a:hlinkClick r:id="" action="ppaction://noaction">
                  <a:extLst>
                    <a:ext uri="{A12FA001-AC4F-418D-AE19-62706E023703}">
                      <ahyp:hlinkClr xmlns:ahyp="http://schemas.microsoft.com/office/drawing/2018/hyperlinkcolor" val="tx"/>
                    </a:ext>
                  </a:extLst>
                </a:hlinkClick>
              </a:rPr>
              <a:t>Stahl, B. et al. 2014. Critical Theory as an Approach to the Ethics of Information Security. </a:t>
            </a:r>
            <a:r>
              <a:rPr lang="en-GB" i="1" dirty="0">
                <a:hlinkClick r:id="rId3">
                  <a:extLst>
                    <a:ext uri="{A12FA001-AC4F-418D-AE19-62706E023703}">
                      <ahyp:hlinkClr xmlns:ahyp="http://schemas.microsoft.com/office/drawing/2018/hyperlinkcolor" val="tx"/>
                    </a:ext>
                  </a:extLst>
                </a:hlinkClick>
              </a:rPr>
              <a:t>Science and Engineering Ethics </a:t>
            </a:r>
            <a:r>
              <a:rPr lang="en-GB" dirty="0">
                <a:hlinkClick r:id="rId3">
                  <a:extLst>
                    <a:ext uri="{A12FA001-AC4F-418D-AE19-62706E023703}">
                      <ahyp:hlinkClr xmlns:ahyp="http://schemas.microsoft.com/office/drawing/2018/hyperlinkcolor" val="tx"/>
                    </a:ext>
                  </a:extLst>
                </a:hlinkClick>
              </a:rPr>
              <a:t>D.O.I: 10.1007/s11948-013-9496-6</a:t>
            </a:r>
          </a:p>
        </p:txBody>
      </p:sp>
    </p:spTree>
    <p:extLst>
      <p:ext uri="{BB962C8B-B14F-4D97-AF65-F5344CB8AC3E}">
        <p14:creationId xmlns:p14="http://schemas.microsoft.com/office/powerpoint/2010/main" val="618982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TotalTime>
  <Words>2274</Words>
  <Application>Microsoft Office PowerPoint</Application>
  <PresentationFormat>Widescreen</PresentationFormat>
  <Paragraphs>197</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proxima-nova</vt:lpstr>
      <vt:lpstr>Office Theme</vt:lpstr>
      <vt:lpstr>Research methods  ACFA7004 Dr Kim Dearing </vt:lpstr>
      <vt:lpstr>Qualitative block </vt:lpstr>
      <vt:lpstr>Data analysis</vt:lpstr>
      <vt:lpstr>Analysis and interpretation within an interpretive paradigm – what do you do with all the data?! </vt:lpstr>
      <vt:lpstr>Tentative thoughts </vt:lpstr>
      <vt:lpstr>The ‘big 6’ of qualitative analysis methods: </vt:lpstr>
      <vt:lpstr>General principles </vt:lpstr>
      <vt:lpstr>Tips: </vt:lpstr>
      <vt:lpstr>PowerPoint Presentation</vt:lpstr>
      <vt:lpstr>Three types of coding</vt:lpstr>
      <vt:lpstr>Thematic analysis </vt:lpstr>
      <vt:lpstr>Identifying themes, patterns and relationships </vt:lpstr>
      <vt:lpstr>Look out for: </vt:lpstr>
      <vt:lpstr>Visual mapping techniques</vt:lpstr>
      <vt:lpstr>Similarities </vt:lpstr>
      <vt:lpstr>Summarising the data </vt:lpstr>
      <vt:lpstr>Writing up </vt:lpstr>
      <vt:lpstr>Computer assisted qualitative data analysis </vt:lpstr>
      <vt:lpstr>Social and cultural context of research </vt:lpstr>
      <vt:lpstr>Context and design research </vt:lpstr>
      <vt:lpstr>Social context: </vt:lpstr>
      <vt:lpstr>Research context: </vt:lpstr>
      <vt:lpstr>Existing knowledge</vt:lpstr>
      <vt:lpstr>Assumptions </vt:lpstr>
      <vt:lpstr>Values </vt:lpstr>
      <vt:lpstr>Why research?</vt:lpstr>
      <vt:lpstr>Wider political context: </vt:lpstr>
      <vt:lpstr>Cultural context</vt:lpstr>
      <vt:lpstr>Culture continued </vt:lpstr>
      <vt:lpstr>Considerations for applying an understanding of culture: </vt:lpstr>
      <vt:lpstr>Considerations for applying an understanding of culture: </vt:lpstr>
      <vt:lpstr>Qualitative block </vt:lpstr>
      <vt:lpstr>References</vt:lpstr>
      <vt:lpstr>References and further reading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3</cp:revision>
  <dcterms:created xsi:type="dcterms:W3CDTF">2022-04-26T09:03:46Z</dcterms:created>
  <dcterms:modified xsi:type="dcterms:W3CDTF">2023-03-28T09:25:16Z</dcterms:modified>
</cp:coreProperties>
</file>