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0" r:id="rId1"/>
  </p:sldMasterIdLst>
  <p:notesMasterIdLst>
    <p:notesMasterId r:id="rId19"/>
  </p:notesMasterIdLst>
  <p:sldIdLst>
    <p:sldId id="256" r:id="rId2"/>
    <p:sldId id="257" r:id="rId3"/>
    <p:sldId id="258" r:id="rId4"/>
    <p:sldId id="259" r:id="rId5"/>
    <p:sldId id="261" r:id="rId6"/>
    <p:sldId id="262" r:id="rId7"/>
    <p:sldId id="263" r:id="rId8"/>
    <p:sldId id="264" r:id="rId9"/>
    <p:sldId id="272" r:id="rId10"/>
    <p:sldId id="265" r:id="rId11"/>
    <p:sldId id="266" r:id="rId12"/>
    <p:sldId id="267" r:id="rId13"/>
    <p:sldId id="268" r:id="rId14"/>
    <p:sldId id="269" r:id="rId15"/>
    <p:sldId id="273" r:id="rId16"/>
    <p:sldId id="270" r:id="rId17"/>
    <p:sldId id="274" r:id="rId24"/>
    <p:sldId id="275" r:id="rId25"/>
    <p:sldId id="276" r:id="rId26"/>
    <p:sldId id="277" r:id="rId27"/>
    <p:sldId id="278" r:id="rId28"/>
    <p:sldId id="279" r:id="rId29"/>
    <p:sldId id="280" r:id="rId30"/>
    <p:sldId id="281" r:id="rId31"/>
    <p:sldId id="282" r:id="rId32"/>
    <p:sldId id="27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7705" autoAdjust="0"/>
    <p:restoredTop sz="86994" autoAdjust="0"/>
  </p:normalViewPr>
  <p:slideViewPr>
    <p:cSldViewPr snapToGrid="0">
      <p:cViewPr varScale="1">
        <p:scale>
          <a:sx n="96" d="100"/>
          <a:sy n="96" d="100"/>
        </p:scale>
        <p:origin x="42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notesMaster" Target="notesMasters/notesMaster1.xml"/><Relationship Id="rId20" Type="http://schemas.openxmlformats.org/officeDocument/2006/relationships/presProps" Target="presProps.xml"/><Relationship Id="rId21" Type="http://schemas.openxmlformats.org/officeDocument/2006/relationships/viewProps" Target="viewProps.xml"/><Relationship Id="rId22" Type="http://schemas.openxmlformats.org/officeDocument/2006/relationships/theme" Target="theme/theme1.xml"/><Relationship Id="rId23" Type="http://schemas.openxmlformats.org/officeDocument/2006/relationships/tableStyles" Target="tableStyles.xml"/><Relationship Id="rId24" Type="http://schemas.openxmlformats.org/officeDocument/2006/relationships/slide" Target="slides/slide18.xml"/><Relationship Id="rId25" Type="http://schemas.openxmlformats.org/officeDocument/2006/relationships/slide" Target="slides/slide19.xml"/><Relationship Id="rId26" Type="http://schemas.openxmlformats.org/officeDocument/2006/relationships/slide" Target="slides/slide20.xml"/><Relationship Id="rId27" Type="http://schemas.openxmlformats.org/officeDocument/2006/relationships/slide" Target="slides/slide21.xml"/><Relationship Id="rId28" Type="http://schemas.openxmlformats.org/officeDocument/2006/relationships/slide" Target="slides/slide22.xml"/><Relationship Id="rId29" Type="http://schemas.openxmlformats.org/officeDocument/2006/relationships/slide" Target="slides/slide23.xml"/><Relationship Id="rId30" Type="http://schemas.openxmlformats.org/officeDocument/2006/relationships/slide" Target="slides/slide24.xml"/><Relationship Id="rId31" Type="http://schemas.openxmlformats.org/officeDocument/2006/relationships/slide" Target="slides/slide25.xml"/><Relationship Id="rId32" Type="http://schemas.openxmlformats.org/officeDocument/2006/relationships/slide" Target="slides/slide2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3872A1-F9F3-4828-92EA-6DAA22A9D75A}" type="datetimeFigureOut">
              <a:rPr lang="en-GB" smtClean="0"/>
              <a:t>28/09/2026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7F13BE-0D13-4DB1-B8FE-C23C5387B70B}" type="slidenum">
              <a:rPr lang="en-GB" smtClean="0"/>
              <a:t>‹#›</a:t>
            </a:fld>
            <a:endParaRPr lang="en-GB"/>
          </a:p>
        </p:txBody>
      </p:sp>
    </p:spTree>
    <p:extLst>
      <p:ext uri="{BB962C8B-B14F-4D97-AF65-F5344CB8AC3E}">
        <p14:creationId xmlns:p14="http://schemas.microsoft.com/office/powerpoint/2010/main" val="2530835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Quick recap quiz on Session 1 (about 5 minutes). Give 30 seconds per question. Students can write answers on paper or show with fingers. Answers are on the slide after Question 7 and in the notes of each question slide.</a:t>
            </a:r>
          </a:p>
        </p:txBody>
      </p:sp>
      <p:sp>
        <p:nvSpPr>
          <p:cNvPr id="4" name="Slide Number Placeholder 3"/>
          <p:cNvSpPr>
            <a:spLocks noGrp="1"/>
          </p:cNvSpPr>
          <p:nvPr>
            <p:ph type="sldNum" idx="5" sz="quarter"/>
          </p:nvPr>
        </p:nvSpPr>
        <p:spPr/>
      </p:sp>
    </p:spTree>
  </p:cSld>
  <p:clrMapOvr>
    <a:masterClrMapping/>
  </p:clrMapOvr>
</p:notes>
</file>

<file path=ppt/notesSlides/notesSlide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Answer: B (2 hours). Each session lasts 2 hours, with a 15-minute break between the two sessions.</a:t>
            </a:r>
          </a:p>
        </p:txBody>
      </p:sp>
      <p:sp>
        <p:nvSpPr>
          <p:cNvPr id="4" name="Slide Number Placeholder 3"/>
          <p:cNvSpPr>
            <a:spLocks noGrp="1"/>
          </p:cNvSpPr>
          <p:nvPr>
            <p:ph type="sldNum" idx="5" sz="quarter"/>
          </p:nvPr>
        </p:nvSpPr>
        <p:spPr/>
      </p:sp>
    </p:spTree>
  </p:cSld>
  <p:clrMapOvr>
    <a:masterClrMapping/>
  </p:clrMapOvr>
</p:notes>
</file>

<file path=ppt/notesSlides/notesSlide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Answer: B (10 minutes). More than 10 minutes late (or leaving more than 10 minutes early) is recorded as LATE.</a:t>
            </a:r>
          </a:p>
        </p:txBody>
      </p:sp>
      <p:sp>
        <p:nvSpPr>
          <p:cNvPr id="4" name="Slide Number Placeholder 3"/>
          <p:cNvSpPr>
            <a:spLocks noGrp="1"/>
          </p:cNvSpPr>
          <p:nvPr>
            <p:ph type="sldNum" idx="5" sz="quarter"/>
          </p:nvPr>
        </p:nvSpPr>
        <p:spPr/>
      </p:sp>
    </p:spTree>
  </p:cSld>
  <p:clrMapOvr>
    <a:masterClrMapping/>
  </p:clrMapOvr>
</p:notes>
</file>

<file path=ppt/notesSlides/notesSlide4.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Answer: C (Moodle). Everything is on Moodle. Check the Lessons and prepare before coming to class.</a:t>
            </a:r>
          </a:p>
        </p:txBody>
      </p:sp>
      <p:sp>
        <p:nvSpPr>
          <p:cNvPr id="4" name="Slide Number Placeholder 3"/>
          <p:cNvSpPr>
            <a:spLocks noGrp="1"/>
          </p:cNvSpPr>
          <p:nvPr>
            <p:ph type="sldNum" idx="5" sz="quarter"/>
          </p:nvPr>
        </p:nvSpPr>
        <p:spPr/>
      </p:sp>
    </p:spTree>
  </p:cSld>
  <p:clrMapOvr>
    <a:masterClrMapping/>
  </p:clrMapOvr>
</p:notes>
</file>

<file path=ppt/notesSlides/notesSlide5.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Answer: B (Your student (TSD) email). Always use your student email, and check it frequently.</a:t>
            </a:r>
          </a:p>
        </p:txBody>
      </p:sp>
      <p:sp>
        <p:nvSpPr>
          <p:cNvPr id="4" name="Slide Number Placeholder 3"/>
          <p:cNvSpPr>
            <a:spLocks noGrp="1"/>
          </p:cNvSpPr>
          <p:nvPr>
            <p:ph type="sldNum" idx="5" sz="quarter"/>
          </p:nvPr>
        </p:nvSpPr>
        <p:spPr/>
      </p:sp>
    </p:spTree>
  </p:cSld>
  <p:clrMapOvr>
    <a:masterClrMapping/>
  </p:clrMapOvr>
</p:notes>
</file>

<file path=ppt/notesSlides/notesSlide6.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Answer: C (75%). 160 of the 200 hours (75%) are independent learning; only 40 hours (25%) are scheduled.</a:t>
            </a:r>
          </a:p>
        </p:txBody>
      </p:sp>
      <p:sp>
        <p:nvSpPr>
          <p:cNvPr id="4" name="Slide Number Placeholder 3"/>
          <p:cNvSpPr>
            <a:spLocks noGrp="1"/>
          </p:cNvSpPr>
          <p:nvPr>
            <p:ph type="sldNum" idx="5" sz="quarter"/>
          </p:nvPr>
        </p:nvSpPr>
        <p:spPr/>
      </p:sp>
    </p:spTree>
  </p:cSld>
  <p:clrMapOvr>
    <a:masterClrMapping/>
  </p:clrMapOvr>
</p:notes>
</file>

<file path=ppt/notesSlides/notesSlide7.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Answer: B (Week 7). The essay is due in Week 7. The portfolio (Assessment 2) is due in Week 10, with poster presentations in Weeks 9 and 10.</a:t>
            </a:r>
          </a:p>
        </p:txBody>
      </p:sp>
      <p:sp>
        <p:nvSpPr>
          <p:cNvPr id="4" name="Slide Number Placeholder 3"/>
          <p:cNvSpPr>
            <a:spLocks noGrp="1"/>
          </p:cNvSpPr>
          <p:nvPr>
            <p:ph type="sldNum" idx="5" sz="quarter"/>
          </p:nvPr>
        </p:nvSpPr>
        <p:spPr/>
      </p:sp>
    </p:spTree>
  </p:cSld>
  <p:clrMapOvr>
    <a:masterClrMapping/>
  </p:clrMapOvr>
</p:notes>
</file>

<file path=ppt/notesSlides/notesSlide8.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Answer: C (Financial accounting and bookkeeping). Financial accounting is not part of this module. The other three are all learning objectives.</a:t>
            </a:r>
          </a:p>
        </p:txBody>
      </p:sp>
      <p:sp>
        <p:nvSpPr>
          <p:cNvPr id="4" name="Slide Number Placeholder 3"/>
          <p:cNvSpPr>
            <a:spLocks noGrp="1"/>
          </p:cNvSpPr>
          <p:nvPr>
            <p:ph type="sldNum" idx="5" sz="quarter"/>
          </p:nvPr>
        </p:nvSpPr>
        <p:spPr/>
      </p:sp>
    </p:spTree>
  </p:cSld>
  <p:clrMapOvr>
    <a:masterClrMapping/>
  </p:clrMapOvr>
</p:notes>
</file>

<file path=ppt/notesSlides/notesSlide9.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Go through answers quickly; ask for a show of hands for each score band.</a:t>
            </a:r>
          </a:p>
        </p:txBody>
      </p:sp>
      <p:sp>
        <p:nvSpPr>
          <p:cNvPr id="4" name="Slide Number Placeholder 3"/>
          <p:cNvSpPr>
            <a:spLocks noGrp="1"/>
          </p:cNvSpPr>
          <p:nvPr>
            <p:ph type="sldNum" idx="5" sz="quarter"/>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slideLayout" Target="../slideLayouts/slideLayout19.xml"/><Relationship Id="rId20" Type="http://schemas.openxmlformats.org/officeDocument/2006/relationships/slideLayout" Target="../slideLayouts/slideLayout20.xml"/><Relationship Id="rId21" Type="http://schemas.openxmlformats.org/officeDocument/2006/relationships/slideLayout" Target="../slideLayouts/slideLayout21.xml"/><Relationship Id="rId22" Type="http://schemas.openxmlformats.org/officeDocument/2006/relationships/slideLayout" Target="../slideLayouts/slideLayout22.xml"/><Relationship Id="rId23" Type="http://schemas.openxmlformats.org/officeDocument/2006/relationships/slideLayout" Target="../slideLayouts/slideLayout23.xml"/><Relationship Id="rId24" Type="http://schemas.openxmlformats.org/officeDocument/2006/relationships/slideLayout" Target="../slideLayouts/slideLayout24.xml"/><Relationship Id="rId25" Type="http://schemas.openxmlformats.org/officeDocument/2006/relationships/slideLayout" Target="../slideLayouts/slideLayout25.xml"/><Relationship Id="rId26" Type="http://schemas.openxmlformats.org/officeDocument/2006/relationships/slideLayout" Target="../slideLayouts/slideLayout26.xml"/><Relationship Id="rId27" Type="http://schemas.openxmlformats.org/officeDocument/2006/relationships/slideLayout" Target="../slideLayouts/slideLayout27.xml"/><Relationship Id="rId28" Type="http://schemas.openxmlformats.org/officeDocument/2006/relationships/slideLayout" Target="../slideLayouts/slideLayout28.xml"/><Relationship Id="rId29" Type="http://schemas.openxmlformats.org/officeDocument/2006/relationships/slideLayout" Target="../slideLayouts/slideLayout29.xml"/><Relationship Id="rId30" Type="http://schemas.openxmlformats.org/officeDocument/2006/relationships/slideLayout" Target="../slideLayouts/slideLayout30.xml"/><Relationship Id="rId31" Type="http://schemas.openxmlformats.org/officeDocument/2006/relationships/slideLayout" Target="../slideLayouts/slideLayout31.xml"/><Relationship Id="rId32" Type="http://schemas.openxmlformats.org/officeDocument/2006/relationships/slideLayout" Target="../slideLayouts/slideLayout32.xml"/><Relationship Id="rId33" Type="http://schemas.openxmlformats.org/officeDocument/2006/relationships/slideLayout" Target="../slideLayouts/slideLayout33.xml"/><Relationship Id="rId34" Type="http://schemas.openxmlformats.org/officeDocument/2006/relationships/theme" Target="../theme/theme1.xml"/><Relationship Id="rId35"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 Id="rId3"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tiff"/><Relationship Id="rId3" Type="http://schemas.openxmlformats.org/officeDocument/2006/relationships/image" Target="../media/image7.tiff"/><Relationship Id="rId4" Type="http://schemas.openxmlformats.org/officeDocument/2006/relationships/image" Target="../media/image8.tif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moodle.uwtsd.ac.uk/" TargetMode="External"/><Relationship Id="rId3"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hyperlink" Target="http://moodle.uwtsd.ac.uk/" TargetMode="External"/><Relationship Id="rId3"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ctrTitle"/>
          </p:nvPr>
        </p:nvSpPr>
        <p:spPr>
          <a:xfrm>
            <a:off x="5577749" y="2834277"/>
            <a:ext cx="4392613" cy="936625"/>
          </a:xfrm>
        </p:spPr>
        <p:txBody>
          <a:bodyPr/>
          <a:lstStyle/>
          <a:p>
            <a:r>
              <a:rPr lang="en-GB" b="1" noProof="0" dirty="0">
                <a:latin typeface="Arial" panose="020B0604020202020204" pitchFamily="34" charset="0"/>
                <a:cs typeface="Arial" panose="020B0604020202020204" pitchFamily="34" charset="0"/>
              </a:rPr>
              <a:t>LCMB7024</a:t>
            </a:r>
          </a:p>
        </p:txBody>
      </p:sp>
      <p:sp>
        <p:nvSpPr>
          <p:cNvPr id="5" name="TextBox 1"/>
          <p:cNvSpPr txBox="1">
            <a:spLocks noChangeArrowheads="1"/>
          </p:cNvSpPr>
          <p:nvPr/>
        </p:nvSpPr>
        <p:spPr bwMode="auto">
          <a:xfrm>
            <a:off x="250825" y="3962400"/>
            <a:ext cx="5184775" cy="954088"/>
          </a:xfrm>
          <a:prstGeom prst="rect">
            <a:avLst/>
          </a:prstGeom>
          <a:noFill/>
          <a:ln>
            <a:noFill/>
          </a:ln>
        </p:spPr>
        <p:txBody>
          <a:bodyPr>
            <a:spAutoFit/>
          </a:bodyPr>
          <a:lstStyle/>
          <a:p>
            <a:pPr>
              <a:spcBef>
                <a:spcPct val="0"/>
              </a:spcBef>
              <a:buFontTx/>
              <a:buNone/>
            </a:pPr>
            <a:r>
              <a:rPr lang="en-GB" sz="2800" b="1" noProof="0" dirty="0">
                <a:solidFill>
                  <a:srgbClr val="FFFF00"/>
                </a:solidFill>
                <a:latin typeface="Arial" panose="020B0604020202020204" pitchFamily="34" charset="0"/>
                <a:cs typeface="Arial" panose="020B0604020202020204" pitchFamily="34" charset="0"/>
              </a:rPr>
              <a:t>Week 1: Session 1: LECTURE</a:t>
            </a:r>
          </a:p>
          <a:p>
            <a:pPr>
              <a:spcBef>
                <a:spcPct val="0"/>
              </a:spcBef>
              <a:buFontTx/>
              <a:buNone/>
            </a:pPr>
            <a:r>
              <a:rPr lang="en-GB" sz="2800" b="1" noProof="0" dirty="0">
                <a:solidFill>
                  <a:srgbClr val="FFFF00"/>
                </a:solidFill>
                <a:latin typeface="Arial" panose="020B0604020202020204" pitchFamily="34" charset="0"/>
                <a:cs typeface="Arial" panose="020B0604020202020204" pitchFamily="34" charset="0"/>
              </a:rPr>
              <a:t>Introduction to the Module</a:t>
            </a:r>
          </a:p>
        </p:txBody>
      </p:sp>
      <p:sp>
        <p:nvSpPr>
          <p:cNvPr id="6" name="Subtitle 4"/>
          <p:cNvSpPr txBox="1">
            <a:spLocks/>
          </p:cNvSpPr>
          <p:nvPr/>
        </p:nvSpPr>
        <p:spPr bwMode="auto">
          <a:xfrm>
            <a:off x="3651566" y="1073035"/>
            <a:ext cx="8244829" cy="1917289"/>
          </a:xfrm>
          <a:prstGeom prst="rect">
            <a:avLst/>
          </a:prstGeom>
          <a:noFill/>
          <a:ln>
            <a:noFill/>
          </a:ln>
        </p:spPr>
        <p:txBody>
          <a:bodyPr/>
          <a:lstStyle/>
          <a:p>
            <a:pPr eaLnBrk="1" hangingPunct="1">
              <a:defRPr/>
            </a:pPr>
            <a:r>
              <a:rPr lang="en-GB" sz="5400" b="1" noProof="0" dirty="0">
                <a:solidFill>
                  <a:srgbClr val="0000FF"/>
                </a:solidFill>
                <a:effectLst>
                  <a:outerShdw dist="38100" dir="2700000" algn="bl" rotWithShape="0">
                    <a:schemeClr val="accent5"/>
                  </a:outerShdw>
                </a:effectLst>
                <a:latin typeface="Arial" panose="020B0604020202020204" pitchFamily="34" charset="0"/>
                <a:cs typeface="Arial" panose="020B0604020202020204" pitchFamily="34" charset="0"/>
              </a:rPr>
              <a:t>Introduction to the Module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noProof="0" dirty="0">
                <a:latin typeface="Arial" panose="020B0604020202020204" pitchFamily="34" charset="0"/>
                <a:cs typeface="Arial" panose="020B0604020202020204" pitchFamily="34" charset="0"/>
              </a:rPr>
              <a:t>Welcome message</a:t>
            </a:r>
          </a:p>
        </p:txBody>
      </p:sp>
      <p:sp>
        <p:nvSpPr>
          <p:cNvPr id="9" name="Slide Number Placeholder"/>
          <p:cNvSpPr>
            <a:spLocks noGrp="1"/>
          </p:cNvSpPr>
          <p:nvPr>
            <p:ph type="sldNum" sz="quarter" idx="12"/>
          </p:nvPr>
        </p:nvSpPr>
        <p:spPr/>
        <p:txBody>
          <a:bodyPr/>
          <a:lstStyle/>
          <a:p>
            <a:fld id="{2F3E6A2E-1234-ABCD-EF01-000000000002}" type="slidenum">
              <a:rPr lang="en-GB" dirty="0"/>
              <a:t>2</a:t>
            </a:fld>
            <a:endParaRPr lang="en-GB" dirty="0"/>
          </a:p>
        </p:txBody>
      </p:sp>
      <p:sp>
        <p:nvSpPr>
          <p:cNvPr id="5" name="Content Placeholder 2">
            <a:extLst>
              <a:ext uri="{FF2B5EF4-FFF2-40B4-BE49-F238E27FC236}">
                <a16:creationId xmlns:a16="http://schemas.microsoft.com/office/drawing/2014/main" id="{CD6E6F79-D25C-C990-D7E4-4743264BC83B}"/>
              </a:ext>
            </a:extLst>
          </p:cNvPr>
          <p:cNvSpPr txBox="1">
            <a:spLocks/>
          </p:cNvSpPr>
          <p:nvPr/>
        </p:nvSpPr>
        <p:spPr bwMode="auto">
          <a:xfrm>
            <a:off x="2160104" y="1682202"/>
            <a:ext cx="8030818" cy="3989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lnSpc>
                <a:spcPct val="90000"/>
              </a:lnSpc>
              <a:buFont typeface="Arial" panose="020B0604020202020204" pitchFamily="34" charset="0"/>
              <a:buNone/>
            </a:pPr>
            <a:r>
              <a:rPr lang="en-GB" dirty="0">
                <a:latin typeface="Arial" panose="020B0604020202020204" pitchFamily="34" charset="0"/>
                <a:cs typeface="Arial" panose="020B0604020202020204" pitchFamily="34" charset="0"/>
              </a:rPr>
              <a:t>Welcome to UWTSD! We are thrilled to have you join our vibrant and diverse community of learners. As you embark on this exciting journey of education and personal growth, we want you to know that you are an integral part of our family.</a:t>
            </a:r>
          </a:p>
          <a:p>
            <a:pPr>
              <a:lnSpc>
                <a:spcPct val="90000"/>
              </a:lnSpc>
            </a:pPr>
            <a:endParaRPr lang="en-GB" sz="2600" dirty="0"/>
          </a:p>
          <a:p>
            <a:pPr>
              <a:lnSpc>
                <a:spcPct val="90000"/>
              </a:lnSpc>
            </a:pPr>
            <a:endParaRPr lang="en-US" sz="2600" dirty="0"/>
          </a:p>
        </p:txBody>
      </p:sp>
      <p:pic>
        <p:nvPicPr>
          <p:cNvPr id="6" name="Picture 2" descr="13,605 Happy Smily Face Stock Vectors ...">
            <a:extLst>
              <a:ext uri="{FF2B5EF4-FFF2-40B4-BE49-F238E27FC236}">
                <a16:creationId xmlns:a16="http://schemas.microsoft.com/office/drawing/2014/main" id="{1F7BA70C-B2F4-3038-8AFC-D571B56F59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066" b="6547"/>
          <a:stretch/>
        </p:blipFill>
        <p:spPr bwMode="auto">
          <a:xfrm>
            <a:off x="5252579" y="4676554"/>
            <a:ext cx="1278848" cy="994688"/>
          </a:xfrm>
          <a:prstGeom prst="rect">
            <a:avLst/>
          </a:prstGeom>
          <a:solidFill>
            <a:srgbClr val="FFFFFF"/>
          </a:solid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noProof="0" dirty="0">
                <a:latin typeface="Arial" panose="020B0604020202020204" pitchFamily="34" charset="0"/>
                <a:cs typeface="Arial" panose="020B0604020202020204" pitchFamily="34" charset="0"/>
              </a:rPr>
              <a:t>Structure of weekly sessions</a:t>
            </a:r>
          </a:p>
        </p:txBody>
      </p:sp>
      <p:sp>
        <p:nvSpPr>
          <p:cNvPr id="3" name="Content Placeholder 2"/>
          <p:cNvSpPr>
            <a:spLocks noGrp="1"/>
          </p:cNvSpPr>
          <p:nvPr>
            <p:ph idx="1"/>
          </p:nvPr>
        </p:nvSpPr>
        <p:spPr/>
        <p:txBody>
          <a:bodyPr/>
          <a:lstStyle/>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Each module is taught in a double consecutive sessions on a same day (</a:t>
            </a:r>
            <a:r>
              <a:rPr lang="en-GB" b="1" noProof="0" dirty="0">
                <a:latin typeface="Arial" panose="020B0604020202020204" pitchFamily="34" charset="0"/>
                <a:cs typeface="Arial" panose="020B0604020202020204" pitchFamily="34" charset="0"/>
              </a:rPr>
              <a:t>9:00 to 13:00</a:t>
            </a:r>
            <a:r>
              <a:rPr lang="en-GB" noProof="0" dirty="0">
                <a:latin typeface="Arial" panose="020B0604020202020204" pitchFamily="34" charset="0"/>
                <a:cs typeface="Arial" panose="020B0604020202020204" pitchFamily="34" charset="0"/>
              </a:rPr>
              <a:t> or </a:t>
            </a:r>
            <a:r>
              <a:rPr lang="en-GB" b="1" noProof="0" dirty="0">
                <a:latin typeface="Arial" panose="020B0604020202020204" pitchFamily="34" charset="0"/>
                <a:cs typeface="Arial" panose="020B0604020202020204" pitchFamily="34" charset="0"/>
              </a:rPr>
              <a:t>14:00 to 18:00</a:t>
            </a:r>
            <a:r>
              <a:rPr lang="en-GB" noProof="0" dirty="0">
                <a:latin typeface="Arial" panose="020B0604020202020204" pitchFamily="34" charset="0"/>
                <a:cs typeface="Arial" panose="020B0604020202020204" pitchFamily="34" charset="0"/>
              </a:rPr>
              <a:t>)</a:t>
            </a:r>
          </a:p>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Each session lasts 2 hours</a:t>
            </a:r>
          </a:p>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There would be a 15 mins break between both sessions.</a:t>
            </a:r>
          </a:p>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Attendance will be taken</a:t>
            </a:r>
            <a:r>
              <a:rPr lang="en-GB" dirty="0">
                <a:latin typeface="Arial" panose="020B0604020202020204" pitchFamily="34" charset="0"/>
                <a:cs typeface="Arial" panose="020B0604020202020204" pitchFamily="34" charset="0"/>
              </a:rPr>
              <a:t> for each class</a:t>
            </a:r>
            <a:endParaRPr lang="en-GB" noProof="0" dirty="0">
              <a:latin typeface="Arial" panose="020B0604020202020204" pitchFamily="34" charset="0"/>
              <a:cs typeface="Arial" panose="020B0604020202020204" pitchFamily="34" charset="0"/>
            </a:endParaRPr>
          </a:p>
        </p:txBody>
      </p:sp>
      <p:sp>
        <p:nvSpPr>
          <p:cNvPr id="9" name="Slide Number Placeholder"/>
          <p:cNvSpPr>
            <a:spLocks noGrp="1"/>
          </p:cNvSpPr>
          <p:nvPr>
            <p:ph type="sldNum" sz="quarter" idx="12"/>
          </p:nvPr>
        </p:nvSpPr>
        <p:spPr/>
        <p:txBody>
          <a:bodyPr/>
          <a:lstStyle/>
          <a:p>
            <a:fld id="{2F3E6A2E-1234-ABCD-EF01-000000000003}" type="slidenum">
              <a:rPr lang="en-GB" dirty="0"/>
              <a:t>3</a:t>
            </a:fld>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noProof="0" dirty="0">
                <a:latin typeface="Arial" panose="020B0604020202020204" pitchFamily="34" charset="0"/>
                <a:cs typeface="Arial" panose="020B0604020202020204" pitchFamily="34" charset="0"/>
              </a:rPr>
              <a:t>Attendance</a:t>
            </a:r>
          </a:p>
        </p:txBody>
      </p:sp>
      <p:sp>
        <p:nvSpPr>
          <p:cNvPr id="3" name="Content Placeholder 2"/>
          <p:cNvSpPr>
            <a:spLocks noGrp="1"/>
          </p:cNvSpPr>
          <p:nvPr>
            <p:ph idx="1"/>
          </p:nvPr>
        </p:nvSpPr>
        <p:spPr/>
        <p:txBody>
          <a:bodyPr/>
          <a:lstStyle/>
          <a:p>
            <a:pPr lvl="0">
              <a:spcBef>
                <a:spcPct val="0"/>
              </a:spcBef>
            </a:pPr>
            <a:r>
              <a:rPr lang="en-GB" dirty="0">
                <a:latin typeface="Arial" panose="020B0604020202020204" pitchFamily="34" charset="0"/>
                <a:cs typeface="Arial" panose="020B0604020202020204" pitchFamily="34" charset="0"/>
              </a:rPr>
              <a:t>Students are required to attend all scheduled classes throughout the term.</a:t>
            </a:r>
          </a:p>
          <a:p>
            <a:pPr lvl="0">
              <a:spcBef>
                <a:spcPct val="0"/>
              </a:spcBef>
            </a:pPr>
            <a:r>
              <a:rPr lang="en-GB" dirty="0">
                <a:latin typeface="Arial" panose="020B0604020202020204" pitchFamily="34" charset="0"/>
                <a:cs typeface="Arial" panose="020B0604020202020204" pitchFamily="34" charset="0"/>
              </a:rPr>
              <a:t>Students will be marked LATE if they arrive more than 10 minutes after the class has started or leave more than 10 minutes before the class ends.</a:t>
            </a:r>
          </a:p>
        </p:txBody>
      </p:sp>
      <p:sp>
        <p:nvSpPr>
          <p:cNvPr id="9" name="Slide Number Placeholder"/>
          <p:cNvSpPr>
            <a:spLocks noGrp="1"/>
          </p:cNvSpPr>
          <p:nvPr>
            <p:ph type="sldNum" sz="quarter" idx="12"/>
          </p:nvPr>
        </p:nvSpPr>
        <p:spPr/>
        <p:txBody>
          <a:bodyPr/>
          <a:lstStyle/>
          <a:p>
            <a:fld id="{2F3E6A2E-1234-ABCD-EF01-000000000004}" type="slidenum">
              <a:rPr lang="en-GB" dirty="0"/>
              <a:t>4</a:t>
            </a:fld>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noProof="0" dirty="0">
                <a:latin typeface="Arial" panose="020B0604020202020204" pitchFamily="34" charset="0"/>
                <a:cs typeface="Arial" panose="020B0604020202020204" pitchFamily="34" charset="0"/>
              </a:rPr>
              <a:t>Important</a:t>
            </a:r>
          </a:p>
        </p:txBody>
      </p:sp>
      <p:sp>
        <p:nvSpPr>
          <p:cNvPr id="3" name="Content Placeholder 2"/>
          <p:cNvSpPr>
            <a:spLocks noGrp="1"/>
          </p:cNvSpPr>
          <p:nvPr>
            <p:ph idx="1"/>
          </p:nvPr>
        </p:nvSpPr>
        <p:spPr/>
        <p:txBody>
          <a:bodyPr/>
          <a:lstStyle/>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You </a:t>
            </a:r>
            <a:r>
              <a:rPr lang="en-GB" b="1" noProof="0" dirty="0">
                <a:latin typeface="Arial" panose="020B0604020202020204" pitchFamily="34" charset="0"/>
                <a:cs typeface="Arial" panose="020B0604020202020204" pitchFamily="34" charset="0"/>
              </a:rPr>
              <a:t>MUST</a:t>
            </a:r>
            <a:r>
              <a:rPr lang="en-GB" noProof="0" dirty="0">
                <a:latin typeface="Arial" panose="020B0604020202020204" pitchFamily="34" charset="0"/>
                <a:cs typeface="Arial" panose="020B0604020202020204" pitchFamily="34" charset="0"/>
              </a:rPr>
              <a:t> stay connected for the entire session</a:t>
            </a:r>
          </a:p>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Prepare in advance – look at Moodle before the class starts</a:t>
            </a:r>
          </a:p>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Make notes during the session</a:t>
            </a:r>
          </a:p>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Make sure you check your TSD email frequently</a:t>
            </a:r>
          </a:p>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If you have any queries, make sure to email your lecturer or the concerned team from your student email, not your personal email.</a:t>
            </a:r>
          </a:p>
        </p:txBody>
      </p:sp>
      <p:sp>
        <p:nvSpPr>
          <p:cNvPr id="9" name="Slide Number Placeholder"/>
          <p:cNvSpPr>
            <a:spLocks noGrp="1"/>
          </p:cNvSpPr>
          <p:nvPr>
            <p:ph type="sldNum" sz="quarter" idx="12"/>
          </p:nvPr>
        </p:nvSpPr>
        <p:spPr/>
        <p:txBody>
          <a:bodyPr/>
          <a:lstStyle/>
          <a:p>
            <a:fld id="{2F3E6A2E-1234-ABCD-EF01-000000000006}" type="slidenum">
              <a:rPr lang="en-GB" dirty="0"/>
              <a:t>5</a:t>
            </a:fld>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noProof="0" dirty="0">
                <a:latin typeface="Arial" panose="020B0604020202020204" pitchFamily="34" charset="0"/>
                <a:cs typeface="Arial" panose="020B0604020202020204" pitchFamily="34" charset="0"/>
              </a:rPr>
              <a:t>Classroom Rules</a:t>
            </a:r>
          </a:p>
        </p:txBody>
      </p:sp>
      <p:sp>
        <p:nvSpPr>
          <p:cNvPr id="3" name="Content Placeholder 2"/>
          <p:cNvSpPr>
            <a:spLocks noGrp="1"/>
          </p:cNvSpPr>
          <p:nvPr>
            <p:ph idx="1"/>
          </p:nvPr>
        </p:nvSpPr>
        <p:spPr/>
        <p:txBody>
          <a:bodyPr/>
          <a:lstStyle/>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Respect your fellow students.</a:t>
            </a:r>
          </a:p>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Keep your mobile phone on silent mode.</a:t>
            </a:r>
          </a:p>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Actively participate in class discussions.</a:t>
            </a:r>
          </a:p>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Ask questions! This is the best way to learn.</a:t>
            </a:r>
          </a:p>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Don't leave things until the last minute – especially assessments.</a:t>
            </a:r>
          </a:p>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Bring your laptops to class, if possible.</a:t>
            </a:r>
          </a:p>
        </p:txBody>
      </p:sp>
      <p:sp>
        <p:nvSpPr>
          <p:cNvPr id="9" name="Slide Number Placeholder"/>
          <p:cNvSpPr>
            <a:spLocks noGrp="1"/>
          </p:cNvSpPr>
          <p:nvPr>
            <p:ph type="sldNum" sz="quarter" idx="12"/>
          </p:nvPr>
        </p:nvSpPr>
        <p:spPr/>
        <p:txBody>
          <a:bodyPr/>
          <a:lstStyle/>
          <a:p>
            <a:fld id="{2F3E6A2E-1234-ABCD-EF01-000000000007}" type="slidenum">
              <a:rPr lang="en-GB" dirty="0"/>
              <a:t>6</a:t>
            </a:fld>
            <a:endParaRPr lang="en-GB" dirty="0"/>
          </a:p>
        </p:txBody>
      </p:sp>
      <p:pic>
        <p:nvPicPr>
          <p:cNvPr id="4" name="Picture 2" descr="A professor gives three reasons why he doesn't allow ...">
            <a:extLst>
              <a:ext uri="{FF2B5EF4-FFF2-40B4-BE49-F238E27FC236}">
                <a16:creationId xmlns:a16="http://schemas.microsoft.com/office/drawing/2014/main" id="{3330A2A8-0E5C-51C7-0EAD-E56233A675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52275" y="318884"/>
            <a:ext cx="1170565" cy="110170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The Art of Asking Questions">
            <a:extLst>
              <a:ext uri="{FF2B5EF4-FFF2-40B4-BE49-F238E27FC236}">
                <a16:creationId xmlns:a16="http://schemas.microsoft.com/office/drawing/2014/main" id="{A3F0EA1C-B412-4C83-1256-D614BFA5B5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08733" y="4675982"/>
            <a:ext cx="1478769" cy="10208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noProof="0" dirty="0">
                <a:latin typeface="Arial" panose="020B0604020202020204" pitchFamily="34" charset="0"/>
                <a:cs typeface="Arial" panose="020B0604020202020204" pitchFamily="34" charset="0"/>
              </a:rPr>
              <a:t>Teaching and Learning</a:t>
            </a:r>
          </a:p>
        </p:txBody>
      </p:sp>
      <p:sp>
        <p:nvSpPr>
          <p:cNvPr id="3" name="Content Placeholder 2"/>
          <p:cNvSpPr>
            <a:spLocks noGrp="1"/>
          </p:cNvSpPr>
          <p:nvPr>
            <p:ph idx="1"/>
          </p:nvPr>
        </p:nvSpPr>
        <p:spPr/>
        <p:txBody>
          <a:bodyPr/>
          <a:lstStyle/>
          <a:p>
            <a:pPr>
              <a:spcBef>
                <a:spcPct val="0"/>
              </a:spcBef>
              <a:buNone/>
            </a:pPr>
            <a:r>
              <a:rPr lang="en-GB" b="1" noProof="0" dirty="0">
                <a:latin typeface="Arial" panose="020B0604020202020204" pitchFamily="34" charset="0"/>
                <a:cs typeface="Arial" panose="020B0604020202020204" pitchFamily="34" charset="0"/>
              </a:rPr>
              <a:t>Mixture of:</a:t>
            </a:r>
          </a:p>
          <a:p>
            <a:pPr marL="342900" indent="-342900">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Lectures</a:t>
            </a:r>
          </a:p>
          <a:p>
            <a:pPr marL="342900" indent="-342900">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Seminars</a:t>
            </a:r>
          </a:p>
          <a:p>
            <a:pPr marL="342900" indent="-342900">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Discussions</a:t>
            </a:r>
          </a:p>
          <a:p>
            <a:pPr marL="342900" indent="-342900">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Group work</a:t>
            </a:r>
          </a:p>
          <a:p>
            <a:pPr marL="342900" indent="-342900">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Pair work</a:t>
            </a:r>
          </a:p>
          <a:p>
            <a:pPr marL="342900" indent="-342900">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Case studies</a:t>
            </a:r>
          </a:p>
        </p:txBody>
      </p:sp>
      <p:sp>
        <p:nvSpPr>
          <p:cNvPr id="9" name="Slide Number Placeholder"/>
          <p:cNvSpPr>
            <a:spLocks noGrp="1"/>
          </p:cNvSpPr>
          <p:nvPr>
            <p:ph type="sldNum" sz="quarter" idx="12"/>
          </p:nvPr>
        </p:nvSpPr>
        <p:spPr/>
        <p:txBody>
          <a:bodyPr/>
          <a:lstStyle/>
          <a:p>
            <a:fld id="{2F3E6A2E-1234-ABCD-EF01-000000000008}" type="slidenum">
              <a:rPr lang="en-GB" dirty="0"/>
              <a:t>7</a:t>
            </a:fld>
            <a:endParaRPr lang="en-GB" dirty="0"/>
          </a:p>
        </p:txBody>
      </p:sp>
      <p:pic>
        <p:nvPicPr>
          <p:cNvPr id="4" name="Picture 3">
            <a:extLst>
              <a:ext uri="{FF2B5EF4-FFF2-40B4-BE49-F238E27FC236}">
                <a16:creationId xmlns:a16="http://schemas.microsoft.com/office/drawing/2014/main" id="{D2B34953-0D7E-294E-052E-3F6DD14F5A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55766" y="1742406"/>
            <a:ext cx="1879600"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
            <a:extLst>
              <a:ext uri="{FF2B5EF4-FFF2-40B4-BE49-F238E27FC236}">
                <a16:creationId xmlns:a16="http://schemas.microsoft.com/office/drawing/2014/main" id="{E9B1A725-53EA-AB0E-39DF-674885A85B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09631" y="2138487"/>
            <a:ext cx="1368425" cy="1366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4">
            <a:extLst>
              <a:ext uri="{FF2B5EF4-FFF2-40B4-BE49-F238E27FC236}">
                <a16:creationId xmlns:a16="http://schemas.microsoft.com/office/drawing/2014/main" id="{43D82F05-CA8C-7B49-22B6-7E82BEF989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78056" y="3293893"/>
            <a:ext cx="1651000"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noProof="0" dirty="0">
                <a:latin typeface="Arial" panose="020B0604020202020204" pitchFamily="34" charset="0"/>
                <a:cs typeface="Arial" panose="020B0604020202020204" pitchFamily="34" charset="0"/>
              </a:rPr>
              <a:t>Resources</a:t>
            </a:r>
          </a:p>
        </p:txBody>
      </p:sp>
      <p:sp>
        <p:nvSpPr>
          <p:cNvPr id="3" name="Content Placeholder 2"/>
          <p:cNvSpPr>
            <a:spLocks noGrp="1"/>
          </p:cNvSpPr>
          <p:nvPr>
            <p:ph idx="1"/>
          </p:nvPr>
        </p:nvSpPr>
        <p:spPr/>
        <p:txBody>
          <a:bodyPr/>
          <a:lstStyle/>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All resources and teaching materials are available on Moodle - </a:t>
            </a:r>
            <a:r>
              <a:rPr lang="en-GB" noProof="0" dirty="0">
                <a:latin typeface="Arial" panose="020B0604020202020204" pitchFamily="34" charset="0"/>
                <a:cs typeface="Arial" panose="020B0604020202020204" pitchFamily="34" charset="0"/>
                <a:hlinkClick r:id="rId2"/>
              </a:rPr>
              <a:t>http://moodle.uwtsd.ac.uk</a:t>
            </a:r>
            <a:r>
              <a:rPr lang="en-GB" noProof="0" dirty="0">
                <a:latin typeface="Arial" panose="020B0604020202020204" pitchFamily="34" charset="0"/>
                <a:cs typeface="Arial" panose="020B0604020202020204" pitchFamily="34" charset="0"/>
              </a:rPr>
              <a:t>.</a:t>
            </a:r>
          </a:p>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Check the Lessons and prepare before coming to the classroom.</a:t>
            </a:r>
          </a:p>
        </p:txBody>
      </p:sp>
      <p:sp>
        <p:nvSpPr>
          <p:cNvPr id="9" name="Slide Number Placeholder"/>
          <p:cNvSpPr>
            <a:spLocks noGrp="1"/>
          </p:cNvSpPr>
          <p:nvPr>
            <p:ph type="sldNum" sz="quarter" idx="12"/>
          </p:nvPr>
        </p:nvSpPr>
        <p:spPr/>
        <p:txBody>
          <a:bodyPr/>
          <a:lstStyle/>
          <a:p>
            <a:fld id="{2F3E6A2E-1234-ABCD-EF01-000000000009}" type="slidenum">
              <a:rPr lang="en-GB" dirty="0"/>
              <a:t>8</a:t>
            </a:fld>
            <a:endParaRPr lang="en-GB" dirty="0"/>
          </a:p>
        </p:txBody>
      </p:sp>
      <p:pic>
        <p:nvPicPr>
          <p:cNvPr id="4" name="Picture 3" descr="A screenshot of a website&#10;&#10;Description automatically generated">
            <a:extLst>
              <a:ext uri="{FF2B5EF4-FFF2-40B4-BE49-F238E27FC236}">
                <a16:creationId xmlns:a16="http://schemas.microsoft.com/office/drawing/2014/main" id="{D25F0E18-9D02-6766-B757-295E095F08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38343" y="3265715"/>
            <a:ext cx="8523972" cy="243408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8BA90-DFC1-608B-CE1E-9EECF0A9999D}"/>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dirty="0"/>
              <a:t>Let’s go through your </a:t>
            </a:r>
            <a:br>
              <a:rPr lang="en-GB" sz="3700" b="1" dirty="0"/>
            </a:br>
            <a:r>
              <a:rPr lang="en-GB" sz="3700" b="1" dirty="0"/>
              <a:t>Moodle Module page</a:t>
            </a:r>
          </a:p>
        </p:txBody>
      </p:sp>
      <p:sp>
        <p:nvSpPr>
          <p:cNvPr id="3" name="Content Placeholder 2">
            <a:extLst>
              <a:ext uri="{FF2B5EF4-FFF2-40B4-BE49-F238E27FC236}">
                <a16:creationId xmlns:a16="http://schemas.microsoft.com/office/drawing/2014/main" id="{652DC2A0-829C-11A9-A6D5-4A75841507A8}"/>
              </a:ext>
            </a:extLst>
          </p:cNvPr>
          <p:cNvSpPr>
            <a:spLocks noGrp="1"/>
          </p:cNvSpPr>
          <p:nvPr>
            <p:ph sz="half" idx="1"/>
          </p:nvPr>
        </p:nvSpPr>
        <p:spPr>
          <a:xfrm>
            <a:off x="609600" y="1600201"/>
            <a:ext cx="5384800" cy="3989040"/>
          </a:xfrm>
        </p:spPr>
        <p:txBody>
          <a:bodyPr wrap="square" anchor="t">
            <a:normAutofit/>
          </a:bodyPr>
          <a:lstStyle/>
          <a:p>
            <a:r>
              <a:rPr lang="en-GB" dirty="0"/>
              <a:t>Click on the following link or scan the QR code:</a:t>
            </a:r>
          </a:p>
          <a:p>
            <a:r>
              <a:rPr lang="en-GB" noProof="0" dirty="0">
                <a:hlinkClick r:id="rId2"/>
              </a:rPr>
              <a:t>http://moodle.uwtsd.ac.uk</a:t>
            </a:r>
            <a:endParaRPr lang="en-GB" noProof="0" dirty="0"/>
          </a:p>
          <a:p>
            <a:pPr marL="0" indent="0">
              <a:buNone/>
            </a:pPr>
            <a:br>
              <a:rPr lang="en-GB" dirty="0"/>
            </a:br>
            <a:endParaRPr lang="en-GB" dirty="0"/>
          </a:p>
        </p:txBody>
      </p:sp>
      <p:pic>
        <p:nvPicPr>
          <p:cNvPr id="6" name="Picture 5" descr="A qr code with a few black squares&#10;&#10;Description automatically generated">
            <a:extLst>
              <a:ext uri="{FF2B5EF4-FFF2-40B4-BE49-F238E27FC236}">
                <a16:creationId xmlns:a16="http://schemas.microsoft.com/office/drawing/2014/main" id="{245E3459-5B4A-20EF-943C-CA32918C52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95480" y="1600201"/>
            <a:ext cx="3989040" cy="3989040"/>
          </a:xfrm>
          <a:prstGeom prst="rect">
            <a:avLst/>
          </a:prstGeom>
          <a:noFill/>
        </p:spPr>
      </p:pic>
      <p:sp>
        <p:nvSpPr>
          <p:cNvPr id="4" name="Slide Number Placeholder 3">
            <a:extLst>
              <a:ext uri="{FF2B5EF4-FFF2-40B4-BE49-F238E27FC236}">
                <a16:creationId xmlns:a16="http://schemas.microsoft.com/office/drawing/2014/main" id="{7D4EFDE1-83F8-13C7-A2A4-EC193C514F6D}"/>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6B9CAAEB-5DD4-4716-AEA0-BEF1B1D22BD1}" type="slidenum">
              <a:rPr lang="en-US" altLang="en-US" smtClean="0"/>
              <a:pPr>
                <a:spcAft>
                  <a:spcPts val="600"/>
                </a:spcAft>
                <a:defRPr/>
              </a:pPr>
              <a:t>9</a:t>
            </a:fld>
            <a:endParaRPr lang="en-US" altLang="en-US"/>
          </a:p>
        </p:txBody>
      </p:sp>
    </p:spTree>
    <p:extLst>
      <p:ext uri="{BB962C8B-B14F-4D97-AF65-F5344CB8AC3E}">
        <p14:creationId xmlns:p14="http://schemas.microsoft.com/office/powerpoint/2010/main" val="37239129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noProof="0" dirty="0">
                <a:latin typeface="Arial" panose="020B0604020202020204" pitchFamily="34" charset="0"/>
                <a:cs typeface="Arial" panose="020B0604020202020204" pitchFamily="34" charset="0"/>
              </a:rPr>
              <a:t>Module description</a:t>
            </a:r>
          </a:p>
        </p:txBody>
      </p:sp>
      <p:sp>
        <p:nvSpPr>
          <p:cNvPr id="3" name="Content Placeholder 2"/>
          <p:cNvSpPr>
            <a:spLocks noGrp="1"/>
          </p:cNvSpPr>
          <p:nvPr>
            <p:ph idx="1"/>
          </p:nvPr>
        </p:nvSpPr>
        <p:spPr/>
        <p:txBody>
          <a:bodyPr/>
          <a:lstStyle/>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The aim is to understand the nature of marketing, its key activities, and its role within an organisation, including its relationship with other business functions.</a:t>
            </a:r>
          </a:p>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Evaluate and anticipate future developments in marketing, particularly the impact of technology, to enhance strategic decision-making.</a:t>
            </a:r>
          </a:p>
        </p:txBody>
      </p:sp>
      <p:sp>
        <p:nvSpPr>
          <p:cNvPr id="9" name="Slide Number Placeholder"/>
          <p:cNvSpPr>
            <a:spLocks noGrp="1"/>
          </p:cNvSpPr>
          <p:nvPr>
            <p:ph type="sldNum" sz="quarter" idx="12"/>
          </p:nvPr>
        </p:nvSpPr>
        <p:spPr/>
        <p:txBody>
          <a:bodyPr/>
          <a:lstStyle/>
          <a:p>
            <a:fld id="{2F3E6A2E-1234-ABCD-EF01-000000000010}" type="slidenum">
              <a:rPr lang="en-GB" dirty="0"/>
              <a:t>10</a:t>
            </a:fld>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noProof="0" dirty="0">
                <a:latin typeface="Arial" panose="020B0604020202020204" pitchFamily="34" charset="0"/>
                <a:cs typeface="Arial" panose="020B0604020202020204" pitchFamily="34" charset="0"/>
              </a:rPr>
              <a:t>Learning objectives</a:t>
            </a:r>
          </a:p>
        </p:txBody>
      </p:sp>
      <p:sp>
        <p:nvSpPr>
          <p:cNvPr id="3" name="Content Placeholder 2"/>
          <p:cNvSpPr>
            <a:spLocks noGrp="1"/>
          </p:cNvSpPr>
          <p:nvPr>
            <p:ph idx="1"/>
          </p:nvPr>
        </p:nvSpPr>
        <p:spPr/>
        <p:txBody>
          <a:bodyPr/>
          <a:lstStyle/>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Understand the marketing concept, including its nature, key components, and applications.</a:t>
            </a:r>
          </a:p>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Analysing the marketing environment to design a MKIS.</a:t>
            </a:r>
          </a:p>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Examining the nature of buying behavior and its impact on marketing decisions.</a:t>
            </a:r>
          </a:p>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Applying market segmentation, target marketing, and positioning.</a:t>
            </a:r>
          </a:p>
        </p:txBody>
      </p:sp>
      <p:sp>
        <p:nvSpPr>
          <p:cNvPr id="9" name="Slide Number Placeholder"/>
          <p:cNvSpPr>
            <a:spLocks noGrp="1"/>
          </p:cNvSpPr>
          <p:nvPr>
            <p:ph type="sldNum" sz="quarter" idx="12"/>
          </p:nvPr>
        </p:nvSpPr>
        <p:spPr/>
        <p:txBody>
          <a:bodyPr/>
          <a:lstStyle/>
          <a:p>
            <a:fld id="{2F3E6A2E-1234-ABCD-EF01-000000000011}" type="slidenum">
              <a:rPr lang="en-GB" dirty="0"/>
              <a:t>11</a:t>
            </a:fld>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noProof="0" dirty="0">
                <a:latin typeface="Arial" panose="020B0604020202020204" pitchFamily="34" charset="0"/>
                <a:cs typeface="Arial" panose="020B0604020202020204" pitchFamily="34" charset="0"/>
              </a:rPr>
              <a:t>Learning objectives</a:t>
            </a:r>
          </a:p>
        </p:txBody>
      </p:sp>
      <p:sp>
        <p:nvSpPr>
          <p:cNvPr id="3" name="Content Placeholder 2"/>
          <p:cNvSpPr>
            <a:spLocks noGrp="1"/>
          </p:cNvSpPr>
          <p:nvPr>
            <p:ph idx="1"/>
          </p:nvPr>
        </p:nvSpPr>
        <p:spPr/>
        <p:txBody>
          <a:bodyPr/>
          <a:lstStyle/>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Exploring the marketing mix concept and its relationship with segmentation.</a:t>
            </a:r>
          </a:p>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Understand internal organisational marketing, corporate branding, and conduct a product and service quality audit.</a:t>
            </a:r>
          </a:p>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Learn brand-building techniques and principles of brand management.</a:t>
            </a:r>
          </a:p>
        </p:txBody>
      </p:sp>
      <p:sp>
        <p:nvSpPr>
          <p:cNvPr id="9" name="Slide Number Placeholder"/>
          <p:cNvSpPr>
            <a:spLocks noGrp="1"/>
          </p:cNvSpPr>
          <p:nvPr>
            <p:ph type="sldNum" sz="quarter" idx="12"/>
          </p:nvPr>
        </p:nvSpPr>
        <p:spPr/>
        <p:txBody>
          <a:bodyPr/>
          <a:lstStyle/>
          <a:p>
            <a:fld id="{2F3E6A2E-1234-ABCD-EF01-000000000012}" type="slidenum">
              <a:rPr lang="en-GB" dirty="0"/>
              <a:t>12</a:t>
            </a:fld>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noProof="0" dirty="0">
                <a:latin typeface="Arial" panose="020B0604020202020204" pitchFamily="34" charset="0"/>
                <a:cs typeface="Arial" panose="020B0604020202020204" pitchFamily="34" charset="0"/>
              </a:rPr>
              <a:t>Learning objectives</a:t>
            </a:r>
          </a:p>
        </p:txBody>
      </p:sp>
      <p:sp>
        <p:nvSpPr>
          <p:cNvPr id="3" name="Content Placeholder 2"/>
          <p:cNvSpPr>
            <a:spLocks noGrp="1"/>
          </p:cNvSpPr>
          <p:nvPr>
            <p:ph idx="1"/>
          </p:nvPr>
        </p:nvSpPr>
        <p:spPr/>
        <p:txBody>
          <a:bodyPr/>
          <a:lstStyle/>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Conduct market analysis, including market forces, failures, government interventions, and different competitive paradigms.</a:t>
            </a:r>
          </a:p>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Investigating consumer behaviour in a digital environment, covering C2B, C2C, B2C, B2B, C2G, and G2C models.</a:t>
            </a:r>
          </a:p>
          <a:p>
            <a:pPr>
              <a:spcBef>
                <a:spcPct val="0"/>
              </a:spcBef>
              <a:buFont typeface="Arial" panose="020B0604020202020204" pitchFamily="34" charset="0"/>
              <a:buChar char="•"/>
            </a:pPr>
            <a:r>
              <a:rPr lang="en-GB" noProof="0" dirty="0">
                <a:latin typeface="Arial" panose="020B0604020202020204" pitchFamily="34" charset="0"/>
                <a:cs typeface="Arial" panose="020B0604020202020204" pitchFamily="34" charset="0"/>
              </a:rPr>
              <a:t>Examining current issues and future trends in marketing, including ethics, green marketing, and cyber marketing.</a:t>
            </a:r>
          </a:p>
        </p:txBody>
      </p:sp>
      <p:sp>
        <p:nvSpPr>
          <p:cNvPr id="9" name="Slide Number Placeholder"/>
          <p:cNvSpPr>
            <a:spLocks noGrp="1"/>
          </p:cNvSpPr>
          <p:nvPr>
            <p:ph type="sldNum" sz="quarter" idx="12"/>
          </p:nvPr>
        </p:nvSpPr>
        <p:spPr/>
        <p:txBody>
          <a:bodyPr/>
          <a:lstStyle/>
          <a:p>
            <a:fld id="{2F3E6A2E-1234-ABCD-EF01-000000000013}" type="slidenum">
              <a:rPr lang="en-GB" dirty="0"/>
              <a:t>13</a:t>
            </a:fld>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noProof="0" dirty="0">
                <a:latin typeface="Arial" panose="020B0604020202020204" pitchFamily="34" charset="0"/>
                <a:cs typeface="Arial" panose="020B0604020202020204" pitchFamily="34" charset="0"/>
              </a:rPr>
              <a:t>Study time allocation</a:t>
            </a:r>
          </a:p>
        </p:txBody>
      </p:sp>
      <p:sp>
        <p:nvSpPr>
          <p:cNvPr id="3" name="Content Placeholder 2"/>
          <p:cNvSpPr>
            <a:spLocks noGrp="1"/>
          </p:cNvSpPr>
          <p:nvPr>
            <p:ph idx="1"/>
          </p:nvPr>
        </p:nvSpPr>
        <p:spPr>
          <a:xfrm>
            <a:off x="609600" y="1600201"/>
            <a:ext cx="10972800" cy="939799"/>
          </a:xfrm>
        </p:spPr>
        <p:txBody>
          <a:bodyPr/>
          <a:lstStyle/>
          <a:p>
            <a:pPr>
              <a:spcBef>
                <a:spcPct val="0"/>
              </a:spcBef>
              <a:buNone/>
            </a:pPr>
            <a:r>
              <a:rPr lang="en-GB" noProof="0" dirty="0">
                <a:latin typeface="Arial" panose="020B0604020202020204" pitchFamily="34" charset="0"/>
                <a:cs typeface="Arial" panose="020B0604020202020204" pitchFamily="34" charset="0"/>
              </a:rPr>
              <a:t>The study time for this module:</a:t>
            </a:r>
          </a:p>
          <a:p>
            <a:pPr>
              <a:spcBef>
                <a:spcPct val="0"/>
              </a:spcBef>
              <a:buNone/>
            </a:pPr>
            <a:endParaRPr lang="en-GB" dirty="0"/>
          </a:p>
        </p:txBody>
      </p:sp>
      <p:sp>
        <p:nvSpPr>
          <p:cNvPr id="9" name="Slide Number Placeholder"/>
          <p:cNvSpPr>
            <a:spLocks noGrp="1"/>
          </p:cNvSpPr>
          <p:nvPr>
            <p:ph type="sldNum" sz="quarter" idx="12"/>
          </p:nvPr>
        </p:nvSpPr>
        <p:spPr/>
        <p:txBody>
          <a:bodyPr/>
          <a:lstStyle/>
          <a:p>
            <a:fld id="{2F3E6A2E-1234-ABCD-EF01-000000000014}" type="slidenum">
              <a:rPr lang="en-GB" dirty="0"/>
              <a:t>14</a:t>
            </a:fld>
            <a:endParaRPr lang="en-GB" dirty="0"/>
          </a:p>
        </p:txBody>
      </p:sp>
      <p:graphicFrame>
        <p:nvGraphicFramePr>
          <p:cNvPr id="4" name="Table 6">
            <a:extLst>
              <a:ext uri="{FF2B5EF4-FFF2-40B4-BE49-F238E27FC236}">
                <a16:creationId xmlns:a16="http://schemas.microsoft.com/office/drawing/2014/main" id="{D0C7C6B5-758C-0EBB-5151-5B469A0BD2AA}"/>
              </a:ext>
            </a:extLst>
          </p:cNvPr>
          <p:cNvGraphicFramePr>
            <a:graphicFrameLocks noGrp="1"/>
          </p:cNvGraphicFramePr>
          <p:nvPr>
            <p:extLst>
              <p:ext uri="{D42A27DB-BD31-4B8C-83A1-F6EECF244321}">
                <p14:modId xmlns:p14="http://schemas.microsoft.com/office/powerpoint/2010/main" val="4081938393"/>
              </p:ext>
            </p:extLst>
          </p:nvPr>
        </p:nvGraphicFramePr>
        <p:xfrm>
          <a:off x="682170" y="2540000"/>
          <a:ext cx="9564914" cy="2316480"/>
        </p:xfrm>
        <a:graphic>
          <a:graphicData uri="http://schemas.openxmlformats.org/drawingml/2006/table">
            <a:tbl>
              <a:tblPr firstRow="1" bandRow="1">
                <a:tableStyleId>{3B4B98B0-60AC-42C2-AFA5-B58CD77FA1E5}</a:tableStyleId>
              </a:tblPr>
              <a:tblGrid>
                <a:gridCol w="4916769">
                  <a:extLst>
                    <a:ext uri="{9D8B030D-6E8A-4147-A177-3AD203B41FA5}">
                      <a16:colId xmlns:a16="http://schemas.microsoft.com/office/drawing/2014/main" val="3995375041"/>
                    </a:ext>
                  </a:extLst>
                </a:gridCol>
                <a:gridCol w="2259680">
                  <a:extLst>
                    <a:ext uri="{9D8B030D-6E8A-4147-A177-3AD203B41FA5}">
                      <a16:colId xmlns:a16="http://schemas.microsoft.com/office/drawing/2014/main" val="3345179681"/>
                    </a:ext>
                  </a:extLst>
                </a:gridCol>
                <a:gridCol w="2388465">
                  <a:extLst>
                    <a:ext uri="{9D8B030D-6E8A-4147-A177-3AD203B41FA5}">
                      <a16:colId xmlns:a16="http://schemas.microsoft.com/office/drawing/2014/main" val="3260010141"/>
                    </a:ext>
                  </a:extLst>
                </a:gridCol>
              </a:tblGrid>
              <a:tr h="260909">
                <a:tc>
                  <a:txBody>
                    <a:bodyPr/>
                    <a:lstStyle/>
                    <a:p>
                      <a:r>
                        <a:rPr lang="en-US" sz="3200" dirty="0">
                          <a:latin typeface="Arial" panose="020B0604020202020204" pitchFamily="34" charset="0"/>
                          <a:cs typeface="Arial" panose="020B0604020202020204" pitchFamily="34" charset="0"/>
                        </a:rPr>
                        <a:t>Activity type</a:t>
                      </a:r>
                    </a:p>
                  </a:txBody>
                  <a:tcPr/>
                </a:tc>
                <a:tc>
                  <a:txBody>
                    <a:bodyPr/>
                    <a:lstStyle/>
                    <a:p>
                      <a:r>
                        <a:rPr lang="en-US" sz="3200" dirty="0">
                          <a:latin typeface="Arial" panose="020B0604020202020204" pitchFamily="34" charset="0"/>
                          <a:cs typeface="Arial" panose="020B0604020202020204" pitchFamily="34" charset="0"/>
                        </a:rPr>
                        <a:t>Hours</a:t>
                      </a:r>
                    </a:p>
                  </a:txBody>
                  <a:tcPr/>
                </a:tc>
                <a:tc>
                  <a:txBody>
                    <a:bodyPr/>
                    <a:lstStyle/>
                    <a:p>
                      <a:r>
                        <a:rPr lang="en-US" sz="3200" dirty="0">
                          <a:latin typeface="Arial" panose="020B0604020202020204" pitchFamily="34" charset="0"/>
                          <a:cs typeface="Arial" panose="020B0604020202020204" pitchFamily="34" charset="0"/>
                        </a:rPr>
                        <a:t>Percentage</a:t>
                      </a:r>
                    </a:p>
                  </a:txBody>
                  <a:tcPr/>
                </a:tc>
                <a:extLst>
                  <a:ext uri="{0D108BD9-81ED-4DB2-BD59-A6C34878D82A}">
                    <a16:rowId xmlns:a16="http://schemas.microsoft.com/office/drawing/2014/main" val="4195646964"/>
                  </a:ext>
                </a:extLst>
              </a:tr>
              <a:tr h="521022">
                <a:tc>
                  <a:txBody>
                    <a:bodyPr/>
                    <a:lstStyle/>
                    <a:p>
                      <a:r>
                        <a:rPr lang="en-US" sz="3200" dirty="0">
                          <a:latin typeface="Arial" panose="020B0604020202020204" pitchFamily="34" charset="0"/>
                          <a:cs typeface="Arial" panose="020B0604020202020204" pitchFamily="34" charset="0"/>
                        </a:rPr>
                        <a:t>Scheduled learning</a:t>
                      </a:r>
                    </a:p>
                  </a:txBody>
                  <a:tcPr/>
                </a:tc>
                <a:tc>
                  <a:txBody>
                    <a:bodyPr/>
                    <a:lstStyle/>
                    <a:p>
                      <a:r>
                        <a:rPr lang="en-US" sz="3200" dirty="0">
                          <a:latin typeface="Arial" panose="020B0604020202020204" pitchFamily="34" charset="0"/>
                          <a:cs typeface="Arial" panose="020B0604020202020204" pitchFamily="34" charset="0"/>
                        </a:rPr>
                        <a:t>40</a:t>
                      </a:r>
                    </a:p>
                  </a:txBody>
                  <a:tcPr/>
                </a:tc>
                <a:tc>
                  <a:txBody>
                    <a:bodyPr/>
                    <a:lstStyle/>
                    <a:p>
                      <a:r>
                        <a:rPr lang="en-US" sz="3200" dirty="0">
                          <a:latin typeface="Arial" panose="020B0604020202020204" pitchFamily="34" charset="0"/>
                          <a:cs typeface="Arial" panose="020B0604020202020204" pitchFamily="34" charset="0"/>
                        </a:rPr>
                        <a:t>25%</a:t>
                      </a:r>
                    </a:p>
                  </a:txBody>
                  <a:tcPr/>
                </a:tc>
                <a:extLst>
                  <a:ext uri="{0D108BD9-81ED-4DB2-BD59-A6C34878D82A}">
                    <a16:rowId xmlns:a16="http://schemas.microsoft.com/office/drawing/2014/main" val="4123159518"/>
                  </a:ext>
                </a:extLst>
              </a:tr>
              <a:tr h="521022">
                <a:tc>
                  <a:txBody>
                    <a:bodyPr/>
                    <a:lstStyle/>
                    <a:p>
                      <a:r>
                        <a:rPr lang="en-US" sz="3200" dirty="0">
                          <a:latin typeface="Arial" panose="020B0604020202020204" pitchFamily="34" charset="0"/>
                          <a:cs typeface="Arial" panose="020B0604020202020204" pitchFamily="34" charset="0"/>
                        </a:rPr>
                        <a:t>Independent learning</a:t>
                      </a:r>
                    </a:p>
                  </a:txBody>
                  <a:tcPr/>
                </a:tc>
                <a:tc>
                  <a:txBody>
                    <a:bodyPr/>
                    <a:lstStyle/>
                    <a:p>
                      <a:r>
                        <a:rPr lang="en-US" sz="3200" dirty="0">
                          <a:latin typeface="Arial" panose="020B0604020202020204" pitchFamily="34" charset="0"/>
                          <a:cs typeface="Arial" panose="020B0604020202020204" pitchFamily="34" charset="0"/>
                        </a:rPr>
                        <a:t>160</a:t>
                      </a:r>
                    </a:p>
                  </a:txBody>
                  <a:tcPr/>
                </a:tc>
                <a:tc>
                  <a:txBody>
                    <a:bodyPr/>
                    <a:lstStyle/>
                    <a:p>
                      <a:r>
                        <a:rPr lang="en-US" sz="3200" dirty="0">
                          <a:latin typeface="Arial" panose="020B0604020202020204" pitchFamily="34" charset="0"/>
                          <a:cs typeface="Arial" panose="020B0604020202020204" pitchFamily="34" charset="0"/>
                        </a:rPr>
                        <a:t>75%</a:t>
                      </a:r>
                    </a:p>
                  </a:txBody>
                  <a:tcPr/>
                </a:tc>
                <a:extLst>
                  <a:ext uri="{0D108BD9-81ED-4DB2-BD59-A6C34878D82A}">
                    <a16:rowId xmlns:a16="http://schemas.microsoft.com/office/drawing/2014/main" val="1253789287"/>
                  </a:ext>
                </a:extLst>
              </a:tr>
              <a:tr h="521022">
                <a:tc>
                  <a:txBody>
                    <a:bodyPr/>
                    <a:lstStyle/>
                    <a:p>
                      <a:r>
                        <a:rPr lang="en-US" sz="3200" b="1" dirty="0">
                          <a:latin typeface="Arial" panose="020B0604020202020204" pitchFamily="34" charset="0"/>
                          <a:cs typeface="Arial" panose="020B0604020202020204" pitchFamily="34" charset="0"/>
                        </a:rPr>
                        <a:t>Total</a:t>
                      </a:r>
                    </a:p>
                  </a:txBody>
                  <a:tcPr/>
                </a:tc>
                <a:tc>
                  <a:txBody>
                    <a:bodyPr/>
                    <a:lstStyle/>
                    <a:p>
                      <a:r>
                        <a:rPr lang="en-US" sz="3200" b="1" dirty="0">
                          <a:latin typeface="Arial" panose="020B0604020202020204" pitchFamily="34" charset="0"/>
                          <a:cs typeface="Arial" panose="020B0604020202020204" pitchFamily="34" charset="0"/>
                        </a:rPr>
                        <a:t>200</a:t>
                      </a:r>
                    </a:p>
                  </a:txBody>
                  <a:tcPr/>
                </a:tc>
                <a:tc>
                  <a:txBody>
                    <a:bodyPr/>
                    <a:lstStyle/>
                    <a:p>
                      <a:r>
                        <a:rPr lang="en-US" sz="3200" b="1" dirty="0">
                          <a:latin typeface="Arial" panose="020B0604020202020204" pitchFamily="34" charset="0"/>
                          <a:cs typeface="Arial" panose="020B0604020202020204" pitchFamily="34" charset="0"/>
                        </a:rPr>
                        <a:t>100%</a:t>
                      </a:r>
                    </a:p>
                  </a:txBody>
                  <a:tcPr/>
                </a:tc>
                <a:extLst>
                  <a:ext uri="{0D108BD9-81ED-4DB2-BD59-A6C34878D82A}">
                    <a16:rowId xmlns:a16="http://schemas.microsoft.com/office/drawing/2014/main" val="2965012392"/>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ED2F1-B5D0-9295-31BC-79EF8DB000AB}"/>
              </a:ext>
            </a:extLst>
          </p:cNvPr>
          <p:cNvSpPr>
            <a:spLocks noGrp="1"/>
          </p:cNvSpPr>
          <p:nvPr>
            <p:ph type="title"/>
          </p:nvPr>
        </p:nvSpPr>
        <p:spPr/>
        <p:txBody>
          <a:bodyPr/>
          <a:lstStyle/>
          <a:p>
            <a:r>
              <a:rPr lang="en-US" sz="4400" b="1" dirty="0"/>
              <a:t>Assessments brief</a:t>
            </a:r>
            <a:endParaRPr lang="en-GB" dirty="0"/>
          </a:p>
        </p:txBody>
      </p:sp>
      <p:sp>
        <p:nvSpPr>
          <p:cNvPr id="3" name="Text Placeholder 2">
            <a:extLst>
              <a:ext uri="{FF2B5EF4-FFF2-40B4-BE49-F238E27FC236}">
                <a16:creationId xmlns:a16="http://schemas.microsoft.com/office/drawing/2014/main" id="{1C640264-830C-15BB-E286-7CDBD4DA5F12}"/>
              </a:ext>
            </a:extLst>
          </p:cNvPr>
          <p:cNvSpPr>
            <a:spLocks noGrp="1"/>
          </p:cNvSpPr>
          <p:nvPr>
            <p:ph type="body" idx="1"/>
          </p:nvPr>
        </p:nvSpPr>
        <p:spPr/>
        <p:txBody>
          <a:bodyPr/>
          <a:lstStyle/>
          <a:p>
            <a:r>
              <a:rPr lang="en-US" sz="3200" dirty="0">
                <a:latin typeface="Arial" panose="020B0604020202020204" pitchFamily="34" charset="0"/>
                <a:cs typeface="Arial" panose="020B0604020202020204" pitchFamily="34" charset="0"/>
              </a:rPr>
              <a:t>	Assessment 1</a:t>
            </a:r>
          </a:p>
        </p:txBody>
      </p:sp>
      <p:sp>
        <p:nvSpPr>
          <p:cNvPr id="5" name="Text Placeholder 4">
            <a:extLst>
              <a:ext uri="{FF2B5EF4-FFF2-40B4-BE49-F238E27FC236}">
                <a16:creationId xmlns:a16="http://schemas.microsoft.com/office/drawing/2014/main" id="{70F7E572-4308-5398-646B-F3AEE537F8BF}"/>
              </a:ext>
            </a:extLst>
          </p:cNvPr>
          <p:cNvSpPr>
            <a:spLocks noGrp="1"/>
          </p:cNvSpPr>
          <p:nvPr>
            <p:ph type="body" sz="quarter" idx="3"/>
          </p:nvPr>
        </p:nvSpPr>
        <p:spPr/>
        <p:txBody>
          <a:bodyPr/>
          <a:lstStyle/>
          <a:p>
            <a:pPr algn="ctr"/>
            <a:r>
              <a:rPr lang="en-US" sz="3200" dirty="0">
                <a:latin typeface="Arial" panose="020B0604020202020204" pitchFamily="34" charset="0"/>
                <a:cs typeface="Arial" panose="020B0604020202020204" pitchFamily="34" charset="0"/>
              </a:rPr>
              <a:t>Assessment 2</a:t>
            </a:r>
            <a:endParaRPr lang="en-GB" sz="3200"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C1930708-3779-22D7-C6B1-2EAB36B96E16}"/>
              </a:ext>
            </a:extLst>
          </p:cNvPr>
          <p:cNvSpPr>
            <a:spLocks noGrp="1"/>
          </p:cNvSpPr>
          <p:nvPr>
            <p:ph sz="quarter" idx="4"/>
          </p:nvPr>
        </p:nvSpPr>
        <p:spPr/>
        <p:txBody>
          <a:bodyPr/>
          <a:lstStyle/>
          <a:p>
            <a:pPr marL="0" indent="0">
              <a:buNone/>
            </a:pPr>
            <a:r>
              <a:rPr lang="en-US" sz="2800" dirty="0">
                <a:latin typeface="Arial" panose="020B0604020202020204" pitchFamily="34" charset="0"/>
                <a:cs typeface="Arial" panose="020B0604020202020204" pitchFamily="34" charset="0"/>
              </a:rPr>
              <a:t>Portfolio to be submitted in </a:t>
            </a:r>
            <a:r>
              <a:rPr lang="en-US" sz="2800" b="1" dirty="0">
                <a:solidFill>
                  <a:srgbClr val="FF0000"/>
                </a:solidFill>
                <a:latin typeface="Arial" panose="020B0604020202020204" pitchFamily="34" charset="0"/>
                <a:cs typeface="Arial" panose="020B0604020202020204" pitchFamily="34" charset="0"/>
              </a:rPr>
              <a:t>Week 10, 2500 words, </a:t>
            </a:r>
            <a:r>
              <a:rPr lang="en-US" sz="2800" b="1" dirty="0">
                <a:latin typeface="Arial" panose="020B0604020202020204" pitchFamily="34" charset="0"/>
                <a:cs typeface="Arial" panose="020B0604020202020204" pitchFamily="34" charset="0"/>
              </a:rPr>
              <a:t>including a poster presentation </a:t>
            </a:r>
            <a:r>
              <a:rPr lang="en-US" sz="2800" b="1" dirty="0">
                <a:solidFill>
                  <a:srgbClr val="FF0000"/>
                </a:solidFill>
                <a:latin typeface="Arial" panose="020B0604020202020204" pitchFamily="34" charset="0"/>
                <a:cs typeface="Arial" panose="020B0604020202020204" pitchFamily="34" charset="0"/>
              </a:rPr>
              <a:t>in week 9 &amp; 10</a:t>
            </a:r>
          </a:p>
          <a:p>
            <a:endParaRPr lang="en-GB" dirty="0"/>
          </a:p>
        </p:txBody>
      </p:sp>
      <p:sp>
        <p:nvSpPr>
          <p:cNvPr id="7" name="Slide Number Placeholder 6">
            <a:extLst>
              <a:ext uri="{FF2B5EF4-FFF2-40B4-BE49-F238E27FC236}">
                <a16:creationId xmlns:a16="http://schemas.microsoft.com/office/drawing/2014/main" id="{9587002F-B6E0-10F1-CEFB-09E7CEC5BFE0}"/>
              </a:ext>
            </a:extLst>
          </p:cNvPr>
          <p:cNvSpPr>
            <a:spLocks noGrp="1"/>
          </p:cNvSpPr>
          <p:nvPr>
            <p:ph type="sldNum" sz="quarter" idx="11"/>
          </p:nvPr>
        </p:nvSpPr>
        <p:spPr/>
        <p:txBody>
          <a:bodyPr/>
          <a:lstStyle/>
          <a:p>
            <a:pPr>
              <a:defRPr/>
            </a:pPr>
            <a:fld id="{294160C6-49D9-4220-8F9B-E6D75A4A520C}" type="slidenum">
              <a:rPr lang="en-US" altLang="en-US" smtClean="0"/>
              <a:pPr>
                <a:defRPr/>
              </a:pPr>
              <a:t>15</a:t>
            </a:fld>
            <a:endParaRPr lang="en-US" altLang="en-US"/>
          </a:p>
        </p:txBody>
      </p:sp>
      <p:sp>
        <p:nvSpPr>
          <p:cNvPr id="8" name="Content Placeholder 3">
            <a:extLst>
              <a:ext uri="{FF2B5EF4-FFF2-40B4-BE49-F238E27FC236}">
                <a16:creationId xmlns:a16="http://schemas.microsoft.com/office/drawing/2014/main" id="{C3C0CB37-5EF6-A577-7E93-844A759298FA}"/>
              </a:ext>
            </a:extLst>
          </p:cNvPr>
          <p:cNvSpPr>
            <a:spLocks noGrp="1"/>
          </p:cNvSpPr>
          <p:nvPr>
            <p:ph sz="half" idx="2"/>
          </p:nvPr>
        </p:nvSpPr>
        <p:spPr/>
        <p:txBody>
          <a:bodyPr/>
          <a:lstStyle/>
          <a:p>
            <a:pPr marL="0" indent="0">
              <a:buNone/>
            </a:pPr>
            <a:r>
              <a:rPr lang="en-US" sz="2800" dirty="0">
                <a:latin typeface="Arial" panose="020B0604020202020204" pitchFamily="34" charset="0"/>
                <a:cs typeface="Arial" panose="020B0604020202020204" pitchFamily="34" charset="0"/>
              </a:rPr>
              <a:t>Essay to be submitted in </a:t>
            </a:r>
            <a:r>
              <a:rPr lang="en-US" sz="2800" b="1" dirty="0">
                <a:solidFill>
                  <a:srgbClr val="FF0000"/>
                </a:solidFill>
                <a:latin typeface="Arial" panose="020B0604020202020204" pitchFamily="34" charset="0"/>
                <a:cs typeface="Arial" panose="020B0604020202020204" pitchFamily="34" charset="0"/>
              </a:rPr>
              <a:t>Week 7 – 2500 words</a:t>
            </a:r>
          </a:p>
        </p:txBody>
      </p:sp>
      <p:sp>
        <p:nvSpPr>
          <p:cNvPr id="9" name="TextBox 8">
            <a:extLst>
              <a:ext uri="{FF2B5EF4-FFF2-40B4-BE49-F238E27FC236}">
                <a16:creationId xmlns:a16="http://schemas.microsoft.com/office/drawing/2014/main" id="{0CF80734-067C-DB02-99AD-4011FA43EB37}"/>
              </a:ext>
            </a:extLst>
          </p:cNvPr>
          <p:cNvSpPr txBox="1"/>
          <p:nvPr/>
        </p:nvSpPr>
        <p:spPr>
          <a:xfrm>
            <a:off x="609599" y="4635134"/>
            <a:ext cx="10972800" cy="954107"/>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More details on your assessment will be provided and discussed from </a:t>
            </a:r>
            <a:r>
              <a:rPr lang="en-GB" sz="2800" b="1" dirty="0">
                <a:latin typeface="Arial" panose="020B0604020202020204" pitchFamily="34" charset="0"/>
                <a:cs typeface="Arial" panose="020B0604020202020204" pitchFamily="34" charset="0"/>
              </a:rPr>
              <a:t>week 3</a:t>
            </a:r>
            <a:r>
              <a:rPr lang="en-GB" sz="28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4009833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noProof="0" dirty="0">
                <a:latin typeface="Arial" panose="020B0604020202020204" pitchFamily="34" charset="0"/>
                <a:cs typeface="Arial" panose="020B0604020202020204" pitchFamily="34" charset="0"/>
              </a:rPr>
              <a:t>Assessments brief</a:t>
            </a:r>
          </a:p>
        </p:txBody>
      </p:sp>
      <p:sp>
        <p:nvSpPr>
          <p:cNvPr id="3" name="Content Placeholder 2"/>
          <p:cNvSpPr>
            <a:spLocks noGrp="1"/>
          </p:cNvSpPr>
          <p:nvPr>
            <p:ph idx="1"/>
          </p:nvPr>
        </p:nvSpPr>
        <p:spPr>
          <a:xfrm>
            <a:off x="609600" y="1600201"/>
            <a:ext cx="10972800" cy="3610428"/>
          </a:xfrm>
        </p:spPr>
        <p:txBody>
          <a:bodyPr/>
          <a:lstStyle/>
          <a:p>
            <a:pPr>
              <a:spcBef>
                <a:spcPct val="0"/>
              </a:spcBef>
              <a:buNone/>
            </a:pPr>
            <a:r>
              <a:rPr lang="en-GB" b="1" noProof="0" dirty="0">
                <a:latin typeface="Arial" panose="020B0604020202020204" pitchFamily="34" charset="0"/>
                <a:cs typeface="Arial" panose="020B0604020202020204" pitchFamily="34" charset="0"/>
              </a:rPr>
              <a:t>Assessment 1</a:t>
            </a:r>
          </a:p>
          <a:p>
            <a:pPr>
              <a:spcBef>
                <a:spcPct val="0"/>
              </a:spcBef>
              <a:buNone/>
            </a:pPr>
            <a:r>
              <a:rPr lang="en-GB" noProof="0" dirty="0">
                <a:latin typeface="Arial" panose="020B0604020202020204" pitchFamily="34" charset="0"/>
                <a:cs typeface="Arial" panose="020B0604020202020204" pitchFamily="34" charset="0"/>
              </a:rPr>
              <a:t>Essay to be submitted in Week 7 – 2500 words</a:t>
            </a:r>
          </a:p>
          <a:p>
            <a:pPr>
              <a:spcBef>
                <a:spcPct val="0"/>
              </a:spcBef>
              <a:buNone/>
            </a:pPr>
            <a:endParaRPr lang="en-GB" dirty="0"/>
          </a:p>
          <a:p>
            <a:pPr>
              <a:spcBef>
                <a:spcPct val="0"/>
              </a:spcBef>
              <a:buNone/>
            </a:pPr>
            <a:r>
              <a:rPr lang="en-GB" b="1" noProof="0" dirty="0">
                <a:latin typeface="Arial" panose="020B0604020202020204" pitchFamily="34" charset="0"/>
                <a:cs typeface="Arial" panose="020B0604020202020204" pitchFamily="34" charset="0"/>
              </a:rPr>
              <a:t>Assessment 2</a:t>
            </a:r>
          </a:p>
          <a:p>
            <a:pPr>
              <a:spcBef>
                <a:spcPct val="0"/>
              </a:spcBef>
              <a:buNone/>
            </a:pPr>
            <a:r>
              <a:rPr lang="en-GB" noProof="0" dirty="0">
                <a:latin typeface="Arial" panose="020B0604020202020204" pitchFamily="34" charset="0"/>
                <a:cs typeface="Arial" panose="020B0604020202020204" pitchFamily="34" charset="0"/>
              </a:rPr>
              <a:t>Portfolio to be submitted in Week 10 – 2500 words, including a poster presentation in week 9 &amp; 10</a:t>
            </a:r>
          </a:p>
          <a:p>
            <a:pPr>
              <a:spcBef>
                <a:spcPct val="0"/>
              </a:spcBef>
              <a:buNone/>
            </a:pPr>
            <a:endParaRPr lang="en-GB" dirty="0"/>
          </a:p>
          <a:p>
            <a:pPr>
              <a:spcBef>
                <a:spcPct val="0"/>
              </a:spcBef>
              <a:buNone/>
            </a:pPr>
            <a:r>
              <a:rPr lang="en-GB" sz="2800" noProof="0" dirty="0">
                <a:latin typeface="Arial" panose="020B0604020202020204" pitchFamily="34" charset="0"/>
                <a:cs typeface="Arial" panose="020B0604020202020204" pitchFamily="34" charset="0"/>
              </a:rPr>
              <a:t>More details on your assessment will be provided and discussed from week 3.</a:t>
            </a:r>
          </a:p>
        </p:txBody>
      </p:sp>
      <p:sp>
        <p:nvSpPr>
          <p:cNvPr id="9" name="Slide Number Placeholder"/>
          <p:cNvSpPr>
            <a:spLocks noGrp="1"/>
          </p:cNvSpPr>
          <p:nvPr>
            <p:ph type="sldNum" sz="quarter" idx="12"/>
          </p:nvPr>
        </p:nvSpPr>
        <p:spPr/>
        <p:txBody>
          <a:bodyPr/>
          <a:lstStyle/>
          <a:p>
            <a:fld id="{2F3E6A2E-1234-ABCD-EF01-000000000015}" type="slidenum">
              <a:rPr lang="en-GB" dirty="0"/>
              <a:t>16</a:t>
            </a:fld>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GB" noProof="0"/>
              <a:t>Q&amp;A</a:t>
            </a:r>
          </a:p>
        </p:txBody>
      </p:sp>
      <p:pic>
        <p:nvPicPr>
          <p:cNvPr id="4" name="Picture 2" descr="Any Questions Vector Images (97)">
            <a:extLst>
              <a:ext uri="{FF2B5EF4-FFF2-40B4-BE49-F238E27FC236}">
                <a16:creationId xmlns:a16="http://schemas.microsoft.com/office/drawing/2014/main" id="{984F905E-3FF5-E587-EA52-01956E1BE24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09600" y="1852747"/>
            <a:ext cx="10972800" cy="3411940"/>
          </a:xfrm>
          <a:prstGeom prst="rect">
            <a:avLst/>
          </a:prstGeom>
          <a:solidFill>
            <a:srgbClr val="FFFFFF"/>
          </a:solidFill>
        </p:spPr>
      </p:pic>
      <p:sp>
        <p:nvSpPr>
          <p:cNvPr id="9" name="Slide Number Placeholder"/>
          <p:cNvSpPr>
            <a:spLocks noGrp="1"/>
          </p:cNvSpPr>
          <p:nvPr>
            <p:ph type="sldNum" sz="quarter" idx="12"/>
          </p:nvPr>
        </p:nvSpPr>
        <p:spPr>
          <a:xfrm>
            <a:off x="10608733" y="6381751"/>
            <a:ext cx="973667" cy="339725"/>
          </a:xfrm>
        </p:spPr>
        <p:txBody>
          <a:bodyPr wrap="square" anchor="ctr">
            <a:normAutofit/>
          </a:bodyPr>
          <a:lstStyle/>
          <a:p>
            <a:pPr>
              <a:spcAft>
                <a:spcPts val="600"/>
              </a:spcAft>
            </a:pPr>
            <a:fld id="{2F3E6A2E-1234-ABCD-EF01-000000000016}" type="slidenum">
              <a:rPr lang="en-GB" dirty="0"/>
              <a:pPr>
                <a:spcAft>
                  <a:spcPts val="600"/>
                </a:spcAft>
              </a:pPr>
              <a:t>17</a:t>
            </a:fld>
            <a:endParaRPr lang="en-GB"/>
          </a:p>
        </p:txBody>
      </p:sp>
    </p:spTree>
  </p:cSld>
  <p:clrMapOvr>
    <a:masterClrMapping/>
  </p:clrMapOvr>
</p:sld>
</file>

<file path=ppt/slides/slide18.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a:solidFill>
            <a:srgbClr val="F79646"/>
          </a:solidFill>
        </p:spPr>
        <p:txBody>
          <a:bodyPr/>
          <a:lstStyle/>
          <a:p>
            <a:r>
              <a:rPr b="1">
                <a:latin typeface="Arial"/>
              </a:rPr>
              <a:t>Quick Quiz: Test Yourself!</a:t>
            </a:r>
          </a:p>
        </p:txBody>
      </p:sp>
      <p:sp>
        <p:nvSpPr>
          <p:cNvPr id="3" name="Oval 2"/>
          <p:cNvSpPr/>
          <p:nvPr/>
        </p:nvSpPr>
        <p:spPr>
          <a:xfrm>
            <a:off x="1097280" y="2011680"/>
            <a:ext cx="1463040" cy="1463040"/>
          </a:xfrm>
          <a:prstGeom prst="ellipse">
            <a:avLst/>
          </a:prstGeom>
          <a:solidFill>
            <a:srgbClr val="0E3A5C"/>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4400" b="1" i="0">
                <a:solidFill>
                  <a:srgbClr val="FFFFFF"/>
                </a:solidFill>
                <a:latin typeface="Arial"/>
              </a:rPr>
              <a:t>7</a:t>
            </a:r>
          </a:p>
        </p:txBody>
      </p:sp>
      <p:sp>
        <p:nvSpPr>
          <p:cNvPr id="4" name="TextBox 3"/>
          <p:cNvSpPr txBox="1"/>
          <p:nvPr/>
        </p:nvSpPr>
        <p:spPr>
          <a:xfrm>
            <a:off x="822960" y="3566160"/>
            <a:ext cx="2011680" cy="548640"/>
          </a:xfrm>
          <a:prstGeom prst="rect">
            <a:avLst/>
          </a:prstGeom>
          <a:noFill/>
        </p:spPr>
        <p:txBody>
          <a:bodyPr wrap="square" anchor="t" lIns="73152" rIns="73152" tIns="73152" bIns="73152">
            <a:spAutoFit/>
          </a:bodyPr>
          <a:lstStyle/>
          <a:p>
            <a:pPr algn="ctr">
              <a:spcAft>
                <a:spcPts val="400"/>
              </a:spcAft>
            </a:pPr>
            <a:r>
              <a:rPr sz="2200" b="1" i="0">
                <a:solidFill>
                  <a:srgbClr val="0E3A5C"/>
                </a:solidFill>
                <a:latin typeface="Arial"/>
              </a:rPr>
              <a:t>quick questions</a:t>
            </a:r>
          </a:p>
        </p:txBody>
      </p:sp>
      <p:sp>
        <p:nvSpPr>
          <p:cNvPr id="5" name="TextBox 4"/>
          <p:cNvSpPr txBox="1"/>
          <p:nvPr/>
        </p:nvSpPr>
        <p:spPr>
          <a:xfrm>
            <a:off x="3474720" y="1828800"/>
            <a:ext cx="7863840" cy="3474720"/>
          </a:xfrm>
          <a:prstGeom prst="rect">
            <a:avLst/>
          </a:prstGeom>
          <a:noFill/>
        </p:spPr>
        <p:txBody>
          <a:bodyPr wrap="square" anchor="t" lIns="73152" rIns="73152" tIns="73152" bIns="73152">
            <a:spAutoFit/>
          </a:bodyPr>
          <a:lstStyle/>
          <a:p>
            <a:pPr algn="l">
              <a:spcAft>
                <a:spcPts val="1000"/>
              </a:spcAft>
            </a:pPr>
            <a:r>
              <a:rPr sz="2200" b="1" i="0">
                <a:solidFill>
                  <a:srgbClr val="0E3A5C"/>
                </a:solidFill>
                <a:latin typeface="Arial"/>
              </a:rPr>
              <a:t>How it works</a:t>
            </a:r>
          </a:p>
          <a:p>
            <a:pPr algn="l">
              <a:spcAft>
                <a:spcPts val="1000"/>
              </a:spcAft>
            </a:pPr>
            <a:r>
              <a:rPr sz="2000" b="0" i="0">
                <a:solidFill>
                  <a:srgbClr val="1F1F1F"/>
                </a:solidFill>
                <a:latin typeface="Arial"/>
              </a:rPr>
              <a:t>Each question has four options: A, B, C or D.</a:t>
            </a:r>
          </a:p>
          <a:p>
            <a:pPr algn="l">
              <a:spcAft>
                <a:spcPts val="1000"/>
              </a:spcAft>
            </a:pPr>
            <a:r>
              <a:rPr sz="2000" b="0" i="0">
                <a:solidFill>
                  <a:srgbClr val="1F1F1F"/>
                </a:solidFill>
                <a:latin typeface="Arial"/>
              </a:rPr>
              <a:t>You have 30 seconds per question.</a:t>
            </a:r>
          </a:p>
          <a:p>
            <a:pPr algn="l">
              <a:spcAft>
                <a:spcPts val="1000"/>
              </a:spcAft>
            </a:pPr>
            <a:r>
              <a:rPr sz="2000" b="0" i="0">
                <a:solidFill>
                  <a:srgbClr val="1F1F1F"/>
                </a:solidFill>
                <a:latin typeface="Arial"/>
              </a:rPr>
              <a:t>Write your answers on paper, or hold up fingers (1 = A, 2 = B, 3 = C, 4 = D).</a:t>
            </a:r>
          </a:p>
          <a:p>
            <a:pPr algn="l">
              <a:spcAft>
                <a:spcPts val="1000"/>
              </a:spcAft>
            </a:pPr>
            <a:r>
              <a:rPr sz="2000" b="0" i="0">
                <a:solidFill>
                  <a:srgbClr val="1F1F1F"/>
                </a:solidFill>
                <a:latin typeface="Arial"/>
              </a:rPr>
              <a:t>We will check the answers together at the end.</a:t>
            </a:r>
          </a:p>
          <a:p>
            <a:pPr algn="l">
              <a:spcAft>
                <a:spcPts val="1000"/>
              </a:spcAft>
            </a:pPr>
            <a:r>
              <a:rPr sz="2000" b="0" i="1">
                <a:solidFill>
                  <a:srgbClr val="555555"/>
                </a:solidFill>
                <a:latin typeface="Arial"/>
              </a:rPr>
              <a:t>Everything you need was covered in today's session!</a:t>
            </a:r>
          </a:p>
        </p:txBody>
      </p:sp>
    </p:spTree>
  </p:cSld>
  <p:clrMapOvr>
    <a:masterClrMapping/>
  </p:clrMapOvr>
</p:sld>
</file>

<file path=ppt/slides/slide19.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a:solidFill>
            <a:srgbClr val="F79646"/>
          </a:solidFill>
        </p:spPr>
        <p:txBody>
          <a:bodyPr/>
          <a:lstStyle/>
          <a:p>
            <a:r>
              <a:rPr b="1">
                <a:latin typeface="Arial"/>
              </a:rPr>
              <a:t>Question 1 of 7</a:t>
            </a:r>
          </a:p>
        </p:txBody>
      </p:sp>
      <p:sp>
        <p:nvSpPr>
          <p:cNvPr id="3" name="TextBox 2"/>
          <p:cNvSpPr txBox="1"/>
          <p:nvPr/>
        </p:nvSpPr>
        <p:spPr>
          <a:xfrm>
            <a:off x="822960" y="1600200"/>
            <a:ext cx="10515600" cy="914400"/>
          </a:xfrm>
          <a:prstGeom prst="rect">
            <a:avLst/>
          </a:prstGeom>
          <a:noFill/>
        </p:spPr>
        <p:txBody>
          <a:bodyPr wrap="square" anchor="ctr" lIns="73152" rIns="73152" tIns="73152" bIns="73152">
            <a:spAutoFit/>
          </a:bodyPr>
          <a:lstStyle/>
          <a:p>
            <a:pPr algn="l">
              <a:spcAft>
                <a:spcPts val="400"/>
              </a:spcAft>
            </a:pPr>
            <a:r>
              <a:rPr sz="2600" b="1" i="0">
                <a:solidFill>
                  <a:srgbClr val="0E3A5C"/>
                </a:solidFill>
                <a:latin typeface="Arial"/>
              </a:rPr>
              <a:t>How long does each teaching session last?</a:t>
            </a:r>
          </a:p>
        </p:txBody>
      </p:sp>
      <p:sp>
        <p:nvSpPr>
          <p:cNvPr id="4" name="Rounded Rectangle 3"/>
          <p:cNvSpPr/>
          <p:nvPr/>
        </p:nvSpPr>
        <p:spPr>
          <a:xfrm>
            <a:off x="822960" y="27432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5" name="Oval 4"/>
          <p:cNvSpPr/>
          <p:nvPr/>
        </p:nvSpPr>
        <p:spPr>
          <a:xfrm>
            <a:off x="1005840" y="29260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A</a:t>
            </a:r>
          </a:p>
        </p:txBody>
      </p:sp>
      <p:sp>
        <p:nvSpPr>
          <p:cNvPr id="6" name="TextBox 5"/>
          <p:cNvSpPr txBox="1"/>
          <p:nvPr/>
        </p:nvSpPr>
        <p:spPr>
          <a:xfrm>
            <a:off x="1920240" y="27432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1 hour</a:t>
            </a:r>
          </a:p>
        </p:txBody>
      </p:sp>
      <p:sp>
        <p:nvSpPr>
          <p:cNvPr id="7" name="Rounded Rectangle 6"/>
          <p:cNvSpPr/>
          <p:nvPr/>
        </p:nvSpPr>
        <p:spPr>
          <a:xfrm>
            <a:off x="6217920" y="27432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8" name="Oval 7"/>
          <p:cNvSpPr/>
          <p:nvPr/>
        </p:nvSpPr>
        <p:spPr>
          <a:xfrm>
            <a:off x="6400800" y="29260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B</a:t>
            </a:r>
          </a:p>
        </p:txBody>
      </p:sp>
      <p:sp>
        <p:nvSpPr>
          <p:cNvPr id="9" name="TextBox 8"/>
          <p:cNvSpPr txBox="1"/>
          <p:nvPr/>
        </p:nvSpPr>
        <p:spPr>
          <a:xfrm>
            <a:off x="7315200" y="27432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2 hours</a:t>
            </a:r>
          </a:p>
        </p:txBody>
      </p:sp>
      <p:sp>
        <p:nvSpPr>
          <p:cNvPr id="10" name="Rounded Rectangle 9"/>
          <p:cNvSpPr/>
          <p:nvPr/>
        </p:nvSpPr>
        <p:spPr>
          <a:xfrm>
            <a:off x="822960" y="41148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11" name="Oval 10"/>
          <p:cNvSpPr/>
          <p:nvPr/>
        </p:nvSpPr>
        <p:spPr>
          <a:xfrm>
            <a:off x="1005840" y="42976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C</a:t>
            </a:r>
          </a:p>
        </p:txBody>
      </p:sp>
      <p:sp>
        <p:nvSpPr>
          <p:cNvPr id="12" name="TextBox 11"/>
          <p:cNvSpPr txBox="1"/>
          <p:nvPr/>
        </p:nvSpPr>
        <p:spPr>
          <a:xfrm>
            <a:off x="1920240" y="41148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3 hours</a:t>
            </a:r>
          </a:p>
        </p:txBody>
      </p:sp>
      <p:sp>
        <p:nvSpPr>
          <p:cNvPr id="13" name="Rounded Rectangle 12"/>
          <p:cNvSpPr/>
          <p:nvPr/>
        </p:nvSpPr>
        <p:spPr>
          <a:xfrm>
            <a:off x="6217920" y="41148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14" name="Oval 13"/>
          <p:cNvSpPr/>
          <p:nvPr/>
        </p:nvSpPr>
        <p:spPr>
          <a:xfrm>
            <a:off x="6400800" y="42976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D</a:t>
            </a:r>
          </a:p>
        </p:txBody>
      </p:sp>
      <p:sp>
        <p:nvSpPr>
          <p:cNvPr id="15" name="TextBox 14"/>
          <p:cNvSpPr txBox="1"/>
          <p:nvPr/>
        </p:nvSpPr>
        <p:spPr>
          <a:xfrm>
            <a:off x="7315200" y="41148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4 hours</a:t>
            </a:r>
          </a:p>
        </p:txBody>
      </p:sp>
    </p:spTree>
  </p:cSld>
  <p:clrMapOvr>
    <a:masterClrMapping/>
  </p:clrMapOvr>
</p:sld>
</file>

<file path=ppt/slides/slide20.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a:solidFill>
            <a:srgbClr val="F79646"/>
          </a:solidFill>
        </p:spPr>
        <p:txBody>
          <a:bodyPr/>
          <a:lstStyle/>
          <a:p>
            <a:r>
              <a:rPr b="1">
                <a:latin typeface="Arial"/>
              </a:rPr>
              <a:t>Question 2 of 7</a:t>
            </a:r>
          </a:p>
        </p:txBody>
      </p:sp>
      <p:sp>
        <p:nvSpPr>
          <p:cNvPr id="3" name="TextBox 2"/>
          <p:cNvSpPr txBox="1"/>
          <p:nvPr/>
        </p:nvSpPr>
        <p:spPr>
          <a:xfrm>
            <a:off x="822960" y="1600200"/>
            <a:ext cx="10515600" cy="914400"/>
          </a:xfrm>
          <a:prstGeom prst="rect">
            <a:avLst/>
          </a:prstGeom>
          <a:noFill/>
        </p:spPr>
        <p:txBody>
          <a:bodyPr wrap="square" anchor="ctr" lIns="73152" rIns="73152" tIns="73152" bIns="73152">
            <a:spAutoFit/>
          </a:bodyPr>
          <a:lstStyle/>
          <a:p>
            <a:pPr algn="l">
              <a:spcAft>
                <a:spcPts val="400"/>
              </a:spcAft>
            </a:pPr>
            <a:r>
              <a:rPr sz="2600" b="1" i="0">
                <a:solidFill>
                  <a:srgbClr val="0E3A5C"/>
                </a:solidFill>
                <a:latin typeface="Arial"/>
              </a:rPr>
              <a:t>You will be marked LATE if you arrive more than ___ minutes after the class has started.</a:t>
            </a:r>
          </a:p>
        </p:txBody>
      </p:sp>
      <p:sp>
        <p:nvSpPr>
          <p:cNvPr id="4" name="Rounded Rectangle 3"/>
          <p:cNvSpPr/>
          <p:nvPr/>
        </p:nvSpPr>
        <p:spPr>
          <a:xfrm>
            <a:off x="822960" y="27432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5" name="Oval 4"/>
          <p:cNvSpPr/>
          <p:nvPr/>
        </p:nvSpPr>
        <p:spPr>
          <a:xfrm>
            <a:off x="1005840" y="29260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A</a:t>
            </a:r>
          </a:p>
        </p:txBody>
      </p:sp>
      <p:sp>
        <p:nvSpPr>
          <p:cNvPr id="6" name="TextBox 5"/>
          <p:cNvSpPr txBox="1"/>
          <p:nvPr/>
        </p:nvSpPr>
        <p:spPr>
          <a:xfrm>
            <a:off x="1920240" y="27432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5 minutes</a:t>
            </a:r>
          </a:p>
        </p:txBody>
      </p:sp>
      <p:sp>
        <p:nvSpPr>
          <p:cNvPr id="7" name="Rounded Rectangle 6"/>
          <p:cNvSpPr/>
          <p:nvPr/>
        </p:nvSpPr>
        <p:spPr>
          <a:xfrm>
            <a:off x="6217920" y="27432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8" name="Oval 7"/>
          <p:cNvSpPr/>
          <p:nvPr/>
        </p:nvSpPr>
        <p:spPr>
          <a:xfrm>
            <a:off x="6400800" y="29260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B</a:t>
            </a:r>
          </a:p>
        </p:txBody>
      </p:sp>
      <p:sp>
        <p:nvSpPr>
          <p:cNvPr id="9" name="TextBox 8"/>
          <p:cNvSpPr txBox="1"/>
          <p:nvPr/>
        </p:nvSpPr>
        <p:spPr>
          <a:xfrm>
            <a:off x="7315200" y="27432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10 minutes</a:t>
            </a:r>
          </a:p>
        </p:txBody>
      </p:sp>
      <p:sp>
        <p:nvSpPr>
          <p:cNvPr id="10" name="Rounded Rectangle 9"/>
          <p:cNvSpPr/>
          <p:nvPr/>
        </p:nvSpPr>
        <p:spPr>
          <a:xfrm>
            <a:off x="822960" y="41148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11" name="Oval 10"/>
          <p:cNvSpPr/>
          <p:nvPr/>
        </p:nvSpPr>
        <p:spPr>
          <a:xfrm>
            <a:off x="1005840" y="42976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C</a:t>
            </a:r>
          </a:p>
        </p:txBody>
      </p:sp>
      <p:sp>
        <p:nvSpPr>
          <p:cNvPr id="12" name="TextBox 11"/>
          <p:cNvSpPr txBox="1"/>
          <p:nvPr/>
        </p:nvSpPr>
        <p:spPr>
          <a:xfrm>
            <a:off x="1920240" y="41148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15 minutes</a:t>
            </a:r>
          </a:p>
        </p:txBody>
      </p:sp>
      <p:sp>
        <p:nvSpPr>
          <p:cNvPr id="13" name="Rounded Rectangle 12"/>
          <p:cNvSpPr/>
          <p:nvPr/>
        </p:nvSpPr>
        <p:spPr>
          <a:xfrm>
            <a:off x="6217920" y="41148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14" name="Oval 13"/>
          <p:cNvSpPr/>
          <p:nvPr/>
        </p:nvSpPr>
        <p:spPr>
          <a:xfrm>
            <a:off x="6400800" y="42976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D</a:t>
            </a:r>
          </a:p>
        </p:txBody>
      </p:sp>
      <p:sp>
        <p:nvSpPr>
          <p:cNvPr id="15" name="TextBox 14"/>
          <p:cNvSpPr txBox="1"/>
          <p:nvPr/>
        </p:nvSpPr>
        <p:spPr>
          <a:xfrm>
            <a:off x="7315200" y="41148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20 minutes</a:t>
            </a:r>
          </a:p>
        </p:txBody>
      </p:sp>
    </p:spTree>
  </p:cSld>
  <p:clrMapOvr>
    <a:masterClrMapping/>
  </p:clrMapOvr>
</p:sld>
</file>

<file path=ppt/slides/slide21.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a:solidFill>
            <a:srgbClr val="F79646"/>
          </a:solidFill>
        </p:spPr>
        <p:txBody>
          <a:bodyPr/>
          <a:lstStyle/>
          <a:p>
            <a:r>
              <a:rPr b="1">
                <a:latin typeface="Arial"/>
              </a:rPr>
              <a:t>Question 3 of 7</a:t>
            </a:r>
          </a:p>
        </p:txBody>
      </p:sp>
      <p:sp>
        <p:nvSpPr>
          <p:cNvPr id="3" name="TextBox 2"/>
          <p:cNvSpPr txBox="1"/>
          <p:nvPr/>
        </p:nvSpPr>
        <p:spPr>
          <a:xfrm>
            <a:off x="822960" y="1600200"/>
            <a:ext cx="10515600" cy="914400"/>
          </a:xfrm>
          <a:prstGeom prst="rect">
            <a:avLst/>
          </a:prstGeom>
          <a:noFill/>
        </p:spPr>
        <p:txBody>
          <a:bodyPr wrap="square" anchor="ctr" lIns="73152" rIns="73152" tIns="73152" bIns="73152">
            <a:spAutoFit/>
          </a:bodyPr>
          <a:lstStyle/>
          <a:p>
            <a:pPr algn="l">
              <a:spcAft>
                <a:spcPts val="400"/>
              </a:spcAft>
            </a:pPr>
            <a:r>
              <a:rPr sz="2600" b="1" i="0">
                <a:solidFill>
                  <a:srgbClr val="0E3A5C"/>
                </a:solidFill>
                <a:latin typeface="Arial"/>
              </a:rPr>
              <a:t>Where can you find all resources and teaching materials for this module?</a:t>
            </a:r>
          </a:p>
        </p:txBody>
      </p:sp>
      <p:sp>
        <p:nvSpPr>
          <p:cNvPr id="4" name="Rounded Rectangle 3"/>
          <p:cNvSpPr/>
          <p:nvPr/>
        </p:nvSpPr>
        <p:spPr>
          <a:xfrm>
            <a:off x="822960" y="27432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5" name="Oval 4"/>
          <p:cNvSpPr/>
          <p:nvPr/>
        </p:nvSpPr>
        <p:spPr>
          <a:xfrm>
            <a:off x="1005840" y="29260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A</a:t>
            </a:r>
          </a:p>
        </p:txBody>
      </p:sp>
      <p:sp>
        <p:nvSpPr>
          <p:cNvPr id="6" name="TextBox 5"/>
          <p:cNvSpPr txBox="1"/>
          <p:nvPr/>
        </p:nvSpPr>
        <p:spPr>
          <a:xfrm>
            <a:off x="1920240" y="27432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Microsoft Teams</a:t>
            </a:r>
          </a:p>
        </p:txBody>
      </p:sp>
      <p:sp>
        <p:nvSpPr>
          <p:cNvPr id="7" name="Rounded Rectangle 6"/>
          <p:cNvSpPr/>
          <p:nvPr/>
        </p:nvSpPr>
        <p:spPr>
          <a:xfrm>
            <a:off x="6217920" y="27432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8" name="Oval 7"/>
          <p:cNvSpPr/>
          <p:nvPr/>
        </p:nvSpPr>
        <p:spPr>
          <a:xfrm>
            <a:off x="6400800" y="29260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B</a:t>
            </a:r>
          </a:p>
        </p:txBody>
      </p:sp>
      <p:sp>
        <p:nvSpPr>
          <p:cNvPr id="9" name="TextBox 8"/>
          <p:cNvSpPr txBox="1"/>
          <p:nvPr/>
        </p:nvSpPr>
        <p:spPr>
          <a:xfrm>
            <a:off x="7315200" y="27432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Your personal email</a:t>
            </a:r>
          </a:p>
        </p:txBody>
      </p:sp>
      <p:sp>
        <p:nvSpPr>
          <p:cNvPr id="10" name="Rounded Rectangle 9"/>
          <p:cNvSpPr/>
          <p:nvPr/>
        </p:nvSpPr>
        <p:spPr>
          <a:xfrm>
            <a:off x="822960" y="41148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11" name="Oval 10"/>
          <p:cNvSpPr/>
          <p:nvPr/>
        </p:nvSpPr>
        <p:spPr>
          <a:xfrm>
            <a:off x="1005840" y="42976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C</a:t>
            </a:r>
          </a:p>
        </p:txBody>
      </p:sp>
      <p:sp>
        <p:nvSpPr>
          <p:cNvPr id="12" name="TextBox 11"/>
          <p:cNvSpPr txBox="1"/>
          <p:nvPr/>
        </p:nvSpPr>
        <p:spPr>
          <a:xfrm>
            <a:off x="1920240" y="41148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Moodle</a:t>
            </a:r>
          </a:p>
        </p:txBody>
      </p:sp>
      <p:sp>
        <p:nvSpPr>
          <p:cNvPr id="13" name="Rounded Rectangle 12"/>
          <p:cNvSpPr/>
          <p:nvPr/>
        </p:nvSpPr>
        <p:spPr>
          <a:xfrm>
            <a:off x="6217920" y="41148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14" name="Oval 13"/>
          <p:cNvSpPr/>
          <p:nvPr/>
        </p:nvSpPr>
        <p:spPr>
          <a:xfrm>
            <a:off x="6400800" y="42976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D</a:t>
            </a:r>
          </a:p>
        </p:txBody>
      </p:sp>
      <p:sp>
        <p:nvSpPr>
          <p:cNvPr id="15" name="TextBox 14"/>
          <p:cNvSpPr txBox="1"/>
          <p:nvPr/>
        </p:nvSpPr>
        <p:spPr>
          <a:xfrm>
            <a:off x="7315200" y="41148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The library website</a:t>
            </a:r>
          </a:p>
        </p:txBody>
      </p:sp>
    </p:spTree>
  </p:cSld>
  <p:clrMapOvr>
    <a:masterClrMapping/>
  </p:clrMapOvr>
</p:sld>
</file>

<file path=ppt/slides/slide22.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a:solidFill>
            <a:srgbClr val="F79646"/>
          </a:solidFill>
        </p:spPr>
        <p:txBody>
          <a:bodyPr/>
          <a:lstStyle/>
          <a:p>
            <a:r>
              <a:rPr b="1">
                <a:latin typeface="Arial"/>
              </a:rPr>
              <a:t>Question 4 of 7</a:t>
            </a:r>
          </a:p>
        </p:txBody>
      </p:sp>
      <p:sp>
        <p:nvSpPr>
          <p:cNvPr id="3" name="TextBox 2"/>
          <p:cNvSpPr txBox="1"/>
          <p:nvPr/>
        </p:nvSpPr>
        <p:spPr>
          <a:xfrm>
            <a:off x="822960" y="1600200"/>
            <a:ext cx="10515600" cy="914400"/>
          </a:xfrm>
          <a:prstGeom prst="rect">
            <a:avLst/>
          </a:prstGeom>
          <a:noFill/>
        </p:spPr>
        <p:txBody>
          <a:bodyPr wrap="square" anchor="ctr" lIns="73152" rIns="73152" tIns="73152" bIns="73152">
            <a:spAutoFit/>
          </a:bodyPr>
          <a:lstStyle/>
          <a:p>
            <a:pPr algn="l">
              <a:spcAft>
                <a:spcPts val="400"/>
              </a:spcAft>
            </a:pPr>
            <a:r>
              <a:rPr sz="2600" b="1" i="0">
                <a:solidFill>
                  <a:srgbClr val="0E3A5C"/>
                </a:solidFill>
                <a:latin typeface="Arial"/>
              </a:rPr>
              <a:t>Which email should you use to contact your lecturer?</a:t>
            </a:r>
          </a:p>
        </p:txBody>
      </p:sp>
      <p:sp>
        <p:nvSpPr>
          <p:cNvPr id="4" name="Rounded Rectangle 3"/>
          <p:cNvSpPr/>
          <p:nvPr/>
        </p:nvSpPr>
        <p:spPr>
          <a:xfrm>
            <a:off x="822960" y="27432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5" name="Oval 4"/>
          <p:cNvSpPr/>
          <p:nvPr/>
        </p:nvSpPr>
        <p:spPr>
          <a:xfrm>
            <a:off x="1005840" y="29260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A</a:t>
            </a:r>
          </a:p>
        </p:txBody>
      </p:sp>
      <p:sp>
        <p:nvSpPr>
          <p:cNvPr id="6" name="TextBox 5"/>
          <p:cNvSpPr txBox="1"/>
          <p:nvPr/>
        </p:nvSpPr>
        <p:spPr>
          <a:xfrm>
            <a:off x="1920240" y="27432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Your personal email</a:t>
            </a:r>
          </a:p>
        </p:txBody>
      </p:sp>
      <p:sp>
        <p:nvSpPr>
          <p:cNvPr id="7" name="Rounded Rectangle 6"/>
          <p:cNvSpPr/>
          <p:nvPr/>
        </p:nvSpPr>
        <p:spPr>
          <a:xfrm>
            <a:off x="6217920" y="27432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8" name="Oval 7"/>
          <p:cNvSpPr/>
          <p:nvPr/>
        </p:nvSpPr>
        <p:spPr>
          <a:xfrm>
            <a:off x="6400800" y="29260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B</a:t>
            </a:r>
          </a:p>
        </p:txBody>
      </p:sp>
      <p:sp>
        <p:nvSpPr>
          <p:cNvPr id="9" name="TextBox 8"/>
          <p:cNvSpPr txBox="1"/>
          <p:nvPr/>
        </p:nvSpPr>
        <p:spPr>
          <a:xfrm>
            <a:off x="7315200" y="27432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Your student (TSD) email</a:t>
            </a:r>
          </a:p>
        </p:txBody>
      </p:sp>
      <p:sp>
        <p:nvSpPr>
          <p:cNvPr id="10" name="Rounded Rectangle 9"/>
          <p:cNvSpPr/>
          <p:nvPr/>
        </p:nvSpPr>
        <p:spPr>
          <a:xfrm>
            <a:off x="822960" y="41148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11" name="Oval 10"/>
          <p:cNvSpPr/>
          <p:nvPr/>
        </p:nvSpPr>
        <p:spPr>
          <a:xfrm>
            <a:off x="1005840" y="42976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C</a:t>
            </a:r>
          </a:p>
        </p:txBody>
      </p:sp>
      <p:sp>
        <p:nvSpPr>
          <p:cNvPr id="12" name="TextBox 11"/>
          <p:cNvSpPr txBox="1"/>
          <p:nvPr/>
        </p:nvSpPr>
        <p:spPr>
          <a:xfrm>
            <a:off x="1920240" y="41148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Any email address</a:t>
            </a:r>
          </a:p>
        </p:txBody>
      </p:sp>
      <p:sp>
        <p:nvSpPr>
          <p:cNvPr id="13" name="Rounded Rectangle 12"/>
          <p:cNvSpPr/>
          <p:nvPr/>
        </p:nvSpPr>
        <p:spPr>
          <a:xfrm>
            <a:off x="6217920" y="41148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14" name="Oval 13"/>
          <p:cNvSpPr/>
          <p:nvPr/>
        </p:nvSpPr>
        <p:spPr>
          <a:xfrm>
            <a:off x="6400800" y="42976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D</a:t>
            </a:r>
          </a:p>
        </p:txBody>
      </p:sp>
      <p:sp>
        <p:nvSpPr>
          <p:cNvPr id="15" name="TextBox 14"/>
          <p:cNvSpPr txBox="1"/>
          <p:nvPr/>
        </p:nvSpPr>
        <p:spPr>
          <a:xfrm>
            <a:off x="7315200" y="41148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A WhatsApp message</a:t>
            </a:r>
          </a:p>
        </p:txBody>
      </p:sp>
    </p:spTree>
  </p:cSld>
  <p:clrMapOvr>
    <a:masterClrMapping/>
  </p:clrMapOvr>
</p:sld>
</file>

<file path=ppt/slides/slide23.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a:solidFill>
            <a:srgbClr val="F79646"/>
          </a:solidFill>
        </p:spPr>
        <p:txBody>
          <a:bodyPr/>
          <a:lstStyle/>
          <a:p>
            <a:r>
              <a:rPr b="1">
                <a:latin typeface="Arial"/>
              </a:rPr>
              <a:t>Question 5 of 7</a:t>
            </a:r>
          </a:p>
        </p:txBody>
      </p:sp>
      <p:sp>
        <p:nvSpPr>
          <p:cNvPr id="3" name="TextBox 2"/>
          <p:cNvSpPr txBox="1"/>
          <p:nvPr/>
        </p:nvSpPr>
        <p:spPr>
          <a:xfrm>
            <a:off x="822960" y="1600200"/>
            <a:ext cx="10515600" cy="914400"/>
          </a:xfrm>
          <a:prstGeom prst="rect">
            <a:avLst/>
          </a:prstGeom>
          <a:noFill/>
        </p:spPr>
        <p:txBody>
          <a:bodyPr wrap="square" anchor="ctr" lIns="73152" rIns="73152" tIns="73152" bIns="73152">
            <a:spAutoFit/>
          </a:bodyPr>
          <a:lstStyle/>
          <a:p>
            <a:pPr algn="l">
              <a:spcAft>
                <a:spcPts val="400"/>
              </a:spcAft>
            </a:pPr>
            <a:r>
              <a:rPr sz="2600" b="1" i="0">
                <a:solidFill>
                  <a:srgbClr val="0E3A5C"/>
                </a:solidFill>
                <a:latin typeface="Arial"/>
              </a:rPr>
              <a:t>What share of the 200 study hours is independent learning?</a:t>
            </a:r>
          </a:p>
        </p:txBody>
      </p:sp>
      <p:sp>
        <p:nvSpPr>
          <p:cNvPr id="4" name="Rounded Rectangle 3"/>
          <p:cNvSpPr/>
          <p:nvPr/>
        </p:nvSpPr>
        <p:spPr>
          <a:xfrm>
            <a:off x="822960" y="27432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5" name="Oval 4"/>
          <p:cNvSpPr/>
          <p:nvPr/>
        </p:nvSpPr>
        <p:spPr>
          <a:xfrm>
            <a:off x="1005840" y="29260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A</a:t>
            </a:r>
          </a:p>
        </p:txBody>
      </p:sp>
      <p:sp>
        <p:nvSpPr>
          <p:cNvPr id="6" name="TextBox 5"/>
          <p:cNvSpPr txBox="1"/>
          <p:nvPr/>
        </p:nvSpPr>
        <p:spPr>
          <a:xfrm>
            <a:off x="1920240" y="27432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25%</a:t>
            </a:r>
          </a:p>
        </p:txBody>
      </p:sp>
      <p:sp>
        <p:nvSpPr>
          <p:cNvPr id="7" name="Rounded Rectangle 6"/>
          <p:cNvSpPr/>
          <p:nvPr/>
        </p:nvSpPr>
        <p:spPr>
          <a:xfrm>
            <a:off x="6217920" y="27432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8" name="Oval 7"/>
          <p:cNvSpPr/>
          <p:nvPr/>
        </p:nvSpPr>
        <p:spPr>
          <a:xfrm>
            <a:off x="6400800" y="29260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B</a:t>
            </a:r>
          </a:p>
        </p:txBody>
      </p:sp>
      <p:sp>
        <p:nvSpPr>
          <p:cNvPr id="9" name="TextBox 8"/>
          <p:cNvSpPr txBox="1"/>
          <p:nvPr/>
        </p:nvSpPr>
        <p:spPr>
          <a:xfrm>
            <a:off x="7315200" y="27432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50%</a:t>
            </a:r>
          </a:p>
        </p:txBody>
      </p:sp>
      <p:sp>
        <p:nvSpPr>
          <p:cNvPr id="10" name="Rounded Rectangle 9"/>
          <p:cNvSpPr/>
          <p:nvPr/>
        </p:nvSpPr>
        <p:spPr>
          <a:xfrm>
            <a:off x="822960" y="41148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11" name="Oval 10"/>
          <p:cNvSpPr/>
          <p:nvPr/>
        </p:nvSpPr>
        <p:spPr>
          <a:xfrm>
            <a:off x="1005840" y="42976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C</a:t>
            </a:r>
          </a:p>
        </p:txBody>
      </p:sp>
      <p:sp>
        <p:nvSpPr>
          <p:cNvPr id="12" name="TextBox 11"/>
          <p:cNvSpPr txBox="1"/>
          <p:nvPr/>
        </p:nvSpPr>
        <p:spPr>
          <a:xfrm>
            <a:off x="1920240" y="41148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75%</a:t>
            </a:r>
          </a:p>
        </p:txBody>
      </p:sp>
      <p:sp>
        <p:nvSpPr>
          <p:cNvPr id="13" name="Rounded Rectangle 12"/>
          <p:cNvSpPr/>
          <p:nvPr/>
        </p:nvSpPr>
        <p:spPr>
          <a:xfrm>
            <a:off x="6217920" y="41148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14" name="Oval 13"/>
          <p:cNvSpPr/>
          <p:nvPr/>
        </p:nvSpPr>
        <p:spPr>
          <a:xfrm>
            <a:off x="6400800" y="42976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D</a:t>
            </a:r>
          </a:p>
        </p:txBody>
      </p:sp>
      <p:sp>
        <p:nvSpPr>
          <p:cNvPr id="15" name="TextBox 14"/>
          <p:cNvSpPr txBox="1"/>
          <p:nvPr/>
        </p:nvSpPr>
        <p:spPr>
          <a:xfrm>
            <a:off x="7315200" y="41148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100%</a:t>
            </a:r>
          </a:p>
        </p:txBody>
      </p:sp>
    </p:spTree>
  </p:cSld>
  <p:clrMapOvr>
    <a:masterClrMapping/>
  </p:clrMapOvr>
</p:sld>
</file>

<file path=ppt/slides/slide24.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a:solidFill>
            <a:srgbClr val="F79646"/>
          </a:solidFill>
        </p:spPr>
        <p:txBody>
          <a:bodyPr/>
          <a:lstStyle/>
          <a:p>
            <a:r>
              <a:rPr b="1">
                <a:latin typeface="Arial"/>
              </a:rPr>
              <a:t>Question 6 of 7</a:t>
            </a:r>
          </a:p>
        </p:txBody>
      </p:sp>
      <p:sp>
        <p:nvSpPr>
          <p:cNvPr id="3" name="TextBox 2"/>
          <p:cNvSpPr txBox="1"/>
          <p:nvPr/>
        </p:nvSpPr>
        <p:spPr>
          <a:xfrm>
            <a:off x="822960" y="1600200"/>
            <a:ext cx="10515600" cy="914400"/>
          </a:xfrm>
          <a:prstGeom prst="rect">
            <a:avLst/>
          </a:prstGeom>
          <a:noFill/>
        </p:spPr>
        <p:txBody>
          <a:bodyPr wrap="square" anchor="ctr" lIns="73152" rIns="73152" tIns="73152" bIns="73152">
            <a:spAutoFit/>
          </a:bodyPr>
          <a:lstStyle/>
          <a:p>
            <a:pPr algn="l">
              <a:spcAft>
                <a:spcPts val="400"/>
              </a:spcAft>
            </a:pPr>
            <a:r>
              <a:rPr sz="2600" b="1" i="0">
                <a:solidFill>
                  <a:srgbClr val="0E3A5C"/>
                </a:solidFill>
                <a:latin typeface="Arial"/>
              </a:rPr>
              <a:t>When is Assessment 1 (the 2,500-word essay) due?</a:t>
            </a:r>
          </a:p>
        </p:txBody>
      </p:sp>
      <p:sp>
        <p:nvSpPr>
          <p:cNvPr id="4" name="Rounded Rectangle 3"/>
          <p:cNvSpPr/>
          <p:nvPr/>
        </p:nvSpPr>
        <p:spPr>
          <a:xfrm>
            <a:off x="822960" y="27432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5" name="Oval 4"/>
          <p:cNvSpPr/>
          <p:nvPr/>
        </p:nvSpPr>
        <p:spPr>
          <a:xfrm>
            <a:off x="1005840" y="29260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A</a:t>
            </a:r>
          </a:p>
        </p:txBody>
      </p:sp>
      <p:sp>
        <p:nvSpPr>
          <p:cNvPr id="6" name="TextBox 5"/>
          <p:cNvSpPr txBox="1"/>
          <p:nvPr/>
        </p:nvSpPr>
        <p:spPr>
          <a:xfrm>
            <a:off x="1920240" y="27432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Week 3</a:t>
            </a:r>
          </a:p>
        </p:txBody>
      </p:sp>
      <p:sp>
        <p:nvSpPr>
          <p:cNvPr id="7" name="Rounded Rectangle 6"/>
          <p:cNvSpPr/>
          <p:nvPr/>
        </p:nvSpPr>
        <p:spPr>
          <a:xfrm>
            <a:off x="6217920" y="27432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8" name="Oval 7"/>
          <p:cNvSpPr/>
          <p:nvPr/>
        </p:nvSpPr>
        <p:spPr>
          <a:xfrm>
            <a:off x="6400800" y="29260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B</a:t>
            </a:r>
          </a:p>
        </p:txBody>
      </p:sp>
      <p:sp>
        <p:nvSpPr>
          <p:cNvPr id="9" name="TextBox 8"/>
          <p:cNvSpPr txBox="1"/>
          <p:nvPr/>
        </p:nvSpPr>
        <p:spPr>
          <a:xfrm>
            <a:off x="7315200" y="27432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Week 7</a:t>
            </a:r>
          </a:p>
        </p:txBody>
      </p:sp>
      <p:sp>
        <p:nvSpPr>
          <p:cNvPr id="10" name="Rounded Rectangle 9"/>
          <p:cNvSpPr/>
          <p:nvPr/>
        </p:nvSpPr>
        <p:spPr>
          <a:xfrm>
            <a:off x="822960" y="41148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11" name="Oval 10"/>
          <p:cNvSpPr/>
          <p:nvPr/>
        </p:nvSpPr>
        <p:spPr>
          <a:xfrm>
            <a:off x="1005840" y="42976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C</a:t>
            </a:r>
          </a:p>
        </p:txBody>
      </p:sp>
      <p:sp>
        <p:nvSpPr>
          <p:cNvPr id="12" name="TextBox 11"/>
          <p:cNvSpPr txBox="1"/>
          <p:nvPr/>
        </p:nvSpPr>
        <p:spPr>
          <a:xfrm>
            <a:off x="1920240" y="41148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Week 9</a:t>
            </a:r>
          </a:p>
        </p:txBody>
      </p:sp>
      <p:sp>
        <p:nvSpPr>
          <p:cNvPr id="13" name="Rounded Rectangle 12"/>
          <p:cNvSpPr/>
          <p:nvPr/>
        </p:nvSpPr>
        <p:spPr>
          <a:xfrm>
            <a:off x="6217920" y="41148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14" name="Oval 13"/>
          <p:cNvSpPr/>
          <p:nvPr/>
        </p:nvSpPr>
        <p:spPr>
          <a:xfrm>
            <a:off x="6400800" y="42976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D</a:t>
            </a:r>
          </a:p>
        </p:txBody>
      </p:sp>
      <p:sp>
        <p:nvSpPr>
          <p:cNvPr id="15" name="TextBox 14"/>
          <p:cNvSpPr txBox="1"/>
          <p:nvPr/>
        </p:nvSpPr>
        <p:spPr>
          <a:xfrm>
            <a:off x="7315200" y="41148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Week 10</a:t>
            </a:r>
          </a:p>
        </p:txBody>
      </p:sp>
    </p:spTree>
  </p:cSld>
  <p:clrMapOvr>
    <a:masterClrMapping/>
  </p:clrMapOvr>
</p:sld>
</file>

<file path=ppt/slides/slide25.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a:solidFill>
            <a:srgbClr val="F79646"/>
          </a:solidFill>
        </p:spPr>
        <p:txBody>
          <a:bodyPr/>
          <a:lstStyle/>
          <a:p>
            <a:r>
              <a:rPr b="1">
                <a:latin typeface="Arial"/>
              </a:rPr>
              <a:t>Question 7 of 7</a:t>
            </a:r>
          </a:p>
        </p:txBody>
      </p:sp>
      <p:sp>
        <p:nvSpPr>
          <p:cNvPr id="3" name="TextBox 2"/>
          <p:cNvSpPr txBox="1"/>
          <p:nvPr/>
        </p:nvSpPr>
        <p:spPr>
          <a:xfrm>
            <a:off x="822960" y="1600200"/>
            <a:ext cx="10515600" cy="914400"/>
          </a:xfrm>
          <a:prstGeom prst="rect">
            <a:avLst/>
          </a:prstGeom>
          <a:noFill/>
        </p:spPr>
        <p:txBody>
          <a:bodyPr wrap="square" anchor="ctr" lIns="73152" rIns="73152" tIns="73152" bIns="73152">
            <a:spAutoFit/>
          </a:bodyPr>
          <a:lstStyle/>
          <a:p>
            <a:pPr algn="l">
              <a:spcAft>
                <a:spcPts val="400"/>
              </a:spcAft>
            </a:pPr>
            <a:r>
              <a:rPr sz="2600" b="1" i="0">
                <a:solidFill>
                  <a:srgbClr val="0E3A5C"/>
                </a:solidFill>
                <a:latin typeface="Arial"/>
              </a:rPr>
              <a:t>Which of these is NOT one of this module's learning topics?</a:t>
            </a:r>
          </a:p>
        </p:txBody>
      </p:sp>
      <p:sp>
        <p:nvSpPr>
          <p:cNvPr id="4" name="Rounded Rectangle 3"/>
          <p:cNvSpPr/>
          <p:nvPr/>
        </p:nvSpPr>
        <p:spPr>
          <a:xfrm>
            <a:off x="822960" y="27432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5" name="Oval 4"/>
          <p:cNvSpPr/>
          <p:nvPr/>
        </p:nvSpPr>
        <p:spPr>
          <a:xfrm>
            <a:off x="1005840" y="29260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A</a:t>
            </a:r>
          </a:p>
        </p:txBody>
      </p:sp>
      <p:sp>
        <p:nvSpPr>
          <p:cNvPr id="6" name="TextBox 5"/>
          <p:cNvSpPr txBox="1"/>
          <p:nvPr/>
        </p:nvSpPr>
        <p:spPr>
          <a:xfrm>
            <a:off x="1920240" y="27432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Segmentation, targeting and positioning</a:t>
            </a:r>
          </a:p>
        </p:txBody>
      </p:sp>
      <p:sp>
        <p:nvSpPr>
          <p:cNvPr id="7" name="Rounded Rectangle 6"/>
          <p:cNvSpPr/>
          <p:nvPr/>
        </p:nvSpPr>
        <p:spPr>
          <a:xfrm>
            <a:off x="6217920" y="27432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8" name="Oval 7"/>
          <p:cNvSpPr/>
          <p:nvPr/>
        </p:nvSpPr>
        <p:spPr>
          <a:xfrm>
            <a:off x="6400800" y="29260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B</a:t>
            </a:r>
          </a:p>
        </p:txBody>
      </p:sp>
      <p:sp>
        <p:nvSpPr>
          <p:cNvPr id="9" name="TextBox 8"/>
          <p:cNvSpPr txBox="1"/>
          <p:nvPr/>
        </p:nvSpPr>
        <p:spPr>
          <a:xfrm>
            <a:off x="7315200" y="27432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Brand building and brand management</a:t>
            </a:r>
          </a:p>
        </p:txBody>
      </p:sp>
      <p:sp>
        <p:nvSpPr>
          <p:cNvPr id="10" name="Rounded Rectangle 9"/>
          <p:cNvSpPr/>
          <p:nvPr/>
        </p:nvSpPr>
        <p:spPr>
          <a:xfrm>
            <a:off x="822960" y="41148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11" name="Oval 10"/>
          <p:cNvSpPr/>
          <p:nvPr/>
        </p:nvSpPr>
        <p:spPr>
          <a:xfrm>
            <a:off x="1005840" y="42976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C</a:t>
            </a:r>
          </a:p>
        </p:txBody>
      </p:sp>
      <p:sp>
        <p:nvSpPr>
          <p:cNvPr id="12" name="TextBox 11"/>
          <p:cNvSpPr txBox="1"/>
          <p:nvPr/>
        </p:nvSpPr>
        <p:spPr>
          <a:xfrm>
            <a:off x="1920240" y="41148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Financial accounting and bookkeeping</a:t>
            </a:r>
          </a:p>
        </p:txBody>
      </p:sp>
      <p:sp>
        <p:nvSpPr>
          <p:cNvPr id="13" name="Rounded Rectangle 12"/>
          <p:cNvSpPr/>
          <p:nvPr/>
        </p:nvSpPr>
        <p:spPr>
          <a:xfrm>
            <a:off x="6217920" y="4114800"/>
            <a:ext cx="5120640" cy="1097280"/>
          </a:xfrm>
          <a:prstGeom prst="roundRect">
            <a:avLst>
              <a:gd name="adj" fmla="val 8000"/>
            </a:avLst>
          </a:prstGeom>
          <a:solidFill>
            <a:srgbClr val="E9F5F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14" name="Oval 13"/>
          <p:cNvSpPr/>
          <p:nvPr/>
        </p:nvSpPr>
        <p:spPr>
          <a:xfrm>
            <a:off x="6400800" y="4297680"/>
            <a:ext cx="731520" cy="731520"/>
          </a:xfrm>
          <a:prstGeom prst="ellipse">
            <a:avLst/>
          </a:prstGeom>
          <a:solidFill>
            <a:srgbClr val="1B9BD1"/>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2400" b="1" i="0">
                <a:solidFill>
                  <a:srgbClr val="FFFFFF"/>
                </a:solidFill>
                <a:latin typeface="Arial"/>
              </a:rPr>
              <a:t>D</a:t>
            </a:r>
          </a:p>
        </p:txBody>
      </p:sp>
      <p:sp>
        <p:nvSpPr>
          <p:cNvPr id="15" name="TextBox 14"/>
          <p:cNvSpPr txBox="1"/>
          <p:nvPr/>
        </p:nvSpPr>
        <p:spPr>
          <a:xfrm>
            <a:off x="7315200" y="4114800"/>
            <a:ext cx="3931920" cy="1097280"/>
          </a:xfrm>
          <a:prstGeom prst="rect">
            <a:avLst/>
          </a:prstGeom>
          <a:noFill/>
        </p:spPr>
        <p:txBody>
          <a:bodyPr wrap="square" anchor="ctr" lIns="73152" rIns="73152" tIns="73152" bIns="73152">
            <a:spAutoFit/>
          </a:bodyPr>
          <a:lstStyle/>
          <a:p>
            <a:pPr algn="l">
              <a:spcAft>
                <a:spcPts val="400"/>
              </a:spcAft>
            </a:pPr>
            <a:r>
              <a:rPr sz="2200" b="0" i="0">
                <a:solidFill>
                  <a:srgbClr val="1F1F1F"/>
                </a:solidFill>
                <a:latin typeface="Arial"/>
              </a:rPr>
              <a:t>Green marketing and ethics</a:t>
            </a:r>
          </a:p>
        </p:txBody>
      </p:sp>
    </p:spTree>
  </p:cSld>
  <p:clrMapOvr>
    <a:masterClrMapping/>
  </p:clrMapOvr>
</p:sld>
</file>

<file path=ppt/slides/slide26.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a:solidFill>
            <a:srgbClr val="F79646"/>
          </a:solidFill>
        </p:spPr>
        <p:txBody>
          <a:bodyPr/>
          <a:lstStyle/>
          <a:p>
            <a:r>
              <a:rPr b="1">
                <a:latin typeface="Arial"/>
              </a:rPr>
              <a:t>Quiz Answers: How Did You Do?</a:t>
            </a:r>
          </a:p>
        </p:txBody>
      </p:sp>
      <p:sp>
        <p:nvSpPr>
          <p:cNvPr id="3" name="Oval 2"/>
          <p:cNvSpPr/>
          <p:nvPr/>
        </p:nvSpPr>
        <p:spPr>
          <a:xfrm>
            <a:off x="822960" y="1737360"/>
            <a:ext cx="594360" cy="594360"/>
          </a:xfrm>
          <a:prstGeom prst="ellipse">
            <a:avLst/>
          </a:prstGeom>
          <a:solidFill>
            <a:srgbClr val="0E3A5C"/>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1800" b="1" i="0">
                <a:solidFill>
                  <a:srgbClr val="FFFFFF"/>
                </a:solidFill>
                <a:latin typeface="Arial"/>
              </a:rPr>
              <a:t>1</a:t>
            </a:r>
          </a:p>
        </p:txBody>
      </p:sp>
      <p:sp>
        <p:nvSpPr>
          <p:cNvPr id="4" name="TextBox 3"/>
          <p:cNvSpPr txBox="1"/>
          <p:nvPr/>
        </p:nvSpPr>
        <p:spPr>
          <a:xfrm>
            <a:off x="1554480" y="1645920"/>
            <a:ext cx="4526280" cy="914400"/>
          </a:xfrm>
          <a:prstGeom prst="rect">
            <a:avLst/>
          </a:prstGeom>
          <a:noFill/>
        </p:spPr>
        <p:txBody>
          <a:bodyPr wrap="square" anchor="t" lIns="73152" rIns="73152" tIns="73152" bIns="73152">
            <a:spAutoFit/>
          </a:bodyPr>
          <a:lstStyle/>
          <a:p>
            <a:pPr algn="l">
              <a:spcAft>
                <a:spcPts val="200"/>
              </a:spcAft>
            </a:pPr>
            <a:r>
              <a:rPr sz="1800" b="1" i="0">
                <a:solidFill>
                  <a:srgbClr val="2E8B57"/>
                </a:solidFill>
                <a:latin typeface="Arial"/>
              </a:rPr>
              <a:t>B: 2 hours</a:t>
            </a:r>
          </a:p>
          <a:p>
            <a:pPr algn="l">
              <a:spcAft>
                <a:spcPts val="200"/>
              </a:spcAft>
            </a:pPr>
            <a:r>
              <a:rPr sz="1300" b="0" i="0">
                <a:solidFill>
                  <a:srgbClr val="555555"/>
                </a:solidFill>
                <a:latin typeface="Arial"/>
              </a:rPr>
              <a:t>Each session lasts 2 hours, with a 15-minute break between the two sessions.</a:t>
            </a:r>
          </a:p>
        </p:txBody>
      </p:sp>
      <p:sp>
        <p:nvSpPr>
          <p:cNvPr id="5" name="Oval 4"/>
          <p:cNvSpPr/>
          <p:nvPr/>
        </p:nvSpPr>
        <p:spPr>
          <a:xfrm>
            <a:off x="822960" y="2724912"/>
            <a:ext cx="594360" cy="594360"/>
          </a:xfrm>
          <a:prstGeom prst="ellipse">
            <a:avLst/>
          </a:prstGeom>
          <a:solidFill>
            <a:srgbClr val="0E3A5C"/>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1800" b="1" i="0">
                <a:solidFill>
                  <a:srgbClr val="FFFFFF"/>
                </a:solidFill>
                <a:latin typeface="Arial"/>
              </a:rPr>
              <a:t>2</a:t>
            </a:r>
          </a:p>
        </p:txBody>
      </p:sp>
      <p:sp>
        <p:nvSpPr>
          <p:cNvPr id="6" name="TextBox 5"/>
          <p:cNvSpPr txBox="1"/>
          <p:nvPr/>
        </p:nvSpPr>
        <p:spPr>
          <a:xfrm>
            <a:off x="1554480" y="2633472"/>
            <a:ext cx="4526280" cy="914400"/>
          </a:xfrm>
          <a:prstGeom prst="rect">
            <a:avLst/>
          </a:prstGeom>
          <a:noFill/>
        </p:spPr>
        <p:txBody>
          <a:bodyPr wrap="square" anchor="t" lIns="73152" rIns="73152" tIns="73152" bIns="73152">
            <a:spAutoFit/>
          </a:bodyPr>
          <a:lstStyle/>
          <a:p>
            <a:pPr algn="l">
              <a:spcAft>
                <a:spcPts val="200"/>
              </a:spcAft>
            </a:pPr>
            <a:r>
              <a:rPr sz="1800" b="1" i="0">
                <a:solidFill>
                  <a:srgbClr val="2E8B57"/>
                </a:solidFill>
                <a:latin typeface="Arial"/>
              </a:rPr>
              <a:t>B: 10 minutes</a:t>
            </a:r>
          </a:p>
          <a:p>
            <a:pPr algn="l">
              <a:spcAft>
                <a:spcPts val="200"/>
              </a:spcAft>
            </a:pPr>
            <a:r>
              <a:rPr sz="1300" b="0" i="0">
                <a:solidFill>
                  <a:srgbClr val="555555"/>
                </a:solidFill>
                <a:latin typeface="Arial"/>
              </a:rPr>
              <a:t>More than 10 minutes late (or leaving more than 10 minutes early) is recorded as LATE.</a:t>
            </a:r>
          </a:p>
        </p:txBody>
      </p:sp>
      <p:sp>
        <p:nvSpPr>
          <p:cNvPr id="7" name="Oval 6"/>
          <p:cNvSpPr/>
          <p:nvPr/>
        </p:nvSpPr>
        <p:spPr>
          <a:xfrm>
            <a:off x="822960" y="3712463"/>
            <a:ext cx="594360" cy="594360"/>
          </a:xfrm>
          <a:prstGeom prst="ellipse">
            <a:avLst/>
          </a:prstGeom>
          <a:solidFill>
            <a:srgbClr val="0E3A5C"/>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1800" b="1" i="0">
                <a:solidFill>
                  <a:srgbClr val="FFFFFF"/>
                </a:solidFill>
                <a:latin typeface="Arial"/>
              </a:rPr>
              <a:t>3</a:t>
            </a:r>
          </a:p>
        </p:txBody>
      </p:sp>
      <p:sp>
        <p:nvSpPr>
          <p:cNvPr id="8" name="TextBox 7"/>
          <p:cNvSpPr txBox="1"/>
          <p:nvPr/>
        </p:nvSpPr>
        <p:spPr>
          <a:xfrm>
            <a:off x="1554480" y="3621024"/>
            <a:ext cx="4526280" cy="914400"/>
          </a:xfrm>
          <a:prstGeom prst="rect">
            <a:avLst/>
          </a:prstGeom>
          <a:noFill/>
        </p:spPr>
        <p:txBody>
          <a:bodyPr wrap="square" anchor="t" lIns="73152" rIns="73152" tIns="73152" bIns="73152">
            <a:spAutoFit/>
          </a:bodyPr>
          <a:lstStyle/>
          <a:p>
            <a:pPr algn="l">
              <a:spcAft>
                <a:spcPts val="200"/>
              </a:spcAft>
            </a:pPr>
            <a:r>
              <a:rPr sz="1800" b="1" i="0">
                <a:solidFill>
                  <a:srgbClr val="2E8B57"/>
                </a:solidFill>
                <a:latin typeface="Arial"/>
              </a:rPr>
              <a:t>C: Moodle</a:t>
            </a:r>
          </a:p>
          <a:p>
            <a:pPr algn="l">
              <a:spcAft>
                <a:spcPts val="200"/>
              </a:spcAft>
            </a:pPr>
            <a:r>
              <a:rPr sz="1300" b="0" i="0">
                <a:solidFill>
                  <a:srgbClr val="555555"/>
                </a:solidFill>
                <a:latin typeface="Arial"/>
              </a:rPr>
              <a:t>Everything is on Moodle.</a:t>
            </a:r>
          </a:p>
        </p:txBody>
      </p:sp>
      <p:sp>
        <p:nvSpPr>
          <p:cNvPr id="9" name="Oval 8"/>
          <p:cNvSpPr/>
          <p:nvPr/>
        </p:nvSpPr>
        <p:spPr>
          <a:xfrm>
            <a:off x="822960" y="4700016"/>
            <a:ext cx="594360" cy="594360"/>
          </a:xfrm>
          <a:prstGeom prst="ellipse">
            <a:avLst/>
          </a:prstGeom>
          <a:solidFill>
            <a:srgbClr val="0E3A5C"/>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1800" b="1" i="0">
                <a:solidFill>
                  <a:srgbClr val="FFFFFF"/>
                </a:solidFill>
                <a:latin typeface="Arial"/>
              </a:rPr>
              <a:t>4</a:t>
            </a:r>
          </a:p>
        </p:txBody>
      </p:sp>
      <p:sp>
        <p:nvSpPr>
          <p:cNvPr id="10" name="TextBox 9"/>
          <p:cNvSpPr txBox="1"/>
          <p:nvPr/>
        </p:nvSpPr>
        <p:spPr>
          <a:xfrm>
            <a:off x="1554480" y="4608576"/>
            <a:ext cx="4526280" cy="914400"/>
          </a:xfrm>
          <a:prstGeom prst="rect">
            <a:avLst/>
          </a:prstGeom>
          <a:noFill/>
        </p:spPr>
        <p:txBody>
          <a:bodyPr wrap="square" anchor="t" lIns="73152" rIns="73152" tIns="73152" bIns="73152">
            <a:spAutoFit/>
          </a:bodyPr>
          <a:lstStyle/>
          <a:p>
            <a:pPr algn="l">
              <a:spcAft>
                <a:spcPts val="200"/>
              </a:spcAft>
            </a:pPr>
            <a:r>
              <a:rPr sz="1800" b="1" i="0">
                <a:solidFill>
                  <a:srgbClr val="2E8B57"/>
                </a:solidFill>
                <a:latin typeface="Arial"/>
              </a:rPr>
              <a:t>B: Your student (TSD) email</a:t>
            </a:r>
          </a:p>
          <a:p>
            <a:pPr algn="l">
              <a:spcAft>
                <a:spcPts val="200"/>
              </a:spcAft>
            </a:pPr>
            <a:r>
              <a:rPr sz="1300" b="0" i="0">
                <a:solidFill>
                  <a:srgbClr val="555555"/>
                </a:solidFill>
                <a:latin typeface="Arial"/>
              </a:rPr>
              <a:t>Always use your student email, and check it frequently.</a:t>
            </a:r>
          </a:p>
        </p:txBody>
      </p:sp>
      <p:sp>
        <p:nvSpPr>
          <p:cNvPr id="11" name="Oval 10"/>
          <p:cNvSpPr/>
          <p:nvPr/>
        </p:nvSpPr>
        <p:spPr>
          <a:xfrm>
            <a:off x="6263640" y="1737360"/>
            <a:ext cx="594360" cy="594360"/>
          </a:xfrm>
          <a:prstGeom prst="ellipse">
            <a:avLst/>
          </a:prstGeom>
          <a:solidFill>
            <a:srgbClr val="0E3A5C"/>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1800" b="1" i="0">
                <a:solidFill>
                  <a:srgbClr val="FFFFFF"/>
                </a:solidFill>
                <a:latin typeface="Arial"/>
              </a:rPr>
              <a:t>5</a:t>
            </a:r>
          </a:p>
        </p:txBody>
      </p:sp>
      <p:sp>
        <p:nvSpPr>
          <p:cNvPr id="12" name="TextBox 11"/>
          <p:cNvSpPr txBox="1"/>
          <p:nvPr/>
        </p:nvSpPr>
        <p:spPr>
          <a:xfrm>
            <a:off x="6995160" y="1645920"/>
            <a:ext cx="4526280" cy="914400"/>
          </a:xfrm>
          <a:prstGeom prst="rect">
            <a:avLst/>
          </a:prstGeom>
          <a:noFill/>
        </p:spPr>
        <p:txBody>
          <a:bodyPr wrap="square" anchor="t" lIns="73152" rIns="73152" tIns="73152" bIns="73152">
            <a:spAutoFit/>
          </a:bodyPr>
          <a:lstStyle/>
          <a:p>
            <a:pPr algn="l">
              <a:spcAft>
                <a:spcPts val="200"/>
              </a:spcAft>
            </a:pPr>
            <a:r>
              <a:rPr sz="1800" b="1" i="0">
                <a:solidFill>
                  <a:srgbClr val="2E8B57"/>
                </a:solidFill>
                <a:latin typeface="Arial"/>
              </a:rPr>
              <a:t>C: 75%</a:t>
            </a:r>
          </a:p>
          <a:p>
            <a:pPr algn="l">
              <a:spcAft>
                <a:spcPts val="200"/>
              </a:spcAft>
            </a:pPr>
            <a:r>
              <a:rPr sz="1300" b="0" i="0">
                <a:solidFill>
                  <a:srgbClr val="555555"/>
                </a:solidFill>
                <a:latin typeface="Arial"/>
              </a:rPr>
              <a:t>160 of the 200 hours (75%) are independent learning; only 40 hours (25%) are scheduled.</a:t>
            </a:r>
          </a:p>
        </p:txBody>
      </p:sp>
      <p:sp>
        <p:nvSpPr>
          <p:cNvPr id="13" name="Oval 12"/>
          <p:cNvSpPr/>
          <p:nvPr/>
        </p:nvSpPr>
        <p:spPr>
          <a:xfrm>
            <a:off x="6263640" y="2724912"/>
            <a:ext cx="594360" cy="594360"/>
          </a:xfrm>
          <a:prstGeom prst="ellipse">
            <a:avLst/>
          </a:prstGeom>
          <a:solidFill>
            <a:srgbClr val="0E3A5C"/>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1800" b="1" i="0">
                <a:solidFill>
                  <a:srgbClr val="FFFFFF"/>
                </a:solidFill>
                <a:latin typeface="Arial"/>
              </a:rPr>
              <a:t>6</a:t>
            </a:r>
          </a:p>
        </p:txBody>
      </p:sp>
      <p:sp>
        <p:nvSpPr>
          <p:cNvPr id="14" name="TextBox 13"/>
          <p:cNvSpPr txBox="1"/>
          <p:nvPr/>
        </p:nvSpPr>
        <p:spPr>
          <a:xfrm>
            <a:off x="6995160" y="2633472"/>
            <a:ext cx="4526280" cy="914400"/>
          </a:xfrm>
          <a:prstGeom prst="rect">
            <a:avLst/>
          </a:prstGeom>
          <a:noFill/>
        </p:spPr>
        <p:txBody>
          <a:bodyPr wrap="square" anchor="t" lIns="73152" rIns="73152" tIns="73152" bIns="73152">
            <a:spAutoFit/>
          </a:bodyPr>
          <a:lstStyle/>
          <a:p>
            <a:pPr algn="l">
              <a:spcAft>
                <a:spcPts val="200"/>
              </a:spcAft>
            </a:pPr>
            <a:r>
              <a:rPr sz="1800" b="1" i="0">
                <a:solidFill>
                  <a:srgbClr val="2E8B57"/>
                </a:solidFill>
                <a:latin typeface="Arial"/>
              </a:rPr>
              <a:t>B: Week 7</a:t>
            </a:r>
          </a:p>
          <a:p>
            <a:pPr algn="l">
              <a:spcAft>
                <a:spcPts val="200"/>
              </a:spcAft>
            </a:pPr>
            <a:r>
              <a:rPr sz="1300" b="0" i="0">
                <a:solidFill>
                  <a:srgbClr val="555555"/>
                </a:solidFill>
                <a:latin typeface="Arial"/>
              </a:rPr>
              <a:t>The essay is due in Week 7.</a:t>
            </a:r>
          </a:p>
        </p:txBody>
      </p:sp>
      <p:sp>
        <p:nvSpPr>
          <p:cNvPr id="15" name="Oval 14"/>
          <p:cNvSpPr/>
          <p:nvPr/>
        </p:nvSpPr>
        <p:spPr>
          <a:xfrm>
            <a:off x="6263640" y="3712463"/>
            <a:ext cx="594360" cy="594360"/>
          </a:xfrm>
          <a:prstGeom prst="ellipse">
            <a:avLst/>
          </a:prstGeom>
          <a:solidFill>
            <a:srgbClr val="0E3A5C"/>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0" rIns="0" tIns="0" bIns="0"/>
          <a:lstStyle/>
          <a:p>
            <a:pPr algn="ctr">
              <a:spcAft>
                <a:spcPts val="400"/>
              </a:spcAft>
            </a:pPr>
            <a:r>
              <a:rPr sz="1800" b="1" i="0">
                <a:solidFill>
                  <a:srgbClr val="FFFFFF"/>
                </a:solidFill>
                <a:latin typeface="Arial"/>
              </a:rPr>
              <a:t>7</a:t>
            </a:r>
          </a:p>
        </p:txBody>
      </p:sp>
      <p:sp>
        <p:nvSpPr>
          <p:cNvPr id="16" name="TextBox 15"/>
          <p:cNvSpPr txBox="1"/>
          <p:nvPr/>
        </p:nvSpPr>
        <p:spPr>
          <a:xfrm>
            <a:off x="6995160" y="3621024"/>
            <a:ext cx="4526280" cy="914400"/>
          </a:xfrm>
          <a:prstGeom prst="rect">
            <a:avLst/>
          </a:prstGeom>
          <a:noFill/>
        </p:spPr>
        <p:txBody>
          <a:bodyPr wrap="square" anchor="t" lIns="73152" rIns="73152" tIns="73152" bIns="73152">
            <a:spAutoFit/>
          </a:bodyPr>
          <a:lstStyle/>
          <a:p>
            <a:pPr algn="l">
              <a:spcAft>
                <a:spcPts val="200"/>
              </a:spcAft>
            </a:pPr>
            <a:r>
              <a:rPr sz="1800" b="1" i="0">
                <a:solidFill>
                  <a:srgbClr val="2E8B57"/>
                </a:solidFill>
                <a:latin typeface="Arial"/>
              </a:rPr>
              <a:t>C: Financial accounting and bookkeeping</a:t>
            </a:r>
          </a:p>
          <a:p>
            <a:pPr algn="l">
              <a:spcAft>
                <a:spcPts val="200"/>
              </a:spcAft>
            </a:pPr>
            <a:r>
              <a:rPr sz="1300" b="0" i="0">
                <a:solidFill>
                  <a:srgbClr val="555555"/>
                </a:solidFill>
                <a:latin typeface="Arial"/>
              </a:rPr>
              <a:t>Financial accounting is not part of this module.</a:t>
            </a:r>
          </a:p>
        </p:txBody>
      </p:sp>
      <p:sp>
        <p:nvSpPr>
          <p:cNvPr id="17" name="TextBox 16"/>
          <p:cNvSpPr txBox="1"/>
          <p:nvPr/>
        </p:nvSpPr>
        <p:spPr>
          <a:xfrm>
            <a:off x="6263640" y="4800600"/>
            <a:ext cx="5120640" cy="822960"/>
          </a:xfrm>
          <a:prstGeom prst="rect">
            <a:avLst/>
          </a:prstGeom>
          <a:noFill/>
        </p:spPr>
        <p:txBody>
          <a:bodyPr wrap="square" anchor="t" lIns="73152" rIns="73152" tIns="73152" bIns="73152">
            <a:spAutoFit/>
          </a:bodyPr>
          <a:lstStyle/>
          <a:p>
            <a:pPr algn="l">
              <a:spcAft>
                <a:spcPts val="400"/>
              </a:spcAft>
            </a:pPr>
            <a:r>
              <a:rPr sz="1500" b="1" i="0">
                <a:solidFill>
                  <a:srgbClr val="0E3A5C"/>
                </a:solidFill>
                <a:latin typeface="Arial"/>
              </a:rPr>
              <a:t>6–7 correct: excellent!   4–5: good start.   0–3: have another look at today's slides on Moodle.</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689</Words>
  <Application>Microsoft Office PowerPoint</Application>
  <PresentationFormat>Widescreen</PresentationFormat>
  <Paragraphs>103</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Myriad Pro</vt:lpstr>
      <vt:lpstr>Aptos</vt:lpstr>
      <vt:lpstr>Arial</vt:lpstr>
      <vt:lpstr>20140311PresentationUWTSDTemplate</vt:lpstr>
      <vt:lpstr>LCMB7024</vt:lpstr>
      <vt:lpstr>Welcome message</vt:lpstr>
      <vt:lpstr>Structure of weekly sessions</vt:lpstr>
      <vt:lpstr>Attendance</vt:lpstr>
      <vt:lpstr>Important</vt:lpstr>
      <vt:lpstr>Classroom Rules</vt:lpstr>
      <vt:lpstr>Teaching and Learning</vt:lpstr>
      <vt:lpstr>Resources</vt:lpstr>
      <vt:lpstr>Let’s go through your  Moodle Module page</vt:lpstr>
      <vt:lpstr>Module description</vt:lpstr>
      <vt:lpstr>Learning objectives</vt:lpstr>
      <vt:lpstr>Learning objectives</vt:lpstr>
      <vt:lpstr>Learning objectives</vt:lpstr>
      <vt:lpstr>Study time allocation</vt:lpstr>
      <vt:lpstr>Assessments brief</vt:lpstr>
      <vt:lpstr>Assessments brief</vt:lpstr>
      <vt:lpstr>Q&amp;A</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Laila Maazouz</cp:lastModifiedBy>
  <cp:revision>4</cp:revision>
  <dcterms:created xsi:type="dcterms:W3CDTF">2023-09-20T11:13:31Z</dcterms:created>
  <dcterms:modified xsi:type="dcterms:W3CDTF">2026-09-28T09:45:37Z</dcterms:modified>
</cp:coreProperties>
</file>