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1" r:id="rId1"/>
  </p:sldMasterIdLst>
  <p:sldIdLst>
    <p:sldId id="257" r:id="rId2"/>
    <p:sldId id="258" r:id="rId3"/>
    <p:sldId id="259" r:id="rId4"/>
  </p:sldIdLst>
  <p:sldSz cx="15119350" cy="1069181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45" userDrawn="1">
          <p15:clr>
            <a:srgbClr val="A4A3A4"/>
          </p15:clr>
        </p15:guide>
        <p15:guide id="2" pos="42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00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71" autoAdjust="0"/>
    <p:restoredTop sz="94660"/>
  </p:normalViewPr>
  <p:slideViewPr>
    <p:cSldViewPr snapToGrid="0" showGuides="1">
      <p:cViewPr>
        <p:scale>
          <a:sx n="50" d="100"/>
          <a:sy n="50" d="100"/>
        </p:scale>
        <p:origin x="1182" y="186"/>
      </p:cViewPr>
      <p:guideLst>
        <p:guide orient="horz" pos="3345"/>
        <p:guide pos="42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227C-BA9F-41AD-96DA-03C96F112B66}"/>
              </a:ext>
            </a:extLst>
          </p:cNvPr>
          <p:cNvSpPr>
            <a:spLocks noGrp="1"/>
          </p:cNvSpPr>
          <p:nvPr>
            <p:ph type="ctrTitle"/>
          </p:nvPr>
        </p:nvSpPr>
        <p:spPr>
          <a:xfrm>
            <a:off x="1889919" y="1749795"/>
            <a:ext cx="11339513" cy="3722335"/>
          </a:xfrm>
        </p:spPr>
        <p:txBody>
          <a:bodyPr anchor="b"/>
          <a:lstStyle>
            <a:lvl1pPr algn="ctr">
              <a:defRPr sz="7441"/>
            </a:lvl1pPr>
          </a:lstStyle>
          <a:p>
            <a:r>
              <a:rPr lang="en-US"/>
              <a:t>Click to edit Master title style</a:t>
            </a:r>
            <a:endParaRPr lang="en-GB"/>
          </a:p>
        </p:txBody>
      </p:sp>
      <p:sp>
        <p:nvSpPr>
          <p:cNvPr id="3" name="Subtitle 2">
            <a:extLst>
              <a:ext uri="{FF2B5EF4-FFF2-40B4-BE49-F238E27FC236}">
                <a16:creationId xmlns:a16="http://schemas.microsoft.com/office/drawing/2014/main" id="{98F0C6E4-30E2-40A4-9009-7FBA68A620C7}"/>
              </a:ext>
            </a:extLst>
          </p:cNvPr>
          <p:cNvSpPr>
            <a:spLocks noGrp="1"/>
          </p:cNvSpPr>
          <p:nvPr>
            <p:ph type="subTitle" idx="1"/>
          </p:nvPr>
        </p:nvSpPr>
        <p:spPr>
          <a:xfrm>
            <a:off x="1889919" y="5615678"/>
            <a:ext cx="11339513" cy="2581379"/>
          </a:xfrm>
        </p:spPr>
        <p:txBody>
          <a:bodyPr/>
          <a:lstStyle>
            <a:lvl1pPr marL="0" indent="0" algn="ctr">
              <a:buNone/>
              <a:defRPr sz="2976"/>
            </a:lvl1pPr>
            <a:lvl2pPr marL="566974" indent="0" algn="ctr">
              <a:buNone/>
              <a:defRPr sz="2480"/>
            </a:lvl2pPr>
            <a:lvl3pPr marL="1133947" indent="0" algn="ctr">
              <a:buNone/>
              <a:defRPr sz="2232"/>
            </a:lvl3pPr>
            <a:lvl4pPr marL="1700921" indent="0" algn="ctr">
              <a:buNone/>
              <a:defRPr sz="1984"/>
            </a:lvl4pPr>
            <a:lvl5pPr marL="2267895" indent="0" algn="ctr">
              <a:buNone/>
              <a:defRPr sz="1984"/>
            </a:lvl5pPr>
            <a:lvl6pPr marL="2834869" indent="0" algn="ctr">
              <a:buNone/>
              <a:defRPr sz="1984"/>
            </a:lvl6pPr>
            <a:lvl7pPr marL="3401842" indent="0" algn="ctr">
              <a:buNone/>
              <a:defRPr sz="1984"/>
            </a:lvl7pPr>
            <a:lvl8pPr marL="3968816" indent="0" algn="ctr">
              <a:buNone/>
              <a:defRPr sz="1984"/>
            </a:lvl8pPr>
            <a:lvl9pPr marL="4535790" indent="0" algn="ctr">
              <a:buNone/>
              <a:defRPr sz="1984"/>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B7AA55-5182-4208-A51D-64694CC8AF14}"/>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6C64862C-52AB-4DAC-B2F7-CF69E8E8F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4D5C58-E7D2-4D11-A402-A9D3E8E9C726}"/>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1748248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92FF3-10E2-460A-A705-7524405B10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22CCEE-0390-4937-858C-C444A0F8B9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BCA5A2-DDF8-43EA-BEC7-323866A49511}"/>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3595FC74-9545-4860-A68D-2A8D9AC70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97EDF-F1F0-4355-AD03-B890E8E1E500}"/>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3895430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15213-38B2-456C-AF83-BFB3A43E8BB9}"/>
              </a:ext>
            </a:extLst>
          </p:cNvPr>
          <p:cNvSpPr>
            <a:spLocks noGrp="1"/>
          </p:cNvSpPr>
          <p:nvPr>
            <p:ph type="title"/>
          </p:nvPr>
        </p:nvSpPr>
        <p:spPr>
          <a:xfrm>
            <a:off x="1031581" y="2665530"/>
            <a:ext cx="13040439" cy="4447496"/>
          </a:xfrm>
        </p:spPr>
        <p:txBody>
          <a:bodyPr anchor="b"/>
          <a:lstStyle>
            <a:lvl1pPr>
              <a:defRPr sz="7441"/>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9797D0-142F-4620-A608-083EAAA1E69C}"/>
              </a:ext>
            </a:extLst>
          </p:cNvPr>
          <p:cNvSpPr>
            <a:spLocks noGrp="1"/>
          </p:cNvSpPr>
          <p:nvPr>
            <p:ph type="body" idx="1"/>
          </p:nvPr>
        </p:nvSpPr>
        <p:spPr>
          <a:xfrm>
            <a:off x="1031581" y="7155102"/>
            <a:ext cx="13040439" cy="2338833"/>
          </a:xfrm>
        </p:spPr>
        <p:txBody>
          <a:bodyPr/>
          <a:lstStyle>
            <a:lvl1pPr marL="0" indent="0">
              <a:buNone/>
              <a:defRPr sz="2976">
                <a:solidFill>
                  <a:schemeClr val="tx1">
                    <a:tint val="75000"/>
                  </a:schemeClr>
                </a:solidFill>
              </a:defRPr>
            </a:lvl1pPr>
            <a:lvl2pPr marL="566974" indent="0">
              <a:buNone/>
              <a:defRPr sz="2480">
                <a:solidFill>
                  <a:schemeClr val="tx1">
                    <a:tint val="75000"/>
                  </a:schemeClr>
                </a:solidFill>
              </a:defRPr>
            </a:lvl2pPr>
            <a:lvl3pPr marL="1133947" indent="0">
              <a:buNone/>
              <a:defRPr sz="2232">
                <a:solidFill>
                  <a:schemeClr val="tx1">
                    <a:tint val="75000"/>
                  </a:schemeClr>
                </a:solidFill>
              </a:defRPr>
            </a:lvl3pPr>
            <a:lvl4pPr marL="1700921" indent="0">
              <a:buNone/>
              <a:defRPr sz="1984">
                <a:solidFill>
                  <a:schemeClr val="tx1">
                    <a:tint val="75000"/>
                  </a:schemeClr>
                </a:solidFill>
              </a:defRPr>
            </a:lvl4pPr>
            <a:lvl5pPr marL="2267895" indent="0">
              <a:buNone/>
              <a:defRPr sz="1984">
                <a:solidFill>
                  <a:schemeClr val="tx1">
                    <a:tint val="75000"/>
                  </a:schemeClr>
                </a:solidFill>
              </a:defRPr>
            </a:lvl5pPr>
            <a:lvl6pPr marL="2834869" indent="0">
              <a:buNone/>
              <a:defRPr sz="1984">
                <a:solidFill>
                  <a:schemeClr val="tx1">
                    <a:tint val="75000"/>
                  </a:schemeClr>
                </a:solidFill>
              </a:defRPr>
            </a:lvl6pPr>
            <a:lvl7pPr marL="3401842" indent="0">
              <a:buNone/>
              <a:defRPr sz="1984">
                <a:solidFill>
                  <a:schemeClr val="tx1">
                    <a:tint val="75000"/>
                  </a:schemeClr>
                </a:solidFill>
              </a:defRPr>
            </a:lvl7pPr>
            <a:lvl8pPr marL="3968816" indent="0">
              <a:buNone/>
              <a:defRPr sz="1984">
                <a:solidFill>
                  <a:schemeClr val="tx1">
                    <a:tint val="75000"/>
                  </a:schemeClr>
                </a:solidFill>
              </a:defRPr>
            </a:lvl8pPr>
            <a:lvl9pPr marL="4535790" indent="0">
              <a:buNone/>
              <a:defRPr sz="1984">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E879A96-C34F-4753-900B-B7A2E282B454}"/>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5476072F-F831-41CB-8A71-4A61D90AB3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53C2A-4C61-4BE3-90BB-D36F089BFF6C}"/>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415608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5E40-BF8D-4324-9184-EC5911515E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618331-1369-4720-8DD0-04DB6C48E669}"/>
              </a:ext>
            </a:extLst>
          </p:cNvPr>
          <p:cNvSpPr>
            <a:spLocks noGrp="1"/>
          </p:cNvSpPr>
          <p:nvPr>
            <p:ph sz="half" idx="1"/>
          </p:nvPr>
        </p:nvSpPr>
        <p:spPr>
          <a:xfrm>
            <a:off x="1039455" y="2846200"/>
            <a:ext cx="6425724" cy="67838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59B427-9478-47C9-A8BA-FC5F49350D04}"/>
              </a:ext>
            </a:extLst>
          </p:cNvPr>
          <p:cNvSpPr>
            <a:spLocks noGrp="1"/>
          </p:cNvSpPr>
          <p:nvPr>
            <p:ph sz="half" idx="2"/>
          </p:nvPr>
        </p:nvSpPr>
        <p:spPr>
          <a:xfrm>
            <a:off x="7654171" y="2846200"/>
            <a:ext cx="6425724" cy="67838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372F02-5039-48F3-9603-E190B68CEBA3}"/>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6" name="Footer Placeholder 5">
            <a:extLst>
              <a:ext uri="{FF2B5EF4-FFF2-40B4-BE49-F238E27FC236}">
                <a16:creationId xmlns:a16="http://schemas.microsoft.com/office/drawing/2014/main" id="{BA739E3F-E6E4-469B-B0CE-D2308C0D81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05CCC7-C849-44E3-B6FF-7C5A360785EA}"/>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173523269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D6D5A-5372-4FE8-B79A-48F7129CBC2C}"/>
              </a:ext>
            </a:extLst>
          </p:cNvPr>
          <p:cNvSpPr>
            <a:spLocks noGrp="1"/>
          </p:cNvSpPr>
          <p:nvPr>
            <p:ph type="title"/>
          </p:nvPr>
        </p:nvSpPr>
        <p:spPr>
          <a:xfrm>
            <a:off x="1041425" y="569241"/>
            <a:ext cx="13040439" cy="206659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4CBBBE-821E-446C-967E-98A0EF9BE34A}"/>
              </a:ext>
            </a:extLst>
          </p:cNvPr>
          <p:cNvSpPr>
            <a:spLocks noGrp="1"/>
          </p:cNvSpPr>
          <p:nvPr>
            <p:ph type="body" idx="1"/>
          </p:nvPr>
        </p:nvSpPr>
        <p:spPr>
          <a:xfrm>
            <a:off x="1041425" y="2620980"/>
            <a:ext cx="6396193" cy="1284502"/>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a:t>Edit Master text styles</a:t>
            </a:r>
          </a:p>
        </p:txBody>
      </p:sp>
      <p:sp>
        <p:nvSpPr>
          <p:cNvPr id="4" name="Content Placeholder 3">
            <a:extLst>
              <a:ext uri="{FF2B5EF4-FFF2-40B4-BE49-F238E27FC236}">
                <a16:creationId xmlns:a16="http://schemas.microsoft.com/office/drawing/2014/main" id="{D2361356-A353-49C0-971A-EF96A37B55A5}"/>
              </a:ext>
            </a:extLst>
          </p:cNvPr>
          <p:cNvSpPr>
            <a:spLocks noGrp="1"/>
          </p:cNvSpPr>
          <p:nvPr>
            <p:ph sz="half" idx="2"/>
          </p:nvPr>
        </p:nvSpPr>
        <p:spPr>
          <a:xfrm>
            <a:off x="1041425" y="3905482"/>
            <a:ext cx="6396193" cy="5744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3B720F-9C81-4A97-9AC9-59AD169A9D27}"/>
              </a:ext>
            </a:extLst>
          </p:cNvPr>
          <p:cNvSpPr>
            <a:spLocks noGrp="1"/>
          </p:cNvSpPr>
          <p:nvPr>
            <p:ph type="body" sz="quarter" idx="3"/>
          </p:nvPr>
        </p:nvSpPr>
        <p:spPr>
          <a:xfrm>
            <a:off x="7654171" y="2620980"/>
            <a:ext cx="6427693" cy="1284502"/>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a:t>Edit Master text styles</a:t>
            </a:r>
          </a:p>
        </p:txBody>
      </p:sp>
      <p:sp>
        <p:nvSpPr>
          <p:cNvPr id="6" name="Content Placeholder 5">
            <a:extLst>
              <a:ext uri="{FF2B5EF4-FFF2-40B4-BE49-F238E27FC236}">
                <a16:creationId xmlns:a16="http://schemas.microsoft.com/office/drawing/2014/main" id="{423839C7-B905-4274-A869-DE378A11D3DE}"/>
              </a:ext>
            </a:extLst>
          </p:cNvPr>
          <p:cNvSpPr>
            <a:spLocks noGrp="1"/>
          </p:cNvSpPr>
          <p:nvPr>
            <p:ph sz="quarter" idx="4"/>
          </p:nvPr>
        </p:nvSpPr>
        <p:spPr>
          <a:xfrm>
            <a:off x="7654171" y="3905482"/>
            <a:ext cx="6427693" cy="5744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5954ED-4EE9-433B-9581-192D179BF389}"/>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8" name="Footer Placeholder 7">
            <a:extLst>
              <a:ext uri="{FF2B5EF4-FFF2-40B4-BE49-F238E27FC236}">
                <a16:creationId xmlns:a16="http://schemas.microsoft.com/office/drawing/2014/main" id="{869041BA-150E-40F5-AF55-29B1779987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E1780E-26A7-4538-A75C-4FD4249B73F2}"/>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283257978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3EE3-094F-4BAD-A36E-5FAFDDACB0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13163D-A527-4A05-9DE2-BD3B9DA5BC4C}"/>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4" name="Footer Placeholder 3">
            <a:extLst>
              <a:ext uri="{FF2B5EF4-FFF2-40B4-BE49-F238E27FC236}">
                <a16:creationId xmlns:a16="http://schemas.microsoft.com/office/drawing/2014/main" id="{939CB4AF-E5A5-4E21-AC07-995F3E1F25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4942C2-92F1-450E-BA33-3D5218936705}"/>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2578887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5C419A-286C-40E8-878C-05FAB3756D24}"/>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3" name="Footer Placeholder 2">
            <a:extLst>
              <a:ext uri="{FF2B5EF4-FFF2-40B4-BE49-F238E27FC236}">
                <a16:creationId xmlns:a16="http://schemas.microsoft.com/office/drawing/2014/main" id="{849E86D0-F996-472B-ACFD-CD68047B97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327247-5FBA-4F9F-A852-6C0E03500FDA}"/>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2897853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49689-84E8-4906-9243-20D6A112A26A}"/>
              </a:ext>
            </a:extLst>
          </p:cNvPr>
          <p:cNvSpPr>
            <a:spLocks noGrp="1"/>
          </p:cNvSpPr>
          <p:nvPr>
            <p:ph type="title"/>
          </p:nvPr>
        </p:nvSpPr>
        <p:spPr>
          <a:xfrm>
            <a:off x="1041425" y="712788"/>
            <a:ext cx="4876383" cy="2494756"/>
          </a:xfrm>
        </p:spPr>
        <p:txBody>
          <a:bodyPr anchor="b"/>
          <a:lstStyle>
            <a:lvl1pPr>
              <a:defRPr sz="3968"/>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F63F37-A786-48A1-B962-7F6B6EEADE9C}"/>
              </a:ext>
            </a:extLst>
          </p:cNvPr>
          <p:cNvSpPr>
            <a:spLocks noGrp="1"/>
          </p:cNvSpPr>
          <p:nvPr>
            <p:ph idx="1"/>
          </p:nvPr>
        </p:nvSpPr>
        <p:spPr>
          <a:xfrm>
            <a:off x="6427693" y="1539424"/>
            <a:ext cx="7654171" cy="7598117"/>
          </a:xfrm>
        </p:spPr>
        <p:txBody>
          <a:bodyPr/>
          <a:lstStyle>
            <a:lvl1pPr>
              <a:defRPr sz="3968"/>
            </a:lvl1pPr>
            <a:lvl2pPr>
              <a:defRPr sz="3472"/>
            </a:lvl2pPr>
            <a:lvl3pPr>
              <a:defRPr sz="2976"/>
            </a:lvl3pPr>
            <a:lvl4pPr>
              <a:defRPr sz="2480"/>
            </a:lvl4pPr>
            <a:lvl5pPr>
              <a:defRPr sz="2480"/>
            </a:lvl5pPr>
            <a:lvl6pPr>
              <a:defRPr sz="2480"/>
            </a:lvl6pPr>
            <a:lvl7pPr>
              <a:defRPr sz="2480"/>
            </a:lvl7pPr>
            <a:lvl8pPr>
              <a:defRPr sz="2480"/>
            </a:lvl8pPr>
            <a:lvl9pPr>
              <a:defRPr sz="24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BB4C3F-9AA5-4D4C-AFE2-763F2B8594E8}"/>
              </a:ext>
            </a:extLst>
          </p:cNvPr>
          <p:cNvSpPr>
            <a:spLocks noGrp="1"/>
          </p:cNvSpPr>
          <p:nvPr>
            <p:ph type="body" sz="half" idx="2"/>
          </p:nvPr>
        </p:nvSpPr>
        <p:spPr>
          <a:xfrm>
            <a:off x="1041425" y="3207544"/>
            <a:ext cx="4876383" cy="5942372"/>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a:t>Edit Master text styles</a:t>
            </a:r>
          </a:p>
        </p:txBody>
      </p:sp>
      <p:sp>
        <p:nvSpPr>
          <p:cNvPr id="5" name="Date Placeholder 4">
            <a:extLst>
              <a:ext uri="{FF2B5EF4-FFF2-40B4-BE49-F238E27FC236}">
                <a16:creationId xmlns:a16="http://schemas.microsoft.com/office/drawing/2014/main" id="{A7C1D90B-4324-43BF-889E-32C6E97CECD2}"/>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6" name="Footer Placeholder 5">
            <a:extLst>
              <a:ext uri="{FF2B5EF4-FFF2-40B4-BE49-F238E27FC236}">
                <a16:creationId xmlns:a16="http://schemas.microsoft.com/office/drawing/2014/main" id="{F50A9DD1-4B6A-4FCD-8961-C9AB4A9E2B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11579-0EC2-4A8C-A128-ECF7D783389D}"/>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41317320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2E4C7-BDCC-4A6B-AC0C-D9EB77FC35DA}"/>
              </a:ext>
            </a:extLst>
          </p:cNvPr>
          <p:cNvSpPr>
            <a:spLocks noGrp="1"/>
          </p:cNvSpPr>
          <p:nvPr>
            <p:ph type="title"/>
          </p:nvPr>
        </p:nvSpPr>
        <p:spPr>
          <a:xfrm>
            <a:off x="1041425" y="712788"/>
            <a:ext cx="4876383" cy="2494756"/>
          </a:xfrm>
        </p:spPr>
        <p:txBody>
          <a:bodyPr anchor="b"/>
          <a:lstStyle>
            <a:lvl1pPr>
              <a:defRPr sz="3968"/>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DACA1E-F7B2-4017-A5A9-5888C62B8435}"/>
              </a:ext>
            </a:extLst>
          </p:cNvPr>
          <p:cNvSpPr>
            <a:spLocks noGrp="1"/>
          </p:cNvSpPr>
          <p:nvPr>
            <p:ph type="pic" idx="1"/>
          </p:nvPr>
        </p:nvSpPr>
        <p:spPr>
          <a:xfrm>
            <a:off x="6427693" y="1539424"/>
            <a:ext cx="7654171" cy="7598117"/>
          </a:xfrm>
        </p:spPr>
        <p:txBody>
          <a:bodyPr/>
          <a:lstStyle>
            <a:lvl1pPr marL="0" indent="0">
              <a:buNone/>
              <a:defRPr sz="3968"/>
            </a:lvl1pPr>
            <a:lvl2pPr marL="566974" indent="0">
              <a:buNone/>
              <a:defRPr sz="3472"/>
            </a:lvl2pPr>
            <a:lvl3pPr marL="1133947" indent="0">
              <a:buNone/>
              <a:defRPr sz="2976"/>
            </a:lvl3pPr>
            <a:lvl4pPr marL="1700921" indent="0">
              <a:buNone/>
              <a:defRPr sz="2480"/>
            </a:lvl4pPr>
            <a:lvl5pPr marL="2267895" indent="0">
              <a:buNone/>
              <a:defRPr sz="2480"/>
            </a:lvl5pPr>
            <a:lvl6pPr marL="2834869" indent="0">
              <a:buNone/>
              <a:defRPr sz="2480"/>
            </a:lvl6pPr>
            <a:lvl7pPr marL="3401842" indent="0">
              <a:buNone/>
              <a:defRPr sz="2480"/>
            </a:lvl7pPr>
            <a:lvl8pPr marL="3968816" indent="0">
              <a:buNone/>
              <a:defRPr sz="2480"/>
            </a:lvl8pPr>
            <a:lvl9pPr marL="4535790" indent="0">
              <a:buNone/>
              <a:defRPr sz="2480"/>
            </a:lvl9pPr>
          </a:lstStyle>
          <a:p>
            <a:endParaRPr lang="en-GB"/>
          </a:p>
        </p:txBody>
      </p:sp>
      <p:sp>
        <p:nvSpPr>
          <p:cNvPr id="4" name="Text Placeholder 3">
            <a:extLst>
              <a:ext uri="{FF2B5EF4-FFF2-40B4-BE49-F238E27FC236}">
                <a16:creationId xmlns:a16="http://schemas.microsoft.com/office/drawing/2014/main" id="{A01E46E3-C371-46BF-B231-E586B564D39F}"/>
              </a:ext>
            </a:extLst>
          </p:cNvPr>
          <p:cNvSpPr>
            <a:spLocks noGrp="1"/>
          </p:cNvSpPr>
          <p:nvPr>
            <p:ph type="body" sz="half" idx="2"/>
          </p:nvPr>
        </p:nvSpPr>
        <p:spPr>
          <a:xfrm>
            <a:off x="1041425" y="3207544"/>
            <a:ext cx="4876383" cy="5942372"/>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a:t>Edit Master text styles</a:t>
            </a:r>
          </a:p>
        </p:txBody>
      </p:sp>
      <p:sp>
        <p:nvSpPr>
          <p:cNvPr id="5" name="Date Placeholder 4">
            <a:extLst>
              <a:ext uri="{FF2B5EF4-FFF2-40B4-BE49-F238E27FC236}">
                <a16:creationId xmlns:a16="http://schemas.microsoft.com/office/drawing/2014/main" id="{4865ACC8-132E-4D88-B552-FE71A34104E3}"/>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6" name="Footer Placeholder 5">
            <a:extLst>
              <a:ext uri="{FF2B5EF4-FFF2-40B4-BE49-F238E27FC236}">
                <a16:creationId xmlns:a16="http://schemas.microsoft.com/office/drawing/2014/main" id="{FFEB03E8-F045-4F09-BDC7-6CC839953E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C8E1F-8F37-4EDC-B6A3-A31829F16296}"/>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1613832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C3DF7-EF23-49EE-89FB-A13DB230F1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72D083-3019-45C3-B60B-70499F5C62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B8D18D-F2C8-46C4-ABF0-7AC37419FF90}"/>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D1EE2036-74C0-470B-AC31-84D23D837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C9162B-282C-4F06-8D5C-5AA14A3BD2B6}"/>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857421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4291E-E39F-41E9-8689-CDC2000EF70F}"/>
              </a:ext>
            </a:extLst>
          </p:cNvPr>
          <p:cNvSpPr>
            <a:spLocks noGrp="1"/>
          </p:cNvSpPr>
          <p:nvPr>
            <p:ph type="title" orient="vert"/>
          </p:nvPr>
        </p:nvSpPr>
        <p:spPr>
          <a:xfrm>
            <a:off x="10819785" y="569240"/>
            <a:ext cx="3260110" cy="906081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5AEAEC-0762-46F1-8026-3E1B65D37EDD}"/>
              </a:ext>
            </a:extLst>
          </p:cNvPr>
          <p:cNvSpPr>
            <a:spLocks noGrp="1"/>
          </p:cNvSpPr>
          <p:nvPr>
            <p:ph type="body" orient="vert" idx="1"/>
          </p:nvPr>
        </p:nvSpPr>
        <p:spPr>
          <a:xfrm>
            <a:off x="1039455" y="569240"/>
            <a:ext cx="9591338" cy="9060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43D1B-6862-4ECA-AEA1-C9039F9AEC2B}"/>
              </a:ext>
            </a:extLst>
          </p:cNvPr>
          <p:cNvSpPr>
            <a:spLocks noGrp="1"/>
          </p:cNvSpPr>
          <p:nvPr>
            <p:ph type="dt" sz="half" idx="10"/>
          </p:nvPr>
        </p:nvSpPr>
        <p:spPr/>
        <p:txBody>
          <a:body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EDEC75E6-E86F-4E6A-A010-37039DA34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9ECCA8-67FD-4B9F-9608-34EC1C8E082A}"/>
              </a:ext>
            </a:extLst>
          </p:cNvPr>
          <p:cNvSpPr>
            <a:spLocks noGrp="1"/>
          </p:cNvSpPr>
          <p:nvPr>
            <p:ph type="sldNum" sz="quarter" idx="12"/>
          </p:nvPr>
        </p:nvSpPr>
        <p:spPr/>
        <p:txBody>
          <a:bodyPr/>
          <a:lstStyle/>
          <a:p>
            <a:fld id="{A2BADFCF-7641-437F-ADA4-51E1670434E7}" type="slidenum">
              <a:rPr lang="en-GB" smtClean="0"/>
              <a:t>‹#›</a:t>
            </a:fld>
            <a:endParaRPr lang="en-GB"/>
          </a:p>
        </p:txBody>
      </p:sp>
    </p:spTree>
    <p:extLst>
      <p:ext uri="{BB962C8B-B14F-4D97-AF65-F5344CB8AC3E}">
        <p14:creationId xmlns:p14="http://schemas.microsoft.com/office/powerpoint/2010/main" val="4252194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004E05-8AA7-42A6-B532-C50DDE598327}"/>
              </a:ext>
            </a:extLst>
          </p:cNvPr>
          <p:cNvSpPr>
            <a:spLocks noGrp="1"/>
          </p:cNvSpPr>
          <p:nvPr>
            <p:ph type="title"/>
          </p:nvPr>
        </p:nvSpPr>
        <p:spPr>
          <a:xfrm>
            <a:off x="1039456" y="569241"/>
            <a:ext cx="13040439" cy="206659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23DF1B-5264-4FB1-8609-48BA6DEAA524}"/>
              </a:ext>
            </a:extLst>
          </p:cNvPr>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5E4C8-6347-441A-8BD8-942F9B0114DD}"/>
              </a:ext>
            </a:extLst>
          </p:cNvPr>
          <p:cNvSpPr>
            <a:spLocks noGrp="1"/>
          </p:cNvSpPr>
          <p:nvPr>
            <p:ph type="dt" sz="half" idx="2"/>
          </p:nvPr>
        </p:nvSpPr>
        <p:spPr>
          <a:xfrm>
            <a:off x="1039455" y="9909727"/>
            <a:ext cx="3401854" cy="569240"/>
          </a:xfrm>
          <a:prstGeom prst="rect">
            <a:avLst/>
          </a:prstGeom>
        </p:spPr>
        <p:txBody>
          <a:bodyPr vert="horz" lIns="91440" tIns="45720" rIns="91440" bIns="45720" rtlCol="0" anchor="ctr"/>
          <a:lstStyle>
            <a:lvl1pPr algn="l">
              <a:defRPr sz="1488">
                <a:solidFill>
                  <a:schemeClr val="tx1">
                    <a:tint val="75000"/>
                  </a:schemeClr>
                </a:solidFill>
              </a:defRPr>
            </a:lvl1pPr>
          </a:lstStyle>
          <a:p>
            <a:fld id="{F579BF84-6883-4D22-B163-6B6CE8E3E043}" type="datetimeFigureOut">
              <a:rPr lang="en-GB" smtClean="0"/>
              <a:t>12/12/2018</a:t>
            </a:fld>
            <a:endParaRPr lang="en-GB"/>
          </a:p>
        </p:txBody>
      </p:sp>
      <p:sp>
        <p:nvSpPr>
          <p:cNvPr id="5" name="Footer Placeholder 4">
            <a:extLst>
              <a:ext uri="{FF2B5EF4-FFF2-40B4-BE49-F238E27FC236}">
                <a16:creationId xmlns:a16="http://schemas.microsoft.com/office/drawing/2014/main" id="{D89D63D4-7232-435A-A6E2-E2223927C301}"/>
              </a:ext>
            </a:extLst>
          </p:cNvPr>
          <p:cNvSpPr>
            <a:spLocks noGrp="1"/>
          </p:cNvSpPr>
          <p:nvPr>
            <p:ph type="ftr" sz="quarter" idx="3"/>
          </p:nvPr>
        </p:nvSpPr>
        <p:spPr>
          <a:xfrm>
            <a:off x="5008285" y="9909727"/>
            <a:ext cx="5102781" cy="569240"/>
          </a:xfrm>
          <a:prstGeom prst="rect">
            <a:avLst/>
          </a:prstGeom>
        </p:spPr>
        <p:txBody>
          <a:bodyPr vert="horz" lIns="91440" tIns="45720" rIns="91440" bIns="45720" rtlCol="0" anchor="ctr"/>
          <a:lstStyle>
            <a:lvl1pPr algn="ctr">
              <a:defRPr sz="1488">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76A5AB-9523-4E05-9656-D8C37C6EE886}"/>
              </a:ext>
            </a:extLst>
          </p:cNvPr>
          <p:cNvSpPr>
            <a:spLocks noGrp="1"/>
          </p:cNvSpPr>
          <p:nvPr>
            <p:ph type="sldNum" sz="quarter" idx="4"/>
          </p:nvPr>
        </p:nvSpPr>
        <p:spPr>
          <a:xfrm>
            <a:off x="10678041" y="9909727"/>
            <a:ext cx="3401854" cy="569240"/>
          </a:xfrm>
          <a:prstGeom prst="rect">
            <a:avLst/>
          </a:prstGeom>
        </p:spPr>
        <p:txBody>
          <a:bodyPr vert="horz" lIns="91440" tIns="45720" rIns="91440" bIns="45720" rtlCol="0" anchor="ctr"/>
          <a:lstStyle>
            <a:lvl1pPr algn="r">
              <a:defRPr sz="1488">
                <a:solidFill>
                  <a:schemeClr val="tx1">
                    <a:tint val="75000"/>
                  </a:schemeClr>
                </a:solidFill>
              </a:defRPr>
            </a:lvl1pPr>
          </a:lstStyle>
          <a:p>
            <a:fld id="{A2BADFCF-7641-437F-ADA4-51E1670434E7}" type="slidenum">
              <a:rPr lang="en-GB" smtClean="0"/>
              <a:t>‹#›</a:t>
            </a:fld>
            <a:endParaRPr lang="en-GB"/>
          </a:p>
        </p:txBody>
      </p:sp>
    </p:spTree>
    <p:extLst>
      <p:ext uri="{BB962C8B-B14F-4D97-AF65-F5344CB8AC3E}">
        <p14:creationId xmlns:p14="http://schemas.microsoft.com/office/powerpoint/2010/main" val="720986351"/>
      </p:ext>
    </p:extLst>
  </p:cSld>
  <p:clrMap bg1="lt1" tx1="dk1" bg2="lt2" tx2="dk2" accent1="accent1" accent2="accent2" accent3="accent3" accent4="accent4" accent5="accent5" accent6="accent6" hlink="hlink" folHlink="folHlink"/>
  <p:sldLayoutIdLst>
    <p:sldLayoutId id="2147484122" r:id="rId1"/>
    <p:sldLayoutId id="2147484123" r:id="rId2"/>
    <p:sldLayoutId id="2147484124" r:id="rId3"/>
    <p:sldLayoutId id="2147484125" r:id="rId4"/>
    <p:sldLayoutId id="2147484126" r:id="rId5"/>
    <p:sldLayoutId id="2147484127" r:id="rId6"/>
    <p:sldLayoutId id="2147484128" r:id="rId7"/>
    <p:sldLayoutId id="2147484129" r:id="rId8"/>
    <p:sldLayoutId id="2147484130" r:id="rId9"/>
    <p:sldLayoutId id="2147484131" r:id="rId10"/>
    <p:sldLayoutId id="2147484132" r:id="rId11"/>
  </p:sldLayoutIdLst>
  <p:txStyles>
    <p:titleStyle>
      <a:lvl1pPr algn="l" defTabSz="1133947" rtl="0" eaLnBrk="1" latinLnBrk="0" hangingPunct="1">
        <a:lnSpc>
          <a:spcPct val="90000"/>
        </a:lnSpc>
        <a:spcBef>
          <a:spcPct val="0"/>
        </a:spcBef>
        <a:buNone/>
        <a:defRPr sz="5456" kern="1200">
          <a:solidFill>
            <a:schemeClr val="tx1"/>
          </a:solidFill>
          <a:latin typeface="+mj-lt"/>
          <a:ea typeface="+mj-ea"/>
          <a:cs typeface="+mj-cs"/>
        </a:defRPr>
      </a:lvl1pPr>
    </p:titleStyle>
    <p:bodyStyle>
      <a:lvl1pPr marL="283487" indent="-283487" algn="l" defTabSz="1133947" rtl="0" eaLnBrk="1" latinLnBrk="0" hangingPunct="1">
        <a:lnSpc>
          <a:spcPct val="90000"/>
        </a:lnSpc>
        <a:spcBef>
          <a:spcPts val="1240"/>
        </a:spcBef>
        <a:buFont typeface="Arial" panose="020B0604020202020204" pitchFamily="34" charset="0"/>
        <a:buChar char="•"/>
        <a:defRPr sz="3472" kern="1200">
          <a:solidFill>
            <a:schemeClr val="tx1"/>
          </a:solidFill>
          <a:latin typeface="+mn-lt"/>
          <a:ea typeface="+mn-ea"/>
          <a:cs typeface="+mn-cs"/>
        </a:defRPr>
      </a:lvl1pPr>
      <a:lvl2pPr marL="850461" indent="-283487" algn="l" defTabSz="1133947" rtl="0" eaLnBrk="1" latinLnBrk="0" hangingPunct="1">
        <a:lnSpc>
          <a:spcPct val="90000"/>
        </a:lnSpc>
        <a:spcBef>
          <a:spcPts val="620"/>
        </a:spcBef>
        <a:buFont typeface="Arial" panose="020B0604020202020204" pitchFamily="34" charset="0"/>
        <a:buChar char="•"/>
        <a:defRPr sz="2976" kern="1200">
          <a:solidFill>
            <a:schemeClr val="tx1"/>
          </a:solidFill>
          <a:latin typeface="+mn-lt"/>
          <a:ea typeface="+mn-ea"/>
          <a:cs typeface="+mn-cs"/>
        </a:defRPr>
      </a:lvl2pPr>
      <a:lvl3pPr marL="1417434" indent="-283487" algn="l" defTabSz="1133947" rtl="0" eaLnBrk="1" latinLnBrk="0" hangingPunct="1">
        <a:lnSpc>
          <a:spcPct val="90000"/>
        </a:lnSpc>
        <a:spcBef>
          <a:spcPts val="620"/>
        </a:spcBef>
        <a:buFont typeface="Arial" panose="020B0604020202020204" pitchFamily="34" charset="0"/>
        <a:buChar char="•"/>
        <a:defRPr sz="2480" kern="1200">
          <a:solidFill>
            <a:schemeClr val="tx1"/>
          </a:solidFill>
          <a:latin typeface="+mn-lt"/>
          <a:ea typeface="+mn-ea"/>
          <a:cs typeface="+mn-cs"/>
        </a:defRPr>
      </a:lvl3pPr>
      <a:lvl4pPr marL="1984408"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4pPr>
      <a:lvl5pPr marL="2551382"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5pPr>
      <a:lvl6pPr marL="3118355"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6pPr>
      <a:lvl7pPr marL="3685329"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7pPr>
      <a:lvl8pPr marL="4252303"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8pPr>
      <a:lvl9pPr marL="4819277"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9pPr>
    </p:bodyStyle>
    <p:otherStyle>
      <a:defPPr>
        <a:defRPr lang="en-US"/>
      </a:defPPr>
      <a:lvl1pPr marL="0" algn="l" defTabSz="1133947" rtl="0" eaLnBrk="1" latinLnBrk="0" hangingPunct="1">
        <a:defRPr sz="2232" kern="1200">
          <a:solidFill>
            <a:schemeClr val="tx1"/>
          </a:solidFill>
          <a:latin typeface="+mn-lt"/>
          <a:ea typeface="+mn-ea"/>
          <a:cs typeface="+mn-cs"/>
        </a:defRPr>
      </a:lvl1pPr>
      <a:lvl2pPr marL="566974" algn="l" defTabSz="1133947" rtl="0" eaLnBrk="1" latinLnBrk="0" hangingPunct="1">
        <a:defRPr sz="2232" kern="1200">
          <a:solidFill>
            <a:schemeClr val="tx1"/>
          </a:solidFill>
          <a:latin typeface="+mn-lt"/>
          <a:ea typeface="+mn-ea"/>
          <a:cs typeface="+mn-cs"/>
        </a:defRPr>
      </a:lvl2pPr>
      <a:lvl3pPr marL="1133947" algn="l" defTabSz="1133947" rtl="0" eaLnBrk="1" latinLnBrk="0" hangingPunct="1">
        <a:defRPr sz="2232" kern="1200">
          <a:solidFill>
            <a:schemeClr val="tx1"/>
          </a:solidFill>
          <a:latin typeface="+mn-lt"/>
          <a:ea typeface="+mn-ea"/>
          <a:cs typeface="+mn-cs"/>
        </a:defRPr>
      </a:lvl3pPr>
      <a:lvl4pPr marL="1700921" algn="l" defTabSz="1133947" rtl="0" eaLnBrk="1" latinLnBrk="0" hangingPunct="1">
        <a:defRPr sz="2232" kern="1200">
          <a:solidFill>
            <a:schemeClr val="tx1"/>
          </a:solidFill>
          <a:latin typeface="+mn-lt"/>
          <a:ea typeface="+mn-ea"/>
          <a:cs typeface="+mn-cs"/>
        </a:defRPr>
      </a:lvl4pPr>
      <a:lvl5pPr marL="2267895" algn="l" defTabSz="1133947" rtl="0" eaLnBrk="1" latinLnBrk="0" hangingPunct="1">
        <a:defRPr sz="2232" kern="1200">
          <a:solidFill>
            <a:schemeClr val="tx1"/>
          </a:solidFill>
          <a:latin typeface="+mn-lt"/>
          <a:ea typeface="+mn-ea"/>
          <a:cs typeface="+mn-cs"/>
        </a:defRPr>
      </a:lvl5pPr>
      <a:lvl6pPr marL="2834869" algn="l" defTabSz="1133947" rtl="0" eaLnBrk="1" latinLnBrk="0" hangingPunct="1">
        <a:defRPr sz="2232" kern="1200">
          <a:solidFill>
            <a:schemeClr val="tx1"/>
          </a:solidFill>
          <a:latin typeface="+mn-lt"/>
          <a:ea typeface="+mn-ea"/>
          <a:cs typeface="+mn-cs"/>
        </a:defRPr>
      </a:lvl6pPr>
      <a:lvl7pPr marL="3401842" algn="l" defTabSz="1133947" rtl="0" eaLnBrk="1" latinLnBrk="0" hangingPunct="1">
        <a:defRPr sz="2232" kern="1200">
          <a:solidFill>
            <a:schemeClr val="tx1"/>
          </a:solidFill>
          <a:latin typeface="+mn-lt"/>
          <a:ea typeface="+mn-ea"/>
          <a:cs typeface="+mn-cs"/>
        </a:defRPr>
      </a:lvl7pPr>
      <a:lvl8pPr marL="3968816" algn="l" defTabSz="1133947" rtl="0" eaLnBrk="1" latinLnBrk="0" hangingPunct="1">
        <a:defRPr sz="2232" kern="1200">
          <a:solidFill>
            <a:schemeClr val="tx1"/>
          </a:solidFill>
          <a:latin typeface="+mn-lt"/>
          <a:ea typeface="+mn-ea"/>
          <a:cs typeface="+mn-cs"/>
        </a:defRPr>
      </a:lvl8pPr>
      <a:lvl9pPr marL="4535790" algn="l" defTabSz="1133947" rtl="0" eaLnBrk="1" latinLnBrk="0" hangingPunct="1">
        <a:defRPr sz="2232"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microsoft.com/office/2007/relationships/hdphoto" Target="../media/hdphoto1.wdp"/><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44543C-E752-4A44-BD8D-6124A8286F26}"/>
              </a:ext>
            </a:extLst>
          </p:cNvPr>
          <p:cNvSpPr/>
          <p:nvPr/>
        </p:nvSpPr>
        <p:spPr>
          <a:xfrm>
            <a:off x="185006" y="3928299"/>
            <a:ext cx="6439420" cy="408555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2" name="Rectangle: Rounded Corners 81">
            <a:extLst>
              <a:ext uri="{FF2B5EF4-FFF2-40B4-BE49-F238E27FC236}">
                <a16:creationId xmlns:a16="http://schemas.microsoft.com/office/drawing/2014/main" id="{1C9E06A1-E7A9-49A2-B1DC-817D1C3EBC9D}"/>
              </a:ext>
            </a:extLst>
          </p:cNvPr>
          <p:cNvSpPr/>
          <p:nvPr/>
        </p:nvSpPr>
        <p:spPr>
          <a:xfrm>
            <a:off x="4072005" y="8109911"/>
            <a:ext cx="2559871" cy="242476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Rounded Corners 79">
            <a:extLst>
              <a:ext uri="{FF2B5EF4-FFF2-40B4-BE49-F238E27FC236}">
                <a16:creationId xmlns:a16="http://schemas.microsoft.com/office/drawing/2014/main" id="{E00B5C3C-DF34-4B9D-94DC-C2C93E5A5C0D}"/>
              </a:ext>
            </a:extLst>
          </p:cNvPr>
          <p:cNvSpPr/>
          <p:nvPr/>
        </p:nvSpPr>
        <p:spPr>
          <a:xfrm>
            <a:off x="7324493" y="8026740"/>
            <a:ext cx="3888414" cy="25475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6" name="Group 5">
            <a:extLst>
              <a:ext uri="{FF2B5EF4-FFF2-40B4-BE49-F238E27FC236}">
                <a16:creationId xmlns:a16="http://schemas.microsoft.com/office/drawing/2014/main" id="{0886EF5E-BFA6-4129-9CC7-1DF156BC1833}"/>
              </a:ext>
            </a:extLst>
          </p:cNvPr>
          <p:cNvGrpSpPr/>
          <p:nvPr/>
        </p:nvGrpSpPr>
        <p:grpSpPr>
          <a:xfrm>
            <a:off x="78951" y="8066370"/>
            <a:ext cx="3829628" cy="2468304"/>
            <a:chOff x="146413" y="6792588"/>
            <a:chExt cx="3829628" cy="2468304"/>
          </a:xfrm>
        </p:grpSpPr>
        <p:sp>
          <p:nvSpPr>
            <p:cNvPr id="32" name="Rectangle: Rounded Corners 31">
              <a:extLst>
                <a:ext uri="{FF2B5EF4-FFF2-40B4-BE49-F238E27FC236}">
                  <a16:creationId xmlns:a16="http://schemas.microsoft.com/office/drawing/2014/main" id="{776356BC-2CC5-4EF2-AD21-D7C25B4483BE}"/>
                </a:ext>
              </a:extLst>
            </p:cNvPr>
            <p:cNvSpPr/>
            <p:nvPr/>
          </p:nvSpPr>
          <p:spPr>
            <a:xfrm>
              <a:off x="146413" y="6792588"/>
              <a:ext cx="3829628" cy="2468304"/>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1" name="Group 30">
              <a:extLst>
                <a:ext uri="{FF2B5EF4-FFF2-40B4-BE49-F238E27FC236}">
                  <a16:creationId xmlns:a16="http://schemas.microsoft.com/office/drawing/2014/main" id="{A7508FD1-DC1F-45A2-BF7F-61E5F83DA7C2}"/>
                </a:ext>
              </a:extLst>
            </p:cNvPr>
            <p:cNvGrpSpPr/>
            <p:nvPr/>
          </p:nvGrpSpPr>
          <p:grpSpPr>
            <a:xfrm>
              <a:off x="318110" y="6996693"/>
              <a:ext cx="3470943" cy="1857630"/>
              <a:chOff x="3886953" y="6929238"/>
              <a:chExt cx="3737934" cy="2024811"/>
            </a:xfrm>
            <a:solidFill>
              <a:schemeClr val="accent1">
                <a:lumMod val="60000"/>
                <a:lumOff val="40000"/>
              </a:schemeClr>
            </a:solidFill>
          </p:grpSpPr>
          <p:grpSp>
            <p:nvGrpSpPr>
              <p:cNvPr id="30" name="Group 29">
                <a:extLst>
                  <a:ext uri="{FF2B5EF4-FFF2-40B4-BE49-F238E27FC236}">
                    <a16:creationId xmlns:a16="http://schemas.microsoft.com/office/drawing/2014/main" id="{7401ED04-F334-45B8-AA37-212531B1BD1F}"/>
                  </a:ext>
                </a:extLst>
              </p:cNvPr>
              <p:cNvGrpSpPr/>
              <p:nvPr/>
            </p:nvGrpSpPr>
            <p:grpSpPr>
              <a:xfrm>
                <a:off x="3886953" y="6929238"/>
                <a:ext cx="3737934" cy="2024811"/>
                <a:chOff x="3874502" y="6898748"/>
                <a:chExt cx="3737934" cy="2024811"/>
              </a:xfrm>
              <a:grpFill/>
            </p:grpSpPr>
            <p:pic>
              <p:nvPicPr>
                <p:cNvPr id="21" name="Picture 20">
                  <a:extLst>
                    <a:ext uri="{FF2B5EF4-FFF2-40B4-BE49-F238E27FC236}">
                      <a16:creationId xmlns:a16="http://schemas.microsoft.com/office/drawing/2014/main" id="{A648C2E4-89A8-4E85-B433-108B426648FB}"/>
                    </a:ext>
                  </a:extLst>
                </p:cNvPr>
                <p:cNvPicPr>
                  <a:picLocks noChangeAspect="1"/>
                </p:cNvPicPr>
                <p:nvPr/>
              </p:nvPicPr>
              <p:blipFill>
                <a:blip r:embed="rId3"/>
                <a:stretch>
                  <a:fillRect/>
                </a:stretch>
              </p:blipFill>
              <p:spPr>
                <a:xfrm>
                  <a:off x="3874502" y="6898748"/>
                  <a:ext cx="3737934" cy="2024811"/>
                </a:xfrm>
                <a:prstGeom prst="rect">
                  <a:avLst/>
                </a:prstGeom>
                <a:grpFill/>
                <a:ln>
                  <a:solidFill>
                    <a:schemeClr val="tx1"/>
                  </a:solidFill>
                </a:ln>
              </p:spPr>
            </p:pic>
            <p:sp>
              <p:nvSpPr>
                <p:cNvPr id="23" name="TextBox 22">
                  <a:extLst>
                    <a:ext uri="{FF2B5EF4-FFF2-40B4-BE49-F238E27FC236}">
                      <a16:creationId xmlns:a16="http://schemas.microsoft.com/office/drawing/2014/main" id="{F00EFC3D-D176-4A86-A01A-E4C397D3A81B}"/>
                    </a:ext>
                  </a:extLst>
                </p:cNvPr>
                <p:cNvSpPr txBox="1"/>
                <p:nvPr/>
              </p:nvSpPr>
              <p:spPr>
                <a:xfrm>
                  <a:off x="4243753" y="6909831"/>
                  <a:ext cx="2999431" cy="295068"/>
                </a:xfrm>
                <a:prstGeom prst="rect">
                  <a:avLst/>
                </a:prstGeom>
                <a:grpFill/>
                <a:ln>
                  <a:solidFill>
                    <a:schemeClr val="tx1"/>
                  </a:solidFill>
                </a:ln>
              </p:spPr>
              <p:txBody>
                <a:bodyPr wrap="square" rtlCol="0">
                  <a:spAutoFit/>
                </a:bodyPr>
                <a:lstStyle/>
                <a:p>
                  <a:r>
                    <a:rPr lang="en-GB" sz="1200" b="1" dirty="0">
                      <a:latin typeface="Times New Roman" panose="02020603050405020304" pitchFamily="18" charset="0"/>
                      <a:cs typeface="Times New Roman" panose="02020603050405020304" pitchFamily="18" charset="0"/>
                    </a:rPr>
                    <a:t>Welsh Government Successful Futures</a:t>
                  </a:r>
                </a:p>
              </p:txBody>
            </p:sp>
          </p:grpSp>
          <p:sp>
            <p:nvSpPr>
              <p:cNvPr id="26" name="TextBox 25">
                <a:extLst>
                  <a:ext uri="{FF2B5EF4-FFF2-40B4-BE49-F238E27FC236}">
                    <a16:creationId xmlns:a16="http://schemas.microsoft.com/office/drawing/2014/main" id="{A9693A87-37CB-4CFD-BD23-94A88D0B50F4}"/>
                  </a:ext>
                </a:extLst>
              </p:cNvPr>
              <p:cNvSpPr txBox="1"/>
              <p:nvPr/>
            </p:nvSpPr>
            <p:spPr>
              <a:xfrm>
                <a:off x="5499012" y="7287284"/>
                <a:ext cx="2124033" cy="1643830"/>
              </a:xfrm>
              <a:prstGeom prst="rect">
                <a:avLst/>
              </a:prstGeom>
              <a:grpFill/>
              <a:ln>
                <a:noFill/>
              </a:ln>
            </p:spPr>
            <p:txBody>
              <a:bodyPr wrap="square" rtlCol="0">
                <a:spAutoFit/>
              </a:bodyPr>
              <a:lstStyle/>
              <a:p>
                <a:pPr marL="285750" indent="-2857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Ambition capable learners</a:t>
                </a:r>
              </a:p>
              <a:p>
                <a:pPr marL="285750" indent="-2857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Health confident individuals.</a:t>
                </a:r>
              </a:p>
              <a:p>
                <a:pPr marL="285750" indent="-2857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Enterprising, creative contributors</a:t>
                </a:r>
              </a:p>
              <a:p>
                <a:pPr marL="285750" indent="-2857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Ethical informed citizens</a:t>
                </a:r>
              </a:p>
              <a:p>
                <a:r>
                  <a:rPr lang="en-GB" sz="1000" dirty="0">
                    <a:latin typeface="Times New Roman" panose="02020603050405020304" pitchFamily="18" charset="0"/>
                    <a:cs typeface="Times New Roman" panose="02020603050405020304" pitchFamily="18" charset="0"/>
                  </a:rPr>
                  <a:t> So that pupil:- are ready to learn</a:t>
                </a:r>
              </a:p>
              <a:p>
                <a:r>
                  <a:rPr lang="en-GB" sz="1000" dirty="0">
                    <a:latin typeface="Times New Roman" panose="02020603050405020304" pitchFamily="18" charset="0"/>
                    <a:cs typeface="Times New Roman" panose="02020603050405020304" pitchFamily="18" charset="0"/>
                  </a:rPr>
                  <a:t> and become valued and respected members of society.  Who will  contribute to the country with a positive working life  (Welsh Government, 2015).</a:t>
                </a:r>
              </a:p>
            </p:txBody>
          </p:sp>
        </p:grpSp>
      </p:grpSp>
      <p:sp>
        <p:nvSpPr>
          <p:cNvPr id="13" name="Rectangle: Rounded Corners 12">
            <a:extLst>
              <a:ext uri="{FF2B5EF4-FFF2-40B4-BE49-F238E27FC236}">
                <a16:creationId xmlns:a16="http://schemas.microsoft.com/office/drawing/2014/main" id="{CBD638B3-005F-483F-960F-B55051506763}"/>
              </a:ext>
            </a:extLst>
          </p:cNvPr>
          <p:cNvSpPr/>
          <p:nvPr/>
        </p:nvSpPr>
        <p:spPr>
          <a:xfrm>
            <a:off x="11310041" y="8565566"/>
            <a:ext cx="3733031" cy="2008192"/>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BF00E747-DAE8-40EF-816F-42B2E245484B}"/>
              </a:ext>
            </a:extLst>
          </p:cNvPr>
          <p:cNvSpPr/>
          <p:nvPr/>
        </p:nvSpPr>
        <p:spPr>
          <a:xfrm>
            <a:off x="185007" y="1020197"/>
            <a:ext cx="3542410" cy="2774640"/>
          </a:xfrm>
          <a:prstGeom prst="round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chemeClr val="tx1"/>
                </a:solidFill>
                <a:latin typeface="Times New Roman" panose="02020603050405020304" pitchFamily="18" charset="0"/>
                <a:cs typeface="Times New Roman" panose="02020603050405020304" pitchFamily="18" charset="0"/>
              </a:rPr>
              <a:t>Definitions of the Hidden Curriculum</a:t>
            </a:r>
            <a:endParaRPr lang="en-GB" sz="1000" dirty="0">
              <a:solidFill>
                <a:schemeClr val="tx1"/>
              </a:solidFill>
              <a:latin typeface="Times New Roman" panose="02020603050405020304" pitchFamily="18" charset="0"/>
              <a:cs typeface="Times New Roman" panose="02020603050405020304" pitchFamily="18" charset="0"/>
            </a:endParaRPr>
          </a:p>
          <a:p>
            <a:endParaRPr lang="en-GB" sz="1000" dirty="0">
              <a:solidFill>
                <a:schemeClr val="tx1"/>
              </a:solidFill>
              <a:latin typeface="Times New Roman" panose="02020603050405020304" pitchFamily="18" charset="0"/>
              <a:cs typeface="Times New Roman" panose="02020603050405020304" pitchFamily="18" charset="0"/>
            </a:endParaRPr>
          </a:p>
          <a:p>
            <a:r>
              <a:rPr lang="en-GB" sz="1000" dirty="0">
                <a:solidFill>
                  <a:schemeClr val="tx1"/>
                </a:solidFill>
                <a:latin typeface="Times New Roman" panose="02020603050405020304" pitchFamily="18" charset="0"/>
                <a:cs typeface="Times New Roman" panose="02020603050405020304" pitchFamily="18" charset="0"/>
              </a:rPr>
              <a:t>The hidden curriculum as those unstated norms, values,</a:t>
            </a:r>
          </a:p>
          <a:p>
            <a:r>
              <a:rPr lang="en-GB" sz="1000" dirty="0">
                <a:solidFill>
                  <a:schemeClr val="tx1"/>
                </a:solidFill>
                <a:latin typeface="Times New Roman" panose="02020603050405020304" pitchFamily="18" charset="0"/>
                <a:cs typeface="Times New Roman" panose="02020603050405020304" pitchFamily="18" charset="0"/>
              </a:rPr>
              <a:t> and beliefs embedded in and transmitted to students</a:t>
            </a:r>
          </a:p>
          <a:p>
            <a:r>
              <a:rPr lang="en-GB" sz="1000" dirty="0">
                <a:solidFill>
                  <a:schemeClr val="tx1"/>
                </a:solidFill>
                <a:latin typeface="Times New Roman" panose="02020603050405020304" pitchFamily="18" charset="0"/>
                <a:cs typeface="Times New Roman" panose="02020603050405020304" pitchFamily="18" charset="0"/>
              </a:rPr>
              <a:t> through the underlying rules that structure the routines   </a:t>
            </a:r>
          </a:p>
          <a:p>
            <a:r>
              <a:rPr lang="en-GB" sz="1000" dirty="0">
                <a:solidFill>
                  <a:schemeClr val="tx1"/>
                </a:solidFill>
                <a:latin typeface="Times New Roman" panose="02020603050405020304" pitchFamily="18" charset="0"/>
                <a:cs typeface="Times New Roman" panose="02020603050405020304" pitchFamily="18" charset="0"/>
              </a:rPr>
              <a:t> and social relationships in school and classroom Henry Giroux (1983)</a:t>
            </a:r>
          </a:p>
          <a:p>
            <a:r>
              <a:rPr lang="en-GB" sz="1000" dirty="0">
                <a:solidFill>
                  <a:schemeClr val="tx1"/>
                </a:solidFill>
                <a:latin typeface="Times New Roman" panose="02020603050405020304" pitchFamily="18" charset="0"/>
                <a:cs typeface="Times New Roman" panose="02020603050405020304" pitchFamily="18" charset="0"/>
              </a:rPr>
              <a:t>    </a:t>
            </a:r>
          </a:p>
          <a:p>
            <a:r>
              <a:rPr lang="en-GB" sz="1000" dirty="0">
                <a:solidFill>
                  <a:schemeClr val="tx1"/>
                </a:solidFill>
                <a:latin typeface="Times New Roman" panose="02020603050405020304" pitchFamily="18" charset="0"/>
                <a:cs typeface="Times New Roman" panose="02020603050405020304" pitchFamily="18" charset="0"/>
              </a:rPr>
              <a:t>Emphasized that hidden curriculum involves various</a:t>
            </a:r>
          </a:p>
          <a:p>
            <a:r>
              <a:rPr lang="en-GB" sz="1000" dirty="0">
                <a:solidFill>
                  <a:schemeClr val="tx1"/>
                </a:solidFill>
                <a:latin typeface="Times New Roman" panose="02020603050405020304" pitchFamily="18" charset="0"/>
                <a:cs typeface="Times New Roman" panose="02020603050405020304" pitchFamily="18" charset="0"/>
              </a:rPr>
              <a:t>interests, cultural forms, struggles, agreements, and  compromises Michael Apple (1982) </a:t>
            </a:r>
          </a:p>
          <a:p>
            <a:r>
              <a:rPr lang="en-GB" sz="800" dirty="0">
                <a:solidFill>
                  <a:schemeClr val="tx1"/>
                </a:solidFill>
                <a:latin typeface="Times New Roman" panose="02020603050405020304" pitchFamily="18" charset="0"/>
                <a:cs typeface="Times New Roman" panose="02020603050405020304" pitchFamily="18" charset="0"/>
              </a:rPr>
              <a:t>Source (</a:t>
            </a:r>
            <a:r>
              <a:rPr lang="en-GB" sz="800" dirty="0" err="1">
                <a:solidFill>
                  <a:schemeClr val="tx1"/>
                </a:solidFill>
                <a:latin typeface="Times New Roman" panose="02020603050405020304" pitchFamily="18" charset="0"/>
                <a:cs typeface="Times New Roman" panose="02020603050405020304" pitchFamily="18" charset="0"/>
              </a:rPr>
              <a:t>Kentli</a:t>
            </a:r>
            <a:r>
              <a:rPr lang="en-GB" sz="800" dirty="0">
                <a:solidFill>
                  <a:schemeClr val="tx1"/>
                </a:solidFill>
                <a:latin typeface="Times New Roman" panose="02020603050405020304" pitchFamily="18" charset="0"/>
                <a:cs typeface="Times New Roman" panose="02020603050405020304" pitchFamily="18" charset="0"/>
              </a:rPr>
              <a:t> 2009).</a:t>
            </a:r>
          </a:p>
          <a:p>
            <a:endParaRPr lang="en-GB" sz="1000" dirty="0">
              <a:solidFill>
                <a:schemeClr val="tx1"/>
              </a:solidFill>
              <a:latin typeface="Times New Roman" panose="02020603050405020304" pitchFamily="18"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E59E5973-C99D-49DE-AE10-090FF5BB589A}"/>
              </a:ext>
            </a:extLst>
          </p:cNvPr>
          <p:cNvSpPr/>
          <p:nvPr/>
        </p:nvSpPr>
        <p:spPr>
          <a:xfrm>
            <a:off x="11098491" y="1014530"/>
            <a:ext cx="3944147" cy="535681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a:solidFill>
                  <a:schemeClr val="tx1"/>
                </a:solidFill>
                <a:latin typeface="Times New Roman" panose="02020603050405020304" pitchFamily="18" charset="0"/>
                <a:cs typeface="Times New Roman" panose="02020603050405020304" pitchFamily="18" charset="0"/>
              </a:rPr>
              <a:t>FUNCTIONALIST OR MARXIST – What are the theories in today’s schools?</a:t>
            </a:r>
          </a:p>
          <a:p>
            <a:endParaRPr lang="en-GB" sz="1000" dirty="0">
              <a:solidFill>
                <a:schemeClr val="bg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Functionalist theory has an emphasis on positive aspects of schools such as socialisation: the learning of skills and attitudes in school.  Emile Durkheim views are that functionalist’s education helps maintain society by socialising young people into values of achievement, competition and equality of opportunity. (</a:t>
            </a:r>
            <a:r>
              <a:rPr lang="en-GB" sz="1200" dirty="0" err="1">
                <a:solidFill>
                  <a:schemeClr val="tx1"/>
                </a:solidFill>
                <a:latin typeface="Times New Roman" panose="02020603050405020304" pitchFamily="18" charset="0"/>
                <a:cs typeface="Times New Roman" panose="02020603050405020304" pitchFamily="18" charset="0"/>
              </a:rPr>
              <a:t>Trueman</a:t>
            </a:r>
            <a:r>
              <a:rPr lang="en-GB" sz="1200" dirty="0">
                <a:solidFill>
                  <a:schemeClr val="tx1"/>
                </a:solidFill>
                <a:latin typeface="Times New Roman" panose="02020603050405020304" pitchFamily="18" charset="0"/>
                <a:cs typeface="Times New Roman" panose="02020603050405020304" pitchFamily="18" charset="0"/>
              </a:rPr>
              <a:t>, 2015)</a:t>
            </a:r>
          </a:p>
          <a:p>
            <a:r>
              <a:rPr lang="en-GB" sz="1200" dirty="0">
                <a:solidFill>
                  <a:schemeClr val="tx1"/>
                </a:solidFill>
                <a:latin typeface="Times New Roman" panose="02020603050405020304" pitchFamily="18" charset="0"/>
                <a:cs typeface="Times New Roman" panose="02020603050405020304" pitchFamily="18" charset="0"/>
              </a:rPr>
              <a:t>Functionalist sociologist support the traditional gender roles as these are assumed to be the norm in society.      (Thompson, 2008).  Functionalist believe this prepares children for their adult and working life.</a:t>
            </a:r>
          </a:p>
          <a:p>
            <a:pPr algn="ctr"/>
            <a:r>
              <a:rPr lang="en-GB" sz="1200" dirty="0">
                <a:solidFill>
                  <a:schemeClr val="tx1"/>
                </a:solidFill>
                <a:latin typeface="Times New Roman" panose="02020603050405020304" pitchFamily="18" charset="0"/>
                <a:cs typeface="Times New Roman" panose="02020603050405020304" pitchFamily="18" charset="0"/>
              </a:rPr>
              <a:t>OR</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The Marxist view on educational achievement is greatly influenced by social class background.   Middle class parents strive to provide the support and equipment to ensure that their children have a positive experience of school and have a high attainment than children from a working-class background (Revise Sociology, 2016).</a:t>
            </a:r>
          </a:p>
          <a:p>
            <a:r>
              <a:rPr lang="en-GB" sz="1200" dirty="0">
                <a:solidFill>
                  <a:schemeClr val="tx1"/>
                </a:solidFill>
                <a:latin typeface="Times New Roman" panose="02020603050405020304" pitchFamily="18" charset="0"/>
                <a:cs typeface="Times New Roman" panose="02020603050405020304" pitchFamily="18" charset="0"/>
              </a:rPr>
              <a:t>However, Marxists argue the hidden curriculum produces a unequal and unjust environment for children to learn and the overall view is to steer them to be part of the work force of the country (Thompson, 2008). </a:t>
            </a:r>
          </a:p>
        </p:txBody>
      </p:sp>
      <p:sp>
        <p:nvSpPr>
          <p:cNvPr id="48" name="Flowchart: Alternate Process 47">
            <a:extLst>
              <a:ext uri="{FF2B5EF4-FFF2-40B4-BE49-F238E27FC236}">
                <a16:creationId xmlns:a16="http://schemas.microsoft.com/office/drawing/2014/main" id="{DAD7507A-3698-4840-B825-67DA9AAAB8FC}"/>
              </a:ext>
            </a:extLst>
          </p:cNvPr>
          <p:cNvSpPr/>
          <p:nvPr/>
        </p:nvSpPr>
        <p:spPr>
          <a:xfrm>
            <a:off x="185006" y="40674"/>
            <a:ext cx="14760827" cy="923330"/>
          </a:xfrm>
          <a:prstGeom prst="flowChartAlternateProcess">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latin typeface="Times New Roman" panose="02020603050405020304" pitchFamily="18" charset="0"/>
                <a:cs typeface="Times New Roman" panose="02020603050405020304" pitchFamily="18" charset="0"/>
              </a:rPr>
              <a:t>Exploring the Hidden Curriculum.</a:t>
            </a:r>
          </a:p>
        </p:txBody>
      </p:sp>
      <p:pic>
        <p:nvPicPr>
          <p:cNvPr id="99" name="Picture 98">
            <a:extLst>
              <a:ext uri="{FF2B5EF4-FFF2-40B4-BE49-F238E27FC236}">
                <a16:creationId xmlns:a16="http://schemas.microsoft.com/office/drawing/2014/main" id="{8D050A74-517C-46AC-BBE5-0254D58D5C43}"/>
              </a:ext>
            </a:extLst>
          </p:cNvPr>
          <p:cNvPicPr>
            <a:picLocks noChangeAspect="1"/>
          </p:cNvPicPr>
          <p:nvPr/>
        </p:nvPicPr>
        <p:blipFill>
          <a:blip r:embed="rId4"/>
          <a:stretch>
            <a:fillRect/>
          </a:stretch>
        </p:blipFill>
        <p:spPr>
          <a:xfrm>
            <a:off x="3258314" y="80753"/>
            <a:ext cx="900915" cy="843459"/>
          </a:xfrm>
          <a:prstGeom prst="rect">
            <a:avLst/>
          </a:prstGeom>
        </p:spPr>
      </p:pic>
      <p:pic>
        <p:nvPicPr>
          <p:cNvPr id="100" name="Picture 99">
            <a:extLst>
              <a:ext uri="{FF2B5EF4-FFF2-40B4-BE49-F238E27FC236}">
                <a16:creationId xmlns:a16="http://schemas.microsoft.com/office/drawing/2014/main" id="{1B284953-0887-4E44-A72B-2C6BCA3D61F1}"/>
              </a:ext>
            </a:extLst>
          </p:cNvPr>
          <p:cNvPicPr>
            <a:picLocks noChangeAspect="1"/>
          </p:cNvPicPr>
          <p:nvPr/>
        </p:nvPicPr>
        <p:blipFill>
          <a:blip r:embed="rId5"/>
          <a:stretch>
            <a:fillRect/>
          </a:stretch>
        </p:blipFill>
        <p:spPr>
          <a:xfrm>
            <a:off x="11529703" y="76795"/>
            <a:ext cx="896190" cy="847417"/>
          </a:xfrm>
          <a:prstGeom prst="rect">
            <a:avLst/>
          </a:prstGeom>
        </p:spPr>
      </p:pic>
      <p:sp>
        <p:nvSpPr>
          <p:cNvPr id="107" name="TextBox 106">
            <a:extLst>
              <a:ext uri="{FF2B5EF4-FFF2-40B4-BE49-F238E27FC236}">
                <a16:creationId xmlns:a16="http://schemas.microsoft.com/office/drawing/2014/main" id="{8D4BAFED-7BF3-431D-9103-39AD08F4357B}"/>
              </a:ext>
            </a:extLst>
          </p:cNvPr>
          <p:cNvSpPr txBox="1"/>
          <p:nvPr/>
        </p:nvSpPr>
        <p:spPr>
          <a:xfrm>
            <a:off x="11493403" y="775820"/>
            <a:ext cx="1039294"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Shutter stock (2018)</a:t>
            </a:r>
          </a:p>
        </p:txBody>
      </p:sp>
      <p:sp>
        <p:nvSpPr>
          <p:cNvPr id="109" name="TextBox 108">
            <a:extLst>
              <a:ext uri="{FF2B5EF4-FFF2-40B4-BE49-F238E27FC236}">
                <a16:creationId xmlns:a16="http://schemas.microsoft.com/office/drawing/2014/main" id="{5031CB34-5702-4F3B-B1F5-51DA5965B54D}"/>
              </a:ext>
            </a:extLst>
          </p:cNvPr>
          <p:cNvSpPr txBox="1"/>
          <p:nvPr/>
        </p:nvSpPr>
        <p:spPr>
          <a:xfrm>
            <a:off x="3169742" y="775820"/>
            <a:ext cx="1074314"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Shutter Stock (2018)</a:t>
            </a:r>
          </a:p>
        </p:txBody>
      </p:sp>
      <p:grpSp>
        <p:nvGrpSpPr>
          <p:cNvPr id="112" name="Group 111">
            <a:extLst>
              <a:ext uri="{FF2B5EF4-FFF2-40B4-BE49-F238E27FC236}">
                <a16:creationId xmlns:a16="http://schemas.microsoft.com/office/drawing/2014/main" id="{55B2DB47-B54B-4910-993B-05D42F52C660}"/>
              </a:ext>
            </a:extLst>
          </p:cNvPr>
          <p:cNvGrpSpPr/>
          <p:nvPr/>
        </p:nvGrpSpPr>
        <p:grpSpPr>
          <a:xfrm>
            <a:off x="7384820" y="1061886"/>
            <a:ext cx="3657439" cy="2786554"/>
            <a:chOff x="9942889" y="5024633"/>
            <a:chExt cx="4863459" cy="4347419"/>
          </a:xfrm>
          <a:solidFill>
            <a:schemeClr val="accent1">
              <a:lumMod val="60000"/>
              <a:lumOff val="40000"/>
            </a:schemeClr>
          </a:solidFill>
        </p:grpSpPr>
        <p:sp>
          <p:nvSpPr>
            <p:cNvPr id="94" name="Rectangle: Rounded Corners 93">
              <a:extLst>
                <a:ext uri="{FF2B5EF4-FFF2-40B4-BE49-F238E27FC236}">
                  <a16:creationId xmlns:a16="http://schemas.microsoft.com/office/drawing/2014/main" id="{A1C42A52-AB87-4C45-B189-91F6637780DB}"/>
                </a:ext>
              </a:extLst>
            </p:cNvPr>
            <p:cNvSpPr/>
            <p:nvPr/>
          </p:nvSpPr>
          <p:spPr>
            <a:xfrm>
              <a:off x="9942889" y="5024633"/>
              <a:ext cx="4863459" cy="4347419"/>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6" name="TextBox 95">
              <a:extLst>
                <a:ext uri="{FF2B5EF4-FFF2-40B4-BE49-F238E27FC236}">
                  <a16:creationId xmlns:a16="http://schemas.microsoft.com/office/drawing/2014/main" id="{F4606026-6870-453E-A697-298DF85A6D98}"/>
                </a:ext>
              </a:extLst>
            </p:cNvPr>
            <p:cNvSpPr txBox="1"/>
            <p:nvPr/>
          </p:nvSpPr>
          <p:spPr>
            <a:xfrm>
              <a:off x="10406679" y="5305409"/>
              <a:ext cx="4355898" cy="2400875"/>
            </a:xfrm>
            <a:prstGeom prst="rect">
              <a:avLst/>
            </a:prstGeom>
            <a:grpFill/>
          </p:spPr>
          <p:txBody>
            <a:bodyPr wrap="square" rtlCol="0">
              <a:spAutoFit/>
            </a:bodyPr>
            <a:lstStyle/>
            <a:p>
              <a:r>
                <a:rPr lang="en-GB" sz="1200" b="1" dirty="0">
                  <a:latin typeface="Times New Roman" panose="02020603050405020304" pitchFamily="18" charset="0"/>
                  <a:cs typeface="Times New Roman" panose="02020603050405020304" pitchFamily="18" charset="0"/>
                </a:rPr>
                <a:t>What is the Hidden Curriculum?</a:t>
              </a:r>
            </a:p>
            <a:p>
              <a:endParaRPr lang="en-GB" sz="2000" b="1" dirty="0">
                <a:latin typeface="Times New Roman" panose="02020603050405020304" pitchFamily="18" charset="0"/>
                <a:cs typeface="Times New Roman" panose="02020603050405020304" pitchFamily="18" charset="0"/>
              </a:endParaRPr>
            </a:p>
            <a:p>
              <a:endParaRPr lang="en-GB" sz="1200" b="1" dirty="0">
                <a:latin typeface="Times New Roman" panose="02020603050405020304" pitchFamily="18" charset="0"/>
                <a:cs typeface="Times New Roman" panose="02020603050405020304" pitchFamily="18" charset="0"/>
              </a:endParaRPr>
            </a:p>
            <a:p>
              <a:endParaRPr lang="en-GB"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endParaRPr lang="en-GB" b="1" dirty="0">
                <a:latin typeface="Times New Roman" panose="02020603050405020304" pitchFamily="18" charset="0"/>
                <a:cs typeface="Times New Roman" panose="02020603050405020304" pitchFamily="18" charset="0"/>
              </a:endParaRPr>
            </a:p>
          </p:txBody>
        </p:sp>
        <p:pic>
          <p:nvPicPr>
            <p:cNvPr id="97" name="Picture 96">
              <a:extLst>
                <a:ext uri="{FF2B5EF4-FFF2-40B4-BE49-F238E27FC236}">
                  <a16:creationId xmlns:a16="http://schemas.microsoft.com/office/drawing/2014/main" id="{63D94962-410F-4B91-BCF9-A2B2AABD09E7}"/>
                </a:ext>
              </a:extLst>
            </p:cNvPr>
            <p:cNvPicPr>
              <a:picLocks noChangeAspect="1"/>
            </p:cNvPicPr>
            <p:nvPr/>
          </p:nvPicPr>
          <p:blipFill>
            <a:blip r:embed="rId6"/>
            <a:stretch>
              <a:fillRect/>
            </a:stretch>
          </p:blipFill>
          <p:spPr>
            <a:xfrm>
              <a:off x="10444822" y="5757279"/>
              <a:ext cx="3889124" cy="2768724"/>
            </a:xfrm>
            <a:prstGeom prst="rect">
              <a:avLst/>
            </a:prstGeom>
            <a:grpFill/>
          </p:spPr>
        </p:pic>
        <p:sp>
          <p:nvSpPr>
            <p:cNvPr id="111" name="TextBox 110">
              <a:extLst>
                <a:ext uri="{FF2B5EF4-FFF2-40B4-BE49-F238E27FC236}">
                  <a16:creationId xmlns:a16="http://schemas.microsoft.com/office/drawing/2014/main" id="{6A93AB89-6205-41EE-9DCC-EB2A05CD5E97}"/>
                </a:ext>
              </a:extLst>
            </p:cNvPr>
            <p:cNvSpPr txBox="1"/>
            <p:nvPr/>
          </p:nvSpPr>
          <p:spPr>
            <a:xfrm>
              <a:off x="10563368" y="6058720"/>
              <a:ext cx="3443198" cy="185170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The Hidden Curriculum is all that pupils are taught  unofficially throughout their school life  </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Bowles and Gintis suggest that schools are developing students which conform to authority, wear uniform and be trained in boredom.  This study was 30 years ago but ritual and routines are still at the forefront of modern schools today. (Bartlett, 2012)</a:t>
              </a:r>
            </a:p>
          </p:txBody>
        </p:sp>
      </p:grpSp>
      <p:grpSp>
        <p:nvGrpSpPr>
          <p:cNvPr id="40" name="Group 39">
            <a:extLst>
              <a:ext uri="{FF2B5EF4-FFF2-40B4-BE49-F238E27FC236}">
                <a16:creationId xmlns:a16="http://schemas.microsoft.com/office/drawing/2014/main" id="{5AB321DE-E359-46F0-83CE-986F18FF8B10}"/>
              </a:ext>
            </a:extLst>
          </p:cNvPr>
          <p:cNvGrpSpPr/>
          <p:nvPr/>
        </p:nvGrpSpPr>
        <p:grpSpPr>
          <a:xfrm>
            <a:off x="6709365" y="3869240"/>
            <a:ext cx="2237150" cy="4464329"/>
            <a:chOff x="11082703" y="-1240381"/>
            <a:chExt cx="2317135" cy="7511842"/>
          </a:xfrm>
        </p:grpSpPr>
        <p:sp>
          <p:nvSpPr>
            <p:cNvPr id="2" name="Rectangle: Rounded Corners 1">
              <a:extLst>
                <a:ext uri="{FF2B5EF4-FFF2-40B4-BE49-F238E27FC236}">
                  <a16:creationId xmlns:a16="http://schemas.microsoft.com/office/drawing/2014/main" id="{6B275809-E7A3-4CE2-A476-5A548935CC42}"/>
                </a:ext>
              </a:extLst>
            </p:cNvPr>
            <p:cNvSpPr/>
            <p:nvPr/>
          </p:nvSpPr>
          <p:spPr>
            <a:xfrm>
              <a:off x="11082703" y="-1240381"/>
              <a:ext cx="2317135" cy="6734739"/>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TextBox 123">
              <a:extLst>
                <a:ext uri="{FF2B5EF4-FFF2-40B4-BE49-F238E27FC236}">
                  <a16:creationId xmlns:a16="http://schemas.microsoft.com/office/drawing/2014/main" id="{CE237634-CCAD-4F03-9F02-3350B9798322}"/>
                </a:ext>
              </a:extLst>
            </p:cNvPr>
            <p:cNvSpPr txBox="1"/>
            <p:nvPr/>
          </p:nvSpPr>
          <p:spPr>
            <a:xfrm>
              <a:off x="11147695" y="-1185954"/>
              <a:ext cx="2124930" cy="7457415"/>
            </a:xfrm>
            <a:prstGeom prst="rect">
              <a:avLst/>
            </a:prstGeom>
            <a:no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Class 1/2/3  </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Streaming introduced in 1980’s.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Place in society.	</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Affect on behaviours and attitude to teacher.</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Reaching expectation of the class.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Higher level teaching for higher level pupils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High achieving pupils tend to have status positions within the school.</a:t>
              </a:r>
            </a:p>
            <a:p>
              <a:r>
                <a:rPr lang="en-GB" sz="1000" dirty="0">
                  <a:latin typeface="Times New Roman" panose="02020603050405020304" pitchFamily="18" charset="0"/>
                  <a:cs typeface="Times New Roman" panose="02020603050405020304" pitchFamily="18" charset="0"/>
                </a:rPr>
                <a:t>      (Bartlett, 2012).</a:t>
              </a:r>
            </a:p>
            <a:p>
              <a:r>
                <a:rPr lang="en-GB" sz="1000" dirty="0">
                  <a:latin typeface="Times New Roman" panose="02020603050405020304" pitchFamily="18" charset="0"/>
                  <a:cs typeface="Times New Roman" panose="02020603050405020304" pitchFamily="18" charset="0"/>
                </a:rPr>
                <a:t>.Dr Roberts-Holmes study suggests      that </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Streaming from an early age can  affect their development and well-being.</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Awareness of which set they are in can affect self-esteem.</a:t>
              </a:r>
            </a:p>
            <a:p>
              <a:r>
                <a:rPr lang="en-GB" sz="1000" dirty="0">
                  <a:latin typeface="Times New Roman" panose="02020603050405020304" pitchFamily="18" charset="0"/>
                  <a:cs typeface="Times New Roman" panose="02020603050405020304" pitchFamily="18" charset="0"/>
                </a:rPr>
                <a:t>Dr Robert-Holmes suggest move to a Scandinavian model of education would benefit children (Roberts-Holmes, 2018)</a:t>
              </a:r>
            </a:p>
            <a:p>
              <a:pPr algn="ctr"/>
              <a:endParaRPr lang="en-GB" dirty="0">
                <a:latin typeface="Times New Roman" panose="02020603050405020304" pitchFamily="18" charset="0"/>
                <a:cs typeface="Times New Roman" panose="02020603050405020304" pitchFamily="18" charset="0"/>
              </a:endParaRPr>
            </a:p>
          </p:txBody>
        </p:sp>
      </p:grpSp>
      <p:sp>
        <p:nvSpPr>
          <p:cNvPr id="78" name="TextBox 77">
            <a:extLst>
              <a:ext uri="{FF2B5EF4-FFF2-40B4-BE49-F238E27FC236}">
                <a16:creationId xmlns:a16="http://schemas.microsoft.com/office/drawing/2014/main" id="{BEBE3A1D-911E-40FC-B7B3-29CB8CDCBFB0}"/>
              </a:ext>
            </a:extLst>
          </p:cNvPr>
          <p:cNvSpPr txBox="1"/>
          <p:nvPr/>
        </p:nvSpPr>
        <p:spPr>
          <a:xfrm>
            <a:off x="9710687" y="631210"/>
            <a:ext cx="3657439"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By Helen Rowe</a:t>
            </a:r>
          </a:p>
        </p:txBody>
      </p:sp>
      <p:sp>
        <p:nvSpPr>
          <p:cNvPr id="9" name="Rectangle 8">
            <a:extLst>
              <a:ext uri="{FF2B5EF4-FFF2-40B4-BE49-F238E27FC236}">
                <a16:creationId xmlns:a16="http://schemas.microsoft.com/office/drawing/2014/main" id="{DB15FC66-85CA-4F43-B600-8EF5A6373770}"/>
              </a:ext>
            </a:extLst>
          </p:cNvPr>
          <p:cNvSpPr/>
          <p:nvPr/>
        </p:nvSpPr>
        <p:spPr>
          <a:xfrm>
            <a:off x="11348647" y="8676577"/>
            <a:ext cx="3597185" cy="1661993"/>
          </a:xfrm>
          <a:prstGeom prst="rect">
            <a:avLst/>
          </a:prstGeom>
        </p:spPr>
        <p:txBody>
          <a:bodyPr wrap="square">
            <a:spAutoFit/>
          </a:bodyPr>
          <a:lstStyle/>
          <a:p>
            <a:pPr algn="ctr"/>
            <a:r>
              <a:rPr lang="en-GB" sz="1400" b="1" dirty="0">
                <a:latin typeface="Times New Roman" panose="02020603050405020304" pitchFamily="18" charset="0"/>
                <a:cs typeface="Times New Roman" panose="02020603050405020304" pitchFamily="18" charset="0"/>
              </a:rPr>
              <a:t>Bruner 1915-2016</a:t>
            </a:r>
          </a:p>
          <a:p>
            <a:r>
              <a:rPr lang="en-GB" sz="1400" dirty="0">
                <a:latin typeface="Times New Roman" panose="02020603050405020304" pitchFamily="18" charset="0"/>
                <a:cs typeface="Times New Roman" panose="02020603050405020304" pitchFamily="18" charset="0"/>
              </a:rPr>
              <a:t>Supported work of Piaget and Vygotsky.</a:t>
            </a:r>
          </a:p>
          <a:p>
            <a:r>
              <a:rPr lang="en-GB" sz="1400" dirty="0">
                <a:latin typeface="Times New Roman" panose="02020603050405020304" pitchFamily="18" charset="0"/>
                <a:cs typeface="Times New Roman" panose="02020603050405020304" pitchFamily="18" charset="0"/>
              </a:rPr>
              <a:t>Curriculum theory should not focus on the  memorisation of facts.</a:t>
            </a:r>
          </a:p>
          <a:p>
            <a:r>
              <a:rPr lang="en-GB" sz="1400" dirty="0">
                <a:latin typeface="Times New Roman" panose="02020603050405020304" pitchFamily="18" charset="0"/>
                <a:cs typeface="Times New Roman" panose="02020603050405020304" pitchFamily="18" charset="0"/>
              </a:rPr>
              <a:t>Developed the concept of ‘spiralling’ in learning. Understand new facts or concepts by referring to previous education</a:t>
            </a:r>
            <a:r>
              <a:rPr lang="en-GB" dirty="0">
                <a:latin typeface="Times New Roman" panose="02020603050405020304" pitchFamily="18" charset="0"/>
                <a:cs typeface="Times New Roman" panose="02020603050405020304" pitchFamily="18" charset="0"/>
              </a:rPr>
              <a:t>.</a:t>
            </a:r>
          </a:p>
        </p:txBody>
      </p:sp>
      <p:grpSp>
        <p:nvGrpSpPr>
          <p:cNvPr id="20" name="Group 19">
            <a:extLst>
              <a:ext uri="{FF2B5EF4-FFF2-40B4-BE49-F238E27FC236}">
                <a16:creationId xmlns:a16="http://schemas.microsoft.com/office/drawing/2014/main" id="{40E611E9-84DA-413B-BE46-E5AAC84F4A4A}"/>
              </a:ext>
            </a:extLst>
          </p:cNvPr>
          <p:cNvGrpSpPr/>
          <p:nvPr/>
        </p:nvGrpSpPr>
        <p:grpSpPr>
          <a:xfrm>
            <a:off x="3838695" y="1045500"/>
            <a:ext cx="3485797" cy="2801850"/>
            <a:chOff x="244198" y="3667734"/>
            <a:chExt cx="3319031" cy="2919239"/>
          </a:xfrm>
        </p:grpSpPr>
        <p:sp>
          <p:nvSpPr>
            <p:cNvPr id="19" name="Rectangle: Rounded Corners 18">
              <a:extLst>
                <a:ext uri="{FF2B5EF4-FFF2-40B4-BE49-F238E27FC236}">
                  <a16:creationId xmlns:a16="http://schemas.microsoft.com/office/drawing/2014/main" id="{3D8B7CF1-58B8-437A-957A-95000AFD1DA3}"/>
                </a:ext>
              </a:extLst>
            </p:cNvPr>
            <p:cNvSpPr/>
            <p:nvPr/>
          </p:nvSpPr>
          <p:spPr>
            <a:xfrm>
              <a:off x="244198" y="3667734"/>
              <a:ext cx="3319031" cy="291923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122E0819-99F8-4F30-8A3B-C31B2B617699}"/>
                </a:ext>
              </a:extLst>
            </p:cNvPr>
            <p:cNvPicPr>
              <a:picLocks noChangeAspect="1"/>
            </p:cNvPicPr>
            <p:nvPr/>
          </p:nvPicPr>
          <p:blipFill>
            <a:blip r:embed="rId7"/>
            <a:stretch>
              <a:fillRect/>
            </a:stretch>
          </p:blipFill>
          <p:spPr>
            <a:xfrm>
              <a:off x="408755" y="3752073"/>
              <a:ext cx="3054476" cy="2656398"/>
            </a:xfrm>
            <a:prstGeom prst="rect">
              <a:avLst/>
            </a:prstGeom>
          </p:spPr>
        </p:pic>
      </p:grpSp>
      <p:sp>
        <p:nvSpPr>
          <p:cNvPr id="22" name="Rectangle: Rounded Corners 21">
            <a:extLst>
              <a:ext uri="{FF2B5EF4-FFF2-40B4-BE49-F238E27FC236}">
                <a16:creationId xmlns:a16="http://schemas.microsoft.com/office/drawing/2014/main" id="{53995B54-4A89-4913-A9D1-918129DAF363}"/>
              </a:ext>
            </a:extLst>
          </p:cNvPr>
          <p:cNvSpPr/>
          <p:nvPr/>
        </p:nvSpPr>
        <p:spPr>
          <a:xfrm>
            <a:off x="9019881" y="3872224"/>
            <a:ext cx="2022378" cy="3982209"/>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2221F717-8F76-4980-B0EE-156BBDFB224A}"/>
              </a:ext>
            </a:extLst>
          </p:cNvPr>
          <p:cNvSpPr txBox="1"/>
          <p:nvPr/>
        </p:nvSpPr>
        <p:spPr>
          <a:xfrm>
            <a:off x="9066750" y="4028408"/>
            <a:ext cx="1836000" cy="3231654"/>
          </a:xfrm>
          <a:prstGeom prst="rect">
            <a:avLst/>
          </a:prstGeom>
          <a:no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Gender</a:t>
            </a:r>
          </a:p>
          <a:p>
            <a:pPr marL="171450" indent="-171450">
              <a:buFont typeface="Arial" panose="020B0604020202020204" pitchFamily="34" charset="0"/>
              <a:buChar char="•"/>
            </a:pPr>
            <a:endParaRPr lang="en-GB" sz="10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.The education structure reflects traditional gender roles.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Boys encouraged to study mathematics and science.</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Female teachers in secondary schools tend to teach the lower grades.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Male teachers tend to teach mathematics and science.</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Pupils are aware of gender hierarchy.</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Boys tend to have higher levels of praise.</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Girls tend to receive positive responses for be compliant within school. (</a:t>
            </a:r>
            <a:r>
              <a:rPr lang="en-GB" sz="1000" dirty="0" err="1">
                <a:latin typeface="Times New Roman" panose="02020603050405020304" pitchFamily="18" charset="0"/>
                <a:cs typeface="Times New Roman" panose="02020603050405020304" pitchFamily="18" charset="0"/>
              </a:rPr>
              <a:t>Paludi</a:t>
            </a:r>
            <a:r>
              <a:rPr lang="en-GB" sz="1000" dirty="0">
                <a:latin typeface="Times New Roman" panose="02020603050405020304" pitchFamily="18" charset="0"/>
                <a:cs typeface="Times New Roman" panose="02020603050405020304" pitchFamily="18" charset="0"/>
              </a:rPr>
              <a:t>, 2004)</a:t>
            </a:r>
          </a:p>
        </p:txBody>
      </p:sp>
      <p:grpSp>
        <p:nvGrpSpPr>
          <p:cNvPr id="17" name="Group 16">
            <a:extLst>
              <a:ext uri="{FF2B5EF4-FFF2-40B4-BE49-F238E27FC236}">
                <a16:creationId xmlns:a16="http://schemas.microsoft.com/office/drawing/2014/main" id="{45D504E2-DC16-4882-8B2C-1C86EA95F717}"/>
              </a:ext>
            </a:extLst>
          </p:cNvPr>
          <p:cNvGrpSpPr/>
          <p:nvPr/>
        </p:nvGrpSpPr>
        <p:grpSpPr>
          <a:xfrm>
            <a:off x="11278571" y="6611974"/>
            <a:ext cx="3732823" cy="1774833"/>
            <a:chOff x="5144056" y="5236319"/>
            <a:chExt cx="4535106" cy="2273644"/>
          </a:xfrm>
        </p:grpSpPr>
        <p:sp>
          <p:nvSpPr>
            <p:cNvPr id="16" name="Rectangle: Rounded Corners 15">
              <a:extLst>
                <a:ext uri="{FF2B5EF4-FFF2-40B4-BE49-F238E27FC236}">
                  <a16:creationId xmlns:a16="http://schemas.microsoft.com/office/drawing/2014/main" id="{85C77136-73D9-4F78-8136-C35A381E56F7}"/>
                </a:ext>
              </a:extLst>
            </p:cNvPr>
            <p:cNvSpPr/>
            <p:nvPr/>
          </p:nvSpPr>
          <p:spPr>
            <a:xfrm>
              <a:off x="5144056" y="5236319"/>
              <a:ext cx="4535106" cy="2273644"/>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0AB0AE8F-1472-445E-8E68-3975D92A4388}"/>
                </a:ext>
              </a:extLst>
            </p:cNvPr>
            <p:cNvSpPr/>
            <p:nvPr/>
          </p:nvSpPr>
          <p:spPr>
            <a:xfrm>
              <a:off x="5283513" y="5564222"/>
              <a:ext cx="3779838" cy="1577104"/>
            </a:xfrm>
            <a:prstGeom prst="rect">
              <a:avLst/>
            </a:prstGeom>
          </p:spPr>
          <p:txBody>
            <a:bodyPr wrap="square">
              <a:spAutoFit/>
            </a:bodyPr>
            <a:lstStyle/>
            <a:p>
              <a:pPr algn="ctr"/>
              <a:r>
                <a:rPr lang="en-GB" sz="1400" b="1" dirty="0">
                  <a:latin typeface="Times New Roman" panose="02020603050405020304" pitchFamily="18" charset="0"/>
                  <a:cs typeface="Times New Roman" panose="02020603050405020304" pitchFamily="18" charset="0"/>
                </a:rPr>
                <a:t>Skinner 1904-1990</a:t>
              </a:r>
            </a:p>
            <a:p>
              <a:r>
                <a:rPr lang="en-GB" sz="1400" dirty="0">
                  <a:latin typeface="Times New Roman" panose="02020603050405020304" pitchFamily="18" charset="0"/>
                  <a:cs typeface="Times New Roman" panose="02020603050405020304" pitchFamily="18" charset="0"/>
                </a:rPr>
                <a:t>Behavioural engineering.                 </a:t>
              </a:r>
            </a:p>
            <a:p>
              <a:r>
                <a:rPr lang="en-GB" sz="1400" dirty="0">
                  <a:latin typeface="Times New Roman" panose="02020603050405020304" pitchFamily="18" charset="0"/>
                  <a:cs typeface="Times New Roman" panose="02020603050405020304" pitchFamily="18" charset="0"/>
                </a:rPr>
                <a:t>Process of ‘operant conditioning’.</a:t>
              </a:r>
            </a:p>
            <a:p>
              <a:r>
                <a:rPr lang="en-GB" sz="1400" dirty="0">
                  <a:latin typeface="Times New Roman" panose="02020603050405020304" pitchFamily="18" charset="0"/>
                  <a:cs typeface="Times New Roman" panose="02020603050405020304" pitchFamily="18" charset="0"/>
                </a:rPr>
                <a:t>External rewards rewarded for ‘right responses</a:t>
              </a:r>
              <a:r>
                <a:rPr lang="en-GB" dirty="0"/>
                <a:t>.</a:t>
              </a:r>
            </a:p>
          </p:txBody>
        </p:sp>
      </p:grpSp>
      <p:pic>
        <p:nvPicPr>
          <p:cNvPr id="5" name="Picture 4">
            <a:extLst>
              <a:ext uri="{FF2B5EF4-FFF2-40B4-BE49-F238E27FC236}">
                <a16:creationId xmlns:a16="http://schemas.microsoft.com/office/drawing/2014/main" id="{7B69FFDB-44F6-41CA-82C7-F9D42A4F2889}"/>
              </a:ext>
            </a:extLst>
          </p:cNvPr>
          <p:cNvPicPr>
            <a:picLocks noChangeAspect="1"/>
          </p:cNvPicPr>
          <p:nvPr/>
        </p:nvPicPr>
        <p:blipFill>
          <a:blip r:embed="rId8"/>
          <a:stretch>
            <a:fillRect/>
          </a:stretch>
        </p:blipFill>
        <p:spPr>
          <a:xfrm>
            <a:off x="14074558" y="6581013"/>
            <a:ext cx="1044792" cy="1152873"/>
          </a:xfrm>
          <a:prstGeom prst="rect">
            <a:avLst/>
          </a:prstGeom>
        </p:spPr>
      </p:pic>
      <p:sp>
        <p:nvSpPr>
          <p:cNvPr id="51" name="Thought Bubble: Cloud 50">
            <a:extLst>
              <a:ext uri="{FF2B5EF4-FFF2-40B4-BE49-F238E27FC236}">
                <a16:creationId xmlns:a16="http://schemas.microsoft.com/office/drawing/2014/main" id="{69786E80-BEB2-4E9E-98FA-78803290375B}"/>
              </a:ext>
            </a:extLst>
          </p:cNvPr>
          <p:cNvSpPr/>
          <p:nvPr/>
        </p:nvSpPr>
        <p:spPr>
          <a:xfrm flipH="1">
            <a:off x="5895975" y="7761102"/>
            <a:ext cx="1663700" cy="1908155"/>
          </a:xfrm>
          <a:prstGeom prst="cloudCallou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latin typeface="Times New Roman" panose="02020603050405020304" pitchFamily="18" charset="0"/>
                <a:cs typeface="Times New Roman" panose="02020603050405020304" pitchFamily="18" charset="0"/>
              </a:rPr>
              <a:t>“Schools teach exactly what they are intended to teach and they do it well: how to be a good Egyptian and remain in your place in the pyramid.” (</a:t>
            </a:r>
            <a:r>
              <a:rPr lang="en-GB" sz="1000" dirty="0" err="1">
                <a:latin typeface="Times New Roman" panose="02020603050405020304" pitchFamily="18" charset="0"/>
                <a:cs typeface="Times New Roman" panose="02020603050405020304" pitchFamily="18" charset="0"/>
              </a:rPr>
              <a:t>Gatto</a:t>
            </a:r>
            <a:r>
              <a:rPr lang="en-GB" sz="1000" dirty="0">
                <a:latin typeface="Times New Roman" panose="02020603050405020304" pitchFamily="18" charset="0"/>
                <a:cs typeface="Times New Roman" panose="02020603050405020304" pitchFamily="18" charset="0"/>
              </a:rPr>
              <a:t>, 2013)</a:t>
            </a:r>
          </a:p>
        </p:txBody>
      </p:sp>
      <p:sp>
        <p:nvSpPr>
          <p:cNvPr id="68" name="TextBox 67">
            <a:extLst>
              <a:ext uri="{FF2B5EF4-FFF2-40B4-BE49-F238E27FC236}">
                <a16:creationId xmlns:a16="http://schemas.microsoft.com/office/drawing/2014/main" id="{6C4EC7CF-2B7E-4CCD-9A71-E1D737A4A5B5}"/>
              </a:ext>
            </a:extLst>
          </p:cNvPr>
          <p:cNvSpPr txBox="1"/>
          <p:nvPr/>
        </p:nvSpPr>
        <p:spPr>
          <a:xfrm>
            <a:off x="9264996" y="10361583"/>
            <a:ext cx="1654629"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Revise Sociology.com (2017)</a:t>
            </a:r>
          </a:p>
        </p:txBody>
      </p:sp>
      <p:pic>
        <p:nvPicPr>
          <p:cNvPr id="75" name="Picture 74">
            <a:extLst>
              <a:ext uri="{FF2B5EF4-FFF2-40B4-BE49-F238E27FC236}">
                <a16:creationId xmlns:a16="http://schemas.microsoft.com/office/drawing/2014/main" id="{14ADDA31-18EC-42DA-9A4B-A3B17A08CCCB}"/>
              </a:ext>
            </a:extLst>
          </p:cNvPr>
          <p:cNvPicPr>
            <a:picLocks noChangeAspect="1"/>
          </p:cNvPicPr>
          <p:nvPr/>
        </p:nvPicPr>
        <p:blipFill>
          <a:blip r:embed="rId9"/>
          <a:stretch>
            <a:fillRect/>
          </a:stretch>
        </p:blipFill>
        <p:spPr>
          <a:xfrm>
            <a:off x="14121629" y="8026740"/>
            <a:ext cx="1024419" cy="1132252"/>
          </a:xfrm>
          <a:prstGeom prst="rect">
            <a:avLst/>
          </a:prstGeom>
        </p:spPr>
      </p:pic>
      <p:sp>
        <p:nvSpPr>
          <p:cNvPr id="83" name="TextBox 82">
            <a:extLst>
              <a:ext uri="{FF2B5EF4-FFF2-40B4-BE49-F238E27FC236}">
                <a16:creationId xmlns:a16="http://schemas.microsoft.com/office/drawing/2014/main" id="{AB88481F-1183-4812-B0F9-44D06FC3A433}"/>
              </a:ext>
            </a:extLst>
          </p:cNvPr>
          <p:cNvSpPr txBox="1"/>
          <p:nvPr/>
        </p:nvSpPr>
        <p:spPr>
          <a:xfrm>
            <a:off x="4164035" y="8243307"/>
            <a:ext cx="2283476" cy="2246769"/>
          </a:xfrm>
          <a:prstGeom prst="rect">
            <a:avLst/>
          </a:prstGeom>
          <a:noFill/>
        </p:spPr>
        <p:txBody>
          <a:bodyPr wrap="square" rtlCol="0">
            <a:spAutoFit/>
          </a:bodyPr>
          <a:lstStyle/>
          <a:p>
            <a:r>
              <a:rPr lang="en-GB" sz="1400" b="1" dirty="0">
                <a:latin typeface="Times New Roman" panose="02020603050405020304" pitchFamily="18" charset="0"/>
                <a:cs typeface="Times New Roman" panose="02020603050405020304" pitchFamily="18" charset="0"/>
              </a:rPr>
              <a:t>Messages to pupils and parents</a:t>
            </a:r>
            <a:r>
              <a:rPr lang="en-GB" sz="1400" dirty="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Education is designed to produce a compliant workforce.</a:t>
            </a:r>
          </a:p>
          <a:p>
            <a:r>
              <a:rPr lang="en-GB" sz="1400" dirty="0">
                <a:latin typeface="Times New Roman" panose="02020603050405020304" pitchFamily="18" charset="0"/>
                <a:cs typeface="Times New Roman" panose="02020603050405020304" pitchFamily="18" charset="0"/>
              </a:rPr>
              <a:t>Promotion of morals and values.</a:t>
            </a:r>
          </a:p>
          <a:p>
            <a:r>
              <a:rPr lang="en-GB" sz="1400" dirty="0">
                <a:latin typeface="Times New Roman" panose="02020603050405020304" pitchFamily="18" charset="0"/>
                <a:cs typeface="Times New Roman" panose="02020603050405020304" pitchFamily="18" charset="0"/>
              </a:rPr>
              <a:t>Education helps keep the country economically competitive (Moore 2000). </a:t>
            </a:r>
          </a:p>
        </p:txBody>
      </p:sp>
      <p:pic>
        <p:nvPicPr>
          <p:cNvPr id="14" name="Picture 13">
            <a:extLst>
              <a:ext uri="{FF2B5EF4-FFF2-40B4-BE49-F238E27FC236}">
                <a16:creationId xmlns:a16="http://schemas.microsoft.com/office/drawing/2014/main" id="{2F643A9A-C301-45FD-8E11-E4AF0843A01D}"/>
              </a:ext>
            </a:extLst>
          </p:cNvPr>
          <p:cNvPicPr>
            <a:picLocks noChangeAspect="1"/>
          </p:cNvPicPr>
          <p:nvPr/>
        </p:nvPicPr>
        <p:blipFill>
          <a:blip r:embed="rId10">
            <a:duotone>
              <a:schemeClr val="accent1">
                <a:shade val="45000"/>
                <a:satMod val="135000"/>
              </a:schemeClr>
              <a:prstClr val="white"/>
            </a:duotone>
            <a:extLst>
              <a:ext uri="{BEBA8EAE-BF5A-486C-A8C5-ECC9F3942E4B}">
                <a14:imgProps xmlns:a14="http://schemas.microsoft.com/office/drawing/2010/main">
                  <a14:imgLayer r:embed="rId11">
                    <a14:imgEffect>
                      <a14:saturation sat="12000"/>
                    </a14:imgEffect>
                  </a14:imgLayer>
                </a14:imgProps>
              </a:ext>
            </a:extLst>
          </a:blip>
          <a:stretch>
            <a:fillRect/>
          </a:stretch>
        </p:blipFill>
        <p:spPr>
          <a:xfrm>
            <a:off x="452709" y="4199604"/>
            <a:ext cx="5904014" cy="3558053"/>
          </a:xfrm>
          <a:prstGeom prst="rect">
            <a:avLst/>
          </a:prstGeom>
          <a:effectLst>
            <a:glow rad="101600">
              <a:schemeClr val="accent1">
                <a:alpha val="98000"/>
              </a:schemeClr>
            </a:glow>
            <a:outerShdw dist="50800" dir="5400000" algn="ctr" rotWithShape="0">
              <a:srgbClr val="000000"/>
            </a:outerShdw>
            <a:softEdge rad="736600"/>
          </a:effectLst>
        </p:spPr>
      </p:pic>
      <p:sp>
        <p:nvSpPr>
          <p:cNvPr id="24" name="TextBox 23">
            <a:extLst>
              <a:ext uri="{FF2B5EF4-FFF2-40B4-BE49-F238E27FC236}">
                <a16:creationId xmlns:a16="http://schemas.microsoft.com/office/drawing/2014/main" id="{87989424-B7D7-470D-822E-3A79778077C4}"/>
              </a:ext>
            </a:extLst>
          </p:cNvPr>
          <p:cNvSpPr txBox="1"/>
          <p:nvPr/>
        </p:nvSpPr>
        <p:spPr>
          <a:xfrm>
            <a:off x="614827" y="4499429"/>
            <a:ext cx="5481173" cy="461665"/>
          </a:xfrm>
          <a:prstGeom prst="rect">
            <a:avLst/>
          </a:prstGeom>
          <a:noFill/>
        </p:spPr>
        <p:txBody>
          <a:bodyPr wrap="square" rtlCol="0">
            <a:spAutoFit/>
          </a:bodyPr>
          <a:lstStyle/>
          <a:p>
            <a:endParaRPr lang="en-GB" sz="2400" b="1"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52BE872C-D799-49E8-BDC9-EAD266DEFB93}"/>
              </a:ext>
            </a:extLst>
          </p:cNvPr>
          <p:cNvSpPr txBox="1"/>
          <p:nvPr/>
        </p:nvSpPr>
        <p:spPr>
          <a:xfrm>
            <a:off x="714098" y="4457121"/>
            <a:ext cx="5481173" cy="4124206"/>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Is education the same as way back then?</a:t>
            </a:r>
          </a:p>
          <a:p>
            <a:endParaRPr lang="en-GB" sz="10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Schools today tend to have the same floor plan of corridors classrooms.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Children are educated by age.</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Teachers tend to teach one subject mainly females teaching lower classes.  </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Schools divided into departments.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Schools have assemblies.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Schools are standardised through assessments and examinations.</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The teaching tends to comprise of listening to the teacher from standard material.</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Children do not have choice on what they learn.</a:t>
            </a:r>
          </a:p>
          <a:p>
            <a:pPr marL="171450" indent="-171450">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Worksheets are now digital. (Shaw, 2018)</a:t>
            </a:r>
          </a:p>
          <a:p>
            <a:pPr marL="171450" indent="-171450">
              <a:buFont typeface="Arial" panose="020B0604020202020204" pitchFamily="34" charset="0"/>
              <a:buChar char="•"/>
            </a:pPr>
            <a:endParaRPr lang="en-GB" sz="1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reality no difference than the 1940’s, regarding aspects of the hidden curriculum.</a:t>
            </a:r>
          </a:p>
          <a:p>
            <a:r>
              <a:rPr lang="en-GB" sz="1400" dirty="0">
                <a:latin typeface="Times New Roman" panose="02020603050405020304" pitchFamily="18" charset="0"/>
                <a:cs typeface="Times New Roman" panose="02020603050405020304" pitchFamily="18" charset="0"/>
              </a:rPr>
              <a:t>“Everybody is a genius.  But if you judge a fish by its ability to climb a tree, it will live its whole life believing that it is stupid” (Einstein, 1898).</a:t>
            </a:r>
          </a:p>
          <a:p>
            <a:r>
              <a:rPr lang="en-GB" sz="1000" dirty="0">
                <a:latin typeface="Times New Roman" panose="02020603050405020304" pitchFamily="18" charset="0"/>
                <a:cs typeface="Times New Roman" panose="02020603050405020304" pitchFamily="18" charset="0"/>
              </a:rPr>
              <a:t>(Duryeapa.com, 2018)</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b="1" dirty="0">
              <a:latin typeface="Times New Roman" panose="02020603050405020304" pitchFamily="18" charset="0"/>
              <a:cs typeface="Times New Roman" panose="02020603050405020304" pitchFamily="18" charset="0"/>
            </a:endParaRPr>
          </a:p>
        </p:txBody>
      </p:sp>
      <p:pic>
        <p:nvPicPr>
          <p:cNvPr id="64" name="Picture 63">
            <a:extLst>
              <a:ext uri="{FF2B5EF4-FFF2-40B4-BE49-F238E27FC236}">
                <a16:creationId xmlns:a16="http://schemas.microsoft.com/office/drawing/2014/main" id="{A3249C6D-4336-4C2A-9F7F-F0D3FB222B4A}"/>
              </a:ext>
            </a:extLst>
          </p:cNvPr>
          <p:cNvPicPr>
            <a:picLocks noChangeAspect="1"/>
          </p:cNvPicPr>
          <p:nvPr/>
        </p:nvPicPr>
        <p:blipFill>
          <a:blip r:embed="rId12"/>
          <a:stretch>
            <a:fillRect/>
          </a:stretch>
        </p:blipFill>
        <p:spPr>
          <a:xfrm>
            <a:off x="7559675" y="8231007"/>
            <a:ext cx="3425165" cy="2031325"/>
          </a:xfrm>
          <a:prstGeom prst="rect">
            <a:avLst/>
          </a:prstGeom>
        </p:spPr>
      </p:pic>
    </p:spTree>
    <p:extLst>
      <p:ext uri="{BB962C8B-B14F-4D97-AF65-F5344CB8AC3E}">
        <p14:creationId xmlns:p14="http://schemas.microsoft.com/office/powerpoint/2010/main" val="496578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BD8B54-5233-44FE-ACE2-A81E02AB5911}"/>
              </a:ext>
            </a:extLst>
          </p:cNvPr>
          <p:cNvSpPr>
            <a:spLocks noGrp="1"/>
          </p:cNvSpPr>
          <p:nvPr>
            <p:ph idx="1"/>
          </p:nvPr>
        </p:nvSpPr>
        <p:spPr>
          <a:xfrm>
            <a:off x="699487" y="231953"/>
            <a:ext cx="13040439" cy="8876878"/>
          </a:xfrm>
        </p:spPr>
        <p:txBody>
          <a:bodyPr>
            <a:normAutofit fontScale="25000" lnSpcReduction="20000"/>
          </a:bodyPr>
          <a:lstStyle/>
          <a:p>
            <a:pPr marL="0" indent="0">
              <a:buNone/>
            </a:pPr>
            <a:r>
              <a:rPr lang="en-GB" dirty="0"/>
              <a:t>References</a:t>
            </a:r>
          </a:p>
          <a:p>
            <a:pPr marL="0" indent="0">
              <a:buNone/>
            </a:pPr>
            <a:r>
              <a:rPr lang="en-GB" dirty="0"/>
              <a:t>Adams, K., 2009. Behaviour for Learning in the Primary School. </a:t>
            </a:r>
            <a:r>
              <a:rPr lang="en-GB" dirty="0" err="1"/>
              <a:t>Exester</a:t>
            </a:r>
            <a:r>
              <a:rPr lang="en-GB" dirty="0"/>
              <a:t>: Learning Matters.</a:t>
            </a:r>
          </a:p>
          <a:p>
            <a:pPr marL="0" indent="0">
              <a:buNone/>
            </a:pPr>
            <a:r>
              <a:rPr lang="en-GB" dirty="0" err="1"/>
              <a:t>Alsubaie</a:t>
            </a:r>
            <a:r>
              <a:rPr lang="en-GB" dirty="0"/>
              <a:t>, A. M., 2015. Hidden Curriculum as One of Current Issue of Curriculum. Journal of Education and Practice, 6(33), pp. 126-128.</a:t>
            </a:r>
          </a:p>
          <a:p>
            <a:pPr marL="0" indent="0">
              <a:buNone/>
            </a:pPr>
            <a:r>
              <a:rPr lang="en-GB" dirty="0"/>
              <a:t>Autismclassroomresources.com, 2016. Autism Classroom, News and Resources. [Online] </a:t>
            </a:r>
          </a:p>
          <a:p>
            <a:pPr marL="0" indent="0">
              <a:buNone/>
            </a:pPr>
            <a:r>
              <a:rPr lang="en-GB" dirty="0"/>
              <a:t>Available at: http:/www.autismclassroomresources.com</a:t>
            </a:r>
          </a:p>
          <a:p>
            <a:pPr marL="0" indent="0">
              <a:buNone/>
            </a:pPr>
            <a:r>
              <a:rPr lang="en-GB" dirty="0"/>
              <a:t>[Accessed 22 November 2018].</a:t>
            </a:r>
          </a:p>
          <a:p>
            <a:pPr marL="0" indent="0">
              <a:buNone/>
            </a:pPr>
            <a:r>
              <a:rPr lang="en-GB" dirty="0"/>
              <a:t>Duryeapa.com, 2018. First Class Wilson School. [Online] </a:t>
            </a:r>
          </a:p>
          <a:p>
            <a:pPr marL="0" indent="0">
              <a:buNone/>
            </a:pPr>
            <a:r>
              <a:rPr lang="en-GB" dirty="0"/>
              <a:t>Available at: http://www.duryeapa.com/1940to1944/PA%20Duryea%201940%20First%20Grade%20Class%20Wilson%20School.jpg</a:t>
            </a:r>
          </a:p>
          <a:p>
            <a:pPr marL="0" indent="0">
              <a:buNone/>
            </a:pPr>
            <a:r>
              <a:rPr lang="en-GB" dirty="0"/>
              <a:t>[</a:t>
            </a:r>
            <a:r>
              <a:rPr lang="en-GB" dirty="0" err="1"/>
              <a:t>ccessed</a:t>
            </a:r>
            <a:r>
              <a:rPr lang="en-GB" dirty="0"/>
              <a:t> 7 December 2018].</a:t>
            </a:r>
          </a:p>
          <a:p>
            <a:pPr marL="0" indent="0">
              <a:buNone/>
            </a:pPr>
            <a:r>
              <a:rPr lang="en-GB" dirty="0" err="1"/>
              <a:t>instein</a:t>
            </a:r>
            <a:r>
              <a:rPr lang="en-GB" dirty="0"/>
              <a:t>, A., 1898. Our Education System. s.l.:</a:t>
            </a:r>
            <a:r>
              <a:rPr lang="en-GB" dirty="0" err="1"/>
              <a:t>s.n</a:t>
            </a:r>
            <a:r>
              <a:rPr lang="en-GB" dirty="0"/>
              <a:t>.</a:t>
            </a:r>
          </a:p>
          <a:p>
            <a:pPr marL="0" indent="0">
              <a:buNone/>
            </a:pPr>
            <a:r>
              <a:rPr lang="en-GB" dirty="0"/>
              <a:t>Revise Sociology.com, 2017. Correspondence principle. [Online] </a:t>
            </a:r>
          </a:p>
          <a:p>
            <a:pPr marL="0" indent="0">
              <a:buNone/>
            </a:pPr>
            <a:r>
              <a:rPr lang="en-GB" dirty="0"/>
              <a:t>Available at: https://i0.wp.com/revisesociology.com/wp-content/uploads/2017/07/correspondence-principle.png?fit=1754%2C1240&amp;ssl=1</a:t>
            </a:r>
          </a:p>
          <a:p>
            <a:pPr marL="0" indent="0">
              <a:buNone/>
            </a:pPr>
            <a:r>
              <a:rPr lang="en-GB" dirty="0"/>
              <a:t>[Accessed 7 December 2018].</a:t>
            </a:r>
          </a:p>
          <a:p>
            <a:pPr marL="0" indent="0">
              <a:buNone/>
            </a:pPr>
            <a:r>
              <a:rPr lang="en-GB" dirty="0"/>
              <a:t>Revise Sociology, 2016. Assess the Marxist View of the Role of Education in Society. [Online] </a:t>
            </a:r>
          </a:p>
          <a:p>
            <a:pPr marL="0" indent="0">
              <a:buNone/>
            </a:pPr>
            <a:r>
              <a:rPr lang="en-GB" dirty="0"/>
              <a:t>Available at: https://revisesociology.com/2016/04/02/assess-the-marxist-view-of-the-role-of-education-in-society/</a:t>
            </a:r>
          </a:p>
          <a:p>
            <a:pPr marL="0" indent="0">
              <a:buNone/>
            </a:pPr>
            <a:r>
              <a:rPr lang="en-GB" dirty="0"/>
              <a:t>[Accessed 23 November 2018].</a:t>
            </a:r>
          </a:p>
          <a:p>
            <a:pPr marL="0" indent="0">
              <a:buNone/>
            </a:pPr>
            <a:r>
              <a:rPr lang="en-GB" dirty="0"/>
              <a:t>Roberts-Holmes, G., 2018. Lecturer warns of impact ability streaming in the classroom can have on young children. [Online] </a:t>
            </a:r>
          </a:p>
          <a:p>
            <a:pPr marL="0" indent="0">
              <a:buNone/>
            </a:pPr>
            <a:r>
              <a:rPr lang="en-GB" dirty="0"/>
              <a:t>Available at: https://www.ucl.ac.uk/ioe/news/2018/jul/lecturer-warns-impact-ability-streaming-classroom-can-have-young-children</a:t>
            </a:r>
          </a:p>
          <a:p>
            <a:pPr marL="0" indent="0">
              <a:buNone/>
            </a:pPr>
            <a:r>
              <a:rPr lang="en-GB" dirty="0"/>
              <a:t>[Accessed 5 December 2018].</a:t>
            </a:r>
          </a:p>
          <a:p>
            <a:pPr marL="0" indent="0">
              <a:buNone/>
            </a:pPr>
            <a:r>
              <a:rPr lang="en-GB" dirty="0"/>
              <a:t>Sharp, G., 2012. Gender in the Hidden Curriculum (UPDATE). [Online] </a:t>
            </a:r>
          </a:p>
          <a:p>
            <a:pPr marL="0" indent="0">
              <a:buNone/>
            </a:pPr>
            <a:r>
              <a:rPr lang="en-GB" dirty="0"/>
              <a:t>Available at: https://thesocietypages.org/socimages/2012/11/16/gender-in-the-hidden-curriculum/</a:t>
            </a:r>
          </a:p>
          <a:p>
            <a:pPr marL="0" indent="0">
              <a:buNone/>
            </a:pPr>
            <a:r>
              <a:rPr lang="en-GB" dirty="0"/>
              <a:t>[Accessed 7 December 2018].</a:t>
            </a:r>
          </a:p>
          <a:p>
            <a:pPr marL="0" indent="0">
              <a:buNone/>
            </a:pPr>
            <a:r>
              <a:rPr lang="en-GB" dirty="0"/>
              <a:t>Shaw, A., 2018. Factory Model vs 21st Century Model of Education. [Online] </a:t>
            </a:r>
          </a:p>
          <a:p>
            <a:pPr marL="0" indent="0">
              <a:buNone/>
            </a:pPr>
            <a:r>
              <a:rPr lang="en-GB" dirty="0"/>
              <a:t>Available at: http://www.21stcenturyschools.com/intro-to-21st-century-education.html</a:t>
            </a:r>
          </a:p>
          <a:p>
            <a:pPr marL="0" indent="0">
              <a:buNone/>
            </a:pPr>
            <a:r>
              <a:rPr lang="en-GB" dirty="0"/>
              <a:t>[Accessed 7 December 2018].</a:t>
            </a:r>
          </a:p>
          <a:p>
            <a:pPr marL="0" indent="0">
              <a:buNone/>
            </a:pPr>
            <a:r>
              <a:rPr lang="en-GB" dirty="0"/>
              <a:t>Shutter Stock, 2018. Shutter Stock. [Online] </a:t>
            </a:r>
          </a:p>
          <a:p>
            <a:pPr marL="0" indent="0">
              <a:buNone/>
            </a:pPr>
            <a:r>
              <a:rPr lang="en-GB" dirty="0"/>
              <a:t>Available at: https://www.shutterstock.com/image-vector/concept-education-children-generation-knowledge-103580057?src=4QIYs3NOYlA3ONpdH-NCXg-3-50</a:t>
            </a:r>
          </a:p>
          <a:p>
            <a:pPr marL="0" indent="0">
              <a:buNone/>
            </a:pPr>
            <a:r>
              <a:rPr lang="en-GB" dirty="0"/>
              <a:t>[Accessed 26 November 2018].</a:t>
            </a:r>
          </a:p>
          <a:p>
            <a:pPr marL="0" indent="0">
              <a:buNone/>
            </a:pPr>
            <a:r>
              <a:rPr lang="en-GB" dirty="0"/>
              <a:t>Stoll, L. C., 2013. Race and Gender in the Classroom. Plymouth: Lexington Books.</a:t>
            </a:r>
          </a:p>
          <a:p>
            <a:pPr marL="0" indent="0">
              <a:buNone/>
            </a:pPr>
            <a:r>
              <a:rPr lang="en-GB" dirty="0"/>
              <a:t>Thompson, C. H., 2008. Hidden </a:t>
            </a:r>
            <a:r>
              <a:rPr lang="en-GB" dirty="0" err="1"/>
              <a:t>Cirriculum</a:t>
            </a:r>
            <a:r>
              <a:rPr lang="en-GB" dirty="0"/>
              <a:t>. [Online] </a:t>
            </a:r>
          </a:p>
          <a:p>
            <a:pPr marL="0" indent="0">
              <a:buNone/>
            </a:pPr>
            <a:r>
              <a:rPr lang="en-GB" dirty="0"/>
              <a:t>Available at: https://www.sociologytwynham.com</a:t>
            </a:r>
          </a:p>
          <a:p>
            <a:pPr marL="0" indent="0">
              <a:buNone/>
            </a:pPr>
            <a:r>
              <a:rPr lang="en-GB" dirty="0"/>
              <a:t>[Accessed 26 November 2018].</a:t>
            </a:r>
          </a:p>
          <a:p>
            <a:pPr marL="0" indent="0">
              <a:buNone/>
            </a:pPr>
            <a:r>
              <a:rPr lang="en-GB" dirty="0" err="1"/>
              <a:t>Trueman</a:t>
            </a:r>
            <a:r>
              <a:rPr lang="en-GB" dirty="0"/>
              <a:t>, C., 2015. Functionalism and Education. [Online] </a:t>
            </a:r>
          </a:p>
          <a:p>
            <a:pPr marL="0" indent="0">
              <a:buNone/>
            </a:pPr>
            <a:r>
              <a:rPr lang="en-GB" dirty="0"/>
              <a:t>Available at: https://www.historylearningsite.co.uk/sociology/education-and-sociology/functionalism-and-education/</a:t>
            </a:r>
          </a:p>
          <a:p>
            <a:pPr marL="0" indent="0">
              <a:buNone/>
            </a:pPr>
            <a:r>
              <a:rPr lang="en-GB" dirty="0"/>
              <a:t>[Accessed 23 November 2018].</a:t>
            </a:r>
          </a:p>
          <a:p>
            <a:endParaRPr lang="en-GB" dirty="0"/>
          </a:p>
          <a:p>
            <a:endParaRPr lang="en-GB" dirty="0"/>
          </a:p>
        </p:txBody>
      </p:sp>
    </p:spTree>
    <p:extLst>
      <p:ext uri="{BB962C8B-B14F-4D97-AF65-F5344CB8AC3E}">
        <p14:creationId xmlns:p14="http://schemas.microsoft.com/office/powerpoint/2010/main" val="1571406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99F230-AC60-47BA-A66E-E0482C843916}"/>
              </a:ext>
            </a:extLst>
          </p:cNvPr>
          <p:cNvSpPr txBox="1"/>
          <p:nvPr/>
        </p:nvSpPr>
        <p:spPr>
          <a:xfrm>
            <a:off x="320187" y="216877"/>
            <a:ext cx="12356123" cy="2031325"/>
          </a:xfrm>
          <a:prstGeom prst="rect">
            <a:avLst/>
          </a:prstGeom>
          <a:noFill/>
        </p:spPr>
        <p:txBody>
          <a:bodyPr wrap="square" rtlCol="0">
            <a:spAutoFit/>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170692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E6DF13E-31B3-4EFD-A533-9BB0081329C3}">
  <we:reference id="wa104178141" version="3.9.11.1" store="en-US" storeType="OMEX"/>
  <we:alternateReferences>
    <we:reference id="WA104178141" version="3.9.11.1" store="WA104178141"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Facet</Template>
  <TotalTime>13752</TotalTime>
  <Words>1264</Words>
  <Application>Microsoft Office PowerPoint</Application>
  <PresentationFormat>Custom</PresentationFormat>
  <Paragraphs>131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156</cp:revision>
  <cp:lastPrinted>2018-12-11T06:43:11Z</cp:lastPrinted>
  <dcterms:created xsi:type="dcterms:W3CDTF">2018-11-28T11:36:26Z</dcterms:created>
  <dcterms:modified xsi:type="dcterms:W3CDTF">2018-12-12T10:42:01Z</dcterms:modified>
</cp:coreProperties>
</file>