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25"/>
  </p:notesMasterIdLst>
  <p:handoutMasterIdLst>
    <p:handoutMasterId r:id="rId26"/>
  </p:handoutMasterIdLst>
  <p:sldIdLst>
    <p:sldId id="277" r:id="rId3"/>
    <p:sldId id="278" r:id="rId4"/>
    <p:sldId id="297" r:id="rId5"/>
    <p:sldId id="298" r:id="rId6"/>
    <p:sldId id="299" r:id="rId7"/>
    <p:sldId id="301" r:id="rId8"/>
    <p:sldId id="302" r:id="rId9"/>
    <p:sldId id="303" r:id="rId10"/>
    <p:sldId id="317" r:id="rId11"/>
    <p:sldId id="305" r:id="rId12"/>
    <p:sldId id="304" r:id="rId13"/>
    <p:sldId id="306" r:id="rId14"/>
    <p:sldId id="313" r:id="rId15"/>
    <p:sldId id="307" r:id="rId16"/>
    <p:sldId id="308" r:id="rId17"/>
    <p:sldId id="309" r:id="rId18"/>
    <p:sldId id="310" r:id="rId19"/>
    <p:sldId id="311" r:id="rId20"/>
    <p:sldId id="312" r:id="rId21"/>
    <p:sldId id="314" r:id="rId22"/>
    <p:sldId id="279" r:id="rId23"/>
    <p:sldId id="285"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387" autoAdjust="0"/>
    <p:restoredTop sz="92314" autoAdjust="0"/>
  </p:normalViewPr>
  <p:slideViewPr>
    <p:cSldViewPr>
      <p:cViewPr varScale="1">
        <p:scale>
          <a:sx n="58" d="100"/>
          <a:sy n="58" d="100"/>
        </p:scale>
        <p:origin x="1068"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 driving forces for globalization can be divided into 2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External factors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Internal factors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1066435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Multi-Channel Support: Businesses can offer support through various channels such as email, live chat, social media, and phone. This allows customers to choose the channel that best suits their preferences and needs.</a:t>
            </a:r>
          </a:p>
          <a:p>
            <a:r>
              <a:rPr lang="en-US" sz="1200" dirty="0"/>
              <a:t>Faster Response Times: Automated systems and chatbots can provide instant responses to common inquiries, reducing the time customers spend waiting for assistance.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1027274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12/09/2024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12/09/2024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12/09/2024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12/09/2024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12/09/2024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12/09/2024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12/09/2024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12/09/2024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12/09/2024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12/09/2024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12/09/2024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99697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24645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2922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638097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127919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9866823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6827185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105071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942126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1469573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280572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12/09/2024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12/09/2024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1900524579"/>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LNp3kgBuuQ?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07/s10290-017-0279-z"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836712"/>
            <a:ext cx="9128125" cy="4540250"/>
          </a:xfrm>
        </p:spPr>
        <p:txBody>
          <a:bodyPr/>
          <a:lstStyle/>
          <a:p>
            <a:pPr>
              <a:defRPr/>
            </a:pPr>
            <a:r>
              <a:rPr lang="en-GB" altLang="en-US" b="1" dirty="0"/>
              <a:t>LCBB4014</a:t>
            </a:r>
            <a:br>
              <a:rPr lang="en-GB" altLang="en-US" b="1" dirty="0"/>
            </a:br>
            <a:br>
              <a:rPr lang="en-GB" altLang="en-US" dirty="0"/>
            </a:br>
            <a:r>
              <a:rPr lang="en-GB" altLang="en-US" b="1" dirty="0">
                <a:highlight>
                  <a:srgbClr val="FFFF00"/>
                </a:highlight>
              </a:rPr>
              <a:t>Globalisation and Technology</a:t>
            </a:r>
            <a:br>
              <a:rPr lang="en-GB" altLang="en-US" sz="3600" dirty="0"/>
            </a:br>
            <a:br>
              <a:rPr lang="en-GB" altLang="en-US" sz="3600" dirty="0"/>
            </a:br>
            <a:r>
              <a:rPr lang="en-GB" altLang="en-US" sz="2400" b="1" dirty="0"/>
              <a:t>Week 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a:xfrm>
            <a:off x="457200" y="-315416"/>
            <a:ext cx="8229600" cy="1143000"/>
          </a:xfrm>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611560" y="548680"/>
            <a:ext cx="8229600" cy="3917032"/>
          </a:xfrm>
        </p:spPr>
        <p:txBody>
          <a:bodyPr/>
          <a:lstStyle/>
          <a:p>
            <a:pPr lvl="1">
              <a:buFont typeface="Arial" panose="020B0604020202020204" pitchFamily="34" charset="0"/>
              <a:buChar char="•"/>
            </a:pPr>
            <a:r>
              <a:rPr lang="en-US" sz="3000" dirty="0">
                <a:solidFill>
                  <a:srgbClr val="002060"/>
                </a:solidFill>
              </a:rPr>
              <a:t>Globalization:</a:t>
            </a:r>
          </a:p>
          <a:p>
            <a:pPr lvl="2">
              <a:buFont typeface="Wingdings" pitchFamily="2" charset="2"/>
              <a:buChar char="Ø"/>
            </a:pPr>
            <a:r>
              <a:rPr lang="en-US" sz="3000" dirty="0">
                <a:solidFill>
                  <a:srgbClr val="002060"/>
                </a:solidFill>
              </a:rPr>
              <a:t>Definition of globalization</a:t>
            </a:r>
          </a:p>
          <a:p>
            <a:pPr lvl="2">
              <a:buFont typeface="Wingdings" pitchFamily="2" charset="2"/>
              <a:buChar char="Ø"/>
            </a:pPr>
            <a:r>
              <a:rPr lang="en-US" sz="3000" dirty="0">
                <a:solidFill>
                  <a:srgbClr val="002060"/>
                </a:solidFill>
              </a:rPr>
              <a:t>When did globalization start?</a:t>
            </a:r>
          </a:p>
          <a:p>
            <a:pPr lvl="2">
              <a:buFont typeface="Wingdings" pitchFamily="2" charset="2"/>
              <a:buChar char="Ø"/>
            </a:pPr>
            <a:r>
              <a:rPr lang="en-US" sz="3000" dirty="0">
                <a:solidFill>
                  <a:srgbClr val="002060"/>
                </a:solidFill>
              </a:rPr>
              <a:t>Drivers of globalization</a:t>
            </a:r>
          </a:p>
          <a:p>
            <a:pPr lvl="1">
              <a:buFont typeface="Arial" panose="020B0604020202020204" pitchFamily="34" charset="0"/>
              <a:buChar char="•"/>
            </a:pPr>
            <a:r>
              <a:rPr lang="en-US" sz="3000" dirty="0">
                <a:solidFill>
                  <a:srgbClr val="002060"/>
                </a:solidFill>
              </a:rPr>
              <a:t>Globalization and business growth</a:t>
            </a:r>
          </a:p>
          <a:p>
            <a:pPr lvl="1">
              <a:buFont typeface="Arial" panose="020B0604020202020204" pitchFamily="34" charset="0"/>
              <a:buChar char="•"/>
            </a:pPr>
            <a:r>
              <a:rPr lang="en-US" sz="3000" dirty="0">
                <a:solidFill>
                  <a:srgbClr val="002060"/>
                </a:solidFill>
              </a:rPr>
              <a:t>Technology </a:t>
            </a:r>
          </a:p>
          <a:p>
            <a:pPr lvl="2">
              <a:buFont typeface="Wingdings" pitchFamily="2" charset="2"/>
              <a:buChar char="Ø"/>
            </a:pPr>
            <a:r>
              <a:rPr lang="en-US" sz="3000" dirty="0">
                <a:solidFill>
                  <a:srgbClr val="002060"/>
                </a:solidFill>
              </a:rPr>
              <a:t>Definition of technology</a:t>
            </a:r>
          </a:p>
          <a:p>
            <a:pPr lvl="2">
              <a:buFont typeface="Wingdings" pitchFamily="2" charset="2"/>
              <a:buChar char="Ø"/>
            </a:pPr>
            <a:r>
              <a:rPr lang="en-US" sz="3000" dirty="0">
                <a:solidFill>
                  <a:srgbClr val="002060"/>
                </a:solidFill>
              </a:rPr>
              <a:t>Importance of technology in business</a:t>
            </a:r>
          </a:p>
          <a:p>
            <a:pPr lvl="2">
              <a:buFont typeface="Wingdings" pitchFamily="2" charset="2"/>
              <a:buChar char="Ø"/>
            </a:pPr>
            <a:r>
              <a:rPr lang="en-US" sz="3000" dirty="0">
                <a:solidFill>
                  <a:srgbClr val="002060"/>
                </a:solidFill>
              </a:rPr>
              <a:t>Advantages of technology in business</a:t>
            </a:r>
          </a:p>
          <a:p>
            <a:pPr lvl="3">
              <a:buFont typeface="Wingdings" pitchFamily="2" charset="2"/>
              <a:buChar char="Ø"/>
            </a:pPr>
            <a:endParaRPr lang="en-US" sz="3000" dirty="0">
              <a:solidFill>
                <a:srgbClr val="002060"/>
              </a:solidFill>
            </a:endParaRPr>
          </a:p>
          <a:p>
            <a:pPr marL="457200" lvl="1" indent="0">
              <a:buNone/>
            </a:pPr>
            <a:endParaRPr lang="en-US" sz="3000" dirty="0">
              <a:solidFill>
                <a:srgbClr val="002060"/>
              </a:solidFill>
            </a:endParaRP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43DC-75DF-D5C4-47E4-B213F56E31BD}"/>
              </a:ext>
            </a:extLst>
          </p:cNvPr>
          <p:cNvSpPr>
            <a:spLocks noGrp="1"/>
          </p:cNvSpPr>
          <p:nvPr>
            <p:ph type="title"/>
          </p:nvPr>
        </p:nvSpPr>
        <p:spPr/>
        <p:txBody>
          <a:bodyPr/>
          <a:lstStyle/>
          <a:p>
            <a:r>
              <a:rPr lang="en-US" sz="3600" b="1" dirty="0">
                <a:solidFill>
                  <a:srgbClr val="002060"/>
                </a:solidFill>
              </a:rPr>
              <a:t>Definition of globalization</a:t>
            </a:r>
            <a:r>
              <a:rPr lang="en-US" sz="3600" dirty="0">
                <a:solidFill>
                  <a:srgbClr val="002060"/>
                </a:solidFill>
              </a:rPr>
              <a:t> </a:t>
            </a:r>
            <a:r>
              <a:rPr lang="en-US" sz="2000" dirty="0">
                <a:solidFill>
                  <a:srgbClr val="002060"/>
                </a:solidFill>
              </a:rPr>
              <a:t>(1 of 4)</a:t>
            </a:r>
          </a:p>
        </p:txBody>
      </p:sp>
      <p:sp>
        <p:nvSpPr>
          <p:cNvPr id="3" name="Content Placeholder 2">
            <a:extLst>
              <a:ext uri="{FF2B5EF4-FFF2-40B4-BE49-F238E27FC236}">
                <a16:creationId xmlns:a16="http://schemas.microsoft.com/office/drawing/2014/main" id="{FF0221E1-FA19-86A6-4634-F9CD96672C34}"/>
              </a:ext>
            </a:extLst>
          </p:cNvPr>
          <p:cNvSpPr>
            <a:spLocks noGrp="1"/>
          </p:cNvSpPr>
          <p:nvPr>
            <p:ph idx="1"/>
          </p:nvPr>
        </p:nvSpPr>
        <p:spPr/>
        <p:txBody>
          <a:bodyPr/>
          <a:lstStyle/>
          <a:p>
            <a:r>
              <a:rPr lang="en-US" sz="3000" dirty="0">
                <a:solidFill>
                  <a:srgbClr val="002060"/>
                </a:solidFill>
              </a:rPr>
              <a:t>Globalization refers to the ongoing process of increased interconnectedness and interdependence among countries, economies, cultures, and societies around the world (Needle and Burns, 2019). </a:t>
            </a:r>
          </a:p>
          <a:p>
            <a:r>
              <a:rPr lang="en-US" sz="3000" dirty="0">
                <a:solidFill>
                  <a:srgbClr val="002060"/>
                </a:solidFill>
              </a:rPr>
              <a:t>It involves the exchange of goods, services, information, ideas, technologies, and cultural elements across national borders. </a:t>
            </a:r>
          </a:p>
        </p:txBody>
      </p:sp>
      <p:sp>
        <p:nvSpPr>
          <p:cNvPr id="4" name="Date Placeholder 3">
            <a:extLst>
              <a:ext uri="{FF2B5EF4-FFF2-40B4-BE49-F238E27FC236}">
                <a16:creationId xmlns:a16="http://schemas.microsoft.com/office/drawing/2014/main" id="{C617309C-8D0B-2C6A-44F6-4B50764F034D}"/>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EB3BF3DC-F0C7-353D-CCC8-3C6B53CE6F3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821980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956-D75B-4F0A-5950-54A017F5D62F}"/>
              </a:ext>
            </a:extLst>
          </p:cNvPr>
          <p:cNvSpPr>
            <a:spLocks noGrp="1"/>
          </p:cNvSpPr>
          <p:nvPr>
            <p:ph type="title"/>
          </p:nvPr>
        </p:nvSpPr>
        <p:spPr/>
        <p:txBody>
          <a:bodyPr/>
          <a:lstStyle/>
          <a:p>
            <a:r>
              <a:rPr lang="en-US" sz="3600" b="1" dirty="0">
                <a:solidFill>
                  <a:srgbClr val="002060"/>
                </a:solidFill>
              </a:rPr>
              <a:t>Globalization </a:t>
            </a:r>
            <a:r>
              <a:rPr lang="en-US" sz="2000" dirty="0">
                <a:solidFill>
                  <a:srgbClr val="002060"/>
                </a:solidFill>
              </a:rPr>
              <a:t>(2 of 4)</a:t>
            </a:r>
          </a:p>
        </p:txBody>
      </p:sp>
      <p:sp>
        <p:nvSpPr>
          <p:cNvPr id="3" name="Content Placeholder 2">
            <a:extLst>
              <a:ext uri="{FF2B5EF4-FFF2-40B4-BE49-F238E27FC236}">
                <a16:creationId xmlns:a16="http://schemas.microsoft.com/office/drawing/2014/main" id="{5CAFBC71-13E1-3501-092F-9EF12F703789}"/>
              </a:ext>
            </a:extLst>
          </p:cNvPr>
          <p:cNvSpPr>
            <a:spLocks noGrp="1"/>
          </p:cNvSpPr>
          <p:nvPr>
            <p:ph idx="1"/>
          </p:nvPr>
        </p:nvSpPr>
        <p:spPr>
          <a:xfrm>
            <a:off x="0" y="1268760"/>
            <a:ext cx="8964488" cy="3917032"/>
          </a:xfrm>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Calibri" panose="020F0502020204030204" pitchFamily="34" charset="0"/>
              </a:rPr>
              <a:t>Globalization has been facilitated by advances in communication, transportation, and technology, which have made it easier for people, businesses, and nations to interact and collaborate on a global scale.</a:t>
            </a:r>
          </a:p>
          <a:p>
            <a:r>
              <a:rPr lang="en-US" dirty="0">
                <a:solidFill>
                  <a:srgbClr val="002060"/>
                </a:solidFill>
                <a:latin typeface="Calibri" panose="020F0502020204030204" pitchFamily="34" charset="0"/>
                <a:ea typeface="Calibri" panose="020F0502020204030204" pitchFamily="34" charset="0"/>
                <a:cs typeface="Calibri" panose="020F0502020204030204" pitchFamily="34" charset="0"/>
              </a:rPr>
              <a:t>Globalization is seen by many scholars to be the dominant force in business today (Dicken, 2015).</a:t>
            </a:r>
          </a:p>
        </p:txBody>
      </p:sp>
      <p:sp>
        <p:nvSpPr>
          <p:cNvPr id="4" name="Date Placeholder 3">
            <a:extLst>
              <a:ext uri="{FF2B5EF4-FFF2-40B4-BE49-F238E27FC236}">
                <a16:creationId xmlns:a16="http://schemas.microsoft.com/office/drawing/2014/main" id="{602E0139-3520-3FF4-6534-B09923F0B01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BB83E65E-3996-776C-D884-44604EE0CCA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2271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5BCC-0D62-2586-8658-38F0A128BFC0}"/>
              </a:ext>
            </a:extLst>
          </p:cNvPr>
          <p:cNvSpPr>
            <a:spLocks noGrp="1"/>
          </p:cNvSpPr>
          <p:nvPr>
            <p:ph type="title"/>
          </p:nvPr>
        </p:nvSpPr>
        <p:spPr/>
        <p:txBody>
          <a:bodyPr/>
          <a:lstStyle/>
          <a:p>
            <a:r>
              <a:rPr lang="en-US" sz="3600" b="1" dirty="0">
                <a:solidFill>
                  <a:srgbClr val="002060"/>
                </a:solidFill>
              </a:rPr>
              <a:t>When did globalization start? </a:t>
            </a:r>
            <a:r>
              <a:rPr lang="en-US" sz="2000" dirty="0">
                <a:solidFill>
                  <a:srgbClr val="002060"/>
                </a:solidFill>
              </a:rPr>
              <a:t>(3 of 4)</a:t>
            </a:r>
          </a:p>
        </p:txBody>
      </p:sp>
      <p:sp>
        <p:nvSpPr>
          <p:cNvPr id="3" name="Content Placeholder 2">
            <a:extLst>
              <a:ext uri="{FF2B5EF4-FFF2-40B4-BE49-F238E27FC236}">
                <a16:creationId xmlns:a16="http://schemas.microsoft.com/office/drawing/2014/main" id="{8B60615D-BAB6-AA52-97F8-56870F2E6592}"/>
              </a:ext>
            </a:extLst>
          </p:cNvPr>
          <p:cNvSpPr>
            <a:spLocks noGrp="1"/>
          </p:cNvSpPr>
          <p:nvPr>
            <p:ph idx="1"/>
          </p:nvPr>
        </p:nvSpPr>
        <p:spPr>
          <a:xfrm>
            <a:off x="-28546" y="1268760"/>
            <a:ext cx="9172545" cy="3917032"/>
          </a:xfrm>
        </p:spPr>
        <p:txBody>
          <a:bodyPr/>
          <a:lstStyle/>
          <a:p>
            <a:r>
              <a:rPr lang="en-US" sz="2800" dirty="0">
                <a:solidFill>
                  <a:srgbClr val="002060"/>
                </a:solidFill>
              </a:rPr>
              <a:t>According to Michael Porter, globalization traces back to the 19</a:t>
            </a:r>
            <a:r>
              <a:rPr lang="en-US" sz="2800" baseline="30000" dirty="0">
                <a:solidFill>
                  <a:srgbClr val="002060"/>
                </a:solidFill>
              </a:rPr>
              <a:t>th</a:t>
            </a:r>
            <a:r>
              <a:rPr lang="en-US" sz="2800" dirty="0">
                <a:solidFill>
                  <a:srgbClr val="002060"/>
                </a:solidFill>
              </a:rPr>
              <a:t> century with the development of industrialization and expansion of trade (Porter, 1990).</a:t>
            </a:r>
          </a:p>
          <a:p>
            <a:r>
              <a:rPr lang="en-US" sz="2800" dirty="0">
                <a:solidFill>
                  <a:srgbClr val="002060"/>
                </a:solidFill>
              </a:rPr>
              <a:t>Other academics trace globalization back to the Roman Empire and the spread of Islam, even through that era did not involve the extensive trade and mass production that typify the global business nowadays (Needle and Burns, 2019).</a:t>
            </a:r>
          </a:p>
        </p:txBody>
      </p:sp>
      <p:sp>
        <p:nvSpPr>
          <p:cNvPr id="4" name="Date Placeholder 3">
            <a:extLst>
              <a:ext uri="{FF2B5EF4-FFF2-40B4-BE49-F238E27FC236}">
                <a16:creationId xmlns:a16="http://schemas.microsoft.com/office/drawing/2014/main" id="{DCDA9A5F-6B58-EF47-2FC2-3F5C84CC4F3A}"/>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09DB15FA-1C9F-3857-9BC9-9B140FE2057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40436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B766-FED2-FAC5-0D21-738A9FE22B85}"/>
              </a:ext>
            </a:extLst>
          </p:cNvPr>
          <p:cNvSpPr>
            <a:spLocks noGrp="1"/>
          </p:cNvSpPr>
          <p:nvPr>
            <p:ph type="title"/>
          </p:nvPr>
        </p:nvSpPr>
        <p:spPr/>
        <p:txBody>
          <a:bodyPr/>
          <a:lstStyle/>
          <a:p>
            <a:r>
              <a:rPr lang="en-US" sz="3600" b="1" dirty="0">
                <a:solidFill>
                  <a:srgbClr val="002060"/>
                </a:solidFill>
              </a:rPr>
              <a:t>Drivers of globalization</a:t>
            </a:r>
            <a:r>
              <a:rPr lang="en-US" sz="3600" dirty="0">
                <a:solidFill>
                  <a:srgbClr val="002060"/>
                </a:solidFill>
              </a:rPr>
              <a:t> </a:t>
            </a:r>
            <a:r>
              <a:rPr lang="en-US" sz="2000" dirty="0">
                <a:solidFill>
                  <a:srgbClr val="002060"/>
                </a:solidFill>
              </a:rPr>
              <a:t>(4 of 4)</a:t>
            </a:r>
          </a:p>
        </p:txBody>
      </p:sp>
      <p:sp>
        <p:nvSpPr>
          <p:cNvPr id="3" name="Text Placeholder 2">
            <a:extLst>
              <a:ext uri="{FF2B5EF4-FFF2-40B4-BE49-F238E27FC236}">
                <a16:creationId xmlns:a16="http://schemas.microsoft.com/office/drawing/2014/main" id="{5CB58480-5328-468B-E9C0-1686E610E1B8}"/>
              </a:ext>
            </a:extLst>
          </p:cNvPr>
          <p:cNvSpPr>
            <a:spLocks noGrp="1"/>
          </p:cNvSpPr>
          <p:nvPr>
            <p:ph type="body" idx="1"/>
          </p:nvPr>
        </p:nvSpPr>
        <p:spPr>
          <a:xfrm>
            <a:off x="0" y="5741988"/>
            <a:ext cx="4040188" cy="639762"/>
          </a:xfrm>
        </p:spPr>
        <p:txBody>
          <a:bodyPr/>
          <a:lstStyle/>
          <a:p>
            <a:pPr algn="ctr"/>
            <a:r>
              <a:rPr lang="en-US" dirty="0">
                <a:solidFill>
                  <a:srgbClr val="002060"/>
                </a:solidFill>
              </a:rPr>
              <a:t>External Factors</a:t>
            </a:r>
          </a:p>
          <a:p>
            <a:pPr marL="342900" indent="-342900">
              <a:buFont typeface="Arial" panose="020B0604020202020204" pitchFamily="34" charset="0"/>
              <a:buChar char="•"/>
            </a:pPr>
            <a:r>
              <a:rPr lang="en-US" dirty="0">
                <a:solidFill>
                  <a:srgbClr val="002060"/>
                </a:solidFill>
              </a:rPr>
              <a:t>Research and Knowledge </a:t>
            </a:r>
          </a:p>
          <a:p>
            <a:pPr marL="342900" indent="-342900">
              <a:buFont typeface="Arial" panose="020B0604020202020204" pitchFamily="34" charset="0"/>
              <a:buChar char="•"/>
            </a:pPr>
            <a:r>
              <a:rPr lang="en-US" dirty="0">
                <a:solidFill>
                  <a:srgbClr val="002060"/>
                </a:solidFill>
              </a:rPr>
              <a:t>Growth of trade</a:t>
            </a:r>
          </a:p>
          <a:p>
            <a:pPr marL="342900" indent="-342900">
              <a:buFont typeface="Arial" panose="020B0604020202020204" pitchFamily="34" charset="0"/>
              <a:buChar char="•"/>
            </a:pPr>
            <a:r>
              <a:rPr lang="en-US" dirty="0">
                <a:solidFill>
                  <a:srgbClr val="002060"/>
                </a:solidFill>
              </a:rPr>
              <a:t>Technological innovation</a:t>
            </a:r>
          </a:p>
          <a:p>
            <a:pPr marL="342900" indent="-342900">
              <a:buFont typeface="Arial" panose="020B0604020202020204" pitchFamily="34" charset="0"/>
              <a:buChar char="•"/>
            </a:pPr>
            <a:r>
              <a:rPr lang="en-US" dirty="0">
                <a:solidFill>
                  <a:srgbClr val="002060"/>
                </a:solidFill>
              </a:rPr>
              <a:t>Change in politics </a:t>
            </a:r>
          </a:p>
          <a:p>
            <a:pPr marL="342900" indent="-342900">
              <a:buFont typeface="Arial" panose="020B0604020202020204" pitchFamily="34" charset="0"/>
              <a:buChar char="•"/>
            </a:pPr>
            <a:r>
              <a:rPr lang="en-US" dirty="0">
                <a:solidFill>
                  <a:srgbClr val="002060"/>
                </a:solidFill>
              </a:rPr>
              <a:t>Change in the market</a:t>
            </a:r>
          </a:p>
          <a:p>
            <a:pPr marL="342900" indent="-342900">
              <a:buFont typeface="Arial" panose="020B0604020202020204" pitchFamily="34" charset="0"/>
              <a:buChar char="•"/>
            </a:pPr>
            <a:r>
              <a:rPr lang="en-US" dirty="0">
                <a:solidFill>
                  <a:srgbClr val="002060"/>
                </a:solidFill>
              </a:rPr>
              <a:t>Change in regulations</a:t>
            </a:r>
          </a:p>
          <a:p>
            <a:endParaRPr lang="en-US" dirty="0">
              <a:solidFill>
                <a:srgbClr val="002060"/>
              </a:solidFill>
            </a:endParaRPr>
          </a:p>
          <a:p>
            <a:pPr algn="ctr"/>
            <a:endParaRPr lang="en-US" dirty="0">
              <a:solidFill>
                <a:srgbClr val="002060"/>
              </a:solidFill>
            </a:endParaRPr>
          </a:p>
        </p:txBody>
      </p:sp>
      <p:sp>
        <p:nvSpPr>
          <p:cNvPr id="5" name="Text Placeholder 4">
            <a:extLst>
              <a:ext uri="{FF2B5EF4-FFF2-40B4-BE49-F238E27FC236}">
                <a16:creationId xmlns:a16="http://schemas.microsoft.com/office/drawing/2014/main" id="{3479EA05-5316-8D16-6375-1939F42A2EE0}"/>
              </a:ext>
            </a:extLst>
          </p:cNvPr>
          <p:cNvSpPr>
            <a:spLocks noGrp="1"/>
          </p:cNvSpPr>
          <p:nvPr>
            <p:ph type="body" sz="quarter" idx="3"/>
          </p:nvPr>
        </p:nvSpPr>
        <p:spPr>
          <a:xfrm>
            <a:off x="5102225" y="5229200"/>
            <a:ext cx="4041775" cy="639762"/>
          </a:xfrm>
        </p:spPr>
        <p:txBody>
          <a:bodyPr/>
          <a:lstStyle/>
          <a:p>
            <a:pPr algn="ctr"/>
            <a:r>
              <a:rPr lang="en-US" dirty="0">
                <a:solidFill>
                  <a:srgbClr val="002060"/>
                </a:solidFill>
              </a:rPr>
              <a:t>Internal Factors</a:t>
            </a:r>
          </a:p>
          <a:p>
            <a:pPr marL="342900" indent="-342900">
              <a:buFont typeface="Arial" panose="020B0604020202020204" pitchFamily="34" charset="0"/>
              <a:buChar char="•"/>
            </a:pPr>
            <a:r>
              <a:rPr lang="en-US" dirty="0">
                <a:solidFill>
                  <a:srgbClr val="002060"/>
                </a:solidFill>
              </a:rPr>
              <a:t>The growth of Foreign Direct Investment (FDI)</a:t>
            </a:r>
          </a:p>
          <a:p>
            <a:pPr marL="342900" indent="-342900">
              <a:buFont typeface="Arial" panose="020B0604020202020204" pitchFamily="34" charset="0"/>
              <a:buChar char="•"/>
            </a:pPr>
            <a:r>
              <a:rPr lang="en-US" dirty="0">
                <a:solidFill>
                  <a:srgbClr val="002060"/>
                </a:solidFill>
              </a:rPr>
              <a:t>The growth of Multinational Corporations</a:t>
            </a:r>
          </a:p>
          <a:p>
            <a:pPr marL="342900" indent="-342900">
              <a:buFont typeface="Arial" panose="020B0604020202020204" pitchFamily="34" charset="0"/>
              <a:buChar char="•"/>
            </a:pPr>
            <a:r>
              <a:rPr lang="en-US" dirty="0">
                <a:solidFill>
                  <a:srgbClr val="002060"/>
                </a:solidFill>
              </a:rPr>
              <a:t>Innovation </a:t>
            </a:r>
          </a:p>
          <a:p>
            <a:pPr marL="342900" indent="-342900">
              <a:buFont typeface="Arial" panose="020B0604020202020204" pitchFamily="34" charset="0"/>
              <a:buChar char="•"/>
            </a:pPr>
            <a:r>
              <a:rPr lang="en-US" dirty="0">
                <a:solidFill>
                  <a:srgbClr val="002060"/>
                </a:solidFill>
              </a:rPr>
              <a:t>Research</a:t>
            </a:r>
          </a:p>
          <a:p>
            <a:pPr marL="342900" indent="-342900">
              <a:buFont typeface="Arial" panose="020B0604020202020204" pitchFamily="34" charset="0"/>
              <a:buChar char="•"/>
            </a:pPr>
            <a:r>
              <a:rPr lang="en-US" dirty="0">
                <a:solidFill>
                  <a:srgbClr val="002060"/>
                </a:solidFill>
              </a:rPr>
              <a:t>Costs</a:t>
            </a:r>
          </a:p>
          <a:p>
            <a:pPr algn="ctr"/>
            <a:endParaRPr lang="en-US" dirty="0">
              <a:solidFill>
                <a:srgbClr val="002060"/>
              </a:solidFill>
            </a:endParaRPr>
          </a:p>
        </p:txBody>
      </p:sp>
      <p:sp>
        <p:nvSpPr>
          <p:cNvPr id="7" name="Date Placeholder 6">
            <a:extLst>
              <a:ext uri="{FF2B5EF4-FFF2-40B4-BE49-F238E27FC236}">
                <a16:creationId xmlns:a16="http://schemas.microsoft.com/office/drawing/2014/main" id="{3A2F8FA9-10E8-AB2D-081F-01628FDA3C21}"/>
              </a:ext>
            </a:extLst>
          </p:cNvPr>
          <p:cNvSpPr>
            <a:spLocks noGrp="1"/>
          </p:cNvSpPr>
          <p:nvPr>
            <p:ph type="dt" sz="half" idx="10"/>
          </p:nvPr>
        </p:nvSpPr>
        <p:spPr/>
        <p:txBody>
          <a:bodyPr/>
          <a:lstStyle/>
          <a:p>
            <a:pPr>
              <a:defRPr/>
            </a:pPr>
            <a:fld id="{58294B62-8E1A-194F-B9B9-BE470DCBB83C}" type="datetime1">
              <a:rPr lang="en-GB" altLang="en-US" smtClean="0"/>
              <a:pPr>
                <a:defRPr/>
              </a:pPr>
              <a:t>12/09/2024</a:t>
            </a:fld>
            <a:endParaRPr lang="en-GB" altLang="en-US"/>
          </a:p>
        </p:txBody>
      </p:sp>
      <p:sp>
        <p:nvSpPr>
          <p:cNvPr id="8" name="Slide Number Placeholder 7">
            <a:extLst>
              <a:ext uri="{FF2B5EF4-FFF2-40B4-BE49-F238E27FC236}">
                <a16:creationId xmlns:a16="http://schemas.microsoft.com/office/drawing/2014/main" id="{D6A3D00C-E7A8-A1B0-8963-110FC950CB8B}"/>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426761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2F82-65BA-3F85-7B0C-E5E137636A6B}"/>
              </a:ext>
            </a:extLst>
          </p:cNvPr>
          <p:cNvSpPr>
            <a:spLocks noGrp="1"/>
          </p:cNvSpPr>
          <p:nvPr>
            <p:ph type="title"/>
          </p:nvPr>
        </p:nvSpPr>
        <p:spPr>
          <a:xfrm>
            <a:off x="457200" y="-387775"/>
            <a:ext cx="8229600" cy="1143000"/>
          </a:xfrm>
        </p:spPr>
        <p:txBody>
          <a:bodyPr/>
          <a:lstStyle/>
          <a:p>
            <a:r>
              <a:rPr lang="en-US" sz="3600" b="1" dirty="0"/>
              <a:t>Let’s watch this</a:t>
            </a:r>
          </a:p>
        </p:txBody>
      </p:sp>
      <p:sp>
        <p:nvSpPr>
          <p:cNvPr id="4" name="Date Placeholder 3">
            <a:extLst>
              <a:ext uri="{FF2B5EF4-FFF2-40B4-BE49-F238E27FC236}">
                <a16:creationId xmlns:a16="http://schemas.microsoft.com/office/drawing/2014/main" id="{8959E49F-B06C-C587-31B0-32417314CFE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1F4892B8-C5E0-A406-4526-B77CEA35DAFA}"/>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 name="Online Media 9" title="What Is Globalization? Understand Our Interconnected World | World101 CFR">
            <a:hlinkClick r:id="" action="ppaction://media"/>
            <a:extLst>
              <a:ext uri="{FF2B5EF4-FFF2-40B4-BE49-F238E27FC236}">
                <a16:creationId xmlns:a16="http://schemas.microsoft.com/office/drawing/2014/main" id="{E9685FDC-38E1-EE8B-BBA4-FC9ED5328447}"/>
              </a:ext>
            </a:extLst>
          </p:cNvPr>
          <p:cNvPicPr>
            <a:picLocks noRot="1" noChangeAspect="1"/>
          </p:cNvPicPr>
          <p:nvPr>
            <a:videoFile r:link="rId1"/>
          </p:nvPr>
        </p:nvPicPr>
        <p:blipFill>
          <a:blip r:embed="rId3"/>
          <a:stretch>
            <a:fillRect/>
          </a:stretch>
        </p:blipFill>
        <p:spPr>
          <a:xfrm>
            <a:off x="0" y="476672"/>
            <a:ext cx="9144000" cy="5535191"/>
          </a:xfrm>
          <a:prstGeom prst="rect">
            <a:avLst/>
          </a:prstGeom>
        </p:spPr>
      </p:pic>
    </p:spTree>
    <p:extLst>
      <p:ext uri="{BB962C8B-B14F-4D97-AF65-F5344CB8AC3E}">
        <p14:creationId xmlns:p14="http://schemas.microsoft.com/office/powerpoint/2010/main" val="64750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3736-6C51-0D83-48FA-B427A8370E3B}"/>
              </a:ext>
            </a:extLst>
          </p:cNvPr>
          <p:cNvSpPr>
            <a:spLocks noGrp="1"/>
          </p:cNvSpPr>
          <p:nvPr>
            <p:ph type="title"/>
          </p:nvPr>
        </p:nvSpPr>
        <p:spPr>
          <a:xfrm>
            <a:off x="736600" y="-309139"/>
            <a:ext cx="8229600" cy="1143000"/>
          </a:xfrm>
        </p:spPr>
        <p:txBody>
          <a:bodyPr wrap="square" anchor="ctr">
            <a:normAutofit/>
          </a:bodyPr>
          <a:lstStyle/>
          <a:p>
            <a:pPr>
              <a:lnSpc>
                <a:spcPct val="90000"/>
              </a:lnSpc>
            </a:pPr>
            <a:r>
              <a:rPr lang="en-US" sz="3700" b="1" dirty="0">
                <a:solidFill>
                  <a:srgbClr val="002060"/>
                </a:solidFill>
              </a:rPr>
              <a:t>Globalization and business growth</a:t>
            </a:r>
          </a:p>
        </p:txBody>
      </p:sp>
      <p:sp>
        <p:nvSpPr>
          <p:cNvPr id="3" name="Content Placeholder 2">
            <a:extLst>
              <a:ext uri="{FF2B5EF4-FFF2-40B4-BE49-F238E27FC236}">
                <a16:creationId xmlns:a16="http://schemas.microsoft.com/office/drawing/2014/main" id="{49764F69-491B-F748-E410-4A05AB243A79}"/>
              </a:ext>
            </a:extLst>
          </p:cNvPr>
          <p:cNvSpPr>
            <a:spLocks noGrp="1"/>
          </p:cNvSpPr>
          <p:nvPr>
            <p:ph sz="half" idx="1"/>
          </p:nvPr>
        </p:nvSpPr>
        <p:spPr>
          <a:xfrm>
            <a:off x="0" y="854075"/>
            <a:ext cx="4038600" cy="3989040"/>
          </a:xfrm>
        </p:spPr>
        <p:txBody>
          <a:bodyPr wrap="square" anchor="t">
            <a:normAutofit/>
          </a:bodyPr>
          <a:lstStyle/>
          <a:p>
            <a:pPr>
              <a:lnSpc>
                <a:spcPct val="90000"/>
              </a:lnSpc>
            </a:pPr>
            <a:r>
              <a:rPr lang="en-US" sz="2400" dirty="0">
                <a:solidFill>
                  <a:srgbClr val="002060"/>
                </a:solidFill>
              </a:rPr>
              <a:t>Globalization and business growth are closely interconnected concepts. Globalization can significantly contribute to business growth by creating opportunities for expansion, increased market reach, and diversification.</a:t>
            </a:r>
          </a:p>
        </p:txBody>
      </p:sp>
      <p:pic>
        <p:nvPicPr>
          <p:cNvPr id="7" name="Picture 6" descr="A graph showing the growth of the global export&#10;&#10;Description automatically generated">
            <a:extLst>
              <a:ext uri="{FF2B5EF4-FFF2-40B4-BE49-F238E27FC236}">
                <a16:creationId xmlns:a16="http://schemas.microsoft.com/office/drawing/2014/main" id="{82D2CCF7-4F51-5B50-C70A-F37525AB0D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3888" y="980727"/>
            <a:ext cx="5276504" cy="4351037"/>
          </a:xfrm>
          <a:prstGeom prst="rect">
            <a:avLst/>
          </a:prstGeom>
          <a:noFill/>
        </p:spPr>
      </p:pic>
      <p:sp>
        <p:nvSpPr>
          <p:cNvPr id="4" name="Date Placeholder 3">
            <a:extLst>
              <a:ext uri="{FF2B5EF4-FFF2-40B4-BE49-F238E27FC236}">
                <a16:creationId xmlns:a16="http://schemas.microsoft.com/office/drawing/2014/main" id="{F1F85A2D-775F-115D-1D5D-C685A992D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12/09/2024</a:t>
            </a:fld>
            <a:endParaRPr lang="en-GB" altLang="en-US" sz="900"/>
          </a:p>
        </p:txBody>
      </p:sp>
      <p:sp>
        <p:nvSpPr>
          <p:cNvPr id="5" name="Slide Number Placeholder 4">
            <a:extLst>
              <a:ext uri="{FF2B5EF4-FFF2-40B4-BE49-F238E27FC236}">
                <a16:creationId xmlns:a16="http://schemas.microsoft.com/office/drawing/2014/main" id="{F062911B-E211-6623-8D12-A343E87E70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6" name="TextBox 5">
            <a:extLst>
              <a:ext uri="{FF2B5EF4-FFF2-40B4-BE49-F238E27FC236}">
                <a16:creationId xmlns:a16="http://schemas.microsoft.com/office/drawing/2014/main" id="{E4AB37E8-AF49-DDEF-CD13-58F57819CEC0}"/>
              </a:ext>
            </a:extLst>
          </p:cNvPr>
          <p:cNvSpPr txBox="1"/>
          <p:nvPr/>
        </p:nvSpPr>
        <p:spPr>
          <a:xfrm>
            <a:off x="5220072" y="5331765"/>
            <a:ext cx="4038600" cy="707886"/>
          </a:xfrm>
          <a:prstGeom prst="rect">
            <a:avLst/>
          </a:prstGeom>
          <a:noFill/>
        </p:spPr>
        <p:txBody>
          <a:bodyPr wrap="square" rtlCol="0">
            <a:spAutoFit/>
          </a:bodyPr>
          <a:lstStyle/>
          <a:p>
            <a:r>
              <a:rPr lang="en-US" sz="2000" dirty="0">
                <a:solidFill>
                  <a:srgbClr val="002060"/>
                </a:solidFill>
              </a:rPr>
              <a:t>(Federico and Tena-</a:t>
            </a:r>
            <a:r>
              <a:rPr lang="en-US" sz="2000" dirty="0" err="1">
                <a:solidFill>
                  <a:srgbClr val="002060"/>
                </a:solidFill>
              </a:rPr>
              <a:t>Junguito</a:t>
            </a:r>
            <a:r>
              <a:rPr lang="en-US" sz="2000" dirty="0">
                <a:solidFill>
                  <a:srgbClr val="002060"/>
                </a:solidFill>
              </a:rPr>
              <a:t>, 2017)</a:t>
            </a:r>
          </a:p>
        </p:txBody>
      </p:sp>
    </p:spTree>
    <p:extLst>
      <p:ext uri="{BB962C8B-B14F-4D97-AF65-F5344CB8AC3E}">
        <p14:creationId xmlns:p14="http://schemas.microsoft.com/office/powerpoint/2010/main" val="289991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2F82-65BA-3F85-7B0C-E5E137636A6B}"/>
              </a:ext>
            </a:extLst>
          </p:cNvPr>
          <p:cNvSpPr>
            <a:spLocks noGrp="1"/>
          </p:cNvSpPr>
          <p:nvPr>
            <p:ph type="title"/>
          </p:nvPr>
        </p:nvSpPr>
        <p:spPr>
          <a:xfrm>
            <a:off x="489784" y="-69392"/>
            <a:ext cx="8229600" cy="1143000"/>
          </a:xfrm>
        </p:spPr>
        <p:txBody>
          <a:bodyPr/>
          <a:lstStyle/>
          <a:p>
            <a:r>
              <a:rPr lang="en-US" sz="3600" b="1" dirty="0">
                <a:solidFill>
                  <a:srgbClr val="002060"/>
                </a:solidFill>
              </a:rPr>
              <a:t>Group activity</a:t>
            </a:r>
          </a:p>
        </p:txBody>
      </p:sp>
      <p:sp>
        <p:nvSpPr>
          <p:cNvPr id="3" name="Content Placeholder 2">
            <a:extLst>
              <a:ext uri="{FF2B5EF4-FFF2-40B4-BE49-F238E27FC236}">
                <a16:creationId xmlns:a16="http://schemas.microsoft.com/office/drawing/2014/main" id="{E02C11CB-34C8-95E4-61AA-736E2B8A737A}"/>
              </a:ext>
            </a:extLst>
          </p:cNvPr>
          <p:cNvSpPr>
            <a:spLocks noGrp="1"/>
          </p:cNvSpPr>
          <p:nvPr>
            <p:ph idx="1"/>
          </p:nvPr>
        </p:nvSpPr>
        <p:spPr>
          <a:xfrm>
            <a:off x="92075" y="908720"/>
            <a:ext cx="8229600" cy="3917032"/>
          </a:xfrm>
        </p:spPr>
        <p:txBody>
          <a:bodyPr/>
          <a:lstStyle/>
          <a:p>
            <a:pPr marL="0" indent="0">
              <a:buNone/>
            </a:pPr>
            <a:r>
              <a:rPr lang="en-US" sz="2800" dirty="0">
                <a:solidFill>
                  <a:srgbClr val="002060"/>
                </a:solidFill>
              </a:rPr>
              <a:t>In groups of 3-4 students, discuss the following:</a:t>
            </a:r>
          </a:p>
          <a:p>
            <a:r>
              <a:rPr lang="en-US" sz="2800" dirty="0">
                <a:solidFill>
                  <a:srgbClr val="002060"/>
                </a:solidFill>
              </a:rPr>
              <a:t>Can you identify other causes and drivers for globalization? </a:t>
            </a:r>
          </a:p>
          <a:p>
            <a:r>
              <a:rPr lang="en-US" sz="2800" dirty="0">
                <a:solidFill>
                  <a:srgbClr val="002060"/>
                </a:solidFill>
              </a:rPr>
              <a:t>Which of the causes and drivers identified earlier or from your research do you consider the most influential and why?</a:t>
            </a:r>
          </a:p>
          <a:p>
            <a:endParaRPr lang="en-US" sz="2800" dirty="0">
              <a:solidFill>
                <a:srgbClr val="002060"/>
              </a:solidFill>
            </a:endParaRPr>
          </a:p>
          <a:p>
            <a:pPr marL="0" indent="0">
              <a:buNone/>
            </a:pPr>
            <a:r>
              <a:rPr lang="en-US" sz="2800" b="1" dirty="0">
                <a:solidFill>
                  <a:srgbClr val="002060"/>
                </a:solidFill>
              </a:rPr>
              <a:t>Be prepared to present your answers</a:t>
            </a:r>
          </a:p>
        </p:txBody>
      </p:sp>
      <p:sp>
        <p:nvSpPr>
          <p:cNvPr id="4" name="Date Placeholder 3">
            <a:extLst>
              <a:ext uri="{FF2B5EF4-FFF2-40B4-BE49-F238E27FC236}">
                <a16:creationId xmlns:a16="http://schemas.microsoft.com/office/drawing/2014/main" id="{8959E49F-B06C-C587-31B0-32417314CFE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1F4892B8-C5E0-A406-4526-B77CEA35DAF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1F7ABE39-FFAE-EEA8-791B-AB02E1009773}"/>
              </a:ext>
            </a:extLst>
          </p:cNvPr>
          <p:cNvPicPr>
            <a:picLocks noRot="1" noChangeAspect="1"/>
          </p:cNvPicPr>
          <p:nvPr>
            <a:videoFile r:link="rId1"/>
          </p:nvPr>
        </p:nvPicPr>
        <p:blipFill>
          <a:blip r:embed="rId3"/>
          <a:stretch>
            <a:fillRect/>
          </a:stretch>
        </p:blipFill>
        <p:spPr>
          <a:xfrm>
            <a:off x="6372200" y="3429000"/>
            <a:ext cx="2771800" cy="2304256"/>
          </a:xfrm>
          <a:prstGeom prst="rect">
            <a:avLst/>
          </a:prstGeom>
        </p:spPr>
      </p:pic>
    </p:spTree>
    <p:extLst>
      <p:ext uri="{BB962C8B-B14F-4D97-AF65-F5344CB8AC3E}">
        <p14:creationId xmlns:p14="http://schemas.microsoft.com/office/powerpoint/2010/main" val="3777312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5C71-1EB7-E7F7-8E0F-91FAE7C17C86}"/>
              </a:ext>
            </a:extLst>
          </p:cNvPr>
          <p:cNvSpPr>
            <a:spLocks noGrp="1"/>
          </p:cNvSpPr>
          <p:nvPr>
            <p:ph type="title"/>
          </p:nvPr>
        </p:nvSpPr>
        <p:spPr/>
        <p:txBody>
          <a:bodyPr/>
          <a:lstStyle/>
          <a:p>
            <a:r>
              <a:rPr lang="en-US" sz="3600" b="1" dirty="0">
                <a:solidFill>
                  <a:srgbClr val="002060"/>
                </a:solidFill>
              </a:rPr>
              <a:t>Definition of technology</a:t>
            </a:r>
          </a:p>
        </p:txBody>
      </p:sp>
      <p:sp>
        <p:nvSpPr>
          <p:cNvPr id="3" name="Content Placeholder 2">
            <a:extLst>
              <a:ext uri="{FF2B5EF4-FFF2-40B4-BE49-F238E27FC236}">
                <a16:creationId xmlns:a16="http://schemas.microsoft.com/office/drawing/2014/main" id="{4A7AE18E-D034-4665-D143-0A6A2EEE0DB4}"/>
              </a:ext>
            </a:extLst>
          </p:cNvPr>
          <p:cNvSpPr>
            <a:spLocks noGrp="1"/>
          </p:cNvSpPr>
          <p:nvPr>
            <p:ph idx="1"/>
          </p:nvPr>
        </p:nvSpPr>
        <p:spPr/>
        <p:txBody>
          <a:bodyPr/>
          <a:lstStyle/>
          <a:p>
            <a:r>
              <a:rPr lang="en-US" dirty="0">
                <a:solidFill>
                  <a:srgbClr val="002060"/>
                </a:solidFill>
              </a:rPr>
              <a:t>Technology is one of the most widely used and least precisely defined terms in business.</a:t>
            </a:r>
          </a:p>
          <a:p>
            <a:r>
              <a:rPr lang="en-US" dirty="0">
                <a:solidFill>
                  <a:srgbClr val="002060"/>
                </a:solidFill>
              </a:rPr>
              <a:t>According to Needle and Burns (2019), technology refers to the application of available knowledge and skills to create and use materials, processes and products.</a:t>
            </a:r>
          </a:p>
        </p:txBody>
      </p:sp>
      <p:sp>
        <p:nvSpPr>
          <p:cNvPr id="4" name="Date Placeholder 3">
            <a:extLst>
              <a:ext uri="{FF2B5EF4-FFF2-40B4-BE49-F238E27FC236}">
                <a16:creationId xmlns:a16="http://schemas.microsoft.com/office/drawing/2014/main" id="{FE960C9C-D533-5B2C-0284-BE5E99CD221B}"/>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BB7017E8-FE75-19E5-1297-B232AAB612E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751394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C796C-C407-279B-1F67-856699B1DC7C}"/>
              </a:ext>
            </a:extLst>
          </p:cNvPr>
          <p:cNvSpPr>
            <a:spLocks noGrp="1"/>
          </p:cNvSpPr>
          <p:nvPr>
            <p:ph type="title"/>
          </p:nvPr>
        </p:nvSpPr>
        <p:spPr>
          <a:xfrm>
            <a:off x="457200" y="-262224"/>
            <a:ext cx="8229600" cy="1143000"/>
          </a:xfrm>
        </p:spPr>
        <p:txBody>
          <a:bodyPr wrap="square" anchor="ctr">
            <a:normAutofit/>
          </a:bodyPr>
          <a:lstStyle/>
          <a:p>
            <a:r>
              <a:rPr lang="en-US" b="1" dirty="0">
                <a:solidFill>
                  <a:srgbClr val="002060"/>
                </a:solidFill>
              </a:rPr>
              <a:t>Technology</a:t>
            </a:r>
          </a:p>
        </p:txBody>
      </p:sp>
      <p:sp>
        <p:nvSpPr>
          <p:cNvPr id="3" name="Content Placeholder 2">
            <a:extLst>
              <a:ext uri="{FF2B5EF4-FFF2-40B4-BE49-F238E27FC236}">
                <a16:creationId xmlns:a16="http://schemas.microsoft.com/office/drawing/2014/main" id="{9F47801A-6551-3230-CD72-0C4E4E0DD3CF}"/>
              </a:ext>
            </a:extLst>
          </p:cNvPr>
          <p:cNvSpPr>
            <a:spLocks noGrp="1"/>
          </p:cNvSpPr>
          <p:nvPr>
            <p:ph sz="half" idx="1"/>
          </p:nvPr>
        </p:nvSpPr>
        <p:spPr>
          <a:xfrm>
            <a:off x="28930" y="879080"/>
            <a:ext cx="9086140" cy="4068420"/>
          </a:xfrm>
        </p:spPr>
        <p:txBody>
          <a:bodyPr wrap="square" anchor="t">
            <a:normAutofit/>
          </a:bodyPr>
          <a:lstStyle/>
          <a:p>
            <a:pPr marL="0" indent="0">
              <a:buNone/>
            </a:pPr>
            <a:r>
              <a:rPr lang="en-US" sz="3200" dirty="0">
                <a:solidFill>
                  <a:srgbClr val="002060"/>
                </a:solidFill>
              </a:rPr>
              <a:t>Technology not only has impact on businesses, in many ways it has changed the vocabulary of business (Needle and Burns, 2019).</a:t>
            </a:r>
          </a:p>
          <a:p>
            <a:pPr marL="0" indent="0">
              <a:buNone/>
            </a:pPr>
            <a:endParaRPr lang="en-US" sz="3200" dirty="0">
              <a:solidFill>
                <a:srgbClr val="002060"/>
              </a:solidFill>
            </a:endParaRPr>
          </a:p>
          <a:p>
            <a:pPr marL="0" indent="0">
              <a:buNone/>
            </a:pPr>
            <a:r>
              <a:rPr lang="en-US" sz="3200" dirty="0">
                <a:solidFill>
                  <a:srgbClr val="002060"/>
                </a:solidFill>
              </a:rPr>
              <a:t>…google</a:t>
            </a:r>
          </a:p>
        </p:txBody>
      </p:sp>
      <p:pic>
        <p:nvPicPr>
          <p:cNvPr id="7" name="Picture 6" descr="A computer screen with text overlay&#10;&#10;Description automatically generated">
            <a:extLst>
              <a:ext uri="{FF2B5EF4-FFF2-40B4-BE49-F238E27FC236}">
                <a16:creationId xmlns:a16="http://schemas.microsoft.com/office/drawing/2014/main" id="{A67C2607-0598-1CC2-1E9E-6E8EE9BD5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0310" y="3284984"/>
            <a:ext cx="3754760" cy="2420750"/>
          </a:xfrm>
          <a:prstGeom prst="rect">
            <a:avLst/>
          </a:prstGeom>
          <a:noFill/>
        </p:spPr>
      </p:pic>
      <p:sp>
        <p:nvSpPr>
          <p:cNvPr id="4" name="Date Placeholder 3">
            <a:extLst>
              <a:ext uri="{FF2B5EF4-FFF2-40B4-BE49-F238E27FC236}">
                <a16:creationId xmlns:a16="http://schemas.microsoft.com/office/drawing/2014/main" id="{613A55BA-B201-1795-545B-C1F1A2F6A0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12/09/2024</a:t>
            </a:fld>
            <a:endParaRPr lang="en-GB" altLang="en-US" sz="900"/>
          </a:p>
        </p:txBody>
      </p:sp>
      <p:sp>
        <p:nvSpPr>
          <p:cNvPr id="5" name="Slide Number Placeholder 4">
            <a:extLst>
              <a:ext uri="{FF2B5EF4-FFF2-40B4-BE49-F238E27FC236}">
                <a16:creationId xmlns:a16="http://schemas.microsoft.com/office/drawing/2014/main" id="{5DC9C5AD-46C4-BF7C-5A15-FC41E94E09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628030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C215-A34A-964A-A9B7-C3EDD31468A3}"/>
              </a:ext>
            </a:extLst>
          </p:cNvPr>
          <p:cNvSpPr>
            <a:spLocks noGrp="1"/>
          </p:cNvSpPr>
          <p:nvPr>
            <p:ph type="title"/>
          </p:nvPr>
        </p:nvSpPr>
        <p:spPr/>
        <p:txBody>
          <a:bodyPr/>
          <a:lstStyle/>
          <a:p>
            <a:r>
              <a:rPr lang="en-US" sz="3600" b="1" dirty="0">
                <a:solidFill>
                  <a:srgbClr val="002060"/>
                </a:solidFill>
              </a:rPr>
              <a:t>Importance of technology</a:t>
            </a:r>
          </a:p>
        </p:txBody>
      </p:sp>
      <p:sp>
        <p:nvSpPr>
          <p:cNvPr id="3" name="Content Placeholder 2">
            <a:extLst>
              <a:ext uri="{FF2B5EF4-FFF2-40B4-BE49-F238E27FC236}">
                <a16:creationId xmlns:a16="http://schemas.microsoft.com/office/drawing/2014/main" id="{BED57417-422D-A1E7-9CC3-EC152E55D93B}"/>
              </a:ext>
            </a:extLst>
          </p:cNvPr>
          <p:cNvSpPr>
            <a:spLocks noGrp="1"/>
          </p:cNvSpPr>
          <p:nvPr>
            <p:ph idx="1"/>
          </p:nvPr>
        </p:nvSpPr>
        <p:spPr>
          <a:xfrm>
            <a:off x="250824" y="1268760"/>
            <a:ext cx="8785671" cy="3917032"/>
          </a:xfrm>
        </p:spPr>
        <p:txBody>
          <a:bodyPr/>
          <a:lstStyle/>
          <a:p>
            <a:r>
              <a:rPr lang="en-US" dirty="0">
                <a:solidFill>
                  <a:srgbClr val="002060"/>
                </a:solidFill>
              </a:rPr>
              <a:t>Technology has a dominant role in business and is viewed as determining the quality of the products, services, processes, organization structure, and people’s work.</a:t>
            </a:r>
          </a:p>
          <a:p>
            <a:r>
              <a:rPr lang="en-US" dirty="0">
                <a:solidFill>
                  <a:srgbClr val="002060"/>
                </a:solidFill>
              </a:rPr>
              <a:t>Adapting to technological advances allow organizations to improve their operations and to stay competitive in the market.</a:t>
            </a:r>
          </a:p>
          <a:p>
            <a:endParaRPr lang="en-US" dirty="0">
              <a:solidFill>
                <a:srgbClr val="002060"/>
              </a:solidFill>
            </a:endParaRPr>
          </a:p>
        </p:txBody>
      </p:sp>
      <p:sp>
        <p:nvSpPr>
          <p:cNvPr id="4" name="Date Placeholder 3">
            <a:extLst>
              <a:ext uri="{FF2B5EF4-FFF2-40B4-BE49-F238E27FC236}">
                <a16:creationId xmlns:a16="http://schemas.microsoft.com/office/drawing/2014/main" id="{AB6A5A19-A274-8BA9-1EA9-B6772CBDB9C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C3902C55-DD31-0FC9-034E-B2A35B561B1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906840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F22C-8AE3-CCCE-6919-6CB03CB6D3E7}"/>
              </a:ext>
            </a:extLst>
          </p:cNvPr>
          <p:cNvSpPr>
            <a:spLocks noGrp="1"/>
          </p:cNvSpPr>
          <p:nvPr>
            <p:ph type="title"/>
          </p:nvPr>
        </p:nvSpPr>
        <p:spPr>
          <a:xfrm>
            <a:off x="-108520" y="-296192"/>
            <a:ext cx="9036496" cy="1143000"/>
          </a:xfrm>
        </p:spPr>
        <p:txBody>
          <a:bodyPr/>
          <a:lstStyle/>
          <a:p>
            <a:r>
              <a:rPr lang="en-US" sz="3200" b="1" dirty="0">
                <a:solidFill>
                  <a:srgbClr val="002060"/>
                </a:solidFill>
              </a:rPr>
              <a:t>Advantages of technology in business </a:t>
            </a:r>
            <a:r>
              <a:rPr lang="en-US" sz="1800" dirty="0">
                <a:solidFill>
                  <a:srgbClr val="002060"/>
                </a:solidFill>
              </a:rPr>
              <a:t>(1 of 7)</a:t>
            </a:r>
            <a:endParaRPr lang="en-US" sz="3200" dirty="0">
              <a:solidFill>
                <a:srgbClr val="002060"/>
              </a:solidFill>
            </a:endParaRPr>
          </a:p>
        </p:txBody>
      </p:sp>
      <p:sp>
        <p:nvSpPr>
          <p:cNvPr id="3" name="Content Placeholder 2">
            <a:extLst>
              <a:ext uri="{FF2B5EF4-FFF2-40B4-BE49-F238E27FC236}">
                <a16:creationId xmlns:a16="http://schemas.microsoft.com/office/drawing/2014/main" id="{4359181E-37A1-9FB7-91A6-589CDDCAE31B}"/>
              </a:ext>
            </a:extLst>
          </p:cNvPr>
          <p:cNvSpPr>
            <a:spLocks noGrp="1"/>
          </p:cNvSpPr>
          <p:nvPr>
            <p:ph idx="1"/>
          </p:nvPr>
        </p:nvSpPr>
        <p:spPr>
          <a:xfrm>
            <a:off x="34507" y="620688"/>
            <a:ext cx="8229600" cy="3917032"/>
          </a:xfrm>
        </p:spPr>
        <p:txBody>
          <a:bodyPr/>
          <a:lstStyle/>
          <a:p>
            <a:pPr marL="0" indent="0">
              <a:buNone/>
            </a:pPr>
            <a:r>
              <a:rPr lang="en-GB" sz="2800"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Technology has brought significant advantages to businesses, revolutionizing the way they operate, communicate, and compete in the market. Here are some of the key advantages of technology in business:</a:t>
            </a:r>
          </a:p>
          <a:p>
            <a:pPr>
              <a:buFont typeface="Wingdings" pitchFamily="2" charset="2"/>
              <a:buChar char="Ø"/>
            </a:pPr>
            <a:r>
              <a:rPr lang="en-US" sz="2800" dirty="0">
                <a:solidFill>
                  <a:srgbClr val="002060"/>
                </a:solidFill>
                <a:latin typeface="Calibri" panose="020F0502020204030204" pitchFamily="34" charset="0"/>
                <a:ea typeface="Calibri" panose="020F0502020204030204" pitchFamily="34" charset="0"/>
                <a:cs typeface="Calibri" panose="020F0502020204030204" pitchFamily="34" charset="0"/>
              </a:rPr>
              <a:t>New ways of doing things</a:t>
            </a:r>
          </a:p>
          <a:p>
            <a:pPr>
              <a:buFont typeface="Wingdings" pitchFamily="2" charset="2"/>
              <a:buChar char="Ø"/>
            </a:pPr>
            <a:r>
              <a:rPr lang="en-US" sz="280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Cost savings</a:t>
            </a:r>
          </a:p>
          <a:p>
            <a:pPr>
              <a:buFont typeface="Wingdings" pitchFamily="2" charset="2"/>
              <a:buChar char="Ø"/>
            </a:pPr>
            <a:r>
              <a:rPr lang="en-US" sz="2800" dirty="0">
                <a:solidFill>
                  <a:srgbClr val="002060"/>
                </a:solidFill>
                <a:latin typeface="Calibri" panose="020F0502020204030204" pitchFamily="34" charset="0"/>
                <a:ea typeface="Calibri" panose="020F0502020204030204" pitchFamily="34" charset="0"/>
                <a:cs typeface="Calibri" panose="020F0502020204030204" pitchFamily="34" charset="0"/>
              </a:rPr>
              <a:t>Communication</a:t>
            </a:r>
          </a:p>
          <a:p>
            <a:pPr>
              <a:buFont typeface="Wingdings" pitchFamily="2" charset="2"/>
              <a:buChar char="Ø"/>
            </a:pPr>
            <a:r>
              <a:rPr lang="en-US" sz="280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Flexibility and speed</a:t>
            </a:r>
          </a:p>
          <a:p>
            <a:pPr>
              <a:buFont typeface="Wingdings" pitchFamily="2" charset="2"/>
              <a:buChar char="Ø"/>
            </a:pPr>
            <a:r>
              <a:rPr lang="en-US" sz="2800" dirty="0">
                <a:solidFill>
                  <a:srgbClr val="002060"/>
                </a:solidFill>
                <a:latin typeface="Calibri" panose="020F0502020204030204" pitchFamily="34" charset="0"/>
                <a:ea typeface="Calibri" panose="020F0502020204030204" pitchFamily="34" charset="0"/>
                <a:cs typeface="Calibri" panose="020F0502020204030204" pitchFamily="34" charset="0"/>
              </a:rPr>
              <a:t>Automation</a:t>
            </a:r>
          </a:p>
          <a:p>
            <a:pPr>
              <a:buFont typeface="Wingdings" pitchFamily="2" charset="2"/>
              <a:buChar char="Ø"/>
            </a:pPr>
            <a:r>
              <a:rPr lang="en-US" sz="280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Improved customer service</a:t>
            </a:r>
            <a:endParaRPr lang="en-GB" sz="2800" i="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8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7C81FAF1-9317-F67D-128C-1F5D3BB12A56}"/>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B4CDD1AB-1A2E-911C-D923-A5255C4C2AE2}"/>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235564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E2DF-4062-B1DC-E879-478A2E156C6C}"/>
              </a:ext>
            </a:extLst>
          </p:cNvPr>
          <p:cNvSpPr>
            <a:spLocks noGrp="1"/>
          </p:cNvSpPr>
          <p:nvPr>
            <p:ph type="title"/>
          </p:nvPr>
        </p:nvSpPr>
        <p:spPr>
          <a:xfrm>
            <a:off x="456074" y="-359762"/>
            <a:ext cx="8229600" cy="1143000"/>
          </a:xfrm>
        </p:spPr>
        <p:txBody>
          <a:bodyPr wrap="square" anchor="ctr">
            <a:normAutofit/>
          </a:bodyPr>
          <a:lstStyle/>
          <a:p>
            <a:r>
              <a:rPr lang="en-US" sz="3200" b="1" dirty="0">
                <a:solidFill>
                  <a:srgbClr val="002060"/>
                </a:solidFill>
              </a:rPr>
              <a:t>New ways of doing things </a:t>
            </a:r>
            <a:r>
              <a:rPr lang="en-US" sz="3200" dirty="0">
                <a:solidFill>
                  <a:srgbClr val="002060"/>
                </a:solidFill>
              </a:rPr>
              <a:t>(2 of 7)</a:t>
            </a:r>
          </a:p>
        </p:txBody>
      </p:sp>
      <p:sp>
        <p:nvSpPr>
          <p:cNvPr id="3" name="Content Placeholder 2">
            <a:extLst>
              <a:ext uri="{FF2B5EF4-FFF2-40B4-BE49-F238E27FC236}">
                <a16:creationId xmlns:a16="http://schemas.microsoft.com/office/drawing/2014/main" id="{8CEB6066-3BFC-08FC-6798-04E070DD9870}"/>
              </a:ext>
            </a:extLst>
          </p:cNvPr>
          <p:cNvSpPr>
            <a:spLocks noGrp="1"/>
          </p:cNvSpPr>
          <p:nvPr>
            <p:ph sz="half" idx="1"/>
          </p:nvPr>
        </p:nvSpPr>
        <p:spPr>
          <a:xfrm>
            <a:off x="118396" y="404664"/>
            <a:ext cx="5821755" cy="3989040"/>
          </a:xfrm>
        </p:spPr>
        <p:txBody>
          <a:bodyPr wrap="square" anchor="t">
            <a:noAutofit/>
          </a:bodyPr>
          <a:lstStyle/>
          <a:p>
            <a:pPr>
              <a:lnSpc>
                <a:spcPct val="90000"/>
              </a:lnSpc>
            </a:pPr>
            <a:r>
              <a:rPr lang="en-US" dirty="0">
                <a:solidFill>
                  <a:srgbClr val="002060"/>
                </a:solidFill>
              </a:rPr>
              <a:t>Technology has changed and improved the nature of some sectors and industries. </a:t>
            </a:r>
          </a:p>
          <a:p>
            <a:pPr>
              <a:lnSpc>
                <a:spcPct val="90000"/>
              </a:lnSpc>
            </a:pPr>
            <a:r>
              <a:rPr lang="en-US" dirty="0">
                <a:solidFill>
                  <a:srgbClr val="002060"/>
                </a:solidFill>
              </a:rPr>
              <a:t>For example: The ability to use ATMs to withdrawal cash from anywhere. Also, the availability of online banking and the possibility to transfer funds. </a:t>
            </a:r>
          </a:p>
          <a:p>
            <a:pPr>
              <a:lnSpc>
                <a:spcPct val="90000"/>
              </a:lnSpc>
            </a:pPr>
            <a:r>
              <a:rPr lang="en-US" dirty="0">
                <a:solidFill>
                  <a:srgbClr val="002060"/>
                </a:solidFill>
              </a:rPr>
              <a:t>Another example is bookings that can be completed online for restaurants, flights, hotels, cars, and so on.</a:t>
            </a:r>
          </a:p>
        </p:txBody>
      </p:sp>
      <p:pic>
        <p:nvPicPr>
          <p:cNvPr id="3074" name="Picture 2" descr="Top Western Union Money Transfer Agencies in Keorak - Best Western Union -  Justdial">
            <a:extLst>
              <a:ext uri="{FF2B5EF4-FFF2-40B4-BE49-F238E27FC236}">
                <a16:creationId xmlns:a16="http://schemas.microsoft.com/office/drawing/2014/main" id="{3F595CE5-8426-C941-846E-0EA8CC261D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24128" y="2916995"/>
            <a:ext cx="3322712" cy="2695765"/>
          </a:xfrm>
          <a:prstGeom prst="rect">
            <a:avLst/>
          </a:prstGeom>
          <a:solidFill>
            <a:srgbClr val="FFFFFF"/>
          </a:solidFill>
        </p:spPr>
      </p:pic>
      <p:sp>
        <p:nvSpPr>
          <p:cNvPr id="4" name="Date Placeholder 3">
            <a:extLst>
              <a:ext uri="{FF2B5EF4-FFF2-40B4-BE49-F238E27FC236}">
                <a16:creationId xmlns:a16="http://schemas.microsoft.com/office/drawing/2014/main" id="{0C3CF535-EF78-CE67-E934-70F9CD4571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12/09/2024</a:t>
            </a:fld>
            <a:endParaRPr lang="en-GB" altLang="en-US" sz="900"/>
          </a:p>
        </p:txBody>
      </p:sp>
      <p:sp>
        <p:nvSpPr>
          <p:cNvPr id="5" name="Slide Number Placeholder 4">
            <a:extLst>
              <a:ext uri="{FF2B5EF4-FFF2-40B4-BE49-F238E27FC236}">
                <a16:creationId xmlns:a16="http://schemas.microsoft.com/office/drawing/2014/main" id="{61BB4552-DC5D-9BB1-753A-333E409D7A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2735486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A0A2-1696-23D2-3477-81189F9D6688}"/>
              </a:ext>
            </a:extLst>
          </p:cNvPr>
          <p:cNvSpPr>
            <a:spLocks noGrp="1"/>
          </p:cNvSpPr>
          <p:nvPr>
            <p:ph type="title"/>
          </p:nvPr>
        </p:nvSpPr>
        <p:spPr>
          <a:xfrm>
            <a:off x="463766" y="-320339"/>
            <a:ext cx="8229600" cy="1143000"/>
          </a:xfrm>
        </p:spPr>
        <p:txBody>
          <a:bodyPr/>
          <a:lstStyle/>
          <a:p>
            <a:r>
              <a:rPr lang="en-US" sz="3600" b="1" dirty="0">
                <a:solidFill>
                  <a:srgbClr val="002060"/>
                </a:solidFill>
              </a:rPr>
              <a:t>Cost savings </a:t>
            </a:r>
            <a:r>
              <a:rPr lang="en-US" sz="2000" dirty="0">
                <a:solidFill>
                  <a:srgbClr val="002060"/>
                </a:solidFill>
              </a:rPr>
              <a:t>(3 of 7)</a:t>
            </a:r>
            <a:endParaRPr lang="en-US" sz="3600" dirty="0">
              <a:solidFill>
                <a:srgbClr val="002060"/>
              </a:solidFill>
            </a:endParaRPr>
          </a:p>
        </p:txBody>
      </p:sp>
      <p:sp>
        <p:nvSpPr>
          <p:cNvPr id="3" name="Content Placeholder 2">
            <a:extLst>
              <a:ext uri="{FF2B5EF4-FFF2-40B4-BE49-F238E27FC236}">
                <a16:creationId xmlns:a16="http://schemas.microsoft.com/office/drawing/2014/main" id="{358A4901-655F-F05C-A522-84226674EF25}"/>
              </a:ext>
            </a:extLst>
          </p:cNvPr>
          <p:cNvSpPr>
            <a:spLocks noGrp="1"/>
          </p:cNvSpPr>
          <p:nvPr>
            <p:ph idx="1"/>
          </p:nvPr>
        </p:nvSpPr>
        <p:spPr>
          <a:xfrm>
            <a:off x="0" y="404664"/>
            <a:ext cx="8944421" cy="3917032"/>
          </a:xfrm>
        </p:spPr>
        <p:txBody>
          <a:bodyPr/>
          <a:lstStyle/>
          <a:p>
            <a:r>
              <a:rPr lang="en-US" sz="2800" dirty="0">
                <a:solidFill>
                  <a:srgbClr val="002060"/>
                </a:solidFill>
              </a:rPr>
              <a:t>Technology has reduced the costs and made it possible to offer more diverse services with fewer workforce.</a:t>
            </a:r>
          </a:p>
          <a:p>
            <a:r>
              <a:rPr lang="en-US" sz="2800" dirty="0">
                <a:solidFill>
                  <a:srgbClr val="002060"/>
                </a:solidFill>
              </a:rPr>
              <a:t>For example: </a:t>
            </a:r>
            <a:r>
              <a:rPr lang="en-GB" sz="2800" dirty="0">
                <a:solidFill>
                  <a:srgbClr val="002060"/>
                </a:solidFill>
              </a:rPr>
              <a:t>Traditionally, fast-food restaurants would require a team of order takers at the counter to process customer orders. Due to technology, self-service kiosks, customers can browse the menu, customize their orders, and make payments directly through the kiosk interface. Due to technology, the fast-food chains can reduce the number of order-taking employees required at the front counter. This leads to cost savings in terms of labour expenses</a:t>
            </a:r>
          </a:p>
          <a:p>
            <a:endParaRPr lang="en-US" sz="2800" dirty="0">
              <a:solidFill>
                <a:srgbClr val="002060"/>
              </a:solidFill>
            </a:endParaRPr>
          </a:p>
        </p:txBody>
      </p:sp>
      <p:sp>
        <p:nvSpPr>
          <p:cNvPr id="4" name="Date Placeholder 3">
            <a:extLst>
              <a:ext uri="{FF2B5EF4-FFF2-40B4-BE49-F238E27FC236}">
                <a16:creationId xmlns:a16="http://schemas.microsoft.com/office/drawing/2014/main" id="{7986BFD3-5405-EB3F-AB89-FC0714A647EC}"/>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60487006-D289-547D-3D5C-872415FC571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323148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7E22-4555-DEA6-AF9B-C14AA7F42E9A}"/>
              </a:ext>
            </a:extLst>
          </p:cNvPr>
          <p:cNvSpPr>
            <a:spLocks noGrp="1"/>
          </p:cNvSpPr>
          <p:nvPr>
            <p:ph type="title"/>
          </p:nvPr>
        </p:nvSpPr>
        <p:spPr>
          <a:xfrm>
            <a:off x="457200" y="-375396"/>
            <a:ext cx="8229600" cy="1143000"/>
          </a:xfrm>
        </p:spPr>
        <p:txBody>
          <a:bodyPr/>
          <a:lstStyle/>
          <a:p>
            <a:r>
              <a:rPr lang="en-US" sz="3600" b="1" dirty="0">
                <a:solidFill>
                  <a:srgbClr val="002060"/>
                </a:solidFill>
              </a:rPr>
              <a:t>Communication </a:t>
            </a:r>
            <a:r>
              <a:rPr lang="en-US" sz="2000" dirty="0">
                <a:solidFill>
                  <a:srgbClr val="002060"/>
                </a:solidFill>
              </a:rPr>
              <a:t>(4 of 7)</a:t>
            </a:r>
            <a:endParaRPr lang="en-US" sz="3600" b="1" dirty="0">
              <a:solidFill>
                <a:srgbClr val="002060"/>
              </a:solidFill>
            </a:endParaRPr>
          </a:p>
        </p:txBody>
      </p:sp>
      <p:sp>
        <p:nvSpPr>
          <p:cNvPr id="4" name="Date Placeholder 3">
            <a:extLst>
              <a:ext uri="{FF2B5EF4-FFF2-40B4-BE49-F238E27FC236}">
                <a16:creationId xmlns:a16="http://schemas.microsoft.com/office/drawing/2014/main" id="{A42DB2E7-8BF1-F68C-85C8-1E5B165AAFF7}"/>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BB4A34B4-CFC0-0FC5-36E2-DD1B19DCBD0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2" name="Picture 4" descr="Top 18 Marketing Communication Tools to Build your Business">
            <a:extLst>
              <a:ext uri="{FF2B5EF4-FFF2-40B4-BE49-F238E27FC236}">
                <a16:creationId xmlns:a16="http://schemas.microsoft.com/office/drawing/2014/main" id="{6EB81D6C-76B8-82EB-070D-4338714489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2111" y="3429000"/>
            <a:ext cx="2321889" cy="2264170"/>
          </a:xfrm>
          <a:prstGeom prst="rect">
            <a:avLst/>
          </a:prstGeom>
          <a:noFill/>
          <a:extLst>
            <a:ext uri="{909E8E84-426E-40DD-AFC4-6F175D3DCCD1}">
              <a14:hiddenFill xmlns:a14="http://schemas.microsoft.com/office/drawing/2010/main">
                <a:solidFill>
                  <a:srgbClr val="FFFFFF"/>
                </a:solidFill>
              </a14:hiddenFill>
            </a:ext>
          </a:extLst>
        </p:spPr>
      </p:pic>
      <p:pic>
        <p:nvPicPr>
          <p:cNvPr id="9" name="Video 8" title="People passing standing person">
            <a:hlinkClick r:id="" action="ppaction://media"/>
            <a:extLst>
              <a:ext uri="{FF2B5EF4-FFF2-40B4-BE49-F238E27FC236}">
                <a16:creationId xmlns:a16="http://schemas.microsoft.com/office/drawing/2014/main" id="{AD86E9A3-9F7E-7591-18AC-BBEE6A62FC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516758"/>
            <a:ext cx="6779598" cy="5216498"/>
          </a:xfrm>
          <a:prstGeom prst="rect">
            <a:avLst/>
          </a:prstGeom>
        </p:spPr>
      </p:pic>
      <p:sp>
        <p:nvSpPr>
          <p:cNvPr id="10" name="TextBox 9">
            <a:extLst>
              <a:ext uri="{FF2B5EF4-FFF2-40B4-BE49-F238E27FC236}">
                <a16:creationId xmlns:a16="http://schemas.microsoft.com/office/drawing/2014/main" id="{4CCFB4B2-CAEF-CFBF-2520-E3EEB192B4CB}"/>
              </a:ext>
            </a:extLst>
          </p:cNvPr>
          <p:cNvSpPr txBox="1"/>
          <p:nvPr/>
        </p:nvSpPr>
        <p:spPr>
          <a:xfrm>
            <a:off x="-68791" y="404664"/>
            <a:ext cx="6822111" cy="5447645"/>
          </a:xfrm>
          <a:prstGeom prst="rect">
            <a:avLst/>
          </a:prstGeom>
          <a:noFill/>
        </p:spPr>
        <p:txBody>
          <a:bodyPr wrap="square" rtlCol="0">
            <a:spAutoFit/>
          </a:bodyPr>
          <a:lstStyle/>
          <a:p>
            <a:pPr algn="ctr"/>
            <a:r>
              <a:rPr lang="en-GB" sz="3200" i="0" dirty="0">
                <a:solidFill>
                  <a:srgbClr val="002060"/>
                </a:solidFill>
                <a:effectLst/>
                <a:highlight>
                  <a:srgbClr val="FFFF00"/>
                </a:highlight>
              </a:rPr>
              <a:t>Technology has improved </a:t>
            </a:r>
            <a:r>
              <a:rPr lang="en-GB" sz="3200" dirty="0">
                <a:solidFill>
                  <a:srgbClr val="002060"/>
                </a:solidFill>
                <a:highlight>
                  <a:srgbClr val="FFFF00"/>
                </a:highlight>
              </a:rPr>
              <a:t>c</a:t>
            </a:r>
            <a:r>
              <a:rPr lang="en-GB" sz="3200" i="0" dirty="0">
                <a:solidFill>
                  <a:srgbClr val="002060"/>
                </a:solidFill>
                <a:effectLst/>
                <a:highlight>
                  <a:srgbClr val="FFFF00"/>
                </a:highlight>
              </a:rPr>
              <a:t>ommunication</a:t>
            </a:r>
            <a:r>
              <a:rPr lang="en-GB" sz="3200" dirty="0">
                <a:solidFill>
                  <a:srgbClr val="002060"/>
                </a:solidFill>
                <a:highlight>
                  <a:srgbClr val="FFFF00"/>
                </a:highlight>
              </a:rPr>
              <a:t> in the business sector. It facilitates seamless communication within and outside the organization. </a:t>
            </a:r>
          </a:p>
          <a:p>
            <a:pPr algn="ctr"/>
            <a:r>
              <a:rPr lang="en-GB" sz="3200" dirty="0">
                <a:solidFill>
                  <a:srgbClr val="002060"/>
                </a:solidFill>
                <a:highlight>
                  <a:srgbClr val="FFFF00"/>
                </a:highlight>
              </a:rPr>
              <a:t>For example: emails, instant messaging, video conferencing, and collaboration tools enable real-time communication and knowledge sharing, even among remote teams.</a:t>
            </a:r>
            <a:endParaRPr lang="en-US" sz="3200" dirty="0">
              <a:solidFill>
                <a:srgbClr val="002060"/>
              </a:solidFill>
              <a:highlight>
                <a:srgbClr val="FFFF00"/>
              </a:highlight>
            </a:endParaRPr>
          </a:p>
          <a:p>
            <a:pPr algn="ctr"/>
            <a:endParaRPr lang="en-GB" sz="2800" dirty="0">
              <a:solidFill>
                <a:srgbClr val="002060"/>
              </a:solidFill>
              <a:highlight>
                <a:srgbClr val="FFFF00"/>
              </a:highlight>
            </a:endParaRPr>
          </a:p>
        </p:txBody>
      </p:sp>
    </p:spTree>
    <p:extLst>
      <p:ext uri="{BB962C8B-B14F-4D97-AF65-F5344CB8AC3E}">
        <p14:creationId xmlns:p14="http://schemas.microsoft.com/office/powerpoint/2010/main" val="61903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23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C8746-99DF-6483-7184-B1531983CDE0}"/>
              </a:ext>
            </a:extLst>
          </p:cNvPr>
          <p:cNvSpPr>
            <a:spLocks noGrp="1"/>
          </p:cNvSpPr>
          <p:nvPr>
            <p:ph type="title"/>
          </p:nvPr>
        </p:nvSpPr>
        <p:spPr>
          <a:xfrm>
            <a:off x="457200" y="-315416"/>
            <a:ext cx="8229600" cy="1143000"/>
          </a:xfrm>
        </p:spPr>
        <p:txBody>
          <a:bodyPr/>
          <a:lstStyle/>
          <a:p>
            <a:r>
              <a:rPr lang="en-US" sz="3600" b="1" dirty="0">
                <a:solidFill>
                  <a:srgbClr val="002060"/>
                </a:solidFill>
              </a:rPr>
              <a:t>Flexibility and speed </a:t>
            </a:r>
            <a:r>
              <a:rPr lang="en-US" sz="2000" dirty="0">
                <a:solidFill>
                  <a:srgbClr val="002060"/>
                </a:solidFill>
              </a:rPr>
              <a:t>(5 of 7)</a:t>
            </a:r>
            <a:endParaRPr lang="en-US" sz="3600" b="1" dirty="0">
              <a:solidFill>
                <a:srgbClr val="002060"/>
              </a:solidFill>
            </a:endParaRPr>
          </a:p>
        </p:txBody>
      </p:sp>
      <p:sp>
        <p:nvSpPr>
          <p:cNvPr id="3" name="Content Placeholder 2">
            <a:extLst>
              <a:ext uri="{FF2B5EF4-FFF2-40B4-BE49-F238E27FC236}">
                <a16:creationId xmlns:a16="http://schemas.microsoft.com/office/drawing/2014/main" id="{199ECC0D-4E24-5EE1-F87A-6B3B106D301C}"/>
              </a:ext>
            </a:extLst>
          </p:cNvPr>
          <p:cNvSpPr>
            <a:spLocks noGrp="1"/>
          </p:cNvSpPr>
          <p:nvPr>
            <p:ph idx="1"/>
          </p:nvPr>
        </p:nvSpPr>
        <p:spPr>
          <a:xfrm>
            <a:off x="92074" y="620688"/>
            <a:ext cx="9051925" cy="3917032"/>
          </a:xfrm>
        </p:spPr>
        <p:txBody>
          <a:bodyPr/>
          <a:lstStyle/>
          <a:p>
            <a:r>
              <a:rPr lang="en-US" sz="2800" dirty="0">
                <a:solidFill>
                  <a:srgbClr val="002060"/>
                </a:solidFill>
              </a:rPr>
              <a:t>Technology has become crucial in increased flexibility and speed in business. This can be seen through computerized design and control systems that can help with flexibility and speed of response to market demand.</a:t>
            </a:r>
          </a:p>
          <a:p>
            <a:r>
              <a:rPr lang="en-US" sz="2800" dirty="0">
                <a:solidFill>
                  <a:srgbClr val="002060"/>
                </a:solidFill>
              </a:rPr>
              <a:t>Technology has become crucial in supporting remote work arrangements. Cloud-based tools, virtual meetings, and collaboration platforms enable employees to work from anywhere, enhancing work-life balance.</a:t>
            </a:r>
          </a:p>
        </p:txBody>
      </p:sp>
      <p:sp>
        <p:nvSpPr>
          <p:cNvPr id="4" name="Date Placeholder 3">
            <a:extLst>
              <a:ext uri="{FF2B5EF4-FFF2-40B4-BE49-F238E27FC236}">
                <a16:creationId xmlns:a16="http://schemas.microsoft.com/office/drawing/2014/main" id="{E1A6C20D-1875-CEE0-E8A4-B01F6341808A}"/>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9E91F3EF-5104-84C2-B275-5A852058770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77605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C10-6D00-2652-5C4E-2C8C876528AF}"/>
              </a:ext>
            </a:extLst>
          </p:cNvPr>
          <p:cNvSpPr>
            <a:spLocks noGrp="1"/>
          </p:cNvSpPr>
          <p:nvPr>
            <p:ph type="title"/>
          </p:nvPr>
        </p:nvSpPr>
        <p:spPr>
          <a:xfrm>
            <a:off x="250825" y="-335309"/>
            <a:ext cx="8229600" cy="1143000"/>
          </a:xfrm>
        </p:spPr>
        <p:txBody>
          <a:bodyPr wrap="square" anchor="ctr">
            <a:normAutofit/>
          </a:bodyPr>
          <a:lstStyle/>
          <a:p>
            <a:r>
              <a:rPr lang="en-US" sz="4000" b="1" dirty="0">
                <a:solidFill>
                  <a:srgbClr val="002060"/>
                </a:solidFill>
              </a:rPr>
              <a:t>Automation </a:t>
            </a:r>
            <a:r>
              <a:rPr lang="en-US" sz="4000" dirty="0">
                <a:solidFill>
                  <a:srgbClr val="002060"/>
                </a:solidFill>
              </a:rPr>
              <a:t>(6 of 7)</a:t>
            </a:r>
            <a:endParaRPr lang="en-US" sz="4000" b="1" dirty="0">
              <a:solidFill>
                <a:srgbClr val="002060"/>
              </a:solidFill>
            </a:endParaRPr>
          </a:p>
        </p:txBody>
      </p:sp>
      <p:sp>
        <p:nvSpPr>
          <p:cNvPr id="3" name="Content Placeholder 2">
            <a:extLst>
              <a:ext uri="{FF2B5EF4-FFF2-40B4-BE49-F238E27FC236}">
                <a16:creationId xmlns:a16="http://schemas.microsoft.com/office/drawing/2014/main" id="{B4C218E5-D00C-8F7F-BE01-403378B94979}"/>
              </a:ext>
            </a:extLst>
          </p:cNvPr>
          <p:cNvSpPr>
            <a:spLocks noGrp="1"/>
          </p:cNvSpPr>
          <p:nvPr>
            <p:ph sz="half" idx="1"/>
          </p:nvPr>
        </p:nvSpPr>
        <p:spPr>
          <a:xfrm>
            <a:off x="-5700" y="548680"/>
            <a:ext cx="6228184" cy="3989040"/>
          </a:xfrm>
        </p:spPr>
        <p:txBody>
          <a:bodyPr wrap="square" anchor="t">
            <a:noAutofit/>
          </a:bodyPr>
          <a:lstStyle/>
          <a:p>
            <a:pPr>
              <a:lnSpc>
                <a:spcPct val="90000"/>
              </a:lnSpc>
            </a:pPr>
            <a:r>
              <a:rPr lang="en-US" sz="2600" dirty="0">
                <a:solidFill>
                  <a:srgbClr val="002060"/>
                </a:solidFill>
              </a:rPr>
              <a:t>Automation improves efficiency, minimizes waste, optimizes resource utilization, and lowers operational costs.</a:t>
            </a:r>
          </a:p>
          <a:p>
            <a:pPr>
              <a:lnSpc>
                <a:spcPct val="90000"/>
              </a:lnSpc>
            </a:pPr>
            <a:r>
              <a:rPr lang="en-US" sz="2600" dirty="0">
                <a:solidFill>
                  <a:srgbClr val="002060"/>
                </a:solidFill>
              </a:rPr>
              <a:t>For example: In the automobile industry, automation technology, includes machinery, robotics and automated assembly lines that improves the manufacturing processes of cars. Automation increases precision, reduces cycle times, and minimizes defects. Also, it improves the workplace safety and reduces the risk of accidents.</a:t>
            </a:r>
          </a:p>
          <a:p>
            <a:pPr>
              <a:lnSpc>
                <a:spcPct val="90000"/>
              </a:lnSpc>
            </a:pPr>
            <a:endParaRPr lang="en-US" sz="2600" dirty="0">
              <a:solidFill>
                <a:srgbClr val="002060"/>
              </a:solidFill>
            </a:endParaRPr>
          </a:p>
        </p:txBody>
      </p:sp>
      <p:pic>
        <p:nvPicPr>
          <p:cNvPr id="1028" name="Picture 4" descr="Why the automotive industry is not as automated as it seems">
            <a:extLst>
              <a:ext uri="{FF2B5EF4-FFF2-40B4-BE49-F238E27FC236}">
                <a16:creationId xmlns:a16="http://schemas.microsoft.com/office/drawing/2014/main" id="{3C4F2A98-9CAA-F42F-F347-3974638E2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76" r="17875"/>
          <a:stretch/>
        </p:blipFill>
        <p:spPr bwMode="auto">
          <a:xfrm>
            <a:off x="6444208" y="3137075"/>
            <a:ext cx="2592288" cy="2452165"/>
          </a:xfrm>
          <a:prstGeom prst="rect">
            <a:avLst/>
          </a:prstGeom>
          <a:solidFill>
            <a:srgbClr val="FFFFFF"/>
          </a:solidFill>
        </p:spPr>
      </p:pic>
      <p:sp>
        <p:nvSpPr>
          <p:cNvPr id="4" name="Date Placeholder 3">
            <a:extLst>
              <a:ext uri="{FF2B5EF4-FFF2-40B4-BE49-F238E27FC236}">
                <a16:creationId xmlns:a16="http://schemas.microsoft.com/office/drawing/2014/main" id="{C0B5D470-6E66-D1DA-A936-235E601737E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12/09/2024</a:t>
            </a:fld>
            <a:endParaRPr lang="en-GB" altLang="en-US" sz="900"/>
          </a:p>
        </p:txBody>
      </p:sp>
      <p:sp>
        <p:nvSpPr>
          <p:cNvPr id="5" name="Slide Number Placeholder 4">
            <a:extLst>
              <a:ext uri="{FF2B5EF4-FFF2-40B4-BE49-F238E27FC236}">
                <a16:creationId xmlns:a16="http://schemas.microsoft.com/office/drawing/2014/main" id="{0B4E3DBE-1400-8218-7EB8-7ECB516D1F5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4158332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6318-BADF-A722-77DA-ADC39D196255}"/>
              </a:ext>
            </a:extLst>
          </p:cNvPr>
          <p:cNvSpPr>
            <a:spLocks noGrp="1"/>
          </p:cNvSpPr>
          <p:nvPr>
            <p:ph type="title"/>
          </p:nvPr>
        </p:nvSpPr>
        <p:spPr>
          <a:xfrm>
            <a:off x="457210" y="-243408"/>
            <a:ext cx="8229600" cy="1143000"/>
          </a:xfrm>
        </p:spPr>
        <p:txBody>
          <a:bodyPr/>
          <a:lstStyle/>
          <a:p>
            <a:r>
              <a:rPr lang="en-US" sz="3600" b="1" dirty="0">
                <a:solidFill>
                  <a:srgbClr val="002060"/>
                </a:solidFill>
              </a:rPr>
              <a:t>Improved customer service </a:t>
            </a:r>
            <a:r>
              <a:rPr lang="en-US" sz="2000" dirty="0">
                <a:solidFill>
                  <a:srgbClr val="002060"/>
                </a:solidFill>
              </a:rPr>
              <a:t>(7 of 7)</a:t>
            </a:r>
            <a:endParaRPr lang="en-US" sz="3600" b="1" dirty="0">
              <a:solidFill>
                <a:srgbClr val="002060"/>
              </a:solidFill>
            </a:endParaRPr>
          </a:p>
        </p:txBody>
      </p:sp>
      <p:sp>
        <p:nvSpPr>
          <p:cNvPr id="3" name="Content Placeholder 2">
            <a:extLst>
              <a:ext uri="{FF2B5EF4-FFF2-40B4-BE49-F238E27FC236}">
                <a16:creationId xmlns:a16="http://schemas.microsoft.com/office/drawing/2014/main" id="{7900E76A-2FB9-C14A-6893-C73D411749D8}"/>
              </a:ext>
            </a:extLst>
          </p:cNvPr>
          <p:cNvSpPr>
            <a:spLocks noGrp="1"/>
          </p:cNvSpPr>
          <p:nvPr>
            <p:ph idx="1"/>
          </p:nvPr>
        </p:nvSpPr>
        <p:spPr>
          <a:xfrm>
            <a:off x="92074" y="692696"/>
            <a:ext cx="9051926" cy="5040560"/>
          </a:xfrm>
        </p:spPr>
        <p:txBody>
          <a:bodyPr/>
          <a:lstStyle/>
          <a:p>
            <a:r>
              <a:rPr lang="en-US" sz="2800" dirty="0">
                <a:solidFill>
                  <a:srgbClr val="002060"/>
                </a:solidFill>
              </a:rPr>
              <a:t>Technology enables personalized customer interactions, efficient customer service, and convenient purchasing processes. Businesses can use data analytics to understand customer preferences and tailor their offerings accordingly.</a:t>
            </a:r>
          </a:p>
          <a:p>
            <a:r>
              <a:rPr lang="en-US" sz="2800" dirty="0">
                <a:solidFill>
                  <a:srgbClr val="002060"/>
                </a:solidFill>
              </a:rPr>
              <a:t>For example: technology has enabled the availability of technology up to 24/7 in some industries such as banking. Customers can access information and assistance through multiple channels at their convenience, regardless of time zones or location.</a:t>
            </a:r>
          </a:p>
          <a:p>
            <a:endParaRPr lang="en-US" sz="2800" dirty="0">
              <a:solidFill>
                <a:srgbClr val="002060"/>
              </a:solidFill>
            </a:endParaRPr>
          </a:p>
        </p:txBody>
      </p:sp>
      <p:sp>
        <p:nvSpPr>
          <p:cNvPr id="4" name="Date Placeholder 3">
            <a:extLst>
              <a:ext uri="{FF2B5EF4-FFF2-40B4-BE49-F238E27FC236}">
                <a16:creationId xmlns:a16="http://schemas.microsoft.com/office/drawing/2014/main" id="{ABE177B8-F95C-CF6A-0E26-874BCF39BA4B}"/>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EA03D55C-824D-DAC4-6C69-CF8544F50E7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5715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CBE-9E43-25C8-38CE-9061B3DF17C0}"/>
              </a:ext>
            </a:extLst>
          </p:cNvPr>
          <p:cNvSpPr>
            <a:spLocks noGrp="1"/>
          </p:cNvSpPr>
          <p:nvPr>
            <p:ph type="title"/>
          </p:nvPr>
        </p:nvSpPr>
        <p:spPr>
          <a:xfrm>
            <a:off x="323528" y="-243408"/>
            <a:ext cx="8229600" cy="1143000"/>
          </a:xfrm>
        </p:spPr>
        <p:txBody>
          <a:bodyPr/>
          <a:lstStyle/>
          <a:p>
            <a:r>
              <a:rPr lang="en-US" sz="3600" b="1" dirty="0">
                <a:solidFill>
                  <a:srgbClr val="002060"/>
                </a:solidFill>
              </a:rPr>
              <a:t>Group activity: </a:t>
            </a:r>
          </a:p>
        </p:txBody>
      </p:sp>
      <p:sp>
        <p:nvSpPr>
          <p:cNvPr id="3" name="Content Placeholder 2">
            <a:extLst>
              <a:ext uri="{FF2B5EF4-FFF2-40B4-BE49-F238E27FC236}">
                <a16:creationId xmlns:a16="http://schemas.microsoft.com/office/drawing/2014/main" id="{ED7CB571-5794-7D84-4E3D-29C2B33DFD57}"/>
              </a:ext>
            </a:extLst>
          </p:cNvPr>
          <p:cNvSpPr>
            <a:spLocks noGrp="1"/>
          </p:cNvSpPr>
          <p:nvPr>
            <p:ph idx="1"/>
          </p:nvPr>
        </p:nvSpPr>
        <p:spPr>
          <a:xfrm>
            <a:off x="0" y="764704"/>
            <a:ext cx="6372200" cy="3917032"/>
          </a:xfrm>
        </p:spPr>
        <p:txBody>
          <a:bodyPr/>
          <a:lstStyle/>
          <a:p>
            <a:pPr marL="0" indent="0">
              <a:buNone/>
            </a:pPr>
            <a:r>
              <a:rPr lang="en-US" sz="3000" dirty="0">
                <a:solidFill>
                  <a:srgbClr val="002060"/>
                </a:solidFill>
              </a:rPr>
              <a:t>In your group of 3 -4 students,</a:t>
            </a:r>
          </a:p>
          <a:p>
            <a:r>
              <a:rPr lang="en-US" sz="3000" dirty="0">
                <a:solidFill>
                  <a:srgbClr val="002060"/>
                </a:solidFill>
              </a:rPr>
              <a:t>Choose an organization with which you are familiar, e.g. university, bank, supermarket, retail.</a:t>
            </a:r>
          </a:p>
          <a:p>
            <a:r>
              <a:rPr lang="en-US" sz="3000" dirty="0">
                <a:solidFill>
                  <a:srgbClr val="002060"/>
                </a:solidFill>
              </a:rPr>
              <a:t>Explain in what ways does that organization use technology to gain competitive advantage and how does it use it to achieve more efficiency?</a:t>
            </a:r>
          </a:p>
        </p:txBody>
      </p:sp>
      <p:sp>
        <p:nvSpPr>
          <p:cNvPr id="4" name="Date Placeholder 3">
            <a:extLst>
              <a:ext uri="{FF2B5EF4-FFF2-40B4-BE49-F238E27FC236}">
                <a16:creationId xmlns:a16="http://schemas.microsoft.com/office/drawing/2014/main" id="{B094CBA8-7D42-342D-FDC2-1E83C6C8F7DB}"/>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FCF9B225-CF6A-EECD-E2BF-55A44DC718F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1FC4F5EA-4561-AFE2-467F-04FBAF1EABEC}"/>
              </a:ext>
            </a:extLst>
          </p:cNvPr>
          <p:cNvPicPr>
            <a:picLocks noRot="1" noChangeAspect="1"/>
          </p:cNvPicPr>
          <p:nvPr>
            <a:videoFile r:link="rId1"/>
          </p:nvPr>
        </p:nvPicPr>
        <p:blipFill>
          <a:blip r:embed="rId3"/>
          <a:stretch>
            <a:fillRect/>
          </a:stretch>
        </p:blipFill>
        <p:spPr>
          <a:xfrm>
            <a:off x="6372200" y="3429000"/>
            <a:ext cx="2771800" cy="2304256"/>
          </a:xfrm>
          <a:prstGeom prst="rect">
            <a:avLst/>
          </a:prstGeom>
        </p:spPr>
      </p:pic>
    </p:spTree>
    <p:extLst>
      <p:ext uri="{BB962C8B-B14F-4D97-AF65-F5344CB8AC3E}">
        <p14:creationId xmlns:p14="http://schemas.microsoft.com/office/powerpoint/2010/main" val="1636810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246182" y="2420888"/>
            <a:ext cx="8229600" cy="1143000"/>
          </a:xfrm>
        </p:spPr>
        <p:txBody>
          <a:bodyPr/>
          <a:lstStyle/>
          <a:p>
            <a:pPr marL="0" indent="0" algn="l">
              <a:buNone/>
            </a:pPr>
            <a:r>
              <a:rPr lang="en-US" sz="3200" b="1" dirty="0">
                <a:solidFill>
                  <a:srgbClr val="002060"/>
                </a:solidFill>
              </a:rPr>
              <a:t>References</a:t>
            </a:r>
            <a:br>
              <a:rPr lang="en-US" sz="3200" b="1" dirty="0">
                <a:solidFill>
                  <a:srgbClr val="002060"/>
                </a:solidFill>
              </a:rPr>
            </a:br>
            <a:r>
              <a:rPr lang="en-US" sz="3200" b="1" dirty="0">
                <a:solidFill>
                  <a:srgbClr val="002060"/>
                </a:solidFill>
              </a:rPr>
              <a:t>- </a:t>
            </a:r>
            <a:r>
              <a:rPr lang="en-GB" sz="2800" b="0" i="0" dirty="0">
                <a:solidFill>
                  <a:srgbClr val="002060"/>
                </a:solidFill>
                <a:effectLst/>
              </a:rPr>
              <a:t>Capon, C. (2009) </a:t>
            </a:r>
            <a:r>
              <a:rPr lang="en-GB" sz="2800" b="0" i="1" dirty="0">
                <a:solidFill>
                  <a:srgbClr val="002060"/>
                </a:solidFill>
                <a:effectLst/>
              </a:rPr>
              <a:t>Understanding the business environment: inside and outside the organisation</a:t>
            </a:r>
            <a:r>
              <a:rPr lang="en-GB" sz="2800" b="0" i="0" dirty="0">
                <a:solidFill>
                  <a:srgbClr val="002060"/>
                </a:solidFill>
                <a:effectLst/>
              </a:rPr>
              <a:t>. Third edition. Harlow, England: Prentice Hall/Financial Times.</a:t>
            </a:r>
            <a:br>
              <a:rPr lang="en-GB" sz="2800" b="0" i="0" dirty="0">
                <a:solidFill>
                  <a:srgbClr val="002060"/>
                </a:solidFill>
                <a:effectLst/>
              </a:rPr>
            </a:br>
            <a:r>
              <a:rPr lang="en-GB" sz="2800" b="0" i="0" dirty="0">
                <a:solidFill>
                  <a:srgbClr val="002060"/>
                </a:solidFill>
                <a:effectLst/>
              </a:rPr>
              <a:t>- </a:t>
            </a:r>
            <a:r>
              <a:rPr lang="en-US" sz="2800" dirty="0">
                <a:solidFill>
                  <a:srgbClr val="002060"/>
                </a:solidFill>
              </a:rPr>
              <a:t>Federico, G. and Tena-</a:t>
            </a:r>
            <a:r>
              <a:rPr lang="en-US" sz="2800" dirty="0" err="1">
                <a:solidFill>
                  <a:srgbClr val="002060"/>
                </a:solidFill>
              </a:rPr>
              <a:t>Junguito</a:t>
            </a:r>
            <a:r>
              <a:rPr lang="en-US" sz="2800" dirty="0">
                <a:solidFill>
                  <a:srgbClr val="002060"/>
                </a:solidFill>
              </a:rPr>
              <a:t>, A. (2017) A tale of two globalizations: gains from trade and openness 1800–2010. Review of world economics, 153(3), pp. 601–626. Available at: </a:t>
            </a:r>
            <a:r>
              <a:rPr lang="en-US" sz="2800" dirty="0">
                <a:solidFill>
                  <a:srgbClr val="002060"/>
                </a:solidFill>
                <a:hlinkClick r:id="rId2">
                  <a:extLst>
                    <a:ext uri="{A12FA001-AC4F-418D-AE19-62706E023703}">
                      <ahyp:hlinkClr xmlns:ahyp="http://schemas.microsoft.com/office/drawing/2018/hyperlinkcolor" val="tx"/>
                    </a:ext>
                  </a:extLst>
                </a:hlinkClick>
              </a:rPr>
              <a:t>https://doi.org/10.1007/s10290-017-0279-z</a:t>
            </a:r>
            <a:r>
              <a:rPr lang="en-US" sz="2800" dirty="0">
                <a:solidFill>
                  <a:srgbClr val="002060"/>
                </a:solidFill>
              </a:rPr>
              <a:t>.</a:t>
            </a:r>
            <a:br>
              <a:rPr lang="en-US" sz="2800" dirty="0">
                <a:solidFill>
                  <a:srgbClr val="002060"/>
                </a:solidFill>
              </a:rPr>
            </a:br>
            <a:r>
              <a:rPr lang="en-US" sz="2800" dirty="0">
                <a:solidFill>
                  <a:srgbClr val="002060"/>
                </a:solidFill>
              </a:rPr>
              <a:t>- </a:t>
            </a:r>
            <a:r>
              <a:rPr kumimoji="0" lang="en-US" sz="2800" b="0" i="0" u="none" strike="noStrike" kern="1200" cap="none" spc="0" normalizeH="0" baseline="0" noProof="0" dirty="0">
                <a:ln>
                  <a:noFill/>
                </a:ln>
                <a:solidFill>
                  <a:srgbClr val="002060"/>
                </a:solidFill>
                <a:effectLst/>
                <a:uLnTx/>
                <a:uFillTx/>
                <a:latin typeface="Myriad Pro"/>
                <a:ea typeface="+mn-ea"/>
                <a:cs typeface="+mn-cs"/>
              </a:rPr>
              <a:t>Needle, D. Burns, J. (2019) Business in context: an introduction to business and its environment. Seventh edition. Andover: Cengage Learning.</a:t>
            </a:r>
            <a:br>
              <a:rPr kumimoji="0" lang="en-US" sz="2800" b="0" i="0" u="none" strike="noStrike" kern="1200" cap="none" spc="0" normalizeH="0" baseline="0" noProof="0" dirty="0">
                <a:ln>
                  <a:noFill/>
                </a:ln>
                <a:solidFill>
                  <a:srgbClr val="002060"/>
                </a:solidFill>
                <a:effectLst/>
                <a:uLnTx/>
                <a:uFillTx/>
                <a:latin typeface="Myriad Pro"/>
                <a:ea typeface="+mn-ea"/>
                <a:cs typeface="+mn-cs"/>
              </a:rPr>
            </a:br>
            <a:endParaRPr lang="en-US" sz="3200" b="1" dirty="0">
              <a:solidFill>
                <a:srgbClr val="002060"/>
              </a:solidFill>
            </a:endParaRP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12/09/2024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403648" y="189582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ctr" defTabSz="685800" eaLnBrk="1" fontAlgn="auto" hangingPunct="1">
              <a:spcBef>
                <a:spcPts val="0"/>
              </a:spcBef>
              <a:spcAft>
                <a:spcPts val="0"/>
              </a:spcAft>
            </a:pPr>
            <a:r>
              <a:rPr lang="en-US" sz="4400" b="1" dirty="0">
                <a:solidFill>
                  <a:srgbClr val="FFFF00"/>
                </a:solidFill>
                <a:latin typeface="Calibri" panose="020F0502020204030204"/>
              </a:rPr>
              <a:t>Next: </a:t>
            </a:r>
          </a:p>
          <a:p>
            <a:pPr algn="ctr" defTabSz="685800" eaLnBrk="1" fontAlgn="auto" hangingPunct="1">
              <a:spcBef>
                <a:spcPts val="0"/>
              </a:spcBef>
              <a:spcAft>
                <a:spcPts val="0"/>
              </a:spcAft>
            </a:pPr>
            <a:endParaRPr lang="en-US" sz="4400" b="1" dirty="0">
              <a:solidFill>
                <a:srgbClr val="FFFF00"/>
              </a:solidFill>
              <a:latin typeface="Calibri" panose="020F0502020204030204"/>
            </a:endParaRPr>
          </a:p>
          <a:p>
            <a:pPr algn="ctr" defTabSz="685800" eaLnBrk="1" fontAlgn="auto" hangingPunct="1">
              <a:spcBef>
                <a:spcPts val="0"/>
              </a:spcBef>
              <a:spcAft>
                <a:spcPts val="0"/>
              </a:spcAft>
            </a:pPr>
            <a:r>
              <a:rPr lang="en-US" sz="4400" b="1" dirty="0">
                <a:solidFill>
                  <a:srgbClr val="FFFF00"/>
                </a:solidFill>
                <a:latin typeface="Calibri" panose="020F0502020204030204"/>
              </a:rPr>
              <a:t>Forms of business &amp; the business structure</a:t>
            </a:r>
          </a:p>
          <a:p>
            <a:pPr algn="ctr" defTabSz="685800" eaLnBrk="1" fontAlgn="auto" hangingPunct="1">
              <a:spcBef>
                <a:spcPts val="0"/>
              </a:spcBef>
              <a:spcAft>
                <a:spcPts val="0"/>
              </a:spcAft>
            </a:pPr>
            <a:endParaRPr lang="en-GB" sz="4400" dirty="0">
              <a:solidFill>
                <a:srgbClr val="FFFF00"/>
              </a:solidFill>
              <a:latin typeface="Calibri" panose="020F0502020204030204"/>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1146</TotalTime>
  <Words>1329</Words>
  <Application>Microsoft Office PowerPoint</Application>
  <PresentationFormat>On-screen Show (4:3)</PresentationFormat>
  <Paragraphs>137</Paragraphs>
  <Slides>22</Slides>
  <Notes>2</Notes>
  <HiddenSlides>0</HiddenSlides>
  <MMClips>5</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Arial</vt:lpstr>
      <vt:lpstr>Calibri</vt:lpstr>
      <vt:lpstr>Calibri Light</vt:lpstr>
      <vt:lpstr>Myriad Pro</vt:lpstr>
      <vt:lpstr>Verdana</vt:lpstr>
      <vt:lpstr>Wingdings</vt:lpstr>
      <vt:lpstr>20140311PresentationUWTSDTemplate</vt:lpstr>
      <vt:lpstr>1_Office Theme</vt:lpstr>
      <vt:lpstr>LCBB4014  Globalisation and Technology  Week 1 – Session 2 </vt:lpstr>
      <vt:lpstr>Objectives of the session</vt:lpstr>
      <vt:lpstr>Definition of globalization (1 of 4)</vt:lpstr>
      <vt:lpstr>Globalization (2 of 4)</vt:lpstr>
      <vt:lpstr>When did globalization start? (3 of 4)</vt:lpstr>
      <vt:lpstr>Drivers of globalization (4 of 4)</vt:lpstr>
      <vt:lpstr>Let’s watch this</vt:lpstr>
      <vt:lpstr>Globalization and business growth</vt:lpstr>
      <vt:lpstr>Group activity</vt:lpstr>
      <vt:lpstr>Definition of technology</vt:lpstr>
      <vt:lpstr>Technology</vt:lpstr>
      <vt:lpstr>Importance of technology</vt:lpstr>
      <vt:lpstr>Advantages of technology in business (1 of 7)</vt:lpstr>
      <vt:lpstr>New ways of doing things (2 of 7)</vt:lpstr>
      <vt:lpstr>Cost savings (3 of 7)</vt:lpstr>
      <vt:lpstr>Communication (4 of 7)</vt:lpstr>
      <vt:lpstr>Flexibility and speed (5 of 7)</vt:lpstr>
      <vt:lpstr>Automation (6 of 7)</vt:lpstr>
      <vt:lpstr>Improved customer service (7 of 7)</vt:lpstr>
      <vt:lpstr>Group activity: </vt:lpstr>
      <vt:lpstr>References - Capon, C. (2009) Understanding the business environment: inside and outside the organisation. Third edition. Harlow, England: Prentice Hall/Financial Times. - Federico, G. and Tena-Junguito, A. (2017) A tale of two globalizations: gains from trade and openness 1800–2010. Review of world economics, 153(3), pp. 601–626. Available at: https://doi.org/10.1007/s10290-017-0279-z. - Needle, D. Burns, J. (2019) Business in context: an introduction to business and its environment. Seventh edition. Andover: Cengage Learning.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140</cp:revision>
  <cp:lastPrinted>2018-07-02T15:32:24Z</cp:lastPrinted>
  <dcterms:created xsi:type="dcterms:W3CDTF">2002-10-07T19:43:58Z</dcterms:created>
  <dcterms:modified xsi:type="dcterms:W3CDTF">2024-09-12T22:03:23Z</dcterms:modified>
</cp:coreProperties>
</file>