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0"/>
  </p:notesMasterIdLst>
  <p:sldIdLst>
    <p:sldId id="256" r:id="rId3"/>
    <p:sldId id="272" r:id="rId4"/>
    <p:sldId id="296" r:id="rId5"/>
    <p:sldId id="293" r:id="rId6"/>
    <p:sldId id="294" r:id="rId7"/>
    <p:sldId id="295" r:id="rId8"/>
    <p:sldId id="29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958" autoAdjust="0"/>
    <p:restoredTop sz="67756" autoAdjust="0"/>
  </p:normalViewPr>
  <p:slideViewPr>
    <p:cSldViewPr snapToGrid="0">
      <p:cViewPr varScale="1">
        <p:scale>
          <a:sx n="61" d="100"/>
          <a:sy n="61" d="100"/>
        </p:scale>
        <p:origin x="1215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non Akers" userId="fb3c9d12-5c8c-42d7-8dc7-d872d7a3d202" providerId="ADAL" clId="{80AABDCA-A693-4F09-99FD-F26609E442FC}"/>
    <pc:docChg chg="custSel modSld">
      <pc:chgData name="Rhiannon Akers" userId="fb3c9d12-5c8c-42d7-8dc7-d872d7a3d202" providerId="ADAL" clId="{80AABDCA-A693-4F09-99FD-F26609E442FC}" dt="2025-11-25T21:25:19.734" v="1" actId="22"/>
      <pc:docMkLst>
        <pc:docMk/>
      </pc:docMkLst>
      <pc:sldChg chg="addSp delSp modSp mod">
        <pc:chgData name="Rhiannon Akers" userId="fb3c9d12-5c8c-42d7-8dc7-d872d7a3d202" providerId="ADAL" clId="{80AABDCA-A693-4F09-99FD-F26609E442FC}" dt="2025-11-25T21:25:19.734" v="1" actId="22"/>
        <pc:sldMkLst>
          <pc:docMk/>
          <pc:sldMk cId="1157211797" sldId="296"/>
        </pc:sldMkLst>
        <pc:spChg chg="add del mod">
          <ac:chgData name="Rhiannon Akers" userId="fb3c9d12-5c8c-42d7-8dc7-d872d7a3d202" providerId="ADAL" clId="{80AABDCA-A693-4F09-99FD-F26609E442FC}" dt="2025-11-25T21:25:19.734" v="1" actId="22"/>
          <ac:spMkLst>
            <pc:docMk/>
            <pc:sldMk cId="1157211797" sldId="296"/>
            <ac:spMk id="4" creationId="{6004A2B3-13B8-ED87-4B95-7E671D3E3BF7}"/>
          </ac:spMkLst>
        </pc:spChg>
        <pc:picChg chg="add mod ord">
          <ac:chgData name="Rhiannon Akers" userId="fb3c9d12-5c8c-42d7-8dc7-d872d7a3d202" providerId="ADAL" clId="{80AABDCA-A693-4F09-99FD-F26609E442FC}" dt="2025-11-25T21:25:19.734" v="1" actId="22"/>
          <ac:picMkLst>
            <pc:docMk/>
            <pc:sldMk cId="1157211797" sldId="296"/>
            <ac:picMk id="6" creationId="{D87EDC13-7156-0F88-1901-E540B19EF610}"/>
          </ac:picMkLst>
        </pc:picChg>
        <pc:picChg chg="del">
          <ac:chgData name="Rhiannon Akers" userId="fb3c9d12-5c8c-42d7-8dc7-d872d7a3d202" providerId="ADAL" clId="{80AABDCA-A693-4F09-99FD-F26609E442FC}" dt="2025-11-25T21:25:18.215" v="0" actId="478"/>
          <ac:picMkLst>
            <pc:docMk/>
            <pc:sldMk cId="1157211797" sldId="296"/>
            <ac:picMk id="7" creationId="{9287DD9B-A6C3-7389-18FC-EE6E31E7BC4C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8803FE-EA33-4F80-A8F8-1AC7C47CCF69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7325CA-BFF4-44AA-A03D-8098CD61DE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4292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uk/knowledge/factsheets/strategic-total-factsheet/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doi.org/10.1027/1866-5888/a000187" TargetMode="External"/><Relationship Id="rId4" Type="http://schemas.openxmlformats.org/officeDocument/2006/relationships/hyperlink" Target="https://www.peoplemanagement.co.uk/article/1743866/real-value-reward" TargetMode="Externa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uk/knowledge/factsheets/pay-structures-factsheet/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gallup.com/workplace/236441/employee-recognition-low-cost-high-impact.aspx" TargetMode="Externa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briefings.files.parliament.uk/documents/CBP-9366/CBP-9366.pdf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www.cipd.org/uk/knowledge/employment-law/equal-pay/" TargetMode="External"/><Relationship Id="rId5" Type="http://schemas.openxmlformats.org/officeDocument/2006/relationships/hyperlink" Target="https://www.acas.org.uk/job-evaluation-considerations-and-risks-advice-booklet" TargetMode="External"/><Relationship Id="rId4" Type="http://schemas.openxmlformats.org/officeDocument/2006/relationships/hyperlink" Target="https://www.cipd.org/uk/knowledge/factsheets/market-pricing-factsheet/" TargetMode="Externa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7325CA-BFF4-44AA-A03D-8098CD61DEB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161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Reminder – Try to tailor your answers to Eco-Insulate UK – what do their senior management team need to be aware of?</a:t>
            </a:r>
          </a:p>
          <a:p>
            <a:endParaRPr lang="en-GB" dirty="0"/>
          </a:p>
          <a:p>
            <a:r>
              <a:rPr lang="en-GB" dirty="0"/>
              <a:t>Report format – formal structure, write in the third person, may want to include brief introduction. </a:t>
            </a:r>
          </a:p>
          <a:p>
            <a:endParaRPr lang="en-GB" dirty="0"/>
          </a:p>
          <a:p>
            <a:r>
              <a:rPr lang="en-GB" dirty="0"/>
              <a:t>3900 words – 10 questions (could aim 350-400 words each depending on introduction and conclusion) – 10% buffer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7325CA-BFF4-44AA-A03D-8098CD61DEB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6186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AC 1.1 </a:t>
            </a:r>
          </a:p>
          <a:p>
            <a:r>
              <a:rPr lang="en-GB" dirty="0"/>
              <a:t>Principles of reward: the total reward approach, intrinsic and extrinsic rewards; fairness, consistency and transparency, promoting a culture of trust, balancing internal fairness with external market rates; integrating reward with business objectives; implementing reward policies and practices; role of reward in good work; related legislation and its application. </a:t>
            </a:r>
          </a:p>
          <a:p>
            <a:endParaRPr lang="en-GB" dirty="0"/>
          </a:p>
          <a:p>
            <a:r>
              <a:rPr lang="en-GB" dirty="0"/>
              <a:t>Importance to organisational culture and performance management: reward strategies that support the organisational culture and values; recognising and rewarding performance; stimulating performance by rewarding for value created; engaging employees to drive performance.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kern="10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Armstrong, M. and Brown, D. (2019) </a:t>
            </a:r>
            <a:r>
              <a:rPr lang="en-GB" sz="1800" i="1" kern="10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Armstrong’s Handbook of Reward Management Practice: Improving Performance Through Reward</a:t>
            </a:r>
            <a:r>
              <a:rPr lang="en-GB" sz="1800" kern="10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Sixth edition. London: Kogan Page, Limited.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  <a:p>
            <a:r>
              <a:rPr lang="en-GB" dirty="0"/>
              <a:t>CIPD (2024) </a:t>
            </a:r>
            <a:r>
              <a:rPr lang="en-GB" i="1" dirty="0"/>
              <a:t>Strategic reward and total reward</a:t>
            </a:r>
            <a:r>
              <a:rPr lang="en-GB" dirty="0"/>
              <a:t>. Available at: </a:t>
            </a:r>
            <a:r>
              <a:rPr lang="en-GB" dirty="0">
                <a:hlinkClick r:id="rId3"/>
              </a:rPr>
              <a:t>Strategic &amp; Total Reward | Factsheets | CIPD</a:t>
            </a:r>
            <a:r>
              <a:rPr lang="en-GB" dirty="0"/>
              <a:t> (Accessed: 9 July 2024)</a:t>
            </a:r>
          </a:p>
          <a:p>
            <a:endParaRPr lang="en-GB" dirty="0"/>
          </a:p>
          <a:p>
            <a:r>
              <a:rPr lang="en-GB" dirty="0"/>
              <a:t>AC 1.2 </a:t>
            </a:r>
          </a:p>
          <a:p>
            <a:r>
              <a:rPr lang="en-GB" dirty="0"/>
              <a:t>Measurement, equity, expectancy, teamworking, intrinsic orientation, senior management support, impact on motivation and results; linking behaviours and achievement measures directly to rewards.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Hajduk, P. (2017) </a:t>
            </a:r>
            <a:r>
              <a:rPr lang="en-GB" i="1" dirty="0"/>
              <a:t>What’s the real value of reward</a:t>
            </a:r>
            <a:r>
              <a:rPr lang="en-GB" dirty="0"/>
              <a:t>? Available at: </a:t>
            </a:r>
            <a:r>
              <a:rPr lang="en-GB" dirty="0">
                <a:hlinkClick r:id="rId4"/>
              </a:rPr>
              <a:t>33161 (peoplemanagement.co.uk)</a:t>
            </a:r>
            <a:r>
              <a:rPr lang="en-GB" dirty="0"/>
              <a:t> (Accessed: 24 Jun 2024)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Kerr, J. and Slocum, J.W. (2005) ‘Managing Corporate Culture through Reward Systems’, </a:t>
            </a:r>
            <a:r>
              <a:rPr lang="en-GB" b="0" i="1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The Academy of Management executive (1993)</a:t>
            </a:r>
            <a:r>
              <a:rPr lang="en-GB" b="0" i="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, 19(4), pp. 130–138. Available at: https://doi.org/10.5465/AME.2005.19417915.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0" i="0" dirty="0">
              <a:solidFill>
                <a:srgbClr val="3A3A3A"/>
              </a:solidFill>
              <a:effectLst/>
              <a:highlight>
                <a:srgbClr val="FFFFFF"/>
              </a:highlight>
              <a:latin typeface="Source Sans Pro" panose="020B0503030403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it-IT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Antoni, C.H. </a:t>
            </a:r>
            <a:r>
              <a:rPr lang="it-IT" sz="1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et al.</a:t>
            </a:r>
            <a:r>
              <a:rPr lang="it-IT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(2017) ‘Reward Management: Linking Employee Motivation and Organizational Performance’, </a:t>
            </a:r>
            <a:r>
              <a:rPr lang="en-GB" sz="1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Journal of personnel psychology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16(2), pp. 57–60. Available at: </a:t>
            </a:r>
            <a:r>
              <a:rPr lang="en-GB" sz="1800" u="sng" kern="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https://doi.org/10.1027/1866-5888/a000187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0" i="0" dirty="0">
              <a:solidFill>
                <a:srgbClr val="3A3A3A"/>
              </a:solidFill>
              <a:effectLst/>
              <a:highlight>
                <a:srgbClr val="FFFFFF"/>
              </a:highlight>
              <a:latin typeface="Source Sans Pro" panose="020B0503030403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0" i="0" dirty="0">
              <a:solidFill>
                <a:srgbClr val="3A3A3A"/>
              </a:solidFill>
              <a:effectLst/>
              <a:highlight>
                <a:srgbClr val="FFFFFF"/>
              </a:highlight>
              <a:latin typeface="Source Sans Pro" panose="020B0503030403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7325CA-BFF4-44AA-A03D-8098CD61DEB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323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AC 2.1 </a:t>
            </a:r>
          </a:p>
          <a:p>
            <a:r>
              <a:rPr lang="en-GB" dirty="0"/>
              <a:t>Formal and informal structures; types of formal structures such as multi-graded structure, broad-graded, broad-banded, job families; informal structures such as spot rates and individual job grades. 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CIPD (2024) </a:t>
            </a:r>
            <a:r>
              <a:rPr lang="en-GB" i="1" dirty="0"/>
              <a:t>Pay structures and pay progression</a:t>
            </a:r>
            <a:r>
              <a:rPr lang="en-GB" dirty="0"/>
              <a:t>. Available at: </a:t>
            </a:r>
            <a:r>
              <a:rPr lang="en-GB" dirty="0">
                <a:hlinkClick r:id="rId3"/>
              </a:rPr>
              <a:t>Pay Structures and Pay Progression | Factsheets | CIPD</a:t>
            </a:r>
            <a:r>
              <a:rPr lang="en-GB" dirty="0"/>
              <a:t> (Accessed: 9 July 2024).</a:t>
            </a:r>
          </a:p>
          <a:p>
            <a:endParaRPr lang="en-GB" dirty="0"/>
          </a:p>
          <a:p>
            <a:r>
              <a:rPr lang="en-GB" dirty="0"/>
              <a:t>AC 2.2 </a:t>
            </a:r>
          </a:p>
          <a:p>
            <a:r>
              <a:rPr lang="en-GB" dirty="0"/>
              <a:t>Types of contingent pay such as performance-related pay, </a:t>
            </a:r>
            <a:r>
              <a:rPr lang="en-GB" dirty="0" err="1"/>
              <a:t>competencyrelated</a:t>
            </a:r>
            <a:r>
              <a:rPr lang="en-GB" dirty="0"/>
              <a:t> pay, contribution-related pay, skill-based pay, service/tenure related pay. Impact on individual, team and organisational performance.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Open Sans" panose="020B0606030504020204" pitchFamily="34" charset="0"/>
              </a:rPr>
              <a:t>Ghosh, D., Buss, M., &amp; </a:t>
            </a:r>
            <a:r>
              <a:rPr lang="en-GB" b="0" i="0" dirty="0" err="1">
                <a:solidFill>
                  <a:srgbClr val="333333"/>
                </a:solidFill>
                <a:effectLst/>
                <a:highlight>
                  <a:srgbClr val="FFFFFF"/>
                </a:highlight>
                <a:latin typeface="Open Sans" panose="020B0606030504020204" pitchFamily="34" charset="0"/>
              </a:rPr>
              <a:t>Shivhare</a:t>
            </a:r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Open Sans" panose="020B0606030504020204" pitchFamily="34" charset="0"/>
              </a:rPr>
              <a:t>, A. (2024). Does Contingent Reward Leadership Enhance or Diminish Team Creativity? It Depends on Leader (Un-) Predictability. Journal of Leadership &amp; Organizational Studies, 31(2), 224-237. https://doi.org/10.1177/15480518231216868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0" i="0" dirty="0">
              <a:solidFill>
                <a:srgbClr val="333333"/>
              </a:solidFill>
              <a:effectLst/>
              <a:highlight>
                <a:srgbClr val="FFFFFF"/>
              </a:highlight>
              <a:latin typeface="Open Sans" panose="020B0606030504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 err="1">
                <a:solidFill>
                  <a:srgbClr val="212121"/>
                </a:solidFill>
                <a:effectLst/>
                <a:highlight>
                  <a:srgbClr val="FFFFFF"/>
                </a:highlight>
                <a:latin typeface="BlinkMacSystemFont"/>
              </a:rPr>
              <a:t>Fröber</a:t>
            </a:r>
            <a:r>
              <a:rPr lang="en-GB" b="0" i="0" dirty="0">
                <a:solidFill>
                  <a:srgbClr val="212121"/>
                </a:solidFill>
                <a:effectLst/>
                <a:highlight>
                  <a:srgbClr val="FFFFFF"/>
                </a:highlight>
                <a:latin typeface="BlinkMacSystemFont"/>
              </a:rPr>
              <a:t>, K., &amp; </a:t>
            </a:r>
            <a:r>
              <a:rPr lang="en-GB" b="0" i="0" dirty="0" err="1">
                <a:solidFill>
                  <a:srgbClr val="212121"/>
                </a:solidFill>
                <a:effectLst/>
                <a:highlight>
                  <a:srgbClr val="FFFFFF"/>
                </a:highlight>
                <a:latin typeface="BlinkMacSystemFont"/>
              </a:rPr>
              <a:t>Dreisbach</a:t>
            </a:r>
            <a:r>
              <a:rPr lang="en-GB" b="0" i="0" dirty="0">
                <a:solidFill>
                  <a:srgbClr val="212121"/>
                </a:solidFill>
                <a:effectLst/>
                <a:highlight>
                  <a:srgbClr val="FFFFFF"/>
                </a:highlight>
                <a:latin typeface="BlinkMacSystemFont"/>
              </a:rPr>
              <a:t>, G. (2016). How performance (non-)contingent reward modulates cognitive control. </a:t>
            </a:r>
            <a:r>
              <a:rPr lang="en-GB" b="0" i="1" dirty="0">
                <a:solidFill>
                  <a:srgbClr val="212121"/>
                </a:solidFill>
                <a:effectLst/>
                <a:highlight>
                  <a:srgbClr val="FFFFFF"/>
                </a:highlight>
                <a:latin typeface="BlinkMacSystemFont"/>
              </a:rPr>
              <a:t>Acta </a:t>
            </a:r>
            <a:r>
              <a:rPr lang="en-GB" b="0" i="1" dirty="0" err="1">
                <a:solidFill>
                  <a:srgbClr val="212121"/>
                </a:solidFill>
                <a:effectLst/>
                <a:highlight>
                  <a:srgbClr val="FFFFFF"/>
                </a:highlight>
                <a:latin typeface="BlinkMacSystemFont"/>
              </a:rPr>
              <a:t>psychologica</a:t>
            </a:r>
            <a:r>
              <a:rPr lang="en-GB" b="0" i="0" dirty="0">
                <a:solidFill>
                  <a:srgbClr val="212121"/>
                </a:solidFill>
                <a:effectLst/>
                <a:highlight>
                  <a:srgbClr val="FFFFFF"/>
                </a:highlight>
                <a:latin typeface="BlinkMacSystemFont"/>
              </a:rPr>
              <a:t>, </a:t>
            </a:r>
            <a:r>
              <a:rPr lang="en-GB" b="0" i="1" dirty="0">
                <a:solidFill>
                  <a:srgbClr val="212121"/>
                </a:solidFill>
                <a:effectLst/>
                <a:highlight>
                  <a:srgbClr val="FFFFFF"/>
                </a:highlight>
                <a:latin typeface="BlinkMacSystemFont"/>
              </a:rPr>
              <a:t>168</a:t>
            </a:r>
            <a:r>
              <a:rPr lang="en-GB" b="0" i="0" dirty="0">
                <a:solidFill>
                  <a:srgbClr val="212121"/>
                </a:solidFill>
                <a:effectLst/>
                <a:highlight>
                  <a:srgbClr val="FFFFFF"/>
                </a:highlight>
                <a:latin typeface="BlinkMacSystemFont"/>
              </a:rPr>
              <a:t>, 65–77. https://doi.org/10.1016/j.actpsy.2016.04.008</a:t>
            </a:r>
            <a:endParaRPr lang="en-GB" b="0" i="0" dirty="0">
              <a:solidFill>
                <a:srgbClr val="333333"/>
              </a:solidFill>
              <a:effectLst/>
              <a:highlight>
                <a:srgbClr val="FFFFFF"/>
              </a:highlight>
              <a:latin typeface="Open Sans" panose="020B060603050402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AC 2.3 </a:t>
            </a:r>
          </a:p>
          <a:p>
            <a:r>
              <a:rPr lang="en-GB" dirty="0"/>
              <a:t>Types of benefits offered and merits of each: types of benefits such as performance-related pay; profit-sharing; gainsharing; share ownership; payment by results; bonus schemes; commission; pensions; healthcare; insurance cover; sick pay; enhanced redundancy pay; career counselling; company loans; season ticket loans; company cars; concierge services; fees to professional bodies; enhanced maternity; paternity and adoption leave and pay; childcare; sports and social facilities, etc; flexible benefits; impact of reward costs and ability of organisation to resource these costs; development of budgets and resource recommendations. Individual differences in what is important in their reward; merits of each type of benefit: general merits include increased employee engagement, motivation and commitment to the organisation, reduced churn, helps to attract employees to the organisation.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0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Armstrong, M. and Brown, D. (2019) </a:t>
            </a:r>
            <a:r>
              <a:rPr lang="en-GB" sz="1200" i="1" kern="10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Armstrong’s Handbook of Reward Management Practice: Improving Performance Through Reward</a:t>
            </a:r>
            <a:r>
              <a:rPr lang="en-GB" sz="1200" kern="10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Sixth edition. London: Kogan Page, Limited.</a:t>
            </a:r>
            <a:endParaRPr lang="en-GB" sz="12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  <a:p>
            <a:r>
              <a:rPr lang="en-GB" dirty="0"/>
              <a:t>AC 2.4 </a:t>
            </a:r>
          </a:p>
          <a:p>
            <a:r>
              <a:rPr lang="en-GB" dirty="0"/>
              <a:t>Differences between formal and informal recognition; day-to-day recognition; public recognition; cash awards; value of cash awards; non-cash awards such as gifts, vouchers, tickets</a:t>
            </a:r>
          </a:p>
          <a:p>
            <a:endParaRPr lang="en-GB" dirty="0"/>
          </a:p>
          <a:p>
            <a:r>
              <a:rPr lang="en-GB" dirty="0"/>
              <a:t>Gallup (2024) </a:t>
            </a:r>
            <a:r>
              <a:rPr lang="en-GB" i="1" dirty="0"/>
              <a:t>The Importance of Employee Recognition: Low Cost, High Impact. </a:t>
            </a:r>
            <a:r>
              <a:rPr lang="en-GB" dirty="0"/>
              <a:t>Available at: </a:t>
            </a:r>
            <a:r>
              <a:rPr lang="en-GB" dirty="0">
                <a:hlinkClick r:id="rId4"/>
              </a:rPr>
              <a:t>The Importance of Employee Recognition: Low Cost, High Impact (gallup.com)</a:t>
            </a:r>
            <a:r>
              <a:rPr lang="en-GB" dirty="0"/>
              <a:t> (Accessed: 9 July 2024)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7325CA-BFF4-44AA-A03D-8098CD61DEB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7503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AC 3.1 </a:t>
            </a:r>
          </a:p>
          <a:p>
            <a:r>
              <a:rPr lang="en-GB" dirty="0"/>
              <a:t>Context of the reward environment: levels of business activity and confidence; economic outlook; industrial trends and sector profiles including common reward packages – private, public and voluntary; equality legislation; regional differences in pay; occupational classification, labour force trends, pay reviews and pay trends; international comparisons, legal frameworks and cultural drivers. Internal and external factors: for example labour market, human capital, efficiency wage and agency; the psychological contract, expectancy and equity; collective bargaining and pay determination; development of pay determination; the increasing regulation of pay; competitiveness; external and internal equity.</a:t>
            </a:r>
          </a:p>
          <a:p>
            <a:endParaRPr lang="en-GB" dirty="0"/>
          </a:p>
          <a:p>
            <a:r>
              <a:rPr lang="en-GB" dirty="0"/>
              <a:t>Francis-Devine, B. and Powell, A. (2024) </a:t>
            </a:r>
            <a:r>
              <a:rPr lang="en-GB" i="1" dirty="0"/>
              <a:t>UK labour market statistics.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Microsoft Word - CBP9366_May.docx (parliament.uk)</a:t>
            </a:r>
            <a:r>
              <a:rPr lang="en-GB" dirty="0"/>
              <a:t> (Accessed: 9 July 2024)</a:t>
            </a:r>
          </a:p>
          <a:p>
            <a:endParaRPr lang="en-GB" dirty="0"/>
          </a:p>
          <a:p>
            <a:r>
              <a:rPr lang="en-GB" dirty="0"/>
              <a:t>AC 3.2</a:t>
            </a:r>
          </a:p>
          <a:p>
            <a:r>
              <a:rPr lang="en-GB" dirty="0"/>
              <a:t>Sources of intelligence; evaluation, reliability and measurement of data; earnings, working hours, inflation, recruitment and vacancies; unemployment, pay settlements, bargaining and industrial disputes; reward and salary surveys, payroll data; government surveys, statistics and requirements.</a:t>
            </a:r>
          </a:p>
          <a:p>
            <a:endParaRPr lang="en-GB" dirty="0"/>
          </a:p>
          <a:p>
            <a:r>
              <a:rPr lang="en-GB" dirty="0"/>
              <a:t>CIPD (2024) </a:t>
            </a:r>
            <a:r>
              <a:rPr lang="en-GB" i="1" dirty="0"/>
              <a:t>Job evaluation and market pricing. </a:t>
            </a:r>
            <a:r>
              <a:rPr lang="en-GB" dirty="0"/>
              <a:t>Available at: </a:t>
            </a:r>
            <a:r>
              <a:rPr lang="en-GB" dirty="0">
                <a:hlinkClick r:id="rId4"/>
              </a:rPr>
              <a:t>Job Evaluation &amp; Market Pricing | CIPD</a:t>
            </a:r>
            <a:r>
              <a:rPr lang="en-GB" dirty="0"/>
              <a:t> (Accessed: 9 July 2024)</a:t>
            </a:r>
          </a:p>
          <a:p>
            <a:endParaRPr lang="en-GB" dirty="0"/>
          </a:p>
          <a:p>
            <a:r>
              <a:rPr lang="en-GB" dirty="0"/>
              <a:t>AC 3.3</a:t>
            </a:r>
          </a:p>
          <a:p>
            <a:r>
              <a:rPr lang="en-GB" dirty="0"/>
              <a:t>Differences between formal and informal approaches; differences between analytical and non-analytical job evaluation; point factors; job matching; levelling; use in equal pay defences.</a:t>
            </a:r>
          </a:p>
          <a:p>
            <a:endParaRPr lang="en-GB" dirty="0"/>
          </a:p>
          <a:p>
            <a:r>
              <a:rPr lang="en-GB" dirty="0"/>
              <a:t>ACAS (2014) </a:t>
            </a:r>
            <a:r>
              <a:rPr lang="en-GB" i="1" dirty="0"/>
              <a:t>Job evaluation: considerations and risks advice booklet. </a:t>
            </a:r>
            <a:r>
              <a:rPr lang="en-GB" dirty="0"/>
              <a:t>Available at: </a:t>
            </a:r>
            <a:r>
              <a:rPr lang="en-GB" dirty="0">
                <a:hlinkClick r:id="rId5"/>
              </a:rPr>
              <a:t>Job evaluation: considerations and risks advice booklet | </a:t>
            </a:r>
            <a:r>
              <a:rPr lang="en-GB" dirty="0" err="1">
                <a:hlinkClick r:id="rId5"/>
              </a:rPr>
              <a:t>Acas</a:t>
            </a:r>
            <a:r>
              <a:rPr lang="en-GB" dirty="0"/>
              <a:t> (Accessed: 9 July 2024)</a:t>
            </a:r>
          </a:p>
          <a:p>
            <a:endParaRPr lang="en-GB" dirty="0"/>
          </a:p>
          <a:p>
            <a:r>
              <a:rPr lang="en-GB" dirty="0"/>
              <a:t>AC 3.4</a:t>
            </a:r>
          </a:p>
          <a:p>
            <a:r>
              <a:rPr lang="en-GB" dirty="0"/>
              <a:t>Equal pay and reward; minimum pay; itemised pay statements; income tax; reporting requirements such as gender pay gap, CEO pay ratios, annual reports</a:t>
            </a:r>
          </a:p>
          <a:p>
            <a:endParaRPr lang="en-GB" dirty="0"/>
          </a:p>
          <a:p>
            <a:r>
              <a:rPr lang="en-GB" dirty="0"/>
              <a:t>CIPD (2024) </a:t>
            </a:r>
            <a:r>
              <a:rPr lang="en-GB" i="1" dirty="0"/>
              <a:t>Equal pay: UK employment law. </a:t>
            </a:r>
            <a:r>
              <a:rPr lang="en-GB" dirty="0"/>
              <a:t>Available at: </a:t>
            </a:r>
            <a:r>
              <a:rPr lang="en-GB" dirty="0">
                <a:hlinkClick r:id="rId6"/>
              </a:rPr>
              <a:t>Equal pay: UK employment law | CIPD</a:t>
            </a:r>
            <a:r>
              <a:rPr lang="en-GB" dirty="0"/>
              <a:t> (Accessed: 9 July 2024)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7325CA-BFF4-44AA-A03D-8098CD61DEB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2172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Reminder – Utilise the learning plan list of relevant credible sources.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7325CA-BFF4-44AA-A03D-8098CD61DEB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7875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0AA65B1-D3B5-4EFB-BCAC-0CA7EA219A9C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FD25-54A5-485A-B45E-B3B04AA42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835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A65B1-D3B5-4EFB-BCAC-0CA7EA219A9C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FD25-54A5-485A-B45E-B3B04AA42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9623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A65B1-D3B5-4EFB-BCAC-0CA7EA219A9C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FD25-54A5-485A-B45E-B3B04AA42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4618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A65B1-D3B5-4EFB-BCAC-0CA7EA219A9C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FD25-54A5-485A-B45E-B3B04AA42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5074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A65B1-D3B5-4EFB-BCAC-0CA7EA219A9C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FD25-54A5-485A-B45E-B3B04AA42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115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A65B1-D3B5-4EFB-BCAC-0CA7EA219A9C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FD25-54A5-485A-B45E-B3B04AA42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5097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A65B1-D3B5-4EFB-BCAC-0CA7EA219A9C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FD25-54A5-485A-B45E-B3B04AA42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0099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A65B1-D3B5-4EFB-BCAC-0CA7EA219A9C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FD25-54A5-485A-B45E-B3B04AA42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0423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A65B1-D3B5-4EFB-BCAC-0CA7EA219A9C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FD25-54A5-485A-B45E-B3B04AA42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047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A65B1-D3B5-4EFB-BCAC-0CA7EA219A9C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FD25-54A5-485A-B45E-B3B04AA42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6697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A65B1-D3B5-4EFB-BCAC-0CA7EA219A9C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FD25-54A5-485A-B45E-B3B04AA42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0383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654910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52932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3185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png"/><Relationship Id="rId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AA65B1-D3B5-4EFB-BCAC-0CA7EA219A9C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08FD25-54A5-485A-B45E-B3B04AA42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530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4622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Outcomes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marR="0" lvl="0" indent="-5143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US" dirty="0"/>
              <a:t>Understand the impact of reward approaches and packages. </a:t>
            </a:r>
          </a:p>
          <a:p>
            <a:pPr marL="514350" marR="0" lvl="0" indent="-5143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endParaRPr lang="en-US" dirty="0"/>
          </a:p>
          <a:p>
            <a:pPr marL="514350" marR="0" lvl="0" indent="-5143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US" dirty="0"/>
              <a:t>Understand the importance of different components of reward.</a:t>
            </a:r>
          </a:p>
          <a:p>
            <a:pPr marL="514350" marR="0" lvl="0" indent="-5143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endParaRPr lang="en-US" dirty="0"/>
          </a:p>
          <a:p>
            <a:pPr marL="514350" marR="0" lvl="0" indent="-5143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US" dirty="0"/>
              <a:t>Understand how to develop insight from benchmarking data to inform reward approaches. </a:t>
            </a:r>
          </a:p>
        </p:txBody>
      </p:sp>
    </p:spTree>
    <p:extLst>
      <p:ext uri="{BB962C8B-B14F-4D97-AF65-F5344CB8AC3E}">
        <p14:creationId xmlns:p14="http://schemas.microsoft.com/office/powerpoint/2010/main" val="17716621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65614-9996-C653-C45D-078D31FFB9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 reminder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87EDC13-7156-0F88-1901-E540B19EF6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861674" y="1600200"/>
            <a:ext cx="6468652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72117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Understand the impact of reward approaches and packages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rtl="0">
              <a:lnSpc>
                <a:spcPct val="110000"/>
              </a:lnSpc>
              <a:spcAft>
                <a:spcPts val="800"/>
              </a:spcAft>
              <a:buClr>
                <a:srgbClr val="004147"/>
              </a:buClr>
              <a:buNone/>
            </a:pPr>
            <a:r>
              <a:rPr lang="en-GB" sz="2800" dirty="0">
                <a:effectLst/>
                <a:latin typeface="Trebuchet MS" panose="020B0603020202020204" pitchFamily="34" charset="0"/>
                <a:ea typeface="Arial" panose="020B0604020202020204" pitchFamily="34" charset="0"/>
              </a:rPr>
              <a:t>Explain the principles of reward and its importance to organisational culture and performance management. </a:t>
            </a:r>
            <a:r>
              <a:rPr lang="en-GB" sz="2800" dirty="0">
                <a:solidFill>
                  <a:srgbClr val="000000"/>
                </a:solidFill>
                <a:effectLst/>
                <a:latin typeface="Trebuchet MS" panose="020B0603020202020204" pitchFamily="34" charset="0"/>
                <a:ea typeface="Arial" panose="020B0604020202020204" pitchFamily="34" charset="0"/>
              </a:rPr>
              <a:t>(AC 1.1)</a:t>
            </a:r>
            <a:endParaRPr lang="en-GB" sz="28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lvl="0" indent="0" rtl="0">
              <a:lnSpc>
                <a:spcPct val="110000"/>
              </a:lnSpc>
              <a:spcAft>
                <a:spcPts val="800"/>
              </a:spcAft>
              <a:buClr>
                <a:srgbClr val="004147"/>
              </a:buClr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Trebuchet MS" panose="020B0603020202020204" pitchFamily="34" charset="0"/>
                <a:ea typeface="Arial" panose="020B0604020202020204" pitchFamily="34" charset="0"/>
              </a:rPr>
              <a:t>Assess the contribution of extrinsic and intrinsic rewards to improving employee contribution and sustained organisational performance. (AC 1.2)</a:t>
            </a: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514350" marR="0" lvl="0" indent="-5143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8194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Understand the importance of different components of reward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Trebuchet MS" panose="020B0603020202020204" pitchFamily="34" charset="0"/>
                <a:ea typeface="Arial" panose="020B0604020202020204" pitchFamily="34" charset="0"/>
              </a:rPr>
              <a:t>Explain the differences between types of grade and pay structures. (AC 2.1)</a:t>
            </a: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lvl="0" indent="0">
              <a:lnSpc>
                <a:spcPct val="110000"/>
              </a:lnSpc>
              <a:spcAft>
                <a:spcPts val="800"/>
              </a:spcAft>
              <a:buClr>
                <a:srgbClr val="004147"/>
              </a:buClr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Trebuchet MS" panose="020B0603020202020204" pitchFamily="34" charset="0"/>
                <a:ea typeface="Arial" panose="020B0604020202020204" pitchFamily="34" charset="0"/>
              </a:rPr>
              <a:t>Explain how contingent rewards can impact individual, team and organisational performance. (AC 2.2)</a:t>
            </a:r>
            <a:endParaRPr lang="en-GB" sz="28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lvl="0" indent="0">
              <a:lnSpc>
                <a:spcPct val="110000"/>
              </a:lnSpc>
              <a:spcAft>
                <a:spcPts val="800"/>
              </a:spcAft>
              <a:buClr>
                <a:srgbClr val="004147"/>
              </a:buClr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Trebuchet MS" panose="020B0603020202020204" pitchFamily="34" charset="0"/>
                <a:ea typeface="Arial" panose="020B0604020202020204" pitchFamily="34" charset="0"/>
              </a:rPr>
              <a:t>Explain the merits of different types of benefits offered by organisations. (AC 2.3)</a:t>
            </a:r>
          </a:p>
          <a:p>
            <a:pPr marL="0" lvl="0" indent="0">
              <a:lnSpc>
                <a:spcPct val="110000"/>
              </a:lnSpc>
              <a:spcAft>
                <a:spcPts val="800"/>
              </a:spcAft>
              <a:buClr>
                <a:srgbClr val="004147"/>
              </a:buClr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Trebuchet MS" panose="020B0603020202020204" pitchFamily="34" charset="0"/>
                <a:ea typeface="Arial" panose="020B0604020202020204" pitchFamily="34" charset="0"/>
              </a:rPr>
              <a:t>Explain the merits of different types of recognition schemes offered by organisations. (AC 2.4)</a:t>
            </a: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514350" marR="0" lvl="0" indent="-5143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02887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08" y="268010"/>
            <a:ext cx="12009783" cy="1521033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Understand how to develop insight from benchmarking data to inform reward approaches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lvl="0" indent="0" rtl="0">
              <a:lnSpc>
                <a:spcPct val="110000"/>
              </a:lnSpc>
              <a:spcAft>
                <a:spcPts val="800"/>
              </a:spcAft>
              <a:buClr>
                <a:srgbClr val="004147"/>
              </a:buClr>
              <a:buNone/>
            </a:pPr>
            <a:endParaRPr lang="en-GB" sz="1800" dirty="0">
              <a:solidFill>
                <a:srgbClr val="000000"/>
              </a:solidFill>
              <a:effectLst/>
              <a:latin typeface="Trebuchet MS" panose="020B0603020202020204" pitchFamily="34" charset="0"/>
              <a:ea typeface="Arial" panose="020B0604020202020204" pitchFamily="34" charset="0"/>
            </a:endParaRPr>
          </a:p>
          <a:p>
            <a:pPr marL="0" lvl="0" indent="0" rtl="0">
              <a:lnSpc>
                <a:spcPct val="110000"/>
              </a:lnSpc>
              <a:spcAft>
                <a:spcPts val="800"/>
              </a:spcAft>
              <a:buClr>
                <a:srgbClr val="004147"/>
              </a:buClr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Trebuchet MS" panose="020B0603020202020204" pitchFamily="34" charset="0"/>
                <a:ea typeface="Arial" panose="020B0604020202020204" pitchFamily="34" charset="0"/>
              </a:rPr>
              <a:t>Assess the business context of the reward environment. (AC 3.1)</a:t>
            </a: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lvl="0" indent="0">
              <a:lnSpc>
                <a:spcPct val="110000"/>
              </a:lnSpc>
              <a:spcAft>
                <a:spcPts val="800"/>
              </a:spcAft>
              <a:buClr>
                <a:srgbClr val="004147"/>
              </a:buClr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Trebuchet MS" panose="020B0603020202020204" pitchFamily="34" charset="0"/>
                <a:ea typeface="Arial" panose="020B0604020202020204" pitchFamily="34" charset="0"/>
              </a:rPr>
              <a:t>Evaluate the most appropriate ways in which benchmarking data can be gathered and measured to develop insight. (AC 3.2)</a:t>
            </a: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Trebuchet MS" panose="020B0603020202020204" pitchFamily="34" charset="0"/>
                <a:ea typeface="Arial" panose="020B0604020202020204" pitchFamily="34" charset="0"/>
              </a:rPr>
              <a:t>Explain approaches to job evaluation. (AC 3.3)</a:t>
            </a: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Trebuchet MS" panose="020B0603020202020204" pitchFamily="34" charset="0"/>
                <a:ea typeface="Arial" panose="020B0604020202020204" pitchFamily="34" charset="0"/>
              </a:rPr>
              <a:t>Explain the legislative requirements that impact reward practice. (AC 3.4) </a:t>
            </a: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514350" marR="0" lvl="0" indent="-5143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40767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8800" dirty="0"/>
              <a:t>Any questions?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7715141"/>
      </p:ext>
    </p:extLst>
  </p:cSld>
  <p:clrMapOvr>
    <a:masterClrMapping/>
  </p:clrMapOvr>
</p:sld>
</file>

<file path=ppt/theme/theme1.xml><?xml version="1.0" encoding="utf-8"?>
<a:theme xmlns:a="http://schemas.openxmlformats.org/drawingml/2006/main" name="Theme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UWTSD" id="{F21EE35A-C65B-4304-A6CB-CDA628125EC2}" vid="{AD4FE309-27E3-4943-B06C-08E55F433F37}"/>
    </a:ext>
  </a:extLst>
</a:theme>
</file>

<file path=ppt/theme/theme2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ThemeUWTSD</Template>
  <TotalTime>0</TotalTime>
  <Words>1443</Words>
  <Application>Microsoft Office PowerPoint</Application>
  <PresentationFormat>Widescreen</PresentationFormat>
  <Paragraphs>94</Paragraphs>
  <Slides>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7</vt:i4>
      </vt:variant>
    </vt:vector>
  </HeadingPairs>
  <TitlesOfParts>
    <vt:vector size="19" baseType="lpstr">
      <vt:lpstr>BlinkMacSystemFont</vt:lpstr>
      <vt:lpstr>Myriad Pro</vt:lpstr>
      <vt:lpstr>Aptos</vt:lpstr>
      <vt:lpstr>Arial</vt:lpstr>
      <vt:lpstr>Calibri</vt:lpstr>
      <vt:lpstr>Calibri Light</vt:lpstr>
      <vt:lpstr>Open Sans</vt:lpstr>
      <vt:lpstr>Source Sans Pro</vt:lpstr>
      <vt:lpstr>Times New Roman</vt:lpstr>
      <vt:lpstr>Trebuchet MS</vt:lpstr>
      <vt:lpstr>ThemeUWTSD</vt:lpstr>
      <vt:lpstr>UWTSD Holding Page</vt:lpstr>
      <vt:lpstr>PowerPoint Presentation</vt:lpstr>
      <vt:lpstr>Learning Outcomes </vt:lpstr>
      <vt:lpstr>Scenario reminder</vt:lpstr>
      <vt:lpstr>Understand the impact of reward approaches and packages</vt:lpstr>
      <vt:lpstr>Understand the importance of different components of reward</vt:lpstr>
      <vt:lpstr>Understand how to develop insight from benchmarking data to inform reward approaches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Thomas</dc:creator>
  <cp:lastModifiedBy>Rhiannon Akers</cp:lastModifiedBy>
  <cp:revision>38</cp:revision>
  <dcterms:created xsi:type="dcterms:W3CDTF">2017-11-30T17:31:08Z</dcterms:created>
  <dcterms:modified xsi:type="dcterms:W3CDTF">2025-11-25T21:25:27Z</dcterms:modified>
</cp:coreProperties>
</file>