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59"/>
  </p:notesMasterIdLst>
  <p:sldIdLst>
    <p:sldId id="294" r:id="rId2"/>
    <p:sldId id="578" r:id="rId3"/>
    <p:sldId id="579" r:id="rId4"/>
    <p:sldId id="580" r:id="rId5"/>
    <p:sldId id="576" r:id="rId6"/>
    <p:sldId id="582" r:id="rId7"/>
    <p:sldId id="331" r:id="rId8"/>
    <p:sldId id="257" r:id="rId9"/>
    <p:sldId id="317" r:id="rId10"/>
    <p:sldId id="309" r:id="rId11"/>
    <p:sldId id="333" r:id="rId12"/>
    <p:sldId id="319" r:id="rId13"/>
    <p:sldId id="584" r:id="rId14"/>
    <p:sldId id="321" r:id="rId15"/>
    <p:sldId id="586" r:id="rId16"/>
    <p:sldId id="322" r:id="rId17"/>
    <p:sldId id="324" r:id="rId18"/>
    <p:sldId id="560" r:id="rId19"/>
    <p:sldId id="293" r:id="rId20"/>
    <p:sldId id="286" r:id="rId21"/>
    <p:sldId id="299" r:id="rId22"/>
    <p:sldId id="328" r:id="rId23"/>
    <p:sldId id="329" r:id="rId24"/>
    <p:sldId id="330" r:id="rId25"/>
    <p:sldId id="264" r:id="rId26"/>
    <p:sldId id="587" r:id="rId27"/>
    <p:sldId id="300" r:id="rId28"/>
    <p:sldId id="295" r:id="rId29"/>
    <p:sldId id="589" r:id="rId30"/>
    <p:sldId id="588" r:id="rId31"/>
    <p:sldId id="305" r:id="rId32"/>
    <p:sldId id="301" r:id="rId33"/>
    <p:sldId id="437" r:id="rId34"/>
    <p:sldId id="590" r:id="rId35"/>
    <p:sldId id="591" r:id="rId36"/>
    <p:sldId id="592" r:id="rId37"/>
    <p:sldId id="593" r:id="rId38"/>
    <p:sldId id="595" r:id="rId39"/>
    <p:sldId id="596" r:id="rId40"/>
    <p:sldId id="594" r:id="rId41"/>
    <p:sldId id="326" r:id="rId42"/>
    <p:sldId id="269" r:id="rId43"/>
    <p:sldId id="597" r:id="rId44"/>
    <p:sldId id="599" r:id="rId45"/>
    <p:sldId id="302" r:id="rId46"/>
    <p:sldId id="304" r:id="rId47"/>
    <p:sldId id="259" r:id="rId48"/>
    <p:sldId id="327" r:id="rId49"/>
    <p:sldId id="306" r:id="rId50"/>
    <p:sldId id="260" r:id="rId51"/>
    <p:sldId id="262" r:id="rId52"/>
    <p:sldId id="288" r:id="rId53"/>
    <p:sldId id="598" r:id="rId54"/>
    <p:sldId id="273" r:id="rId55"/>
    <p:sldId id="307" r:id="rId56"/>
    <p:sldId id="290" r:id="rId57"/>
    <p:sldId id="296"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642" autoAdjust="0"/>
    <p:restoredTop sz="95833" autoAdjust="0"/>
  </p:normalViewPr>
  <p:slideViewPr>
    <p:cSldViewPr snapToGrid="0">
      <p:cViewPr>
        <p:scale>
          <a:sx n="108" d="100"/>
          <a:sy n="108" d="100"/>
        </p:scale>
        <p:origin x="448" y="28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D380F6-D9F3-40EC-8B1E-00335B66D592}"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GB"/>
        </a:p>
      </dgm:t>
    </dgm:pt>
    <dgm:pt modelId="{E9DD56EC-FE82-4E53-B908-7B2BAD2256DA}">
      <dgm:prSet phldrT="[Text]"/>
      <dgm:spPr/>
      <dgm:t>
        <a:bodyPr/>
        <a:lstStyle/>
        <a:p>
          <a:r>
            <a:rPr lang="en-GB" dirty="0"/>
            <a:t>24/01/23</a:t>
          </a:r>
        </a:p>
      </dgm:t>
    </dgm:pt>
    <dgm:pt modelId="{D41CA0CC-D496-44E3-9614-41BC17E951D0}" type="parTrans" cxnId="{E9609D73-40A0-400F-8FE3-4D5A73AEF7F0}">
      <dgm:prSet/>
      <dgm:spPr/>
      <dgm:t>
        <a:bodyPr/>
        <a:lstStyle/>
        <a:p>
          <a:endParaRPr lang="en-GB"/>
        </a:p>
      </dgm:t>
    </dgm:pt>
    <dgm:pt modelId="{D6DD451C-C066-4A95-9161-4EC4EE13417F}" type="sibTrans" cxnId="{E9609D73-40A0-400F-8FE3-4D5A73AEF7F0}">
      <dgm:prSet/>
      <dgm:spPr/>
      <dgm:t>
        <a:bodyPr/>
        <a:lstStyle/>
        <a:p>
          <a:endParaRPr lang="en-GB"/>
        </a:p>
      </dgm:t>
    </dgm:pt>
    <dgm:pt modelId="{1D0031F9-1605-4811-85F1-52BF198F45BF}">
      <dgm:prSet phldrT="[Text]"/>
      <dgm:spPr/>
      <dgm:t>
        <a:bodyPr/>
        <a:lstStyle/>
        <a:p>
          <a:r>
            <a:rPr lang="en-GB" i="1" dirty="0"/>
            <a:t>Meet</a:t>
          </a:r>
        </a:p>
      </dgm:t>
    </dgm:pt>
    <dgm:pt modelId="{EB850FEF-847C-4B69-B2B6-84FEF5F546F2}" type="parTrans" cxnId="{9646F17D-9E19-4BDF-811A-005056448BF3}">
      <dgm:prSet/>
      <dgm:spPr/>
      <dgm:t>
        <a:bodyPr/>
        <a:lstStyle/>
        <a:p>
          <a:endParaRPr lang="en-GB"/>
        </a:p>
      </dgm:t>
    </dgm:pt>
    <dgm:pt modelId="{12EEC21B-5632-427A-8D24-7E3CD87DEFB6}" type="sibTrans" cxnId="{9646F17D-9E19-4BDF-811A-005056448BF3}">
      <dgm:prSet/>
      <dgm:spPr/>
      <dgm:t>
        <a:bodyPr/>
        <a:lstStyle/>
        <a:p>
          <a:endParaRPr lang="en-GB"/>
        </a:p>
      </dgm:t>
    </dgm:pt>
    <dgm:pt modelId="{C39F697D-1561-42BE-B511-597FB090D069}">
      <dgm:prSet phldrT="[Text]"/>
      <dgm:spPr/>
      <dgm:t>
        <a:bodyPr/>
        <a:lstStyle/>
        <a:p>
          <a:r>
            <a:rPr lang="en-GB" dirty="0"/>
            <a:t>25/01/23</a:t>
          </a:r>
        </a:p>
      </dgm:t>
    </dgm:pt>
    <dgm:pt modelId="{B5405002-7BEA-4E86-A763-5042689111BD}" type="parTrans" cxnId="{8893AC42-8F8A-4439-8168-286C158D21AC}">
      <dgm:prSet/>
      <dgm:spPr/>
      <dgm:t>
        <a:bodyPr/>
        <a:lstStyle/>
        <a:p>
          <a:endParaRPr lang="en-GB"/>
        </a:p>
      </dgm:t>
    </dgm:pt>
    <dgm:pt modelId="{EAF4D797-A7C3-4442-A236-E8DA14752796}" type="sibTrans" cxnId="{8893AC42-8F8A-4439-8168-286C158D21AC}">
      <dgm:prSet/>
      <dgm:spPr/>
      <dgm:t>
        <a:bodyPr/>
        <a:lstStyle/>
        <a:p>
          <a:endParaRPr lang="en-GB"/>
        </a:p>
      </dgm:t>
    </dgm:pt>
    <dgm:pt modelId="{B1B62567-53D1-4872-A0D9-D1A9252C95A1}">
      <dgm:prSet phldrT="[Text]"/>
      <dgm:spPr/>
      <dgm:t>
        <a:bodyPr/>
        <a:lstStyle/>
        <a:p>
          <a:r>
            <a:rPr lang="en-GB" i="1" dirty="0"/>
            <a:t>Test (in school)</a:t>
          </a:r>
        </a:p>
      </dgm:t>
    </dgm:pt>
    <dgm:pt modelId="{E566F4D6-50EE-4CE9-9429-92D1199944CF}" type="parTrans" cxnId="{EA966D3D-CC52-4090-81D6-7FC45FF3AB9B}">
      <dgm:prSet/>
      <dgm:spPr/>
      <dgm:t>
        <a:bodyPr/>
        <a:lstStyle/>
        <a:p>
          <a:endParaRPr lang="en-GB"/>
        </a:p>
      </dgm:t>
    </dgm:pt>
    <dgm:pt modelId="{270F6F75-5071-4EC8-B624-527B22FA1519}" type="sibTrans" cxnId="{EA966D3D-CC52-4090-81D6-7FC45FF3AB9B}">
      <dgm:prSet/>
      <dgm:spPr/>
      <dgm:t>
        <a:bodyPr/>
        <a:lstStyle/>
        <a:p>
          <a:endParaRPr lang="en-GB"/>
        </a:p>
      </dgm:t>
    </dgm:pt>
    <dgm:pt modelId="{A58DF975-94D8-4D94-B89B-2C08B4025CF6}">
      <dgm:prSet phldrT="[Text]"/>
      <dgm:spPr/>
      <dgm:t>
        <a:bodyPr/>
        <a:lstStyle/>
        <a:p>
          <a:r>
            <a:rPr lang="en-GB"/>
            <a:t>26/01/23</a:t>
          </a:r>
          <a:endParaRPr lang="en-GB" dirty="0"/>
        </a:p>
      </dgm:t>
    </dgm:pt>
    <dgm:pt modelId="{2A8C8245-B599-46E1-91B7-67C2000A1CF4}" type="parTrans" cxnId="{C42FC878-B2F6-48F5-8786-6AD77DE11279}">
      <dgm:prSet/>
      <dgm:spPr/>
      <dgm:t>
        <a:bodyPr/>
        <a:lstStyle/>
        <a:p>
          <a:endParaRPr lang="en-GB"/>
        </a:p>
      </dgm:t>
    </dgm:pt>
    <dgm:pt modelId="{8F3895B7-7246-4CFD-BFED-34A904444438}" type="sibTrans" cxnId="{C42FC878-B2F6-48F5-8786-6AD77DE11279}">
      <dgm:prSet/>
      <dgm:spPr/>
      <dgm:t>
        <a:bodyPr/>
        <a:lstStyle/>
        <a:p>
          <a:endParaRPr lang="en-GB"/>
        </a:p>
      </dgm:t>
    </dgm:pt>
    <dgm:pt modelId="{E812FE3F-F21A-4588-A2DC-CC955A034975}">
      <dgm:prSet phldrT="[Text]"/>
      <dgm:spPr/>
      <dgm:t>
        <a:bodyPr/>
        <a:lstStyle/>
        <a:p>
          <a:r>
            <a:rPr lang="en-GB" i="1" dirty="0"/>
            <a:t>Share</a:t>
          </a:r>
        </a:p>
      </dgm:t>
    </dgm:pt>
    <dgm:pt modelId="{46F5D0AC-6D84-49DE-9F19-A46102A569E5}" type="parTrans" cxnId="{2F5461EA-7D9C-45CB-B07E-C181887371FB}">
      <dgm:prSet/>
      <dgm:spPr/>
      <dgm:t>
        <a:bodyPr/>
        <a:lstStyle/>
        <a:p>
          <a:endParaRPr lang="en-GB"/>
        </a:p>
      </dgm:t>
    </dgm:pt>
    <dgm:pt modelId="{A379FC3C-6812-4F70-8099-127146463024}" type="sibTrans" cxnId="{2F5461EA-7D9C-45CB-B07E-C181887371FB}">
      <dgm:prSet/>
      <dgm:spPr/>
      <dgm:t>
        <a:bodyPr/>
        <a:lstStyle/>
        <a:p>
          <a:endParaRPr lang="en-GB"/>
        </a:p>
      </dgm:t>
    </dgm:pt>
    <dgm:pt modelId="{1D23B27C-5031-4FA6-8E85-8FA9B7644361}" type="pres">
      <dgm:prSet presAssocID="{67D380F6-D9F3-40EC-8B1E-00335B66D592}" presName="theList" presStyleCnt="0">
        <dgm:presLayoutVars>
          <dgm:dir/>
          <dgm:animLvl val="lvl"/>
          <dgm:resizeHandles val="exact"/>
        </dgm:presLayoutVars>
      </dgm:prSet>
      <dgm:spPr/>
    </dgm:pt>
    <dgm:pt modelId="{305E1E4F-4D4F-4B00-AD94-459EC99A83C5}" type="pres">
      <dgm:prSet presAssocID="{E9DD56EC-FE82-4E53-B908-7B2BAD2256DA}" presName="compNode" presStyleCnt="0"/>
      <dgm:spPr/>
    </dgm:pt>
    <dgm:pt modelId="{5BCB0600-506D-46AD-9581-60B4D62AF219}" type="pres">
      <dgm:prSet presAssocID="{E9DD56EC-FE82-4E53-B908-7B2BAD2256DA}" presName="aNode" presStyleLbl="bgShp" presStyleIdx="0" presStyleCnt="3"/>
      <dgm:spPr/>
    </dgm:pt>
    <dgm:pt modelId="{322B4D0A-EDC2-46AC-9FBC-AC814672625F}" type="pres">
      <dgm:prSet presAssocID="{E9DD56EC-FE82-4E53-B908-7B2BAD2256DA}" presName="textNode" presStyleLbl="bgShp" presStyleIdx="0" presStyleCnt="3"/>
      <dgm:spPr/>
    </dgm:pt>
    <dgm:pt modelId="{F8B4575F-BE0F-4312-BFC6-5F176B516E11}" type="pres">
      <dgm:prSet presAssocID="{E9DD56EC-FE82-4E53-B908-7B2BAD2256DA}" presName="compChildNode" presStyleCnt="0"/>
      <dgm:spPr/>
    </dgm:pt>
    <dgm:pt modelId="{79DBC56F-F7A2-4C46-B35F-B7F51F170C02}" type="pres">
      <dgm:prSet presAssocID="{E9DD56EC-FE82-4E53-B908-7B2BAD2256DA}" presName="theInnerList" presStyleCnt="0"/>
      <dgm:spPr/>
    </dgm:pt>
    <dgm:pt modelId="{AAF0CA09-B347-435C-BA49-100BCA849894}" type="pres">
      <dgm:prSet presAssocID="{1D0031F9-1605-4811-85F1-52BF198F45BF}" presName="childNode" presStyleLbl="node1" presStyleIdx="0" presStyleCnt="3">
        <dgm:presLayoutVars>
          <dgm:bulletEnabled val="1"/>
        </dgm:presLayoutVars>
      </dgm:prSet>
      <dgm:spPr/>
    </dgm:pt>
    <dgm:pt modelId="{4F2C2913-5F75-48F5-8B57-4912C8CE76DA}" type="pres">
      <dgm:prSet presAssocID="{E9DD56EC-FE82-4E53-B908-7B2BAD2256DA}" presName="aSpace" presStyleCnt="0"/>
      <dgm:spPr/>
    </dgm:pt>
    <dgm:pt modelId="{4BFE898B-5DB8-424D-9AF2-95B4A7C76466}" type="pres">
      <dgm:prSet presAssocID="{C39F697D-1561-42BE-B511-597FB090D069}" presName="compNode" presStyleCnt="0"/>
      <dgm:spPr/>
    </dgm:pt>
    <dgm:pt modelId="{7222A2D6-CAC8-45DC-A8F8-0CCA9FA192A7}" type="pres">
      <dgm:prSet presAssocID="{C39F697D-1561-42BE-B511-597FB090D069}" presName="aNode" presStyleLbl="bgShp" presStyleIdx="1" presStyleCnt="3"/>
      <dgm:spPr/>
    </dgm:pt>
    <dgm:pt modelId="{04C4C76C-4710-4DBD-8FDE-75AF05FC669D}" type="pres">
      <dgm:prSet presAssocID="{C39F697D-1561-42BE-B511-597FB090D069}" presName="textNode" presStyleLbl="bgShp" presStyleIdx="1" presStyleCnt="3"/>
      <dgm:spPr/>
    </dgm:pt>
    <dgm:pt modelId="{ED610B59-C000-4480-8F94-4A65049D757F}" type="pres">
      <dgm:prSet presAssocID="{C39F697D-1561-42BE-B511-597FB090D069}" presName="compChildNode" presStyleCnt="0"/>
      <dgm:spPr/>
    </dgm:pt>
    <dgm:pt modelId="{1A2825F6-A27C-4131-B12F-9B43B97D9F75}" type="pres">
      <dgm:prSet presAssocID="{C39F697D-1561-42BE-B511-597FB090D069}" presName="theInnerList" presStyleCnt="0"/>
      <dgm:spPr/>
    </dgm:pt>
    <dgm:pt modelId="{6390A2E0-DB41-4993-A778-5EED47770771}" type="pres">
      <dgm:prSet presAssocID="{B1B62567-53D1-4872-A0D9-D1A9252C95A1}" presName="childNode" presStyleLbl="node1" presStyleIdx="1" presStyleCnt="3">
        <dgm:presLayoutVars>
          <dgm:bulletEnabled val="1"/>
        </dgm:presLayoutVars>
      </dgm:prSet>
      <dgm:spPr/>
    </dgm:pt>
    <dgm:pt modelId="{F3E53DF7-5668-4A41-BE89-7B2D0E230E8B}" type="pres">
      <dgm:prSet presAssocID="{C39F697D-1561-42BE-B511-597FB090D069}" presName="aSpace" presStyleCnt="0"/>
      <dgm:spPr/>
    </dgm:pt>
    <dgm:pt modelId="{63DD3CA0-DB7B-4D45-B574-EAEF204F98D0}" type="pres">
      <dgm:prSet presAssocID="{A58DF975-94D8-4D94-B89B-2C08B4025CF6}" presName="compNode" presStyleCnt="0"/>
      <dgm:spPr/>
    </dgm:pt>
    <dgm:pt modelId="{FA2FEF9E-09BC-4A4B-80F4-23780000E09F}" type="pres">
      <dgm:prSet presAssocID="{A58DF975-94D8-4D94-B89B-2C08B4025CF6}" presName="aNode" presStyleLbl="bgShp" presStyleIdx="2" presStyleCnt="3"/>
      <dgm:spPr/>
    </dgm:pt>
    <dgm:pt modelId="{EC2FEA27-7505-46B7-9299-9436284DA8D9}" type="pres">
      <dgm:prSet presAssocID="{A58DF975-94D8-4D94-B89B-2C08B4025CF6}" presName="textNode" presStyleLbl="bgShp" presStyleIdx="2" presStyleCnt="3"/>
      <dgm:spPr/>
    </dgm:pt>
    <dgm:pt modelId="{C969C51D-16A9-47DF-862D-C143AE75FA0A}" type="pres">
      <dgm:prSet presAssocID="{A58DF975-94D8-4D94-B89B-2C08B4025CF6}" presName="compChildNode" presStyleCnt="0"/>
      <dgm:spPr/>
    </dgm:pt>
    <dgm:pt modelId="{0282EB07-B793-441C-989A-1C8B77858C0A}" type="pres">
      <dgm:prSet presAssocID="{A58DF975-94D8-4D94-B89B-2C08B4025CF6}" presName="theInnerList" presStyleCnt="0"/>
      <dgm:spPr/>
    </dgm:pt>
    <dgm:pt modelId="{DC4AFB6E-B9A2-4081-BBC1-FF393F6664DE}" type="pres">
      <dgm:prSet presAssocID="{E812FE3F-F21A-4588-A2DC-CC955A034975}" presName="childNode" presStyleLbl="node1" presStyleIdx="2" presStyleCnt="3">
        <dgm:presLayoutVars>
          <dgm:bulletEnabled val="1"/>
        </dgm:presLayoutVars>
      </dgm:prSet>
      <dgm:spPr/>
    </dgm:pt>
  </dgm:ptLst>
  <dgm:cxnLst>
    <dgm:cxn modelId="{5955430D-90BC-4696-974F-7BEC7AD0D456}" type="presOf" srcId="{C39F697D-1561-42BE-B511-597FB090D069}" destId="{7222A2D6-CAC8-45DC-A8F8-0CCA9FA192A7}" srcOrd="0" destOrd="0" presId="urn:microsoft.com/office/officeart/2005/8/layout/lProcess2"/>
    <dgm:cxn modelId="{CB972B31-883E-4C4C-AA6D-F5ADE238BFCE}" type="presOf" srcId="{A58DF975-94D8-4D94-B89B-2C08B4025CF6}" destId="{FA2FEF9E-09BC-4A4B-80F4-23780000E09F}" srcOrd="0" destOrd="0" presId="urn:microsoft.com/office/officeart/2005/8/layout/lProcess2"/>
    <dgm:cxn modelId="{12B2883A-0C36-41F7-A45E-BB2AA08055E1}" type="presOf" srcId="{1D0031F9-1605-4811-85F1-52BF198F45BF}" destId="{AAF0CA09-B347-435C-BA49-100BCA849894}" srcOrd="0" destOrd="0" presId="urn:microsoft.com/office/officeart/2005/8/layout/lProcess2"/>
    <dgm:cxn modelId="{EA966D3D-CC52-4090-81D6-7FC45FF3AB9B}" srcId="{C39F697D-1561-42BE-B511-597FB090D069}" destId="{B1B62567-53D1-4872-A0D9-D1A9252C95A1}" srcOrd="0" destOrd="0" parTransId="{E566F4D6-50EE-4CE9-9429-92D1199944CF}" sibTransId="{270F6F75-5071-4EC8-B624-527B22FA1519}"/>
    <dgm:cxn modelId="{8893AC42-8F8A-4439-8168-286C158D21AC}" srcId="{67D380F6-D9F3-40EC-8B1E-00335B66D592}" destId="{C39F697D-1561-42BE-B511-597FB090D069}" srcOrd="1" destOrd="0" parTransId="{B5405002-7BEA-4E86-A763-5042689111BD}" sibTransId="{EAF4D797-A7C3-4442-A236-E8DA14752796}"/>
    <dgm:cxn modelId="{7FDEA644-BE48-4E34-9B7D-6CBB48DCA06B}" type="presOf" srcId="{E9DD56EC-FE82-4E53-B908-7B2BAD2256DA}" destId="{322B4D0A-EDC2-46AC-9FBC-AC814672625F}" srcOrd="1" destOrd="0" presId="urn:microsoft.com/office/officeart/2005/8/layout/lProcess2"/>
    <dgm:cxn modelId="{E9609D73-40A0-400F-8FE3-4D5A73AEF7F0}" srcId="{67D380F6-D9F3-40EC-8B1E-00335B66D592}" destId="{E9DD56EC-FE82-4E53-B908-7B2BAD2256DA}" srcOrd="0" destOrd="0" parTransId="{D41CA0CC-D496-44E3-9614-41BC17E951D0}" sibTransId="{D6DD451C-C066-4A95-9161-4EC4EE13417F}"/>
    <dgm:cxn modelId="{C42FC878-B2F6-48F5-8786-6AD77DE11279}" srcId="{67D380F6-D9F3-40EC-8B1E-00335B66D592}" destId="{A58DF975-94D8-4D94-B89B-2C08B4025CF6}" srcOrd="2" destOrd="0" parTransId="{2A8C8245-B599-46E1-91B7-67C2000A1CF4}" sibTransId="{8F3895B7-7246-4CFD-BFED-34A904444438}"/>
    <dgm:cxn modelId="{9646F17D-9E19-4BDF-811A-005056448BF3}" srcId="{E9DD56EC-FE82-4E53-B908-7B2BAD2256DA}" destId="{1D0031F9-1605-4811-85F1-52BF198F45BF}" srcOrd="0" destOrd="0" parTransId="{EB850FEF-847C-4B69-B2B6-84FEF5F546F2}" sibTransId="{12EEC21B-5632-427A-8D24-7E3CD87DEFB6}"/>
    <dgm:cxn modelId="{B5617F9D-0555-4CB0-9596-2AC921FFBF37}" type="presOf" srcId="{C39F697D-1561-42BE-B511-597FB090D069}" destId="{04C4C76C-4710-4DBD-8FDE-75AF05FC669D}" srcOrd="1" destOrd="0" presId="urn:microsoft.com/office/officeart/2005/8/layout/lProcess2"/>
    <dgm:cxn modelId="{05EFD9AB-4721-4CEE-B8F9-D529CDD91F32}" type="presOf" srcId="{E9DD56EC-FE82-4E53-B908-7B2BAD2256DA}" destId="{5BCB0600-506D-46AD-9581-60B4D62AF219}" srcOrd="0" destOrd="0" presId="urn:microsoft.com/office/officeart/2005/8/layout/lProcess2"/>
    <dgm:cxn modelId="{918FCFD8-709B-4636-BDC2-C9CC3FD5F9C1}" type="presOf" srcId="{B1B62567-53D1-4872-A0D9-D1A9252C95A1}" destId="{6390A2E0-DB41-4993-A778-5EED47770771}" srcOrd="0" destOrd="0" presId="urn:microsoft.com/office/officeart/2005/8/layout/lProcess2"/>
    <dgm:cxn modelId="{A20415DD-7EF0-40E4-81B7-E16F4B8C489A}" type="presOf" srcId="{E812FE3F-F21A-4588-A2DC-CC955A034975}" destId="{DC4AFB6E-B9A2-4081-BBC1-FF393F6664DE}" srcOrd="0" destOrd="0" presId="urn:microsoft.com/office/officeart/2005/8/layout/lProcess2"/>
    <dgm:cxn modelId="{6D5D0AE6-20D3-40B3-8BAA-A4969DBDE3DA}" type="presOf" srcId="{A58DF975-94D8-4D94-B89B-2C08B4025CF6}" destId="{EC2FEA27-7505-46B7-9299-9436284DA8D9}" srcOrd="1" destOrd="0" presId="urn:microsoft.com/office/officeart/2005/8/layout/lProcess2"/>
    <dgm:cxn modelId="{603A0CE7-ABCA-4C85-B893-6F03E601769F}" type="presOf" srcId="{67D380F6-D9F3-40EC-8B1E-00335B66D592}" destId="{1D23B27C-5031-4FA6-8E85-8FA9B7644361}" srcOrd="0" destOrd="0" presId="urn:microsoft.com/office/officeart/2005/8/layout/lProcess2"/>
    <dgm:cxn modelId="{2F5461EA-7D9C-45CB-B07E-C181887371FB}" srcId="{A58DF975-94D8-4D94-B89B-2C08B4025CF6}" destId="{E812FE3F-F21A-4588-A2DC-CC955A034975}" srcOrd="0" destOrd="0" parTransId="{46F5D0AC-6D84-49DE-9F19-A46102A569E5}" sibTransId="{A379FC3C-6812-4F70-8099-127146463024}"/>
    <dgm:cxn modelId="{D4AFC831-8189-44D8-9C31-8253C756DBA0}" type="presParOf" srcId="{1D23B27C-5031-4FA6-8E85-8FA9B7644361}" destId="{305E1E4F-4D4F-4B00-AD94-459EC99A83C5}" srcOrd="0" destOrd="0" presId="urn:microsoft.com/office/officeart/2005/8/layout/lProcess2"/>
    <dgm:cxn modelId="{D76875AD-70C1-4488-8514-9092CFDA8C80}" type="presParOf" srcId="{305E1E4F-4D4F-4B00-AD94-459EC99A83C5}" destId="{5BCB0600-506D-46AD-9581-60B4D62AF219}" srcOrd="0" destOrd="0" presId="urn:microsoft.com/office/officeart/2005/8/layout/lProcess2"/>
    <dgm:cxn modelId="{5DDC66AE-5439-431F-BA30-400DC3265CB6}" type="presParOf" srcId="{305E1E4F-4D4F-4B00-AD94-459EC99A83C5}" destId="{322B4D0A-EDC2-46AC-9FBC-AC814672625F}" srcOrd="1" destOrd="0" presId="urn:microsoft.com/office/officeart/2005/8/layout/lProcess2"/>
    <dgm:cxn modelId="{EFA56B28-8C5B-450A-8108-61BE8D726348}" type="presParOf" srcId="{305E1E4F-4D4F-4B00-AD94-459EC99A83C5}" destId="{F8B4575F-BE0F-4312-BFC6-5F176B516E11}" srcOrd="2" destOrd="0" presId="urn:microsoft.com/office/officeart/2005/8/layout/lProcess2"/>
    <dgm:cxn modelId="{783AF66E-5217-4D89-A139-E27C1EE17390}" type="presParOf" srcId="{F8B4575F-BE0F-4312-BFC6-5F176B516E11}" destId="{79DBC56F-F7A2-4C46-B35F-B7F51F170C02}" srcOrd="0" destOrd="0" presId="urn:microsoft.com/office/officeart/2005/8/layout/lProcess2"/>
    <dgm:cxn modelId="{BF82E023-FBBF-448B-8AE2-D00B3FC3C19A}" type="presParOf" srcId="{79DBC56F-F7A2-4C46-B35F-B7F51F170C02}" destId="{AAF0CA09-B347-435C-BA49-100BCA849894}" srcOrd="0" destOrd="0" presId="urn:microsoft.com/office/officeart/2005/8/layout/lProcess2"/>
    <dgm:cxn modelId="{7A93DE7E-BFED-4B54-B0ED-44BFD8F77433}" type="presParOf" srcId="{1D23B27C-5031-4FA6-8E85-8FA9B7644361}" destId="{4F2C2913-5F75-48F5-8B57-4912C8CE76DA}" srcOrd="1" destOrd="0" presId="urn:microsoft.com/office/officeart/2005/8/layout/lProcess2"/>
    <dgm:cxn modelId="{B84856F3-081C-4125-95FC-78F35F3BCAEF}" type="presParOf" srcId="{1D23B27C-5031-4FA6-8E85-8FA9B7644361}" destId="{4BFE898B-5DB8-424D-9AF2-95B4A7C76466}" srcOrd="2" destOrd="0" presId="urn:microsoft.com/office/officeart/2005/8/layout/lProcess2"/>
    <dgm:cxn modelId="{AB71CA62-F9A6-4500-99C5-1363345A01D7}" type="presParOf" srcId="{4BFE898B-5DB8-424D-9AF2-95B4A7C76466}" destId="{7222A2D6-CAC8-45DC-A8F8-0CCA9FA192A7}" srcOrd="0" destOrd="0" presId="urn:microsoft.com/office/officeart/2005/8/layout/lProcess2"/>
    <dgm:cxn modelId="{31B98B36-2A58-4508-A1D0-B5DF5F6DA305}" type="presParOf" srcId="{4BFE898B-5DB8-424D-9AF2-95B4A7C76466}" destId="{04C4C76C-4710-4DBD-8FDE-75AF05FC669D}" srcOrd="1" destOrd="0" presId="urn:microsoft.com/office/officeart/2005/8/layout/lProcess2"/>
    <dgm:cxn modelId="{D248DBA7-3BCD-4CB8-9F6F-FF160ACEF03D}" type="presParOf" srcId="{4BFE898B-5DB8-424D-9AF2-95B4A7C76466}" destId="{ED610B59-C000-4480-8F94-4A65049D757F}" srcOrd="2" destOrd="0" presId="urn:microsoft.com/office/officeart/2005/8/layout/lProcess2"/>
    <dgm:cxn modelId="{5255FFE7-A27A-4EA7-A631-00F5720C3764}" type="presParOf" srcId="{ED610B59-C000-4480-8F94-4A65049D757F}" destId="{1A2825F6-A27C-4131-B12F-9B43B97D9F75}" srcOrd="0" destOrd="0" presId="urn:microsoft.com/office/officeart/2005/8/layout/lProcess2"/>
    <dgm:cxn modelId="{5D86F334-ABF2-473C-9BC1-A95C763C98AB}" type="presParOf" srcId="{1A2825F6-A27C-4131-B12F-9B43B97D9F75}" destId="{6390A2E0-DB41-4993-A778-5EED47770771}" srcOrd="0" destOrd="0" presId="urn:microsoft.com/office/officeart/2005/8/layout/lProcess2"/>
    <dgm:cxn modelId="{B03EE1A0-99B9-4412-82A6-9DE2863BD93C}" type="presParOf" srcId="{1D23B27C-5031-4FA6-8E85-8FA9B7644361}" destId="{F3E53DF7-5668-4A41-BE89-7B2D0E230E8B}" srcOrd="3" destOrd="0" presId="urn:microsoft.com/office/officeart/2005/8/layout/lProcess2"/>
    <dgm:cxn modelId="{4CBB52D3-6C76-406A-ABBB-C0F52EDB796D}" type="presParOf" srcId="{1D23B27C-5031-4FA6-8E85-8FA9B7644361}" destId="{63DD3CA0-DB7B-4D45-B574-EAEF204F98D0}" srcOrd="4" destOrd="0" presId="urn:microsoft.com/office/officeart/2005/8/layout/lProcess2"/>
    <dgm:cxn modelId="{4C415525-A5CF-4E12-8694-BBC1829E55E3}" type="presParOf" srcId="{63DD3CA0-DB7B-4D45-B574-EAEF204F98D0}" destId="{FA2FEF9E-09BC-4A4B-80F4-23780000E09F}" srcOrd="0" destOrd="0" presId="urn:microsoft.com/office/officeart/2005/8/layout/lProcess2"/>
    <dgm:cxn modelId="{26173FED-075C-46C7-9AB6-B47DAE5426DB}" type="presParOf" srcId="{63DD3CA0-DB7B-4D45-B574-EAEF204F98D0}" destId="{EC2FEA27-7505-46B7-9299-9436284DA8D9}" srcOrd="1" destOrd="0" presId="urn:microsoft.com/office/officeart/2005/8/layout/lProcess2"/>
    <dgm:cxn modelId="{5FC41124-0A8E-4956-8428-CA4A9D0CA231}" type="presParOf" srcId="{63DD3CA0-DB7B-4D45-B574-EAEF204F98D0}" destId="{C969C51D-16A9-47DF-862D-C143AE75FA0A}" srcOrd="2" destOrd="0" presId="urn:microsoft.com/office/officeart/2005/8/layout/lProcess2"/>
    <dgm:cxn modelId="{63561436-58AF-4C48-8FDA-6E97A4B989D9}" type="presParOf" srcId="{C969C51D-16A9-47DF-862D-C143AE75FA0A}" destId="{0282EB07-B793-441C-989A-1C8B77858C0A}" srcOrd="0" destOrd="0" presId="urn:microsoft.com/office/officeart/2005/8/layout/lProcess2"/>
    <dgm:cxn modelId="{8059EDE4-E11F-4149-8BEE-27DE75804C7B}" type="presParOf" srcId="{0282EB07-B793-441C-989A-1C8B77858C0A}" destId="{DC4AFB6E-B9A2-4081-BBC1-FF393F6664DE}"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1</a:t>
          </a: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3FDB31D2-4C40-4FA4-9EF0-F541C7DB097D}">
      <dgm:prSet phldrT="[Text]"/>
      <dgm:spPr/>
      <dgm:t>
        <a:bodyPr/>
        <a:lstStyle/>
        <a:p>
          <a:r>
            <a:rPr lang="en-US" dirty="0" err="1"/>
            <a:t>behaviour</a:t>
          </a:r>
          <a:endParaRPr lang="en-US" dirty="0"/>
        </a:p>
      </dgm:t>
    </dgm:pt>
    <dgm:pt modelId="{BF25BF68-90F8-4810-AAE3-CC3853D3C6A4}" type="parTrans" cxnId="{56313A1E-1281-4C34-83D8-49595411DD3F}">
      <dgm:prSet/>
      <dgm:spPr/>
      <dgm:t>
        <a:bodyPr/>
        <a:lstStyle/>
        <a:p>
          <a:endParaRPr lang="en-US"/>
        </a:p>
      </dgm:t>
    </dgm:pt>
    <dgm:pt modelId="{B7A37935-AF61-4A2B-A251-3C50D8CB3F15}" type="sibTrans" cxnId="{56313A1E-1281-4C34-83D8-49595411DD3F}">
      <dgm:prSet/>
      <dgm:spPr/>
      <dgm:t>
        <a:bodyPr/>
        <a:lstStyle/>
        <a:p>
          <a:r>
            <a:rPr lang="en-US" dirty="0"/>
            <a:t>wellbeing</a:t>
          </a:r>
        </a:p>
      </dgm:t>
    </dgm:pt>
    <dgm:pt modelId="{9C04AC15-8CA8-49C4-ADC0-F4B6CE192803}">
      <dgm:prSet phldrT="[Text]"/>
      <dgm:spPr/>
      <dgm:t>
        <a:bodyPr/>
        <a:lstStyle/>
        <a:p>
          <a:r>
            <a:rPr lang="en-US" dirty="0"/>
            <a:t>intelligence</a:t>
          </a:r>
        </a:p>
      </dgm:t>
    </dgm:pt>
    <dgm:pt modelId="{4A0D2F0C-6051-41F4-B236-01FD15FF6E5D}" type="parTrans" cxnId="{D6FD257E-F6C6-4340-841C-95A8CBA374A5}">
      <dgm:prSet/>
      <dgm:spPr/>
      <dgm:t>
        <a:bodyPr/>
        <a:lstStyle/>
        <a:p>
          <a:endParaRPr lang="en-US"/>
        </a:p>
      </dgm:t>
    </dgm:pt>
    <dgm:pt modelId="{D5162A57-5CC7-407A-A3A5-8E76F5A2D6BA}" type="sibTrans" cxnId="{D6FD257E-F6C6-4340-841C-95A8CBA374A5}">
      <dgm:prSet/>
      <dgm:spPr/>
      <dgm:t>
        <a:bodyPr/>
        <a:lstStyle/>
        <a:p>
          <a:r>
            <a:rPr lang="en-US" dirty="0"/>
            <a:t>inclusion</a:t>
          </a:r>
        </a:p>
      </dgm:t>
    </dgm:pt>
    <dgm:pt modelId="{60375E94-745E-4071-993E-B714FB64AEC5}">
      <dgm:prSet phldrT="[Text]"/>
      <dgm:spPr/>
      <dgm:t>
        <a:bodyPr/>
        <a:lstStyle/>
        <a:p>
          <a:r>
            <a:rPr lang="en-US" dirty="0"/>
            <a:t>physical</a:t>
          </a:r>
        </a:p>
      </dgm:t>
    </dgm:pt>
    <dgm:pt modelId="{A5FFD951-C059-473A-8E39-68C167557C03}" type="parTrans" cxnId="{34EF654D-F4FA-47BD-BA12-7533CADEEF90}">
      <dgm:prSet/>
      <dgm:spPr/>
      <dgm:t>
        <a:bodyPr/>
        <a:lstStyle/>
        <a:p>
          <a:endParaRPr lang="en-US"/>
        </a:p>
      </dgm:t>
    </dgm:pt>
    <dgm:pt modelId="{F5543358-5EEE-4E98-B72A-E1B007DA546F}" type="sibTrans" cxnId="{34EF654D-F4FA-47BD-BA12-7533CADEEF90}">
      <dgm:prSet/>
      <dgm:spPr/>
      <dgm:t>
        <a:bodyPr/>
        <a:lstStyle/>
        <a:p>
          <a:r>
            <a:rPr lang="en-US" dirty="0"/>
            <a:t>language</a:t>
          </a:r>
        </a:p>
      </dgm:t>
    </dgm:pt>
    <dgm:pt modelId="{40B75D55-0BBB-4CB8-9273-778AD3A4EE7D}" type="pres">
      <dgm:prSet presAssocID="{99F72F78-DB05-4BD1-9B18-A2086898B8A8}" presName="Name0" presStyleCnt="0">
        <dgm:presLayoutVars>
          <dgm:chMax/>
          <dgm:chPref/>
          <dgm:dir/>
          <dgm:animLvl val="lvl"/>
        </dgm:presLayoutVars>
      </dgm:prSet>
      <dgm:spPr/>
    </dgm:pt>
    <dgm:pt modelId="{F8B895B1-39E3-4858-9DD3-68378238F060}" type="pres">
      <dgm:prSet presAssocID="{3FDB31D2-4C40-4FA4-9EF0-F541C7DB097D}" presName="composite" presStyleCnt="0"/>
      <dgm:spPr/>
    </dgm:pt>
    <dgm:pt modelId="{D532E5AE-6B66-4575-AA27-7A5E213DD1F5}" type="pres">
      <dgm:prSet presAssocID="{3FDB31D2-4C40-4FA4-9EF0-F541C7DB097D}" presName="Parent1" presStyleLbl="node1" presStyleIdx="0" presStyleCnt="6">
        <dgm:presLayoutVars>
          <dgm:chMax val="1"/>
          <dgm:chPref val="1"/>
          <dgm:bulletEnabled val="1"/>
        </dgm:presLayoutVars>
      </dgm:prSet>
      <dgm:spPr/>
    </dgm:pt>
    <dgm:pt modelId="{20C657C0-D7B9-46D2-B4D5-1D93F8E1F710}" type="pres">
      <dgm:prSet presAssocID="{3FDB31D2-4C40-4FA4-9EF0-F541C7DB097D}" presName="Childtext1" presStyleLbl="revTx" presStyleIdx="0" presStyleCnt="3">
        <dgm:presLayoutVars>
          <dgm:chMax val="0"/>
          <dgm:chPref val="0"/>
          <dgm:bulletEnabled val="1"/>
        </dgm:presLayoutVars>
      </dgm:prSet>
      <dgm:spPr/>
    </dgm:pt>
    <dgm:pt modelId="{6050E69C-2761-4E0A-9E31-4F7D62602CC5}" type="pres">
      <dgm:prSet presAssocID="{3FDB31D2-4C40-4FA4-9EF0-F541C7DB097D}" presName="BalanceSpacing" presStyleCnt="0"/>
      <dgm:spPr/>
    </dgm:pt>
    <dgm:pt modelId="{878E7558-DE12-43DF-AA49-BD59C4B9DB9D}" type="pres">
      <dgm:prSet presAssocID="{3FDB31D2-4C40-4FA4-9EF0-F541C7DB097D}" presName="BalanceSpacing1" presStyleCnt="0"/>
      <dgm:spPr/>
    </dgm:pt>
    <dgm:pt modelId="{2AA322A5-941D-4170-B037-48C0865CC99E}" type="pres">
      <dgm:prSet presAssocID="{B7A37935-AF61-4A2B-A251-3C50D8CB3F15}" presName="Accent1Text" presStyleLbl="node1" presStyleIdx="1" presStyleCnt="6"/>
      <dgm:spPr/>
    </dgm:pt>
    <dgm:pt modelId="{48925051-0293-47BB-8887-37B155CB85D4}" type="pres">
      <dgm:prSet presAssocID="{B7A37935-AF61-4A2B-A251-3C50D8CB3F15}" presName="spaceBetweenRectangles" presStyleCnt="0"/>
      <dgm:spPr/>
    </dgm:pt>
    <dgm:pt modelId="{1CF779E2-B763-4AA7-A056-B70CA18A1258}" type="pres">
      <dgm:prSet presAssocID="{9C04AC15-8CA8-49C4-ADC0-F4B6CE192803}" presName="composite" presStyleCnt="0"/>
      <dgm:spPr/>
    </dgm:pt>
    <dgm:pt modelId="{A77AEC70-296B-45C7-805A-98A100E5AE3C}" type="pres">
      <dgm:prSet presAssocID="{9C04AC15-8CA8-49C4-ADC0-F4B6CE192803}" presName="Parent1" presStyleLbl="node1" presStyleIdx="2" presStyleCnt="6" custLinFactNeighborX="-1869">
        <dgm:presLayoutVars>
          <dgm:chMax val="1"/>
          <dgm:chPref val="1"/>
          <dgm:bulletEnabled val="1"/>
        </dgm:presLayoutVars>
      </dgm:prSet>
      <dgm:spPr/>
    </dgm:pt>
    <dgm:pt modelId="{E83D90E0-02AA-4016-A271-6E826E9FD8DC}" type="pres">
      <dgm:prSet presAssocID="{9C04AC15-8CA8-49C4-ADC0-F4B6CE192803}" presName="Childtext1" presStyleLbl="revTx" presStyleIdx="1" presStyleCnt="3">
        <dgm:presLayoutVars>
          <dgm:chMax val="0"/>
          <dgm:chPref val="0"/>
          <dgm:bulletEnabled val="1"/>
        </dgm:presLayoutVars>
      </dgm:prSet>
      <dgm:spPr/>
    </dgm:pt>
    <dgm:pt modelId="{D5FF003A-5E9B-4FBC-9D25-880A22925368}" type="pres">
      <dgm:prSet presAssocID="{9C04AC15-8CA8-49C4-ADC0-F4B6CE192803}" presName="BalanceSpacing" presStyleCnt="0"/>
      <dgm:spPr/>
    </dgm:pt>
    <dgm:pt modelId="{623BA320-60B4-4AD9-B4AB-D5C2B1EF3A3B}" type="pres">
      <dgm:prSet presAssocID="{9C04AC15-8CA8-49C4-ADC0-F4B6CE192803}" presName="BalanceSpacing1" presStyleCnt="0"/>
      <dgm:spPr/>
    </dgm:pt>
    <dgm:pt modelId="{C4B6379A-B86C-4232-AF4C-EDB69FB60FC1}" type="pres">
      <dgm:prSet presAssocID="{D5162A57-5CC7-407A-A3A5-8E76F5A2D6BA}" presName="Accent1Text" presStyleLbl="node1" presStyleIdx="3" presStyleCnt="6"/>
      <dgm:spPr/>
    </dgm:pt>
    <dgm:pt modelId="{1CB8415C-1E01-4B0E-AC5D-A605C94C008C}" type="pres">
      <dgm:prSet presAssocID="{D5162A57-5CC7-407A-A3A5-8E76F5A2D6BA}" presName="spaceBetweenRectangles" presStyleCnt="0"/>
      <dgm:spPr/>
    </dgm:pt>
    <dgm:pt modelId="{8B28CB10-65DC-43F4-83E9-BBCC39B8CC62}" type="pres">
      <dgm:prSet presAssocID="{60375E94-745E-4071-993E-B714FB64AEC5}" presName="composite" presStyleCnt="0"/>
      <dgm:spPr/>
    </dgm:pt>
    <dgm:pt modelId="{62D0BDF8-7E32-4294-8E04-83A43EC59A59}" type="pres">
      <dgm:prSet presAssocID="{60375E94-745E-4071-993E-B714FB64AEC5}" presName="Parent1" presStyleLbl="node1" presStyleIdx="4" presStyleCnt="6">
        <dgm:presLayoutVars>
          <dgm:chMax val="1"/>
          <dgm:chPref val="1"/>
          <dgm:bulletEnabled val="1"/>
        </dgm:presLayoutVars>
      </dgm:prSet>
      <dgm:spPr/>
    </dgm:pt>
    <dgm:pt modelId="{61A1F020-69AE-496F-B9F0-7A3075A92715}" type="pres">
      <dgm:prSet presAssocID="{60375E94-745E-4071-993E-B714FB64AEC5}" presName="Childtext1" presStyleLbl="revTx" presStyleIdx="2" presStyleCnt="3">
        <dgm:presLayoutVars>
          <dgm:chMax val="0"/>
          <dgm:chPref val="0"/>
          <dgm:bulletEnabled val="1"/>
        </dgm:presLayoutVars>
      </dgm:prSet>
      <dgm:spPr/>
    </dgm:pt>
    <dgm:pt modelId="{A1A797C0-EEFD-4CFA-AE26-15C42524A775}" type="pres">
      <dgm:prSet presAssocID="{60375E94-745E-4071-993E-B714FB64AEC5}" presName="BalanceSpacing" presStyleCnt="0"/>
      <dgm:spPr/>
    </dgm:pt>
    <dgm:pt modelId="{1A95C4F5-EAFB-4BA7-9229-5977A5BA0C89}" type="pres">
      <dgm:prSet presAssocID="{60375E94-745E-4071-993E-B714FB64AEC5}" presName="BalanceSpacing1" presStyleCnt="0"/>
      <dgm:spPr/>
    </dgm:pt>
    <dgm:pt modelId="{D76DA673-22D2-48EB-80AB-E4C194760EEF}" type="pres">
      <dgm:prSet presAssocID="{F5543358-5EEE-4E98-B72A-E1B007DA546F}" presName="Accent1Text" presStyleLbl="node1" presStyleIdx="5" presStyleCnt="6"/>
      <dgm:spPr/>
    </dgm:pt>
  </dgm:ptLst>
  <dgm:cxnLst>
    <dgm:cxn modelId="{954A1707-3D99-41D8-8B91-3F84504737CF}" type="presOf" srcId="{F5543358-5EEE-4E98-B72A-E1B007DA546F}" destId="{D76DA673-22D2-48EB-80AB-E4C194760EEF}" srcOrd="0" destOrd="0" presId="urn:microsoft.com/office/officeart/2008/layout/AlternatingHexagons"/>
    <dgm:cxn modelId="{781C480D-21EC-49E6-9E28-40A756E3CDCB}" type="presOf" srcId="{99F72F78-DB05-4BD1-9B18-A2086898B8A8}" destId="{40B75D55-0BBB-4CB8-9273-778AD3A4EE7D}" srcOrd="0" destOrd="0" presId="urn:microsoft.com/office/officeart/2008/layout/AlternatingHexagons"/>
    <dgm:cxn modelId="{2373210F-A0A8-4CF7-BC61-05AE9C1A4316}" type="presOf" srcId="{3FDB31D2-4C40-4FA4-9EF0-F541C7DB097D}" destId="{D532E5AE-6B66-4575-AA27-7A5E213DD1F5}"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2733313C-A470-4142-9D35-B6C9C01F5254}" type="presOf" srcId="{D5162A57-5CC7-407A-A3A5-8E76F5A2D6BA}" destId="{C4B6379A-B86C-4232-AF4C-EDB69FB60FC1}" srcOrd="0" destOrd="0" presId="urn:microsoft.com/office/officeart/2008/layout/AlternatingHexagons"/>
    <dgm:cxn modelId="{34EF654D-F4FA-47BD-BA12-7533CADEEF90}" srcId="{99F72F78-DB05-4BD1-9B18-A2086898B8A8}" destId="{60375E94-745E-4071-993E-B714FB64AEC5}" srcOrd="2" destOrd="0" parTransId="{A5FFD951-C059-473A-8E39-68C167557C03}" sibTransId="{F5543358-5EEE-4E98-B72A-E1B007DA546F}"/>
    <dgm:cxn modelId="{F5FA3252-D361-46B6-9B53-E8D269523E2C}" type="presOf" srcId="{B7A37935-AF61-4A2B-A251-3C50D8CB3F15}" destId="{2AA322A5-941D-4170-B037-48C0865CC99E}" srcOrd="0" destOrd="0" presId="urn:microsoft.com/office/officeart/2008/layout/AlternatingHexagons"/>
    <dgm:cxn modelId="{D6FD257E-F6C6-4340-841C-95A8CBA374A5}" srcId="{99F72F78-DB05-4BD1-9B18-A2086898B8A8}" destId="{9C04AC15-8CA8-49C4-ADC0-F4B6CE192803}" srcOrd="1" destOrd="0" parTransId="{4A0D2F0C-6051-41F4-B236-01FD15FF6E5D}" sibTransId="{D5162A57-5CC7-407A-A3A5-8E76F5A2D6BA}"/>
    <dgm:cxn modelId="{3CABAFC9-54EA-4117-A4A8-81086A7EA324}" type="presOf" srcId="{60375E94-745E-4071-993E-B714FB64AEC5}" destId="{62D0BDF8-7E32-4294-8E04-83A43EC59A59}" srcOrd="0" destOrd="0" presId="urn:microsoft.com/office/officeart/2008/layout/AlternatingHexagons"/>
    <dgm:cxn modelId="{198404D4-952C-45FE-8C30-584385A2F619}" type="presOf" srcId="{9C04AC15-8CA8-49C4-ADC0-F4B6CE192803}" destId="{A77AEC70-296B-45C7-805A-98A100E5AE3C}" srcOrd="0" destOrd="0" presId="urn:microsoft.com/office/officeart/2008/layout/AlternatingHexagons"/>
    <dgm:cxn modelId="{06C08734-9C73-4B50-BB64-0F3E78D3D1E2}" type="presParOf" srcId="{40B75D55-0BBB-4CB8-9273-778AD3A4EE7D}" destId="{F8B895B1-39E3-4858-9DD3-68378238F060}" srcOrd="0" destOrd="0" presId="urn:microsoft.com/office/officeart/2008/layout/AlternatingHexagons"/>
    <dgm:cxn modelId="{AEA68DBF-0B55-4ECF-BD45-B3AEA1EA5EA7}" type="presParOf" srcId="{F8B895B1-39E3-4858-9DD3-68378238F060}" destId="{D532E5AE-6B66-4575-AA27-7A5E213DD1F5}" srcOrd="0" destOrd="0" presId="urn:microsoft.com/office/officeart/2008/layout/AlternatingHexagons"/>
    <dgm:cxn modelId="{282F7059-F9D8-448B-A887-51666F26A0B3}" type="presParOf" srcId="{F8B895B1-39E3-4858-9DD3-68378238F060}" destId="{20C657C0-D7B9-46D2-B4D5-1D93F8E1F710}" srcOrd="1" destOrd="0" presId="urn:microsoft.com/office/officeart/2008/layout/AlternatingHexagons"/>
    <dgm:cxn modelId="{0553FF60-8B73-40B0-B25C-E3B39360191E}" type="presParOf" srcId="{F8B895B1-39E3-4858-9DD3-68378238F060}" destId="{6050E69C-2761-4E0A-9E31-4F7D62602CC5}" srcOrd="2" destOrd="0" presId="urn:microsoft.com/office/officeart/2008/layout/AlternatingHexagons"/>
    <dgm:cxn modelId="{C5E5FCEE-E911-4B00-88D1-EA335BEE5F23}" type="presParOf" srcId="{F8B895B1-39E3-4858-9DD3-68378238F060}" destId="{878E7558-DE12-43DF-AA49-BD59C4B9DB9D}" srcOrd="3" destOrd="0" presId="urn:microsoft.com/office/officeart/2008/layout/AlternatingHexagons"/>
    <dgm:cxn modelId="{B7E4E671-6E33-4412-90A7-B83D6ECF169D}" type="presParOf" srcId="{F8B895B1-39E3-4858-9DD3-68378238F060}" destId="{2AA322A5-941D-4170-B037-48C0865CC99E}" srcOrd="4" destOrd="0" presId="urn:microsoft.com/office/officeart/2008/layout/AlternatingHexagons"/>
    <dgm:cxn modelId="{89E51EE7-08BA-4177-BFBF-5D5C2F141972}" type="presParOf" srcId="{40B75D55-0BBB-4CB8-9273-778AD3A4EE7D}" destId="{48925051-0293-47BB-8887-37B155CB85D4}" srcOrd="1" destOrd="0" presId="urn:microsoft.com/office/officeart/2008/layout/AlternatingHexagons"/>
    <dgm:cxn modelId="{17A97151-870D-4A22-BFAF-AFCE063A4159}" type="presParOf" srcId="{40B75D55-0BBB-4CB8-9273-778AD3A4EE7D}" destId="{1CF779E2-B763-4AA7-A056-B70CA18A1258}" srcOrd="2" destOrd="0" presId="urn:microsoft.com/office/officeart/2008/layout/AlternatingHexagons"/>
    <dgm:cxn modelId="{7C8DCD45-2662-4442-AA67-1DB6613780D4}" type="presParOf" srcId="{1CF779E2-B763-4AA7-A056-B70CA18A1258}" destId="{A77AEC70-296B-45C7-805A-98A100E5AE3C}" srcOrd="0" destOrd="0" presId="urn:microsoft.com/office/officeart/2008/layout/AlternatingHexagons"/>
    <dgm:cxn modelId="{8A4519B5-858A-444F-9A10-28C9527E8A8E}" type="presParOf" srcId="{1CF779E2-B763-4AA7-A056-B70CA18A1258}" destId="{E83D90E0-02AA-4016-A271-6E826E9FD8DC}" srcOrd="1" destOrd="0" presId="urn:microsoft.com/office/officeart/2008/layout/AlternatingHexagons"/>
    <dgm:cxn modelId="{48F3499C-2C6A-492C-9EC9-90E31E292E32}" type="presParOf" srcId="{1CF779E2-B763-4AA7-A056-B70CA18A1258}" destId="{D5FF003A-5E9B-4FBC-9D25-880A22925368}" srcOrd="2" destOrd="0" presId="urn:microsoft.com/office/officeart/2008/layout/AlternatingHexagons"/>
    <dgm:cxn modelId="{7C9C4904-35DF-4CD1-BD01-D02A1AFB0F96}" type="presParOf" srcId="{1CF779E2-B763-4AA7-A056-B70CA18A1258}" destId="{623BA320-60B4-4AD9-B4AB-D5C2B1EF3A3B}" srcOrd="3" destOrd="0" presId="urn:microsoft.com/office/officeart/2008/layout/AlternatingHexagons"/>
    <dgm:cxn modelId="{D251F5FC-846B-426A-9DDF-41DEF41E7FE4}" type="presParOf" srcId="{1CF779E2-B763-4AA7-A056-B70CA18A1258}" destId="{C4B6379A-B86C-4232-AF4C-EDB69FB60FC1}" srcOrd="4" destOrd="0" presId="urn:microsoft.com/office/officeart/2008/layout/AlternatingHexagons"/>
    <dgm:cxn modelId="{D0B9CBC3-40D3-49A3-A37F-B333A7C60FEA}" type="presParOf" srcId="{40B75D55-0BBB-4CB8-9273-778AD3A4EE7D}" destId="{1CB8415C-1E01-4B0E-AC5D-A605C94C008C}" srcOrd="3" destOrd="0" presId="urn:microsoft.com/office/officeart/2008/layout/AlternatingHexagons"/>
    <dgm:cxn modelId="{906FE179-4A30-4B95-8D04-2BF19B6F3E63}" type="presParOf" srcId="{40B75D55-0BBB-4CB8-9273-778AD3A4EE7D}" destId="{8B28CB10-65DC-43F4-83E9-BBCC39B8CC62}" srcOrd="4" destOrd="0" presId="urn:microsoft.com/office/officeart/2008/layout/AlternatingHexagons"/>
    <dgm:cxn modelId="{9E562E95-FDCC-493E-B08E-F08AE70CE292}" type="presParOf" srcId="{8B28CB10-65DC-43F4-83E9-BBCC39B8CC62}" destId="{62D0BDF8-7E32-4294-8E04-83A43EC59A59}" srcOrd="0" destOrd="0" presId="urn:microsoft.com/office/officeart/2008/layout/AlternatingHexagons"/>
    <dgm:cxn modelId="{B1FE4797-E13F-4153-90E9-5388BFD756A6}" type="presParOf" srcId="{8B28CB10-65DC-43F4-83E9-BBCC39B8CC62}" destId="{61A1F020-69AE-496F-B9F0-7A3075A92715}" srcOrd="1" destOrd="0" presId="urn:microsoft.com/office/officeart/2008/layout/AlternatingHexagons"/>
    <dgm:cxn modelId="{D7421AE0-20BC-49A2-AC8E-F072403C7201}" type="presParOf" srcId="{8B28CB10-65DC-43F4-83E9-BBCC39B8CC62}" destId="{A1A797C0-EEFD-4CFA-AE26-15C42524A775}" srcOrd="2" destOrd="0" presId="urn:microsoft.com/office/officeart/2008/layout/AlternatingHexagons"/>
    <dgm:cxn modelId="{8BE3C952-9643-4292-919F-33F56F7B3B5F}" type="presParOf" srcId="{8B28CB10-65DC-43F4-83E9-BBCC39B8CC62}" destId="{1A95C4F5-EAFB-4BA7-9229-5977A5BA0C89}" srcOrd="3" destOrd="0" presId="urn:microsoft.com/office/officeart/2008/layout/AlternatingHexagons"/>
    <dgm:cxn modelId="{BB9A43DE-DC5C-4137-993F-E5570B8494E9}" type="presParOf" srcId="{8B28CB10-65DC-43F4-83E9-BBCC39B8CC62}" destId="{D76DA673-22D2-48EB-80AB-E4C194760EE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B0600-506D-46AD-9581-60B4D62AF219}">
      <dsp:nvSpPr>
        <dsp:cNvPr id="0" name=""/>
        <dsp:cNvSpPr/>
      </dsp:nvSpPr>
      <dsp:spPr>
        <a:xfrm>
          <a:off x="823"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24/01/23</a:t>
          </a:r>
        </a:p>
      </dsp:txBody>
      <dsp:txXfrm>
        <a:off x="823" y="0"/>
        <a:ext cx="2140334" cy="1351914"/>
      </dsp:txXfrm>
    </dsp:sp>
    <dsp:sp modelId="{AAF0CA09-B347-435C-BA49-100BCA849894}">
      <dsp:nvSpPr>
        <dsp:cNvPr id="0" name=""/>
        <dsp:cNvSpPr/>
      </dsp:nvSpPr>
      <dsp:spPr>
        <a:xfrm>
          <a:off x="214856" y="1351914"/>
          <a:ext cx="1712267" cy="29291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72390" rIns="96520" bIns="72390" numCol="1" spcCol="1270" anchor="ctr" anchorCtr="0">
          <a:noAutofit/>
        </a:bodyPr>
        <a:lstStyle/>
        <a:p>
          <a:pPr marL="0" lvl="0" indent="0" algn="ctr" defTabSz="1689100">
            <a:lnSpc>
              <a:spcPct val="90000"/>
            </a:lnSpc>
            <a:spcBef>
              <a:spcPct val="0"/>
            </a:spcBef>
            <a:spcAft>
              <a:spcPct val="35000"/>
            </a:spcAft>
            <a:buNone/>
          </a:pPr>
          <a:r>
            <a:rPr lang="en-GB" sz="3800" i="1" kern="1200" dirty="0"/>
            <a:t>Meet</a:t>
          </a:r>
        </a:p>
      </dsp:txBody>
      <dsp:txXfrm>
        <a:off x="265007" y="1402065"/>
        <a:ext cx="1611965" cy="2828846"/>
      </dsp:txXfrm>
    </dsp:sp>
    <dsp:sp modelId="{7222A2D6-CAC8-45DC-A8F8-0CCA9FA192A7}">
      <dsp:nvSpPr>
        <dsp:cNvPr id="0" name=""/>
        <dsp:cNvSpPr/>
      </dsp:nvSpPr>
      <dsp:spPr>
        <a:xfrm>
          <a:off x="230168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25/01/23</a:t>
          </a:r>
        </a:p>
      </dsp:txBody>
      <dsp:txXfrm>
        <a:off x="2301682" y="0"/>
        <a:ext cx="2140334" cy="1351914"/>
      </dsp:txXfrm>
    </dsp:sp>
    <dsp:sp modelId="{6390A2E0-DB41-4993-A778-5EED47770771}">
      <dsp:nvSpPr>
        <dsp:cNvPr id="0" name=""/>
        <dsp:cNvSpPr/>
      </dsp:nvSpPr>
      <dsp:spPr>
        <a:xfrm>
          <a:off x="2515716" y="1351914"/>
          <a:ext cx="1712267" cy="29291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72390" rIns="96520" bIns="72390" numCol="1" spcCol="1270" anchor="ctr" anchorCtr="0">
          <a:noAutofit/>
        </a:bodyPr>
        <a:lstStyle/>
        <a:p>
          <a:pPr marL="0" lvl="0" indent="0" algn="ctr" defTabSz="1689100">
            <a:lnSpc>
              <a:spcPct val="90000"/>
            </a:lnSpc>
            <a:spcBef>
              <a:spcPct val="0"/>
            </a:spcBef>
            <a:spcAft>
              <a:spcPct val="35000"/>
            </a:spcAft>
            <a:buNone/>
          </a:pPr>
          <a:r>
            <a:rPr lang="en-GB" sz="3800" i="1" kern="1200" dirty="0"/>
            <a:t>Test (in school)</a:t>
          </a:r>
        </a:p>
      </dsp:txBody>
      <dsp:txXfrm>
        <a:off x="2565867" y="1402065"/>
        <a:ext cx="1611965" cy="2828846"/>
      </dsp:txXfrm>
    </dsp:sp>
    <dsp:sp modelId="{FA2FEF9E-09BC-4A4B-80F4-23780000E09F}">
      <dsp:nvSpPr>
        <dsp:cNvPr id="0" name=""/>
        <dsp:cNvSpPr/>
      </dsp:nvSpPr>
      <dsp:spPr>
        <a:xfrm>
          <a:off x="4602542" y="0"/>
          <a:ext cx="2140334" cy="450638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26/01/23</a:t>
          </a:r>
          <a:endParaRPr lang="en-GB" sz="3800" kern="1200" dirty="0"/>
        </a:p>
      </dsp:txBody>
      <dsp:txXfrm>
        <a:off x="4602542" y="0"/>
        <a:ext cx="2140334" cy="1351914"/>
      </dsp:txXfrm>
    </dsp:sp>
    <dsp:sp modelId="{DC4AFB6E-B9A2-4081-BBC1-FF393F6664DE}">
      <dsp:nvSpPr>
        <dsp:cNvPr id="0" name=""/>
        <dsp:cNvSpPr/>
      </dsp:nvSpPr>
      <dsp:spPr>
        <a:xfrm>
          <a:off x="4816575" y="1351914"/>
          <a:ext cx="1712267" cy="292914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520" tIns="72390" rIns="96520" bIns="72390" numCol="1" spcCol="1270" anchor="ctr" anchorCtr="0">
          <a:noAutofit/>
        </a:bodyPr>
        <a:lstStyle/>
        <a:p>
          <a:pPr marL="0" lvl="0" indent="0" algn="ctr" defTabSz="1689100">
            <a:lnSpc>
              <a:spcPct val="90000"/>
            </a:lnSpc>
            <a:spcBef>
              <a:spcPct val="0"/>
            </a:spcBef>
            <a:spcAft>
              <a:spcPct val="35000"/>
            </a:spcAft>
            <a:buNone/>
          </a:pPr>
          <a:r>
            <a:rPr lang="en-GB" sz="3800" i="1" kern="1200" dirty="0"/>
            <a:t>Share</a:t>
          </a:r>
        </a:p>
      </dsp:txBody>
      <dsp:txXfrm>
        <a:off x="4866726" y="1402065"/>
        <a:ext cx="1611965" cy="2828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chemeClr val="bg1"/>
            </a:solidFill>
          </a:endParaRPr>
        </a:p>
        <a:p>
          <a:pPr marL="0" lvl="0" indent="0" algn="ctr" defTabSz="800100">
            <a:lnSpc>
              <a:spcPct val="90000"/>
            </a:lnSpc>
            <a:spcBef>
              <a:spcPct val="0"/>
            </a:spcBef>
            <a:spcAft>
              <a:spcPct val="35000"/>
            </a:spcAft>
            <a:buNone/>
          </a:pPr>
          <a:r>
            <a:rPr lang="en-GB" sz="1800" b="1" kern="1200" dirty="0">
              <a:solidFill>
                <a:schemeClr val="bg1"/>
              </a:solidFill>
            </a:rPr>
            <a:t>Wave</a:t>
          </a:r>
        </a:p>
        <a:p>
          <a:pPr marL="0" lvl="0" indent="0" algn="ctr" defTabSz="800100">
            <a:lnSpc>
              <a:spcPct val="90000"/>
            </a:lnSpc>
            <a:spcBef>
              <a:spcPct val="0"/>
            </a:spcBef>
            <a:spcAft>
              <a:spcPct val="35000"/>
            </a:spcAft>
            <a:buNone/>
          </a:pPr>
          <a:r>
            <a:rPr lang="en-GB" sz="1800" b="1" kern="1200" dirty="0">
              <a:solidFill>
                <a:schemeClr val="bg1"/>
              </a:solidFill>
            </a:rPr>
            <a:t> </a:t>
          </a:r>
          <a:r>
            <a:rPr lang="en-GB" sz="2000" b="1" kern="1200" dirty="0">
              <a:solidFill>
                <a:schemeClr val="bg1"/>
              </a:solidFill>
            </a:rPr>
            <a:t>3</a:t>
          </a:r>
        </a:p>
        <a:p>
          <a:pPr marL="0" lvl="0" indent="0" algn="ctr" defTabSz="800100">
            <a:lnSpc>
              <a:spcPct val="90000"/>
            </a:lnSpc>
            <a:spcBef>
              <a:spcPct val="0"/>
            </a:spcBef>
            <a:spcAft>
              <a:spcPct val="35000"/>
            </a:spcAft>
            <a:buNone/>
          </a:pPr>
          <a:r>
            <a:rPr lang="en-GB" sz="1600" kern="1200" dirty="0">
              <a:solidFill>
                <a:schemeClr val="bg1"/>
              </a:solidFill>
            </a:rPr>
            <a:t>personalised </a:t>
          </a:r>
        </a:p>
        <a:p>
          <a:pPr marL="0" lvl="0" indent="0" algn="ctr" defTabSz="800100">
            <a:lnSpc>
              <a:spcPct val="90000"/>
            </a:lnSpc>
            <a:spcBef>
              <a:spcPct val="0"/>
            </a:spcBef>
            <a:spcAft>
              <a:spcPct val="35000"/>
            </a:spcAft>
            <a:buNone/>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2</a:t>
          </a:r>
        </a:p>
        <a:p>
          <a:pPr marL="0" lvl="0" indent="0" algn="ctr" defTabSz="889000">
            <a:lnSpc>
              <a:spcPct val="90000"/>
            </a:lnSpc>
            <a:spcBef>
              <a:spcPct val="0"/>
            </a:spcBef>
            <a:spcAft>
              <a:spcPct val="35000"/>
            </a:spcAft>
            <a:buNone/>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1</a:t>
          </a:r>
        </a:p>
        <a:p>
          <a:pPr marL="0" lvl="0" indent="0" algn="ctr" defTabSz="889000">
            <a:lnSpc>
              <a:spcPct val="90000"/>
            </a:lnSpc>
            <a:spcBef>
              <a:spcPct val="0"/>
            </a:spcBef>
            <a:spcAft>
              <a:spcPct val="35000"/>
            </a:spcAft>
            <a:buNone/>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E5AE-6B66-4575-AA27-7A5E213DD1F5}">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endParaRPr lang="en-US" sz="1800" kern="1200" dirty="0"/>
        </a:p>
      </dsp:txBody>
      <dsp:txXfrm rot="-5400000">
        <a:off x="3909687" y="313106"/>
        <a:ext cx="1202866" cy="1382606"/>
      </dsp:txXfrm>
    </dsp:sp>
    <dsp:sp modelId="{20C657C0-D7B9-46D2-B4D5-1D93F8E1F710}">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AA322A5-941D-4170-B037-48C0865CC99E}">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wellbeing</a:t>
          </a:r>
        </a:p>
      </dsp:txBody>
      <dsp:txXfrm rot="-5400000">
        <a:off x="2022380" y="313106"/>
        <a:ext cx="1202866" cy="1382606"/>
      </dsp:txXfrm>
    </dsp:sp>
    <dsp:sp modelId="{A77AEC70-296B-45C7-805A-98A100E5AE3C}">
      <dsp:nvSpPr>
        <dsp:cNvPr id="0" name=""/>
        <dsp:cNvSpPr/>
      </dsp:nvSpPr>
      <dsp:spPr>
        <a:xfrm rot="5400000">
          <a:off x="2526876" y="1835580"/>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intelligence</a:t>
          </a:r>
        </a:p>
      </dsp:txBody>
      <dsp:txXfrm rot="-5400000">
        <a:off x="2929757" y="2018030"/>
        <a:ext cx="1202866" cy="1382606"/>
      </dsp:txXfrm>
    </dsp:sp>
    <dsp:sp modelId="{E83D90E0-02AA-4016-A271-6E826E9FD8DC}">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C4B6379A-B86C-4232-AF4C-EDB69FB60FC1}">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inclusion</a:t>
          </a:r>
        </a:p>
      </dsp:txBody>
      <dsp:txXfrm rot="-5400000">
        <a:off x="4849725" y="2018030"/>
        <a:ext cx="1202866" cy="1382606"/>
      </dsp:txXfrm>
    </dsp:sp>
    <dsp:sp modelId="{62D0BDF8-7E32-4294-8E04-83A43EC59A59}">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physical</a:t>
          </a:r>
        </a:p>
      </dsp:txBody>
      <dsp:txXfrm rot="-5400000">
        <a:off x="3909687" y="3722953"/>
        <a:ext cx="1202866" cy="1382606"/>
      </dsp:txXfrm>
    </dsp:sp>
    <dsp:sp modelId="{61A1F020-69AE-496F-B9F0-7A3075A92715}">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D76DA673-22D2-48EB-80AB-E4C194760EEF}">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language</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20/01/2023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CD286F-6295-465D-8020-89DC0F2F8E4C}" type="slidenum">
              <a:rPr lang="en-GB" smtClean="0"/>
              <a:t>21</a:t>
            </a:fld>
            <a:endParaRPr lang="en-GB"/>
          </a:p>
        </p:txBody>
      </p:sp>
    </p:spTree>
    <p:extLst>
      <p:ext uri="{BB962C8B-B14F-4D97-AF65-F5344CB8AC3E}">
        <p14:creationId xmlns:p14="http://schemas.microsoft.com/office/powerpoint/2010/main" val="3713746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Playing with LEGO® in a therapy setting promotes social interaction, turn-taking skills, sharing, collaborative problem-solving and the learning of concepts. It can be used to target goals around social skills, language and motor skills.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By using a commonly adored tool like LEGO® it </a:t>
            </a:r>
            <a:r>
              <a:rPr lang="en-US" sz="1200" b="0" i="0" kern="1200" dirty="0" err="1">
                <a:solidFill>
                  <a:schemeClr val="tx1"/>
                </a:solidFill>
                <a:effectLst/>
                <a:latin typeface="+mn-lt"/>
                <a:ea typeface="+mn-ea"/>
                <a:cs typeface="+mn-cs"/>
              </a:rPr>
              <a:t>capitalises</a:t>
            </a:r>
            <a:r>
              <a:rPr lang="en-US" sz="1200" b="0" i="0" kern="1200" dirty="0">
                <a:solidFill>
                  <a:schemeClr val="tx1"/>
                </a:solidFill>
                <a:effectLst/>
                <a:latin typeface="+mn-lt"/>
                <a:ea typeface="+mn-ea"/>
                <a:cs typeface="+mn-cs"/>
              </a:rPr>
              <a:t> on its existing motivation and supports self-esteem by allowing the participants to demonstrate their skills in a social situation.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It also sets up a positive opportunity for guided social problem-solving to help develop social skills that can then be used in other situations.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Children with autism sometimes find it challenging to understand what is expected of them in a social situation, particularly within unstructured play activities. LEGO®-Based Therapy provides a highly structured environment where everyone plays a specific role within the group. This can help children with autism feel calm and relaxed as they are doing something that they enjoy and know precisely what to expect and what is expected of them.</a:t>
            </a:r>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41</a:t>
            </a:fld>
            <a:endParaRPr lang="en-GB"/>
          </a:p>
        </p:txBody>
      </p:sp>
    </p:spTree>
    <p:extLst>
      <p:ext uri="{BB962C8B-B14F-4D97-AF65-F5344CB8AC3E}">
        <p14:creationId xmlns:p14="http://schemas.microsoft.com/office/powerpoint/2010/main" val="1133055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PLAY THERAPY BASED - </a:t>
            </a:r>
          </a:p>
          <a:p>
            <a:r>
              <a:rPr lang="en-GB" dirty="0"/>
              <a:t>Creating a dedicated time and space for the activity</a:t>
            </a:r>
          </a:p>
          <a:p>
            <a:r>
              <a:rPr lang="en-GB" dirty="0"/>
              <a:t>Using non-verbal communication as much as possible</a:t>
            </a:r>
          </a:p>
          <a:p>
            <a:r>
              <a:rPr lang="en-GB" dirty="0"/>
              <a:t>Using declarative language instead of commands or questions</a:t>
            </a:r>
          </a:p>
          <a:p>
            <a:r>
              <a:rPr lang="en-GB" dirty="0"/>
              <a:t>Joining and challenging at each step of the activity</a:t>
            </a:r>
          </a:p>
          <a:p>
            <a:r>
              <a:rPr lang="en-GB" dirty="0"/>
              <a:t>Encouraging collaboration and pretending</a:t>
            </a:r>
          </a:p>
          <a:p>
            <a:r>
              <a:rPr lang="en-GB" dirty="0"/>
              <a:t>Verbal and non-verbal communication</a:t>
            </a:r>
          </a:p>
          <a:p>
            <a:r>
              <a:rPr lang="en-GB" dirty="0"/>
              <a:t>SKILLS</a:t>
            </a:r>
          </a:p>
          <a:p>
            <a:r>
              <a:rPr lang="en-GB" dirty="0"/>
              <a:t>Joint attention</a:t>
            </a:r>
          </a:p>
          <a:p>
            <a:r>
              <a:rPr lang="en-GB" dirty="0"/>
              <a:t>Task focus</a:t>
            </a:r>
          </a:p>
          <a:p>
            <a:r>
              <a:rPr lang="en-GB" dirty="0"/>
              <a:t>Sharing and turn-taking</a:t>
            </a:r>
          </a:p>
          <a:p>
            <a:r>
              <a:rPr lang="en-GB" dirty="0"/>
              <a:t>Collaborative problem-solving</a:t>
            </a:r>
          </a:p>
          <a:p>
            <a:r>
              <a:rPr lang="en-US" dirty="0"/>
              <a:t>May be used to</a:t>
            </a:r>
            <a:r>
              <a:rPr lang="en-US" baseline="0" dirty="0"/>
              <a:t> support pupils with ASD, within Nurture Groups etc. </a:t>
            </a:r>
          </a:p>
          <a:p>
            <a:r>
              <a:rPr lang="en-US" baseline="0" dirty="0"/>
              <a:t>Cost – training?  LEGO stores will provide sets for free if you provide evidence of using LEGO therapy in your school</a:t>
            </a:r>
            <a:endParaRPr lang="en-US" dirty="0"/>
          </a:p>
        </p:txBody>
      </p:sp>
      <p:sp>
        <p:nvSpPr>
          <p:cNvPr id="4" name="Slide Number Placeholder 3"/>
          <p:cNvSpPr>
            <a:spLocks noGrp="1"/>
          </p:cNvSpPr>
          <p:nvPr>
            <p:ph type="sldNum" sz="quarter" idx="10"/>
          </p:nvPr>
        </p:nvSpPr>
        <p:spPr/>
        <p:txBody>
          <a:bodyPr/>
          <a:lstStyle/>
          <a:p>
            <a:fld id="{B078B793-CBCE-754F-9B5F-8DF1467802F9}" type="slidenum">
              <a:rPr lang="en-US" smtClean="0"/>
              <a:t>42</a:t>
            </a:fld>
            <a:endParaRPr lang="en-US"/>
          </a:p>
        </p:txBody>
      </p:sp>
    </p:spTree>
    <p:extLst>
      <p:ext uri="{BB962C8B-B14F-4D97-AF65-F5344CB8AC3E}">
        <p14:creationId xmlns:p14="http://schemas.microsoft.com/office/powerpoint/2010/main" val="63889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5.23 seconds</a:t>
            </a:r>
          </a:p>
        </p:txBody>
      </p:sp>
      <p:sp>
        <p:nvSpPr>
          <p:cNvPr id="4" name="Slide Number Placeholder 3"/>
          <p:cNvSpPr>
            <a:spLocks noGrp="1"/>
          </p:cNvSpPr>
          <p:nvPr>
            <p:ph type="sldNum" sz="quarter" idx="10"/>
          </p:nvPr>
        </p:nvSpPr>
        <p:spPr/>
        <p:txBody>
          <a:bodyPr/>
          <a:lstStyle/>
          <a:p>
            <a:fld id="{B078B793-CBCE-754F-9B5F-8DF1467802F9}" type="slidenum">
              <a:rPr lang="en-US" smtClean="0"/>
              <a:t>45</a:t>
            </a:fld>
            <a:endParaRPr lang="en-US"/>
          </a:p>
        </p:txBody>
      </p:sp>
    </p:spTree>
    <p:extLst>
      <p:ext uri="{BB962C8B-B14F-4D97-AF65-F5344CB8AC3E}">
        <p14:creationId xmlns:p14="http://schemas.microsoft.com/office/powerpoint/2010/main" val="3969237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r>
              <a:rPr lang="en-GB" dirty="0"/>
              <a:t>Boxall Profile – to assess at the beginning, during and end of intervention.</a:t>
            </a:r>
          </a:p>
          <a:p>
            <a:endParaRPr lang="en-GB" dirty="0"/>
          </a:p>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46</a:t>
            </a:fld>
            <a:endParaRPr lang="en-GB"/>
          </a:p>
        </p:txBody>
      </p:sp>
    </p:spTree>
    <p:extLst>
      <p:ext uri="{BB962C8B-B14F-4D97-AF65-F5344CB8AC3E}">
        <p14:creationId xmlns:p14="http://schemas.microsoft.com/office/powerpoint/2010/main" val="1482814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p>
          <a:p>
            <a:endParaRPr lang="en-GB" dirty="0"/>
          </a:p>
          <a:p>
            <a:r>
              <a:rPr lang="en-GB" dirty="0"/>
              <a:t>may lead to persistent difficulties, including conduct disorders, that can have negative consequences both in childhood and later in life (Moffitt 2006). </a:t>
            </a:r>
          </a:p>
          <a:p>
            <a:endParaRPr lang="en-GB" dirty="0"/>
          </a:p>
          <a:p>
            <a:r>
              <a:rPr lang="en-GB" dirty="0"/>
              <a:t>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47</a:t>
            </a:fld>
            <a:endParaRPr lang="en-GB"/>
          </a:p>
        </p:txBody>
      </p:sp>
    </p:spTree>
    <p:extLst>
      <p:ext uri="{BB962C8B-B14F-4D97-AF65-F5344CB8AC3E}">
        <p14:creationId xmlns:p14="http://schemas.microsoft.com/office/powerpoint/2010/main" val="3914131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48</a:t>
            </a:fld>
            <a:endParaRPr lang="en-GB"/>
          </a:p>
        </p:txBody>
      </p:sp>
    </p:spTree>
    <p:extLst>
      <p:ext uri="{BB962C8B-B14F-4D97-AF65-F5344CB8AC3E}">
        <p14:creationId xmlns:p14="http://schemas.microsoft.com/office/powerpoint/2010/main" val="45547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49</a:t>
            </a:fld>
            <a:endParaRPr lang="en-GB"/>
          </a:p>
        </p:txBody>
      </p:sp>
    </p:spTree>
    <p:extLst>
      <p:ext uri="{BB962C8B-B14F-4D97-AF65-F5344CB8AC3E}">
        <p14:creationId xmlns:p14="http://schemas.microsoft.com/office/powerpoint/2010/main" val="345235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50</a:t>
            </a:fld>
            <a:endParaRPr lang="en-GB"/>
          </a:p>
        </p:txBody>
      </p:sp>
    </p:spTree>
    <p:extLst>
      <p:ext uri="{BB962C8B-B14F-4D97-AF65-F5344CB8AC3E}">
        <p14:creationId xmlns:p14="http://schemas.microsoft.com/office/powerpoint/2010/main" val="1039376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52</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53</a:t>
            </a:fld>
            <a:endParaRPr lang="en-GB"/>
          </a:p>
        </p:txBody>
      </p:sp>
    </p:spTree>
    <p:extLst>
      <p:ext uri="{BB962C8B-B14F-4D97-AF65-F5344CB8AC3E}">
        <p14:creationId xmlns:p14="http://schemas.microsoft.com/office/powerpoint/2010/main" val="19620945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54</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55</a:t>
            </a:fld>
            <a:endParaRPr lang="en-GB"/>
          </a:p>
        </p:txBody>
      </p:sp>
    </p:spTree>
    <p:extLst>
      <p:ext uri="{BB962C8B-B14F-4D97-AF65-F5344CB8AC3E}">
        <p14:creationId xmlns:p14="http://schemas.microsoft.com/office/powerpoint/2010/main" val="52550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685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534475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moodle.uwtsd.ac.uk/course/view.php?id=8429&amp;section=10&amp;singlesec=10"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3.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XmJB1Lj2PTY"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7.emf"/><Relationship Id="rId4" Type="http://schemas.openxmlformats.org/officeDocument/2006/relationships/image" Target="../media/image46.emf"/></Relationships>
</file>

<file path=ppt/slides/_rels/slide48.xml.rels><?xml version="1.0" encoding="UTF-8" standalone="yes"?>
<Relationships xmlns="http://schemas.openxmlformats.org/package/2006/relationships"><Relationship Id="rId3" Type="http://schemas.openxmlformats.org/officeDocument/2006/relationships/hyperlink" Target="https://www.nurtureuk.org/wp-content/uploads/2021/11/Boxall-Profile-Leaflet-2019.pdf"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50.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56.emf"/><Relationship Id="rId5" Type="http://schemas.openxmlformats.org/officeDocument/2006/relationships/image" Target="../media/image55.png"/><Relationship Id="rId4" Type="http://schemas.openxmlformats.org/officeDocument/2006/relationships/image" Target="../media/image54.jpeg"/></Relationships>
</file>

<file path=ppt/slides/_rels/slide51.xml.rels><?xml version="1.0" encoding="UTF-8" standalone="yes"?>
<Relationships xmlns="http://schemas.openxmlformats.org/package/2006/relationships"><Relationship Id="rId3" Type="http://schemas.openxmlformats.org/officeDocument/2006/relationships/hyperlink" Target="https://llyw.cymru/sites/default/files/publications/2018-12/grwpiau-anogaeth-llawlyfr-i-ysgolion.pdf" TargetMode="External"/><Relationship Id="rId7" Type="http://schemas.openxmlformats.org/officeDocument/2006/relationships/image" Target="../media/image61.png"/><Relationship Id="rId2" Type="http://schemas.openxmlformats.org/officeDocument/2006/relationships/image" Target="../media/image59.png"/><Relationship Id="rId1" Type="http://schemas.openxmlformats.org/officeDocument/2006/relationships/slideLayout" Target="../slideLayouts/slideLayout6.xml"/><Relationship Id="rId6" Type="http://schemas.openxmlformats.org/officeDocument/2006/relationships/hyperlink" Target="https://gov.wales/sites/default/files/publications/2018-12/nurture-groups-a-handbook-for-schools.pdf" TargetMode="External"/><Relationship Id="rId5" Type="http://schemas.openxmlformats.org/officeDocument/2006/relationships/hyperlink" Target="https://www.nurtureuk.org/wp-content/uploads/2021/10/Nurture-Groups-Booklet-Dec-2019.pdf" TargetMode="External"/><Relationship Id="rId4" Type="http://schemas.openxmlformats.org/officeDocument/2006/relationships/image" Target="../media/image60.png"/></Relationships>
</file>

<file path=ppt/slides/_rels/slide52.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62.png"/></Relationships>
</file>

<file path=ppt/slides/_rels/slide53.xml.rels><?xml version="1.0" encoding="UTF-8" standalone="yes"?>
<Relationships xmlns="http://schemas.openxmlformats.org/package/2006/relationships"><Relationship Id="rId3" Type="http://schemas.openxmlformats.org/officeDocument/2006/relationships/hyperlink" Target="https://educationendowmentfoundation.org.uk/public/files/Toolkit/complete/EEF-Teaching-Learning-Toolkit-October-2018.pdf"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63.png"/><Relationship Id="rId4" Type="http://schemas.openxmlformats.org/officeDocument/2006/relationships/image" Target="../media/image62.png"/></Relationships>
</file>

<file path=ppt/slides/_rels/slide54.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8" Type="http://schemas.openxmlformats.org/officeDocument/2006/relationships/hyperlink" Target="https://www.estyn.gov.wales/effective-practice/learning-support-assistants-lead-intervention-programmes" TargetMode="External"/><Relationship Id="rId3" Type="http://schemas.openxmlformats.org/officeDocument/2006/relationships/hyperlink" Target="https://threebearscookeryclub.com/" TargetMode="External"/><Relationship Id="rId7" Type="http://schemas.openxmlformats.org/officeDocument/2006/relationships/hyperlink" Target="https://www.estyn.gov.wales/effective-practice/developing-good-reading-habit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education-ni.gov.uk/articles/nurture-provision-primary-schools" TargetMode="External"/><Relationship Id="rId5" Type="http://schemas.openxmlformats.org/officeDocument/2006/relationships/hyperlink" Target="https://www.pontarddulaisprimaryschool.co.uk/school-clubs/" TargetMode="External"/><Relationship Id="rId10" Type="http://schemas.openxmlformats.org/officeDocument/2006/relationships/hyperlink" Target="https://www.estyn.gov.wales/effective-practice/establishing-behaviour-groups?_ga=2.53987755.2086254070.1610746033-596235490.1610746033" TargetMode="External"/><Relationship Id="rId4" Type="http://schemas.openxmlformats.org/officeDocument/2006/relationships/hyperlink" Target="http://richmondpark.amdro.org.uk/media/104819/Pupil-Voice-Clubs.pdf" TargetMode="External"/><Relationship Id="rId9" Type="http://schemas.openxmlformats.org/officeDocument/2006/relationships/hyperlink" Target="https://www.estyn.gov.wales/effective-practice/innovative-interventions-lead-improvement-attainment"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s://www.nurtureuk.org/wp-content/uploads/2021/10/Nurture-Groups-Booklet-Dec-2019.pdf" TargetMode="External"/><Relationship Id="rId2" Type="http://schemas.openxmlformats.org/officeDocument/2006/relationships/hyperlink" Target="https://www.nasuwt.org.uk/static/uploaded/68ddda7f-afca-420c-a18798ea9271695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E295E0D6-AC89-42E5-AA54-29D81C9AA5CB}"/>
              </a:ext>
            </a:extLst>
          </p:cNvPr>
          <p:cNvSpPr txBox="1"/>
          <p:nvPr/>
        </p:nvSpPr>
        <p:spPr>
          <a:xfrm>
            <a:off x="1870075" y="267638"/>
            <a:ext cx="8813800" cy="1938992"/>
          </a:xfrm>
          <a:prstGeom prst="rect">
            <a:avLst/>
          </a:prstGeom>
          <a:noFill/>
          <a:ln w="28575">
            <a:solidFill>
              <a:schemeClr val="bg1">
                <a:lumMod val="95000"/>
              </a:schemeClr>
            </a:solidFill>
          </a:ln>
        </p:spPr>
        <p:txBody>
          <a:bodyPr wrap="square" rtlCol="0">
            <a:spAutoFit/>
          </a:bodyPr>
          <a:lstStyle/>
          <a:p>
            <a:pPr algn="ctr"/>
            <a:r>
              <a:rPr lang="en-GB" sz="6000" b="1" dirty="0">
                <a:solidFill>
                  <a:schemeClr val="bg1"/>
                </a:solidFill>
              </a:rPr>
              <a:t>Interventions and BRIDGING</a:t>
            </a:r>
          </a:p>
        </p:txBody>
      </p:sp>
      <p:sp>
        <p:nvSpPr>
          <p:cNvPr id="8" name="TextBox 7">
            <a:extLst>
              <a:ext uri="{FF2B5EF4-FFF2-40B4-BE49-F238E27FC236}">
                <a16:creationId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a16="http://schemas.microsoft.com/office/drawing/2014/main" id="{8BD526BA-28F1-4BA7-B764-48964FDD6DDB}"/>
              </a:ext>
            </a:extLst>
          </p:cNvPr>
          <p:cNvSpPr txBox="1"/>
          <p:nvPr/>
        </p:nvSpPr>
        <p:spPr>
          <a:xfrm>
            <a:off x="2343150" y="4413250"/>
            <a:ext cx="7867650" cy="707886"/>
          </a:xfrm>
          <a:prstGeom prst="rect">
            <a:avLst/>
          </a:prstGeom>
          <a:noFill/>
        </p:spPr>
        <p:txBody>
          <a:bodyPr wrap="square" rtlCol="0">
            <a:spAutoFit/>
          </a:bodyPr>
          <a:lstStyle/>
          <a:p>
            <a:pPr algn="ctr"/>
            <a:r>
              <a:rPr lang="en-GB" sz="4000" b="1" dirty="0">
                <a:solidFill>
                  <a:schemeClr val="bg1"/>
                </a:solidFill>
              </a:rPr>
              <a:t>ECAD5007/C</a:t>
            </a: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1F7596-02F2-9141-B1F1-653D8F9291CB}"/>
              </a:ext>
            </a:extLst>
          </p:cNvPr>
          <p:cNvPicPr>
            <a:picLocks noChangeAspect="1"/>
          </p:cNvPicPr>
          <p:nvPr/>
        </p:nvPicPr>
        <p:blipFill>
          <a:blip r:embed="rId2"/>
          <a:stretch>
            <a:fillRect/>
          </a:stretch>
        </p:blipFill>
        <p:spPr>
          <a:xfrm>
            <a:off x="0" y="14909"/>
            <a:ext cx="12344400" cy="6843091"/>
          </a:xfrm>
          <a:prstGeom prst="rect">
            <a:avLst/>
          </a:prstGeom>
        </p:spPr>
      </p:pic>
    </p:spTree>
    <p:extLst>
      <p:ext uri="{BB962C8B-B14F-4D97-AF65-F5344CB8AC3E}">
        <p14:creationId xmlns:p14="http://schemas.microsoft.com/office/powerpoint/2010/main" val="266277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A27579-C4D6-144D-85D8-A58C0D67F143}"/>
              </a:ext>
            </a:extLst>
          </p:cNvPr>
          <p:cNvPicPr>
            <a:picLocks noChangeAspect="1"/>
          </p:cNvPicPr>
          <p:nvPr/>
        </p:nvPicPr>
        <p:blipFill>
          <a:blip r:embed="rId2"/>
          <a:stretch>
            <a:fillRect/>
          </a:stretch>
        </p:blipFill>
        <p:spPr>
          <a:xfrm>
            <a:off x="0" y="128761"/>
            <a:ext cx="8503920" cy="6475561"/>
          </a:xfrm>
          <a:prstGeom prst="rect">
            <a:avLst/>
          </a:prstGeom>
        </p:spPr>
      </p:pic>
      <p:pic>
        <p:nvPicPr>
          <p:cNvPr id="5" name="Picture 4">
            <a:extLst>
              <a:ext uri="{FF2B5EF4-FFF2-40B4-BE49-F238E27FC236}">
                <a16:creationId xmlns:a16="http://schemas.microsoft.com/office/drawing/2014/main" id="{46862853-FEDC-8B45-B9B2-C3A1C54CDF04}"/>
              </a:ext>
            </a:extLst>
          </p:cNvPr>
          <p:cNvPicPr>
            <a:picLocks noChangeAspect="1"/>
          </p:cNvPicPr>
          <p:nvPr/>
        </p:nvPicPr>
        <p:blipFill>
          <a:blip r:embed="rId3"/>
          <a:stretch>
            <a:fillRect/>
          </a:stretch>
        </p:blipFill>
        <p:spPr>
          <a:xfrm rot="11310162">
            <a:off x="8208840" y="376268"/>
            <a:ext cx="1328534" cy="725449"/>
          </a:xfrm>
          <a:prstGeom prst="rect">
            <a:avLst/>
          </a:prstGeom>
        </p:spPr>
      </p:pic>
      <p:sp>
        <p:nvSpPr>
          <p:cNvPr id="6" name="TextBox 5">
            <a:extLst>
              <a:ext uri="{FF2B5EF4-FFF2-40B4-BE49-F238E27FC236}">
                <a16:creationId xmlns:a16="http://schemas.microsoft.com/office/drawing/2014/main" id="{0F0570DE-3264-644E-9BDB-176A14EB6461}"/>
              </a:ext>
            </a:extLst>
          </p:cNvPr>
          <p:cNvSpPr txBox="1"/>
          <p:nvPr/>
        </p:nvSpPr>
        <p:spPr>
          <a:xfrm>
            <a:off x="9583704" y="640080"/>
            <a:ext cx="1394421" cy="369332"/>
          </a:xfrm>
          <a:prstGeom prst="rect">
            <a:avLst/>
          </a:prstGeom>
          <a:noFill/>
        </p:spPr>
        <p:txBody>
          <a:bodyPr wrap="none" rtlCol="0">
            <a:spAutoFit/>
          </a:bodyPr>
          <a:lstStyle/>
          <a:p>
            <a:r>
              <a:rPr lang="en-US" dirty="0"/>
              <a:t>What is this?</a:t>
            </a:r>
          </a:p>
        </p:txBody>
      </p:sp>
      <p:pic>
        <p:nvPicPr>
          <p:cNvPr id="7" name="Picture 6">
            <a:extLst>
              <a:ext uri="{FF2B5EF4-FFF2-40B4-BE49-F238E27FC236}">
                <a16:creationId xmlns:a16="http://schemas.microsoft.com/office/drawing/2014/main" id="{DCEBDAF8-C1FB-0442-A271-D6BE38347251}"/>
              </a:ext>
            </a:extLst>
          </p:cNvPr>
          <p:cNvPicPr>
            <a:picLocks noChangeAspect="1"/>
          </p:cNvPicPr>
          <p:nvPr/>
        </p:nvPicPr>
        <p:blipFill>
          <a:blip r:embed="rId3"/>
          <a:stretch>
            <a:fillRect/>
          </a:stretch>
        </p:blipFill>
        <p:spPr>
          <a:xfrm rot="12140568">
            <a:off x="7498242" y="1234700"/>
            <a:ext cx="1328534" cy="725449"/>
          </a:xfrm>
          <a:prstGeom prst="rect">
            <a:avLst/>
          </a:prstGeom>
        </p:spPr>
      </p:pic>
      <p:sp>
        <p:nvSpPr>
          <p:cNvPr id="8" name="TextBox 7">
            <a:extLst>
              <a:ext uri="{FF2B5EF4-FFF2-40B4-BE49-F238E27FC236}">
                <a16:creationId xmlns:a16="http://schemas.microsoft.com/office/drawing/2014/main" id="{4A8A39AF-6C27-574A-8EA7-E59C9B2EBED3}"/>
              </a:ext>
            </a:extLst>
          </p:cNvPr>
          <p:cNvSpPr txBox="1"/>
          <p:nvPr/>
        </p:nvSpPr>
        <p:spPr>
          <a:xfrm>
            <a:off x="8873107" y="1597424"/>
            <a:ext cx="1828800" cy="923330"/>
          </a:xfrm>
          <a:prstGeom prst="rect">
            <a:avLst/>
          </a:prstGeom>
          <a:noFill/>
        </p:spPr>
        <p:txBody>
          <a:bodyPr wrap="square" rtlCol="0">
            <a:spAutoFit/>
          </a:bodyPr>
          <a:lstStyle/>
          <a:p>
            <a:pPr algn="ctr"/>
            <a:r>
              <a:rPr lang="en-US" dirty="0"/>
              <a:t>How many progression steps are there?</a:t>
            </a:r>
          </a:p>
        </p:txBody>
      </p:sp>
      <p:pic>
        <p:nvPicPr>
          <p:cNvPr id="9" name="Picture 8">
            <a:extLst>
              <a:ext uri="{FF2B5EF4-FFF2-40B4-BE49-F238E27FC236}">
                <a16:creationId xmlns:a16="http://schemas.microsoft.com/office/drawing/2014/main" id="{C2BB0518-E574-9E46-8302-989FE84A712E}"/>
              </a:ext>
            </a:extLst>
          </p:cNvPr>
          <p:cNvPicPr>
            <a:picLocks noChangeAspect="1"/>
          </p:cNvPicPr>
          <p:nvPr/>
        </p:nvPicPr>
        <p:blipFill>
          <a:blip r:embed="rId3"/>
          <a:stretch>
            <a:fillRect/>
          </a:stretch>
        </p:blipFill>
        <p:spPr>
          <a:xfrm rot="11310162">
            <a:off x="7560700" y="3003817"/>
            <a:ext cx="1328534" cy="725449"/>
          </a:xfrm>
          <a:prstGeom prst="rect">
            <a:avLst/>
          </a:prstGeom>
        </p:spPr>
      </p:pic>
      <p:sp>
        <p:nvSpPr>
          <p:cNvPr id="10" name="TextBox 9">
            <a:extLst>
              <a:ext uri="{FF2B5EF4-FFF2-40B4-BE49-F238E27FC236}">
                <a16:creationId xmlns:a16="http://schemas.microsoft.com/office/drawing/2014/main" id="{1387314B-47CC-274A-92C4-F169021CCE35}"/>
              </a:ext>
            </a:extLst>
          </p:cNvPr>
          <p:cNvSpPr txBox="1"/>
          <p:nvPr/>
        </p:nvSpPr>
        <p:spPr>
          <a:xfrm>
            <a:off x="8988701" y="3108766"/>
            <a:ext cx="2114550" cy="1200329"/>
          </a:xfrm>
          <a:prstGeom prst="rect">
            <a:avLst/>
          </a:prstGeom>
          <a:noFill/>
        </p:spPr>
        <p:txBody>
          <a:bodyPr wrap="square" rtlCol="0">
            <a:spAutoFit/>
          </a:bodyPr>
          <a:lstStyle/>
          <a:p>
            <a:pPr algn="ctr"/>
            <a:r>
              <a:rPr lang="en-US" dirty="0"/>
              <a:t>Broadly what age would you expect a learner to be displaying this skill?</a:t>
            </a:r>
          </a:p>
        </p:txBody>
      </p:sp>
      <p:pic>
        <p:nvPicPr>
          <p:cNvPr id="11" name="Picture 10">
            <a:extLst>
              <a:ext uri="{FF2B5EF4-FFF2-40B4-BE49-F238E27FC236}">
                <a16:creationId xmlns:a16="http://schemas.microsoft.com/office/drawing/2014/main" id="{B58EF23F-8B4F-EE4B-9E70-E784B6322105}"/>
              </a:ext>
            </a:extLst>
          </p:cNvPr>
          <p:cNvPicPr>
            <a:picLocks noChangeAspect="1"/>
          </p:cNvPicPr>
          <p:nvPr/>
        </p:nvPicPr>
        <p:blipFill>
          <a:blip r:embed="rId3"/>
          <a:stretch>
            <a:fillRect/>
          </a:stretch>
        </p:blipFill>
        <p:spPr>
          <a:xfrm rot="12751920">
            <a:off x="7839653" y="5109949"/>
            <a:ext cx="1328534" cy="725449"/>
          </a:xfrm>
          <a:prstGeom prst="rect">
            <a:avLst/>
          </a:prstGeom>
        </p:spPr>
      </p:pic>
      <p:sp>
        <p:nvSpPr>
          <p:cNvPr id="12" name="TextBox 11">
            <a:extLst>
              <a:ext uri="{FF2B5EF4-FFF2-40B4-BE49-F238E27FC236}">
                <a16:creationId xmlns:a16="http://schemas.microsoft.com/office/drawing/2014/main" id="{0753C368-9934-9144-AFF5-3BBD1E863547}"/>
              </a:ext>
            </a:extLst>
          </p:cNvPr>
          <p:cNvSpPr txBox="1"/>
          <p:nvPr/>
        </p:nvSpPr>
        <p:spPr>
          <a:xfrm>
            <a:off x="7793724" y="6000682"/>
            <a:ext cx="3987566" cy="369332"/>
          </a:xfrm>
          <a:prstGeom prst="rect">
            <a:avLst/>
          </a:prstGeom>
          <a:noFill/>
        </p:spPr>
        <p:txBody>
          <a:bodyPr wrap="none" rtlCol="0">
            <a:spAutoFit/>
          </a:bodyPr>
          <a:lstStyle/>
          <a:p>
            <a:r>
              <a:rPr lang="en-US" dirty="0"/>
              <a:t>Are these stand alone assessment tasks?</a:t>
            </a:r>
          </a:p>
        </p:txBody>
      </p:sp>
    </p:spTree>
    <p:extLst>
      <p:ext uri="{BB962C8B-B14F-4D97-AF65-F5344CB8AC3E}">
        <p14:creationId xmlns:p14="http://schemas.microsoft.com/office/powerpoint/2010/main" val="97680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A27579-C4D6-144D-85D8-A58C0D67F143}"/>
              </a:ext>
            </a:extLst>
          </p:cNvPr>
          <p:cNvPicPr>
            <a:picLocks noChangeAspect="1"/>
          </p:cNvPicPr>
          <p:nvPr/>
        </p:nvPicPr>
        <p:blipFill>
          <a:blip r:embed="rId2"/>
          <a:stretch>
            <a:fillRect/>
          </a:stretch>
        </p:blipFill>
        <p:spPr>
          <a:xfrm>
            <a:off x="0" y="128761"/>
            <a:ext cx="8503920" cy="6475561"/>
          </a:xfrm>
          <a:prstGeom prst="rect">
            <a:avLst/>
          </a:prstGeom>
        </p:spPr>
      </p:pic>
      <p:pic>
        <p:nvPicPr>
          <p:cNvPr id="5" name="Picture 4">
            <a:extLst>
              <a:ext uri="{FF2B5EF4-FFF2-40B4-BE49-F238E27FC236}">
                <a16:creationId xmlns:a16="http://schemas.microsoft.com/office/drawing/2014/main" id="{46862853-FEDC-8B45-B9B2-C3A1C54CDF04}"/>
              </a:ext>
            </a:extLst>
          </p:cNvPr>
          <p:cNvPicPr>
            <a:picLocks noChangeAspect="1"/>
          </p:cNvPicPr>
          <p:nvPr/>
        </p:nvPicPr>
        <p:blipFill>
          <a:blip r:embed="rId3"/>
          <a:stretch>
            <a:fillRect/>
          </a:stretch>
        </p:blipFill>
        <p:spPr>
          <a:xfrm rot="11310162">
            <a:off x="8208840" y="376268"/>
            <a:ext cx="1328534" cy="725449"/>
          </a:xfrm>
          <a:prstGeom prst="rect">
            <a:avLst/>
          </a:prstGeom>
        </p:spPr>
      </p:pic>
      <p:sp>
        <p:nvSpPr>
          <p:cNvPr id="6" name="TextBox 5">
            <a:extLst>
              <a:ext uri="{FF2B5EF4-FFF2-40B4-BE49-F238E27FC236}">
                <a16:creationId xmlns:a16="http://schemas.microsoft.com/office/drawing/2014/main" id="{0F0570DE-3264-644E-9BDB-176A14EB6461}"/>
              </a:ext>
            </a:extLst>
          </p:cNvPr>
          <p:cNvSpPr txBox="1"/>
          <p:nvPr/>
        </p:nvSpPr>
        <p:spPr>
          <a:xfrm>
            <a:off x="9583704" y="640080"/>
            <a:ext cx="2512739" cy="369332"/>
          </a:xfrm>
          <a:prstGeom prst="rect">
            <a:avLst/>
          </a:prstGeom>
          <a:noFill/>
        </p:spPr>
        <p:txBody>
          <a:bodyPr wrap="none" rtlCol="0">
            <a:spAutoFit/>
          </a:bodyPr>
          <a:lstStyle/>
          <a:p>
            <a:r>
              <a:rPr lang="en-US" dirty="0"/>
              <a:t>What Matters Statement</a:t>
            </a:r>
          </a:p>
        </p:txBody>
      </p:sp>
      <p:pic>
        <p:nvPicPr>
          <p:cNvPr id="7" name="Picture 6">
            <a:extLst>
              <a:ext uri="{FF2B5EF4-FFF2-40B4-BE49-F238E27FC236}">
                <a16:creationId xmlns:a16="http://schemas.microsoft.com/office/drawing/2014/main" id="{DCEBDAF8-C1FB-0442-A271-D6BE38347251}"/>
              </a:ext>
            </a:extLst>
          </p:cNvPr>
          <p:cNvPicPr>
            <a:picLocks noChangeAspect="1"/>
          </p:cNvPicPr>
          <p:nvPr/>
        </p:nvPicPr>
        <p:blipFill>
          <a:blip r:embed="rId3"/>
          <a:stretch>
            <a:fillRect/>
          </a:stretch>
        </p:blipFill>
        <p:spPr>
          <a:xfrm rot="12140568">
            <a:off x="7498242" y="1234700"/>
            <a:ext cx="1328534" cy="725449"/>
          </a:xfrm>
          <a:prstGeom prst="rect">
            <a:avLst/>
          </a:prstGeom>
        </p:spPr>
      </p:pic>
      <p:sp>
        <p:nvSpPr>
          <p:cNvPr id="8" name="TextBox 7">
            <a:extLst>
              <a:ext uri="{FF2B5EF4-FFF2-40B4-BE49-F238E27FC236}">
                <a16:creationId xmlns:a16="http://schemas.microsoft.com/office/drawing/2014/main" id="{4A8A39AF-6C27-574A-8EA7-E59C9B2EBED3}"/>
              </a:ext>
            </a:extLst>
          </p:cNvPr>
          <p:cNvSpPr txBox="1"/>
          <p:nvPr/>
        </p:nvSpPr>
        <p:spPr>
          <a:xfrm>
            <a:off x="8873106" y="1597424"/>
            <a:ext cx="1962533" cy="646331"/>
          </a:xfrm>
          <a:prstGeom prst="rect">
            <a:avLst/>
          </a:prstGeom>
          <a:noFill/>
        </p:spPr>
        <p:txBody>
          <a:bodyPr wrap="square" rtlCol="0">
            <a:spAutoFit/>
          </a:bodyPr>
          <a:lstStyle/>
          <a:p>
            <a:pPr algn="ctr"/>
            <a:r>
              <a:rPr lang="en-US" dirty="0"/>
              <a:t>There are 5 progression steps.</a:t>
            </a:r>
          </a:p>
        </p:txBody>
      </p:sp>
      <p:pic>
        <p:nvPicPr>
          <p:cNvPr id="9" name="Picture 8">
            <a:extLst>
              <a:ext uri="{FF2B5EF4-FFF2-40B4-BE49-F238E27FC236}">
                <a16:creationId xmlns:a16="http://schemas.microsoft.com/office/drawing/2014/main" id="{C2BB0518-E574-9E46-8302-989FE84A712E}"/>
              </a:ext>
            </a:extLst>
          </p:cNvPr>
          <p:cNvPicPr>
            <a:picLocks noChangeAspect="1"/>
          </p:cNvPicPr>
          <p:nvPr/>
        </p:nvPicPr>
        <p:blipFill>
          <a:blip r:embed="rId3"/>
          <a:stretch>
            <a:fillRect/>
          </a:stretch>
        </p:blipFill>
        <p:spPr>
          <a:xfrm rot="11310162">
            <a:off x="7560700" y="3003817"/>
            <a:ext cx="1328534" cy="725449"/>
          </a:xfrm>
          <a:prstGeom prst="rect">
            <a:avLst/>
          </a:prstGeom>
        </p:spPr>
      </p:pic>
      <p:sp>
        <p:nvSpPr>
          <p:cNvPr id="10" name="TextBox 9">
            <a:extLst>
              <a:ext uri="{FF2B5EF4-FFF2-40B4-BE49-F238E27FC236}">
                <a16:creationId xmlns:a16="http://schemas.microsoft.com/office/drawing/2014/main" id="{1387314B-47CC-274A-92C4-F169021CCE35}"/>
              </a:ext>
            </a:extLst>
          </p:cNvPr>
          <p:cNvSpPr txBox="1"/>
          <p:nvPr/>
        </p:nvSpPr>
        <p:spPr>
          <a:xfrm>
            <a:off x="8935564" y="3320381"/>
            <a:ext cx="2114550" cy="369332"/>
          </a:xfrm>
          <a:prstGeom prst="rect">
            <a:avLst/>
          </a:prstGeom>
          <a:noFill/>
        </p:spPr>
        <p:txBody>
          <a:bodyPr wrap="square" rtlCol="0">
            <a:spAutoFit/>
          </a:bodyPr>
          <a:lstStyle/>
          <a:p>
            <a:pPr algn="ctr"/>
            <a:r>
              <a:rPr lang="en-US" dirty="0"/>
              <a:t>Broadly, age 11 yrs. </a:t>
            </a:r>
          </a:p>
        </p:txBody>
      </p:sp>
      <p:pic>
        <p:nvPicPr>
          <p:cNvPr id="11" name="Picture 10">
            <a:extLst>
              <a:ext uri="{FF2B5EF4-FFF2-40B4-BE49-F238E27FC236}">
                <a16:creationId xmlns:a16="http://schemas.microsoft.com/office/drawing/2014/main" id="{B58EF23F-8B4F-EE4B-9E70-E784B6322105}"/>
              </a:ext>
            </a:extLst>
          </p:cNvPr>
          <p:cNvPicPr>
            <a:picLocks noChangeAspect="1"/>
          </p:cNvPicPr>
          <p:nvPr/>
        </p:nvPicPr>
        <p:blipFill>
          <a:blip r:embed="rId3"/>
          <a:stretch>
            <a:fillRect/>
          </a:stretch>
        </p:blipFill>
        <p:spPr>
          <a:xfrm rot="12751920">
            <a:off x="7839653" y="5109949"/>
            <a:ext cx="1328534" cy="725449"/>
          </a:xfrm>
          <a:prstGeom prst="rect">
            <a:avLst/>
          </a:prstGeom>
        </p:spPr>
      </p:pic>
      <p:sp>
        <p:nvSpPr>
          <p:cNvPr id="12" name="TextBox 11">
            <a:extLst>
              <a:ext uri="{FF2B5EF4-FFF2-40B4-BE49-F238E27FC236}">
                <a16:creationId xmlns:a16="http://schemas.microsoft.com/office/drawing/2014/main" id="{0753C368-9934-9144-AFF5-3BBD1E863547}"/>
              </a:ext>
            </a:extLst>
          </p:cNvPr>
          <p:cNvSpPr txBox="1"/>
          <p:nvPr/>
        </p:nvSpPr>
        <p:spPr>
          <a:xfrm>
            <a:off x="7514370" y="6023474"/>
            <a:ext cx="4460645" cy="369332"/>
          </a:xfrm>
          <a:prstGeom prst="rect">
            <a:avLst/>
          </a:prstGeom>
          <a:noFill/>
        </p:spPr>
        <p:txBody>
          <a:bodyPr wrap="none" rtlCol="0">
            <a:spAutoFit/>
          </a:bodyPr>
          <a:lstStyle/>
          <a:p>
            <a:r>
              <a:rPr lang="en-US" dirty="0"/>
              <a:t>These are </a:t>
            </a:r>
            <a:r>
              <a:rPr lang="en-US" b="1" u="sng" dirty="0"/>
              <a:t>NOT</a:t>
            </a:r>
            <a:r>
              <a:rPr lang="en-US" dirty="0"/>
              <a:t> stand alone assessment tasks?</a:t>
            </a:r>
          </a:p>
        </p:txBody>
      </p:sp>
      <p:pic>
        <p:nvPicPr>
          <p:cNvPr id="4" name="Picture 3">
            <a:extLst>
              <a:ext uri="{FF2B5EF4-FFF2-40B4-BE49-F238E27FC236}">
                <a16:creationId xmlns:a16="http://schemas.microsoft.com/office/drawing/2014/main" id="{B3F2EC12-2637-2642-9C0F-519F5D8A99F0}"/>
              </a:ext>
            </a:extLst>
          </p:cNvPr>
          <p:cNvPicPr>
            <a:picLocks noChangeAspect="1"/>
          </p:cNvPicPr>
          <p:nvPr/>
        </p:nvPicPr>
        <p:blipFill>
          <a:blip r:embed="rId4"/>
          <a:stretch>
            <a:fillRect/>
          </a:stretch>
        </p:blipFill>
        <p:spPr>
          <a:xfrm>
            <a:off x="158891" y="4377690"/>
            <a:ext cx="2486312" cy="2015116"/>
          </a:xfrm>
          <a:prstGeom prst="rect">
            <a:avLst/>
          </a:prstGeom>
        </p:spPr>
      </p:pic>
    </p:spTree>
    <p:extLst>
      <p:ext uri="{BB962C8B-B14F-4D97-AF65-F5344CB8AC3E}">
        <p14:creationId xmlns:p14="http://schemas.microsoft.com/office/powerpoint/2010/main" val="2960938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8C333D-BB6E-0749-8B38-A25EB8F5282D}"/>
              </a:ext>
            </a:extLst>
          </p:cNvPr>
          <p:cNvPicPr>
            <a:picLocks noChangeAspect="1"/>
          </p:cNvPicPr>
          <p:nvPr/>
        </p:nvPicPr>
        <p:blipFill>
          <a:blip r:embed="rId2"/>
          <a:stretch>
            <a:fillRect/>
          </a:stretch>
        </p:blipFill>
        <p:spPr>
          <a:xfrm>
            <a:off x="2830830" y="-160020"/>
            <a:ext cx="6484620" cy="7000064"/>
          </a:xfrm>
          <a:prstGeom prst="rect">
            <a:avLst/>
          </a:prstGeom>
        </p:spPr>
      </p:pic>
      <p:sp>
        <p:nvSpPr>
          <p:cNvPr id="5" name="Triangle 4">
            <a:extLst>
              <a:ext uri="{FF2B5EF4-FFF2-40B4-BE49-F238E27FC236}">
                <a16:creationId xmlns:a16="http://schemas.microsoft.com/office/drawing/2014/main" id="{D2DBC6AE-068F-BA49-BC2B-FD26FA4A8CC5}"/>
              </a:ext>
            </a:extLst>
          </p:cNvPr>
          <p:cNvSpPr/>
          <p:nvPr/>
        </p:nvSpPr>
        <p:spPr>
          <a:xfrm rot="12934914">
            <a:off x="4332911" y="-246705"/>
            <a:ext cx="5518422" cy="4722037"/>
          </a:xfrm>
          <a:prstGeom prst="triangl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7871E242-651D-6446-AE33-03ED517C9C3F}"/>
              </a:ext>
            </a:extLst>
          </p:cNvPr>
          <p:cNvSpPr/>
          <p:nvPr/>
        </p:nvSpPr>
        <p:spPr>
          <a:xfrm>
            <a:off x="5188557" y="2445490"/>
            <a:ext cx="1769165" cy="178904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CDF1E98-C15F-6547-8F51-F60065A117FA}"/>
              </a:ext>
            </a:extLst>
          </p:cNvPr>
          <p:cNvSpPr txBox="1"/>
          <p:nvPr/>
        </p:nvSpPr>
        <p:spPr>
          <a:xfrm>
            <a:off x="6582575" y="542549"/>
            <a:ext cx="4223970" cy="1938992"/>
          </a:xfrm>
          <a:prstGeom prst="rect">
            <a:avLst/>
          </a:prstGeom>
          <a:noFill/>
        </p:spPr>
        <p:txBody>
          <a:bodyPr wrap="square" rtlCol="0">
            <a:spAutoFit/>
          </a:bodyPr>
          <a:lstStyle/>
          <a:p>
            <a:r>
              <a:rPr lang="en-US" sz="4000" dirty="0"/>
              <a:t>What principle of progression is missing here?</a:t>
            </a:r>
          </a:p>
        </p:txBody>
      </p:sp>
    </p:spTree>
    <p:extLst>
      <p:ext uri="{BB962C8B-B14F-4D97-AF65-F5344CB8AC3E}">
        <p14:creationId xmlns:p14="http://schemas.microsoft.com/office/powerpoint/2010/main" val="3806275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8C333D-BB6E-0749-8B38-A25EB8F5282D}"/>
              </a:ext>
            </a:extLst>
          </p:cNvPr>
          <p:cNvPicPr>
            <a:picLocks noChangeAspect="1"/>
          </p:cNvPicPr>
          <p:nvPr/>
        </p:nvPicPr>
        <p:blipFill>
          <a:blip r:embed="rId2"/>
          <a:stretch>
            <a:fillRect/>
          </a:stretch>
        </p:blipFill>
        <p:spPr>
          <a:xfrm>
            <a:off x="2830830" y="-160020"/>
            <a:ext cx="6484620" cy="7000064"/>
          </a:xfrm>
          <a:prstGeom prst="rect">
            <a:avLst/>
          </a:prstGeom>
        </p:spPr>
      </p:pic>
      <p:sp>
        <p:nvSpPr>
          <p:cNvPr id="6" name="Oval 5">
            <a:extLst>
              <a:ext uri="{FF2B5EF4-FFF2-40B4-BE49-F238E27FC236}">
                <a16:creationId xmlns:a16="http://schemas.microsoft.com/office/drawing/2014/main" id="{7871E242-651D-6446-AE33-03ED517C9C3F}"/>
              </a:ext>
            </a:extLst>
          </p:cNvPr>
          <p:cNvSpPr/>
          <p:nvPr/>
        </p:nvSpPr>
        <p:spPr>
          <a:xfrm>
            <a:off x="5188557" y="2445490"/>
            <a:ext cx="1769165" cy="178904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6500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75F385-5B41-2743-A5F2-70857778ED58}"/>
              </a:ext>
            </a:extLst>
          </p:cNvPr>
          <p:cNvPicPr>
            <a:picLocks noChangeAspect="1"/>
          </p:cNvPicPr>
          <p:nvPr/>
        </p:nvPicPr>
        <p:blipFill>
          <a:blip r:embed="rId2"/>
          <a:stretch>
            <a:fillRect/>
          </a:stretch>
        </p:blipFill>
        <p:spPr>
          <a:xfrm>
            <a:off x="-1" y="-1648632"/>
            <a:ext cx="12381875" cy="8506632"/>
          </a:xfrm>
          <a:prstGeom prst="rect">
            <a:avLst/>
          </a:prstGeom>
        </p:spPr>
      </p:pic>
      <p:pic>
        <p:nvPicPr>
          <p:cNvPr id="5" name="Picture 4">
            <a:extLst>
              <a:ext uri="{FF2B5EF4-FFF2-40B4-BE49-F238E27FC236}">
                <a16:creationId xmlns:a16="http://schemas.microsoft.com/office/drawing/2014/main" id="{4BFA13BD-99DB-C64F-8122-EF69F692B8D3}"/>
              </a:ext>
            </a:extLst>
          </p:cNvPr>
          <p:cNvPicPr>
            <a:picLocks noChangeAspect="1"/>
          </p:cNvPicPr>
          <p:nvPr/>
        </p:nvPicPr>
        <p:blipFill>
          <a:blip r:embed="rId3"/>
          <a:stretch>
            <a:fillRect/>
          </a:stretch>
        </p:blipFill>
        <p:spPr>
          <a:xfrm>
            <a:off x="9545402" y="4969588"/>
            <a:ext cx="2836472" cy="1888412"/>
          </a:xfrm>
          <a:prstGeom prst="rect">
            <a:avLst/>
          </a:prstGeom>
        </p:spPr>
      </p:pic>
    </p:spTree>
    <p:extLst>
      <p:ext uri="{BB962C8B-B14F-4D97-AF65-F5344CB8AC3E}">
        <p14:creationId xmlns:p14="http://schemas.microsoft.com/office/powerpoint/2010/main" val="2051632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695" y="-287741"/>
            <a:ext cx="1954876" cy="1978429"/>
          </a:xfrm>
        </p:spPr>
        <p:txBody>
          <a:bodyPr>
            <a:normAutofit/>
          </a:bodyPr>
          <a:lstStyle/>
          <a:p>
            <a:br>
              <a:rPr lang="en-GB" dirty="0"/>
            </a:br>
            <a:r>
              <a:rPr lang="en-GB" sz="6000" i="1" dirty="0"/>
              <a:t>Aims</a:t>
            </a:r>
          </a:p>
        </p:txBody>
      </p:sp>
      <p:sp>
        <p:nvSpPr>
          <p:cNvPr id="6" name="Content Placeholder 5">
            <a:extLst>
              <a:ext uri="{FF2B5EF4-FFF2-40B4-BE49-F238E27FC236}">
                <a16:creationId xmlns:a16="http://schemas.microsoft.com/office/drawing/2014/main" id="{D80DD810-1F4D-491A-B6E0-B11C672F808C}"/>
              </a:ext>
            </a:extLst>
          </p:cNvPr>
          <p:cNvSpPr>
            <a:spLocks noGrp="1"/>
          </p:cNvSpPr>
          <p:nvPr>
            <p:ph sz="half" idx="2"/>
          </p:nvPr>
        </p:nvSpPr>
        <p:spPr>
          <a:xfrm>
            <a:off x="1313411" y="1690688"/>
            <a:ext cx="10190018" cy="4351338"/>
          </a:xfrm>
        </p:spPr>
        <p:txBody>
          <a:bodyPr>
            <a:normAutofit/>
          </a:bodyPr>
          <a:lstStyle/>
          <a:p>
            <a:pPr marL="0" indent="0">
              <a:buNone/>
            </a:pPr>
            <a:endParaRPr lang="en-GB" sz="2400" dirty="0"/>
          </a:p>
          <a:p>
            <a:r>
              <a:rPr lang="en-GB" sz="4400" i="1" dirty="0"/>
              <a:t>Explore the concept of ‘intervention’</a:t>
            </a:r>
          </a:p>
          <a:p>
            <a:r>
              <a:rPr lang="en-GB" sz="4400" i="1" dirty="0"/>
              <a:t>Implementation strategies</a:t>
            </a:r>
          </a:p>
          <a:p>
            <a:r>
              <a:rPr lang="en-GB" sz="4400" i="1" dirty="0"/>
              <a:t> Critical evaluation of interventions</a:t>
            </a:r>
          </a:p>
          <a:p>
            <a:r>
              <a:rPr lang="en-GB" sz="4400" i="1" dirty="0"/>
              <a:t>An overview of the BRIDGING experience and the requirements of the Test day.</a:t>
            </a:r>
          </a:p>
        </p:txBody>
      </p:sp>
    </p:spTree>
    <p:extLst>
      <p:ext uri="{BB962C8B-B14F-4D97-AF65-F5344CB8AC3E}">
        <p14:creationId xmlns:p14="http://schemas.microsoft.com/office/powerpoint/2010/main" val="2234321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Hands holding each other's wrists and interlinked to form a circle">
            <a:extLst>
              <a:ext uri="{FF2B5EF4-FFF2-40B4-BE49-F238E27FC236}">
                <a16:creationId xmlns:a16="http://schemas.microsoft.com/office/drawing/2014/main" id="{70A16B49-2E23-4CD2-A530-389D6537623C}"/>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E245728-212E-4380-97EF-EF0CE9CD0DB6}"/>
              </a:ext>
            </a:extLst>
          </p:cNvPr>
          <p:cNvSpPr>
            <a:spLocks noGrp="1"/>
          </p:cNvSpPr>
          <p:nvPr>
            <p:ph type="title"/>
          </p:nvPr>
        </p:nvSpPr>
        <p:spPr>
          <a:xfrm>
            <a:off x="2419605" y="2797232"/>
            <a:ext cx="7352809" cy="976745"/>
          </a:xfrm>
        </p:spPr>
        <p:txBody>
          <a:bodyPr vert="horz" lIns="91440" tIns="45720" rIns="91440" bIns="45720" rtlCol="0" anchor="b">
            <a:normAutofit/>
          </a:bodyPr>
          <a:lstStyle/>
          <a:p>
            <a:r>
              <a:rPr lang="en-US" sz="5400">
                <a:solidFill>
                  <a:schemeClr val="tx1"/>
                </a:solidFill>
              </a:rPr>
              <a:t>The </a:t>
            </a:r>
            <a:r>
              <a:rPr lang="en-US" sz="5400" dirty="0">
                <a:solidFill>
                  <a:schemeClr val="tx1"/>
                </a:solidFill>
              </a:rPr>
              <a:t>BRIDGING experience</a:t>
            </a:r>
          </a:p>
        </p:txBody>
      </p:sp>
    </p:spTree>
    <p:extLst>
      <p:ext uri="{BB962C8B-B14F-4D97-AF65-F5344CB8AC3E}">
        <p14:creationId xmlns:p14="http://schemas.microsoft.com/office/powerpoint/2010/main" val="614436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F435-D594-44D5-A11E-FC7980E74045}"/>
              </a:ext>
            </a:extLst>
          </p:cNvPr>
          <p:cNvSpPr>
            <a:spLocks noGrp="1"/>
          </p:cNvSpPr>
          <p:nvPr>
            <p:ph type="title"/>
          </p:nvPr>
        </p:nvSpPr>
        <p:spPr/>
        <p:txBody>
          <a:bodyPr/>
          <a:lstStyle/>
          <a:p>
            <a:br>
              <a:rPr lang="en-GB" dirty="0"/>
            </a:br>
            <a:r>
              <a:rPr lang="en-GB" i="1" dirty="0"/>
              <a:t>Key dates</a:t>
            </a:r>
          </a:p>
        </p:txBody>
      </p:sp>
      <p:graphicFrame>
        <p:nvGraphicFramePr>
          <p:cNvPr id="4" name="Diagram 3">
            <a:extLst>
              <a:ext uri="{FF2B5EF4-FFF2-40B4-BE49-F238E27FC236}">
                <a16:creationId xmlns:a16="http://schemas.microsoft.com/office/drawing/2014/main" id="{33ADA038-2719-428A-B347-339A9C5A115B}"/>
              </a:ext>
            </a:extLst>
          </p:cNvPr>
          <p:cNvGraphicFramePr/>
          <p:nvPr>
            <p:extLst/>
          </p:nvPr>
        </p:nvGraphicFramePr>
        <p:xfrm>
          <a:off x="2724150" y="2241550"/>
          <a:ext cx="6743700" cy="45063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0823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2C057-0311-4E97-8A36-6E0F24E4C4C1}"/>
              </a:ext>
            </a:extLst>
          </p:cNvPr>
          <p:cNvSpPr>
            <a:spLocks noGrp="1"/>
          </p:cNvSpPr>
          <p:nvPr>
            <p:ph type="title"/>
          </p:nvPr>
        </p:nvSpPr>
        <p:spPr>
          <a:xfrm>
            <a:off x="516924" y="0"/>
            <a:ext cx="10515600" cy="1325563"/>
          </a:xfrm>
        </p:spPr>
        <p:txBody>
          <a:bodyPr/>
          <a:lstStyle/>
          <a:p>
            <a:br>
              <a:rPr lang="en-GB" dirty="0"/>
            </a:br>
            <a:r>
              <a:rPr lang="en-GB" i="1" dirty="0"/>
              <a:t>Networks</a:t>
            </a:r>
            <a:endParaRPr lang="en-GB" dirty="0"/>
          </a:p>
        </p:txBody>
      </p:sp>
      <p:graphicFrame>
        <p:nvGraphicFramePr>
          <p:cNvPr id="3" name="Table 3">
            <a:extLst>
              <a:ext uri="{FF2B5EF4-FFF2-40B4-BE49-F238E27FC236}">
                <a16:creationId xmlns:a16="http://schemas.microsoft.com/office/drawing/2014/main" id="{55FC152F-DD00-49DC-802C-01C9E4FD8D59}"/>
              </a:ext>
            </a:extLst>
          </p:cNvPr>
          <p:cNvGraphicFramePr>
            <a:graphicFrameLocks noGrp="1"/>
          </p:cNvGraphicFramePr>
          <p:nvPr/>
        </p:nvGraphicFramePr>
        <p:xfrm>
          <a:off x="2235200" y="1807210"/>
          <a:ext cx="8127999" cy="4511040"/>
        </p:xfrm>
        <a:graphic>
          <a:graphicData uri="http://schemas.openxmlformats.org/drawingml/2006/table">
            <a:tbl>
              <a:tblPr firstRow="1" bandRow="1">
                <a:tableStyleId>{21E4AEA4-8DFA-4A89-87EB-49C32662AFE0}</a:tableStyleId>
              </a:tblPr>
              <a:tblGrid>
                <a:gridCol w="2709333">
                  <a:extLst>
                    <a:ext uri="{9D8B030D-6E8A-4147-A177-3AD203B41FA5}">
                      <a16:colId xmlns:a16="http://schemas.microsoft.com/office/drawing/2014/main" val="710748762"/>
                    </a:ext>
                  </a:extLst>
                </a:gridCol>
                <a:gridCol w="2709333">
                  <a:extLst>
                    <a:ext uri="{9D8B030D-6E8A-4147-A177-3AD203B41FA5}">
                      <a16:colId xmlns:a16="http://schemas.microsoft.com/office/drawing/2014/main" val="2468717837"/>
                    </a:ext>
                  </a:extLst>
                </a:gridCol>
                <a:gridCol w="2709333">
                  <a:extLst>
                    <a:ext uri="{9D8B030D-6E8A-4147-A177-3AD203B41FA5}">
                      <a16:colId xmlns:a16="http://schemas.microsoft.com/office/drawing/2014/main" val="1389846853"/>
                    </a:ext>
                  </a:extLst>
                </a:gridCol>
              </a:tblGrid>
              <a:tr h="385656">
                <a:tc>
                  <a:txBody>
                    <a:bodyPr/>
                    <a:lstStyle/>
                    <a:p>
                      <a:r>
                        <a:rPr lang="en-GB" sz="2400" dirty="0" err="1"/>
                        <a:t>Llanhari</a:t>
                      </a:r>
                      <a:endParaRPr lang="en-GB" sz="2400" dirty="0"/>
                    </a:p>
                  </a:txBody>
                  <a:tcPr/>
                </a:tc>
                <a:tc>
                  <a:txBody>
                    <a:bodyPr/>
                    <a:lstStyle/>
                    <a:p>
                      <a:r>
                        <a:rPr lang="en-GB" sz="2400" dirty="0"/>
                        <a:t>St Thomas</a:t>
                      </a:r>
                    </a:p>
                  </a:txBody>
                  <a:tcPr/>
                </a:tc>
                <a:tc>
                  <a:txBody>
                    <a:bodyPr/>
                    <a:lstStyle/>
                    <a:p>
                      <a:r>
                        <a:rPr lang="en-GB" sz="2400" dirty="0"/>
                        <a:t>Treorchy</a:t>
                      </a:r>
                    </a:p>
                  </a:txBody>
                  <a:tcPr/>
                </a:tc>
                <a:extLst>
                  <a:ext uri="{0D108BD9-81ED-4DB2-BD59-A6C34878D82A}">
                    <a16:rowId xmlns:a16="http://schemas.microsoft.com/office/drawing/2014/main" val="1479701297"/>
                  </a:ext>
                </a:extLst>
              </a:tr>
              <a:tr h="370840">
                <a:tc>
                  <a:txBody>
                    <a:bodyPr/>
                    <a:lstStyle/>
                    <a:p>
                      <a:r>
                        <a:rPr lang="en-GB" sz="2000" b="1" i="1" dirty="0" err="1"/>
                        <a:t>Darpar</a:t>
                      </a:r>
                      <a:r>
                        <a:rPr lang="en-GB" sz="2000" b="1" i="1" dirty="0"/>
                        <a:t> </a:t>
                      </a:r>
                      <a:r>
                        <a:rPr lang="en-GB" sz="2000" b="1" i="1" dirty="0" err="1"/>
                        <a:t>athrawon</a:t>
                      </a:r>
                      <a:r>
                        <a:rPr lang="en-GB" sz="2000" b="1" i="1" dirty="0"/>
                        <a:t> o </a:t>
                      </a:r>
                      <a:r>
                        <a:rPr lang="en-GB" sz="2000" b="1" i="1" dirty="0" err="1"/>
                        <a:t>rwydweithiau</a:t>
                      </a:r>
                      <a:r>
                        <a:rPr lang="en-GB" sz="2000" b="1" i="1" dirty="0"/>
                        <a:t>:</a:t>
                      </a:r>
                    </a:p>
                    <a:p>
                      <a:endParaRPr lang="en-GB" sz="2000" b="1" i="1" dirty="0"/>
                    </a:p>
                    <a:p>
                      <a:r>
                        <a:rPr lang="en-GB" sz="2000" dirty="0" err="1"/>
                        <a:t>Llanhari</a:t>
                      </a:r>
                      <a:endParaRPr lang="en-GB" sz="2000" dirty="0"/>
                    </a:p>
                    <a:p>
                      <a:endParaRPr lang="en-GB" sz="2000" dirty="0"/>
                    </a:p>
                    <a:p>
                      <a:r>
                        <a:rPr lang="en-GB" sz="2000" dirty="0"/>
                        <a:t>Lon Las</a:t>
                      </a:r>
                    </a:p>
                    <a:p>
                      <a:endParaRPr lang="en-GB" sz="2000" dirty="0"/>
                    </a:p>
                    <a:p>
                      <a:r>
                        <a:rPr lang="en-GB" sz="2000" dirty="0"/>
                        <a:t>Y Preseli</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i="1" dirty="0"/>
                        <a:t>Student teachers from the following networks: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i="1" dirty="0"/>
                    </a:p>
                    <a:p>
                      <a:r>
                        <a:rPr lang="en-GB" sz="2000" b="0" kern="1200" dirty="0">
                          <a:solidFill>
                            <a:schemeClr val="dk1"/>
                          </a:solidFill>
                          <a:effectLst/>
                          <a:latin typeface="+mn-lt"/>
                          <a:ea typeface="+mn-ea"/>
                          <a:cs typeface="+mn-cs"/>
                        </a:rPr>
                        <a:t>St Thomas</a:t>
                      </a:r>
                    </a:p>
                    <a:p>
                      <a:endParaRPr lang="en-GB" sz="2000" b="0" kern="1200" dirty="0">
                        <a:solidFill>
                          <a:schemeClr val="dk1"/>
                        </a:solidFill>
                        <a:effectLst/>
                        <a:latin typeface="+mn-lt"/>
                        <a:ea typeface="+mn-ea"/>
                        <a:cs typeface="+mn-cs"/>
                      </a:endParaRPr>
                    </a:p>
                    <a:p>
                      <a:r>
                        <a:rPr lang="en-GB" sz="2000" b="0" kern="1200" dirty="0">
                          <a:solidFill>
                            <a:schemeClr val="dk1"/>
                          </a:solidFill>
                          <a:effectLst/>
                          <a:latin typeface="+mn-lt"/>
                          <a:ea typeface="+mn-ea"/>
                          <a:cs typeface="+mn-cs"/>
                        </a:rPr>
                        <a:t>Parkland</a:t>
                      </a:r>
                    </a:p>
                    <a:p>
                      <a:endParaRPr lang="en-GB" sz="2000" b="0" kern="1200" dirty="0">
                        <a:solidFill>
                          <a:schemeClr val="dk1"/>
                        </a:solidFill>
                        <a:effectLst/>
                        <a:latin typeface="+mn-lt"/>
                        <a:ea typeface="+mn-ea"/>
                        <a:cs typeface="+mn-cs"/>
                      </a:endParaRPr>
                    </a:p>
                    <a:p>
                      <a:r>
                        <a:rPr lang="en-GB" sz="2000" b="0" kern="1200" dirty="0" err="1">
                          <a:solidFill>
                            <a:schemeClr val="dk1"/>
                          </a:solidFill>
                          <a:effectLst/>
                          <a:latin typeface="+mn-lt"/>
                          <a:ea typeface="+mn-ea"/>
                          <a:cs typeface="+mn-cs"/>
                        </a:rPr>
                        <a:t>Cadle</a:t>
                      </a:r>
                      <a:r>
                        <a:rPr lang="en-GB" sz="2000" b="0" kern="1200" dirty="0">
                          <a:solidFill>
                            <a:schemeClr val="dk1"/>
                          </a:solidFill>
                          <a:effectLst/>
                          <a:latin typeface="+mn-lt"/>
                          <a:ea typeface="+mn-ea"/>
                          <a:cs typeface="+mn-cs"/>
                        </a:rPr>
                        <a:t> </a:t>
                      </a:r>
                    </a:p>
                    <a:p>
                      <a:endParaRPr lang="en-GB" sz="2000" b="0" kern="1200" dirty="0">
                        <a:solidFill>
                          <a:schemeClr val="dk1"/>
                        </a:solidFill>
                        <a:effectLst/>
                        <a:latin typeface="+mn-lt"/>
                        <a:ea typeface="+mn-ea"/>
                        <a:cs typeface="+mn-cs"/>
                      </a:endParaRPr>
                    </a:p>
                    <a:p>
                      <a:r>
                        <a:rPr lang="en-GB" sz="2000" b="0" kern="1200" dirty="0">
                          <a:solidFill>
                            <a:schemeClr val="dk1"/>
                          </a:solidFill>
                          <a:effectLst/>
                          <a:latin typeface="+mn-lt"/>
                          <a:ea typeface="+mn-ea"/>
                          <a:cs typeface="+mn-cs"/>
                        </a:rPr>
                        <a:t>Pembroke Dock </a:t>
                      </a:r>
                      <a:endParaRPr lang="en-GB" sz="2000" b="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i="1" dirty="0"/>
                        <a:t>Student teachers from the following networks: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i="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0" i="0" dirty="0"/>
                        <a:t>Treorchy</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0" i="0" dirty="0"/>
                    </a:p>
                    <a:p>
                      <a:pPr fontAlgn="base"/>
                      <a:r>
                        <a:rPr lang="en-GB" sz="2000" b="0" kern="1200" dirty="0" err="1">
                          <a:solidFill>
                            <a:schemeClr val="dk1"/>
                          </a:solidFill>
                          <a:effectLst/>
                          <a:latin typeface="+mn-lt"/>
                          <a:ea typeface="+mn-ea"/>
                          <a:cs typeface="+mn-cs"/>
                        </a:rPr>
                        <a:t>Fitzalan</a:t>
                      </a:r>
                      <a:endParaRPr lang="en-GB" sz="2000" b="0" kern="1200" dirty="0">
                        <a:solidFill>
                          <a:schemeClr val="dk1"/>
                        </a:solidFill>
                        <a:effectLst/>
                        <a:latin typeface="+mn-lt"/>
                        <a:ea typeface="+mn-ea"/>
                        <a:cs typeface="+mn-cs"/>
                      </a:endParaRPr>
                    </a:p>
                    <a:p>
                      <a:pPr fontAlgn="base"/>
                      <a:endParaRPr lang="en-GB" sz="2000" b="0" kern="1200" dirty="0">
                        <a:solidFill>
                          <a:schemeClr val="dk1"/>
                        </a:solidFill>
                        <a:effectLst/>
                        <a:latin typeface="+mn-lt"/>
                        <a:ea typeface="+mn-ea"/>
                        <a:cs typeface="+mn-cs"/>
                      </a:endParaRPr>
                    </a:p>
                    <a:p>
                      <a:pPr fontAlgn="base"/>
                      <a:r>
                        <a:rPr lang="en-GB" sz="2000" b="0" kern="1200" dirty="0" err="1">
                          <a:solidFill>
                            <a:schemeClr val="dk1"/>
                          </a:solidFill>
                          <a:effectLst/>
                          <a:latin typeface="+mn-lt"/>
                          <a:ea typeface="+mn-ea"/>
                          <a:cs typeface="+mn-cs"/>
                        </a:rPr>
                        <a:t>Maes</a:t>
                      </a:r>
                      <a:r>
                        <a:rPr lang="en-GB" sz="2000" b="0" kern="1200" dirty="0">
                          <a:solidFill>
                            <a:schemeClr val="dk1"/>
                          </a:solidFill>
                          <a:effectLst/>
                          <a:latin typeface="+mn-lt"/>
                          <a:ea typeface="+mn-ea"/>
                          <a:cs typeface="+mn-cs"/>
                        </a:rPr>
                        <a:t> </a:t>
                      </a:r>
                      <a:r>
                        <a:rPr lang="en-GB" sz="2000" b="0" kern="1200" dirty="0" err="1">
                          <a:solidFill>
                            <a:schemeClr val="dk1"/>
                          </a:solidFill>
                          <a:effectLst/>
                          <a:latin typeface="+mn-lt"/>
                          <a:ea typeface="+mn-ea"/>
                          <a:cs typeface="+mn-cs"/>
                        </a:rPr>
                        <a:t>yr</a:t>
                      </a:r>
                      <a:r>
                        <a:rPr lang="en-GB" sz="2000" b="0" kern="1200" dirty="0">
                          <a:solidFill>
                            <a:schemeClr val="dk1"/>
                          </a:solidFill>
                          <a:effectLst/>
                          <a:latin typeface="+mn-lt"/>
                          <a:ea typeface="+mn-ea"/>
                          <a:cs typeface="+mn-cs"/>
                        </a:rPr>
                        <a:t> Haul</a:t>
                      </a:r>
                    </a:p>
                    <a:p>
                      <a:pPr fontAlgn="base"/>
                      <a:endParaRPr lang="en-GB" sz="2000" b="0" kern="1200" dirty="0">
                        <a:solidFill>
                          <a:schemeClr val="dk1"/>
                        </a:solidFill>
                        <a:effectLst/>
                        <a:latin typeface="+mn-lt"/>
                        <a:ea typeface="+mn-ea"/>
                        <a:cs typeface="+mn-cs"/>
                      </a:endParaRPr>
                    </a:p>
                    <a:p>
                      <a:pPr fontAlgn="base"/>
                      <a:r>
                        <a:rPr lang="en-GB" sz="2000" b="0" kern="1200" dirty="0">
                          <a:solidFill>
                            <a:schemeClr val="dk1"/>
                          </a:solidFill>
                          <a:effectLst/>
                          <a:latin typeface="+mn-lt"/>
                          <a:ea typeface="+mn-ea"/>
                          <a:cs typeface="+mn-cs"/>
                        </a:rPr>
                        <a:t>Cwm </a:t>
                      </a:r>
                      <a:r>
                        <a:rPr lang="en-GB" sz="2000" b="0" kern="1200" dirty="0" err="1">
                          <a:solidFill>
                            <a:schemeClr val="dk1"/>
                          </a:solidFill>
                          <a:effectLst/>
                          <a:latin typeface="+mn-lt"/>
                          <a:ea typeface="+mn-ea"/>
                          <a:cs typeface="+mn-cs"/>
                        </a:rPr>
                        <a:t>Brombil</a:t>
                      </a:r>
                      <a:endParaRPr lang="en-GB" sz="2000" b="0" kern="1200" dirty="0">
                        <a:solidFill>
                          <a:schemeClr val="dk1"/>
                        </a:solidFill>
                        <a:effectLst/>
                        <a:latin typeface="+mn-lt"/>
                        <a:ea typeface="+mn-ea"/>
                        <a:cs typeface="+mn-cs"/>
                      </a:endParaRPr>
                    </a:p>
                    <a:p>
                      <a:pPr fontAlgn="base"/>
                      <a:endParaRPr lang="en-GB" sz="2000" b="0" kern="1200" dirty="0">
                        <a:solidFill>
                          <a:schemeClr val="dk1"/>
                        </a:solidFill>
                        <a:effectLst/>
                        <a:latin typeface="+mn-lt"/>
                        <a:ea typeface="+mn-ea"/>
                        <a:cs typeface="+mn-cs"/>
                      </a:endParaRPr>
                    </a:p>
                    <a:p>
                      <a:pPr fontAlgn="base"/>
                      <a:r>
                        <a:rPr lang="en-GB" sz="2000" b="0" kern="1200" dirty="0" err="1">
                          <a:solidFill>
                            <a:schemeClr val="dk1"/>
                          </a:solidFill>
                          <a:effectLst/>
                          <a:latin typeface="+mn-lt"/>
                          <a:ea typeface="+mn-ea"/>
                          <a:cs typeface="+mn-cs"/>
                        </a:rPr>
                        <a:t>Pontardulais</a:t>
                      </a:r>
                      <a:endParaRPr lang="en-GB" sz="2000" b="0" kern="1200" dirty="0">
                        <a:solidFill>
                          <a:schemeClr val="dk1"/>
                        </a:solidFill>
                        <a:effectLst/>
                        <a:latin typeface="+mn-lt"/>
                        <a:ea typeface="+mn-ea"/>
                        <a:cs typeface="+mn-cs"/>
                      </a:endParaRPr>
                    </a:p>
                    <a:p>
                      <a:endParaRPr lang="en-GB" sz="2000" dirty="0"/>
                    </a:p>
                  </a:txBody>
                  <a:tcPr/>
                </a:tc>
                <a:extLst>
                  <a:ext uri="{0D108BD9-81ED-4DB2-BD59-A6C34878D82A}">
                    <a16:rowId xmlns:a16="http://schemas.microsoft.com/office/drawing/2014/main" val="3266609746"/>
                  </a:ext>
                </a:extLst>
              </a:tr>
            </a:tbl>
          </a:graphicData>
        </a:graphic>
      </p:graphicFrame>
    </p:spTree>
    <p:extLst>
      <p:ext uri="{BB962C8B-B14F-4D97-AF65-F5344CB8AC3E}">
        <p14:creationId xmlns:p14="http://schemas.microsoft.com/office/powerpoint/2010/main" val="20616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28E4F-3BD1-4EAE-A87C-1BD7003FE7AF}"/>
              </a:ext>
            </a:extLst>
          </p:cNvPr>
          <p:cNvSpPr>
            <a:spLocks noGrp="1"/>
          </p:cNvSpPr>
          <p:nvPr>
            <p:ph type="title"/>
          </p:nvPr>
        </p:nvSpPr>
        <p:spPr>
          <a:xfrm>
            <a:off x="1566625" y="0"/>
            <a:ext cx="9211149" cy="1084769"/>
          </a:xfrm>
        </p:spPr>
        <p:txBody>
          <a:bodyPr>
            <a:normAutofit fontScale="90000"/>
          </a:bodyPr>
          <a:lstStyle/>
          <a:p>
            <a:r>
              <a:rPr lang="en-GB" i="1"/>
              <a:t>What </a:t>
            </a:r>
            <a:r>
              <a:rPr lang="en-GB" i="1" dirty="0"/>
              <a:t>do I need to do </a:t>
            </a:r>
            <a:r>
              <a:rPr lang="en-GB" b="1" i="1" u="sng" dirty="0"/>
              <a:t>before</a:t>
            </a:r>
            <a:r>
              <a:rPr lang="en-GB" i="1" dirty="0"/>
              <a:t> the </a:t>
            </a:r>
            <a:r>
              <a:rPr lang="en-GB" b="1" i="1" dirty="0"/>
              <a:t>TEST</a:t>
            </a:r>
            <a:r>
              <a:rPr lang="en-GB" i="1" dirty="0"/>
              <a:t> day ?</a:t>
            </a:r>
            <a:endParaRPr lang="en-GB" dirty="0"/>
          </a:p>
        </p:txBody>
      </p:sp>
      <p:sp>
        <p:nvSpPr>
          <p:cNvPr id="5" name="Content Placeholder 4">
            <a:extLst>
              <a:ext uri="{FF2B5EF4-FFF2-40B4-BE49-F238E27FC236}">
                <a16:creationId xmlns:a16="http://schemas.microsoft.com/office/drawing/2014/main" id="{253E351B-6B69-496F-BDDB-82EC91E8678C}"/>
              </a:ext>
            </a:extLst>
          </p:cNvPr>
          <p:cNvSpPr>
            <a:spLocks noGrp="1"/>
          </p:cNvSpPr>
          <p:nvPr>
            <p:ph sz="half" idx="2"/>
          </p:nvPr>
        </p:nvSpPr>
        <p:spPr/>
        <p:txBody>
          <a:bodyPr>
            <a:normAutofit fontScale="92500" lnSpcReduction="10000"/>
          </a:bodyPr>
          <a:lstStyle/>
          <a:p>
            <a:r>
              <a:rPr lang="en-GB" i="1" dirty="0"/>
              <a:t>Download 2 documents from Moodle: </a:t>
            </a:r>
            <a:r>
              <a:rPr lang="en-GB" i="1" dirty="0">
                <a:hlinkClick r:id="rId2"/>
              </a:rPr>
              <a:t>https://moodle.uwtsd.ac.uk/course/view.php?id=8429&amp;section=10&amp;singlesec=10</a:t>
            </a:r>
            <a:r>
              <a:rPr lang="en-GB" i="1" dirty="0"/>
              <a:t> </a:t>
            </a:r>
          </a:p>
          <a:p>
            <a:pPr>
              <a:buAutoNum type="arabicPeriod"/>
            </a:pPr>
            <a:r>
              <a:rPr lang="en-GB" i="1" dirty="0"/>
              <a:t>Bridging Guidance</a:t>
            </a:r>
          </a:p>
          <a:p>
            <a:pPr>
              <a:buAutoNum type="arabicPeriod"/>
            </a:pPr>
            <a:r>
              <a:rPr lang="en-GB" i="1" dirty="0"/>
              <a:t>STEER document</a:t>
            </a:r>
          </a:p>
          <a:p>
            <a:r>
              <a:rPr lang="en-GB" i="1" dirty="0"/>
              <a:t>Read p.5-9 of the Guidance document in detail.</a:t>
            </a:r>
          </a:p>
          <a:p>
            <a:r>
              <a:rPr lang="en-GB" i="1" dirty="0"/>
              <a:t>Look at the tasks that need to be completed in the STEER document.</a:t>
            </a:r>
          </a:p>
        </p:txBody>
      </p:sp>
      <p:pic>
        <p:nvPicPr>
          <p:cNvPr id="7" name="Llun 9">
            <a:extLst>
              <a:ext uri="{FF2B5EF4-FFF2-40B4-BE49-F238E27FC236}">
                <a16:creationId xmlns:a16="http://schemas.microsoft.com/office/drawing/2014/main" id="{B8491B1B-9D6A-2448-AD02-6D36ACE995C5}"/>
              </a:ext>
            </a:extLst>
          </p:cNvPr>
          <p:cNvPicPr>
            <a:picLocks noChangeAspect="1"/>
          </p:cNvPicPr>
          <p:nvPr/>
        </p:nvPicPr>
        <p:blipFill rotWithShape="1">
          <a:blip r:embed="rId3"/>
          <a:srcRect l="14463" t="21486" r="51736" b="13546"/>
          <a:stretch/>
        </p:blipFill>
        <p:spPr>
          <a:xfrm rot="21008049">
            <a:off x="863467" y="1274303"/>
            <a:ext cx="4112908" cy="5270310"/>
          </a:xfrm>
          <a:prstGeom prst="rect">
            <a:avLst/>
          </a:prstGeom>
        </p:spPr>
      </p:pic>
    </p:spTree>
    <p:extLst>
      <p:ext uri="{BB962C8B-B14F-4D97-AF65-F5344CB8AC3E}">
        <p14:creationId xmlns:p14="http://schemas.microsoft.com/office/powerpoint/2010/main" val="1105008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AB862-52EF-4E69-BAC0-B0371B9D5E64}"/>
              </a:ext>
            </a:extLst>
          </p:cNvPr>
          <p:cNvSpPr>
            <a:spLocks noGrp="1"/>
          </p:cNvSpPr>
          <p:nvPr>
            <p:ph type="title"/>
          </p:nvPr>
        </p:nvSpPr>
        <p:spPr>
          <a:xfrm>
            <a:off x="398363" y="-348435"/>
            <a:ext cx="9343949" cy="1062283"/>
          </a:xfrm>
        </p:spPr>
        <p:txBody>
          <a:bodyPr>
            <a:normAutofit fontScale="90000"/>
          </a:bodyPr>
          <a:lstStyle/>
          <a:p>
            <a:br>
              <a:rPr lang="en-GB" dirty="0"/>
            </a:br>
            <a:r>
              <a:rPr lang="en-GB" i="1" dirty="0"/>
              <a:t>What do I need to do </a:t>
            </a:r>
            <a:r>
              <a:rPr lang="en-GB" b="1" i="1" u="sng" dirty="0"/>
              <a:t>during</a:t>
            </a:r>
            <a:r>
              <a:rPr lang="en-GB" i="1" dirty="0"/>
              <a:t> the </a:t>
            </a:r>
            <a:r>
              <a:rPr lang="en-GB" b="1" i="1" dirty="0"/>
              <a:t>TEST</a:t>
            </a:r>
            <a:r>
              <a:rPr lang="en-GB" i="1" dirty="0"/>
              <a:t> day ?</a:t>
            </a:r>
          </a:p>
        </p:txBody>
      </p:sp>
      <p:pic>
        <p:nvPicPr>
          <p:cNvPr id="8" name="Picture 7">
            <a:extLst>
              <a:ext uri="{FF2B5EF4-FFF2-40B4-BE49-F238E27FC236}">
                <a16:creationId xmlns:a16="http://schemas.microsoft.com/office/drawing/2014/main" id="{685E0015-0DD5-E743-9821-0C96E16E8F68}"/>
              </a:ext>
            </a:extLst>
          </p:cNvPr>
          <p:cNvPicPr>
            <a:picLocks noChangeAspect="1"/>
          </p:cNvPicPr>
          <p:nvPr/>
        </p:nvPicPr>
        <p:blipFill>
          <a:blip r:embed="rId2"/>
          <a:stretch>
            <a:fillRect/>
          </a:stretch>
        </p:blipFill>
        <p:spPr>
          <a:xfrm>
            <a:off x="3022809" y="895660"/>
            <a:ext cx="5729305" cy="5717564"/>
          </a:xfrm>
          <a:prstGeom prst="rect">
            <a:avLst/>
          </a:prstGeom>
        </p:spPr>
      </p:pic>
      <p:sp>
        <p:nvSpPr>
          <p:cNvPr id="10" name="Rectangle 9">
            <a:extLst>
              <a:ext uri="{FF2B5EF4-FFF2-40B4-BE49-F238E27FC236}">
                <a16:creationId xmlns:a16="http://schemas.microsoft.com/office/drawing/2014/main" id="{AD7FD76B-B682-FB41-9274-B282C6246809}"/>
              </a:ext>
            </a:extLst>
          </p:cNvPr>
          <p:cNvSpPr/>
          <p:nvPr/>
        </p:nvSpPr>
        <p:spPr>
          <a:xfrm>
            <a:off x="8880883" y="3438642"/>
            <a:ext cx="2794661" cy="2256323"/>
          </a:xfrm>
          <a:prstGeom prst="rect">
            <a:avLst/>
          </a:prstGeom>
        </p:spPr>
        <p:txBody>
          <a:bodyPr wrap="square">
            <a:spAutoFit/>
          </a:bodyPr>
          <a:lstStyle/>
          <a:p>
            <a:pPr algn="ctr">
              <a:lnSpc>
                <a:spcPct val="107000"/>
              </a:lnSpc>
              <a:spcAft>
                <a:spcPts val="800"/>
              </a:spcAft>
            </a:pPr>
            <a:r>
              <a:rPr lang="cy-GB" dirty="0">
                <a:latin typeface="Calibri" panose="020F0502020204030204" pitchFamily="34" charset="0"/>
                <a:ea typeface="DengXian" panose="02010600030101010101" pitchFamily="2" charset="-122"/>
                <a:cs typeface="Arial" panose="020B0604020202020204" pitchFamily="34" charset="0"/>
              </a:rPr>
              <a:t>Treorchy’s online session will be within the ECAD5007 tile on Teams and will start promptly at 9.00a.m. </a:t>
            </a:r>
          </a:p>
          <a:p>
            <a:pPr algn="ctr">
              <a:lnSpc>
                <a:spcPct val="107000"/>
              </a:lnSpc>
              <a:spcAft>
                <a:spcPts val="800"/>
              </a:spcAft>
            </a:pPr>
            <a:r>
              <a:rPr lang="cy-GB" dirty="0">
                <a:latin typeface="Calibri" panose="020F0502020204030204" pitchFamily="34" charset="0"/>
                <a:ea typeface="DengXian" panose="02010600030101010101" pitchFamily="2" charset="-122"/>
                <a:cs typeface="Arial" panose="020B0604020202020204" pitchFamily="34" charset="0"/>
              </a:rPr>
              <a:t>All camera’s wil be expected to be on please.</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pic>
        <p:nvPicPr>
          <p:cNvPr id="12" name="Picture 11">
            <a:extLst>
              <a:ext uri="{FF2B5EF4-FFF2-40B4-BE49-F238E27FC236}">
                <a16:creationId xmlns:a16="http://schemas.microsoft.com/office/drawing/2014/main" id="{9DE3ADEB-8066-BF4F-BAFD-F2DD2355F60C}"/>
              </a:ext>
            </a:extLst>
          </p:cNvPr>
          <p:cNvPicPr>
            <a:picLocks noChangeAspect="1"/>
          </p:cNvPicPr>
          <p:nvPr/>
        </p:nvPicPr>
        <p:blipFill>
          <a:blip r:embed="rId3"/>
          <a:stretch>
            <a:fillRect/>
          </a:stretch>
        </p:blipFill>
        <p:spPr>
          <a:xfrm>
            <a:off x="8998708" y="995496"/>
            <a:ext cx="2559012" cy="2343310"/>
          </a:xfrm>
          <a:prstGeom prst="rect">
            <a:avLst/>
          </a:prstGeom>
        </p:spPr>
      </p:pic>
      <p:pic>
        <p:nvPicPr>
          <p:cNvPr id="14" name="Picture 13">
            <a:extLst>
              <a:ext uri="{FF2B5EF4-FFF2-40B4-BE49-F238E27FC236}">
                <a16:creationId xmlns:a16="http://schemas.microsoft.com/office/drawing/2014/main" id="{0133C8CB-97C0-D247-9CE8-38923ADA7CFF}"/>
              </a:ext>
            </a:extLst>
          </p:cNvPr>
          <p:cNvPicPr>
            <a:picLocks noChangeAspect="1"/>
          </p:cNvPicPr>
          <p:nvPr/>
        </p:nvPicPr>
        <p:blipFill rotWithShape="1">
          <a:blip r:embed="rId4"/>
          <a:srcRect l="49848" r="18151"/>
          <a:stretch/>
        </p:blipFill>
        <p:spPr>
          <a:xfrm>
            <a:off x="8900735" y="5881788"/>
            <a:ext cx="2754955" cy="652873"/>
          </a:xfrm>
          <a:prstGeom prst="rect">
            <a:avLst/>
          </a:prstGeom>
        </p:spPr>
      </p:pic>
      <p:sp>
        <p:nvSpPr>
          <p:cNvPr id="15" name="Rectangle 14">
            <a:extLst>
              <a:ext uri="{FF2B5EF4-FFF2-40B4-BE49-F238E27FC236}">
                <a16:creationId xmlns:a16="http://schemas.microsoft.com/office/drawing/2014/main" id="{84D11697-4A0D-6A4D-A8F4-D01982704CE1}"/>
              </a:ext>
            </a:extLst>
          </p:cNvPr>
          <p:cNvSpPr/>
          <p:nvPr/>
        </p:nvSpPr>
        <p:spPr>
          <a:xfrm>
            <a:off x="398363" y="1649049"/>
            <a:ext cx="2377852" cy="4045916"/>
          </a:xfrm>
          <a:prstGeom prst="rect">
            <a:avLst/>
          </a:prstGeom>
        </p:spPr>
        <p:txBody>
          <a:bodyPr wrap="square">
            <a:spAutoFit/>
          </a:bodyPr>
          <a:lstStyle/>
          <a:p>
            <a:pPr>
              <a:lnSpc>
                <a:spcPct val="107000"/>
              </a:lnSpc>
              <a:spcAft>
                <a:spcPts val="800"/>
              </a:spcAft>
            </a:pPr>
            <a:r>
              <a:rPr lang="cy-GB" dirty="0">
                <a:latin typeface="Calibri" panose="020F0502020204030204" pitchFamily="34" charset="0"/>
                <a:ea typeface="DengXian" panose="02010600030101010101" pitchFamily="2" charset="-122"/>
                <a:cs typeface="Arial" panose="020B0604020202020204" pitchFamily="34" charset="0"/>
              </a:rPr>
              <a:t>The St Thomas session starts at 9.30.</a:t>
            </a:r>
          </a:p>
          <a:p>
            <a:pPr>
              <a:lnSpc>
                <a:spcPct val="107000"/>
              </a:lnSpc>
              <a:spcAft>
                <a:spcPts val="800"/>
              </a:spcAft>
            </a:pPr>
            <a:endParaRPr lang="cy-GB"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dirty="0">
                <a:latin typeface="Calibri" panose="020F0502020204030204" pitchFamily="34" charset="0"/>
                <a:ea typeface="DengXian" panose="02010600030101010101" pitchFamily="2" charset="-122"/>
                <a:cs typeface="Arial" panose="020B0604020202020204" pitchFamily="34" charset="0"/>
              </a:rPr>
              <a:t>Rebecca has asked you to park off-site as there is limited parking space for teachers and PGCE students.  </a:t>
            </a:r>
          </a:p>
          <a:p>
            <a:pPr>
              <a:lnSpc>
                <a:spcPct val="107000"/>
              </a:lnSpc>
              <a:spcAft>
                <a:spcPts val="800"/>
              </a:spcAft>
            </a:pPr>
            <a:r>
              <a:rPr lang="cy-GB" dirty="0">
                <a:latin typeface="Calibri" panose="020F0502020204030204" pitchFamily="34" charset="0"/>
                <a:ea typeface="DengXian" panose="02010600030101010101" pitchFamily="2" charset="-122"/>
                <a:cs typeface="Arial" panose="020B0604020202020204" pitchFamily="34" charset="0"/>
              </a:rPr>
              <a:t>You could park in the I.Q </a:t>
            </a:r>
          </a:p>
          <a:p>
            <a:pPr>
              <a:lnSpc>
                <a:spcPct val="107000"/>
              </a:lnSpc>
              <a:spcAft>
                <a:spcPts val="800"/>
              </a:spcAft>
            </a:pPr>
            <a:r>
              <a:rPr lang="cy-GB" dirty="0">
                <a:latin typeface="Calibri" panose="020F0502020204030204" pitchFamily="34" charset="0"/>
                <a:ea typeface="DengXian" panose="02010600030101010101" pitchFamily="2" charset="-122"/>
                <a:cs typeface="Arial" panose="020B0604020202020204" pitchFamily="34" charset="0"/>
              </a:rPr>
              <a:t>(UWSTD campus and walk over).</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94770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838200" y="-299893"/>
            <a:ext cx="10515600" cy="1325563"/>
          </a:xfrm>
        </p:spPr>
        <p:txBody>
          <a:bodyPr>
            <a:normAutofit/>
          </a:bodyPr>
          <a:lstStyle/>
          <a:p>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pic>
        <p:nvPicPr>
          <p:cNvPr id="5" name="Llun 9">
            <a:extLst>
              <a:ext uri="{FF2B5EF4-FFF2-40B4-BE49-F238E27FC236}">
                <a16:creationId xmlns:a16="http://schemas.microsoft.com/office/drawing/2014/main" id="{CCCB2194-E666-3547-97A1-6881440F22F2}"/>
              </a:ext>
            </a:extLst>
          </p:cNvPr>
          <p:cNvPicPr>
            <a:picLocks noChangeAspect="1"/>
          </p:cNvPicPr>
          <p:nvPr/>
        </p:nvPicPr>
        <p:blipFill rotWithShape="1">
          <a:blip r:embed="rId2"/>
          <a:srcRect l="14463" t="21486" r="51736" b="13546"/>
          <a:stretch/>
        </p:blipFill>
        <p:spPr>
          <a:xfrm rot="677335">
            <a:off x="7223670" y="1358721"/>
            <a:ext cx="3896160" cy="4992567"/>
          </a:xfrm>
          <a:prstGeom prst="rect">
            <a:avLst/>
          </a:prstGeom>
        </p:spPr>
      </p:pic>
      <p:pic>
        <p:nvPicPr>
          <p:cNvPr id="9" name="Content Placeholder 8">
            <a:extLst>
              <a:ext uri="{FF2B5EF4-FFF2-40B4-BE49-F238E27FC236}">
                <a16:creationId xmlns:a16="http://schemas.microsoft.com/office/drawing/2014/main" id="{54A9579E-1B68-EE44-B582-6F7327D1D7CF}"/>
              </a:ext>
            </a:extLst>
          </p:cNvPr>
          <p:cNvPicPr>
            <a:picLocks noGrp="1" noChangeAspect="1"/>
          </p:cNvPicPr>
          <p:nvPr>
            <p:ph sz="half" idx="2"/>
          </p:nvPr>
        </p:nvPicPr>
        <p:blipFill>
          <a:blip r:embed="rId3"/>
          <a:stretch>
            <a:fillRect/>
          </a:stretch>
        </p:blipFill>
        <p:spPr>
          <a:xfrm rot="21052185">
            <a:off x="1871352" y="1320568"/>
            <a:ext cx="3692272" cy="5068871"/>
          </a:xfrm>
        </p:spPr>
      </p:pic>
    </p:spTree>
    <p:extLst>
      <p:ext uri="{BB962C8B-B14F-4D97-AF65-F5344CB8AC3E}">
        <p14:creationId xmlns:p14="http://schemas.microsoft.com/office/powerpoint/2010/main" val="744761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838200" y="-299893"/>
            <a:ext cx="10515600" cy="1325563"/>
          </a:xfrm>
        </p:spPr>
        <p:txBody>
          <a:bodyPr>
            <a:normAutofit/>
          </a:bodyPr>
          <a:lstStyle/>
          <a:p>
            <a:br>
              <a:rPr lang="en-GB" dirty="0"/>
            </a:br>
            <a:r>
              <a:rPr lang="en-GB" i="1" dirty="0"/>
              <a:t>What do I need to do </a:t>
            </a:r>
            <a:r>
              <a:rPr lang="en-GB" b="1" i="1" u="sng" dirty="0"/>
              <a:t>during</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1039328" y="1710586"/>
            <a:ext cx="4746329" cy="4529410"/>
          </a:xfrm>
        </p:spPr>
        <p:txBody>
          <a:bodyPr>
            <a:normAutofit/>
          </a:bodyPr>
          <a:lstStyle/>
          <a:p>
            <a:pPr marL="0" indent="0">
              <a:buNone/>
            </a:pPr>
            <a:r>
              <a:rPr lang="cy-GB" sz="4400" dirty="0">
                <a:effectLst/>
                <a:latin typeface="Calibri" panose="020F0502020204030204" pitchFamily="34" charset="0"/>
                <a:ea typeface="Times New Roman" panose="02020603050405020304" pitchFamily="18" charset="0"/>
              </a:rPr>
              <a:t>Observe 3-4 </a:t>
            </a:r>
            <a:r>
              <a:rPr lang="cy-GB" sz="4400" dirty="0" err="1">
                <a:effectLst/>
                <a:latin typeface="Calibri" panose="020F0502020204030204" pitchFamily="34" charset="0"/>
                <a:ea typeface="Times New Roman" panose="02020603050405020304" pitchFamily="18" charset="0"/>
              </a:rPr>
              <a:t>interventions</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online</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in</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your</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allocated</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Network</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school</a:t>
            </a:r>
            <a:r>
              <a:rPr lang="cy-GB" sz="4400" dirty="0">
                <a:effectLst/>
                <a:latin typeface="Calibri" panose="020F0502020204030204" pitchFamily="34" charset="0"/>
                <a:ea typeface="Times New Roman" panose="02020603050405020304" pitchFamily="18" charset="0"/>
              </a:rPr>
              <a:t> </a:t>
            </a:r>
            <a:r>
              <a:rPr lang="en-GB" sz="4400" dirty="0">
                <a:effectLst/>
                <a:latin typeface="Calibri" panose="020F0502020204030204" pitchFamily="34" charset="0"/>
                <a:ea typeface="Times New Roman" panose="02020603050405020304" pitchFamily="18" charset="0"/>
              </a:rPr>
              <a:t>and </a:t>
            </a:r>
            <a:r>
              <a:rPr lang="cy-GB" sz="4400" dirty="0" err="1">
                <a:latin typeface="Calibri" panose="020F0502020204030204" pitchFamily="34" charset="0"/>
                <a:ea typeface="Times New Roman" panose="02020603050405020304" pitchFamily="18" charset="0"/>
              </a:rPr>
              <a:t>c</a:t>
            </a:r>
            <a:r>
              <a:rPr lang="cy-GB" sz="4400" dirty="0" err="1">
                <a:effectLst/>
                <a:latin typeface="Calibri" panose="020F0502020204030204" pitchFamily="34" charset="0"/>
                <a:ea typeface="Times New Roman" panose="02020603050405020304" pitchFamily="18" charset="0"/>
              </a:rPr>
              <a:t>omplete</a:t>
            </a:r>
            <a:r>
              <a:rPr lang="cy-GB" sz="4400" dirty="0">
                <a:effectLst/>
                <a:latin typeface="Calibri" panose="020F0502020204030204" pitchFamily="34" charset="0"/>
                <a:ea typeface="Times New Roman" panose="02020603050405020304" pitchFamily="18" charset="0"/>
              </a:rPr>
              <a:t> the </a:t>
            </a:r>
            <a:r>
              <a:rPr lang="cy-GB" sz="4400" dirty="0" err="1">
                <a:effectLst/>
                <a:latin typeface="Calibri" panose="020F0502020204030204" pitchFamily="34" charset="0"/>
                <a:ea typeface="Times New Roman" panose="02020603050405020304" pitchFamily="18" charset="0"/>
              </a:rPr>
              <a:t>observations</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in</a:t>
            </a:r>
            <a:r>
              <a:rPr lang="cy-GB" sz="4400" dirty="0">
                <a:effectLst/>
                <a:latin typeface="Calibri" panose="020F0502020204030204" pitchFamily="34" charset="0"/>
                <a:ea typeface="Times New Roman" panose="02020603050405020304" pitchFamily="18" charset="0"/>
              </a:rPr>
              <a:t> </a:t>
            </a:r>
            <a:r>
              <a:rPr lang="cy-GB" sz="4400" dirty="0" err="1">
                <a:effectLst/>
                <a:latin typeface="Calibri" panose="020F0502020204030204" pitchFamily="34" charset="0"/>
                <a:ea typeface="Times New Roman" panose="02020603050405020304" pitchFamily="18" charset="0"/>
              </a:rPr>
              <a:t>your</a:t>
            </a:r>
            <a:r>
              <a:rPr lang="cy-GB" sz="4400" dirty="0">
                <a:effectLst/>
                <a:latin typeface="Calibri" panose="020F0502020204030204" pitchFamily="34" charset="0"/>
                <a:ea typeface="Times New Roman" panose="02020603050405020304" pitchFamily="18" charset="0"/>
              </a:rPr>
              <a:t> STEER </a:t>
            </a:r>
            <a:r>
              <a:rPr lang="cy-GB" sz="4400" dirty="0" err="1">
                <a:effectLst/>
                <a:latin typeface="Calibri" panose="020F0502020204030204" pitchFamily="34" charset="0"/>
                <a:ea typeface="Times New Roman" panose="02020603050405020304" pitchFamily="18" charset="0"/>
              </a:rPr>
              <a:t>booklet</a:t>
            </a:r>
            <a:r>
              <a:rPr lang="cy-GB" sz="4400" dirty="0">
                <a:effectLst/>
                <a:latin typeface="Calibri" panose="020F0502020204030204" pitchFamily="34" charset="0"/>
                <a:ea typeface="Times New Roman" panose="02020603050405020304" pitchFamily="18" charset="0"/>
              </a:rPr>
              <a:t>.</a:t>
            </a:r>
            <a:endParaRPr lang="en-GB" sz="4400" i="1" dirty="0"/>
          </a:p>
          <a:p>
            <a:pPr marL="0" indent="0">
              <a:buNone/>
            </a:pPr>
            <a:endParaRPr lang="en-GB" i="1" dirty="0"/>
          </a:p>
        </p:txBody>
      </p:sp>
      <p:pic>
        <p:nvPicPr>
          <p:cNvPr id="6" name="Picture 5">
            <a:extLst>
              <a:ext uri="{FF2B5EF4-FFF2-40B4-BE49-F238E27FC236}">
                <a16:creationId xmlns:a16="http://schemas.microsoft.com/office/drawing/2014/main" id="{80B7F50C-7BAB-1F4C-BAE9-8B75BD1FA39A}"/>
              </a:ext>
            </a:extLst>
          </p:cNvPr>
          <p:cNvPicPr>
            <a:picLocks noChangeAspect="1"/>
          </p:cNvPicPr>
          <p:nvPr/>
        </p:nvPicPr>
        <p:blipFill>
          <a:blip r:embed="rId2"/>
          <a:stretch>
            <a:fillRect/>
          </a:stretch>
        </p:blipFill>
        <p:spPr>
          <a:xfrm rot="679435">
            <a:off x="6779408" y="1434131"/>
            <a:ext cx="4737100" cy="5816600"/>
          </a:xfrm>
          <a:prstGeom prst="rect">
            <a:avLst/>
          </a:prstGeom>
        </p:spPr>
      </p:pic>
    </p:spTree>
    <p:extLst>
      <p:ext uri="{BB962C8B-B14F-4D97-AF65-F5344CB8AC3E}">
        <p14:creationId xmlns:p14="http://schemas.microsoft.com/office/powerpoint/2010/main" val="3801801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6881D-2BF8-40AE-BE1D-3B7DCE265A15}"/>
              </a:ext>
            </a:extLst>
          </p:cNvPr>
          <p:cNvSpPr>
            <a:spLocks noGrp="1"/>
          </p:cNvSpPr>
          <p:nvPr>
            <p:ph type="title"/>
          </p:nvPr>
        </p:nvSpPr>
        <p:spPr>
          <a:xfrm>
            <a:off x="989011" y="-349769"/>
            <a:ext cx="10515600" cy="1325563"/>
          </a:xfrm>
        </p:spPr>
        <p:txBody>
          <a:bodyPr>
            <a:normAutofit/>
          </a:bodyPr>
          <a:lstStyle/>
          <a:p>
            <a:br>
              <a:rPr lang="en-GB" dirty="0"/>
            </a:br>
            <a:r>
              <a:rPr lang="en-GB" i="1" dirty="0"/>
              <a:t>What do I need to do </a:t>
            </a:r>
            <a:r>
              <a:rPr lang="en-GB" b="1" i="1" u="sng" dirty="0"/>
              <a:t>after</a:t>
            </a:r>
            <a:r>
              <a:rPr lang="en-GB" i="1" dirty="0"/>
              <a:t> the </a:t>
            </a:r>
            <a:r>
              <a:rPr lang="en-GB" b="1" i="1" dirty="0"/>
              <a:t>TEST</a:t>
            </a:r>
            <a:r>
              <a:rPr lang="en-GB" i="1" dirty="0"/>
              <a:t> day ?</a:t>
            </a:r>
            <a:endParaRPr lang="en-GB" dirty="0"/>
          </a:p>
        </p:txBody>
      </p:sp>
      <p:sp>
        <p:nvSpPr>
          <p:cNvPr id="4" name="Content Placeholder 3">
            <a:extLst>
              <a:ext uri="{FF2B5EF4-FFF2-40B4-BE49-F238E27FC236}">
                <a16:creationId xmlns:a16="http://schemas.microsoft.com/office/drawing/2014/main" id="{0E8F5984-C66E-406E-840B-9377D953A3B4}"/>
              </a:ext>
            </a:extLst>
          </p:cNvPr>
          <p:cNvSpPr>
            <a:spLocks noGrp="1"/>
          </p:cNvSpPr>
          <p:nvPr>
            <p:ph sz="half" idx="2"/>
          </p:nvPr>
        </p:nvSpPr>
        <p:spPr>
          <a:xfrm>
            <a:off x="6875813" y="1594207"/>
            <a:ext cx="4628798" cy="4529410"/>
          </a:xfrm>
        </p:spPr>
        <p:txBody>
          <a:bodyPr>
            <a:normAutofit fontScale="62500" lnSpcReduction="20000"/>
          </a:bodyPr>
          <a:lstStyle/>
          <a:p>
            <a:r>
              <a:rPr lang="cy-GB" sz="3600" i="1" dirty="0">
                <a:effectLst/>
                <a:latin typeface="Calibri" panose="020F0502020204030204" pitchFamily="34" charset="0"/>
                <a:ea typeface="Times New Roman" panose="02020603050405020304" pitchFamily="18" charset="0"/>
                <a:cs typeface="Calibri" panose="020F0502020204030204" pitchFamily="34" charset="0"/>
              </a:rPr>
              <a:t>Complete summary notes in the format of </a:t>
            </a:r>
            <a:r>
              <a:rPr lang="cy-GB" sz="3600" i="1" dirty="0">
                <a:latin typeface="Calibri" panose="020F0502020204030204" pitchFamily="34" charset="0"/>
                <a:ea typeface="Times New Roman" panose="02020603050405020304" pitchFamily="18" charset="0"/>
                <a:cs typeface="Calibri" panose="020F0502020204030204" pitchFamily="34" charset="0"/>
              </a:rPr>
              <a:t>an</a:t>
            </a:r>
            <a:r>
              <a:rPr lang="cy-GB" sz="3600" i="1" dirty="0">
                <a:effectLst/>
                <a:latin typeface="Calibri" panose="020F0502020204030204" pitchFamily="34" charset="0"/>
                <a:ea typeface="Times New Roman" panose="02020603050405020304" pitchFamily="18" charset="0"/>
                <a:cs typeface="Calibri" panose="020F0502020204030204" pitchFamily="34" charset="0"/>
              </a:rPr>
              <a:t> Experience Template based on your observation to present at the </a:t>
            </a:r>
            <a:r>
              <a:rPr lang="cy-GB" sz="3600" b="1" i="1" dirty="0">
                <a:effectLst/>
                <a:latin typeface="Calibri" panose="020F0502020204030204" pitchFamily="34" charset="0"/>
                <a:ea typeface="Times New Roman" panose="02020603050405020304" pitchFamily="18" charset="0"/>
                <a:cs typeface="Calibri" panose="020F0502020204030204" pitchFamily="34" charset="0"/>
              </a:rPr>
              <a:t>SHARE </a:t>
            </a:r>
            <a:r>
              <a:rPr lang="cy-GB" sz="3600" i="1" dirty="0">
                <a:effectLst/>
                <a:latin typeface="Calibri" panose="020F0502020204030204" pitchFamily="34" charset="0"/>
                <a:ea typeface="Times New Roman" panose="02020603050405020304" pitchFamily="18" charset="0"/>
                <a:cs typeface="Calibri" panose="020F0502020204030204" pitchFamily="34" charset="0"/>
              </a:rPr>
              <a:t>session at University. Use the “Experience Template” section in your STEER booklet</a:t>
            </a:r>
            <a:r>
              <a:rPr lang="cy-GB" sz="3600" i="1" dirty="0">
                <a:latin typeface="Calibri" panose="020F0502020204030204" pitchFamily="34" charset="0"/>
                <a:ea typeface="Times New Roman" panose="02020603050405020304" pitchFamily="18" charset="0"/>
                <a:cs typeface="Calibri" panose="020F0502020204030204" pitchFamily="34" charset="0"/>
              </a:rPr>
              <a:t> to respond to the following:                                                   </a:t>
            </a:r>
          </a:p>
          <a:p>
            <a:r>
              <a:rPr lang="cy-GB" sz="3600" i="1" dirty="0">
                <a:latin typeface="Calibri" panose="020F0502020204030204" pitchFamily="34" charset="0"/>
                <a:ea typeface="Times New Roman" panose="02020603050405020304" pitchFamily="18" charset="0"/>
                <a:cs typeface="Calibri" panose="020F0502020204030204" pitchFamily="34" charset="0"/>
              </a:rPr>
              <a:t> 1. What did you do and why?                       </a:t>
            </a:r>
          </a:p>
          <a:p>
            <a:pPr marL="0" indent="0">
              <a:buNone/>
            </a:pPr>
            <a:r>
              <a:rPr lang="cy-GB" sz="3600" i="1" dirty="0">
                <a:latin typeface="Calibri" panose="020F0502020204030204" pitchFamily="34" charset="0"/>
                <a:ea typeface="Times New Roman" panose="02020603050405020304" pitchFamily="18" charset="0"/>
                <a:cs typeface="Calibri" panose="020F0502020204030204" pitchFamily="34" charset="0"/>
              </a:rPr>
              <a:t>     2. </a:t>
            </a:r>
            <a:r>
              <a:rPr lang="cy-GB" sz="3600" i="1" dirty="0" err="1">
                <a:latin typeface="Calibri" panose="020F0502020204030204" pitchFamily="34" charset="0"/>
                <a:ea typeface="Times New Roman" panose="02020603050405020304" pitchFamily="18" charset="0"/>
                <a:cs typeface="Calibri" panose="020F0502020204030204" pitchFamily="34" charset="0"/>
              </a:rPr>
              <a:t>What</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have</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you</a:t>
            </a:r>
            <a:r>
              <a:rPr lang="cy-GB" sz="3600" i="1" dirty="0">
                <a:latin typeface="Calibri" panose="020F0502020204030204" pitchFamily="34" charset="0"/>
                <a:ea typeface="Times New Roman" panose="02020603050405020304" pitchFamily="18" charset="0"/>
                <a:cs typeface="Calibri" panose="020F0502020204030204" pitchFamily="34" charset="0"/>
              </a:rPr>
              <a:t> </a:t>
            </a:r>
            <a:r>
              <a:rPr lang="cy-GB" sz="3600" i="1" dirty="0" err="1">
                <a:latin typeface="Calibri" panose="020F0502020204030204" pitchFamily="34" charset="0"/>
                <a:ea typeface="Times New Roman" panose="02020603050405020304" pitchFamily="18" charset="0"/>
                <a:cs typeface="Calibri" panose="020F0502020204030204" pitchFamily="34" charset="0"/>
              </a:rPr>
              <a:t>learned</a:t>
            </a:r>
            <a:r>
              <a:rPr lang="cy-GB" sz="3600" i="1" dirty="0">
                <a:latin typeface="Calibri" panose="020F0502020204030204" pitchFamily="34" charset="0"/>
                <a:ea typeface="Times New Roman" panose="02020603050405020304" pitchFamily="18" charset="0"/>
                <a:cs typeface="Calibri" panose="020F0502020204030204" pitchFamily="34" charset="0"/>
              </a:rPr>
              <a:t>?</a:t>
            </a:r>
          </a:p>
          <a:p>
            <a:pPr marL="0" indent="0">
              <a:buNone/>
            </a:pPr>
            <a:endParaRPr lang="cy-GB" sz="3600" i="1" dirty="0">
              <a:latin typeface="Calibri" panose="020F0502020204030204" pitchFamily="34" charset="0"/>
              <a:ea typeface="Times New Roman" panose="02020603050405020304" pitchFamily="18" charset="0"/>
              <a:cs typeface="Calibri" panose="020F0502020204030204" pitchFamily="34" charset="0"/>
            </a:endParaRPr>
          </a:p>
          <a:p>
            <a:r>
              <a:rPr lang="en-GB" sz="3600" i="1" dirty="0">
                <a:latin typeface="Calibri" panose="020F0502020204030204" pitchFamily="34" charset="0"/>
                <a:cs typeface="Calibri" panose="020F0502020204030204" pitchFamily="34" charset="0"/>
              </a:rPr>
              <a:t>Prepare to discuss this summary of what you’ve learned on the </a:t>
            </a:r>
            <a:r>
              <a:rPr lang="en-GB" sz="3600" b="1" i="1" dirty="0">
                <a:latin typeface="Calibri" panose="020F0502020204030204" pitchFamily="34" charset="0"/>
                <a:cs typeface="Calibri" panose="020F0502020204030204" pitchFamily="34" charset="0"/>
              </a:rPr>
              <a:t>SHARE</a:t>
            </a:r>
            <a:r>
              <a:rPr lang="en-GB" sz="3600" i="1" dirty="0">
                <a:latin typeface="Calibri" panose="020F0502020204030204" pitchFamily="34" charset="0"/>
                <a:cs typeface="Calibri" panose="020F0502020204030204" pitchFamily="34" charset="0"/>
              </a:rPr>
              <a:t> day in note format </a:t>
            </a:r>
            <a:r>
              <a:rPr lang="en-GB" sz="3600" i="1" u="sng" dirty="0">
                <a:latin typeface="Calibri" panose="020F0502020204030204" pitchFamily="34" charset="0"/>
                <a:cs typeface="Calibri" panose="020F0502020204030204" pitchFamily="34" charset="0"/>
              </a:rPr>
              <a:t>no </a:t>
            </a:r>
            <a:r>
              <a:rPr lang="en-GB" sz="3600" i="1" u="sng" dirty="0" err="1">
                <a:latin typeface="Calibri" panose="020F0502020204030204" pitchFamily="34" charset="0"/>
                <a:cs typeface="Calibri" panose="020F0502020204030204" pitchFamily="34" charset="0"/>
              </a:rPr>
              <a:t>ppt</a:t>
            </a:r>
            <a:r>
              <a:rPr lang="en-GB" sz="3600" i="1" u="sng" dirty="0">
                <a:latin typeface="Calibri" panose="020F0502020204030204" pitchFamily="34" charset="0"/>
                <a:cs typeface="Calibri" panose="020F0502020204030204" pitchFamily="34" charset="0"/>
              </a:rPr>
              <a:t> required</a:t>
            </a:r>
            <a:r>
              <a:rPr lang="en-GB" sz="3600" i="1" dirty="0">
                <a:latin typeface="Calibri" panose="020F0502020204030204" pitchFamily="34" charset="0"/>
                <a:cs typeface="Calibri" panose="020F0502020204030204" pitchFamily="34" charset="0"/>
              </a:rPr>
              <a:t>.</a:t>
            </a:r>
            <a:endParaRPr lang="en-GB" i="1" dirty="0"/>
          </a:p>
        </p:txBody>
      </p:sp>
      <p:pic>
        <p:nvPicPr>
          <p:cNvPr id="5" name="Picture 4">
            <a:extLst>
              <a:ext uri="{FF2B5EF4-FFF2-40B4-BE49-F238E27FC236}">
                <a16:creationId xmlns:a16="http://schemas.microsoft.com/office/drawing/2014/main" id="{063C5A46-A531-9C4A-A257-CFFD0BA5B1CF}"/>
              </a:ext>
            </a:extLst>
          </p:cNvPr>
          <p:cNvPicPr>
            <a:picLocks noChangeAspect="1"/>
          </p:cNvPicPr>
          <p:nvPr/>
        </p:nvPicPr>
        <p:blipFill>
          <a:blip r:embed="rId2"/>
          <a:stretch>
            <a:fillRect/>
          </a:stretch>
        </p:blipFill>
        <p:spPr>
          <a:xfrm>
            <a:off x="989011" y="846509"/>
            <a:ext cx="4728689" cy="6024806"/>
          </a:xfrm>
          <a:prstGeom prst="rect">
            <a:avLst/>
          </a:prstGeom>
        </p:spPr>
      </p:pic>
    </p:spTree>
    <p:extLst>
      <p:ext uri="{BB962C8B-B14F-4D97-AF65-F5344CB8AC3E}">
        <p14:creationId xmlns:p14="http://schemas.microsoft.com/office/powerpoint/2010/main" val="1676306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807758" y="1405467"/>
            <a:ext cx="6714067" cy="4131733"/>
          </a:xfrm>
          <a:prstGeom prst="rect">
            <a:avLst/>
          </a:prstGeom>
        </p:spPr>
      </p:pic>
    </p:spTree>
    <p:extLst>
      <p:ext uri="{BB962C8B-B14F-4D97-AF65-F5344CB8AC3E}">
        <p14:creationId xmlns:p14="http://schemas.microsoft.com/office/powerpoint/2010/main" val="337094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409699" y="66604"/>
            <a:ext cx="9269730" cy="1938992"/>
          </a:xfrm>
          <a:prstGeom prst="rect">
            <a:avLst/>
          </a:prstGeom>
          <a:noFill/>
        </p:spPr>
        <p:txBody>
          <a:bodyPr wrap="square" rtlCol="0">
            <a:spAutoFit/>
          </a:bodyPr>
          <a:lstStyle/>
          <a:p>
            <a:pPr algn="ctr"/>
            <a:r>
              <a:rPr lang="en-GB" sz="6000" dirty="0"/>
              <a:t>What is your understanding of an ‘intervention’? </a:t>
            </a:r>
            <a:endParaRPr lang="en-US" sz="6000" dirty="0"/>
          </a:p>
        </p:txBody>
      </p:sp>
      <p:pic>
        <p:nvPicPr>
          <p:cNvPr id="8" name="Picture 7">
            <a:extLst>
              <a:ext uri="{FF2B5EF4-FFF2-40B4-BE49-F238E27FC236}">
                <a16:creationId xmlns:a16="http://schemas.microsoft.com/office/drawing/2014/main" id="{5C479C19-88DC-F84F-8A95-03D9D937248D}"/>
              </a:ext>
            </a:extLst>
          </p:cNvPr>
          <p:cNvPicPr>
            <a:picLocks noChangeAspect="1"/>
          </p:cNvPicPr>
          <p:nvPr/>
        </p:nvPicPr>
        <p:blipFill>
          <a:blip r:embed="rId2"/>
          <a:stretch>
            <a:fillRect/>
          </a:stretch>
        </p:blipFill>
        <p:spPr>
          <a:xfrm>
            <a:off x="5873114" y="2761470"/>
            <a:ext cx="4677236" cy="2094496"/>
          </a:xfrm>
          <a:prstGeom prst="rect">
            <a:avLst/>
          </a:prstGeom>
        </p:spPr>
      </p:pic>
      <p:sp>
        <p:nvSpPr>
          <p:cNvPr id="9" name="TextBox 8">
            <a:extLst>
              <a:ext uri="{FF2B5EF4-FFF2-40B4-BE49-F238E27FC236}">
                <a16:creationId xmlns:a16="http://schemas.microsoft.com/office/drawing/2014/main" id="{6AE0999B-6D26-4348-9E97-AEC2EB949B00}"/>
              </a:ext>
            </a:extLst>
          </p:cNvPr>
          <p:cNvSpPr txBox="1"/>
          <p:nvPr/>
        </p:nvSpPr>
        <p:spPr>
          <a:xfrm>
            <a:off x="7451098" y="5337810"/>
            <a:ext cx="1733808" cy="369332"/>
          </a:xfrm>
          <a:prstGeom prst="rect">
            <a:avLst/>
          </a:prstGeom>
          <a:noFill/>
        </p:spPr>
        <p:txBody>
          <a:bodyPr wrap="none" rtlCol="0">
            <a:spAutoFit/>
          </a:bodyPr>
          <a:lstStyle/>
          <a:p>
            <a:r>
              <a:rPr lang="en-US" dirty="0" err="1"/>
              <a:t>www.menti.com</a:t>
            </a:r>
            <a:endParaRPr lang="en-US" dirty="0"/>
          </a:p>
        </p:txBody>
      </p:sp>
      <p:sp>
        <p:nvSpPr>
          <p:cNvPr id="4" name="Rectangle 3">
            <a:extLst>
              <a:ext uri="{FF2B5EF4-FFF2-40B4-BE49-F238E27FC236}">
                <a16:creationId xmlns:a16="http://schemas.microsoft.com/office/drawing/2014/main" id="{94CE2BCD-011D-F54D-A858-BC56995941DB}"/>
              </a:ext>
            </a:extLst>
          </p:cNvPr>
          <p:cNvSpPr/>
          <p:nvPr/>
        </p:nvSpPr>
        <p:spPr>
          <a:xfrm>
            <a:off x="6957309" y="4806673"/>
            <a:ext cx="2721386" cy="369332"/>
          </a:xfrm>
          <a:prstGeom prst="rect">
            <a:avLst/>
          </a:prstGeom>
        </p:spPr>
        <p:txBody>
          <a:bodyPr wrap="none">
            <a:spAutoFit/>
          </a:bodyPr>
          <a:lstStyle/>
          <a:p>
            <a:r>
              <a:rPr lang="en-GB" dirty="0">
                <a:latin typeface="MentiText"/>
              </a:rPr>
              <a:t>The voting code </a:t>
            </a:r>
            <a:r>
              <a:rPr lang="en-GB" b="1" dirty="0">
                <a:latin typeface="MentiText"/>
              </a:rPr>
              <a:t>4848 5540</a:t>
            </a:r>
            <a:endParaRPr lang="en-US" dirty="0"/>
          </a:p>
        </p:txBody>
      </p:sp>
      <p:sp>
        <p:nvSpPr>
          <p:cNvPr id="5" name="Rectangle 4">
            <a:extLst>
              <a:ext uri="{FF2B5EF4-FFF2-40B4-BE49-F238E27FC236}">
                <a16:creationId xmlns:a16="http://schemas.microsoft.com/office/drawing/2014/main" id="{04BF1B4C-604C-894C-86AB-99ABBFEE5812}"/>
              </a:ext>
            </a:extLst>
          </p:cNvPr>
          <p:cNvSpPr/>
          <p:nvPr/>
        </p:nvSpPr>
        <p:spPr>
          <a:xfrm>
            <a:off x="7589246" y="3645746"/>
            <a:ext cx="1173719" cy="369332"/>
          </a:xfrm>
          <a:prstGeom prst="rect">
            <a:avLst/>
          </a:prstGeom>
        </p:spPr>
        <p:txBody>
          <a:bodyPr wrap="none">
            <a:spAutoFit/>
          </a:bodyPr>
          <a:lstStyle/>
          <a:p>
            <a:r>
              <a:rPr lang="en-GB" b="1" dirty="0">
                <a:latin typeface="MentiText"/>
              </a:rPr>
              <a:t>4848 5540</a:t>
            </a:r>
            <a:endParaRPr lang="en-US" dirty="0"/>
          </a:p>
        </p:txBody>
      </p:sp>
      <p:sp>
        <p:nvSpPr>
          <p:cNvPr id="7" name="Rectangle 6">
            <a:extLst>
              <a:ext uri="{FF2B5EF4-FFF2-40B4-BE49-F238E27FC236}">
                <a16:creationId xmlns:a16="http://schemas.microsoft.com/office/drawing/2014/main" id="{2A8EA42F-6F21-2A4B-A7F3-F90973A6DC72}"/>
              </a:ext>
            </a:extLst>
          </p:cNvPr>
          <p:cNvSpPr/>
          <p:nvPr/>
        </p:nvSpPr>
        <p:spPr>
          <a:xfrm>
            <a:off x="6258296" y="3764478"/>
            <a:ext cx="593766" cy="130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F642AAC-193B-FC43-AE56-3A0882073815}"/>
              </a:ext>
            </a:extLst>
          </p:cNvPr>
          <p:cNvPicPr>
            <a:picLocks noChangeAspect="1"/>
          </p:cNvPicPr>
          <p:nvPr/>
        </p:nvPicPr>
        <p:blipFill>
          <a:blip r:embed="rId3"/>
          <a:stretch>
            <a:fillRect/>
          </a:stretch>
        </p:blipFill>
        <p:spPr>
          <a:xfrm>
            <a:off x="840481" y="2005596"/>
            <a:ext cx="4664041" cy="4496804"/>
          </a:xfrm>
          <a:prstGeom prst="rect">
            <a:avLst/>
          </a:prstGeom>
        </p:spPr>
      </p:pic>
    </p:spTree>
    <p:extLst>
      <p:ext uri="{BB962C8B-B14F-4D97-AF65-F5344CB8AC3E}">
        <p14:creationId xmlns:p14="http://schemas.microsoft.com/office/powerpoint/2010/main" val="2826905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
            <a:extLst>
              <a:ext uri="{FF2B5EF4-FFF2-40B4-BE49-F238E27FC236}">
                <a16:creationId xmlns:a16="http://schemas.microsoft.com/office/drawing/2014/main" id="{F7920CC8-002E-44D6-ACB3-6442301842C5}"/>
              </a:ext>
            </a:extLst>
          </p:cNvPr>
          <p:cNvPicPr>
            <a:picLocks noChangeAspect="1"/>
          </p:cNvPicPr>
          <p:nvPr/>
        </p:nvPicPr>
        <p:blipFill rotWithShape="1">
          <a:blip r:embed="rId2"/>
          <a:srcRect l="25283" r="12591"/>
          <a:stretch/>
        </p:blipFill>
        <p:spPr>
          <a:xfrm>
            <a:off x="1" y="10"/>
            <a:ext cx="7574440" cy="6857990"/>
          </a:xfrm>
          <a:prstGeom prst="rect">
            <a:avLst/>
          </a:prstGeom>
        </p:spPr>
      </p:pic>
      <p:sp>
        <p:nvSpPr>
          <p:cNvPr id="3" name="Title 2"/>
          <p:cNvSpPr>
            <a:spLocks noGrp="1"/>
          </p:cNvSpPr>
          <p:nvPr>
            <p:ph type="title"/>
          </p:nvPr>
        </p:nvSpPr>
        <p:spPr>
          <a:xfrm>
            <a:off x="214288" y="10"/>
            <a:ext cx="7145866" cy="778933"/>
          </a:xfrm>
        </p:spPr>
        <p:txBody>
          <a:bodyPr vert="horz" lIns="91440" tIns="45720" rIns="91440" bIns="45720" rtlCol="0" anchor="ctr">
            <a:normAutofit/>
          </a:bodyPr>
          <a:lstStyle/>
          <a:p>
            <a:pPr>
              <a:lnSpc>
                <a:spcPct val="90000"/>
              </a:lnSpc>
            </a:pPr>
            <a:r>
              <a:rPr lang="en-US" sz="2500" i="1" dirty="0">
                <a:solidFill>
                  <a:srgbClr val="FEFFFF"/>
                </a:solidFill>
              </a:rPr>
              <a:t>What exactly is an intervention?</a:t>
            </a:r>
            <a:endParaRPr lang="en-US" sz="2500" dirty="0">
              <a:solidFill>
                <a:srgbClr val="FEFFFF"/>
              </a:solidFill>
            </a:endParaRPr>
          </a:p>
        </p:txBody>
      </p:sp>
      <p:sp>
        <p:nvSpPr>
          <p:cNvPr id="2" name="Speech Bubble: Rectangle with Corners Rounded 1">
            <a:extLst>
              <a:ext uri="{FF2B5EF4-FFF2-40B4-BE49-F238E27FC236}">
                <a16:creationId xmlns:a16="http://schemas.microsoft.com/office/drawing/2014/main" id="{72D32AC6-90B7-4E78-8570-82048D2B4379}"/>
              </a:ext>
            </a:extLst>
          </p:cNvPr>
          <p:cNvSpPr/>
          <p:nvPr/>
        </p:nvSpPr>
        <p:spPr>
          <a:xfrm>
            <a:off x="7687732" y="1176866"/>
            <a:ext cx="4382347" cy="3715270"/>
          </a:xfrm>
          <a:prstGeom prst="wedgeRoundRectCallout">
            <a:avLst>
              <a:gd name="adj1" fmla="val -48050"/>
              <a:gd name="adj2" fmla="val 79203"/>
              <a:gd name="adj3" fmla="val 1666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Autofit/>
          </a:bodyPr>
          <a:lstStyle/>
          <a:p>
            <a:pPr>
              <a:spcBef>
                <a:spcPts val="1000"/>
              </a:spcBef>
              <a:buClr>
                <a:schemeClr val="accent1"/>
              </a:buClr>
            </a:pPr>
            <a:r>
              <a:rPr lang="en-US" sz="2600" dirty="0">
                <a:solidFill>
                  <a:schemeClr val="bg1"/>
                </a:solidFill>
              </a:rPr>
              <a:t>“Interventions are normally understood as those activities or strategies that are different from, or additional to, those employed routinely with pupils” </a:t>
            </a:r>
            <a:r>
              <a:rPr lang="en-US" sz="2400" dirty="0">
                <a:solidFill>
                  <a:schemeClr val="bg1"/>
                </a:solidFill>
              </a:rPr>
              <a:t>(Campbell &amp; Stanley, 1966 </a:t>
            </a:r>
            <a:r>
              <a:rPr lang="en-US" sz="2400" i="1" dirty="0">
                <a:solidFill>
                  <a:schemeClr val="bg1"/>
                </a:solidFill>
              </a:rPr>
              <a:t>cited in</a:t>
            </a:r>
            <a:r>
              <a:rPr lang="en-US" sz="2400" dirty="0">
                <a:solidFill>
                  <a:schemeClr val="bg1"/>
                </a:solidFill>
              </a:rPr>
              <a:t> NASUWT, 2018) </a:t>
            </a:r>
          </a:p>
        </p:txBody>
      </p:sp>
    </p:spTree>
    <p:extLst>
      <p:ext uri="{BB962C8B-B14F-4D97-AF65-F5344CB8AC3E}">
        <p14:creationId xmlns:p14="http://schemas.microsoft.com/office/powerpoint/2010/main" val="690609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14400" y="0"/>
            <a:ext cx="10515600" cy="1325563"/>
          </a:xfrm>
        </p:spPr>
        <p:txBody>
          <a:bodyPr/>
          <a:lstStyle/>
          <a:p>
            <a:br>
              <a:rPr lang="en-GB" dirty="0"/>
            </a:br>
            <a:r>
              <a:rPr lang="en-GB" i="1" dirty="0"/>
              <a:t>Interventions are …</a:t>
            </a:r>
          </a:p>
        </p:txBody>
      </p:sp>
      <p:sp>
        <p:nvSpPr>
          <p:cNvPr id="8" name="Content Placeholder 7"/>
          <p:cNvSpPr>
            <a:spLocks noGrp="1"/>
          </p:cNvSpPr>
          <p:nvPr>
            <p:ph sz="half" idx="2"/>
          </p:nvPr>
        </p:nvSpPr>
        <p:spPr>
          <a:xfrm>
            <a:off x="914400" y="1642746"/>
            <a:ext cx="10789920" cy="4351338"/>
          </a:xfrm>
        </p:spPr>
        <p:txBody>
          <a:bodyPr>
            <a:normAutofit fontScale="92500"/>
          </a:bodyPr>
          <a:lstStyle/>
          <a:p>
            <a:r>
              <a:rPr lang="en-GB" sz="3600" i="1" dirty="0"/>
              <a:t>activities / strategies that are different or additional to those used with other learners</a:t>
            </a:r>
          </a:p>
          <a:p>
            <a:r>
              <a:rPr lang="en-GB" sz="3600" i="1" dirty="0"/>
              <a:t>an additional tool to help learners make progress and succeed</a:t>
            </a:r>
          </a:p>
          <a:p>
            <a:r>
              <a:rPr lang="en-GB" sz="3600" i="1" dirty="0"/>
              <a:t>provide value for money from an educational perspective</a:t>
            </a:r>
          </a:p>
          <a:p>
            <a:r>
              <a:rPr lang="en-GB" sz="3600" i="1" dirty="0"/>
              <a:t>aimed at narrowing the attainment gap</a:t>
            </a:r>
          </a:p>
          <a:p>
            <a:r>
              <a:rPr lang="en-GB" sz="3600" i="1" dirty="0"/>
              <a:t>a consolidation of learning in smaller groups</a:t>
            </a:r>
          </a:p>
          <a:p>
            <a:r>
              <a:rPr lang="en-GB" sz="3600" i="1" dirty="0"/>
              <a:t>ways of improving aspects of wellbeing and behaviour</a:t>
            </a:r>
          </a:p>
          <a:p>
            <a:pPr marL="0" indent="0">
              <a:buNone/>
            </a:pPr>
            <a:endParaRPr lang="en-GB" dirty="0"/>
          </a:p>
          <a:p>
            <a:endParaRPr lang="en-GB" dirty="0"/>
          </a:p>
        </p:txBody>
      </p:sp>
    </p:spTree>
    <p:extLst>
      <p:ext uri="{BB962C8B-B14F-4D97-AF65-F5344CB8AC3E}">
        <p14:creationId xmlns:p14="http://schemas.microsoft.com/office/powerpoint/2010/main" val="793805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647421" y="485621"/>
            <a:ext cx="9707561" cy="1280890"/>
          </a:xfrm>
        </p:spPr>
        <p:txBody>
          <a:bodyPr>
            <a:normAutofit fontScale="90000"/>
          </a:bodyPr>
          <a:lstStyle/>
          <a:p>
            <a:r>
              <a:rPr lang="en-GB" i="1" dirty="0"/>
              <a:t>An intervention model – ‘waves of support</a:t>
            </a:r>
            <a:r>
              <a:rPr lang="en-GB" dirty="0"/>
              <a: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766534998"/>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1616596" y="2044932"/>
            <a:ext cx="15683822" cy="3282834"/>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5224606" y="5327766"/>
            <a:ext cx="1742785" cy="1015663"/>
          </a:xfrm>
          <a:prstGeom prst="rect">
            <a:avLst/>
          </a:prstGeom>
          <a:noFill/>
        </p:spPr>
        <p:txBody>
          <a:bodyPr wrap="none" rtlCol="0">
            <a:spAutoFit/>
          </a:bodyPr>
          <a:lstStyle/>
          <a:p>
            <a:r>
              <a:rPr lang="en-US" sz="6000" dirty="0"/>
              <a:t>Class</a:t>
            </a:r>
          </a:p>
        </p:txBody>
      </p:sp>
    </p:spTree>
    <p:extLst>
      <p:ext uri="{BB962C8B-B14F-4D97-AF65-F5344CB8AC3E}">
        <p14:creationId xmlns:p14="http://schemas.microsoft.com/office/powerpoint/2010/main" val="1590603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2452956" y="1729047"/>
            <a:ext cx="17097910" cy="3208713"/>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5224606" y="5327766"/>
            <a:ext cx="2139175" cy="1015663"/>
          </a:xfrm>
          <a:prstGeom prst="rect">
            <a:avLst/>
          </a:prstGeom>
          <a:noFill/>
        </p:spPr>
        <p:txBody>
          <a:bodyPr wrap="none" rtlCol="0">
            <a:spAutoFit/>
          </a:bodyPr>
          <a:lstStyle/>
          <a:p>
            <a:r>
              <a:rPr lang="en-US" sz="6000" dirty="0"/>
              <a:t>Group</a:t>
            </a:r>
          </a:p>
        </p:txBody>
      </p:sp>
    </p:spTree>
    <p:extLst>
      <p:ext uri="{BB962C8B-B14F-4D97-AF65-F5344CB8AC3E}">
        <p14:creationId xmlns:p14="http://schemas.microsoft.com/office/powerpoint/2010/main" val="1392704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287137"/>
            <a:ext cx="8379229" cy="3733749"/>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5F0CC053-9775-FC43-9650-8C83ED73EA5B}"/>
              </a:ext>
            </a:extLst>
          </p:cNvPr>
          <p:cNvSpPr txBox="1"/>
          <p:nvPr/>
        </p:nvSpPr>
        <p:spPr>
          <a:xfrm>
            <a:off x="4476004" y="5399018"/>
            <a:ext cx="3239990" cy="1015663"/>
          </a:xfrm>
          <a:prstGeom prst="rect">
            <a:avLst/>
          </a:prstGeom>
          <a:noFill/>
        </p:spPr>
        <p:txBody>
          <a:bodyPr wrap="none" rtlCol="0">
            <a:spAutoFit/>
          </a:bodyPr>
          <a:lstStyle/>
          <a:p>
            <a:r>
              <a:rPr lang="en-US" sz="6000" dirty="0"/>
              <a:t>Individual</a:t>
            </a:r>
          </a:p>
        </p:txBody>
      </p:sp>
    </p:spTree>
    <p:extLst>
      <p:ext uri="{BB962C8B-B14F-4D97-AF65-F5344CB8AC3E}">
        <p14:creationId xmlns:p14="http://schemas.microsoft.com/office/powerpoint/2010/main" val="1755674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780"/>
          </a:xfrm>
        </p:spPr>
        <p:txBody>
          <a:bodyPr>
            <a:normAutofit fontScale="90000"/>
          </a:bodyPr>
          <a:lstStyle/>
          <a:p>
            <a:br>
              <a:rPr lang="en-GB" dirty="0"/>
            </a:br>
            <a:r>
              <a:rPr lang="en-GB" i="1" dirty="0"/>
              <a:t>Personalised learning</a:t>
            </a:r>
          </a:p>
        </p:txBody>
      </p:sp>
      <p:sp>
        <p:nvSpPr>
          <p:cNvPr id="4" name="Content Placeholder 3">
            <a:extLst>
              <a:ext uri="{FF2B5EF4-FFF2-40B4-BE49-F238E27FC236}">
                <a16:creationId xmlns:a16="http://schemas.microsoft.com/office/drawing/2014/main" id="{286B4DE5-CE78-4A42-ABB0-FB846A9ED66D}"/>
              </a:ext>
            </a:extLst>
          </p:cNvPr>
          <p:cNvSpPr>
            <a:spLocks noGrp="1"/>
          </p:cNvSpPr>
          <p:nvPr>
            <p:ph sz="half" idx="2"/>
          </p:nvPr>
        </p:nvSpPr>
        <p:spPr>
          <a:xfrm>
            <a:off x="838200" y="1825625"/>
            <a:ext cx="10515600" cy="4351338"/>
          </a:xfrm>
        </p:spPr>
        <p:txBody>
          <a:bodyPr>
            <a:normAutofit/>
          </a:bodyPr>
          <a:lstStyle/>
          <a:p>
            <a:r>
              <a:rPr lang="en-GB" i="1" dirty="0"/>
              <a:t>Focus on the child as an individual and his/her specific needs</a:t>
            </a:r>
          </a:p>
          <a:p>
            <a:r>
              <a:rPr lang="en-GB" i="1" dirty="0"/>
              <a:t>Small, achievable and agreed targets</a:t>
            </a:r>
          </a:p>
          <a:p>
            <a:r>
              <a:rPr lang="en-GB" i="1" dirty="0"/>
              <a:t>Use of simplified language and vocabulary</a:t>
            </a:r>
          </a:p>
          <a:p>
            <a:r>
              <a:rPr lang="en-GB" i="1" dirty="0"/>
              <a:t>Allows plenty of time</a:t>
            </a:r>
          </a:p>
          <a:p>
            <a:r>
              <a:rPr lang="en-GB" i="1" dirty="0">
                <a:solidFill>
                  <a:srgbClr val="00B050"/>
                </a:solidFill>
              </a:rPr>
              <a:t>Provides additional support, e.g. 1:1 provision, intervention etc.</a:t>
            </a:r>
          </a:p>
          <a:p>
            <a:r>
              <a:rPr lang="en-GB" i="1" dirty="0"/>
              <a:t>Builds on strengths and interests</a:t>
            </a:r>
          </a:p>
          <a:p>
            <a:r>
              <a:rPr lang="en-GB" i="1" dirty="0"/>
              <a:t>Encourages participation</a:t>
            </a:r>
          </a:p>
          <a:p>
            <a:r>
              <a:rPr lang="en-GB" i="1" dirty="0"/>
              <a:t>Is inclusive</a:t>
            </a:r>
          </a:p>
          <a:p>
            <a:pPr marL="0" indent="0">
              <a:buNone/>
            </a:pPr>
            <a:endParaRPr lang="en-GB" dirty="0"/>
          </a:p>
        </p:txBody>
      </p:sp>
    </p:spTree>
    <p:extLst>
      <p:ext uri="{BB962C8B-B14F-4D97-AF65-F5344CB8AC3E}">
        <p14:creationId xmlns:p14="http://schemas.microsoft.com/office/powerpoint/2010/main" val="2204023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640779" y="617516"/>
            <a:ext cx="6317673" cy="5632311"/>
          </a:xfrm>
          <a:prstGeom prst="rect">
            <a:avLst/>
          </a:prstGeom>
          <a:noFill/>
        </p:spPr>
        <p:txBody>
          <a:bodyPr wrap="square" rtlCol="0">
            <a:spAutoFit/>
          </a:bodyPr>
          <a:lstStyle/>
          <a:p>
            <a:pPr algn="ctr"/>
            <a:r>
              <a:rPr lang="en-US" sz="7200" dirty="0"/>
              <a:t>So what aspects of a learner do we target with our interventions?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spTree>
    <p:extLst>
      <p:ext uri="{BB962C8B-B14F-4D97-AF65-F5344CB8AC3E}">
        <p14:creationId xmlns:p14="http://schemas.microsoft.com/office/powerpoint/2010/main" val="28320356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350" y="0"/>
            <a:ext cx="10142056" cy="1280890"/>
          </a:xfrm>
        </p:spPr>
        <p:txBody>
          <a:bodyPr/>
          <a:lstStyle/>
          <a:p>
            <a:r>
              <a:rPr lang="en-GB" dirty="0"/>
              <a:t>Targeting individuals, groups or whole class</a:t>
            </a:r>
          </a:p>
        </p:txBody>
      </p:sp>
      <p:graphicFrame>
        <p:nvGraphicFramePr>
          <p:cNvPr id="4" name="Diagram 3"/>
          <p:cNvGraphicFramePr/>
          <p:nvPr/>
        </p:nvGraphicFramePr>
        <p:xfrm>
          <a:off x="2281382" y="122397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B077C1B-BE69-1C43-AE82-06857A5CA11F}"/>
              </a:ext>
            </a:extLst>
          </p:cNvPr>
          <p:cNvSpPr txBox="1"/>
          <p:nvPr/>
        </p:nvSpPr>
        <p:spPr>
          <a:xfrm>
            <a:off x="372123" y="3748638"/>
            <a:ext cx="2621487" cy="369332"/>
          </a:xfrm>
          <a:prstGeom prst="rect">
            <a:avLst/>
          </a:prstGeom>
          <a:noFill/>
        </p:spPr>
        <p:txBody>
          <a:bodyPr wrap="none" rtlCol="0">
            <a:spAutoFit/>
          </a:bodyPr>
          <a:lstStyle/>
          <a:p>
            <a:r>
              <a:rPr lang="en-US" dirty="0"/>
              <a:t>Is there anything missing?</a:t>
            </a:r>
          </a:p>
        </p:txBody>
      </p:sp>
      <p:pic>
        <p:nvPicPr>
          <p:cNvPr id="6" name="Picture 5">
            <a:extLst>
              <a:ext uri="{FF2B5EF4-FFF2-40B4-BE49-F238E27FC236}">
                <a16:creationId xmlns:a16="http://schemas.microsoft.com/office/drawing/2014/main" id="{19D9E338-6431-1047-8E38-612EF3D33E82}"/>
              </a:ext>
            </a:extLst>
          </p:cNvPr>
          <p:cNvPicPr>
            <a:picLocks noChangeAspect="1"/>
          </p:cNvPicPr>
          <p:nvPr/>
        </p:nvPicPr>
        <p:blipFill>
          <a:blip r:embed="rId7"/>
          <a:stretch>
            <a:fillRect/>
          </a:stretch>
        </p:blipFill>
        <p:spPr>
          <a:xfrm>
            <a:off x="2998499" y="3645725"/>
            <a:ext cx="1192143" cy="647700"/>
          </a:xfrm>
          <a:prstGeom prst="rect">
            <a:avLst/>
          </a:prstGeom>
        </p:spPr>
      </p:pic>
    </p:spTree>
    <p:extLst>
      <p:ext uri="{BB962C8B-B14F-4D97-AF65-F5344CB8AC3E}">
        <p14:creationId xmlns:p14="http://schemas.microsoft.com/office/powerpoint/2010/main" val="25960963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43575" y="-249381"/>
            <a:ext cx="10515600" cy="671785"/>
          </a:xfrm>
        </p:spPr>
        <p:txBody>
          <a:bodyPr>
            <a:normAutofit fontScale="90000"/>
          </a:bodyPr>
          <a:lstStyle/>
          <a:p>
            <a:br>
              <a:rPr lang="en-GB" dirty="0"/>
            </a:br>
            <a:r>
              <a:rPr lang="en-GB" i="1" dirty="0"/>
              <a:t>Let’s consider your assignment for a moment…</a:t>
            </a:r>
            <a:endParaRPr lang="en-GB" dirty="0"/>
          </a:p>
        </p:txBody>
      </p:sp>
      <p:pic>
        <p:nvPicPr>
          <p:cNvPr id="9" name="Picture 8">
            <a:extLst>
              <a:ext uri="{FF2B5EF4-FFF2-40B4-BE49-F238E27FC236}">
                <a16:creationId xmlns:a16="http://schemas.microsoft.com/office/drawing/2014/main" id="{F94781EF-604F-454C-8482-319363D0EFFC}"/>
              </a:ext>
            </a:extLst>
          </p:cNvPr>
          <p:cNvPicPr>
            <a:picLocks noChangeAspect="1"/>
          </p:cNvPicPr>
          <p:nvPr/>
        </p:nvPicPr>
        <p:blipFill>
          <a:blip r:embed="rId2"/>
          <a:stretch>
            <a:fillRect/>
          </a:stretch>
        </p:blipFill>
        <p:spPr>
          <a:xfrm>
            <a:off x="143575" y="1232794"/>
            <a:ext cx="11874253" cy="5547361"/>
          </a:xfrm>
          <a:prstGeom prst="rect">
            <a:avLst/>
          </a:prstGeom>
        </p:spPr>
      </p:pic>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3"/>
          <a:stretch>
            <a:fillRect/>
          </a:stretch>
        </p:blipFill>
        <p:spPr>
          <a:xfrm>
            <a:off x="0" y="4595750"/>
            <a:ext cx="2377289" cy="2377289"/>
          </a:xfrm>
          <a:prstGeom prst="rect">
            <a:avLst/>
          </a:prstGeom>
        </p:spPr>
      </p:pic>
      <p:pic>
        <p:nvPicPr>
          <p:cNvPr id="11" name="Picture 10">
            <a:extLst>
              <a:ext uri="{FF2B5EF4-FFF2-40B4-BE49-F238E27FC236}">
                <a16:creationId xmlns:a16="http://schemas.microsoft.com/office/drawing/2014/main" id="{68A2560D-40A6-CD45-B2E3-207E4BE5A752}"/>
              </a:ext>
            </a:extLst>
          </p:cNvPr>
          <p:cNvPicPr>
            <a:picLocks noChangeAspect="1"/>
          </p:cNvPicPr>
          <p:nvPr/>
        </p:nvPicPr>
        <p:blipFill>
          <a:blip r:embed="rId4"/>
          <a:stretch>
            <a:fillRect/>
          </a:stretch>
        </p:blipFill>
        <p:spPr>
          <a:xfrm>
            <a:off x="143574" y="634549"/>
            <a:ext cx="11874253" cy="598245"/>
          </a:xfrm>
          <a:prstGeom prst="rect">
            <a:avLst/>
          </a:prstGeom>
        </p:spPr>
      </p:pic>
    </p:spTree>
    <p:extLst>
      <p:ext uri="{BB962C8B-B14F-4D97-AF65-F5344CB8AC3E}">
        <p14:creationId xmlns:p14="http://schemas.microsoft.com/office/powerpoint/2010/main" val="1040549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DF830-042F-134A-B3FF-25F1DDFD274E}"/>
              </a:ext>
            </a:extLst>
          </p:cNvPr>
          <p:cNvPicPr>
            <a:picLocks noChangeAspect="1"/>
          </p:cNvPicPr>
          <p:nvPr/>
        </p:nvPicPr>
        <p:blipFill>
          <a:blip r:embed="rId2"/>
          <a:stretch>
            <a:fillRect/>
          </a:stretch>
        </p:blipFill>
        <p:spPr>
          <a:xfrm>
            <a:off x="155781" y="170625"/>
            <a:ext cx="3187700" cy="6540500"/>
          </a:xfrm>
          <a:prstGeom prst="rect">
            <a:avLst/>
          </a:prstGeom>
        </p:spPr>
      </p:pic>
      <p:sp>
        <p:nvSpPr>
          <p:cNvPr id="5" name="TextBox 4">
            <a:extLst>
              <a:ext uri="{FF2B5EF4-FFF2-40B4-BE49-F238E27FC236}">
                <a16:creationId xmlns:a16="http://schemas.microsoft.com/office/drawing/2014/main" id="{8080D1F1-1725-C94B-A659-59B812A546FA}"/>
              </a:ext>
            </a:extLst>
          </p:cNvPr>
          <p:cNvSpPr txBox="1"/>
          <p:nvPr/>
        </p:nvSpPr>
        <p:spPr>
          <a:xfrm>
            <a:off x="5011387" y="170625"/>
            <a:ext cx="5735781" cy="4401205"/>
          </a:xfrm>
          <a:prstGeom prst="rect">
            <a:avLst/>
          </a:prstGeom>
          <a:noFill/>
        </p:spPr>
        <p:txBody>
          <a:bodyPr wrap="square" rtlCol="0">
            <a:spAutoFit/>
          </a:bodyPr>
          <a:lstStyle/>
          <a:p>
            <a:pPr algn="ctr"/>
            <a:r>
              <a:rPr lang="en-US" sz="4000" dirty="0"/>
              <a:t>Let’s get critical!</a:t>
            </a:r>
          </a:p>
          <a:p>
            <a:pPr algn="ctr"/>
            <a:endParaRPr lang="en-US" sz="4000" dirty="0"/>
          </a:p>
          <a:p>
            <a:pPr algn="ctr"/>
            <a:r>
              <a:rPr lang="en-US" sz="4000" dirty="0"/>
              <a:t>What </a:t>
            </a:r>
            <a:r>
              <a:rPr lang="en-US" sz="4000" u="sng" dirty="0"/>
              <a:t>MIGHT</a:t>
            </a:r>
            <a:r>
              <a:rPr lang="en-US" sz="4000" dirty="0"/>
              <a:t> some of the possible negative aspects to be cautious of when implementing an intervention?</a:t>
            </a:r>
          </a:p>
        </p:txBody>
      </p:sp>
      <p:pic>
        <p:nvPicPr>
          <p:cNvPr id="6" name="Picture 5">
            <a:extLst>
              <a:ext uri="{FF2B5EF4-FFF2-40B4-BE49-F238E27FC236}">
                <a16:creationId xmlns:a16="http://schemas.microsoft.com/office/drawing/2014/main" id="{BBECA2F0-137B-604D-A097-FF35D5678710}"/>
              </a:ext>
            </a:extLst>
          </p:cNvPr>
          <p:cNvPicPr>
            <a:picLocks noChangeAspect="1"/>
          </p:cNvPicPr>
          <p:nvPr/>
        </p:nvPicPr>
        <p:blipFill>
          <a:blip r:embed="rId3"/>
          <a:stretch>
            <a:fillRect/>
          </a:stretch>
        </p:blipFill>
        <p:spPr>
          <a:xfrm>
            <a:off x="9414078" y="4191821"/>
            <a:ext cx="2666179" cy="2666179"/>
          </a:xfrm>
          <a:prstGeom prst="rect">
            <a:avLst/>
          </a:prstGeom>
        </p:spPr>
      </p:pic>
      <p:pic>
        <p:nvPicPr>
          <p:cNvPr id="7" name="Picture 6">
            <a:extLst>
              <a:ext uri="{FF2B5EF4-FFF2-40B4-BE49-F238E27FC236}">
                <a16:creationId xmlns:a16="http://schemas.microsoft.com/office/drawing/2014/main" id="{6000C712-F846-434D-B5F6-677BA4BB881D}"/>
              </a:ext>
            </a:extLst>
          </p:cNvPr>
          <p:cNvPicPr>
            <a:picLocks noChangeAspect="1"/>
          </p:cNvPicPr>
          <p:nvPr/>
        </p:nvPicPr>
        <p:blipFill>
          <a:blip r:embed="rId3"/>
          <a:stretch>
            <a:fillRect/>
          </a:stretch>
        </p:blipFill>
        <p:spPr>
          <a:xfrm>
            <a:off x="3712600" y="4191820"/>
            <a:ext cx="2666179" cy="2666179"/>
          </a:xfrm>
          <a:prstGeom prst="rect">
            <a:avLst/>
          </a:prstGeom>
        </p:spPr>
      </p:pic>
    </p:spTree>
    <p:extLst>
      <p:ext uri="{BB962C8B-B14F-4D97-AF65-F5344CB8AC3E}">
        <p14:creationId xmlns:p14="http://schemas.microsoft.com/office/powerpoint/2010/main" val="798541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193" y="-83762"/>
            <a:ext cx="10515600" cy="1325563"/>
          </a:xfrm>
        </p:spPr>
        <p:txBody>
          <a:bodyPr/>
          <a:lstStyle/>
          <a:p>
            <a:br>
              <a:rPr lang="en-GB" dirty="0"/>
            </a:br>
            <a:r>
              <a:rPr lang="en-GB" i="1" dirty="0"/>
              <a:t>Interventions can also …</a:t>
            </a:r>
            <a:endParaRPr lang="en-GB" dirty="0"/>
          </a:p>
        </p:txBody>
      </p:sp>
      <p:sp>
        <p:nvSpPr>
          <p:cNvPr id="8" name="Content Placeholder 7"/>
          <p:cNvSpPr>
            <a:spLocks noGrp="1"/>
          </p:cNvSpPr>
          <p:nvPr>
            <p:ph sz="half" idx="2"/>
          </p:nvPr>
        </p:nvSpPr>
        <p:spPr>
          <a:xfrm>
            <a:off x="567441" y="1679709"/>
            <a:ext cx="10766367" cy="4731778"/>
          </a:xfrm>
        </p:spPr>
        <p:txBody>
          <a:bodyPr>
            <a:normAutofit/>
          </a:bodyPr>
          <a:lstStyle/>
          <a:p>
            <a:r>
              <a:rPr lang="en-GB" sz="3600" i="1" dirty="0"/>
              <a:t>add to workload </a:t>
            </a:r>
          </a:p>
          <a:p>
            <a:pPr marL="0" indent="0">
              <a:buNone/>
            </a:pPr>
            <a:endParaRPr lang="en-GB" sz="3600" i="1" dirty="0"/>
          </a:p>
          <a:p>
            <a:r>
              <a:rPr lang="en-GB" sz="3600" i="1" dirty="0"/>
              <a:t>be challenging from the point of view of</a:t>
            </a:r>
          </a:p>
          <a:p>
            <a:pPr lvl="1"/>
            <a:r>
              <a:rPr lang="en-GB" sz="3600" i="1" dirty="0"/>
              <a:t>place / space </a:t>
            </a:r>
          </a:p>
          <a:p>
            <a:pPr lvl="1"/>
            <a:r>
              <a:rPr lang="en-GB" sz="3600" i="1" dirty="0"/>
              <a:t>resources </a:t>
            </a:r>
          </a:p>
          <a:p>
            <a:pPr lvl="1"/>
            <a:r>
              <a:rPr lang="en-GB" sz="3600" i="1" dirty="0"/>
              <a:t>expertise </a:t>
            </a:r>
          </a:p>
          <a:p>
            <a:pPr lvl="1"/>
            <a:r>
              <a:rPr lang="en-GB" sz="3600" i="1" dirty="0"/>
              <a:t>staffing costs</a:t>
            </a:r>
          </a:p>
          <a:p>
            <a:endParaRPr lang="en-GB" dirty="0"/>
          </a:p>
          <a:p>
            <a:pPr marL="0" indent="0">
              <a:buNone/>
            </a:pPr>
            <a:endParaRPr lang="en-GB" dirty="0"/>
          </a:p>
          <a:p>
            <a:endParaRPr lang="en-GB" dirty="0"/>
          </a:p>
        </p:txBody>
      </p:sp>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2"/>
          <a:stretch>
            <a:fillRect/>
          </a:stretch>
        </p:blipFill>
        <p:spPr>
          <a:xfrm>
            <a:off x="7037120" y="2186048"/>
            <a:ext cx="5051961" cy="5051961"/>
          </a:xfrm>
          <a:prstGeom prst="rect">
            <a:avLst/>
          </a:prstGeom>
        </p:spPr>
      </p:pic>
    </p:spTree>
    <p:extLst>
      <p:ext uri="{BB962C8B-B14F-4D97-AF65-F5344CB8AC3E}">
        <p14:creationId xmlns:p14="http://schemas.microsoft.com/office/powerpoint/2010/main" val="3198205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a16="http://schemas.microsoft.com/office/drawing/2014/main" id="{83916A48-66AC-46F2-8386-859554C707AE}"/>
              </a:ext>
            </a:extLst>
          </p:cNvPr>
          <p:cNvSpPr>
            <a:spLocks noGrp="1"/>
          </p:cNvSpPr>
          <p:nvPr>
            <p:ph type="title"/>
          </p:nvPr>
        </p:nvSpPr>
        <p:spPr>
          <a:xfrm>
            <a:off x="1638310" y="1633771"/>
            <a:ext cx="8915399" cy="2262781"/>
          </a:xfrm>
        </p:spPr>
        <p:txBody>
          <a:bodyPr vert="horz" lIns="91440" tIns="45720" rIns="91440" bIns="45720" rtlCol="0" anchor="b">
            <a:noAutofit/>
          </a:bodyPr>
          <a:lstStyle/>
          <a:p>
            <a:pPr algn="ctr">
              <a:lnSpc>
                <a:spcPct val="90000"/>
              </a:lnSpc>
            </a:pPr>
            <a:br>
              <a:rPr lang="en-US" b="1" dirty="0">
                <a:solidFill>
                  <a:schemeClr val="tx1"/>
                </a:solidFill>
              </a:rPr>
            </a:br>
            <a:br>
              <a:rPr lang="en-US" b="1" dirty="0">
                <a:solidFill>
                  <a:schemeClr val="tx1"/>
                </a:solidFill>
              </a:rPr>
            </a:br>
            <a:r>
              <a:rPr lang="en-US" b="1" dirty="0">
                <a:solidFill>
                  <a:schemeClr val="tx1"/>
                </a:solidFill>
              </a:rPr>
              <a:t>Interventions are not solely for learners with ALN!</a:t>
            </a:r>
          </a:p>
        </p:txBody>
      </p:sp>
    </p:spTree>
    <p:extLst>
      <p:ext uri="{BB962C8B-B14F-4D97-AF65-F5344CB8AC3E}">
        <p14:creationId xmlns:p14="http://schemas.microsoft.com/office/powerpoint/2010/main" val="14524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ADB7-F615-4322-90BD-1E8C7A0438AB}"/>
              </a:ext>
            </a:extLst>
          </p:cNvPr>
          <p:cNvSpPr>
            <a:spLocks noGrp="1"/>
          </p:cNvSpPr>
          <p:nvPr>
            <p:ph type="title"/>
          </p:nvPr>
        </p:nvSpPr>
        <p:spPr/>
        <p:txBody>
          <a:bodyPr/>
          <a:lstStyle/>
          <a:p>
            <a:r>
              <a:rPr lang="en-GB" i="1" dirty="0"/>
              <a:t>Group discussion (10 minutes)</a:t>
            </a:r>
            <a:endParaRPr lang="en-GB" dirty="0"/>
          </a:p>
        </p:txBody>
      </p:sp>
      <p:sp>
        <p:nvSpPr>
          <p:cNvPr id="4" name="Content Placeholder 3">
            <a:extLst>
              <a:ext uri="{FF2B5EF4-FFF2-40B4-BE49-F238E27FC236}">
                <a16:creationId xmlns:a16="http://schemas.microsoft.com/office/drawing/2014/main" id="{7EFA6233-8CDC-4654-88E3-3F021356F105}"/>
              </a:ext>
            </a:extLst>
          </p:cNvPr>
          <p:cNvSpPr>
            <a:spLocks noGrp="1"/>
          </p:cNvSpPr>
          <p:nvPr>
            <p:ph sz="half" idx="2"/>
          </p:nvPr>
        </p:nvSpPr>
        <p:spPr>
          <a:xfrm>
            <a:off x="838200" y="1690688"/>
            <a:ext cx="5861858" cy="4846927"/>
          </a:xfrm>
        </p:spPr>
        <p:txBody>
          <a:bodyPr>
            <a:normAutofit lnSpcReduction="10000"/>
          </a:bodyPr>
          <a:lstStyle/>
          <a:p>
            <a:pPr marL="0" indent="0">
              <a:buNone/>
            </a:pPr>
            <a:r>
              <a:rPr lang="en-GB" b="1" i="1" dirty="0"/>
              <a:t>DISCUSS:</a:t>
            </a:r>
          </a:p>
          <a:p>
            <a:r>
              <a:rPr lang="en-GB" i="1" dirty="0"/>
              <a:t>In your groups discuss </a:t>
            </a:r>
            <a:r>
              <a:rPr lang="en-GB" b="1" i="1" dirty="0"/>
              <a:t>ONE or MORE</a:t>
            </a:r>
            <a:r>
              <a:rPr lang="en-GB" i="1" dirty="0"/>
              <a:t> interventions observed during PTE2.</a:t>
            </a:r>
          </a:p>
          <a:p>
            <a:r>
              <a:rPr lang="en-GB" i="1" dirty="0"/>
              <a:t>What aspect/s of learning and/or development did these target?</a:t>
            </a:r>
          </a:p>
          <a:p>
            <a:r>
              <a:rPr lang="en-GB" i="1" dirty="0"/>
              <a:t>Where were they implemented and who was responsible for them?</a:t>
            </a:r>
          </a:p>
          <a:p>
            <a:r>
              <a:rPr lang="en-GB" i="1" dirty="0"/>
              <a:t>Any other comments?</a:t>
            </a:r>
          </a:p>
          <a:p>
            <a:r>
              <a:rPr lang="en-GB" i="1" dirty="0"/>
              <a:t>Allocate one member of your group to provide feedback regarding some of the interventions discussed.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3527" y="1961804"/>
            <a:ext cx="4843549" cy="3632662"/>
          </a:xfrm>
          <a:prstGeom prst="rect">
            <a:avLst/>
          </a:prstGeom>
        </p:spPr>
      </p:pic>
    </p:spTree>
    <p:extLst>
      <p:ext uri="{BB962C8B-B14F-4D97-AF65-F5344CB8AC3E}">
        <p14:creationId xmlns:p14="http://schemas.microsoft.com/office/powerpoint/2010/main" val="31789831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1524000" y="-29409"/>
            <a:ext cx="10331116" cy="6887410"/>
          </a:xfrm>
          <a:prstGeom prst="rect">
            <a:avLst/>
          </a:prstGeom>
        </p:spPr>
      </p:pic>
    </p:spTree>
    <p:extLst>
      <p:ext uri="{BB962C8B-B14F-4D97-AF65-F5344CB8AC3E}">
        <p14:creationId xmlns:p14="http://schemas.microsoft.com/office/powerpoint/2010/main" val="29376582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FC52728-14E1-BF41-99A6-623884F2CFCF}"/>
              </a:ext>
            </a:extLst>
          </p:cNvPr>
          <p:cNvPicPr>
            <a:picLocks noChangeAspect="1"/>
          </p:cNvPicPr>
          <p:nvPr/>
        </p:nvPicPr>
        <p:blipFill>
          <a:blip r:embed="rId2"/>
          <a:stretch>
            <a:fillRect/>
          </a:stretch>
        </p:blipFill>
        <p:spPr>
          <a:xfrm>
            <a:off x="1261422" y="1377538"/>
            <a:ext cx="4197827" cy="4221678"/>
          </a:xfrm>
          <a:prstGeom prst="rect">
            <a:avLst/>
          </a:prstGeom>
        </p:spPr>
      </p:pic>
      <p:sp>
        <p:nvSpPr>
          <p:cNvPr id="4" name="TextBox 3">
            <a:extLst>
              <a:ext uri="{FF2B5EF4-FFF2-40B4-BE49-F238E27FC236}">
                <a16:creationId xmlns:a16="http://schemas.microsoft.com/office/drawing/2014/main" id="{D807792E-5870-7D4D-8458-4FD0E4F16459}"/>
              </a:ext>
            </a:extLst>
          </p:cNvPr>
          <p:cNvSpPr txBox="1"/>
          <p:nvPr/>
        </p:nvSpPr>
        <p:spPr>
          <a:xfrm>
            <a:off x="6709558" y="2826657"/>
            <a:ext cx="4362284" cy="1323439"/>
          </a:xfrm>
          <a:prstGeom prst="rect">
            <a:avLst/>
          </a:prstGeom>
          <a:noFill/>
        </p:spPr>
        <p:txBody>
          <a:bodyPr wrap="none" rtlCol="0">
            <a:spAutoFit/>
          </a:bodyPr>
          <a:lstStyle/>
          <a:p>
            <a:r>
              <a:rPr lang="en-US" sz="8000" dirty="0"/>
              <a:t>Play time!</a:t>
            </a:r>
          </a:p>
        </p:txBody>
      </p:sp>
    </p:spTree>
    <p:extLst>
      <p:ext uri="{BB962C8B-B14F-4D97-AF65-F5344CB8AC3E}">
        <p14:creationId xmlns:p14="http://schemas.microsoft.com/office/powerpoint/2010/main" val="12040387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063944F-6498-5C4C-81A8-020BDC12B014}"/>
              </a:ext>
            </a:extLst>
          </p:cNvPr>
          <p:cNvPicPr>
            <a:picLocks noChangeAspect="1"/>
          </p:cNvPicPr>
          <p:nvPr/>
        </p:nvPicPr>
        <p:blipFill>
          <a:blip r:embed="rId2"/>
          <a:stretch>
            <a:fillRect/>
          </a:stretch>
        </p:blipFill>
        <p:spPr>
          <a:xfrm>
            <a:off x="0" y="0"/>
            <a:ext cx="5143500" cy="6858000"/>
          </a:xfrm>
          <a:prstGeom prst="rect">
            <a:avLst/>
          </a:prstGeom>
        </p:spPr>
      </p:pic>
      <p:pic>
        <p:nvPicPr>
          <p:cNvPr id="15" name="Picture 14">
            <a:extLst>
              <a:ext uri="{FF2B5EF4-FFF2-40B4-BE49-F238E27FC236}">
                <a16:creationId xmlns:a16="http://schemas.microsoft.com/office/drawing/2014/main" id="{07C89E37-4F99-2E48-839E-C2CFB5E13AB7}"/>
              </a:ext>
            </a:extLst>
          </p:cNvPr>
          <p:cNvPicPr>
            <a:picLocks noChangeAspect="1"/>
          </p:cNvPicPr>
          <p:nvPr/>
        </p:nvPicPr>
        <p:blipFill>
          <a:blip r:embed="rId3"/>
          <a:stretch>
            <a:fillRect/>
          </a:stretch>
        </p:blipFill>
        <p:spPr>
          <a:xfrm>
            <a:off x="7048500" y="0"/>
            <a:ext cx="5143500" cy="6858000"/>
          </a:xfrm>
          <a:prstGeom prst="rect">
            <a:avLst/>
          </a:prstGeom>
        </p:spPr>
      </p:pic>
    </p:spTree>
    <p:extLst>
      <p:ext uri="{BB962C8B-B14F-4D97-AF65-F5344CB8AC3E}">
        <p14:creationId xmlns:p14="http://schemas.microsoft.com/office/powerpoint/2010/main" val="30919699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0353CE-5368-1A40-90D2-14B69A6EAC22}"/>
              </a:ext>
            </a:extLst>
          </p:cNvPr>
          <p:cNvPicPr>
            <a:picLocks noChangeAspect="1"/>
          </p:cNvPicPr>
          <p:nvPr/>
        </p:nvPicPr>
        <p:blipFill>
          <a:blip r:embed="rId2"/>
          <a:stretch>
            <a:fillRect/>
          </a:stretch>
        </p:blipFill>
        <p:spPr>
          <a:xfrm>
            <a:off x="0" y="0"/>
            <a:ext cx="5143500" cy="6858000"/>
          </a:xfrm>
          <a:prstGeom prst="rect">
            <a:avLst/>
          </a:prstGeom>
        </p:spPr>
      </p:pic>
      <p:pic>
        <p:nvPicPr>
          <p:cNvPr id="5" name="Picture 4">
            <a:extLst>
              <a:ext uri="{FF2B5EF4-FFF2-40B4-BE49-F238E27FC236}">
                <a16:creationId xmlns:a16="http://schemas.microsoft.com/office/drawing/2014/main" id="{FD2AF328-AE56-9945-9C27-7BE55E0C90C3}"/>
              </a:ext>
            </a:extLst>
          </p:cNvPr>
          <p:cNvPicPr>
            <a:picLocks noChangeAspect="1"/>
          </p:cNvPicPr>
          <p:nvPr/>
        </p:nvPicPr>
        <p:blipFill>
          <a:blip r:embed="rId3"/>
          <a:stretch>
            <a:fillRect/>
          </a:stretch>
        </p:blipFill>
        <p:spPr>
          <a:xfrm>
            <a:off x="6196198" y="0"/>
            <a:ext cx="5143500" cy="6858000"/>
          </a:xfrm>
          <a:prstGeom prst="rect">
            <a:avLst/>
          </a:prstGeom>
        </p:spPr>
      </p:pic>
    </p:spTree>
    <p:extLst>
      <p:ext uri="{BB962C8B-B14F-4D97-AF65-F5344CB8AC3E}">
        <p14:creationId xmlns:p14="http://schemas.microsoft.com/office/powerpoint/2010/main" val="18204281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A13D30-4C7C-DB4F-974C-0764C2E2DFB9}"/>
              </a:ext>
            </a:extLst>
          </p:cNvPr>
          <p:cNvPicPr>
            <a:picLocks noChangeAspect="1"/>
          </p:cNvPicPr>
          <p:nvPr/>
        </p:nvPicPr>
        <p:blipFill>
          <a:blip r:embed="rId2"/>
          <a:stretch>
            <a:fillRect/>
          </a:stretch>
        </p:blipFill>
        <p:spPr>
          <a:xfrm>
            <a:off x="3524250" y="0"/>
            <a:ext cx="5143500" cy="6858000"/>
          </a:xfrm>
          <a:prstGeom prst="rect">
            <a:avLst/>
          </a:prstGeom>
        </p:spPr>
      </p:pic>
    </p:spTree>
    <p:extLst>
      <p:ext uri="{BB962C8B-B14F-4D97-AF65-F5344CB8AC3E}">
        <p14:creationId xmlns:p14="http://schemas.microsoft.com/office/powerpoint/2010/main" val="3433070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1EDC89-A1D2-6F41-BFFF-6C7C41D20C8F}"/>
              </a:ext>
            </a:extLst>
          </p:cNvPr>
          <p:cNvPicPr>
            <a:picLocks noChangeAspect="1"/>
          </p:cNvPicPr>
          <p:nvPr/>
        </p:nvPicPr>
        <p:blipFill>
          <a:blip r:embed="rId2"/>
          <a:stretch>
            <a:fillRect/>
          </a:stretch>
        </p:blipFill>
        <p:spPr>
          <a:xfrm>
            <a:off x="2579334" y="779443"/>
            <a:ext cx="6612165" cy="5131829"/>
          </a:xfrm>
          <a:prstGeom prst="rect">
            <a:avLst/>
          </a:prstGeom>
        </p:spPr>
      </p:pic>
    </p:spTree>
    <p:extLst>
      <p:ext uri="{BB962C8B-B14F-4D97-AF65-F5344CB8AC3E}">
        <p14:creationId xmlns:p14="http://schemas.microsoft.com/office/powerpoint/2010/main" val="2724129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B5211B-8B93-C849-BDF1-C06C47AA2F85}"/>
              </a:ext>
            </a:extLst>
          </p:cNvPr>
          <p:cNvPicPr>
            <a:picLocks noChangeAspect="1"/>
          </p:cNvPicPr>
          <p:nvPr/>
        </p:nvPicPr>
        <p:blipFill>
          <a:blip r:embed="rId2"/>
          <a:stretch>
            <a:fillRect/>
          </a:stretch>
        </p:blipFill>
        <p:spPr>
          <a:xfrm>
            <a:off x="3055174" y="1080655"/>
            <a:ext cx="5851461" cy="4551136"/>
          </a:xfrm>
          <a:prstGeom prst="rect">
            <a:avLst/>
          </a:prstGeom>
        </p:spPr>
      </p:pic>
    </p:spTree>
    <p:extLst>
      <p:ext uri="{BB962C8B-B14F-4D97-AF65-F5344CB8AC3E}">
        <p14:creationId xmlns:p14="http://schemas.microsoft.com/office/powerpoint/2010/main" val="23894221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B02BCF-6532-E44D-AB85-D99DAFDAA695}"/>
              </a:ext>
            </a:extLst>
          </p:cNvPr>
          <p:cNvPicPr>
            <a:picLocks noChangeAspect="1"/>
          </p:cNvPicPr>
          <p:nvPr/>
        </p:nvPicPr>
        <p:blipFill>
          <a:blip r:embed="rId2"/>
          <a:stretch>
            <a:fillRect/>
          </a:stretch>
        </p:blipFill>
        <p:spPr>
          <a:xfrm>
            <a:off x="2699739" y="819397"/>
            <a:ext cx="6489378" cy="5018975"/>
          </a:xfrm>
          <a:prstGeom prst="rect">
            <a:avLst/>
          </a:prstGeom>
        </p:spPr>
      </p:pic>
    </p:spTree>
    <p:extLst>
      <p:ext uri="{BB962C8B-B14F-4D97-AF65-F5344CB8AC3E}">
        <p14:creationId xmlns:p14="http://schemas.microsoft.com/office/powerpoint/2010/main" val="9502302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6937" y="479151"/>
            <a:ext cx="10817629" cy="2246769"/>
          </a:xfrm>
          <a:prstGeom prst="rect">
            <a:avLst/>
          </a:prstGeom>
        </p:spPr>
        <p:txBody>
          <a:bodyPr wrap="square">
            <a:spAutoFit/>
          </a:bodyPr>
          <a:lstStyle/>
          <a:p>
            <a:r>
              <a:rPr lang="en-US" sz="2800" dirty="0">
                <a:solidFill>
                  <a:srgbClr val="000000"/>
                </a:solidFill>
                <a:latin typeface="m plus rounded 1c" charset="0"/>
              </a:rPr>
              <a:t>LEGO®-Based Therapy was developed in the mid-1990s by US pediatric neuropsychologist </a:t>
            </a:r>
            <a:r>
              <a:rPr lang="en-US" sz="2800" dirty="0">
                <a:solidFill>
                  <a:srgbClr val="00B050"/>
                </a:solidFill>
                <a:latin typeface="m plus rounded 1c" charset="0"/>
              </a:rPr>
              <a:t>Daniel </a:t>
            </a:r>
            <a:r>
              <a:rPr lang="en-US" sz="2800" dirty="0" err="1">
                <a:solidFill>
                  <a:srgbClr val="00B050"/>
                </a:solidFill>
                <a:latin typeface="m plus rounded 1c" charset="0"/>
              </a:rPr>
              <a:t>LeGoff</a:t>
            </a:r>
            <a:r>
              <a:rPr lang="en-US" sz="2800" dirty="0">
                <a:solidFill>
                  <a:srgbClr val="000000"/>
                </a:solidFill>
                <a:latin typeface="m plus rounded 1c" charset="0"/>
              </a:rPr>
              <a:t>. He was inspired by watching two of his customers with Autism Spectrum Disorder play with LEGO in his waiting room and displaying previous non-demonstrated positive social interactions.</a:t>
            </a:r>
            <a:endParaRPr lang="en-US" sz="28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937" y="3154970"/>
            <a:ext cx="10532226" cy="5915600"/>
          </a:xfrm>
          <a:prstGeom prst="rect">
            <a:avLst/>
          </a:prstGeom>
        </p:spPr>
      </p:pic>
    </p:spTree>
    <p:extLst>
      <p:ext uri="{BB962C8B-B14F-4D97-AF65-F5344CB8AC3E}">
        <p14:creationId xmlns:p14="http://schemas.microsoft.com/office/powerpoint/2010/main" val="278192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4F123B-EE2B-594D-A052-E80C567A2DA3}"/>
              </a:ext>
            </a:extLst>
          </p:cNvPr>
          <p:cNvSpPr>
            <a:spLocks noGrp="1"/>
          </p:cNvSpPr>
          <p:nvPr>
            <p:ph sz="half" idx="2"/>
          </p:nvPr>
        </p:nvSpPr>
        <p:spPr>
          <a:xfrm>
            <a:off x="716279" y="349135"/>
            <a:ext cx="11320549" cy="6192982"/>
          </a:xfrm>
        </p:spPr>
        <p:txBody>
          <a:bodyPr>
            <a:normAutofit/>
          </a:bodyPr>
          <a:lstStyle/>
          <a:p>
            <a:r>
              <a:rPr lang="en-US" dirty="0">
                <a:solidFill>
                  <a:schemeClr val="tx1"/>
                </a:solidFill>
              </a:rPr>
              <a:t>Based on the psychological concepts of ‘play therapy’</a:t>
            </a:r>
          </a:p>
          <a:p>
            <a:r>
              <a:rPr lang="en-US" dirty="0">
                <a:solidFill>
                  <a:schemeClr val="tx1"/>
                </a:solidFill>
              </a:rPr>
              <a:t>Agree on ground rules</a:t>
            </a:r>
          </a:p>
          <a:p>
            <a:r>
              <a:rPr lang="en-US" dirty="0">
                <a:solidFill>
                  <a:schemeClr val="tx1"/>
                </a:solidFill>
              </a:rPr>
              <a:t>Assign a role to each member and change roles during the session (engineer, builder, supplier, director)</a:t>
            </a:r>
          </a:p>
          <a:p>
            <a:r>
              <a:rPr lang="en-US" dirty="0">
                <a:solidFill>
                  <a:schemeClr val="tx1"/>
                </a:solidFill>
              </a:rPr>
              <a:t>Adult role – promote positive interaction and keep the group on task </a:t>
            </a:r>
          </a:p>
          <a:p>
            <a:pPr marL="0" indent="0">
              <a:buNone/>
            </a:pPr>
            <a:endParaRPr lang="en-US" dirty="0">
              <a:solidFill>
                <a:schemeClr val="tx1"/>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9256" y="3445626"/>
            <a:ext cx="9167784" cy="5156877"/>
          </a:xfrm>
          <a:prstGeom prst="rect">
            <a:avLst/>
          </a:prstGeom>
        </p:spPr>
      </p:pic>
    </p:spTree>
    <p:extLst>
      <p:ext uri="{BB962C8B-B14F-4D97-AF65-F5344CB8AC3E}">
        <p14:creationId xmlns:p14="http://schemas.microsoft.com/office/powerpoint/2010/main" val="40058103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76EED5-E3C9-1B47-8ED7-355693F76C79}"/>
              </a:ext>
            </a:extLst>
          </p:cNvPr>
          <p:cNvSpPr txBox="1"/>
          <p:nvPr/>
        </p:nvSpPr>
        <p:spPr>
          <a:xfrm>
            <a:off x="1116282" y="1935676"/>
            <a:ext cx="9683764" cy="2862322"/>
          </a:xfrm>
          <a:prstGeom prst="rect">
            <a:avLst/>
          </a:prstGeom>
          <a:noFill/>
        </p:spPr>
        <p:txBody>
          <a:bodyPr wrap="square" rtlCol="0">
            <a:spAutoFit/>
          </a:bodyPr>
          <a:lstStyle/>
          <a:p>
            <a:pPr algn="ctr"/>
            <a:r>
              <a:rPr lang="en-US" sz="6000" dirty="0"/>
              <a:t>What might the benefits of Lego therapy be for pupils with ASD?</a:t>
            </a:r>
          </a:p>
        </p:txBody>
      </p:sp>
    </p:spTree>
    <p:extLst>
      <p:ext uri="{BB962C8B-B14F-4D97-AF65-F5344CB8AC3E}">
        <p14:creationId xmlns:p14="http://schemas.microsoft.com/office/powerpoint/2010/main" val="8470274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AD9DB5E-C8D8-5343-B3E6-D94F6ABB2269}"/>
              </a:ext>
            </a:extLst>
          </p:cNvPr>
          <p:cNvPicPr>
            <a:picLocks noChangeAspect="1"/>
          </p:cNvPicPr>
          <p:nvPr/>
        </p:nvPicPr>
        <p:blipFill>
          <a:blip r:embed="rId2"/>
          <a:stretch>
            <a:fillRect/>
          </a:stretch>
        </p:blipFill>
        <p:spPr>
          <a:xfrm>
            <a:off x="3326011" y="0"/>
            <a:ext cx="5539978" cy="6858000"/>
          </a:xfrm>
          <a:prstGeom prst="rect">
            <a:avLst/>
          </a:prstGeom>
        </p:spPr>
      </p:pic>
    </p:spTree>
    <p:extLst>
      <p:ext uri="{BB962C8B-B14F-4D97-AF65-F5344CB8AC3E}">
        <p14:creationId xmlns:p14="http://schemas.microsoft.com/office/powerpoint/2010/main" val="14042691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9100" y="622300"/>
            <a:ext cx="8801100" cy="5613400"/>
          </a:xfrm>
          <a:prstGeom prst="rect">
            <a:avLst/>
          </a:prstGeom>
        </p:spPr>
      </p:pic>
    </p:spTree>
    <p:extLst>
      <p:ext uri="{BB962C8B-B14F-4D97-AF65-F5344CB8AC3E}">
        <p14:creationId xmlns:p14="http://schemas.microsoft.com/office/powerpoint/2010/main" val="304164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normAutofit/>
          </a:bodyPr>
          <a:lstStyle/>
          <a:p>
            <a:r>
              <a:rPr lang="en-GB" sz="4000" dirty="0">
                <a:latin typeface="Agent Orange" panose="00000400000000000000" pitchFamily="2" charset="0"/>
                <a:cs typeface="Agent Orange" panose="00000400000000000000" pitchFamily="2" charset="0"/>
              </a:rPr>
              <a:t>Nurture groups</a:t>
            </a:r>
          </a:p>
        </p:txBody>
      </p:sp>
      <p:sp>
        <p:nvSpPr>
          <p:cNvPr id="2" name="Content Placeholder 1">
            <a:extLst>
              <a:ext uri="{FF2B5EF4-FFF2-40B4-BE49-F238E27FC236}">
                <a16:creationId xmlns:a16="http://schemas.microsoft.com/office/drawing/2014/main" id="{0BAE3D6B-4DCA-49B9-85F1-E524B8BFD21E}"/>
              </a:ext>
            </a:extLst>
          </p:cNvPr>
          <p:cNvSpPr>
            <a:spLocks noGrp="1"/>
          </p:cNvSpPr>
          <p:nvPr>
            <p:ph sz="half" idx="2"/>
          </p:nvPr>
        </p:nvSpPr>
        <p:spPr>
          <a:xfrm>
            <a:off x="6035040" y="216131"/>
            <a:ext cx="5985164" cy="6400800"/>
          </a:xfrm>
        </p:spPr>
        <p:txBody>
          <a:bodyPr>
            <a:normAutofit/>
          </a:bodyPr>
          <a:lstStyle/>
          <a:p>
            <a:pPr lvl="0"/>
            <a:r>
              <a:rPr lang="en-US" sz="3200" i="1" dirty="0">
                <a:latin typeface="Arial" panose="020B0604020202020204" pitchFamily="34" charset="0"/>
                <a:cs typeface="Arial" panose="020B0604020202020204" pitchFamily="34" charset="0"/>
              </a:rPr>
              <a:t>Nurture groups provide a safe haven for children to explore, develop and take risks.</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They provide predictable routines and boundaries for the children who attend. </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p>
          <a:p>
            <a:pPr lvl="0"/>
            <a:r>
              <a:rPr lang="en-US" sz="3200" i="1" dirty="0">
                <a:latin typeface="Arial" panose="020B0604020202020204" pitchFamily="34" charset="0"/>
                <a:cs typeface="Arial" panose="020B0604020202020204" pitchFamily="34" charset="0"/>
              </a:rPr>
              <a:t>Children are assessed using the Boxall Profile</a:t>
            </a:r>
            <a:endParaRPr lang="en-GB" sz="3200" i="1" dirty="0">
              <a:latin typeface="Arial" panose="020B0604020202020204" pitchFamily="34" charset="0"/>
              <a:cs typeface="Arial" panose="020B0604020202020204" pitchFamily="34" charset="0"/>
            </a:endParaRP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59" y="2310939"/>
            <a:ext cx="5253642" cy="2955174"/>
          </a:xfrm>
          <a:prstGeom prst="rect">
            <a:avLst/>
          </a:prstGeom>
        </p:spPr>
      </p:pic>
    </p:spTree>
    <p:extLst>
      <p:ext uri="{BB962C8B-B14F-4D97-AF65-F5344CB8AC3E}">
        <p14:creationId xmlns:p14="http://schemas.microsoft.com/office/powerpoint/2010/main" val="33424781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Who are they for?</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1F8F9E-B18F-4D67-A1F2-B315276898CF}"/>
              </a:ext>
            </a:extLst>
          </p:cNvPr>
          <p:cNvPicPr>
            <a:picLocks noChangeAspect="1"/>
          </p:cNvPicPr>
          <p:nvPr/>
        </p:nvPicPr>
        <p:blipFill>
          <a:blip r:embed="rId3"/>
          <a:stretch>
            <a:fillRect/>
          </a:stretch>
        </p:blipFill>
        <p:spPr>
          <a:xfrm>
            <a:off x="1413736" y="2526888"/>
            <a:ext cx="1885250" cy="2440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E3676B4D-F6C4-4A3A-8133-DD19B39CF62E}"/>
              </a:ext>
            </a:extLst>
          </p:cNvPr>
          <p:cNvPicPr>
            <a:picLocks noChangeAspect="1"/>
          </p:cNvPicPr>
          <p:nvPr/>
        </p:nvPicPr>
        <p:blipFill>
          <a:blip r:embed="rId4"/>
          <a:stretch>
            <a:fillRect/>
          </a:stretch>
        </p:blipFill>
        <p:spPr>
          <a:xfrm>
            <a:off x="4682261" y="2488178"/>
            <a:ext cx="2391205" cy="2518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29956CC-ADDB-4D15-995B-2BB9F1052933}"/>
              </a:ext>
            </a:extLst>
          </p:cNvPr>
          <p:cNvPicPr>
            <a:picLocks noChangeAspect="1"/>
          </p:cNvPicPr>
          <p:nvPr/>
        </p:nvPicPr>
        <p:blipFill>
          <a:blip r:embed="rId5"/>
          <a:stretch>
            <a:fillRect/>
          </a:stretch>
        </p:blipFill>
        <p:spPr>
          <a:xfrm>
            <a:off x="8135425" y="2446400"/>
            <a:ext cx="2412775" cy="252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5DCF37B-4752-4E07-A6BD-0E17F5D07B39}"/>
              </a:ext>
            </a:extLst>
          </p:cNvPr>
          <p:cNvSpPr txBox="1"/>
          <p:nvPr/>
        </p:nvSpPr>
        <p:spPr>
          <a:xfrm>
            <a:off x="1404638"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Externalised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7B8D665-21B5-4A38-B0FC-4ABAD2D84D2A}"/>
              </a:ext>
            </a:extLst>
          </p:cNvPr>
          <p:cNvSpPr txBox="1"/>
          <p:nvPr/>
        </p:nvSpPr>
        <p:spPr>
          <a:xfrm>
            <a:off x="4926142"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Internalised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E681191-707E-4DFA-A69C-AE39349048B0}"/>
              </a:ext>
            </a:extLst>
          </p:cNvPr>
          <p:cNvSpPr txBox="1"/>
          <p:nvPr/>
        </p:nvSpPr>
        <p:spPr>
          <a:xfrm>
            <a:off x="8211746" y="4745466"/>
            <a:ext cx="2340480" cy="1569660"/>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Vulnerable</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and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disadvantaged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learners</a:t>
            </a:r>
            <a:endParaRPr lang="cy-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012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0634" y="1513076"/>
            <a:ext cx="2410984" cy="3404759"/>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7303" y="1109498"/>
            <a:ext cx="6947242" cy="5748502"/>
          </a:xfrm>
          <a:prstGeom prst="rect">
            <a:avLst/>
          </a:prstGeom>
        </p:spPr>
      </p:pic>
      <p:sp>
        <p:nvSpPr>
          <p:cNvPr id="4" name="Rectangle 3"/>
          <p:cNvSpPr/>
          <p:nvPr/>
        </p:nvSpPr>
        <p:spPr>
          <a:xfrm>
            <a:off x="340405" y="148673"/>
            <a:ext cx="1797628" cy="923330"/>
          </a:xfrm>
          <a:prstGeom prst="rect">
            <a:avLst/>
          </a:prstGeom>
        </p:spPr>
        <p:txBody>
          <a:bodyPr wrap="square">
            <a:spAutoFit/>
          </a:bodyPr>
          <a:lstStyle/>
          <a:p>
            <a:pPr algn="ctr"/>
            <a:r>
              <a:rPr lang="en-US" b="1" dirty="0"/>
              <a:t>Cognitive, Social and Emotional </a:t>
            </a:r>
            <a:r>
              <a:rPr lang="en-US" dirty="0"/>
              <a:t>skills from A to J</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569585">
            <a:off x="1766614" y="869505"/>
            <a:ext cx="742838" cy="404994"/>
          </a:xfrm>
          <a:prstGeom prst="rect">
            <a:avLst/>
          </a:prstGeom>
        </p:spPr>
      </p:pic>
      <p:sp>
        <p:nvSpPr>
          <p:cNvPr id="6" name="Rectangle 5"/>
          <p:cNvSpPr/>
          <p:nvPr/>
        </p:nvSpPr>
        <p:spPr>
          <a:xfrm>
            <a:off x="2840410" y="128799"/>
            <a:ext cx="2619020" cy="646331"/>
          </a:xfrm>
          <a:prstGeom prst="rect">
            <a:avLst/>
          </a:prstGeom>
        </p:spPr>
        <p:txBody>
          <a:bodyPr wrap="square">
            <a:spAutoFit/>
          </a:bodyPr>
          <a:lstStyle/>
          <a:p>
            <a:pPr algn="ctr"/>
            <a:r>
              <a:rPr lang="en-US" b="1" dirty="0"/>
              <a:t>Challenging </a:t>
            </a:r>
            <a:r>
              <a:rPr lang="en-US" b="1" dirty="0" err="1"/>
              <a:t>behaviours</a:t>
            </a:r>
            <a:r>
              <a:rPr lang="en-US" b="1" dirty="0"/>
              <a:t> </a:t>
            </a:r>
            <a:r>
              <a:rPr lang="en-US" dirty="0"/>
              <a:t>from Q to Z)</a:t>
            </a:r>
          </a:p>
        </p:txBody>
      </p:sp>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975964">
            <a:off x="4476375" y="889069"/>
            <a:ext cx="742838" cy="40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732608">
            <a:off x="7047541" y="1445205"/>
            <a:ext cx="742838" cy="404994"/>
          </a:xfrm>
          <a:prstGeom prst="rect">
            <a:avLst/>
          </a:prstGeom>
        </p:spPr>
      </p:pic>
      <p:sp>
        <p:nvSpPr>
          <p:cNvPr id="9" name="Rectangle 8"/>
          <p:cNvSpPr/>
          <p:nvPr/>
        </p:nvSpPr>
        <p:spPr>
          <a:xfrm>
            <a:off x="7120402" y="125316"/>
            <a:ext cx="2604655" cy="1200329"/>
          </a:xfrm>
          <a:prstGeom prst="rect">
            <a:avLst/>
          </a:prstGeom>
        </p:spPr>
        <p:txBody>
          <a:bodyPr wrap="square">
            <a:spAutoFit/>
          </a:bodyPr>
          <a:lstStyle/>
          <a:p>
            <a:pPr algn="ctr"/>
            <a:r>
              <a:rPr lang="en-US" b="1" dirty="0"/>
              <a:t>Staff can identify pupils with high levels of needs </a:t>
            </a:r>
            <a:r>
              <a:rPr lang="en-US" dirty="0"/>
              <a:t>(children scoring 8+ on either measure).</a:t>
            </a:r>
          </a:p>
        </p:txBody>
      </p:sp>
      <p:sp>
        <p:nvSpPr>
          <p:cNvPr id="10" name="Rectangle 9"/>
          <p:cNvSpPr/>
          <p:nvPr/>
        </p:nvSpPr>
        <p:spPr>
          <a:xfrm>
            <a:off x="7342354" y="3463989"/>
            <a:ext cx="1940471" cy="2862322"/>
          </a:xfrm>
          <a:prstGeom prst="rect">
            <a:avLst/>
          </a:prstGeom>
        </p:spPr>
        <p:txBody>
          <a:bodyPr wrap="square">
            <a:spAutoFit/>
          </a:bodyPr>
          <a:lstStyle/>
          <a:p>
            <a:pPr algn="ctr"/>
            <a:r>
              <a:rPr lang="en-US" b="1" dirty="0"/>
              <a:t>Staff can identify difficulties common across the whole class</a:t>
            </a:r>
            <a:r>
              <a:rPr lang="en-US" dirty="0"/>
              <a:t>; for example 11 out of 30 children have difficulties in Strand H “accommodating to others”</a:t>
            </a:r>
          </a:p>
        </p:txBody>
      </p:sp>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429526">
            <a:off x="7047540" y="6247995"/>
            <a:ext cx="742838" cy="404994"/>
          </a:xfrm>
          <a:prstGeom prst="rect">
            <a:avLst/>
          </a:prstGeom>
        </p:spPr>
      </p:pic>
    </p:spTree>
    <p:extLst>
      <p:ext uri="{BB962C8B-B14F-4D97-AF65-F5344CB8AC3E}">
        <p14:creationId xmlns:p14="http://schemas.microsoft.com/office/powerpoint/2010/main" val="14272567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Six principles of nurture</a:t>
            </a:r>
          </a:p>
        </p:txBody>
      </p:sp>
      <p:pic>
        <p:nvPicPr>
          <p:cNvPr id="8" name="Picture 7">
            <a:extLst>
              <a:ext uri="{FF2B5EF4-FFF2-40B4-BE49-F238E27FC236}">
                <a16:creationId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a16="http://schemas.microsoft.com/office/drawing/2014/main" id="{BD073ABA-5031-4D57-B3A7-AC434D2AE3D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a16="http://schemas.microsoft.com/office/drawing/2014/main" id="{F604D186-F7E2-42DB-A535-B585D69571FA}"/>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a16="http://schemas.microsoft.com/office/drawing/2014/main" id="{A86CE592-7523-41F4-82A9-C87BEF9F71D6}"/>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a16="http://schemas.microsoft.com/office/drawing/2014/main" id="{4A924BC3-47CF-47D9-81CE-BD06B9EF1CB1}"/>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a16="http://schemas.microsoft.com/office/drawing/2014/main" id="{40A64AB0-DC52-4539-BB86-AC86879D6CB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a16="http://schemas.microsoft.com/office/drawing/2014/main" id="{1DE9E53A-688C-4502-BC34-CF62F349D893}"/>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most important thing is that the child continues to develop throughout their time in school.</a:t>
            </a:r>
          </a:p>
        </p:txBody>
      </p:sp>
      <p:sp>
        <p:nvSpPr>
          <p:cNvPr id="16" name="TextBox 15">
            <a:extLst>
              <a:ext uri="{FF2B5EF4-FFF2-40B4-BE49-F238E27FC236}">
                <a16:creationId xmlns:a16="http://schemas.microsoft.com/office/drawing/2014/main" id="{A7625733-FBBA-4A80-B323-152DBFFA7D66}"/>
              </a:ext>
            </a:extLst>
          </p:cNvPr>
          <p:cNvSpPr txBox="1"/>
          <p:nvPr/>
        </p:nvSpPr>
        <p:spPr>
          <a:xfrm>
            <a:off x="9632091" y="2558136"/>
            <a:ext cx="2498206"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Nurture room is a safe space for the child to share their worries, where someone will listen and help.</a:t>
            </a:r>
          </a:p>
        </p:txBody>
      </p:sp>
      <p:sp>
        <p:nvSpPr>
          <p:cNvPr id="17" name="TextBox 16">
            <a:extLst>
              <a:ext uri="{FF2B5EF4-FFF2-40B4-BE49-F238E27FC236}">
                <a16:creationId xmlns:a16="http://schemas.microsoft.com/office/drawing/2014/main" id="{6E89822A-B9A1-4ADF-BFB7-CBF250DA5856}"/>
              </a:ext>
            </a:extLst>
          </p:cNvPr>
          <p:cNvSpPr txBox="1"/>
          <p:nvPr/>
        </p:nvSpPr>
        <p:spPr>
          <a:xfrm>
            <a:off x="9615253" y="4732646"/>
            <a:ext cx="2498206"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child needs to be ready to try new things and to learn from their mistakes.</a:t>
            </a:r>
          </a:p>
        </p:txBody>
      </p:sp>
      <p:sp>
        <p:nvSpPr>
          <p:cNvPr id="18" name="TextBox 17">
            <a:extLst>
              <a:ext uri="{FF2B5EF4-FFF2-40B4-BE49-F238E27FC236}">
                <a16:creationId xmlns:a16="http://schemas.microsoft.com/office/drawing/2014/main" id="{8303DC33-804F-4AAE-B2BA-49BA376FA592}"/>
              </a:ext>
            </a:extLst>
          </p:cNvPr>
          <p:cNvSpPr txBox="1"/>
          <p:nvPr/>
        </p:nvSpPr>
        <p:spPr>
          <a:xfrm>
            <a:off x="1117939" y="5702297"/>
            <a:ext cx="341618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It is important that the child can use words to express their feelings in an appropriate way.</a:t>
            </a:r>
          </a:p>
        </p:txBody>
      </p:sp>
      <p:sp>
        <p:nvSpPr>
          <p:cNvPr id="19" name="TextBox 18">
            <a:extLst>
              <a:ext uri="{FF2B5EF4-FFF2-40B4-BE49-F238E27FC236}">
                <a16:creationId xmlns:a16="http://schemas.microsoft.com/office/drawing/2014/main" id="{BB9A241C-57A6-4CD4-8058-C1EBB36209B6}"/>
              </a:ext>
            </a:extLst>
          </p:cNvPr>
          <p:cNvSpPr txBox="1"/>
          <p:nvPr/>
        </p:nvSpPr>
        <p:spPr>
          <a:xfrm>
            <a:off x="340568" y="3740524"/>
            <a:ext cx="25764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Let the child know that it can be difficult to discuss feelings sometimes.</a:t>
            </a:r>
          </a:p>
        </p:txBody>
      </p:sp>
      <p:sp>
        <p:nvSpPr>
          <p:cNvPr id="20" name="TextBox 19">
            <a:extLst>
              <a:ext uri="{FF2B5EF4-FFF2-40B4-BE49-F238E27FC236}">
                <a16:creationId xmlns:a16="http://schemas.microsoft.com/office/drawing/2014/main" id="{13262276-C8DC-47BC-9AB4-0B22A576D311}"/>
              </a:ext>
            </a:extLst>
          </p:cNvPr>
          <p:cNvSpPr txBox="1"/>
          <p:nvPr/>
        </p:nvSpPr>
        <p:spPr>
          <a:xfrm>
            <a:off x="618285" y="1302309"/>
            <a:ext cx="2576420" cy="1754326"/>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Change is hard for everyone; the child needs to know someone will always be there to help and listen to them.</a:t>
            </a:r>
          </a:p>
        </p:txBody>
      </p:sp>
      <p:sp>
        <p:nvSpPr>
          <p:cNvPr id="4" name="TextBox 3">
            <a:extLst>
              <a:ext uri="{FF2B5EF4-FFF2-40B4-BE49-F238E27FC236}">
                <a16:creationId xmlns:a16="http://schemas.microsoft.com/office/drawing/2014/main" id="{26207454-6775-4875-8ACE-FFCEC85B877D}"/>
              </a:ext>
            </a:extLst>
          </p:cNvPr>
          <p:cNvSpPr txBox="1"/>
          <p:nvPr/>
        </p:nvSpPr>
        <p:spPr>
          <a:xfrm>
            <a:off x="8938437" y="6379535"/>
            <a:ext cx="2806996" cy="369332"/>
          </a:xfrm>
          <a:prstGeom prst="rect">
            <a:avLst/>
          </a:prstGeom>
          <a:noFill/>
        </p:spPr>
        <p:txBody>
          <a:bodyPr wrap="square" rtlCol="0">
            <a:spAutoFit/>
          </a:bodyPr>
          <a:lstStyle/>
          <a:p>
            <a:r>
              <a:rPr lang="en-GB" dirty="0"/>
              <a:t>(</a:t>
            </a:r>
            <a:r>
              <a:rPr lang="en-GB" dirty="0" err="1"/>
              <a:t>NurtureUK</a:t>
            </a:r>
            <a:r>
              <a:rPr lang="en-GB" dirty="0"/>
              <a:t>, 2019, p. 2)</a:t>
            </a:r>
          </a:p>
        </p:txBody>
      </p:sp>
    </p:spTree>
    <p:extLst>
      <p:ext uri="{BB962C8B-B14F-4D97-AF65-F5344CB8AC3E}">
        <p14:creationId xmlns:p14="http://schemas.microsoft.com/office/powerpoint/2010/main" val="4951519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601506" y="136087"/>
            <a:ext cx="10515600" cy="2333985"/>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t>
            </a:r>
            <a:r>
              <a:rPr lang="en-GB" i="1" dirty="0">
                <a:latin typeface="Agent Orange" panose="00000400000000000000" pitchFamily="2" charset="0"/>
                <a:cs typeface="Agent Orange" panose="00000400000000000000" pitchFamily="2" charset="0"/>
              </a:rPr>
              <a:t>How do they work?</a:t>
            </a: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endParaRPr lang="en-GB" dirty="0">
              <a:latin typeface="Agent Orange" panose="00000400000000000000" pitchFamily="2" charset="0"/>
              <a:cs typeface="Agent Orange" panose="00000400000000000000" pitchFamily="2" charset="0"/>
            </a:endParaRPr>
          </a:p>
        </p:txBody>
      </p:sp>
      <p:pic>
        <p:nvPicPr>
          <p:cNvPr id="6" name="Picture 5">
            <a:extLst>
              <a:ext uri="{FF2B5EF4-FFF2-40B4-BE49-F238E27FC236}">
                <a16:creationId xmlns:a16="http://schemas.microsoft.com/office/drawing/2014/main" id="{899CE90B-D525-4A6B-BF1B-D37CB0041E0B}"/>
              </a:ext>
            </a:extLst>
          </p:cNvPr>
          <p:cNvPicPr>
            <a:picLocks noChangeAspect="1"/>
          </p:cNvPicPr>
          <p:nvPr/>
        </p:nvPicPr>
        <p:blipFill rotWithShape="1">
          <a:blip r:embed="rId3"/>
          <a:srcRect b="7772"/>
          <a:stretch/>
        </p:blipFill>
        <p:spPr>
          <a:xfrm>
            <a:off x="294572" y="1668176"/>
            <a:ext cx="2296720"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25299D93-6D53-48D1-A351-4A66EA8C8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599" y="5104015"/>
            <a:ext cx="3402644" cy="15345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80548959-D525-417E-BCD3-5D0722EE5E10}"/>
              </a:ext>
            </a:extLst>
          </p:cNvPr>
          <p:cNvPicPr>
            <a:picLocks noChangeAspect="1"/>
          </p:cNvPicPr>
          <p:nvPr/>
        </p:nvPicPr>
        <p:blipFill rotWithShape="1">
          <a:blip r:embed="rId5"/>
          <a:srcRect b="11560"/>
          <a:stretch/>
        </p:blipFill>
        <p:spPr>
          <a:xfrm>
            <a:off x="5102806" y="1822752"/>
            <a:ext cx="2128151"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E8ED71B6-84D4-4AEE-B033-8CD2A077BE8D}"/>
              </a:ext>
            </a:extLst>
          </p:cNvPr>
          <p:cNvPicPr>
            <a:picLocks noChangeAspect="1"/>
          </p:cNvPicPr>
          <p:nvPr/>
        </p:nvPicPr>
        <p:blipFill>
          <a:blip r:embed="rId6"/>
          <a:stretch>
            <a:fillRect/>
          </a:stretch>
        </p:blipFill>
        <p:spPr>
          <a:xfrm>
            <a:off x="10142979" y="200103"/>
            <a:ext cx="1787106" cy="17255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88308D32-9387-4834-9687-F290920F5B4A}"/>
              </a:ext>
            </a:extLst>
          </p:cNvPr>
          <p:cNvPicPr>
            <a:picLocks noChangeAspect="1"/>
          </p:cNvPicPr>
          <p:nvPr/>
        </p:nvPicPr>
        <p:blipFill rotWithShape="1">
          <a:blip r:embed="rId7"/>
          <a:srcRect b="11193"/>
          <a:stretch/>
        </p:blipFill>
        <p:spPr>
          <a:xfrm>
            <a:off x="7991011" y="3918814"/>
            <a:ext cx="2058422"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3C74D56C-56AB-466A-A911-C605E7F5E4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2206666" y="4228225"/>
            <a:ext cx="931274" cy="446500"/>
          </a:xfrm>
          <a:prstGeom prst="rect">
            <a:avLst/>
          </a:prstGeom>
        </p:spPr>
      </p:pic>
      <p:pic>
        <p:nvPicPr>
          <p:cNvPr id="19" name="Picture 18">
            <a:extLst>
              <a:ext uri="{FF2B5EF4-FFF2-40B4-BE49-F238E27FC236}">
                <a16:creationId xmlns:a16="http://schemas.microsoft.com/office/drawing/2014/main" id="{FDD726B4-8A0C-4F98-856C-E1F35F6E8D8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451150" flipH="1" flipV="1">
            <a:off x="4803054" y="1017449"/>
            <a:ext cx="1033325" cy="446500"/>
          </a:xfrm>
          <a:prstGeom prst="rect">
            <a:avLst/>
          </a:prstGeom>
        </p:spPr>
      </p:pic>
      <p:pic>
        <p:nvPicPr>
          <p:cNvPr id="21" name="Picture 20">
            <a:extLst>
              <a:ext uri="{FF2B5EF4-FFF2-40B4-BE49-F238E27FC236}">
                <a16:creationId xmlns:a16="http://schemas.microsoft.com/office/drawing/2014/main" id="{778B59FC-99A1-486E-B029-D93704F908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7546411" flipH="1">
            <a:off x="10709781" y="2246141"/>
            <a:ext cx="992222" cy="446500"/>
          </a:xfrm>
          <a:prstGeom prst="rect">
            <a:avLst/>
          </a:prstGeom>
        </p:spPr>
      </p:pic>
      <p:sp>
        <p:nvSpPr>
          <p:cNvPr id="22" name="TextBox 21">
            <a:extLst>
              <a:ext uri="{FF2B5EF4-FFF2-40B4-BE49-F238E27FC236}">
                <a16:creationId xmlns:a16="http://schemas.microsoft.com/office/drawing/2014/main" id="{AE3385AB-89A5-401B-89B1-A9B271D88BFA}"/>
              </a:ext>
            </a:extLst>
          </p:cNvPr>
          <p:cNvSpPr txBox="1"/>
          <p:nvPr/>
        </p:nvSpPr>
        <p:spPr>
          <a:xfrm>
            <a:off x="217678" y="3290825"/>
            <a:ext cx="1923547" cy="1938992"/>
          </a:xfrm>
          <a:prstGeom prst="rect">
            <a:avLst/>
          </a:prstGeom>
          <a:solidFill>
            <a:schemeClr val="accent2">
              <a:lumMod val="60000"/>
              <a:lumOff val="40000"/>
            </a:schemeClr>
          </a:solidFill>
        </p:spPr>
        <p:txBody>
          <a:bodyPr wrap="square" rtlCol="0">
            <a:spAutoFit/>
          </a:bodyPr>
          <a:lstStyle/>
          <a:p>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 Children start each day in their mainstream classroom.</a:t>
            </a:r>
          </a:p>
        </p:txBody>
      </p:sp>
      <p:sp>
        <p:nvSpPr>
          <p:cNvPr id="23" name="TextBox 22">
            <a:extLst>
              <a:ext uri="{FF2B5EF4-FFF2-40B4-BE49-F238E27FC236}">
                <a16:creationId xmlns:a16="http://schemas.microsoft.com/office/drawing/2014/main" id="{EDEC0277-C8B9-4BED-A63C-23189C1F98DC}"/>
              </a:ext>
            </a:extLst>
          </p:cNvPr>
          <p:cNvSpPr txBox="1"/>
          <p:nvPr/>
        </p:nvSpPr>
        <p:spPr>
          <a:xfrm>
            <a:off x="3211832" y="1822752"/>
            <a:ext cx="1662090" cy="3046988"/>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2. Nurture group staff will collect the pupils and take them to the nurture room.</a:t>
            </a:r>
          </a:p>
        </p:txBody>
      </p:sp>
      <p:sp>
        <p:nvSpPr>
          <p:cNvPr id="24" name="TextBox 23">
            <a:extLst>
              <a:ext uri="{FF2B5EF4-FFF2-40B4-BE49-F238E27FC236}">
                <a16:creationId xmlns:a16="http://schemas.microsoft.com/office/drawing/2014/main" id="{213A7294-184B-481F-B045-4C9E7345E785}"/>
              </a:ext>
            </a:extLst>
          </p:cNvPr>
          <p:cNvSpPr txBox="1"/>
          <p:nvPr/>
        </p:nvSpPr>
        <p:spPr>
          <a:xfrm>
            <a:off x="5944528" y="3591534"/>
            <a:ext cx="1798835" cy="2677656"/>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3. Various activities are undertaken as well as curriculum tasks.</a:t>
            </a:r>
          </a:p>
        </p:txBody>
      </p:sp>
      <p:sp>
        <p:nvSpPr>
          <p:cNvPr id="25" name="TextBox 24">
            <a:extLst>
              <a:ext uri="{FF2B5EF4-FFF2-40B4-BE49-F238E27FC236}">
                <a16:creationId xmlns:a16="http://schemas.microsoft.com/office/drawing/2014/main" id="{B1FC4692-CA2A-46E1-B575-14A5145588E5}"/>
              </a:ext>
            </a:extLst>
          </p:cNvPr>
          <p:cNvSpPr txBox="1"/>
          <p:nvPr/>
        </p:nvSpPr>
        <p:spPr>
          <a:xfrm>
            <a:off x="8096270" y="230145"/>
            <a:ext cx="1662089" cy="3046988"/>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4. Pupils still spend break times and lunch time with their mainstream class</a:t>
            </a:r>
            <a:r>
              <a:rPr lang="en-GB" sz="2400" dirty="0">
                <a:latin typeface="Arial" panose="020B0604020202020204" pitchFamily="34" charset="0"/>
                <a:cs typeface="Arial" panose="020B0604020202020204" pitchFamily="34" charset="0"/>
              </a:rPr>
              <a:t>.</a:t>
            </a:r>
          </a:p>
        </p:txBody>
      </p:sp>
      <p:sp>
        <p:nvSpPr>
          <p:cNvPr id="27" name="TextBox 26">
            <a:extLst>
              <a:ext uri="{FF2B5EF4-FFF2-40B4-BE49-F238E27FC236}">
                <a16:creationId xmlns:a16="http://schemas.microsoft.com/office/drawing/2014/main" id="{41454ED3-5911-4CC5-891A-312D003B076B}"/>
              </a:ext>
            </a:extLst>
          </p:cNvPr>
          <p:cNvSpPr txBox="1"/>
          <p:nvPr/>
        </p:nvSpPr>
        <p:spPr>
          <a:xfrm>
            <a:off x="10337889" y="3202726"/>
            <a:ext cx="1601124" cy="3416320"/>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5.Children usually spend between 1 and 4 terms in the nurture group.</a:t>
            </a:r>
          </a:p>
        </p:txBody>
      </p:sp>
      <p:pic>
        <p:nvPicPr>
          <p:cNvPr id="17" name="Picture 16">
            <a:extLst>
              <a:ext uri="{FF2B5EF4-FFF2-40B4-BE49-F238E27FC236}">
                <a16:creationId xmlns:a16="http://schemas.microsoft.com/office/drawing/2014/main" id="{C9164D80-3943-4751-A42A-95A6EB8901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7207664" y="3067576"/>
            <a:ext cx="992222" cy="446500"/>
          </a:xfrm>
          <a:prstGeom prst="rect">
            <a:avLst/>
          </a:prstGeom>
        </p:spPr>
      </p:pic>
    </p:spTree>
    <p:extLst>
      <p:ext uri="{BB962C8B-B14F-4D97-AF65-F5344CB8AC3E}">
        <p14:creationId xmlns:p14="http://schemas.microsoft.com/office/powerpoint/2010/main" val="39390610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D38F4A-8A45-4F3F-A038-2328B4C19FBC}"/>
              </a:ext>
            </a:extLst>
          </p:cNvPr>
          <p:cNvPicPr>
            <a:picLocks noChangeAspect="1"/>
          </p:cNvPicPr>
          <p:nvPr/>
        </p:nvPicPr>
        <p:blipFill rotWithShape="1">
          <a:blip r:embed="rId2"/>
          <a:srcRect l="32477" t="10519" r="33325" b="4099"/>
          <a:stretch/>
        </p:blipFill>
        <p:spPr>
          <a:xfrm>
            <a:off x="4247122" y="1855472"/>
            <a:ext cx="2353460" cy="3305263"/>
          </a:xfrm>
          <a:prstGeom prst="rect">
            <a:avLst/>
          </a:prstGeom>
          <a:effectLst>
            <a:outerShdw blurRad="50800" dist="38100" dir="2700000" algn="tl" rotWithShape="0">
              <a:prstClr val="black">
                <a:alpha val="40000"/>
              </a:prstClr>
            </a:outerShdw>
          </a:effectLst>
        </p:spPr>
      </p:pic>
      <p:sp>
        <p:nvSpPr>
          <p:cNvPr id="5" name="Rectangle 4">
            <a:extLst>
              <a:ext uri="{FF2B5EF4-FFF2-40B4-BE49-F238E27FC236}">
                <a16:creationId xmlns:a16="http://schemas.microsoft.com/office/drawing/2014/main" id="{7B59F982-BD3D-4B02-A639-3F2853A6D9DE}"/>
              </a:ext>
            </a:extLst>
          </p:cNvPr>
          <p:cNvSpPr/>
          <p:nvPr/>
        </p:nvSpPr>
        <p:spPr>
          <a:xfrm>
            <a:off x="1416194" y="5389278"/>
            <a:ext cx="2353460" cy="430887"/>
          </a:xfrm>
          <a:prstGeom prst="rect">
            <a:avLst/>
          </a:prstGeom>
        </p:spPr>
        <p:txBody>
          <a:bodyPr wrap="square">
            <a:spAutoFit/>
          </a:bodyPr>
          <a:lstStyle/>
          <a:p>
            <a:pPr algn="ctr"/>
            <a:r>
              <a:rPr lang="en-GB" sz="1100" dirty="0">
                <a:hlinkClick r:id="rId3"/>
              </a:rPr>
              <a:t>Contents (</a:t>
            </a:r>
            <a:r>
              <a:rPr lang="en-GB" sz="1100" dirty="0" err="1">
                <a:hlinkClick r:id="rId3"/>
              </a:rPr>
              <a:t>llyw.cymru</a:t>
            </a:r>
            <a:r>
              <a:rPr lang="en-GB" sz="1100" dirty="0">
                <a:hlinkClick r:id="rId3"/>
              </a:rPr>
              <a:t>)</a:t>
            </a:r>
            <a:r>
              <a:rPr lang="en-GB" sz="1100" dirty="0">
                <a:latin typeface="Arial" panose="020B0604020202020204" pitchFamily="34" charset="0"/>
                <a:cs typeface="Arial" panose="020B0604020202020204" pitchFamily="34" charset="0"/>
              </a:rPr>
              <a:t> (CYMRAEG)</a:t>
            </a:r>
          </a:p>
        </p:txBody>
      </p:sp>
      <p:pic>
        <p:nvPicPr>
          <p:cNvPr id="7" name="Picture 6">
            <a:extLst>
              <a:ext uri="{FF2B5EF4-FFF2-40B4-BE49-F238E27FC236}">
                <a16:creationId xmlns:a16="http://schemas.microsoft.com/office/drawing/2014/main" id="{E6BEA0D1-CE10-4FEB-BF28-CA5D8A4F18C5}"/>
              </a:ext>
            </a:extLst>
          </p:cNvPr>
          <p:cNvPicPr>
            <a:picLocks noChangeAspect="1"/>
          </p:cNvPicPr>
          <p:nvPr/>
        </p:nvPicPr>
        <p:blipFill rotWithShape="1">
          <a:blip r:embed="rId4"/>
          <a:srcRect l="32546" t="10397" r="33532" b="4220"/>
          <a:stretch/>
        </p:blipFill>
        <p:spPr>
          <a:xfrm>
            <a:off x="7944879" y="1776368"/>
            <a:ext cx="2334519" cy="3305263"/>
          </a:xfrm>
          <a:prstGeom prst="rect">
            <a:avLst/>
          </a:prstGeom>
          <a:effectLst>
            <a:outerShdw blurRad="50800" dist="38100" dir="2700000" algn="tl" rotWithShape="0">
              <a:prstClr val="black">
                <a:alpha val="40000"/>
              </a:prstClr>
            </a:outerShdw>
          </a:effectLst>
        </p:spPr>
      </p:pic>
      <p:sp>
        <p:nvSpPr>
          <p:cNvPr id="8" name="Rectangle 7">
            <a:extLst>
              <a:ext uri="{FF2B5EF4-FFF2-40B4-BE49-F238E27FC236}">
                <a16:creationId xmlns:a16="http://schemas.microsoft.com/office/drawing/2014/main" id="{461C3AAC-E00E-4BE0-A507-C3F37A3305BD}"/>
              </a:ext>
            </a:extLst>
          </p:cNvPr>
          <p:cNvSpPr/>
          <p:nvPr/>
        </p:nvSpPr>
        <p:spPr>
          <a:xfrm>
            <a:off x="7798939" y="5558554"/>
            <a:ext cx="2353460" cy="430887"/>
          </a:xfrm>
          <a:prstGeom prst="rect">
            <a:avLst/>
          </a:prstGeom>
        </p:spPr>
        <p:txBody>
          <a:bodyPr wrap="square">
            <a:spAutoFit/>
          </a:bodyPr>
          <a:lstStyle/>
          <a:p>
            <a:pPr algn="ctr"/>
            <a:r>
              <a:rPr lang="en-GB" sz="1100" dirty="0">
                <a:hlinkClick r:id="rId5"/>
              </a:rPr>
              <a:t>Nurture-Groups-Booklet-Dec-2019.pdf (nurtureuk.org)</a:t>
            </a:r>
            <a:r>
              <a:rPr lang="en-GB" sz="1100" dirty="0"/>
              <a:t> </a:t>
            </a:r>
            <a:endParaRPr lang="en-GB" sz="1100" dirty="0">
              <a:latin typeface="Arial" panose="020B0604020202020204" pitchFamily="34" charset="0"/>
              <a:cs typeface="Arial" panose="020B0604020202020204" pitchFamily="34" charset="0"/>
            </a:endParaRPr>
          </a:p>
        </p:txBody>
      </p:sp>
      <p:sp>
        <p:nvSpPr>
          <p:cNvPr id="6" name="Title 5">
            <a:extLst>
              <a:ext uri="{FF2B5EF4-FFF2-40B4-BE49-F238E27FC236}">
                <a16:creationId xmlns:a16="http://schemas.microsoft.com/office/drawing/2014/main" id="{620F0115-075E-4C8E-9F94-A04ED8DD99A5}"/>
              </a:ext>
            </a:extLst>
          </p:cNvPr>
          <p:cNvSpPr>
            <a:spLocks noGrp="1"/>
          </p:cNvSpPr>
          <p:nvPr>
            <p:ph type="title"/>
          </p:nvPr>
        </p:nvSpPr>
        <p:spPr>
          <a:xfrm>
            <a:off x="705196" y="-164715"/>
            <a:ext cx="10515600" cy="1325563"/>
          </a:xfrm>
        </p:spPr>
        <p:txBody>
          <a:bodyPr/>
          <a:lstStyle/>
          <a:p>
            <a:br>
              <a:rPr lang="en-GB" dirty="0"/>
            </a:br>
            <a:r>
              <a:rPr lang="en-GB" i="1" dirty="0"/>
              <a:t>Further information</a:t>
            </a:r>
            <a:endParaRPr lang="en-GB" dirty="0"/>
          </a:p>
        </p:txBody>
      </p:sp>
      <p:sp>
        <p:nvSpPr>
          <p:cNvPr id="9" name="Rectangle 8">
            <a:extLst>
              <a:ext uri="{FF2B5EF4-FFF2-40B4-BE49-F238E27FC236}">
                <a16:creationId xmlns:a16="http://schemas.microsoft.com/office/drawing/2014/main" id="{E78AE2BF-A927-493A-B162-38F6D2190AAF}"/>
              </a:ext>
            </a:extLst>
          </p:cNvPr>
          <p:cNvSpPr/>
          <p:nvPr/>
        </p:nvSpPr>
        <p:spPr>
          <a:xfrm>
            <a:off x="4393062" y="5224421"/>
            <a:ext cx="2353460" cy="430887"/>
          </a:xfrm>
          <a:prstGeom prst="rect">
            <a:avLst/>
          </a:prstGeom>
        </p:spPr>
        <p:txBody>
          <a:bodyPr wrap="square">
            <a:spAutoFit/>
          </a:bodyPr>
          <a:lstStyle/>
          <a:p>
            <a:pPr algn="ctr"/>
            <a:r>
              <a:rPr lang="en-GB" sz="1100" dirty="0">
                <a:hlinkClick r:id="rId6"/>
              </a:rPr>
              <a:t>Contents (</a:t>
            </a:r>
            <a:r>
              <a:rPr lang="en-GB" sz="1100" dirty="0" err="1">
                <a:hlinkClick r:id="rId6"/>
              </a:rPr>
              <a:t>gov.wales</a:t>
            </a:r>
            <a:r>
              <a:rPr lang="en-GB" sz="1100" dirty="0">
                <a:hlinkClick r:id="rId6"/>
              </a:rPr>
              <a:t>)</a:t>
            </a:r>
            <a:r>
              <a:rPr lang="en-GB" sz="1100" dirty="0"/>
              <a:t> </a:t>
            </a:r>
            <a:r>
              <a:rPr lang="en-GB" sz="1100" dirty="0">
                <a:latin typeface="Arial" panose="020B0604020202020204" pitchFamily="34" charset="0"/>
                <a:cs typeface="Arial" panose="020B0604020202020204" pitchFamily="34" charset="0"/>
              </a:rPr>
              <a:t>(ENGLISH)</a:t>
            </a:r>
          </a:p>
        </p:txBody>
      </p:sp>
      <p:pic>
        <p:nvPicPr>
          <p:cNvPr id="11" name="Picture 10">
            <a:extLst>
              <a:ext uri="{FF2B5EF4-FFF2-40B4-BE49-F238E27FC236}">
                <a16:creationId xmlns:a16="http://schemas.microsoft.com/office/drawing/2014/main" id="{6BA26147-43A1-4AFA-8CB1-185E2DEEF74C}"/>
              </a:ext>
            </a:extLst>
          </p:cNvPr>
          <p:cNvPicPr>
            <a:picLocks noChangeAspect="1"/>
          </p:cNvPicPr>
          <p:nvPr/>
        </p:nvPicPr>
        <p:blipFill>
          <a:blip r:embed="rId7"/>
          <a:stretch>
            <a:fillRect/>
          </a:stretch>
        </p:blipFill>
        <p:spPr>
          <a:xfrm>
            <a:off x="1221514" y="1816158"/>
            <a:ext cx="2353460" cy="3354315"/>
          </a:xfrm>
          <a:prstGeom prst="rect">
            <a:avLst/>
          </a:prstGeom>
        </p:spPr>
      </p:pic>
    </p:spTree>
    <p:extLst>
      <p:ext uri="{BB962C8B-B14F-4D97-AF65-F5344CB8AC3E}">
        <p14:creationId xmlns:p14="http://schemas.microsoft.com/office/powerpoint/2010/main" val="29040633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507280" y="5433626"/>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sp>
        <p:nvSpPr>
          <p:cNvPr id="5" name="Rectangle 4"/>
          <p:cNvSpPr/>
          <p:nvPr/>
        </p:nvSpPr>
        <p:spPr>
          <a:xfrm>
            <a:off x="7760740" y="1844185"/>
            <a:ext cx="3843828" cy="3046988"/>
          </a:xfrm>
          <a:prstGeom prst="rect">
            <a:avLst/>
          </a:prstGeom>
        </p:spPr>
        <p:txBody>
          <a:bodyPr wrap="square">
            <a:spAutoFit/>
          </a:bodyPr>
          <a:lstStyle/>
          <a:p>
            <a:pPr marL="228600" indent="-228600">
              <a:buAutoNum type="alphaLcParenR"/>
            </a:pPr>
            <a:r>
              <a:rPr lang="en-GB" sz="3200" dirty="0"/>
              <a:t> Its effectiveness in advancing learning and development </a:t>
            </a:r>
          </a:p>
          <a:p>
            <a:pPr marL="228600" indent="-228600">
              <a:buAutoNum type="alphaLcParenR"/>
            </a:pPr>
            <a:r>
              <a:rPr lang="en-GB" sz="3200" dirty="0"/>
              <a:t> Cost implications – value for money</a:t>
            </a:r>
          </a:p>
          <a:p>
            <a:pPr marL="228600" indent="-228600">
              <a:buAutoNum type="alphaLcParenR"/>
            </a:pPr>
            <a:r>
              <a:rPr lang="en-GB" sz="3200" dirty="0"/>
              <a:t> The evidence base</a:t>
            </a:r>
          </a:p>
        </p:txBody>
      </p:sp>
    </p:spTree>
    <p:extLst>
      <p:ext uri="{BB962C8B-B14F-4D97-AF65-F5344CB8AC3E}">
        <p14:creationId xmlns:p14="http://schemas.microsoft.com/office/powerpoint/2010/main" val="10494985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sp>
        <p:nvSpPr>
          <p:cNvPr id="3" name="Rectangle 2"/>
          <p:cNvSpPr/>
          <p:nvPr/>
        </p:nvSpPr>
        <p:spPr>
          <a:xfrm>
            <a:off x="376651" y="6229273"/>
            <a:ext cx="8300610" cy="369332"/>
          </a:xfrm>
          <a:prstGeom prst="rect">
            <a:avLst/>
          </a:prstGeom>
          <a:ln>
            <a:solidFill>
              <a:schemeClr val="tx1"/>
            </a:solidFill>
          </a:ln>
        </p:spPr>
        <p:txBody>
          <a:bodyPr wrap="square">
            <a:spAutoFit/>
          </a:bodyPr>
          <a:lstStyle/>
          <a:p>
            <a:r>
              <a:rPr lang="en-GB" dirty="0">
                <a:hlinkClick r:id="rId3"/>
              </a:rPr>
              <a:t>Teaching and Learning Toolkit (educationendowmentfoundation.org.uk)</a:t>
            </a:r>
            <a:endParaRPr lang="en-US" dirty="0">
              <a:solidFill>
                <a:srgbClr val="0070C0"/>
              </a:solidFill>
            </a:endParaRPr>
          </a:p>
        </p:txBody>
      </p:sp>
      <p:pic>
        <p:nvPicPr>
          <p:cNvPr id="4" name="Picture 3">
            <a:hlinkClick r:id="rId3"/>
          </p:cNvPr>
          <p:cNvPicPr>
            <a:picLocks noChangeAspect="1"/>
          </p:cNvPicPr>
          <p:nvPr/>
        </p:nvPicPr>
        <p:blipFill>
          <a:blip r:embed="rId4"/>
          <a:stretch>
            <a:fillRect/>
          </a:stretch>
        </p:blipFill>
        <p:spPr>
          <a:xfrm>
            <a:off x="507280" y="1706764"/>
            <a:ext cx="6579812" cy="3603230"/>
          </a:xfrm>
          <a:prstGeom prst="rect">
            <a:avLst/>
          </a:prstGeom>
        </p:spPr>
      </p:pic>
      <p:pic>
        <p:nvPicPr>
          <p:cNvPr id="8" name="Picture 7">
            <a:extLst>
              <a:ext uri="{FF2B5EF4-FFF2-40B4-BE49-F238E27FC236}">
                <a16:creationId xmlns:a16="http://schemas.microsoft.com/office/drawing/2014/main" id="{D0B1B28F-BDD6-8E48-8606-67DDB2399284}"/>
              </a:ext>
            </a:extLst>
          </p:cNvPr>
          <p:cNvPicPr>
            <a:picLocks noChangeAspect="1"/>
          </p:cNvPicPr>
          <p:nvPr/>
        </p:nvPicPr>
        <p:blipFill>
          <a:blip r:embed="rId5"/>
          <a:stretch>
            <a:fillRect/>
          </a:stretch>
        </p:blipFill>
        <p:spPr>
          <a:xfrm>
            <a:off x="7941376" y="1770457"/>
            <a:ext cx="3695700" cy="3695700"/>
          </a:xfrm>
          <a:prstGeom prst="rect">
            <a:avLst/>
          </a:prstGeom>
        </p:spPr>
      </p:pic>
    </p:spTree>
    <p:extLst>
      <p:ext uri="{BB962C8B-B14F-4D97-AF65-F5344CB8AC3E}">
        <p14:creationId xmlns:p14="http://schemas.microsoft.com/office/powerpoint/2010/main" val="38502539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CC02-CC22-6147-B4A1-115F6712748F}"/>
              </a:ext>
            </a:extLst>
          </p:cNvPr>
          <p:cNvSpPr>
            <a:spLocks noGrp="1"/>
          </p:cNvSpPr>
          <p:nvPr>
            <p:ph type="title"/>
          </p:nvPr>
        </p:nvSpPr>
        <p:spPr>
          <a:xfrm>
            <a:off x="419100" y="0"/>
            <a:ext cx="10515600" cy="1325563"/>
          </a:xfrm>
        </p:spPr>
        <p:txBody>
          <a:bodyPr>
            <a:normAutofit/>
          </a:bodyPr>
          <a:lstStyle/>
          <a:p>
            <a:r>
              <a:rPr lang="en-US" b="1" dirty="0">
                <a:solidFill>
                  <a:schemeClr val="tx1"/>
                </a:solidFill>
              </a:rPr>
              <a:t>Case Studies</a:t>
            </a:r>
          </a:p>
        </p:txBody>
      </p:sp>
      <p:sp>
        <p:nvSpPr>
          <p:cNvPr id="3" name="Content Placeholder 2">
            <a:extLst>
              <a:ext uri="{FF2B5EF4-FFF2-40B4-BE49-F238E27FC236}">
                <a16:creationId xmlns:a16="http://schemas.microsoft.com/office/drawing/2014/main" id="{592B874C-88BC-44CB-9498-6DF60A202968}"/>
              </a:ext>
            </a:extLst>
          </p:cNvPr>
          <p:cNvSpPr>
            <a:spLocks noGrp="1"/>
          </p:cNvSpPr>
          <p:nvPr>
            <p:ph sz="half" idx="1"/>
          </p:nvPr>
        </p:nvSpPr>
        <p:spPr>
          <a:xfrm>
            <a:off x="419100" y="1318549"/>
            <a:ext cx="6585759" cy="5157066"/>
          </a:xfrm>
        </p:spPr>
        <p:txBody>
          <a:bodyPr>
            <a:normAutofit fontScale="62500" lnSpcReduction="20000"/>
          </a:bodyPr>
          <a:lstStyle/>
          <a:p>
            <a:pPr marL="0" indent="0">
              <a:buNone/>
            </a:pPr>
            <a:r>
              <a:rPr lang="en-US" sz="4100" dirty="0">
                <a:solidFill>
                  <a:schemeClr val="tx1"/>
                </a:solidFill>
              </a:rPr>
              <a:t>What aspects does the intervention promote:</a:t>
            </a:r>
          </a:p>
          <a:p>
            <a:pPr marL="514350" indent="-514350">
              <a:buFont typeface="+mj-lt"/>
              <a:buAutoNum type="romanLcPeriod"/>
            </a:pPr>
            <a:r>
              <a:rPr lang="en-US" sz="4100" dirty="0">
                <a:solidFill>
                  <a:schemeClr val="tx1"/>
                </a:solidFill>
              </a:rPr>
              <a:t>cognitive/thinking/intellectual?</a:t>
            </a:r>
          </a:p>
          <a:p>
            <a:pPr marL="514350" indent="-514350">
              <a:buFont typeface="+mj-lt"/>
              <a:buAutoNum type="romanLcPeriod"/>
            </a:pPr>
            <a:r>
              <a:rPr lang="en-US" sz="4100" dirty="0">
                <a:solidFill>
                  <a:schemeClr val="tx1"/>
                </a:solidFill>
              </a:rPr>
              <a:t>emotional and social?</a:t>
            </a:r>
          </a:p>
          <a:p>
            <a:pPr marL="514350" indent="-514350">
              <a:buFont typeface="+mj-lt"/>
              <a:buAutoNum type="romanLcPeriod"/>
            </a:pPr>
            <a:r>
              <a:rPr lang="en-US" sz="4100" dirty="0">
                <a:solidFill>
                  <a:schemeClr val="tx1"/>
                </a:solidFill>
              </a:rPr>
              <a:t>linguistic?</a:t>
            </a:r>
          </a:p>
          <a:p>
            <a:pPr marL="514350" indent="-514350">
              <a:buFont typeface="+mj-lt"/>
              <a:buAutoNum type="romanLcPeriod"/>
            </a:pPr>
            <a:r>
              <a:rPr lang="en-US" sz="4100" dirty="0">
                <a:solidFill>
                  <a:schemeClr val="tx1"/>
                </a:solidFill>
              </a:rPr>
              <a:t>physical?</a:t>
            </a:r>
          </a:p>
          <a:p>
            <a:pPr marL="514350" indent="-514350">
              <a:buFont typeface="+mj-lt"/>
              <a:buAutoNum type="romanLcPeriod"/>
            </a:pPr>
            <a:r>
              <a:rPr lang="en-US" sz="4100" dirty="0">
                <a:solidFill>
                  <a:schemeClr val="tx1"/>
                </a:solidFill>
              </a:rPr>
              <a:t>other?</a:t>
            </a:r>
          </a:p>
          <a:p>
            <a:pPr marL="0" indent="0">
              <a:buNone/>
            </a:pPr>
            <a:r>
              <a:rPr lang="en-US" sz="4100" dirty="0">
                <a:solidFill>
                  <a:schemeClr val="tx1"/>
                </a:solidFill>
              </a:rPr>
              <a:t>Is there more than one?</a:t>
            </a:r>
          </a:p>
          <a:p>
            <a:pPr marL="0" indent="0">
              <a:buNone/>
            </a:pPr>
            <a:r>
              <a:rPr lang="en-US" sz="4100" dirty="0">
                <a:solidFill>
                  <a:schemeClr val="tx1"/>
                </a:solidFill>
              </a:rPr>
              <a:t>Consider motivation and engagement in learning.</a:t>
            </a:r>
          </a:p>
          <a:p>
            <a:pPr marL="0" indent="0">
              <a:buNone/>
            </a:pPr>
            <a:r>
              <a:rPr lang="en-US" sz="4100" dirty="0">
                <a:solidFill>
                  <a:schemeClr val="tx1"/>
                </a:solidFill>
              </a:rPr>
              <a:t>What about rights and inclusion? </a:t>
            </a:r>
          </a:p>
          <a:p>
            <a:pPr marL="0" indent="0">
              <a:buNone/>
            </a:pPr>
            <a:r>
              <a:rPr lang="en-US" sz="4100" dirty="0">
                <a:solidFill>
                  <a:schemeClr val="tx1"/>
                </a:solidFill>
              </a:rPr>
              <a:t>Are there opportunities for participation?</a:t>
            </a:r>
          </a:p>
          <a:p>
            <a:pPr marL="0" indent="0">
              <a:buNone/>
            </a:pPr>
            <a:r>
              <a:rPr lang="en-US" sz="4100" dirty="0">
                <a:solidFill>
                  <a:schemeClr val="tx1"/>
                </a:solidFill>
              </a:rPr>
              <a:t>Are there opportunities for progression?</a:t>
            </a:r>
          </a:p>
          <a:p>
            <a:pPr marL="0" indent="0">
              <a:buNone/>
            </a:pPr>
            <a:r>
              <a:rPr lang="en-US" sz="4100" dirty="0">
                <a:solidFill>
                  <a:schemeClr val="tx1"/>
                </a:solidFill>
              </a:rPr>
              <a:t>Any other important aspects?</a:t>
            </a:r>
          </a:p>
          <a:p>
            <a:pPr marL="0" indent="0">
              <a:buNone/>
            </a:pPr>
            <a:endParaRPr lang="en-GB" dirty="0"/>
          </a:p>
        </p:txBody>
      </p:sp>
      <p:pic>
        <p:nvPicPr>
          <p:cNvPr id="7" name="Picture 6">
            <a:extLst>
              <a:ext uri="{FF2B5EF4-FFF2-40B4-BE49-F238E27FC236}">
                <a16:creationId xmlns:a16="http://schemas.microsoft.com/office/drawing/2014/main" id="{6AC9C3A9-06BE-B049-B410-75ABB2A91100}"/>
              </a:ext>
            </a:extLst>
          </p:cNvPr>
          <p:cNvPicPr>
            <a:picLocks noChangeAspect="1"/>
          </p:cNvPicPr>
          <p:nvPr/>
        </p:nvPicPr>
        <p:blipFill>
          <a:blip r:embed="rId3"/>
          <a:stretch>
            <a:fillRect/>
          </a:stretch>
        </p:blipFill>
        <p:spPr>
          <a:xfrm>
            <a:off x="5676900" y="2608391"/>
            <a:ext cx="5892952" cy="813964"/>
          </a:xfrm>
          <a:prstGeom prst="rect">
            <a:avLst/>
          </a:prstGeom>
        </p:spPr>
      </p:pic>
    </p:spTree>
    <p:extLst>
      <p:ext uri="{BB962C8B-B14F-4D97-AF65-F5344CB8AC3E}">
        <p14:creationId xmlns:p14="http://schemas.microsoft.com/office/powerpoint/2010/main" val="4108147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838199" y="1690688"/>
            <a:ext cx="10782993" cy="4513634"/>
          </a:xfrm>
        </p:spPr>
        <p:txBody>
          <a:bodyPr>
            <a:normAutofit fontScale="92500" lnSpcReduction="20000"/>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051" y="382385"/>
            <a:ext cx="10058400" cy="670298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D824-818A-4D64-9A74-B49DBCBD5616}"/>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8670</TotalTime>
  <Words>2478</Words>
  <Application>Microsoft Macintosh PowerPoint</Application>
  <PresentationFormat>Widescreen</PresentationFormat>
  <Paragraphs>305</Paragraphs>
  <Slides>57</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57</vt:i4>
      </vt:variant>
    </vt:vector>
  </HeadingPairs>
  <TitlesOfParts>
    <vt:vector size="66" baseType="lpstr">
      <vt:lpstr>DengXian</vt:lpstr>
      <vt:lpstr>Agent Orange</vt:lpstr>
      <vt:lpstr>Arial</vt:lpstr>
      <vt:lpstr>Calibri</vt:lpstr>
      <vt:lpstr>Calibri Light</vt:lpstr>
      <vt:lpstr>m plus rounded 1c</vt:lpstr>
      <vt:lpstr>MentiText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Aims</vt:lpstr>
      <vt:lpstr>The BRIDGING experience</vt:lpstr>
      <vt:lpstr> Key dates</vt:lpstr>
      <vt:lpstr> Networks</vt:lpstr>
      <vt:lpstr>What do I need to do before the TEST day ?</vt:lpstr>
      <vt:lpstr> What do I need to do during the TEST day ?</vt:lpstr>
      <vt:lpstr> What do I need to do during the TEST day ?</vt:lpstr>
      <vt:lpstr> What do I need to do during the TEST day ?</vt:lpstr>
      <vt:lpstr> What do I need to do after the TEST day ?</vt:lpstr>
      <vt:lpstr>PowerPoint Presentation</vt:lpstr>
      <vt:lpstr>PowerPoint Presentation</vt:lpstr>
      <vt:lpstr>What exactly is an intervention?</vt:lpstr>
      <vt:lpstr> Interventions are …</vt:lpstr>
      <vt:lpstr>An intervention model – ‘waves of support’  </vt:lpstr>
      <vt:lpstr>PowerPoint Presentation</vt:lpstr>
      <vt:lpstr>PowerPoint Presentation</vt:lpstr>
      <vt:lpstr>PowerPoint Presentation</vt:lpstr>
      <vt:lpstr> Personalised learning</vt:lpstr>
      <vt:lpstr>PowerPoint Presentation</vt:lpstr>
      <vt:lpstr>Targeting individuals, groups or whole class</vt:lpstr>
      <vt:lpstr> Let’s consider your assignment for a moment…</vt:lpstr>
      <vt:lpstr>PowerPoint Presentation</vt:lpstr>
      <vt:lpstr> Interventions can also …</vt:lpstr>
      <vt:lpstr>  Interventions are not solely for learners with ALN!</vt:lpstr>
      <vt:lpstr>Group discussion (10 minutes)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Nurture groups</vt:lpstr>
      <vt:lpstr> Who are they for?</vt:lpstr>
      <vt:lpstr>PowerPoint Presentation</vt:lpstr>
      <vt:lpstr>Six principles of nurture</vt:lpstr>
      <vt:lpstr>          How do they work?    </vt:lpstr>
      <vt:lpstr> Further information</vt:lpstr>
      <vt:lpstr> Evaluating interventions…you are welcome!</vt:lpstr>
      <vt:lpstr> Evaluating interventions…you are welcome!</vt:lpstr>
      <vt:lpstr>Case Studies</vt:lpstr>
      <vt:lpstr>English medium case studies</vt:lpstr>
      <vt:lpstr>PowerPoint Presentation</vt:lpstr>
      <vt:lpstr>Cyfeirnodau References</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Tom Cox</cp:lastModifiedBy>
  <cp:revision>123</cp:revision>
  <dcterms:created xsi:type="dcterms:W3CDTF">2020-03-24T09:42:33Z</dcterms:created>
  <dcterms:modified xsi:type="dcterms:W3CDTF">2023-01-24T08:42:27Z</dcterms:modified>
</cp:coreProperties>
</file>