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2" r:id="rId1"/>
  </p:sldMasterIdLst>
  <p:notesMasterIdLst>
    <p:notesMasterId r:id="rId16"/>
  </p:notesMasterIdLst>
  <p:sldIdLst>
    <p:sldId id="256" r:id="rId2"/>
    <p:sldId id="259" r:id="rId3"/>
    <p:sldId id="297" r:id="rId4"/>
    <p:sldId id="298" r:id="rId5"/>
    <p:sldId id="299" r:id="rId6"/>
    <p:sldId id="300" r:id="rId7"/>
    <p:sldId id="307" r:id="rId8"/>
    <p:sldId id="301" r:id="rId9"/>
    <p:sldId id="302" r:id="rId10"/>
    <p:sldId id="303" r:id="rId11"/>
    <p:sldId id="304" r:id="rId12"/>
    <p:sldId id="305" r:id="rId13"/>
    <p:sldId id="306" r:id="rId14"/>
    <p:sldId id="308" r:id="rId15"/>
  </p:sldIdLst>
  <p:sldSz cx="9144000" cy="5143500" type="screen16x9"/>
  <p:notesSz cx="6858000" cy="9144000"/>
  <p:embeddedFontLst>
    <p:embeddedFont>
      <p:font typeface="Alegreya Sans Medium" panose="020B0604020202020204" charset="0"/>
      <p:regular r:id="rId17"/>
      <p:bold r:id="rId18"/>
      <p:italic r:id="rId19"/>
      <p:boldItalic r:id="rId20"/>
    </p:embeddedFont>
    <p:embeddedFont>
      <p:font typeface="EB Garamond SemiBold" panose="00000700000000000000" pitchFamily="2" charset="0"/>
      <p:regular r:id="rId21"/>
      <p:bold r:id="rId22"/>
      <p:italic r:id="rId23"/>
      <p:boldItalic r:id="rId24"/>
    </p:embeddedFont>
    <p:embeddedFont>
      <p:font typeface="Nunito Light" pitchFamily="2" charset="0"/>
      <p:regular r:id="rId25"/>
      <p: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3DBFD3-8405-40ED-A1DF-5C2B6D951D5E}" v="2" dt="2025-05-21T04:29:41.019"/>
  </p1510:revLst>
</p1510:revInfo>
</file>

<file path=ppt/tableStyles.xml><?xml version="1.0" encoding="utf-8"?>
<a:tblStyleLst xmlns:a="http://schemas.openxmlformats.org/drawingml/2006/main" def="{AF622D8C-43FE-4F85-A074-AE1A0F7B67EB}">
  <a:tblStyle styleId="{AF622D8C-43FE-4F85-A074-AE1A0F7B67E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C047B951-0B90-402D-AA41-A9E421E90E55}"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446" autoAdjust="0"/>
  </p:normalViewPr>
  <p:slideViewPr>
    <p:cSldViewPr snapToGrid="0">
      <p:cViewPr varScale="1">
        <p:scale>
          <a:sx n="65" d="100"/>
          <a:sy n="65" d="100"/>
        </p:scale>
        <p:origin x="1280" y="-4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54248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600"/>
              </a:spcBef>
              <a:spcAft>
                <a:spcPts val="600"/>
              </a:spcAft>
              <a:buNone/>
            </a:pP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37793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600"/>
              </a:spcBef>
              <a:spcAft>
                <a:spcPts val="600"/>
              </a:spcAft>
              <a:buNone/>
            </a:pP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66791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29157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756624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77320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566853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6109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80367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377692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600"/>
              </a:spcBef>
              <a:spcAft>
                <a:spcPts val="600"/>
              </a:spcAft>
              <a:buNone/>
            </a:pP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108333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703500" y="1207063"/>
            <a:ext cx="5736900" cy="20001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5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07675" y="3460625"/>
            <a:ext cx="4528800" cy="475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267675" y="1850"/>
            <a:ext cx="891000" cy="5170200"/>
            <a:chOff x="267675" y="1850"/>
            <a:chExt cx="891000" cy="5170200"/>
          </a:xfrm>
        </p:grpSpPr>
        <p:cxnSp>
          <p:nvCxnSpPr>
            <p:cNvPr id="12" name="Google Shape;12;p2"/>
            <p:cNvCxnSpPr/>
            <p:nvPr/>
          </p:nvCxnSpPr>
          <p:spPr>
            <a:xfrm>
              <a:off x="719150" y="1850"/>
              <a:ext cx="0" cy="5170200"/>
            </a:xfrm>
            <a:prstGeom prst="straightConnector1">
              <a:avLst/>
            </a:prstGeom>
            <a:noFill/>
            <a:ln w="9525" cap="flat" cmpd="sng">
              <a:solidFill>
                <a:schemeClr val="accent1"/>
              </a:solidFill>
              <a:prstDash val="solid"/>
              <a:round/>
              <a:headEnd type="none" w="med" len="med"/>
              <a:tailEnd type="none" w="med" len="med"/>
            </a:ln>
          </p:spPr>
        </p:cxnSp>
        <p:sp>
          <p:nvSpPr>
            <p:cNvPr id="13" name="Google Shape;13;p2"/>
            <p:cNvSpPr/>
            <p:nvPr/>
          </p:nvSpPr>
          <p:spPr>
            <a:xfrm>
              <a:off x="267675" y="2834226"/>
              <a:ext cx="891000" cy="8910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legreya Sans Medium"/>
                <a:ea typeface="Alegreya Sans Medium"/>
                <a:cs typeface="Alegreya Sans Medium"/>
                <a:sym typeface="Alegreya Sans Medium"/>
              </a:endParaRPr>
            </a:p>
          </p:txBody>
        </p:sp>
        <p:sp>
          <p:nvSpPr>
            <p:cNvPr id="14" name="Google Shape;14;p2"/>
            <p:cNvSpPr/>
            <p:nvPr/>
          </p:nvSpPr>
          <p:spPr>
            <a:xfrm>
              <a:off x="267675" y="3806057"/>
              <a:ext cx="891000" cy="8910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legreya Sans Medium"/>
                <a:ea typeface="Alegreya Sans Medium"/>
                <a:cs typeface="Alegreya Sans Medium"/>
                <a:sym typeface="Alegreya Sans Medium"/>
              </a:endParaRPr>
            </a:p>
          </p:txBody>
        </p:sp>
      </p:grpSp>
      <p:grpSp>
        <p:nvGrpSpPr>
          <p:cNvPr id="15" name="Google Shape;15;p2"/>
          <p:cNvGrpSpPr/>
          <p:nvPr/>
        </p:nvGrpSpPr>
        <p:grpSpPr>
          <a:xfrm>
            <a:off x="0" y="0"/>
            <a:ext cx="9144000" cy="5143500"/>
            <a:chOff x="0" y="0"/>
            <a:chExt cx="9144000" cy="5143500"/>
          </a:xfrm>
        </p:grpSpPr>
        <p:pic>
          <p:nvPicPr>
            <p:cNvPr id="16" name="Google Shape;16;p2"/>
            <p:cNvPicPr preferRelativeResize="0"/>
            <p:nvPr/>
          </p:nvPicPr>
          <p:blipFill rotWithShape="1">
            <a:blip r:embed="rId2" cstate="email">
              <a:alphaModFix amt="25000"/>
              <a:extLst>
                <a:ext uri="{28A0092B-C50C-407E-A947-70E740481C1C}">
                  <a14:useLocalDpi xmlns:a14="http://schemas.microsoft.com/office/drawing/2010/main"/>
                </a:ext>
              </a:extLst>
            </a:blip>
            <a:srcRect/>
            <a:stretch/>
          </p:blipFill>
          <p:spPr>
            <a:xfrm flipH="1">
              <a:off x="7125775" y="539500"/>
              <a:ext cx="2018225" cy="4604000"/>
            </a:xfrm>
            <a:prstGeom prst="rect">
              <a:avLst/>
            </a:prstGeom>
            <a:noFill/>
            <a:ln>
              <a:noFill/>
            </a:ln>
            <a:effectLst>
              <a:outerShdw blurRad="571500" dist="371475" dir="12600000" algn="bl" rotWithShape="0">
                <a:srgbClr val="000000">
                  <a:alpha val="55000"/>
                </a:srgbClr>
              </a:outerShdw>
            </a:effectLst>
          </p:spPr>
        </p:pic>
        <p:pic>
          <p:nvPicPr>
            <p:cNvPr id="17" name="Google Shape;17;p2"/>
            <p:cNvPicPr preferRelativeResize="0"/>
            <p:nvPr/>
          </p:nvPicPr>
          <p:blipFill rotWithShape="1">
            <a:blip r:embed="rId3" cstate="email">
              <a:alphaModFix amt="24000"/>
              <a:extLst>
                <a:ext uri="{28A0092B-C50C-407E-A947-70E740481C1C}">
                  <a14:useLocalDpi xmlns:a14="http://schemas.microsoft.com/office/drawing/2010/main"/>
                </a:ext>
              </a:extLst>
            </a:blip>
            <a:srcRect t="-4865" r="-5374"/>
            <a:stretch/>
          </p:blipFill>
          <p:spPr>
            <a:xfrm>
              <a:off x="5996900" y="3462775"/>
              <a:ext cx="2705100" cy="1680725"/>
            </a:xfrm>
            <a:prstGeom prst="rect">
              <a:avLst/>
            </a:prstGeom>
            <a:noFill/>
            <a:ln>
              <a:noFill/>
            </a:ln>
            <a:effectLst>
              <a:outerShdw blurRad="671513" dist="19050" dir="15660000" algn="bl" rotWithShape="0">
                <a:srgbClr val="000000">
                  <a:alpha val="47000"/>
                </a:srgbClr>
              </a:outerShdw>
            </a:effectLst>
          </p:spPr>
        </p:pic>
        <p:pic>
          <p:nvPicPr>
            <p:cNvPr id="18" name="Google Shape;18;p2"/>
            <p:cNvPicPr preferRelativeResize="0"/>
            <p:nvPr/>
          </p:nvPicPr>
          <p:blipFill rotWithShape="1">
            <a:blip r:embed="rId4" cstate="email">
              <a:alphaModFix amt="17000"/>
              <a:extLst>
                <a:ext uri="{28A0092B-C50C-407E-A947-70E740481C1C}">
                  <a14:useLocalDpi xmlns:a14="http://schemas.microsoft.com/office/drawing/2010/main"/>
                </a:ext>
              </a:extLst>
            </a:blip>
            <a:srcRect l="-120" b="-3368"/>
            <a:stretch/>
          </p:blipFill>
          <p:spPr>
            <a:xfrm flipH="1">
              <a:off x="0" y="0"/>
              <a:ext cx="6697199" cy="1310175"/>
            </a:xfrm>
            <a:prstGeom prst="rect">
              <a:avLst/>
            </a:prstGeom>
            <a:noFill/>
            <a:ln>
              <a:noFill/>
            </a:ln>
          </p:spPr>
        </p:pic>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0"/>
        <p:cNvGrpSpPr/>
        <p:nvPr/>
      </p:nvGrpSpPr>
      <p:grpSpPr>
        <a:xfrm>
          <a:off x="0" y="0"/>
          <a:ext cx="0" cy="0"/>
          <a:chOff x="0" y="0"/>
          <a:chExt cx="0" cy="0"/>
        </a:xfrm>
      </p:grpSpPr>
      <p:pic>
        <p:nvPicPr>
          <p:cNvPr id="51" name="Google Shape;51;p7"/>
          <p:cNvPicPr preferRelativeResize="0"/>
          <p:nvPr/>
        </p:nvPicPr>
        <p:blipFill rotWithShape="1">
          <a:blip r:embed="rId2" cstate="email">
            <a:alphaModFix amt="31000"/>
            <a:extLst>
              <a:ext uri="{28A0092B-C50C-407E-A947-70E740481C1C}">
                <a14:useLocalDpi xmlns:a14="http://schemas.microsoft.com/office/drawing/2010/main"/>
              </a:ext>
            </a:extLst>
          </a:blip>
          <a:srcRect b="7697"/>
          <a:stretch/>
        </p:blipFill>
        <p:spPr>
          <a:xfrm rot="1440451">
            <a:off x="6138249" y="1074825"/>
            <a:ext cx="3315250" cy="4747674"/>
          </a:xfrm>
          <a:prstGeom prst="rect">
            <a:avLst/>
          </a:prstGeom>
          <a:noFill/>
          <a:ln>
            <a:noFill/>
          </a:ln>
          <a:effectLst>
            <a:outerShdw blurRad="385763" dist="247650" dir="16920000" algn="bl" rotWithShape="0">
              <a:srgbClr val="000000">
                <a:alpha val="20000"/>
              </a:srgbClr>
            </a:outerShdw>
          </a:effectLst>
        </p:spPr>
      </p:pic>
      <p:sp>
        <p:nvSpPr>
          <p:cNvPr id="52" name="Google Shape;52;p7"/>
          <p:cNvSpPr txBox="1">
            <a:spLocks noGrp="1"/>
          </p:cNvSpPr>
          <p:nvPr>
            <p:ph type="title"/>
          </p:nvPr>
        </p:nvSpPr>
        <p:spPr>
          <a:xfrm>
            <a:off x="1108463" y="1408050"/>
            <a:ext cx="3334200" cy="5727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3" name="Google Shape;53;p7"/>
          <p:cNvSpPr txBox="1">
            <a:spLocks noGrp="1"/>
          </p:cNvSpPr>
          <p:nvPr>
            <p:ph type="subTitle" idx="1"/>
          </p:nvPr>
        </p:nvSpPr>
        <p:spPr>
          <a:xfrm>
            <a:off x="1108463" y="1980750"/>
            <a:ext cx="3334200" cy="1754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Font typeface="Nunito Light"/>
              <a:buChar char="●"/>
              <a:defRPr/>
            </a:lvl1pPr>
            <a:lvl2pPr lvl="1" algn="ctr" rtl="0">
              <a:lnSpc>
                <a:spcPct val="100000"/>
              </a:lnSpc>
              <a:spcBef>
                <a:spcPts val="0"/>
              </a:spcBef>
              <a:spcAft>
                <a:spcPts val="0"/>
              </a:spcAft>
              <a:buClr>
                <a:srgbClr val="E76A28"/>
              </a:buClr>
              <a:buSzPts val="1200"/>
              <a:buFont typeface="Nunito Light"/>
              <a:buChar char="○"/>
              <a:defRPr/>
            </a:lvl2pPr>
            <a:lvl3pPr lvl="2" algn="ctr" rtl="0">
              <a:lnSpc>
                <a:spcPct val="100000"/>
              </a:lnSpc>
              <a:spcBef>
                <a:spcPts val="0"/>
              </a:spcBef>
              <a:spcAft>
                <a:spcPts val="0"/>
              </a:spcAft>
              <a:buClr>
                <a:srgbClr val="E76A28"/>
              </a:buClr>
              <a:buSzPts val="1200"/>
              <a:buFont typeface="Nunito Light"/>
              <a:buChar char="■"/>
              <a:defRPr/>
            </a:lvl3pPr>
            <a:lvl4pPr lvl="3" algn="ctr" rtl="0">
              <a:lnSpc>
                <a:spcPct val="100000"/>
              </a:lnSpc>
              <a:spcBef>
                <a:spcPts val="0"/>
              </a:spcBef>
              <a:spcAft>
                <a:spcPts val="0"/>
              </a:spcAft>
              <a:buClr>
                <a:srgbClr val="E76A28"/>
              </a:buClr>
              <a:buSzPts val="1200"/>
              <a:buFont typeface="Nunito Light"/>
              <a:buChar char="●"/>
              <a:defRPr/>
            </a:lvl4pPr>
            <a:lvl5pPr lvl="4" algn="ctr" rtl="0">
              <a:lnSpc>
                <a:spcPct val="100000"/>
              </a:lnSpc>
              <a:spcBef>
                <a:spcPts val="0"/>
              </a:spcBef>
              <a:spcAft>
                <a:spcPts val="0"/>
              </a:spcAft>
              <a:buClr>
                <a:srgbClr val="E76A28"/>
              </a:buClr>
              <a:buSzPts val="1200"/>
              <a:buFont typeface="Nunito Light"/>
              <a:buChar char="○"/>
              <a:defRPr/>
            </a:lvl5pPr>
            <a:lvl6pPr lvl="5" algn="ctr" rtl="0">
              <a:lnSpc>
                <a:spcPct val="100000"/>
              </a:lnSpc>
              <a:spcBef>
                <a:spcPts val="0"/>
              </a:spcBef>
              <a:spcAft>
                <a:spcPts val="0"/>
              </a:spcAft>
              <a:buClr>
                <a:srgbClr val="999999"/>
              </a:buClr>
              <a:buSzPts val="1200"/>
              <a:buFont typeface="Nunito Light"/>
              <a:buChar char="■"/>
              <a:defRPr/>
            </a:lvl6pPr>
            <a:lvl7pPr lvl="6" algn="ctr" rtl="0">
              <a:lnSpc>
                <a:spcPct val="100000"/>
              </a:lnSpc>
              <a:spcBef>
                <a:spcPts val="0"/>
              </a:spcBef>
              <a:spcAft>
                <a:spcPts val="0"/>
              </a:spcAft>
              <a:buClr>
                <a:srgbClr val="999999"/>
              </a:buClr>
              <a:buSzPts val="1200"/>
              <a:buFont typeface="Nunito Light"/>
              <a:buChar char="●"/>
              <a:defRPr/>
            </a:lvl7pPr>
            <a:lvl8pPr lvl="7" algn="ctr" rtl="0">
              <a:lnSpc>
                <a:spcPct val="100000"/>
              </a:lnSpc>
              <a:spcBef>
                <a:spcPts val="0"/>
              </a:spcBef>
              <a:spcAft>
                <a:spcPts val="0"/>
              </a:spcAft>
              <a:buClr>
                <a:srgbClr val="999999"/>
              </a:buClr>
              <a:buSzPts val="1200"/>
              <a:buFont typeface="Nunito Light"/>
              <a:buChar char="○"/>
              <a:defRPr/>
            </a:lvl8pPr>
            <a:lvl9pPr lvl="8" algn="ctr" rtl="0">
              <a:lnSpc>
                <a:spcPct val="100000"/>
              </a:lnSpc>
              <a:spcBef>
                <a:spcPts val="0"/>
              </a:spcBef>
              <a:spcAft>
                <a:spcPts val="0"/>
              </a:spcAft>
              <a:buClr>
                <a:srgbClr val="999999"/>
              </a:buClr>
              <a:buSzPts val="1200"/>
              <a:buFont typeface="Nunito Light"/>
              <a:buChar char="■"/>
              <a:defRPr/>
            </a:lvl9pPr>
          </a:lstStyle>
          <a:p>
            <a:endParaRPr/>
          </a:p>
        </p:txBody>
      </p:sp>
      <p:sp>
        <p:nvSpPr>
          <p:cNvPr id="54" name="Google Shape;54;p7"/>
          <p:cNvSpPr>
            <a:spLocks noGrp="1"/>
          </p:cNvSpPr>
          <p:nvPr>
            <p:ph type="pic" idx="2"/>
          </p:nvPr>
        </p:nvSpPr>
        <p:spPr>
          <a:xfrm>
            <a:off x="5248538" y="539500"/>
            <a:ext cx="2787000" cy="4064400"/>
          </a:xfrm>
          <a:prstGeom prst="round2SameRect">
            <a:avLst>
              <a:gd name="adj1" fmla="val 16667"/>
              <a:gd name="adj2" fmla="val 0"/>
            </a:avLst>
          </a:prstGeom>
          <a:noFill/>
          <a:ln w="9525" cap="flat" cmpd="sng">
            <a:solidFill>
              <a:schemeClr val="accent1"/>
            </a:solidFill>
            <a:prstDash val="solid"/>
            <a:round/>
            <a:headEnd type="none" w="sm" len="sm"/>
            <a:tailEnd type="none" w="sm" len="sm"/>
          </a:ln>
        </p:spPr>
      </p:sp>
      <p:grpSp>
        <p:nvGrpSpPr>
          <p:cNvPr id="55" name="Google Shape;55;p7"/>
          <p:cNvGrpSpPr/>
          <p:nvPr/>
        </p:nvGrpSpPr>
        <p:grpSpPr>
          <a:xfrm>
            <a:off x="775" y="250100"/>
            <a:ext cx="9160800" cy="4912800"/>
            <a:chOff x="775" y="250100"/>
            <a:chExt cx="9160800" cy="4912800"/>
          </a:xfrm>
        </p:grpSpPr>
        <p:cxnSp>
          <p:nvCxnSpPr>
            <p:cNvPr id="56" name="Google Shape;56;p7"/>
            <p:cNvCxnSpPr/>
            <p:nvPr/>
          </p:nvCxnSpPr>
          <p:spPr>
            <a:xfrm rot="10800000">
              <a:off x="775" y="250100"/>
              <a:ext cx="9160800" cy="0"/>
            </a:xfrm>
            <a:prstGeom prst="straightConnector1">
              <a:avLst/>
            </a:prstGeom>
            <a:noFill/>
            <a:ln w="9525" cap="flat" cmpd="sng">
              <a:solidFill>
                <a:schemeClr val="accent1"/>
              </a:solidFill>
              <a:prstDash val="solid"/>
              <a:round/>
              <a:headEnd type="none" w="med" len="med"/>
              <a:tailEnd type="none" w="med" len="med"/>
            </a:ln>
          </p:spPr>
        </p:cxnSp>
        <p:sp>
          <p:nvSpPr>
            <p:cNvPr id="57" name="Google Shape;57;p7"/>
            <p:cNvSpPr/>
            <p:nvPr/>
          </p:nvSpPr>
          <p:spPr>
            <a:xfrm>
              <a:off x="133850" y="250100"/>
              <a:ext cx="718200" cy="718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legreya Sans Medium"/>
                <a:ea typeface="Alegreya Sans Medium"/>
                <a:cs typeface="Alegreya Sans Medium"/>
                <a:sym typeface="Alegreya Sans Medium"/>
              </a:endParaRPr>
            </a:p>
          </p:txBody>
        </p:sp>
        <p:sp>
          <p:nvSpPr>
            <p:cNvPr id="58" name="Google Shape;58;p7"/>
            <p:cNvSpPr/>
            <p:nvPr/>
          </p:nvSpPr>
          <p:spPr>
            <a:xfrm>
              <a:off x="244700" y="609200"/>
              <a:ext cx="496500" cy="620700"/>
            </a:xfrm>
            <a:prstGeom prst="round2SameRect">
              <a:avLst>
                <a:gd name="adj1" fmla="val 50000"/>
                <a:gd name="adj2" fmla="val 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legreya Sans Medium"/>
                <a:ea typeface="Alegreya Sans Medium"/>
                <a:cs typeface="Alegreya Sans Medium"/>
                <a:sym typeface="Alegreya Sans Medium"/>
              </a:endParaRPr>
            </a:p>
          </p:txBody>
        </p:sp>
        <p:cxnSp>
          <p:nvCxnSpPr>
            <p:cNvPr id="59" name="Google Shape;59;p7"/>
            <p:cNvCxnSpPr>
              <a:stCxn id="58" idx="1"/>
            </p:cNvCxnSpPr>
            <p:nvPr/>
          </p:nvCxnSpPr>
          <p:spPr>
            <a:xfrm>
              <a:off x="492950" y="1229900"/>
              <a:ext cx="0" cy="3933000"/>
            </a:xfrm>
            <a:prstGeom prst="straightConnector1">
              <a:avLst/>
            </a:prstGeom>
            <a:noFill/>
            <a:ln w="9525" cap="flat" cmpd="sng">
              <a:solidFill>
                <a:schemeClr val="accent1"/>
              </a:solidFill>
              <a:prstDash val="solid"/>
              <a:round/>
              <a:headEnd type="none" w="med" len="med"/>
              <a:tailEnd type="none" w="med" len="med"/>
            </a:ln>
          </p:spPr>
        </p:cxn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0"/>
        <p:cNvGrpSpPr/>
        <p:nvPr/>
      </p:nvGrpSpPr>
      <p:grpSpPr>
        <a:xfrm>
          <a:off x="0" y="0"/>
          <a:ext cx="0" cy="0"/>
          <a:chOff x="0" y="0"/>
          <a:chExt cx="0" cy="0"/>
        </a:xfrm>
      </p:grpSpPr>
      <p:sp>
        <p:nvSpPr>
          <p:cNvPr id="61" name="Google Shape;61;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2"/>
        <p:cNvGrpSpPr/>
        <p:nvPr/>
      </p:nvGrpSpPr>
      <p:grpSpPr>
        <a:xfrm>
          <a:off x="0" y="0"/>
          <a:ext cx="0" cy="0"/>
          <a:chOff x="0" y="0"/>
          <a:chExt cx="0" cy="0"/>
        </a:xfrm>
      </p:grpSpPr>
      <p:sp>
        <p:nvSpPr>
          <p:cNvPr id="63" name="Google Shape;63;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5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64" name="Google Shape;64;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2"/>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p:cSld name="ONE_COLUMN_TEXT_1">
    <p:spTree>
      <p:nvGrpSpPr>
        <p:cNvPr id="1" name="Shape 112"/>
        <p:cNvGrpSpPr/>
        <p:nvPr/>
      </p:nvGrpSpPr>
      <p:grpSpPr>
        <a:xfrm>
          <a:off x="0" y="0"/>
          <a:ext cx="0" cy="0"/>
          <a:chOff x="0" y="0"/>
          <a:chExt cx="0" cy="0"/>
        </a:xfrm>
      </p:grpSpPr>
      <p:pic>
        <p:nvPicPr>
          <p:cNvPr id="113" name="Google Shape;113;p16"/>
          <p:cNvPicPr preferRelativeResize="0"/>
          <p:nvPr/>
        </p:nvPicPr>
        <p:blipFill rotWithShape="1">
          <a:blip r:embed="rId2" cstate="email">
            <a:alphaModFix amt="31000"/>
            <a:extLst>
              <a:ext uri="{28A0092B-C50C-407E-A947-70E740481C1C}">
                <a14:useLocalDpi xmlns:a14="http://schemas.microsoft.com/office/drawing/2010/main"/>
              </a:ext>
            </a:extLst>
          </a:blip>
          <a:srcRect b="7697"/>
          <a:stretch/>
        </p:blipFill>
        <p:spPr>
          <a:xfrm rot="1440451">
            <a:off x="6138249" y="1074825"/>
            <a:ext cx="3315250" cy="4747674"/>
          </a:xfrm>
          <a:prstGeom prst="rect">
            <a:avLst/>
          </a:prstGeom>
          <a:noFill/>
          <a:ln>
            <a:noFill/>
          </a:ln>
          <a:effectLst>
            <a:outerShdw blurRad="385763" dist="247650" dir="16920000" algn="bl" rotWithShape="0">
              <a:srgbClr val="000000">
                <a:alpha val="20000"/>
              </a:srgbClr>
            </a:outerShdw>
          </a:effectLst>
        </p:spPr>
      </p:pic>
      <p:sp>
        <p:nvSpPr>
          <p:cNvPr id="114" name="Google Shape;114;p16"/>
          <p:cNvSpPr txBox="1">
            <a:spLocks noGrp="1"/>
          </p:cNvSpPr>
          <p:nvPr>
            <p:ph type="title"/>
          </p:nvPr>
        </p:nvSpPr>
        <p:spPr>
          <a:xfrm>
            <a:off x="1108463" y="1408050"/>
            <a:ext cx="3334200" cy="572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15" name="Google Shape;115;p16"/>
          <p:cNvSpPr txBox="1">
            <a:spLocks noGrp="1"/>
          </p:cNvSpPr>
          <p:nvPr>
            <p:ph type="subTitle" idx="1"/>
          </p:nvPr>
        </p:nvSpPr>
        <p:spPr>
          <a:xfrm>
            <a:off x="1108463" y="1980750"/>
            <a:ext cx="3334200" cy="1754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Font typeface="Nunito Light"/>
              <a:buChar char="●"/>
              <a:defRPr/>
            </a:lvl1pPr>
            <a:lvl2pPr lvl="1" algn="ctr">
              <a:lnSpc>
                <a:spcPct val="100000"/>
              </a:lnSpc>
              <a:spcBef>
                <a:spcPts val="0"/>
              </a:spcBef>
              <a:spcAft>
                <a:spcPts val="0"/>
              </a:spcAft>
              <a:buClr>
                <a:srgbClr val="E76A28"/>
              </a:buClr>
              <a:buSzPts val="1200"/>
              <a:buFont typeface="Nunito Light"/>
              <a:buChar char="○"/>
              <a:defRPr/>
            </a:lvl2pPr>
            <a:lvl3pPr lvl="2" algn="ctr">
              <a:lnSpc>
                <a:spcPct val="100000"/>
              </a:lnSpc>
              <a:spcBef>
                <a:spcPts val="0"/>
              </a:spcBef>
              <a:spcAft>
                <a:spcPts val="0"/>
              </a:spcAft>
              <a:buClr>
                <a:srgbClr val="E76A28"/>
              </a:buClr>
              <a:buSzPts val="1200"/>
              <a:buFont typeface="Nunito Light"/>
              <a:buChar char="■"/>
              <a:defRPr/>
            </a:lvl3pPr>
            <a:lvl4pPr lvl="3" algn="ctr">
              <a:lnSpc>
                <a:spcPct val="100000"/>
              </a:lnSpc>
              <a:spcBef>
                <a:spcPts val="0"/>
              </a:spcBef>
              <a:spcAft>
                <a:spcPts val="0"/>
              </a:spcAft>
              <a:buClr>
                <a:srgbClr val="E76A28"/>
              </a:buClr>
              <a:buSzPts val="1200"/>
              <a:buFont typeface="Nunito Light"/>
              <a:buChar char="●"/>
              <a:defRPr/>
            </a:lvl4pPr>
            <a:lvl5pPr lvl="4" algn="ctr">
              <a:lnSpc>
                <a:spcPct val="100000"/>
              </a:lnSpc>
              <a:spcBef>
                <a:spcPts val="0"/>
              </a:spcBef>
              <a:spcAft>
                <a:spcPts val="0"/>
              </a:spcAft>
              <a:buClr>
                <a:srgbClr val="E76A28"/>
              </a:buClr>
              <a:buSzPts val="1200"/>
              <a:buFont typeface="Nunito Light"/>
              <a:buChar char="○"/>
              <a:defRPr/>
            </a:lvl5pPr>
            <a:lvl6pPr lvl="5" algn="ctr">
              <a:lnSpc>
                <a:spcPct val="100000"/>
              </a:lnSpc>
              <a:spcBef>
                <a:spcPts val="0"/>
              </a:spcBef>
              <a:spcAft>
                <a:spcPts val="0"/>
              </a:spcAft>
              <a:buClr>
                <a:srgbClr val="999999"/>
              </a:buClr>
              <a:buSzPts val="1200"/>
              <a:buFont typeface="Nunito Light"/>
              <a:buChar char="■"/>
              <a:defRPr/>
            </a:lvl6pPr>
            <a:lvl7pPr lvl="6" algn="ctr">
              <a:lnSpc>
                <a:spcPct val="100000"/>
              </a:lnSpc>
              <a:spcBef>
                <a:spcPts val="0"/>
              </a:spcBef>
              <a:spcAft>
                <a:spcPts val="0"/>
              </a:spcAft>
              <a:buClr>
                <a:srgbClr val="999999"/>
              </a:buClr>
              <a:buSzPts val="1200"/>
              <a:buFont typeface="Nunito Light"/>
              <a:buChar char="●"/>
              <a:defRPr/>
            </a:lvl7pPr>
            <a:lvl8pPr lvl="7" algn="ctr">
              <a:lnSpc>
                <a:spcPct val="100000"/>
              </a:lnSpc>
              <a:spcBef>
                <a:spcPts val="0"/>
              </a:spcBef>
              <a:spcAft>
                <a:spcPts val="0"/>
              </a:spcAft>
              <a:buClr>
                <a:srgbClr val="999999"/>
              </a:buClr>
              <a:buSzPts val="1200"/>
              <a:buFont typeface="Nunito Light"/>
              <a:buChar char="○"/>
              <a:defRPr/>
            </a:lvl8pPr>
            <a:lvl9pPr lvl="8" algn="ctr">
              <a:lnSpc>
                <a:spcPct val="100000"/>
              </a:lnSpc>
              <a:spcBef>
                <a:spcPts val="0"/>
              </a:spcBef>
              <a:spcAft>
                <a:spcPts val="0"/>
              </a:spcAft>
              <a:buClr>
                <a:srgbClr val="999999"/>
              </a:buClr>
              <a:buSzPts val="1200"/>
              <a:buFont typeface="Nunito Light"/>
              <a:buChar char="■"/>
              <a:defRPr/>
            </a:lvl9pPr>
          </a:lstStyle>
          <a:p>
            <a:endParaRPr/>
          </a:p>
        </p:txBody>
      </p:sp>
      <p:sp>
        <p:nvSpPr>
          <p:cNvPr id="116" name="Google Shape;116;p16"/>
          <p:cNvSpPr>
            <a:spLocks noGrp="1"/>
          </p:cNvSpPr>
          <p:nvPr>
            <p:ph type="pic" idx="2"/>
          </p:nvPr>
        </p:nvSpPr>
        <p:spPr>
          <a:xfrm>
            <a:off x="5248538" y="539500"/>
            <a:ext cx="2787000" cy="4064400"/>
          </a:xfrm>
          <a:prstGeom prst="round2SameRect">
            <a:avLst>
              <a:gd name="adj1" fmla="val 16667"/>
              <a:gd name="adj2" fmla="val 0"/>
            </a:avLst>
          </a:prstGeom>
          <a:noFill/>
          <a:ln w="9525" cap="flat" cmpd="sng">
            <a:solidFill>
              <a:schemeClr val="accent1"/>
            </a:solidFill>
            <a:prstDash val="solid"/>
            <a:round/>
            <a:headEnd type="none" w="sm" len="sm"/>
            <a:tailEnd type="none" w="sm" len="sm"/>
          </a:ln>
        </p:spPr>
      </p:sp>
      <p:grpSp>
        <p:nvGrpSpPr>
          <p:cNvPr id="117" name="Google Shape;117;p16"/>
          <p:cNvGrpSpPr/>
          <p:nvPr/>
        </p:nvGrpSpPr>
        <p:grpSpPr>
          <a:xfrm>
            <a:off x="775" y="250100"/>
            <a:ext cx="9160800" cy="4912800"/>
            <a:chOff x="775" y="250100"/>
            <a:chExt cx="9160800" cy="4912800"/>
          </a:xfrm>
        </p:grpSpPr>
        <p:cxnSp>
          <p:nvCxnSpPr>
            <p:cNvPr id="118" name="Google Shape;118;p16"/>
            <p:cNvCxnSpPr/>
            <p:nvPr/>
          </p:nvCxnSpPr>
          <p:spPr>
            <a:xfrm rot="10800000">
              <a:off x="775" y="250100"/>
              <a:ext cx="9160800" cy="0"/>
            </a:xfrm>
            <a:prstGeom prst="straightConnector1">
              <a:avLst/>
            </a:prstGeom>
            <a:noFill/>
            <a:ln w="9525" cap="flat" cmpd="sng">
              <a:solidFill>
                <a:schemeClr val="accent1"/>
              </a:solidFill>
              <a:prstDash val="solid"/>
              <a:round/>
              <a:headEnd type="none" w="med" len="med"/>
              <a:tailEnd type="none" w="med" len="med"/>
            </a:ln>
          </p:spPr>
        </p:cxnSp>
        <p:sp>
          <p:nvSpPr>
            <p:cNvPr id="119" name="Google Shape;119;p16"/>
            <p:cNvSpPr/>
            <p:nvPr/>
          </p:nvSpPr>
          <p:spPr>
            <a:xfrm>
              <a:off x="133850" y="250100"/>
              <a:ext cx="718200" cy="718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legreya Sans Medium"/>
                <a:ea typeface="Alegreya Sans Medium"/>
                <a:cs typeface="Alegreya Sans Medium"/>
                <a:sym typeface="Alegreya Sans Medium"/>
              </a:endParaRPr>
            </a:p>
          </p:txBody>
        </p:sp>
        <p:sp>
          <p:nvSpPr>
            <p:cNvPr id="120" name="Google Shape;120;p16"/>
            <p:cNvSpPr/>
            <p:nvPr/>
          </p:nvSpPr>
          <p:spPr>
            <a:xfrm>
              <a:off x="244700" y="609200"/>
              <a:ext cx="496500" cy="620700"/>
            </a:xfrm>
            <a:prstGeom prst="round2SameRect">
              <a:avLst>
                <a:gd name="adj1" fmla="val 50000"/>
                <a:gd name="adj2" fmla="val 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legreya Sans Medium"/>
                <a:ea typeface="Alegreya Sans Medium"/>
                <a:cs typeface="Alegreya Sans Medium"/>
                <a:sym typeface="Alegreya Sans Medium"/>
              </a:endParaRPr>
            </a:p>
          </p:txBody>
        </p:sp>
        <p:cxnSp>
          <p:nvCxnSpPr>
            <p:cNvPr id="121" name="Google Shape;121;p16"/>
            <p:cNvCxnSpPr>
              <a:stCxn id="120" idx="1"/>
            </p:cNvCxnSpPr>
            <p:nvPr/>
          </p:nvCxnSpPr>
          <p:spPr>
            <a:xfrm>
              <a:off x="492950" y="1229900"/>
              <a:ext cx="0" cy="3933000"/>
            </a:xfrm>
            <a:prstGeom prst="straightConnector1">
              <a:avLst/>
            </a:prstGeom>
            <a:noFill/>
            <a:ln w="9525" cap="flat" cmpd="sng">
              <a:solidFill>
                <a:schemeClr val="accent1"/>
              </a:solidFill>
              <a:prstDash val="solid"/>
              <a:round/>
              <a:headEnd type="none" w="med" len="med"/>
              <a:tailEnd type="none" w="med" len="med"/>
            </a:ln>
          </p:spPr>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82"/>
        <p:cNvGrpSpPr/>
        <p:nvPr/>
      </p:nvGrpSpPr>
      <p:grpSpPr>
        <a:xfrm>
          <a:off x="0" y="0"/>
          <a:ext cx="0" cy="0"/>
          <a:chOff x="0" y="0"/>
          <a:chExt cx="0" cy="0"/>
        </a:xfrm>
      </p:grpSpPr>
      <p:grpSp>
        <p:nvGrpSpPr>
          <p:cNvPr id="183" name="Google Shape;183;p22"/>
          <p:cNvGrpSpPr/>
          <p:nvPr/>
        </p:nvGrpSpPr>
        <p:grpSpPr>
          <a:xfrm>
            <a:off x="-7700" y="28148"/>
            <a:ext cx="9171000" cy="5126377"/>
            <a:chOff x="-7700" y="28148"/>
            <a:chExt cx="9171000" cy="5126377"/>
          </a:xfrm>
        </p:grpSpPr>
        <p:cxnSp>
          <p:nvCxnSpPr>
            <p:cNvPr id="184" name="Google Shape;184;p22"/>
            <p:cNvCxnSpPr/>
            <p:nvPr/>
          </p:nvCxnSpPr>
          <p:spPr>
            <a:xfrm rot="10800000">
              <a:off x="-7700" y="539500"/>
              <a:ext cx="9171000" cy="0"/>
            </a:xfrm>
            <a:prstGeom prst="straightConnector1">
              <a:avLst/>
            </a:prstGeom>
            <a:noFill/>
            <a:ln w="9525" cap="flat" cmpd="sng">
              <a:solidFill>
                <a:schemeClr val="accent1"/>
              </a:solidFill>
              <a:prstDash val="solid"/>
              <a:round/>
              <a:headEnd type="none" w="med" len="med"/>
              <a:tailEnd type="none" w="med" len="med"/>
            </a:ln>
          </p:spPr>
        </p:cxnSp>
        <p:cxnSp>
          <p:nvCxnSpPr>
            <p:cNvPr id="185" name="Google Shape;185;p22"/>
            <p:cNvCxnSpPr>
              <a:endCxn id="186" idx="2"/>
            </p:cNvCxnSpPr>
            <p:nvPr/>
          </p:nvCxnSpPr>
          <p:spPr>
            <a:xfrm>
              <a:off x="7538725" y="28148"/>
              <a:ext cx="0" cy="2946000"/>
            </a:xfrm>
            <a:prstGeom prst="straightConnector1">
              <a:avLst/>
            </a:prstGeom>
            <a:noFill/>
            <a:ln w="9525" cap="flat" cmpd="sng">
              <a:solidFill>
                <a:schemeClr val="accent1"/>
              </a:solidFill>
              <a:prstDash val="solid"/>
              <a:round/>
              <a:headEnd type="none" w="med" len="med"/>
              <a:tailEnd type="none" w="med" len="med"/>
            </a:ln>
          </p:spPr>
        </p:cxnSp>
        <p:sp>
          <p:nvSpPr>
            <p:cNvPr id="186" name="Google Shape;186;p22"/>
            <p:cNvSpPr/>
            <p:nvPr/>
          </p:nvSpPr>
          <p:spPr>
            <a:xfrm rot="5400000">
              <a:off x="6646675" y="2974148"/>
              <a:ext cx="1784100" cy="1784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legreya Sans Medium"/>
                <a:ea typeface="Alegreya Sans Medium"/>
                <a:cs typeface="Alegreya Sans Medium"/>
                <a:sym typeface="Alegreya Sans Medium"/>
              </a:endParaRPr>
            </a:p>
          </p:txBody>
        </p:sp>
        <p:sp>
          <p:nvSpPr>
            <p:cNvPr id="187" name="Google Shape;187;p22"/>
            <p:cNvSpPr/>
            <p:nvPr/>
          </p:nvSpPr>
          <p:spPr>
            <a:xfrm>
              <a:off x="7029800" y="3942525"/>
              <a:ext cx="1017900" cy="1212000"/>
            </a:xfrm>
            <a:prstGeom prst="round2SameRect">
              <a:avLst>
                <a:gd name="adj1" fmla="val 50000"/>
                <a:gd name="adj2" fmla="val 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legreya Sans Medium"/>
                <a:ea typeface="Alegreya Sans Medium"/>
                <a:cs typeface="Alegreya Sans Medium"/>
                <a:sym typeface="Alegreya Sans Medium"/>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188"/>
        <p:cNvGrpSpPr/>
        <p:nvPr/>
      </p:nvGrpSpPr>
      <p:grpSpPr>
        <a:xfrm>
          <a:off x="0" y="0"/>
          <a:ext cx="0" cy="0"/>
          <a:chOff x="0" y="0"/>
          <a:chExt cx="0" cy="0"/>
        </a:xfrm>
      </p:grpSpPr>
      <p:pic>
        <p:nvPicPr>
          <p:cNvPr id="189" name="Google Shape;189;p23"/>
          <p:cNvPicPr preferRelativeResize="0"/>
          <p:nvPr/>
        </p:nvPicPr>
        <p:blipFill>
          <a:blip r:embed="rId2" cstate="email">
            <a:alphaModFix amt="12000"/>
            <a:extLst>
              <a:ext uri="{28A0092B-C50C-407E-A947-70E740481C1C}">
                <a14:useLocalDpi xmlns:a14="http://schemas.microsoft.com/office/drawing/2010/main"/>
              </a:ext>
            </a:extLst>
          </a:blip>
          <a:stretch>
            <a:fillRect/>
          </a:stretch>
        </p:blipFill>
        <p:spPr>
          <a:xfrm rot="1361985" flipH="1">
            <a:off x="675342" y="1772291"/>
            <a:ext cx="2921265" cy="4086471"/>
          </a:xfrm>
          <a:prstGeom prst="rect">
            <a:avLst/>
          </a:prstGeom>
          <a:noFill/>
          <a:ln>
            <a:noFill/>
          </a:ln>
          <a:effectLst>
            <a:outerShdw blurRad="571500" dist="371475" dir="17460000" algn="bl" rotWithShape="0">
              <a:srgbClr val="000000">
                <a:alpha val="55000"/>
              </a:srgbClr>
            </a:outerShdw>
          </a:effectLst>
        </p:spPr>
      </p:pic>
      <p:grpSp>
        <p:nvGrpSpPr>
          <p:cNvPr id="190" name="Google Shape;190;p23"/>
          <p:cNvGrpSpPr/>
          <p:nvPr/>
        </p:nvGrpSpPr>
        <p:grpSpPr>
          <a:xfrm>
            <a:off x="8298075" y="-5975"/>
            <a:ext cx="853800" cy="5152200"/>
            <a:chOff x="8298075" y="-5975"/>
            <a:chExt cx="853800" cy="5152200"/>
          </a:xfrm>
        </p:grpSpPr>
        <p:cxnSp>
          <p:nvCxnSpPr>
            <p:cNvPr id="191" name="Google Shape;191;p23"/>
            <p:cNvCxnSpPr/>
            <p:nvPr/>
          </p:nvCxnSpPr>
          <p:spPr>
            <a:xfrm>
              <a:off x="8725000" y="-5975"/>
              <a:ext cx="0" cy="5152200"/>
            </a:xfrm>
            <a:prstGeom prst="straightConnector1">
              <a:avLst/>
            </a:prstGeom>
            <a:noFill/>
            <a:ln w="9525" cap="flat" cmpd="sng">
              <a:solidFill>
                <a:schemeClr val="accent1"/>
              </a:solidFill>
              <a:prstDash val="solid"/>
              <a:round/>
              <a:headEnd type="none" w="med" len="med"/>
              <a:tailEnd type="none" w="med" len="med"/>
            </a:ln>
          </p:spPr>
        </p:cxnSp>
        <p:sp>
          <p:nvSpPr>
            <p:cNvPr id="192" name="Google Shape;192;p23"/>
            <p:cNvSpPr/>
            <p:nvPr/>
          </p:nvSpPr>
          <p:spPr>
            <a:xfrm>
              <a:off x="8298075" y="526400"/>
              <a:ext cx="853800" cy="8538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legreya Sans Medium"/>
                <a:ea typeface="Alegreya Sans Medium"/>
                <a:cs typeface="Alegreya Sans Medium"/>
                <a:sym typeface="Alegreya Sans Medium"/>
              </a:endParaRPr>
            </a:p>
          </p:txBody>
        </p:sp>
        <p:sp>
          <p:nvSpPr>
            <p:cNvPr id="193" name="Google Shape;193;p23"/>
            <p:cNvSpPr/>
            <p:nvPr/>
          </p:nvSpPr>
          <p:spPr>
            <a:xfrm>
              <a:off x="8298075" y="1525537"/>
              <a:ext cx="853800" cy="8538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legreya Sans Medium"/>
                <a:ea typeface="Alegreya Sans Medium"/>
                <a:cs typeface="Alegreya Sans Medium"/>
                <a:sym typeface="Alegreya Sans Medium"/>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EB Garamond SemiBold"/>
              <a:buNone/>
              <a:defRPr sz="3000">
                <a:solidFill>
                  <a:schemeClr val="dk1"/>
                </a:solidFill>
                <a:latin typeface="EB Garamond SemiBold"/>
                <a:ea typeface="EB Garamond SemiBold"/>
                <a:cs typeface="EB Garamond SemiBold"/>
                <a:sym typeface="EB Garamond SemiBold"/>
              </a:defRPr>
            </a:lvl1pPr>
            <a:lvl2pPr lvl="1" rtl="0">
              <a:spcBef>
                <a:spcPts val="0"/>
              </a:spcBef>
              <a:spcAft>
                <a:spcPts val="0"/>
              </a:spcAft>
              <a:buClr>
                <a:schemeClr val="dk1"/>
              </a:buClr>
              <a:buSzPts val="3000"/>
              <a:buFont typeface="EB Garamond SemiBold"/>
              <a:buNone/>
              <a:defRPr sz="3000">
                <a:solidFill>
                  <a:schemeClr val="dk1"/>
                </a:solidFill>
                <a:latin typeface="EB Garamond SemiBold"/>
                <a:ea typeface="EB Garamond SemiBold"/>
                <a:cs typeface="EB Garamond SemiBold"/>
                <a:sym typeface="EB Garamond SemiBold"/>
              </a:defRPr>
            </a:lvl2pPr>
            <a:lvl3pPr lvl="2" rtl="0">
              <a:spcBef>
                <a:spcPts val="0"/>
              </a:spcBef>
              <a:spcAft>
                <a:spcPts val="0"/>
              </a:spcAft>
              <a:buClr>
                <a:schemeClr val="dk1"/>
              </a:buClr>
              <a:buSzPts val="3000"/>
              <a:buFont typeface="EB Garamond SemiBold"/>
              <a:buNone/>
              <a:defRPr sz="3000">
                <a:solidFill>
                  <a:schemeClr val="dk1"/>
                </a:solidFill>
                <a:latin typeface="EB Garamond SemiBold"/>
                <a:ea typeface="EB Garamond SemiBold"/>
                <a:cs typeface="EB Garamond SemiBold"/>
                <a:sym typeface="EB Garamond SemiBold"/>
              </a:defRPr>
            </a:lvl3pPr>
            <a:lvl4pPr lvl="3" rtl="0">
              <a:spcBef>
                <a:spcPts val="0"/>
              </a:spcBef>
              <a:spcAft>
                <a:spcPts val="0"/>
              </a:spcAft>
              <a:buClr>
                <a:schemeClr val="dk1"/>
              </a:buClr>
              <a:buSzPts val="3000"/>
              <a:buFont typeface="EB Garamond SemiBold"/>
              <a:buNone/>
              <a:defRPr sz="3000">
                <a:solidFill>
                  <a:schemeClr val="dk1"/>
                </a:solidFill>
                <a:latin typeface="EB Garamond SemiBold"/>
                <a:ea typeface="EB Garamond SemiBold"/>
                <a:cs typeface="EB Garamond SemiBold"/>
                <a:sym typeface="EB Garamond SemiBold"/>
              </a:defRPr>
            </a:lvl4pPr>
            <a:lvl5pPr lvl="4" rtl="0">
              <a:spcBef>
                <a:spcPts val="0"/>
              </a:spcBef>
              <a:spcAft>
                <a:spcPts val="0"/>
              </a:spcAft>
              <a:buClr>
                <a:schemeClr val="dk1"/>
              </a:buClr>
              <a:buSzPts val="3000"/>
              <a:buFont typeface="EB Garamond SemiBold"/>
              <a:buNone/>
              <a:defRPr sz="3000">
                <a:solidFill>
                  <a:schemeClr val="dk1"/>
                </a:solidFill>
                <a:latin typeface="EB Garamond SemiBold"/>
                <a:ea typeface="EB Garamond SemiBold"/>
                <a:cs typeface="EB Garamond SemiBold"/>
                <a:sym typeface="EB Garamond SemiBold"/>
              </a:defRPr>
            </a:lvl5pPr>
            <a:lvl6pPr lvl="5" rtl="0">
              <a:spcBef>
                <a:spcPts val="0"/>
              </a:spcBef>
              <a:spcAft>
                <a:spcPts val="0"/>
              </a:spcAft>
              <a:buClr>
                <a:schemeClr val="dk1"/>
              </a:buClr>
              <a:buSzPts val="3000"/>
              <a:buFont typeface="EB Garamond SemiBold"/>
              <a:buNone/>
              <a:defRPr sz="3000">
                <a:solidFill>
                  <a:schemeClr val="dk1"/>
                </a:solidFill>
                <a:latin typeface="EB Garamond SemiBold"/>
                <a:ea typeface="EB Garamond SemiBold"/>
                <a:cs typeface="EB Garamond SemiBold"/>
                <a:sym typeface="EB Garamond SemiBold"/>
              </a:defRPr>
            </a:lvl6pPr>
            <a:lvl7pPr lvl="6" rtl="0">
              <a:spcBef>
                <a:spcPts val="0"/>
              </a:spcBef>
              <a:spcAft>
                <a:spcPts val="0"/>
              </a:spcAft>
              <a:buClr>
                <a:schemeClr val="dk1"/>
              </a:buClr>
              <a:buSzPts val="3000"/>
              <a:buFont typeface="EB Garamond SemiBold"/>
              <a:buNone/>
              <a:defRPr sz="3000">
                <a:solidFill>
                  <a:schemeClr val="dk1"/>
                </a:solidFill>
                <a:latin typeface="EB Garamond SemiBold"/>
                <a:ea typeface="EB Garamond SemiBold"/>
                <a:cs typeface="EB Garamond SemiBold"/>
                <a:sym typeface="EB Garamond SemiBold"/>
              </a:defRPr>
            </a:lvl7pPr>
            <a:lvl8pPr lvl="7" rtl="0">
              <a:spcBef>
                <a:spcPts val="0"/>
              </a:spcBef>
              <a:spcAft>
                <a:spcPts val="0"/>
              </a:spcAft>
              <a:buClr>
                <a:schemeClr val="dk1"/>
              </a:buClr>
              <a:buSzPts val="3000"/>
              <a:buFont typeface="EB Garamond SemiBold"/>
              <a:buNone/>
              <a:defRPr sz="3000">
                <a:solidFill>
                  <a:schemeClr val="dk1"/>
                </a:solidFill>
                <a:latin typeface="EB Garamond SemiBold"/>
                <a:ea typeface="EB Garamond SemiBold"/>
                <a:cs typeface="EB Garamond SemiBold"/>
                <a:sym typeface="EB Garamond SemiBold"/>
              </a:defRPr>
            </a:lvl8pPr>
            <a:lvl9pPr lvl="8" rtl="0">
              <a:spcBef>
                <a:spcPts val="0"/>
              </a:spcBef>
              <a:spcAft>
                <a:spcPts val="0"/>
              </a:spcAft>
              <a:buClr>
                <a:schemeClr val="dk1"/>
              </a:buClr>
              <a:buSzPts val="3000"/>
              <a:buFont typeface="EB Garamond SemiBold"/>
              <a:buNone/>
              <a:defRPr sz="3000">
                <a:solidFill>
                  <a:schemeClr val="dk1"/>
                </a:solidFill>
                <a:latin typeface="EB Garamond SemiBold"/>
                <a:ea typeface="EB Garamond SemiBold"/>
                <a:cs typeface="EB Garamond SemiBold"/>
                <a:sym typeface="EB Garamond SemiBold"/>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Alegreya Sans Medium"/>
              <a:buChar char="●"/>
              <a:defRPr sz="1200">
                <a:solidFill>
                  <a:schemeClr val="dk1"/>
                </a:solidFill>
                <a:latin typeface="Alegreya Sans Medium"/>
                <a:ea typeface="Alegreya Sans Medium"/>
                <a:cs typeface="Alegreya Sans Medium"/>
                <a:sym typeface="Alegreya Sans Medium"/>
              </a:defRPr>
            </a:lvl1pPr>
            <a:lvl2pPr marL="914400" lvl="1" indent="-304800">
              <a:lnSpc>
                <a:spcPct val="100000"/>
              </a:lnSpc>
              <a:spcBef>
                <a:spcPts val="0"/>
              </a:spcBef>
              <a:spcAft>
                <a:spcPts val="0"/>
              </a:spcAft>
              <a:buClr>
                <a:schemeClr val="dk1"/>
              </a:buClr>
              <a:buSzPts val="1200"/>
              <a:buFont typeface="Alegreya Sans Medium"/>
              <a:buChar char="○"/>
              <a:defRPr sz="1200">
                <a:solidFill>
                  <a:schemeClr val="dk1"/>
                </a:solidFill>
                <a:latin typeface="Alegreya Sans Medium"/>
                <a:ea typeface="Alegreya Sans Medium"/>
                <a:cs typeface="Alegreya Sans Medium"/>
                <a:sym typeface="Alegreya Sans Medium"/>
              </a:defRPr>
            </a:lvl2pPr>
            <a:lvl3pPr marL="1371600" lvl="2" indent="-304800">
              <a:lnSpc>
                <a:spcPct val="100000"/>
              </a:lnSpc>
              <a:spcBef>
                <a:spcPts val="0"/>
              </a:spcBef>
              <a:spcAft>
                <a:spcPts val="0"/>
              </a:spcAft>
              <a:buClr>
                <a:schemeClr val="dk1"/>
              </a:buClr>
              <a:buSzPts val="1200"/>
              <a:buFont typeface="Alegreya Sans Medium"/>
              <a:buChar char="■"/>
              <a:defRPr sz="1200">
                <a:solidFill>
                  <a:schemeClr val="dk1"/>
                </a:solidFill>
                <a:latin typeface="Alegreya Sans Medium"/>
                <a:ea typeface="Alegreya Sans Medium"/>
                <a:cs typeface="Alegreya Sans Medium"/>
                <a:sym typeface="Alegreya Sans Medium"/>
              </a:defRPr>
            </a:lvl3pPr>
            <a:lvl4pPr marL="1828800" lvl="3" indent="-304800">
              <a:lnSpc>
                <a:spcPct val="100000"/>
              </a:lnSpc>
              <a:spcBef>
                <a:spcPts val="0"/>
              </a:spcBef>
              <a:spcAft>
                <a:spcPts val="0"/>
              </a:spcAft>
              <a:buClr>
                <a:schemeClr val="dk1"/>
              </a:buClr>
              <a:buSzPts val="1200"/>
              <a:buFont typeface="Alegreya Sans Medium"/>
              <a:buChar char="●"/>
              <a:defRPr sz="1200">
                <a:solidFill>
                  <a:schemeClr val="dk1"/>
                </a:solidFill>
                <a:latin typeface="Alegreya Sans Medium"/>
                <a:ea typeface="Alegreya Sans Medium"/>
                <a:cs typeface="Alegreya Sans Medium"/>
                <a:sym typeface="Alegreya Sans Medium"/>
              </a:defRPr>
            </a:lvl4pPr>
            <a:lvl5pPr marL="2286000" lvl="4" indent="-304800">
              <a:lnSpc>
                <a:spcPct val="100000"/>
              </a:lnSpc>
              <a:spcBef>
                <a:spcPts val="0"/>
              </a:spcBef>
              <a:spcAft>
                <a:spcPts val="0"/>
              </a:spcAft>
              <a:buClr>
                <a:schemeClr val="dk1"/>
              </a:buClr>
              <a:buSzPts val="1200"/>
              <a:buFont typeface="Alegreya Sans Medium"/>
              <a:buChar char="○"/>
              <a:defRPr sz="1200">
                <a:solidFill>
                  <a:schemeClr val="dk1"/>
                </a:solidFill>
                <a:latin typeface="Alegreya Sans Medium"/>
                <a:ea typeface="Alegreya Sans Medium"/>
                <a:cs typeface="Alegreya Sans Medium"/>
                <a:sym typeface="Alegreya Sans Medium"/>
              </a:defRPr>
            </a:lvl5pPr>
            <a:lvl6pPr marL="2743200" lvl="5" indent="-304800">
              <a:lnSpc>
                <a:spcPct val="100000"/>
              </a:lnSpc>
              <a:spcBef>
                <a:spcPts val="0"/>
              </a:spcBef>
              <a:spcAft>
                <a:spcPts val="0"/>
              </a:spcAft>
              <a:buClr>
                <a:schemeClr val="dk1"/>
              </a:buClr>
              <a:buSzPts val="1200"/>
              <a:buFont typeface="Alegreya Sans Medium"/>
              <a:buChar char="■"/>
              <a:defRPr sz="1200">
                <a:solidFill>
                  <a:schemeClr val="dk1"/>
                </a:solidFill>
                <a:latin typeface="Alegreya Sans Medium"/>
                <a:ea typeface="Alegreya Sans Medium"/>
                <a:cs typeface="Alegreya Sans Medium"/>
                <a:sym typeface="Alegreya Sans Medium"/>
              </a:defRPr>
            </a:lvl6pPr>
            <a:lvl7pPr marL="3200400" lvl="6" indent="-304800">
              <a:lnSpc>
                <a:spcPct val="100000"/>
              </a:lnSpc>
              <a:spcBef>
                <a:spcPts val="0"/>
              </a:spcBef>
              <a:spcAft>
                <a:spcPts val="0"/>
              </a:spcAft>
              <a:buClr>
                <a:schemeClr val="dk1"/>
              </a:buClr>
              <a:buSzPts val="1200"/>
              <a:buFont typeface="Alegreya Sans Medium"/>
              <a:buChar char="●"/>
              <a:defRPr sz="1200">
                <a:solidFill>
                  <a:schemeClr val="dk1"/>
                </a:solidFill>
                <a:latin typeface="Alegreya Sans Medium"/>
                <a:ea typeface="Alegreya Sans Medium"/>
                <a:cs typeface="Alegreya Sans Medium"/>
                <a:sym typeface="Alegreya Sans Medium"/>
              </a:defRPr>
            </a:lvl7pPr>
            <a:lvl8pPr marL="3657600" lvl="7" indent="-304800">
              <a:lnSpc>
                <a:spcPct val="100000"/>
              </a:lnSpc>
              <a:spcBef>
                <a:spcPts val="0"/>
              </a:spcBef>
              <a:spcAft>
                <a:spcPts val="0"/>
              </a:spcAft>
              <a:buClr>
                <a:schemeClr val="dk1"/>
              </a:buClr>
              <a:buSzPts val="1200"/>
              <a:buFont typeface="Alegreya Sans Medium"/>
              <a:buChar char="○"/>
              <a:defRPr sz="1200">
                <a:solidFill>
                  <a:schemeClr val="dk1"/>
                </a:solidFill>
                <a:latin typeface="Alegreya Sans Medium"/>
                <a:ea typeface="Alegreya Sans Medium"/>
                <a:cs typeface="Alegreya Sans Medium"/>
                <a:sym typeface="Alegreya Sans Medium"/>
              </a:defRPr>
            </a:lvl8pPr>
            <a:lvl9pPr marL="4114800" lvl="8" indent="-304800">
              <a:lnSpc>
                <a:spcPct val="100000"/>
              </a:lnSpc>
              <a:spcBef>
                <a:spcPts val="0"/>
              </a:spcBef>
              <a:spcAft>
                <a:spcPts val="0"/>
              </a:spcAft>
              <a:buClr>
                <a:schemeClr val="dk1"/>
              </a:buClr>
              <a:buSzPts val="1200"/>
              <a:buFont typeface="Alegreya Sans Medium"/>
              <a:buChar char="■"/>
              <a:defRPr sz="1200">
                <a:solidFill>
                  <a:schemeClr val="dk1"/>
                </a:solidFill>
                <a:latin typeface="Alegreya Sans Medium"/>
                <a:ea typeface="Alegreya Sans Medium"/>
                <a:cs typeface="Alegreya Sans Medium"/>
                <a:sym typeface="Alegreya Sans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4" r:id="rId3"/>
    <p:sldLayoutId id="2147483655" r:id="rId4"/>
    <p:sldLayoutId id="2147483658" r:id="rId5"/>
    <p:sldLayoutId id="2147483662" r:id="rId6"/>
    <p:sldLayoutId id="2147483668" r:id="rId7"/>
    <p:sldLayoutId id="2147483669"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13683500.2012.761678"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27"/>
          <p:cNvSpPr txBox="1">
            <a:spLocks noGrp="1"/>
          </p:cNvSpPr>
          <p:nvPr>
            <p:ph type="ctrTitle"/>
          </p:nvPr>
        </p:nvSpPr>
        <p:spPr>
          <a:xfrm>
            <a:off x="1703500" y="1207063"/>
            <a:ext cx="5736900" cy="2000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sz="3200" dirty="0">
                <a:latin typeface="Alegreya Sans Medium" panose="020B0604020202020204" charset="0"/>
              </a:rPr>
              <a:t>BMIH6007</a:t>
            </a:r>
            <a:br>
              <a:rPr lang="en-US" sz="3200" dirty="0">
                <a:latin typeface="Alegreya Sans Medium" panose="020B0604020202020204" charset="0"/>
              </a:rPr>
            </a:br>
            <a:r>
              <a:rPr lang="en-US" sz="3200" dirty="0">
                <a:latin typeface="Alegreya Sans Medium" panose="020B0604020202020204" charset="0"/>
              </a:rPr>
              <a:t>International Meetings Management for the Hotel Industry</a:t>
            </a:r>
            <a:br>
              <a:rPr lang="en-US" sz="3200" dirty="0">
                <a:latin typeface="Alegreya Sans Medium" panose="020B0604020202020204" charset="0"/>
              </a:rPr>
            </a:br>
            <a:r>
              <a:rPr lang="en-US" sz="3200" dirty="0">
                <a:latin typeface="Alegreya Sans Medium" panose="020B0604020202020204" charset="0"/>
              </a:rPr>
              <a:t>Assignment 1</a:t>
            </a:r>
          </a:p>
        </p:txBody>
      </p:sp>
      <p:cxnSp>
        <p:nvCxnSpPr>
          <p:cNvPr id="206" name="Google Shape;206;p27"/>
          <p:cNvCxnSpPr>
            <a:endCxn id="207" idx="6"/>
          </p:cNvCxnSpPr>
          <p:nvPr/>
        </p:nvCxnSpPr>
        <p:spPr>
          <a:xfrm rot="10800000">
            <a:off x="1158675" y="3279726"/>
            <a:ext cx="5599500" cy="3300"/>
          </a:xfrm>
          <a:prstGeom prst="straightConnector1">
            <a:avLst/>
          </a:prstGeom>
          <a:noFill/>
          <a:ln w="9525" cap="flat" cmpd="sng">
            <a:solidFill>
              <a:schemeClr val="accent1"/>
            </a:solidFill>
            <a:prstDash val="solid"/>
            <a:round/>
            <a:headEnd type="none" w="med" len="med"/>
            <a:tailEnd type="none" w="med" len="med"/>
          </a:ln>
        </p:spPr>
      </p:cxnSp>
      <p:sp>
        <p:nvSpPr>
          <p:cNvPr id="5" name="TextBox 4">
            <a:extLst>
              <a:ext uri="{FF2B5EF4-FFF2-40B4-BE49-F238E27FC236}">
                <a16:creationId xmlns:a16="http://schemas.microsoft.com/office/drawing/2014/main" id="{87375784-5B96-69EB-A486-ECFA19478466}"/>
              </a:ext>
            </a:extLst>
          </p:cNvPr>
          <p:cNvSpPr txBox="1"/>
          <p:nvPr/>
        </p:nvSpPr>
        <p:spPr>
          <a:xfrm>
            <a:off x="1703500" y="3481940"/>
            <a:ext cx="4702628" cy="1477328"/>
          </a:xfrm>
          <a:prstGeom prst="rect">
            <a:avLst/>
          </a:prstGeom>
          <a:noFill/>
        </p:spPr>
        <p:txBody>
          <a:bodyPr wrap="square">
            <a:spAutoFit/>
          </a:bodyPr>
          <a:lstStyle/>
          <a:p>
            <a:r>
              <a:rPr lang="en-US" sz="1800" b="0" i="0" dirty="0">
                <a:solidFill>
                  <a:srgbClr val="222222"/>
                </a:solidFill>
                <a:effectLst/>
                <a:latin typeface="EB Garamond SemiBold" panose="00000700000000000000" pitchFamily="2" charset="0"/>
                <a:ea typeface="EB Garamond SemiBold" panose="00000700000000000000" pitchFamily="2" charset="0"/>
              </a:rPr>
              <a:t>Theme - Taste of Wales – A 2-Day Culinary and </a:t>
            </a:r>
            <a:r>
              <a:rPr lang="en-US" sz="1800" b="0" i="0" dirty="0">
                <a:solidFill>
                  <a:srgbClr val="222222"/>
                </a:solidFill>
                <a:effectLst/>
                <a:latin typeface="Alegreya Sans Medium" panose="020B0604020202020204" charset="0"/>
                <a:ea typeface="EB Garamond SemiBold" panose="00000700000000000000" pitchFamily="2" charset="0"/>
              </a:rPr>
              <a:t>Hospitality</a:t>
            </a:r>
          </a:p>
          <a:p>
            <a:r>
              <a:rPr lang="en-US" sz="1800" dirty="0">
                <a:solidFill>
                  <a:srgbClr val="222222"/>
                </a:solidFill>
                <a:latin typeface="Alegreya Sans Medium" panose="020B0604020202020204" charset="0"/>
                <a:ea typeface="EB Garamond SemiBold" panose="00000700000000000000" pitchFamily="2" charset="0"/>
              </a:rPr>
              <a:t>Student Name : Alexandru Ciprian Plaveti</a:t>
            </a:r>
          </a:p>
          <a:p>
            <a:r>
              <a:rPr lang="en-US" sz="1800">
                <a:solidFill>
                  <a:srgbClr val="222222"/>
                </a:solidFill>
                <a:latin typeface="Alegreya Sans Medium" panose="020B0604020202020204" charset="0"/>
                <a:ea typeface="EB Garamond SemiBold" panose="00000700000000000000" pitchFamily="2" charset="0"/>
              </a:rPr>
              <a:t>Student ID: 2246419</a:t>
            </a:r>
            <a:endParaRPr lang="en-US" sz="1800" dirty="0">
              <a:solidFill>
                <a:srgbClr val="222222"/>
              </a:solidFill>
              <a:latin typeface="Alegreya Sans Medium" panose="020B0604020202020204" charset="0"/>
              <a:ea typeface="EB Garamond SemiBold" panose="00000700000000000000" pitchFamily="2" charset="0"/>
            </a:endParaRPr>
          </a:p>
          <a:p>
            <a:endParaRPr lang="en-US" sz="1800" dirty="0">
              <a:latin typeface="Alegreya Sans Medium" panose="020B0604020202020204" charset="0"/>
              <a:ea typeface="EB Garamond SemiBold" panose="00000700000000000000" pitchFamily="2"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0"/>
          <p:cNvSpPr txBox="1">
            <a:spLocks noGrp="1"/>
          </p:cNvSpPr>
          <p:nvPr>
            <p:ph type="title"/>
          </p:nvPr>
        </p:nvSpPr>
        <p:spPr>
          <a:xfrm>
            <a:off x="1108463" y="1408050"/>
            <a:ext cx="33342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latin typeface="Alegreya Sans Medium" panose="020B0604020202020204" charset="0"/>
              </a:rPr>
              <a:t>Introduction</a:t>
            </a:r>
            <a:endParaRPr dirty="0">
              <a:latin typeface="Alegreya Sans Medium" panose="020B0604020202020204" charset="0"/>
            </a:endParaRPr>
          </a:p>
        </p:txBody>
      </p:sp>
      <p:sp>
        <p:nvSpPr>
          <p:cNvPr id="240" name="Google Shape;240;p30"/>
          <p:cNvSpPr txBox="1">
            <a:spLocks noGrp="1"/>
          </p:cNvSpPr>
          <p:nvPr>
            <p:ph type="subTitle" idx="1"/>
          </p:nvPr>
        </p:nvSpPr>
        <p:spPr>
          <a:xfrm>
            <a:off x="1108463" y="1980750"/>
            <a:ext cx="3334200" cy="17547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t>The feasibility presentation for the “Taste of Wales – A 2-Day Culinary and Hospitality Summit”, a leading B2B event that seeks to increase the profile among overseas visitors of the Welsh culture, cuisine and hospitality. </a:t>
            </a:r>
          </a:p>
          <a:p>
            <a:pPr marL="0" lvl="0" indent="0" algn="just" rtl="0">
              <a:lnSpc>
                <a:spcPct val="150000"/>
              </a:lnSpc>
              <a:spcBef>
                <a:spcPts val="0"/>
              </a:spcBef>
              <a:spcAft>
                <a:spcPts val="0"/>
              </a:spcAft>
              <a:buClr>
                <a:schemeClr val="dk1"/>
              </a:buClr>
              <a:buSzPts val="1100"/>
              <a:buFont typeface="Arial"/>
              <a:buNone/>
            </a:pPr>
            <a:r>
              <a:rPr lang="en-US" dirty="0"/>
              <a:t>Having the event at the beautiful grounds of St. David’s Hotel in Cardiff Bay captures the Visit Wales Year of </a:t>
            </a:r>
            <a:r>
              <a:rPr lang="en-US" dirty="0" err="1"/>
              <a:t>Croeso</a:t>
            </a:r>
            <a:r>
              <a:rPr lang="en-US" dirty="0"/>
              <a:t> 2025 theme, its welcoming atmosphere and its sense of place.</a:t>
            </a:r>
            <a:endParaRPr dirty="0"/>
          </a:p>
        </p:txBody>
      </p:sp>
      <p:pic>
        <p:nvPicPr>
          <p:cNvPr id="241" name="Google Shape;241;p30"/>
          <p:cNvPicPr preferRelativeResize="0">
            <a:picLocks noGrp="1"/>
          </p:cNvPicPr>
          <p:nvPr>
            <p:ph type="pic" idx="2"/>
          </p:nvPr>
        </p:nvPicPr>
        <p:blipFill rotWithShape="1">
          <a:blip r:embed="rId3" cstate="email">
            <a:alphaModFix/>
            <a:extLst>
              <a:ext uri="{28A0092B-C50C-407E-A947-70E740481C1C}">
                <a14:useLocalDpi xmlns:a14="http://schemas.microsoft.com/office/drawing/2010/main"/>
              </a:ext>
            </a:extLst>
          </a:blip>
          <a:srcRect/>
          <a:stretch/>
        </p:blipFill>
        <p:spPr>
          <a:xfrm>
            <a:off x="5248538" y="539500"/>
            <a:ext cx="2787000" cy="4064400"/>
          </a:xfrm>
          <a:prstGeom prst="round2SameRect">
            <a:avLst>
              <a:gd name="adj1" fmla="val 50000"/>
              <a:gd name="adj2" fmla="val 0"/>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0"/>
          <p:cNvSpPr txBox="1">
            <a:spLocks noGrp="1"/>
          </p:cNvSpPr>
          <p:nvPr>
            <p:ph type="title"/>
          </p:nvPr>
        </p:nvSpPr>
        <p:spPr>
          <a:xfrm>
            <a:off x="1108463" y="1408050"/>
            <a:ext cx="33342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Alegreya Sans Medium" panose="020B0604020202020204" charset="0"/>
              </a:rPr>
              <a:t>Event</a:t>
            </a:r>
            <a:r>
              <a:rPr lang="en-US" dirty="0"/>
              <a:t> Overview and </a:t>
            </a:r>
            <a:r>
              <a:rPr lang="en-US" dirty="0">
                <a:latin typeface="Alegreya Sans Medium" panose="020B0604020202020204" charset="0"/>
              </a:rPr>
              <a:t>Purpose</a:t>
            </a:r>
            <a:endParaRPr dirty="0">
              <a:latin typeface="Alegreya Sans Medium" panose="020B0604020202020204" charset="0"/>
            </a:endParaRPr>
          </a:p>
        </p:txBody>
      </p:sp>
      <p:sp>
        <p:nvSpPr>
          <p:cNvPr id="240" name="Google Shape;240;p30"/>
          <p:cNvSpPr txBox="1">
            <a:spLocks noGrp="1"/>
          </p:cNvSpPr>
          <p:nvPr>
            <p:ph type="subTitle" idx="1"/>
          </p:nvPr>
        </p:nvSpPr>
        <p:spPr>
          <a:xfrm>
            <a:off x="1108463" y="1980750"/>
            <a:ext cx="3334200" cy="17547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t>The purpose of this summit will be to provide a platform for Welsh food and hospitality companies to engage with international </a:t>
            </a:r>
            <a:r>
              <a:rPr lang="en-US" dirty="0" err="1"/>
              <a:t>travellers</a:t>
            </a:r>
            <a:r>
              <a:rPr lang="en-US" dirty="0"/>
              <a:t>, raise their global profile and develop lasting business relations. Look out for live chefs in action, tasting of items, specialist talks, and networking opportunities in a direct and promotional environment (</a:t>
            </a:r>
            <a:r>
              <a:rPr lang="en-US" dirty="0" err="1"/>
              <a:t>Suhairom</a:t>
            </a:r>
            <a:r>
              <a:rPr lang="en-US" dirty="0"/>
              <a:t> et al., 2019). </a:t>
            </a:r>
          </a:p>
          <a:p>
            <a:pPr marL="0" lvl="0" indent="0" algn="just" rtl="0">
              <a:lnSpc>
                <a:spcPct val="150000"/>
              </a:lnSpc>
              <a:spcBef>
                <a:spcPts val="0"/>
              </a:spcBef>
              <a:spcAft>
                <a:spcPts val="0"/>
              </a:spcAft>
              <a:buClr>
                <a:schemeClr val="dk1"/>
              </a:buClr>
              <a:buSzPts val="1100"/>
              <a:buFont typeface="Arial"/>
              <a:buNone/>
            </a:pPr>
            <a:endParaRPr dirty="0"/>
          </a:p>
        </p:txBody>
      </p:sp>
      <p:pic>
        <p:nvPicPr>
          <p:cNvPr id="241" name="Google Shape;241;p30"/>
          <p:cNvPicPr preferRelativeResize="0">
            <a:picLocks noGrp="1"/>
          </p:cNvPicPr>
          <p:nvPr>
            <p:ph type="pic" idx="2"/>
          </p:nvPr>
        </p:nvPicPr>
        <p:blipFill rotWithShape="1">
          <a:blip r:embed="rId3" cstate="email">
            <a:extLst>
              <a:ext uri="{28A0092B-C50C-407E-A947-70E740481C1C}">
                <a14:useLocalDpi xmlns:a14="http://schemas.microsoft.com/office/drawing/2010/main"/>
              </a:ext>
            </a:extLst>
          </a:blip>
          <a:srcRect/>
          <a:stretch/>
        </p:blipFill>
        <p:spPr>
          <a:xfrm>
            <a:off x="5248538" y="539500"/>
            <a:ext cx="2787000" cy="4064400"/>
          </a:xfrm>
          <a:prstGeom prst="round2SameRect">
            <a:avLst>
              <a:gd name="adj1" fmla="val 50000"/>
              <a:gd name="adj2" fmla="val 0"/>
            </a:avLst>
          </a:prstGeom>
        </p:spPr>
      </p:pic>
    </p:spTree>
    <p:extLst>
      <p:ext uri="{BB962C8B-B14F-4D97-AF65-F5344CB8AC3E}">
        <p14:creationId xmlns:p14="http://schemas.microsoft.com/office/powerpoint/2010/main" val="983597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0"/>
          <p:cNvSpPr txBox="1">
            <a:spLocks noGrp="1"/>
          </p:cNvSpPr>
          <p:nvPr>
            <p:ph type="title"/>
          </p:nvPr>
        </p:nvSpPr>
        <p:spPr>
          <a:xfrm>
            <a:off x="1108463" y="1408050"/>
            <a:ext cx="33342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Alegreya Sans Medium" panose="020B0604020202020204" charset="0"/>
              </a:rPr>
              <a:t>Event</a:t>
            </a:r>
            <a:r>
              <a:rPr lang="en-US" dirty="0"/>
              <a:t> Content and </a:t>
            </a:r>
            <a:r>
              <a:rPr lang="en-US" dirty="0">
                <a:latin typeface="Alegreya Sans Medium" panose="020B0604020202020204" charset="0"/>
              </a:rPr>
              <a:t>Context</a:t>
            </a:r>
            <a:endParaRPr dirty="0">
              <a:latin typeface="Alegreya Sans Medium" panose="020B0604020202020204" charset="0"/>
            </a:endParaRPr>
          </a:p>
        </p:txBody>
      </p:sp>
      <p:sp>
        <p:nvSpPr>
          <p:cNvPr id="240" name="Google Shape;240;p30"/>
          <p:cNvSpPr txBox="1">
            <a:spLocks noGrp="1"/>
          </p:cNvSpPr>
          <p:nvPr>
            <p:ph type="subTitle" idx="1"/>
          </p:nvPr>
        </p:nvSpPr>
        <p:spPr>
          <a:xfrm>
            <a:off x="1108463" y="1980750"/>
            <a:ext cx="3334200" cy="17547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400" dirty="0"/>
              <a:t>Industry stakeholders such as hoteliers, restaurateurs, food producers, tourism and international travel agents will attend the event (Schuckert et al., 2018). </a:t>
            </a:r>
          </a:p>
          <a:p>
            <a:pPr marL="0" lvl="0" indent="0" algn="just" rtl="0">
              <a:lnSpc>
                <a:spcPct val="150000"/>
              </a:lnSpc>
              <a:spcBef>
                <a:spcPts val="0"/>
              </a:spcBef>
              <a:spcAft>
                <a:spcPts val="0"/>
              </a:spcAft>
              <a:buClr>
                <a:schemeClr val="dk1"/>
              </a:buClr>
              <a:buSzPts val="1100"/>
              <a:buFont typeface="Arial"/>
              <a:buNone/>
            </a:pPr>
            <a:r>
              <a:rPr lang="en-US" sz="1400" dirty="0"/>
              <a:t>The program of the event focuses on promoting </a:t>
            </a:r>
            <a:r>
              <a:rPr lang="en-US" sz="1400" dirty="0" err="1"/>
              <a:t>Wales’</a:t>
            </a:r>
            <a:r>
              <a:rPr lang="en-US" sz="1400" dirty="0"/>
              <a:t> distinct culinary heritage and teaching of its commitment to eco-friendly tourism and local suppliers. </a:t>
            </a:r>
          </a:p>
        </p:txBody>
      </p:sp>
      <p:pic>
        <p:nvPicPr>
          <p:cNvPr id="241" name="Google Shape;241;p30"/>
          <p:cNvPicPr preferRelativeResize="0">
            <a:picLocks noGrp="1"/>
          </p:cNvPicPr>
          <p:nvPr>
            <p:ph type="pic" idx="2"/>
          </p:nvPr>
        </p:nvPicPr>
        <p:blipFill rotWithShape="1">
          <a:blip r:embed="rId3" cstate="email">
            <a:extLst>
              <a:ext uri="{28A0092B-C50C-407E-A947-70E740481C1C}">
                <a14:useLocalDpi xmlns:a14="http://schemas.microsoft.com/office/drawing/2010/main"/>
              </a:ext>
            </a:extLst>
          </a:blip>
          <a:srcRect/>
          <a:stretch/>
        </p:blipFill>
        <p:spPr>
          <a:xfrm>
            <a:off x="5248538" y="539500"/>
            <a:ext cx="2787000" cy="4064400"/>
          </a:xfrm>
          <a:prstGeom prst="round2SameRect">
            <a:avLst>
              <a:gd name="adj1" fmla="val 50000"/>
              <a:gd name="adj2" fmla="val 0"/>
            </a:avLst>
          </a:prstGeom>
        </p:spPr>
      </p:pic>
    </p:spTree>
    <p:extLst>
      <p:ext uri="{BB962C8B-B14F-4D97-AF65-F5344CB8AC3E}">
        <p14:creationId xmlns:p14="http://schemas.microsoft.com/office/powerpoint/2010/main" val="94647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0"/>
          <p:cNvSpPr txBox="1">
            <a:spLocks noGrp="1"/>
          </p:cNvSpPr>
          <p:nvPr>
            <p:ph type="title"/>
          </p:nvPr>
        </p:nvSpPr>
        <p:spPr>
          <a:xfrm>
            <a:off x="1108463" y="1408050"/>
            <a:ext cx="33342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Alegreya Sans Medium" panose="020B0604020202020204" charset="0"/>
              </a:rPr>
              <a:t>Situational</a:t>
            </a:r>
            <a:r>
              <a:rPr lang="en-US" dirty="0"/>
              <a:t> Analysis- SWOT </a:t>
            </a:r>
            <a:endParaRPr dirty="0"/>
          </a:p>
        </p:txBody>
      </p:sp>
      <p:sp>
        <p:nvSpPr>
          <p:cNvPr id="240" name="Google Shape;240;p30"/>
          <p:cNvSpPr txBox="1">
            <a:spLocks noGrp="1"/>
          </p:cNvSpPr>
          <p:nvPr>
            <p:ph type="subTitle" idx="1"/>
          </p:nvPr>
        </p:nvSpPr>
        <p:spPr>
          <a:xfrm>
            <a:off x="1108463" y="1980750"/>
            <a:ext cx="3334200" cy="17547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t>Wales is fast becoming a culinary tourism destination of choice due to its prestigious cuisine, world-renowned chefs, and its commitment to sustainability (</a:t>
            </a:r>
            <a:r>
              <a:rPr lang="en-US" dirty="0" err="1"/>
              <a:t>Wondirad</a:t>
            </a:r>
            <a:r>
              <a:rPr lang="en-US" dirty="0"/>
              <a:t>, </a:t>
            </a:r>
            <a:r>
              <a:rPr lang="en-US" dirty="0" err="1"/>
              <a:t>Kebete</a:t>
            </a:r>
            <a:r>
              <a:rPr lang="en-US" dirty="0"/>
              <a:t> and Li, 2021). </a:t>
            </a:r>
          </a:p>
          <a:p>
            <a:pPr marL="0" lvl="0" indent="0" algn="just" rtl="0">
              <a:lnSpc>
                <a:spcPct val="150000"/>
              </a:lnSpc>
              <a:spcBef>
                <a:spcPts val="0"/>
              </a:spcBef>
              <a:spcAft>
                <a:spcPts val="0"/>
              </a:spcAft>
              <a:buClr>
                <a:schemeClr val="dk1"/>
              </a:buClr>
              <a:buSzPts val="1100"/>
              <a:buFont typeface="Arial"/>
              <a:buNone/>
            </a:pPr>
            <a:r>
              <a:rPr lang="en-US" dirty="0"/>
              <a:t>Cardiff, being the capital, enjoys developed infrastructure with good access and a lot of hotel facilities, making it ideal to host an international business-to-business summit. </a:t>
            </a:r>
          </a:p>
        </p:txBody>
      </p:sp>
      <p:pic>
        <p:nvPicPr>
          <p:cNvPr id="3" name="Picture 2">
            <a:extLst>
              <a:ext uri="{FF2B5EF4-FFF2-40B4-BE49-F238E27FC236}">
                <a16:creationId xmlns:a16="http://schemas.microsoft.com/office/drawing/2014/main" id="{78E75D92-4E10-6F71-B4D6-2052F0F6AB7B}"/>
              </a:ext>
            </a:extLst>
          </p:cNvPr>
          <p:cNvPicPr>
            <a:picLocks noChangeAspect="1"/>
          </p:cNvPicPr>
          <p:nvPr/>
        </p:nvPicPr>
        <p:blipFill>
          <a:blip r:embed="rId3"/>
          <a:stretch>
            <a:fillRect/>
          </a:stretch>
        </p:blipFill>
        <p:spPr>
          <a:xfrm>
            <a:off x="4831134" y="1408050"/>
            <a:ext cx="4120302" cy="2973783"/>
          </a:xfrm>
          <a:prstGeom prst="rect">
            <a:avLst/>
          </a:prstGeom>
        </p:spPr>
      </p:pic>
    </p:spTree>
    <p:extLst>
      <p:ext uri="{BB962C8B-B14F-4D97-AF65-F5344CB8AC3E}">
        <p14:creationId xmlns:p14="http://schemas.microsoft.com/office/powerpoint/2010/main" val="2454368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0"/>
          <p:cNvSpPr txBox="1">
            <a:spLocks noGrp="1"/>
          </p:cNvSpPr>
          <p:nvPr>
            <p:ph type="title"/>
          </p:nvPr>
        </p:nvSpPr>
        <p:spPr>
          <a:xfrm>
            <a:off x="1108463" y="1408050"/>
            <a:ext cx="33342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Alegreya Sans Medium" panose="020B0604020202020204" charset="0"/>
              </a:rPr>
              <a:t>Market</a:t>
            </a:r>
            <a:r>
              <a:rPr lang="en-US" dirty="0"/>
              <a:t> Factors</a:t>
            </a:r>
            <a:endParaRPr dirty="0"/>
          </a:p>
        </p:txBody>
      </p:sp>
      <p:sp>
        <p:nvSpPr>
          <p:cNvPr id="240" name="Google Shape;240;p30"/>
          <p:cNvSpPr txBox="1">
            <a:spLocks noGrp="1"/>
          </p:cNvSpPr>
          <p:nvPr>
            <p:ph type="subTitle" idx="1"/>
          </p:nvPr>
        </p:nvSpPr>
        <p:spPr>
          <a:xfrm>
            <a:off x="1108463" y="1980750"/>
            <a:ext cx="3334200" cy="17547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t>The demand for Wales as a country of food and drink is high, as evidenced by 81% of </a:t>
            </a:r>
            <a:r>
              <a:rPr lang="en-US" dirty="0" err="1"/>
              <a:t>travellers</a:t>
            </a:r>
            <a:r>
              <a:rPr lang="en-US" dirty="0"/>
              <a:t>, who, according to the World Food Travel Association, have food and drink on their minds first when planning their journey (</a:t>
            </a:r>
            <a:r>
              <a:rPr lang="en-US" dirty="0" err="1"/>
              <a:t>Popsa</a:t>
            </a:r>
            <a:r>
              <a:rPr lang="en-US" dirty="0"/>
              <a:t>, 2021). </a:t>
            </a:r>
          </a:p>
          <a:p>
            <a:pPr marL="0" lvl="0" indent="0" algn="just" rtl="0">
              <a:lnSpc>
                <a:spcPct val="150000"/>
              </a:lnSpc>
              <a:spcBef>
                <a:spcPts val="0"/>
              </a:spcBef>
              <a:spcAft>
                <a:spcPts val="0"/>
              </a:spcAft>
              <a:buClr>
                <a:schemeClr val="dk1"/>
              </a:buClr>
              <a:buSzPts val="1100"/>
              <a:buFont typeface="Arial"/>
              <a:buNone/>
            </a:pPr>
            <a:r>
              <a:rPr lang="en-US" dirty="0"/>
              <a:t>Wales is a destination which excels at delivering on this demand in that it offers its guests access to premium local produce, environmentally friendly practice and a real sense of regional character (</a:t>
            </a:r>
            <a:r>
              <a:rPr lang="en-US" dirty="0" err="1"/>
              <a:t>Matwick</a:t>
            </a:r>
            <a:r>
              <a:rPr lang="en-US" dirty="0"/>
              <a:t> and </a:t>
            </a:r>
            <a:r>
              <a:rPr lang="en-US" dirty="0" err="1"/>
              <a:t>Matwick</a:t>
            </a:r>
            <a:r>
              <a:rPr lang="en-US" dirty="0"/>
              <a:t>, 2020). </a:t>
            </a:r>
          </a:p>
        </p:txBody>
      </p:sp>
      <p:pic>
        <p:nvPicPr>
          <p:cNvPr id="241" name="Google Shape;241;p30"/>
          <p:cNvPicPr preferRelativeResize="0">
            <a:picLocks noGrp="1"/>
          </p:cNvPicPr>
          <p:nvPr>
            <p:ph type="pic" idx="2"/>
          </p:nvPr>
        </p:nvPicPr>
        <p:blipFill rotWithShape="1">
          <a:blip r:embed="rId3" cstate="email">
            <a:extLst>
              <a:ext uri="{28A0092B-C50C-407E-A947-70E740481C1C}">
                <a14:useLocalDpi xmlns:a14="http://schemas.microsoft.com/office/drawing/2010/main"/>
              </a:ext>
            </a:extLst>
          </a:blip>
          <a:srcRect/>
          <a:stretch/>
        </p:blipFill>
        <p:spPr>
          <a:xfrm>
            <a:off x="5248538" y="539500"/>
            <a:ext cx="2787000" cy="4064400"/>
          </a:xfrm>
          <a:prstGeom prst="round2SameRect">
            <a:avLst>
              <a:gd name="adj1" fmla="val 50000"/>
              <a:gd name="adj2" fmla="val 0"/>
            </a:avLst>
          </a:prstGeom>
        </p:spPr>
      </p:pic>
    </p:spTree>
    <p:extLst>
      <p:ext uri="{BB962C8B-B14F-4D97-AF65-F5344CB8AC3E}">
        <p14:creationId xmlns:p14="http://schemas.microsoft.com/office/powerpoint/2010/main" val="3986349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86073-F117-FD7B-D944-AEE25A6B1C88}"/>
              </a:ext>
            </a:extLst>
          </p:cNvPr>
          <p:cNvSpPr>
            <a:spLocks noGrp="1"/>
          </p:cNvSpPr>
          <p:nvPr>
            <p:ph type="title"/>
          </p:nvPr>
        </p:nvSpPr>
        <p:spPr/>
        <p:txBody>
          <a:bodyPr/>
          <a:lstStyle/>
          <a:p>
            <a:r>
              <a:rPr lang="en-GB" sz="2800" dirty="0"/>
              <a:t>Marketing strategy- 4 Ps approach</a:t>
            </a:r>
          </a:p>
        </p:txBody>
      </p:sp>
      <p:sp>
        <p:nvSpPr>
          <p:cNvPr id="3" name="Subtitle 2">
            <a:extLst>
              <a:ext uri="{FF2B5EF4-FFF2-40B4-BE49-F238E27FC236}">
                <a16:creationId xmlns:a16="http://schemas.microsoft.com/office/drawing/2014/main" id="{31661236-BC2E-39BB-5345-A5F1142A4A0C}"/>
              </a:ext>
            </a:extLst>
          </p:cNvPr>
          <p:cNvSpPr>
            <a:spLocks noGrp="1"/>
          </p:cNvSpPr>
          <p:nvPr>
            <p:ph type="subTitle" idx="1"/>
          </p:nvPr>
        </p:nvSpPr>
        <p:spPr>
          <a:xfrm>
            <a:off x="1108463" y="1980749"/>
            <a:ext cx="3334200" cy="2526357"/>
          </a:xfrm>
        </p:spPr>
        <p:txBody>
          <a:bodyPr/>
          <a:lstStyle/>
          <a:p>
            <a:pPr marL="609600" indent="-457200" algn="l">
              <a:buFont typeface="Arial" panose="020B0604020202020204" pitchFamily="34" charset="0"/>
              <a:buChar char="•"/>
            </a:pPr>
            <a:r>
              <a:rPr lang="en-US" sz="1600" dirty="0"/>
              <a:t>Product: 2-day immersive culinary experience with demos and tastings</a:t>
            </a:r>
          </a:p>
          <a:p>
            <a:pPr marL="609600" indent="-457200" algn="l">
              <a:buFont typeface="Arial" panose="020B0604020202020204" pitchFamily="34" charset="0"/>
              <a:buChar char="•"/>
            </a:pPr>
            <a:r>
              <a:rPr lang="en-US" sz="1600" dirty="0"/>
              <a:t>Price: £150 per delegate, value-added with experiences</a:t>
            </a:r>
          </a:p>
          <a:p>
            <a:pPr marL="609600" indent="-457200" algn="l">
              <a:buFont typeface="Arial" panose="020B0604020202020204" pitchFamily="34" charset="0"/>
              <a:buChar char="•"/>
            </a:pPr>
            <a:r>
              <a:rPr lang="en-US" sz="1600" dirty="0"/>
              <a:t>Place: St. David’s Hotel, Cardiff Bay – central and accessible</a:t>
            </a:r>
          </a:p>
          <a:p>
            <a:pPr marL="609600" indent="-457200" algn="l">
              <a:buFont typeface="Arial" panose="020B0604020202020204" pitchFamily="34" charset="0"/>
              <a:buChar char="•"/>
            </a:pPr>
            <a:r>
              <a:rPr lang="en-US" sz="1600" dirty="0"/>
              <a:t>Promotion: Social media, email campaigns, Visit Wales partnership</a:t>
            </a:r>
          </a:p>
          <a:p>
            <a:endParaRPr lang="en-GB" dirty="0"/>
          </a:p>
        </p:txBody>
      </p:sp>
      <p:pic>
        <p:nvPicPr>
          <p:cNvPr id="6" name="Picture Placeholder 5" descr="Pencils and lines">
            <a:extLst>
              <a:ext uri="{FF2B5EF4-FFF2-40B4-BE49-F238E27FC236}">
                <a16:creationId xmlns:a16="http://schemas.microsoft.com/office/drawing/2014/main" id="{75A482A8-08BD-CA01-3AC4-1000395905FD}"/>
              </a:ext>
            </a:extLst>
          </p:cNvPr>
          <p:cNvPicPr>
            <a:picLocks noGrp="1" noChangeAspect="1"/>
          </p:cNvPicPr>
          <p:nvPr>
            <p:ph type="pic" idx="2"/>
          </p:nvPr>
        </p:nvPicPr>
        <p:blipFill>
          <a:blip r:embed="rId3"/>
          <a:srcRect l="27382" r="27382"/>
          <a:stretch>
            <a:fillRect/>
          </a:stretch>
        </p:blipFill>
        <p:spPr/>
      </p:pic>
    </p:spTree>
    <p:extLst>
      <p:ext uri="{BB962C8B-B14F-4D97-AF65-F5344CB8AC3E}">
        <p14:creationId xmlns:p14="http://schemas.microsoft.com/office/powerpoint/2010/main" val="2983514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0"/>
          <p:cNvSpPr txBox="1">
            <a:spLocks noGrp="1"/>
          </p:cNvSpPr>
          <p:nvPr>
            <p:ph type="title"/>
          </p:nvPr>
        </p:nvSpPr>
        <p:spPr>
          <a:xfrm>
            <a:off x="1108463" y="1408050"/>
            <a:ext cx="33342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Alegreya Sans Medium" panose="020B0604020202020204" charset="0"/>
              </a:rPr>
              <a:t>Operational</a:t>
            </a:r>
            <a:r>
              <a:rPr lang="en-US" dirty="0"/>
              <a:t> </a:t>
            </a:r>
            <a:r>
              <a:rPr lang="en-US" dirty="0">
                <a:latin typeface="Alegreya Sans Medium" panose="020B0604020202020204" charset="0"/>
              </a:rPr>
              <a:t>Feasibility</a:t>
            </a:r>
            <a:endParaRPr dirty="0">
              <a:latin typeface="Alegreya Sans Medium" panose="020B0604020202020204" charset="0"/>
            </a:endParaRPr>
          </a:p>
        </p:txBody>
      </p:sp>
      <p:sp>
        <p:nvSpPr>
          <p:cNvPr id="240" name="Google Shape;240;p30"/>
          <p:cNvSpPr txBox="1">
            <a:spLocks noGrp="1"/>
          </p:cNvSpPr>
          <p:nvPr>
            <p:ph type="subTitle" idx="1"/>
          </p:nvPr>
        </p:nvSpPr>
        <p:spPr>
          <a:xfrm>
            <a:off x="1108463" y="1980750"/>
            <a:ext cx="3334200" cy="17547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t>The hotel’s multiplicity of transit options, as well as its own lush, waterfront views and central placement, make for an appealing site for hosting international attendees. </a:t>
            </a:r>
          </a:p>
          <a:p>
            <a:pPr marL="0" lvl="0" indent="0" algn="just" rtl="0">
              <a:lnSpc>
                <a:spcPct val="150000"/>
              </a:lnSpc>
              <a:spcBef>
                <a:spcPts val="0"/>
              </a:spcBef>
              <a:spcAft>
                <a:spcPts val="0"/>
              </a:spcAft>
              <a:buClr>
                <a:schemeClr val="dk1"/>
              </a:buClr>
              <a:buSzPts val="1100"/>
              <a:buFont typeface="Arial"/>
              <a:buNone/>
            </a:pPr>
            <a:r>
              <a:rPr lang="en-US" dirty="0"/>
              <a:t>In the </a:t>
            </a:r>
            <a:r>
              <a:rPr lang="en-US" dirty="0" err="1"/>
              <a:t>centre</a:t>
            </a:r>
            <a:r>
              <a:rPr lang="en-US" dirty="0"/>
              <a:t> of the team will be an event director, an operations manager, a food and beverage coordinator, a marketing lead and a delegate services manager (Lashley, 2019). </a:t>
            </a:r>
          </a:p>
        </p:txBody>
      </p:sp>
      <p:pic>
        <p:nvPicPr>
          <p:cNvPr id="241" name="Google Shape;241;p30"/>
          <p:cNvPicPr preferRelativeResize="0">
            <a:picLocks noGrp="1"/>
          </p:cNvPicPr>
          <p:nvPr>
            <p:ph type="pic" idx="2"/>
          </p:nvPr>
        </p:nvPicPr>
        <p:blipFill rotWithShape="1">
          <a:blip r:embed="rId3" cstate="email">
            <a:extLst>
              <a:ext uri="{28A0092B-C50C-407E-A947-70E740481C1C}">
                <a14:useLocalDpi xmlns:a14="http://schemas.microsoft.com/office/drawing/2010/main"/>
              </a:ext>
            </a:extLst>
          </a:blip>
          <a:srcRect/>
          <a:stretch/>
        </p:blipFill>
        <p:spPr>
          <a:xfrm>
            <a:off x="5248538" y="539500"/>
            <a:ext cx="2787000" cy="4064400"/>
          </a:xfrm>
          <a:prstGeom prst="round2SameRect">
            <a:avLst>
              <a:gd name="adj1" fmla="val 50000"/>
              <a:gd name="adj2" fmla="val 0"/>
            </a:avLst>
          </a:prstGeom>
        </p:spPr>
      </p:pic>
    </p:spTree>
    <p:extLst>
      <p:ext uri="{BB962C8B-B14F-4D97-AF65-F5344CB8AC3E}">
        <p14:creationId xmlns:p14="http://schemas.microsoft.com/office/powerpoint/2010/main" val="3197372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0"/>
          <p:cNvSpPr txBox="1">
            <a:spLocks noGrp="1"/>
          </p:cNvSpPr>
          <p:nvPr>
            <p:ph type="title"/>
          </p:nvPr>
        </p:nvSpPr>
        <p:spPr>
          <a:xfrm>
            <a:off x="1108463" y="539500"/>
            <a:ext cx="33342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Alegreya Sans Medium" panose="020B0604020202020204" charset="0"/>
              </a:rPr>
              <a:t>Financial</a:t>
            </a:r>
            <a:r>
              <a:rPr lang="en-US" dirty="0"/>
              <a:t> Feasibility</a:t>
            </a:r>
            <a:endParaRPr dirty="0"/>
          </a:p>
        </p:txBody>
      </p:sp>
      <p:sp>
        <p:nvSpPr>
          <p:cNvPr id="240" name="Google Shape;240;p30"/>
          <p:cNvSpPr txBox="1">
            <a:spLocks noGrp="1"/>
          </p:cNvSpPr>
          <p:nvPr>
            <p:ph type="subTitle" idx="1"/>
          </p:nvPr>
        </p:nvSpPr>
        <p:spPr>
          <a:xfrm>
            <a:off x="432619" y="943897"/>
            <a:ext cx="4955458" cy="4385187"/>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600"/>
              </a:spcAft>
            </a:pPr>
            <a:r>
              <a:rPr lang="en-US" sz="1100" b="1" kern="100" dirty="0">
                <a:effectLst/>
                <a:latin typeface="Alegreya Sans Medium" panose="020B0604020202020204" charset="0"/>
                <a:ea typeface="Aptos" panose="020B0004020202020204" pitchFamily="34" charset="0"/>
                <a:cs typeface="Times New Roman" panose="02020603050405020304" pitchFamily="18" charset="0"/>
              </a:rPr>
              <a:t>Projected income sources</a:t>
            </a:r>
            <a:r>
              <a:rPr lang="en-US" sz="1100" kern="100" dirty="0">
                <a:effectLst/>
                <a:latin typeface="Alegreya Sans Medium" panose="020B0604020202020204" charset="0"/>
                <a:ea typeface="Aptos" panose="020B0004020202020204" pitchFamily="34" charset="0"/>
                <a:cs typeface="Times New Roman" panose="02020603050405020304" pitchFamily="18" charset="0"/>
              </a:rPr>
              <a:t> include: </a:t>
            </a:r>
          </a:p>
          <a:p>
            <a:pPr marL="0" marR="0" algn="just">
              <a:lnSpc>
                <a:spcPct val="150000"/>
              </a:lnSpc>
              <a:spcBef>
                <a:spcPts val="600"/>
              </a:spcBef>
              <a:spcAft>
                <a:spcPts val="600"/>
              </a:spcAft>
            </a:pPr>
            <a:endParaRPr lang="en-US" sz="1100" kern="100" dirty="0">
              <a:latin typeface="Alegreya Sans Medium" panose="020B0604020202020204" charset="0"/>
              <a:ea typeface="Aptos" panose="020B0004020202020204" pitchFamily="34" charset="0"/>
              <a:cs typeface="Times New Roman" panose="02020603050405020304" pitchFamily="18" charset="0"/>
            </a:endParaRPr>
          </a:p>
          <a:p>
            <a:pPr marL="0" marR="0" algn="just">
              <a:lnSpc>
                <a:spcPct val="150000"/>
              </a:lnSpc>
              <a:spcBef>
                <a:spcPts val="600"/>
              </a:spcBef>
              <a:spcAft>
                <a:spcPts val="600"/>
              </a:spcAft>
            </a:pPr>
            <a:endParaRPr lang="en-US" sz="1100" kern="100" dirty="0">
              <a:effectLst/>
              <a:latin typeface="Alegreya Sans Medium" panose="020B0604020202020204" charset="0"/>
              <a:ea typeface="Aptos" panose="020B0004020202020204" pitchFamily="34" charset="0"/>
              <a:cs typeface="Times New Roman" panose="02020603050405020304" pitchFamily="18" charset="0"/>
            </a:endParaRPr>
          </a:p>
          <a:p>
            <a:pPr marL="0" marR="0" algn="just">
              <a:lnSpc>
                <a:spcPct val="150000"/>
              </a:lnSpc>
              <a:spcBef>
                <a:spcPts val="600"/>
              </a:spcBef>
              <a:spcAft>
                <a:spcPts val="600"/>
              </a:spcAft>
            </a:pPr>
            <a:endParaRPr lang="en-US" sz="1100" kern="100" dirty="0">
              <a:latin typeface="Alegreya Sans Medium" panose="020B0604020202020204" charset="0"/>
              <a:ea typeface="Aptos" panose="020B0004020202020204" pitchFamily="34" charset="0"/>
              <a:cs typeface="Times New Roman" panose="02020603050405020304" pitchFamily="18" charset="0"/>
            </a:endParaRPr>
          </a:p>
          <a:p>
            <a:pPr marL="0" marR="0" indent="0" algn="just">
              <a:lnSpc>
                <a:spcPct val="150000"/>
              </a:lnSpc>
              <a:spcBef>
                <a:spcPts val="600"/>
              </a:spcBef>
              <a:spcAft>
                <a:spcPts val="600"/>
              </a:spcAft>
              <a:buNone/>
            </a:pPr>
            <a:endParaRPr lang="en-US" sz="1100" kern="100" dirty="0">
              <a:effectLst/>
              <a:latin typeface="Alegreya Sans Medium" panose="020B0604020202020204" charset="0"/>
              <a:ea typeface="Aptos" panose="020B0004020202020204" pitchFamily="34" charset="0"/>
              <a:cs typeface="Times New Roman" panose="02020603050405020304" pitchFamily="18" charset="0"/>
            </a:endParaRPr>
          </a:p>
          <a:p>
            <a:pPr marL="0" marR="0" algn="just">
              <a:lnSpc>
                <a:spcPct val="150000"/>
              </a:lnSpc>
              <a:spcBef>
                <a:spcPts val="600"/>
              </a:spcBef>
              <a:spcAft>
                <a:spcPts val="600"/>
              </a:spcAft>
            </a:pPr>
            <a:r>
              <a:rPr lang="en-US" sz="1100" b="1" kern="100" dirty="0">
                <a:effectLst/>
                <a:latin typeface="Alegreya Sans Medium" panose="020B0604020202020204" charset="0"/>
                <a:ea typeface="Aptos" panose="020B0004020202020204" pitchFamily="34" charset="0"/>
                <a:cs typeface="Times New Roman" panose="02020603050405020304" pitchFamily="18" charset="0"/>
              </a:rPr>
              <a:t>Estimated expenditures</a:t>
            </a:r>
            <a:r>
              <a:rPr lang="en-US" sz="1100" kern="100" dirty="0">
                <a:effectLst/>
                <a:latin typeface="Alegreya Sans Medium" panose="020B0604020202020204" charset="0"/>
                <a:ea typeface="Aptos" panose="020B0004020202020204" pitchFamily="34" charset="0"/>
                <a:cs typeface="Times New Roman" panose="02020603050405020304" pitchFamily="18" charset="0"/>
              </a:rPr>
              <a:t> include:</a:t>
            </a:r>
          </a:p>
          <a:p>
            <a:pPr marL="457200" lvl="1" indent="0" algn="just">
              <a:buSzPts val="1000"/>
              <a:buNone/>
              <a:tabLst>
                <a:tab pos="228600" algn="l"/>
              </a:tabLst>
            </a:pPr>
            <a:endParaRPr lang="en-US" sz="1100" kern="100" dirty="0">
              <a:effectLst/>
              <a:latin typeface="Alegreya Sans Medium" panose="020B0604020202020204" charset="0"/>
              <a:ea typeface="Aptos" panose="020B0004020202020204" pitchFamily="34" charset="0"/>
              <a:cs typeface="Times New Roman" panose="02020603050405020304" pitchFamily="18" charset="0"/>
            </a:endParaRPr>
          </a:p>
        </p:txBody>
      </p:sp>
      <p:pic>
        <p:nvPicPr>
          <p:cNvPr id="241" name="Google Shape;241;p30"/>
          <p:cNvPicPr preferRelativeResize="0">
            <a:picLocks noGrp="1"/>
          </p:cNvPicPr>
          <p:nvPr>
            <p:ph type="pic" idx="2"/>
          </p:nvPr>
        </p:nvPicPr>
        <p:blipFill rotWithShape="1">
          <a:blip r:embed="rId3" cstate="email">
            <a:extLst>
              <a:ext uri="{28A0092B-C50C-407E-A947-70E740481C1C}">
                <a14:useLocalDpi xmlns:a14="http://schemas.microsoft.com/office/drawing/2010/main"/>
              </a:ext>
            </a:extLst>
          </a:blip>
          <a:srcRect/>
          <a:stretch/>
        </p:blipFill>
        <p:spPr>
          <a:xfrm>
            <a:off x="5248538" y="539500"/>
            <a:ext cx="2787000" cy="4064400"/>
          </a:xfrm>
          <a:prstGeom prst="round2SameRect">
            <a:avLst>
              <a:gd name="adj1" fmla="val 50000"/>
              <a:gd name="adj2" fmla="val 0"/>
            </a:avLst>
          </a:prstGeom>
        </p:spPr>
      </p:pic>
      <p:pic>
        <p:nvPicPr>
          <p:cNvPr id="3" name="Picture 2">
            <a:extLst>
              <a:ext uri="{FF2B5EF4-FFF2-40B4-BE49-F238E27FC236}">
                <a16:creationId xmlns:a16="http://schemas.microsoft.com/office/drawing/2014/main" id="{0447FABB-0988-939A-37A0-15290B0D925B}"/>
              </a:ext>
            </a:extLst>
          </p:cNvPr>
          <p:cNvPicPr>
            <a:picLocks noChangeAspect="1"/>
          </p:cNvPicPr>
          <p:nvPr/>
        </p:nvPicPr>
        <p:blipFill>
          <a:blip r:embed="rId4"/>
          <a:stretch>
            <a:fillRect/>
          </a:stretch>
        </p:blipFill>
        <p:spPr>
          <a:xfrm>
            <a:off x="635756" y="1339307"/>
            <a:ext cx="4279614" cy="1708694"/>
          </a:xfrm>
          <a:prstGeom prst="rect">
            <a:avLst/>
          </a:prstGeom>
        </p:spPr>
      </p:pic>
      <p:pic>
        <p:nvPicPr>
          <p:cNvPr id="5" name="Picture 4">
            <a:extLst>
              <a:ext uri="{FF2B5EF4-FFF2-40B4-BE49-F238E27FC236}">
                <a16:creationId xmlns:a16="http://schemas.microsoft.com/office/drawing/2014/main" id="{F4DF8967-704E-4549-B00D-8710137FCC6F}"/>
              </a:ext>
            </a:extLst>
          </p:cNvPr>
          <p:cNvPicPr>
            <a:picLocks noChangeAspect="1"/>
          </p:cNvPicPr>
          <p:nvPr/>
        </p:nvPicPr>
        <p:blipFill>
          <a:blip r:embed="rId5"/>
          <a:stretch>
            <a:fillRect/>
          </a:stretch>
        </p:blipFill>
        <p:spPr>
          <a:xfrm>
            <a:off x="635756" y="3332739"/>
            <a:ext cx="4279614" cy="1733727"/>
          </a:xfrm>
          <a:prstGeom prst="rect">
            <a:avLst/>
          </a:prstGeom>
        </p:spPr>
      </p:pic>
    </p:spTree>
    <p:extLst>
      <p:ext uri="{BB962C8B-B14F-4D97-AF65-F5344CB8AC3E}">
        <p14:creationId xmlns:p14="http://schemas.microsoft.com/office/powerpoint/2010/main" val="943310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0"/>
          <p:cNvSpPr txBox="1">
            <a:spLocks noGrp="1"/>
          </p:cNvSpPr>
          <p:nvPr>
            <p:ph type="title"/>
          </p:nvPr>
        </p:nvSpPr>
        <p:spPr>
          <a:xfrm>
            <a:off x="1108463" y="1408050"/>
            <a:ext cx="33342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Alegreya Sans Medium" panose="020B0604020202020204" charset="0"/>
              </a:rPr>
              <a:t>Strategic</a:t>
            </a:r>
            <a:r>
              <a:rPr lang="en-US" dirty="0"/>
              <a:t> Alignment with </a:t>
            </a:r>
            <a:r>
              <a:rPr lang="en-US" dirty="0">
                <a:latin typeface="Alegreya Sans Medium" panose="020B0604020202020204" charset="0"/>
              </a:rPr>
              <a:t>Year</a:t>
            </a:r>
            <a:r>
              <a:rPr lang="en-US" dirty="0"/>
              <a:t> of </a:t>
            </a:r>
            <a:r>
              <a:rPr lang="en-US" dirty="0" err="1"/>
              <a:t>Croeso</a:t>
            </a:r>
            <a:r>
              <a:rPr lang="en-US" dirty="0"/>
              <a:t> 2025</a:t>
            </a:r>
            <a:endParaRPr dirty="0"/>
          </a:p>
        </p:txBody>
      </p:sp>
      <p:sp>
        <p:nvSpPr>
          <p:cNvPr id="240" name="Google Shape;240;p30"/>
          <p:cNvSpPr txBox="1">
            <a:spLocks noGrp="1"/>
          </p:cNvSpPr>
          <p:nvPr>
            <p:ph type="subTitle" idx="1"/>
          </p:nvPr>
        </p:nvSpPr>
        <p:spPr>
          <a:xfrm>
            <a:off x="1108463" y="1980750"/>
            <a:ext cx="3334200" cy="17547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t>This two-day culinary and hospitality summit is intentionally reflective of Visit </a:t>
            </a:r>
            <a:r>
              <a:rPr lang="en-US" dirty="0" err="1"/>
              <a:t>Wales’</a:t>
            </a:r>
            <a:r>
              <a:rPr lang="en-US" dirty="0"/>
              <a:t> Year of </a:t>
            </a:r>
            <a:r>
              <a:rPr lang="en-US" dirty="0" err="1"/>
              <a:t>Croeso</a:t>
            </a:r>
            <a:r>
              <a:rPr lang="en-US" dirty="0"/>
              <a:t> 2025 campaign, reflecting the fruitful hospitality and vibrant cultural heritage of Wales. </a:t>
            </a:r>
          </a:p>
          <a:p>
            <a:pPr marL="0" lvl="0" indent="0" algn="just" rtl="0">
              <a:lnSpc>
                <a:spcPct val="150000"/>
              </a:lnSpc>
              <a:spcBef>
                <a:spcPts val="0"/>
              </a:spcBef>
              <a:spcAft>
                <a:spcPts val="0"/>
              </a:spcAft>
              <a:buClr>
                <a:schemeClr val="dk1"/>
              </a:buClr>
              <a:buSzPts val="1100"/>
              <a:buFont typeface="Arial"/>
              <a:buNone/>
            </a:pPr>
            <a:r>
              <a:rPr lang="en-US" dirty="0"/>
              <a:t>Delegates are able to connect with local chefs, artisans and producers and find out about the real life experience and traditions that create distinctive features of the Welsh hospitality (Lai et al., 2024). </a:t>
            </a:r>
          </a:p>
        </p:txBody>
      </p:sp>
      <p:pic>
        <p:nvPicPr>
          <p:cNvPr id="241" name="Google Shape;241;p30"/>
          <p:cNvPicPr preferRelativeResize="0">
            <a:picLocks noGrp="1"/>
          </p:cNvPicPr>
          <p:nvPr>
            <p:ph type="pic" idx="2"/>
          </p:nvPr>
        </p:nvPicPr>
        <p:blipFill rotWithShape="1">
          <a:blip r:embed="rId3" cstate="email">
            <a:extLst>
              <a:ext uri="{28A0092B-C50C-407E-A947-70E740481C1C}">
                <a14:useLocalDpi xmlns:a14="http://schemas.microsoft.com/office/drawing/2010/main"/>
              </a:ext>
            </a:extLst>
          </a:blip>
          <a:srcRect/>
          <a:stretch/>
        </p:blipFill>
        <p:spPr>
          <a:xfrm>
            <a:off x="5248538" y="539500"/>
            <a:ext cx="2787000" cy="4064400"/>
          </a:xfrm>
          <a:prstGeom prst="round2SameRect">
            <a:avLst>
              <a:gd name="adj1" fmla="val 50000"/>
              <a:gd name="adj2" fmla="val 0"/>
            </a:avLst>
          </a:prstGeom>
        </p:spPr>
      </p:pic>
    </p:spTree>
    <p:extLst>
      <p:ext uri="{BB962C8B-B14F-4D97-AF65-F5344CB8AC3E}">
        <p14:creationId xmlns:p14="http://schemas.microsoft.com/office/powerpoint/2010/main" val="1702871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0"/>
          <p:cNvSpPr txBox="1">
            <a:spLocks noGrp="1"/>
          </p:cNvSpPr>
          <p:nvPr>
            <p:ph type="title"/>
          </p:nvPr>
        </p:nvSpPr>
        <p:spPr>
          <a:xfrm>
            <a:off x="1108463" y="1408050"/>
            <a:ext cx="33342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Alegreya Sans Medium" panose="020B0604020202020204" charset="0"/>
              </a:rPr>
              <a:t>Sustainability</a:t>
            </a:r>
            <a:r>
              <a:rPr lang="en-US" dirty="0"/>
              <a:t> and </a:t>
            </a:r>
            <a:r>
              <a:rPr lang="en-US" dirty="0">
                <a:latin typeface="Alegreya Sans Medium" panose="020B0604020202020204" charset="0"/>
              </a:rPr>
              <a:t>Risk</a:t>
            </a:r>
            <a:r>
              <a:rPr lang="en-US" dirty="0"/>
              <a:t> Considerations</a:t>
            </a:r>
            <a:endParaRPr dirty="0"/>
          </a:p>
        </p:txBody>
      </p:sp>
      <p:sp>
        <p:nvSpPr>
          <p:cNvPr id="240" name="Google Shape;240;p30"/>
          <p:cNvSpPr txBox="1">
            <a:spLocks noGrp="1"/>
          </p:cNvSpPr>
          <p:nvPr>
            <p:ph type="subTitle" idx="1"/>
          </p:nvPr>
        </p:nvSpPr>
        <p:spPr>
          <a:xfrm>
            <a:off x="1108463" y="1980750"/>
            <a:ext cx="3334200" cy="17547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t>Sustainability is fundamental to the vision of the “Taste of Wales – A 2-Day Culinary and Hospitality Summit,” which reflects not only the worldwide commitment to MICE standards and practices but also </a:t>
            </a:r>
            <a:r>
              <a:rPr lang="en-US" dirty="0" err="1"/>
              <a:t>Wales’</a:t>
            </a:r>
            <a:r>
              <a:rPr lang="en-US" dirty="0"/>
              <a:t> larger focus on ethical tourism attractiveness. The meeting will </a:t>
            </a:r>
            <a:r>
              <a:rPr lang="en-US" dirty="0" err="1"/>
              <a:t>emphasise</a:t>
            </a:r>
            <a:r>
              <a:rPr lang="en-US" dirty="0"/>
              <a:t> environmentally friendly actions at all stages (Filippova, 2023). </a:t>
            </a:r>
          </a:p>
        </p:txBody>
      </p:sp>
      <p:pic>
        <p:nvPicPr>
          <p:cNvPr id="241" name="Google Shape;241;p30"/>
          <p:cNvPicPr preferRelativeResize="0">
            <a:picLocks noGrp="1"/>
          </p:cNvPicPr>
          <p:nvPr>
            <p:ph type="pic" idx="2"/>
          </p:nvPr>
        </p:nvPicPr>
        <p:blipFill rotWithShape="1">
          <a:blip r:embed="rId3" cstate="email">
            <a:extLst>
              <a:ext uri="{28A0092B-C50C-407E-A947-70E740481C1C}">
                <a14:useLocalDpi xmlns:a14="http://schemas.microsoft.com/office/drawing/2010/main"/>
              </a:ext>
            </a:extLst>
          </a:blip>
          <a:srcRect/>
          <a:stretch/>
        </p:blipFill>
        <p:spPr>
          <a:xfrm>
            <a:off x="5248538" y="539500"/>
            <a:ext cx="2787000" cy="4064400"/>
          </a:xfrm>
          <a:prstGeom prst="round2SameRect">
            <a:avLst>
              <a:gd name="adj1" fmla="val 50000"/>
              <a:gd name="adj2" fmla="val 0"/>
            </a:avLst>
          </a:prstGeom>
        </p:spPr>
      </p:pic>
    </p:spTree>
    <p:extLst>
      <p:ext uri="{BB962C8B-B14F-4D97-AF65-F5344CB8AC3E}">
        <p14:creationId xmlns:p14="http://schemas.microsoft.com/office/powerpoint/2010/main" val="1999332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0"/>
          <p:cNvSpPr txBox="1">
            <a:spLocks noGrp="1"/>
          </p:cNvSpPr>
          <p:nvPr>
            <p:ph type="title"/>
          </p:nvPr>
        </p:nvSpPr>
        <p:spPr>
          <a:xfrm>
            <a:off x="1108463" y="1408050"/>
            <a:ext cx="33342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Alegreya Sans Medium" panose="020B0604020202020204" charset="0"/>
              </a:rPr>
              <a:t>Conclusion</a:t>
            </a:r>
            <a:endParaRPr dirty="0">
              <a:latin typeface="Alegreya Sans Medium" panose="020B0604020202020204" charset="0"/>
            </a:endParaRPr>
          </a:p>
        </p:txBody>
      </p:sp>
      <p:sp>
        <p:nvSpPr>
          <p:cNvPr id="240" name="Google Shape;240;p30"/>
          <p:cNvSpPr txBox="1">
            <a:spLocks noGrp="1"/>
          </p:cNvSpPr>
          <p:nvPr>
            <p:ph type="subTitle" idx="1"/>
          </p:nvPr>
        </p:nvSpPr>
        <p:spPr>
          <a:xfrm>
            <a:off x="1108463" y="1980750"/>
            <a:ext cx="3334200" cy="17547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t>The “Taste of Wales – A 2-Day Culinary and Hospitality Summit” offers the real deal and a meaningful venue for accelerating the well-known food culture and gracious hospitality of Wales. A strong intention by the audience, a comprehensive facility, environmentally conscious operations, and a clear path out of the red all bring the event in line with Visit </a:t>
            </a:r>
            <a:r>
              <a:rPr lang="en-US" dirty="0" err="1"/>
              <a:t>Wales’</a:t>
            </a:r>
            <a:r>
              <a:rPr lang="en-US" dirty="0"/>
              <a:t> Year of </a:t>
            </a:r>
            <a:r>
              <a:rPr lang="en-US" dirty="0" err="1"/>
              <a:t>Croeso</a:t>
            </a:r>
            <a:r>
              <a:rPr lang="en-US" dirty="0"/>
              <a:t> 2025 campaign to promote </a:t>
            </a:r>
            <a:r>
              <a:rPr lang="en-US" dirty="0" err="1"/>
              <a:t>Wales’</a:t>
            </a:r>
            <a:r>
              <a:rPr lang="en-US" dirty="0"/>
              <a:t> unique persona. </a:t>
            </a:r>
          </a:p>
        </p:txBody>
      </p:sp>
      <p:pic>
        <p:nvPicPr>
          <p:cNvPr id="241" name="Google Shape;241;p30"/>
          <p:cNvPicPr preferRelativeResize="0">
            <a:picLocks noGrp="1"/>
          </p:cNvPicPr>
          <p:nvPr>
            <p:ph type="pic" idx="2"/>
          </p:nvPr>
        </p:nvPicPr>
        <p:blipFill rotWithShape="1">
          <a:blip r:embed="rId3" cstate="email">
            <a:extLst>
              <a:ext uri="{28A0092B-C50C-407E-A947-70E740481C1C}">
                <a14:useLocalDpi xmlns:a14="http://schemas.microsoft.com/office/drawing/2010/main"/>
              </a:ext>
            </a:extLst>
          </a:blip>
          <a:srcRect/>
          <a:stretch/>
        </p:blipFill>
        <p:spPr>
          <a:xfrm>
            <a:off x="5248538" y="539500"/>
            <a:ext cx="2787000" cy="4064400"/>
          </a:xfrm>
          <a:prstGeom prst="round2SameRect">
            <a:avLst>
              <a:gd name="adj1" fmla="val 50000"/>
              <a:gd name="adj2" fmla="val 0"/>
            </a:avLst>
          </a:prstGeom>
        </p:spPr>
      </p:pic>
    </p:spTree>
    <p:extLst>
      <p:ext uri="{BB962C8B-B14F-4D97-AF65-F5344CB8AC3E}">
        <p14:creationId xmlns:p14="http://schemas.microsoft.com/office/powerpoint/2010/main" val="3284168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0"/>
          <p:cNvSpPr txBox="1">
            <a:spLocks noGrp="1"/>
          </p:cNvSpPr>
          <p:nvPr>
            <p:ph type="title"/>
          </p:nvPr>
        </p:nvSpPr>
        <p:spPr>
          <a:xfrm>
            <a:off x="837260" y="471878"/>
            <a:ext cx="33342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Alegreya Sans Medium" panose="020B0604020202020204" charset="0"/>
              </a:rPr>
              <a:t>References</a:t>
            </a:r>
            <a:endParaRPr dirty="0">
              <a:latin typeface="Alegreya Sans Medium" panose="020B0604020202020204" charset="0"/>
            </a:endParaRPr>
          </a:p>
        </p:txBody>
      </p:sp>
      <p:sp>
        <p:nvSpPr>
          <p:cNvPr id="240" name="Google Shape;240;p30"/>
          <p:cNvSpPr txBox="1">
            <a:spLocks noGrp="1"/>
          </p:cNvSpPr>
          <p:nvPr>
            <p:ph type="subTitle" idx="1"/>
          </p:nvPr>
        </p:nvSpPr>
        <p:spPr>
          <a:xfrm>
            <a:off x="837260" y="890200"/>
            <a:ext cx="7469480" cy="3781422"/>
          </a:xfrm>
          <a:prstGeom prst="rect">
            <a:avLst/>
          </a:prstGeom>
        </p:spPr>
        <p:txBody>
          <a:bodyPr spcFirstLastPara="1" wrap="square" lIns="91425" tIns="91425" rIns="91425" bIns="91425" anchor="t" anchorCtr="0">
            <a:noAutofit/>
          </a:bodyPr>
          <a:lstStyle/>
          <a:p>
            <a:pPr marL="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Assaf, A.G., Josiassen, A. and Oh, H. (2015) “Internationalization and hotel performance,”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Tourism Economics</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22(3), pp. 572–592. Available at: https://doi.org/10.5367/te.2015.0460.</a:t>
            </a:r>
          </a:p>
          <a:p>
            <a:pPr marL="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Filippova, </a:t>
            </a: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O.Yu</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(2023) “INTERNATIONAL HOTEL SERVICE INDUSTRY TRENDS,”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VISNYK </a:t>
            </a:r>
            <a:r>
              <a:rPr lang="en-US" sz="800" i="1"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Оf</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Donetsk National University of Economics and Trade Named After Mykhailo Tugan-Baranovsky</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(2(79) 2023), pp. 63–68. Available at: https://doi.org/10.33274/2079-4819-2023-79-2-63-68.</a:t>
            </a:r>
          </a:p>
          <a:p>
            <a:pPr marL="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Fox, D., Gouthro, M.B., </a:t>
            </a: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Morakabati</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Y. and </a:t>
            </a: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Brackstone</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J. (2014)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Doing events research: From Theory to Practice</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Routledge.</a:t>
            </a:r>
          </a:p>
          <a:p>
            <a:pPr marL="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Lai, T.-C., Liu, H.-L., Wu, R. and Wu, C. (2024) “Examination of operational strategy of International Tourist hotels,”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International Journal of Social Sciences and Artistic Innovations</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4(2), pp. 26–34. Available at: https://doi.org/10.35745/ijssai2024v04.020003.</a:t>
            </a:r>
          </a:p>
          <a:p>
            <a:pPr marL="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Lashley, C. (2019) “Academy of International Hospitality Research Conference, 26–27 March 2019 — Local food for vital regions: facts and myths,”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Research in Hospitality Management</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9(1), pp. 1–2. Available at: https://doi.org/10.1080/22243534.2019.1653609.</a:t>
            </a:r>
          </a:p>
          <a:p>
            <a:pPr marL="0" indent="0" algn="just">
              <a:buNone/>
            </a:pP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Leonidou</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L.C., </a:t>
            </a: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Leonidou</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C.N., Fotiadis, T.A. and </a:t>
            </a: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Aykol</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B. (2015) “Dynamic capabilities driving an eco-based advantage and performance in global hotel chains: The moderating effect of international strategy,”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Tourism Management</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50, pp. 268–280. Available at: https://doi.org/10.1016/j.tourman.2015.03.005.</a:t>
            </a:r>
          </a:p>
          <a:p>
            <a:pPr marL="0" indent="0" algn="just">
              <a:buNone/>
            </a:pP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Matwick</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Keri and </a:t>
            </a: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Matwick</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Kelsi (2020) “Trump-Kim 2018 Singapore Summit and culinary diplomacy: the role of food and symbols in international relations,”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Place Branding and Public Diplomacy</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18(2), pp. 65–76. Available at: https://doi.org/10.1057/s41254-020-00188-x.</a:t>
            </a:r>
          </a:p>
          <a:p>
            <a:pPr marL="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Meredith, J.R. (2021)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Project management: A Strategic Managerial Approach</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a:t>
            </a:r>
          </a:p>
          <a:p>
            <a:pPr marL="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Palacios-Florencio, B., Del Junco, J.G., Castellanos-Verdugo, M. and Rosa-Díaz, I.M. (2018) “Trust as mediator of corporate social responsibility, image and loyalty in the hotel sector,”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Journal of Sustainable Tourism</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26(7), pp. 1273–1289. Available at: https://doi.org/10.1080/09669582.2018.1447944.</a:t>
            </a:r>
          </a:p>
          <a:p>
            <a:pPr marL="0" indent="0" algn="just">
              <a:buNone/>
            </a:pP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Popsa</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R.E. (2021) “CONCEPTUALIZING BUSINESS MODELS OF INTERNATIONAL HOTEL CHAINS,” </a:t>
            </a:r>
            <a:r>
              <a:rPr lang="en-US" sz="800" i="1"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Revista</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Economica</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73(2), pp. 89–97. Available at: https://doi.org/10.56043/reveco-2021-0017.</a:t>
            </a:r>
          </a:p>
          <a:p>
            <a:pPr marL="0" indent="0" algn="just">
              <a:buNone/>
            </a:pP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Rossidis</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I., Belias, D. and Vasiliadis, L. (2021) “Strategic hotel management in the ‘Hostile’ International environment,” in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Springer proceedings in business and economics</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pp. 325–336. Available at: https://doi.org/10.1007/978-3-030-72469-6_21.</a:t>
            </a:r>
          </a:p>
          <a:p>
            <a:pPr marL="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Ruiz-Fernández, L., </a:t>
            </a: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Rienda</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L. and Marco-Lajara, B. (2024) “Hotel chains and sustainable development: degree of internationalization, SDGs and dynamic capabilities as drivers of successful performance,”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Environment Development and Sustainability</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[Preprint]. Available at: https://doi.org/10.1007/s10668-024-04721-3.</a:t>
            </a:r>
          </a:p>
          <a:p>
            <a:pPr marL="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Schuckert, M., Liang, S., Law, R. and Sun, W. (2018) “How do domestic and international high-end hotel brands receive and manage customer feedback?,”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International Journal of Hospitality Management</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77, pp. 528–537. Available at: https://doi.org/10.1016/j.ijhm.2018.08.017.</a:t>
            </a:r>
          </a:p>
          <a:p>
            <a:pPr marL="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Smith, A. (2012)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Events and urban regeneration: The Strategic Use of Events to </a:t>
            </a:r>
            <a:r>
              <a:rPr lang="en-US" sz="800" i="1"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Revitalise</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Cities</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Routledge: Oxford.</a:t>
            </a:r>
          </a:p>
          <a:p>
            <a:pPr marL="0" indent="0" algn="just">
              <a:buNone/>
            </a:pP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Suhairom</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N., </a:t>
            </a: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Musta’amal</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A.H., Amin, N.F.M., Kamin, Y. and Wahid, N.H.A. (2019) “Quality culinary workforce competencies for sustainable career development among culinary professionals,”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International Journal of Hospitality Management</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81, pp. 205–220. Available at: https://doi.org/10.1016/j.ijhm.2019.04.010.</a:t>
            </a:r>
          </a:p>
          <a:p>
            <a:pPr marL="0" indent="0" algn="just">
              <a:buNone/>
            </a:pP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Wondirad</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A., </a:t>
            </a: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Kebete</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Y. and Li, Y. (2021) “Culinary tourism as a driver of regional economic development and socio-cultural revitalization: Evidence from Amhara National Regional State, Ethiopia,”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Journal of Destination Marketing &amp; Management</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19, p. 100482. Available at: https://doi.org/10.1016/j.jdmm.2020.100482.</a:t>
            </a:r>
          </a:p>
          <a:p>
            <a:pPr marL="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Xu, H., Ye, T. and Chan, D. (2018) “When cosmopolitan corporations meet local environments: The impact on managerial structure in international luxury hotels,”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International Journal of Hospitality Management</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74, pp. 30–39. Available at: https://doi.org/10.1016/j.ijhm.2018.02.017.</a:t>
            </a:r>
          </a:p>
          <a:p>
            <a:pPr marL="0" marR="0" indent="0" algn="just">
              <a:buNone/>
            </a:pP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Yu, Y., Byun, W.-H. and Lee, T.J. (2013) “Critical issues of </a:t>
            </a:r>
            <a:r>
              <a:rPr lang="en-US" sz="800" kern="100" dirty="0" err="1">
                <a:solidFill>
                  <a:srgbClr val="000000"/>
                </a:solidFill>
                <a:effectLst/>
                <a:latin typeface="Alegreya Sans Medium" panose="020B0604020202020204" charset="0"/>
                <a:ea typeface="Aptos" panose="020B0004020202020204" pitchFamily="34" charset="0"/>
                <a:cs typeface="Times New Roman" panose="02020603050405020304" pitchFamily="18" charset="0"/>
              </a:rPr>
              <a:t>globalisation</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in the international hotel industry,” </a:t>
            </a:r>
            <a:r>
              <a:rPr lang="en-US" sz="800" i="1"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Current Issues in Tourism</a:t>
            </a:r>
            <a:r>
              <a:rPr lang="en-US" sz="8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 17(2), pp. 114–118. Available at: </a:t>
            </a:r>
            <a:r>
              <a:rPr lang="en-US" sz="800" u="sng"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https://doi.org/10.1080/13683500.2012.761678</a:t>
            </a:r>
            <a:r>
              <a:rPr lang="en-US" sz="700" kern="100" dirty="0">
                <a:solidFill>
                  <a:srgbClr val="000000"/>
                </a:solidFill>
                <a:effectLst/>
                <a:latin typeface="Alegreya Sans Medium" panose="020B0604020202020204" charset="0"/>
                <a:ea typeface="Aptos" panose="020B0004020202020204" pitchFamily="34" charset="0"/>
                <a:cs typeface="Times New Roman" panose="02020603050405020304" pitchFamily="18" charset="0"/>
              </a:rPr>
              <a:t>.</a:t>
            </a:r>
          </a:p>
        </p:txBody>
      </p:sp>
    </p:spTree>
    <p:extLst>
      <p:ext uri="{BB962C8B-B14F-4D97-AF65-F5344CB8AC3E}">
        <p14:creationId xmlns:p14="http://schemas.microsoft.com/office/powerpoint/2010/main" val="643446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4D502-95AE-056E-EAC4-78AB253F1FAF}"/>
              </a:ext>
            </a:extLst>
          </p:cNvPr>
          <p:cNvSpPr>
            <a:spLocks noGrp="1"/>
          </p:cNvSpPr>
          <p:nvPr>
            <p:ph type="title"/>
          </p:nvPr>
        </p:nvSpPr>
        <p:spPr/>
        <p:txBody>
          <a:bodyPr/>
          <a:lstStyle/>
          <a:p>
            <a:r>
              <a:rPr lang="en-GB" dirty="0"/>
              <a:t>AI declaration</a:t>
            </a:r>
          </a:p>
        </p:txBody>
      </p:sp>
      <p:sp>
        <p:nvSpPr>
          <p:cNvPr id="3" name="Subtitle 2">
            <a:extLst>
              <a:ext uri="{FF2B5EF4-FFF2-40B4-BE49-F238E27FC236}">
                <a16:creationId xmlns:a16="http://schemas.microsoft.com/office/drawing/2014/main" id="{45C0F4CF-7973-A191-6861-8A316705E191}"/>
              </a:ext>
            </a:extLst>
          </p:cNvPr>
          <p:cNvSpPr>
            <a:spLocks noGrp="1"/>
          </p:cNvSpPr>
          <p:nvPr>
            <p:ph type="subTitle" idx="1"/>
          </p:nvPr>
        </p:nvSpPr>
        <p:spPr>
          <a:xfrm>
            <a:off x="1108462" y="1980750"/>
            <a:ext cx="7245023" cy="1754700"/>
          </a:xfrm>
        </p:spPr>
        <p:txBody>
          <a:bodyPr/>
          <a:lstStyle/>
          <a:p>
            <a:pPr marL="152400" indent="0">
              <a:buNone/>
            </a:pPr>
            <a:r>
              <a:rPr lang="en-US" dirty="0"/>
              <a:t>I acknowledge the use of ChatGPT (https://chat.openai.com) on  19</a:t>
            </a:r>
            <a:r>
              <a:rPr lang="en-US" baseline="30000" dirty="0"/>
              <a:t>th</a:t>
            </a:r>
            <a:r>
              <a:rPr lang="en-US" dirty="0"/>
              <a:t> of May 2025 to support my work with research, structure, and proofreading assistance. I used the prompt(s):</a:t>
            </a:r>
          </a:p>
          <a:p>
            <a:r>
              <a:rPr lang="en-US" dirty="0"/>
              <a:t>"Help me outline a clear argument structure for my essay on Tales of Wales- a  2 day Culinary and Hospitality event.“</a:t>
            </a:r>
          </a:p>
          <a:p>
            <a:r>
              <a:rPr lang="en-US" dirty="0"/>
              <a:t>"Check this paragraph for grammar and clarity  within academic standards.“</a:t>
            </a:r>
          </a:p>
          <a:p>
            <a:pPr marL="152400" indent="0">
              <a:buNone/>
            </a:pPr>
            <a:r>
              <a:rPr lang="en-US" dirty="0"/>
              <a:t>I confirm that I have not presented any AI-generated text as my own work. I confirm I have copies of my drafts, notes, and other resources I used before and after the use of AI tools which I may be asked to provide in evidence.</a:t>
            </a:r>
            <a:endParaRPr lang="en-GB" dirty="0"/>
          </a:p>
        </p:txBody>
      </p:sp>
    </p:spTree>
    <p:extLst>
      <p:ext uri="{BB962C8B-B14F-4D97-AF65-F5344CB8AC3E}">
        <p14:creationId xmlns:p14="http://schemas.microsoft.com/office/powerpoint/2010/main" val="1769058311"/>
      </p:ext>
    </p:extLst>
  </p:cSld>
  <p:clrMapOvr>
    <a:masterClrMapping/>
  </p:clrMapOvr>
</p:sld>
</file>

<file path=ppt/theme/theme1.xml><?xml version="1.0" encoding="utf-8"?>
<a:theme xmlns:a="http://schemas.openxmlformats.org/drawingml/2006/main" name="Clean Aesthetic Company Profile by Slidesgo">
  <a:themeElements>
    <a:clrScheme name="Simple Light">
      <a:dk1>
        <a:srgbClr val="4A3C30"/>
      </a:dk1>
      <a:lt1>
        <a:srgbClr val="F6F3EC"/>
      </a:lt1>
      <a:dk2>
        <a:srgbClr val="E9D9C8"/>
      </a:dk2>
      <a:lt2>
        <a:srgbClr val="9D6F4D"/>
      </a:lt2>
      <a:accent1>
        <a:srgbClr val="967860"/>
      </a:accent1>
      <a:accent2>
        <a:srgbClr val="9F9685"/>
      </a:accent2>
      <a:accent3>
        <a:srgbClr val="FFFFFF"/>
      </a:accent3>
      <a:accent4>
        <a:srgbClr val="FFFFFF"/>
      </a:accent4>
      <a:accent5>
        <a:srgbClr val="FFFFFF"/>
      </a:accent5>
      <a:accent6>
        <a:srgbClr val="FFFFFF"/>
      </a:accent6>
      <a:hlink>
        <a:srgbClr val="20212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TotalTime>
  <Words>1806</Words>
  <Application>Microsoft Office PowerPoint</Application>
  <PresentationFormat>On-screen Show (16:9)</PresentationFormat>
  <Paragraphs>64</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EB Garamond SemiBold</vt:lpstr>
      <vt:lpstr>Alegreya Sans Medium</vt:lpstr>
      <vt:lpstr>Nunito Light</vt:lpstr>
      <vt:lpstr>Arial</vt:lpstr>
      <vt:lpstr>Times New Roman</vt:lpstr>
      <vt:lpstr>Clean Aesthetic Company Profile by Slidesgo</vt:lpstr>
      <vt:lpstr>BMIH6007 International Meetings Management for the Hotel Industry Assignment 1</vt:lpstr>
      <vt:lpstr>Introduction</vt:lpstr>
      <vt:lpstr>Event Overview and Purpose</vt:lpstr>
      <vt:lpstr>Event Content and Context</vt:lpstr>
      <vt:lpstr>Situational Analysis- SWOT </vt:lpstr>
      <vt:lpstr>Market Factors</vt:lpstr>
      <vt:lpstr>Marketing strategy- 4 Ps approach</vt:lpstr>
      <vt:lpstr>Operational Feasibility</vt:lpstr>
      <vt:lpstr>Financial Feasibility</vt:lpstr>
      <vt:lpstr>Strategic Alignment with Year of Croeso 2025</vt:lpstr>
      <vt:lpstr>Sustainability and Risk Considerations</vt:lpstr>
      <vt:lpstr>Conclusion</vt:lpstr>
      <vt:lpstr>References</vt:lpstr>
      <vt:lpstr>AI declaration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Alexandru Ciprian Plaveti (2246419)</cp:lastModifiedBy>
  <cp:revision>1</cp:revision>
  <dcterms:modified xsi:type="dcterms:W3CDTF">2025-05-21T04:44:27Z</dcterms:modified>
</cp:coreProperties>
</file>