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0"/>
  </p:notesMasterIdLst>
  <p:sldIdLst>
    <p:sldId id="256" r:id="rId2"/>
    <p:sldId id="258" r:id="rId3"/>
    <p:sldId id="259" r:id="rId4"/>
    <p:sldId id="260" r:id="rId5"/>
    <p:sldId id="261" r:id="rId6"/>
    <p:sldId id="262"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B3A95E-3155-481D-980C-3151852929ED}" type="datetimeFigureOut">
              <a:rPr lang="en-GB" smtClean="0"/>
              <a:t>29/04/2020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5BD17B-0585-4758-AB95-6C81791A4F6D}" type="slidenum">
              <a:rPr lang="en-GB" smtClean="0"/>
              <a:t>‹#›</a:t>
            </a:fld>
            <a:endParaRPr lang="en-GB" dirty="0"/>
          </a:p>
        </p:txBody>
      </p:sp>
    </p:spTree>
    <p:extLst>
      <p:ext uri="{BB962C8B-B14F-4D97-AF65-F5344CB8AC3E}">
        <p14:creationId xmlns:p14="http://schemas.microsoft.com/office/powerpoint/2010/main" val="713351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1</a:t>
            </a:fld>
            <a:endParaRPr lang="en-GB" dirty="0"/>
          </a:p>
        </p:txBody>
      </p:sp>
    </p:spTree>
    <p:extLst>
      <p:ext uri="{BB962C8B-B14F-4D97-AF65-F5344CB8AC3E}">
        <p14:creationId xmlns:p14="http://schemas.microsoft.com/office/powerpoint/2010/main" val="97389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Belbin team role</a:t>
            </a:r>
            <a:r>
              <a:rPr lang="en-US" sz="1200" kern="1200" baseline="0" dirty="0">
                <a:solidFill>
                  <a:schemeClr val="tx1"/>
                </a:solidFill>
                <a:effectLst/>
                <a:latin typeface="Times New Roman" pitchFamily="18" charset="0"/>
                <a:ea typeface="+mn-ea"/>
                <a:cs typeface="Times New Roman" pitchFamily="18" charset="0"/>
              </a:rPr>
              <a:t> model was d</a:t>
            </a:r>
            <a:r>
              <a:rPr lang="en-US" sz="1200" kern="1200" dirty="0">
                <a:solidFill>
                  <a:schemeClr val="tx1"/>
                </a:solidFill>
                <a:effectLst/>
                <a:latin typeface="Times New Roman" pitchFamily="18" charset="0"/>
                <a:ea typeface="+mn-ea"/>
                <a:cs typeface="Times New Roman" pitchFamily="18" charset="0"/>
              </a:rPr>
              <a:t>eveloped by Meredith Belbin in 1981. It</a:t>
            </a:r>
            <a:r>
              <a:rPr lang="en-US" sz="1200" kern="1200" baseline="0" dirty="0">
                <a:solidFill>
                  <a:schemeClr val="tx1"/>
                </a:solidFill>
                <a:effectLst/>
                <a:latin typeface="Times New Roman" pitchFamily="18" charset="0"/>
                <a:ea typeface="+mn-ea"/>
                <a:cs typeface="Times New Roman" pitchFamily="18" charset="0"/>
              </a:rPr>
              <a:t> </a:t>
            </a:r>
            <a:r>
              <a:rPr lang="en-US" sz="1200" kern="1200" dirty="0">
                <a:solidFill>
                  <a:schemeClr val="tx1"/>
                </a:solidFill>
                <a:effectLst/>
                <a:latin typeface="Times New Roman" pitchFamily="18" charset="0"/>
                <a:ea typeface="+mn-ea"/>
                <a:cs typeface="Times New Roman" pitchFamily="18" charset="0"/>
              </a:rPr>
              <a:t>has become one of the most accessible and widely used tools to support team building. The team roles were designed to define and predict potential success of management teams, recognizing that the strongest teams have a diversity of characters and personality types. It has been criticized due to its potential oversimplification and 'pigeon-holing' of individuals. However, when used wisely to gain insight about the working of the team. Belbin’s team role model is an effective way to assess the relative strengths and weaknesses of a team. Helps the team to understand ways in which it could improve performance.</a:t>
            </a:r>
          </a:p>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3</a:t>
            </a:fld>
            <a:endParaRPr lang="en-GB" dirty="0"/>
          </a:p>
        </p:txBody>
      </p:sp>
    </p:spTree>
    <p:extLst>
      <p:ext uri="{BB962C8B-B14F-4D97-AF65-F5344CB8AC3E}">
        <p14:creationId xmlns:p14="http://schemas.microsoft.com/office/powerpoint/2010/main" val="900889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Belbin describes a team role as a tendency to behave, contribute and interrelate with others in a particular way. There are 3 action oriented roles are shaper, implementer and completer finisher.</a:t>
            </a:r>
            <a:r>
              <a:rPr lang="en-US" sz="1200" kern="1200" baseline="0" dirty="0">
                <a:solidFill>
                  <a:schemeClr val="tx1"/>
                </a:solidFill>
                <a:effectLst/>
                <a:latin typeface="Times New Roman" pitchFamily="18" charset="0"/>
                <a:ea typeface="+mn-ea"/>
                <a:cs typeface="Times New Roman" pitchFamily="18" charset="0"/>
              </a:rPr>
              <a:t> Three</a:t>
            </a:r>
            <a:r>
              <a:rPr lang="en-US" sz="1200" kern="1200" dirty="0">
                <a:solidFill>
                  <a:schemeClr val="tx1"/>
                </a:solidFill>
                <a:effectLst/>
                <a:latin typeface="Times New Roman" pitchFamily="18" charset="0"/>
                <a:ea typeface="+mn-ea"/>
                <a:cs typeface="Times New Roman" pitchFamily="18" charset="0"/>
              </a:rPr>
              <a:t> people oriented roles are</a:t>
            </a:r>
            <a:r>
              <a:rPr lang="en-US" sz="1200" kern="1200" baseline="0" dirty="0">
                <a:solidFill>
                  <a:schemeClr val="tx1"/>
                </a:solidFill>
                <a:effectLst/>
                <a:latin typeface="Times New Roman" pitchFamily="18" charset="0"/>
                <a:ea typeface="+mn-ea"/>
                <a:cs typeface="Times New Roman" pitchFamily="18" charset="0"/>
              </a:rPr>
              <a:t> </a:t>
            </a:r>
            <a:r>
              <a:rPr lang="en-US" sz="1200" kern="1200" dirty="0">
                <a:solidFill>
                  <a:schemeClr val="tx1"/>
                </a:solidFill>
                <a:effectLst/>
                <a:latin typeface="Times New Roman" pitchFamily="18" charset="0"/>
                <a:ea typeface="+mn-ea"/>
                <a:cs typeface="Times New Roman" pitchFamily="18" charset="0"/>
              </a:rPr>
              <a:t>coordinators, team worker and resource investigator. Three cerebral roles </a:t>
            </a:r>
            <a:r>
              <a:rPr lang="en-US" sz="1200" kern="1200" baseline="0" dirty="0">
                <a:solidFill>
                  <a:schemeClr val="tx1"/>
                </a:solidFill>
                <a:effectLst/>
                <a:latin typeface="Times New Roman" pitchFamily="18" charset="0"/>
                <a:ea typeface="+mn-ea"/>
                <a:cs typeface="Times New Roman" pitchFamily="18" charset="0"/>
              </a:rPr>
              <a:t>are p</a:t>
            </a:r>
            <a:r>
              <a:rPr lang="en-US" sz="1200" kern="1200" dirty="0">
                <a:solidFill>
                  <a:schemeClr val="tx1"/>
                </a:solidFill>
                <a:effectLst/>
                <a:latin typeface="Times New Roman" pitchFamily="18" charset="0"/>
                <a:ea typeface="+mn-ea"/>
                <a:cs typeface="Times New Roman" pitchFamily="18" charset="0"/>
              </a:rPr>
              <a:t>lant, monitor evaluator and specialist. </a:t>
            </a:r>
          </a:p>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4</a:t>
            </a:fld>
            <a:endParaRPr lang="en-GB" dirty="0"/>
          </a:p>
        </p:txBody>
      </p:sp>
    </p:spTree>
    <p:extLst>
      <p:ext uri="{BB962C8B-B14F-4D97-AF65-F5344CB8AC3E}">
        <p14:creationId xmlns:p14="http://schemas.microsoft.com/office/powerpoint/2010/main" val="3469295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Plants employees within the consultation</a:t>
            </a:r>
            <a:r>
              <a:rPr lang="en-US" sz="1200" kern="1200" baseline="0" dirty="0">
                <a:solidFill>
                  <a:schemeClr val="tx1"/>
                </a:solidFill>
                <a:effectLst/>
                <a:latin typeface="Times New Roman" pitchFamily="18" charset="0"/>
                <a:ea typeface="+mn-ea"/>
                <a:cs typeface="Times New Roman" pitchFamily="18" charset="0"/>
              </a:rPr>
              <a:t> services organization</a:t>
            </a:r>
            <a:r>
              <a:rPr lang="en-US" sz="1200" kern="1200" dirty="0">
                <a:solidFill>
                  <a:schemeClr val="tx1"/>
                </a:solidFill>
                <a:effectLst/>
                <a:latin typeface="Times New Roman" pitchFamily="18" charset="0"/>
                <a:ea typeface="+mn-ea"/>
                <a:cs typeface="Times New Roman" pitchFamily="18" charset="0"/>
              </a:rPr>
              <a:t> are innovators and inventors and can be highly creative. Their ideas may often be radical and may lack practical constraint. They are independent, clever, and original but may be weak in communicating with other people on a different wavelength. The main uses of a PL are to generate new proposals and to solve complex problems. PLs are often needed in the initial stages of a project or when a project is failing to progress.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Monitor evaluators (ME) employees within the consultation service organization are serious-minded, prudent individuals with a built-in immunity for being overenthusiastic. They are slow in making decisions preferring to think things over. Usually they have a high critical thinking ability. They have a good capacity for shrewd judgments that take all factors into account.</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Specialties employees within the consultation service organization are dedicated individuals who pride themselves on acquiring technical skills and specialised knowledge. Their priorities centre on maintaining professional standards and on furthering and defending their own field.</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itchFamily="18" charset="0"/>
              <a:ea typeface="+mn-ea"/>
              <a:cs typeface="Times New Roman" pitchFamily="18" charset="0"/>
            </a:endParaRPr>
          </a:p>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5</a:t>
            </a:fld>
            <a:endParaRPr lang="en-GB" dirty="0"/>
          </a:p>
        </p:txBody>
      </p:sp>
    </p:spTree>
    <p:extLst>
      <p:ext uri="{BB962C8B-B14F-4D97-AF65-F5344CB8AC3E}">
        <p14:creationId xmlns:p14="http://schemas.microsoft.com/office/powerpoint/2010/main" val="4236726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itchFamily="18" charset="0"/>
                <a:ea typeface="+mn-ea"/>
                <a:cs typeface="Times New Roman" pitchFamily="18" charset="0"/>
              </a:rPr>
              <a:t>Complete finisher (CF) within the consultation service organization will be employees that have a great capacity for follow through and attention to detail. They are unlikely to start anything that they cannot finish. They are motivated by internal anxiety, yet outwardly they may appear unruffled. CFs is invaluable where tasks demand close concentration and a high degree of accuracy. Ensures the team meets its obligations and delivers on time. Ensures nothing is overlooked and that the detail is not neglected. Makes sure the team doesn’t waste time.</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Implementers (IMP) within the consultation service organization are employees that have practical common sense and a good deal of self-control and discipline. They favour hard work and tackle problems in a systematic fashion. On a wider front the IMP is typically a person whose loyalty and interest lie with the Company and who is less concerned with the pursuit of self-interest. IMPs are useful to an organisation because of their reliability and capacity for application.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Shapers (SH) within the consultation service organization are employees that highly motivated with a lot of nervous energy and a need for achievement. These are driving forces or engine of the team, ideal project leader and leads from the front. </a:t>
            </a:r>
          </a:p>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6</a:t>
            </a:fld>
            <a:endParaRPr lang="en-GB" dirty="0"/>
          </a:p>
        </p:txBody>
      </p:sp>
    </p:spTree>
    <p:extLst>
      <p:ext uri="{BB962C8B-B14F-4D97-AF65-F5344CB8AC3E}">
        <p14:creationId xmlns:p14="http://schemas.microsoft.com/office/powerpoint/2010/main" val="2018113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Coordinator (C0) employees within the consultancy service organization have the capabilities to cause others to work towards shared goals. COs are well placed when put in charge of a team of people with diverse skills and personal characteristics. They perform better in dealing with colleagues of near or equal rank than in directing junior subordinates. Guides team to achieving its objectives. Ensures the best use is made of each member’s potential. Good at summing up at team discussion.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Team worker (TW) employees within the consultancy service organization are the most supportive members of a team. The role of the TW is to prevent interpersonal problems arising within a team and thus allows all team members to contribute effectively. These promote unity and harmony in the team. Creates and maintains informal network of communication between team members.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itchFamily="18" charset="0"/>
                <a:ea typeface="+mn-ea"/>
                <a:cs typeface="Times New Roman" pitchFamily="18" charset="0"/>
              </a:rPr>
              <a:t>These bring ideas and information back to the team. These employees get around, meet people, pose questions, and finds treasure in unexpected spots. These easily integrated into the team.  These have masses of contacts, prevent the team from stagnating, and promote communication (</a:t>
            </a:r>
            <a:r>
              <a:rPr lang="en-US" dirty="0">
                <a:latin typeface="Times New Roman" pitchFamily="18" charset="0"/>
                <a:cs typeface="Times New Roman" pitchFamily="18" charset="0"/>
              </a:rPr>
              <a:t>Talib, Riaz, and Iqbal, 2014)</a:t>
            </a:r>
            <a:r>
              <a:rPr lang="en-US" sz="1200" kern="1200" dirty="0">
                <a:solidFill>
                  <a:schemeClr val="tx1"/>
                </a:solidFill>
                <a:effectLst/>
                <a:latin typeface="Times New Roman" pitchFamily="18" charset="0"/>
                <a:ea typeface="+mn-ea"/>
                <a:cs typeface="Times New Roman" pitchFamily="18" charset="0"/>
              </a:rPr>
              <a:t>. </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itchFamily="18" charset="0"/>
              <a:ea typeface="+mn-ea"/>
              <a:cs typeface="Times New Roman" pitchFamily="18" charset="0"/>
            </a:endParaRPr>
          </a:p>
          <a:p>
            <a:endParaRPr lang="en-GB" dirty="0"/>
          </a:p>
        </p:txBody>
      </p:sp>
      <p:sp>
        <p:nvSpPr>
          <p:cNvPr id="4" name="Slide Number Placeholder 3"/>
          <p:cNvSpPr>
            <a:spLocks noGrp="1"/>
          </p:cNvSpPr>
          <p:nvPr>
            <p:ph type="sldNum" sz="quarter" idx="5"/>
          </p:nvPr>
        </p:nvSpPr>
        <p:spPr/>
        <p:txBody>
          <a:bodyPr/>
          <a:lstStyle/>
          <a:p>
            <a:fld id="{D05BD17B-0585-4758-AB95-6C81791A4F6D}" type="slidenum">
              <a:rPr lang="en-GB" smtClean="0"/>
              <a:t>7</a:t>
            </a:fld>
            <a:endParaRPr lang="en-GB" dirty="0"/>
          </a:p>
        </p:txBody>
      </p:sp>
    </p:spTree>
    <p:extLst>
      <p:ext uri="{BB962C8B-B14F-4D97-AF65-F5344CB8AC3E}">
        <p14:creationId xmlns:p14="http://schemas.microsoft.com/office/powerpoint/2010/main" val="2586924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1618079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348626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1657186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1706470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8543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1107884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88582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615609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066383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836920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339926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199350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881441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3669466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1325475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3868899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943BE0-4F6B-4B51-BAD1-F25ABD7A40C3}" type="datetimeFigureOut">
              <a:rPr lang="en-GB" smtClean="0"/>
              <a:t>29/04/2020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BEB99-687F-4C7B-AE9D-C2D98AFA7D4E}" type="slidenum">
              <a:rPr lang="en-GB" smtClean="0"/>
              <a:t>‹#›</a:t>
            </a:fld>
            <a:endParaRPr lang="en-GB" dirty="0"/>
          </a:p>
        </p:txBody>
      </p:sp>
    </p:spTree>
    <p:extLst>
      <p:ext uri="{BB962C8B-B14F-4D97-AF65-F5344CB8AC3E}">
        <p14:creationId xmlns:p14="http://schemas.microsoft.com/office/powerpoint/2010/main" val="2593313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943BE0-4F6B-4B51-BAD1-F25ABD7A40C3}" type="datetimeFigureOut">
              <a:rPr lang="en-GB" smtClean="0"/>
              <a:t>29/04/2020</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82BEB99-687F-4C7B-AE9D-C2D98AFA7D4E}" type="slidenum">
              <a:rPr lang="en-GB" smtClean="0"/>
              <a:t>‹#›</a:t>
            </a:fld>
            <a:endParaRPr lang="en-GB" dirty="0"/>
          </a:p>
        </p:txBody>
      </p:sp>
    </p:spTree>
    <p:extLst>
      <p:ext uri="{BB962C8B-B14F-4D97-AF65-F5344CB8AC3E}">
        <p14:creationId xmlns:p14="http://schemas.microsoft.com/office/powerpoint/2010/main" val="1168850955"/>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8522-21AC-4677-B572-0D7F056E19A6}"/>
              </a:ext>
            </a:extLst>
          </p:cNvPr>
          <p:cNvSpPr>
            <a:spLocks noGrp="1"/>
          </p:cNvSpPr>
          <p:nvPr>
            <p:ph type="ctrTitle"/>
          </p:nvPr>
        </p:nvSpPr>
        <p:spPr/>
        <p:txBody>
          <a:bodyPr>
            <a:normAutofit fontScale="90000"/>
          </a:bodyPr>
          <a:lstStyle/>
          <a:p>
            <a:r>
              <a:rPr lang="en-GB" dirty="0">
                <a:latin typeface="Arial Black" panose="020B0A04020102020204" pitchFamily="34" charset="0"/>
                <a:cs typeface="Aharoni" panose="02010803020104030203" pitchFamily="2" charset="-79"/>
              </a:rPr>
              <a:t>Effective Team Working and Communication </a:t>
            </a:r>
          </a:p>
        </p:txBody>
      </p:sp>
      <p:sp>
        <p:nvSpPr>
          <p:cNvPr id="3" name="Subtitle 2">
            <a:extLst>
              <a:ext uri="{FF2B5EF4-FFF2-40B4-BE49-F238E27FC236}">
                <a16:creationId xmlns:a16="http://schemas.microsoft.com/office/drawing/2014/main" id="{2F47234A-D6B0-4448-BE90-F414622B34BB}"/>
              </a:ext>
            </a:extLst>
          </p:cNvPr>
          <p:cNvSpPr>
            <a:spLocks noGrp="1"/>
          </p:cNvSpPr>
          <p:nvPr>
            <p:ph type="subTitle" idx="1"/>
          </p:nvPr>
        </p:nvSpPr>
        <p:spPr>
          <a:xfrm>
            <a:off x="1154955" y="4777380"/>
            <a:ext cx="8825658" cy="1253550"/>
          </a:xfrm>
        </p:spPr>
        <p:txBody>
          <a:bodyPr>
            <a:normAutofit fontScale="77500" lnSpcReduction="20000"/>
          </a:bodyPr>
          <a:lstStyle/>
          <a:p>
            <a:pPr algn="just"/>
            <a:r>
              <a:rPr lang="en-GB" dirty="0"/>
              <a:t>Yolanda Rainho</a:t>
            </a:r>
          </a:p>
          <a:p>
            <a:pPr algn="just"/>
            <a:r>
              <a:rPr lang="en-GB" dirty="0"/>
              <a:t>Student ID 1809940</a:t>
            </a:r>
          </a:p>
          <a:p>
            <a:pPr algn="just"/>
            <a:r>
              <a:rPr lang="en-GB" dirty="0"/>
              <a:t>BMSK4002</a:t>
            </a:r>
          </a:p>
          <a:p>
            <a:pPr algn="just"/>
            <a:r>
              <a:rPr lang="en-GB" dirty="0"/>
              <a:t>University Of Wales Trinity Saint David</a:t>
            </a:r>
          </a:p>
          <a:p>
            <a:endParaRPr lang="en-GB" dirty="0"/>
          </a:p>
        </p:txBody>
      </p:sp>
    </p:spTree>
    <p:extLst>
      <p:ext uri="{BB962C8B-B14F-4D97-AF65-F5344CB8AC3E}">
        <p14:creationId xmlns:p14="http://schemas.microsoft.com/office/powerpoint/2010/main" val="369105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53D74-2EFA-41E9-84F6-492D0C01C495}"/>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226E38D1-E8EA-432E-A58A-A1AC4C0E6619}"/>
              </a:ext>
            </a:extLst>
          </p:cNvPr>
          <p:cNvSpPr>
            <a:spLocks noGrp="1"/>
          </p:cNvSpPr>
          <p:nvPr>
            <p:ph type="subTitle" idx="1"/>
          </p:nvPr>
        </p:nvSpPr>
        <p:spPr/>
        <p:txBody>
          <a:bodyPr/>
          <a:lstStyle/>
          <a:p>
            <a:r>
              <a:rPr lang="en-GB" dirty="0">
                <a:latin typeface="Arial Black" panose="020B0A04020102020204" pitchFamily="34" charset="0"/>
              </a:rPr>
              <a:t>Effective Team Learning</a:t>
            </a:r>
          </a:p>
        </p:txBody>
      </p:sp>
      <p:pic>
        <p:nvPicPr>
          <p:cNvPr id="4" name="Picture 3">
            <a:extLst>
              <a:ext uri="{FF2B5EF4-FFF2-40B4-BE49-F238E27FC236}">
                <a16:creationId xmlns:a16="http://schemas.microsoft.com/office/drawing/2014/main" id="{A9A4F5EA-66B7-4FA4-8E05-65D39DE465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5092" y="1551398"/>
            <a:ext cx="7202183" cy="3071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896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BBE7-7D98-488C-8761-59636F49B06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6E27C21-3CA4-48D0-8F0E-4FAA23FE35DE}"/>
              </a:ext>
            </a:extLst>
          </p:cNvPr>
          <p:cNvSpPr>
            <a:spLocks noGrp="1"/>
          </p:cNvSpPr>
          <p:nvPr>
            <p:ph idx="1"/>
          </p:nvPr>
        </p:nvSpPr>
        <p:spPr/>
        <p:txBody>
          <a:bodyPr/>
          <a:lstStyle/>
          <a:p>
            <a:pPr marL="0" indent="0" algn="just">
              <a:buNone/>
            </a:pPr>
            <a:r>
              <a:rPr lang="en-US" dirty="0">
                <a:latin typeface="Times New Roman" pitchFamily="18" charset="0"/>
                <a:cs typeface="Times New Roman" pitchFamily="18" charset="0"/>
              </a:rPr>
              <a:t>                            </a:t>
            </a:r>
            <a:r>
              <a:rPr lang="en-US" dirty="0">
                <a:latin typeface="Arial Black" panose="020B0A04020102020204" pitchFamily="34" charset="0"/>
                <a:cs typeface="Times New Roman" pitchFamily="18" charset="0"/>
              </a:rPr>
              <a:t>Belbin team role Model </a:t>
            </a:r>
          </a:p>
          <a:p>
            <a:pPr algn="just"/>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In 1981, Belbin team role model was developed by the Meredith Belbin.</a:t>
            </a:r>
          </a:p>
          <a:p>
            <a:pPr algn="just"/>
            <a:r>
              <a:rPr lang="en-US" dirty="0">
                <a:latin typeface="Times New Roman" pitchFamily="18" charset="0"/>
                <a:cs typeface="Times New Roman" pitchFamily="18" charset="0"/>
              </a:rPr>
              <a:t>It is widely used and accessible for supporting the activities of team building. </a:t>
            </a:r>
          </a:p>
          <a:p>
            <a:pPr algn="just"/>
            <a:r>
              <a:rPr lang="en-US" dirty="0">
                <a:latin typeface="Times New Roman" pitchFamily="18" charset="0"/>
                <a:cs typeface="Times New Roman" pitchFamily="18" charset="0"/>
              </a:rPr>
              <a:t>This design and predict the success of management groups. </a:t>
            </a:r>
          </a:p>
          <a:p>
            <a:pPr algn="just"/>
            <a:r>
              <a:rPr lang="en-US" dirty="0">
                <a:latin typeface="Times New Roman" pitchFamily="18" charset="0"/>
                <a:cs typeface="Times New Roman" pitchFamily="18" charset="0"/>
              </a:rPr>
              <a:t>Belbin team role approach is effective to identify the strengths and weaknesses (Batenburg, and van Walbeek, 2013). </a:t>
            </a:r>
          </a:p>
          <a:p>
            <a:pPr marL="0" indent="0">
              <a:buNone/>
            </a:pPr>
            <a:endParaRPr lang="en-GB" dirty="0"/>
          </a:p>
        </p:txBody>
      </p:sp>
      <p:pic>
        <p:nvPicPr>
          <p:cNvPr id="4" name="Picture 3">
            <a:extLst>
              <a:ext uri="{FF2B5EF4-FFF2-40B4-BE49-F238E27FC236}">
                <a16:creationId xmlns:a16="http://schemas.microsoft.com/office/drawing/2014/main" id="{7F75085D-C035-4A18-BC39-194D8EEEC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192" y="609601"/>
            <a:ext cx="9144000" cy="1081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6035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C678F-3F20-4F8A-A5E4-A3CAAB27182E}"/>
              </a:ext>
            </a:extLst>
          </p:cNvPr>
          <p:cNvSpPr>
            <a:spLocks noGrp="1"/>
          </p:cNvSpPr>
          <p:nvPr>
            <p:ph type="title"/>
          </p:nvPr>
        </p:nvSpPr>
        <p:spPr/>
        <p:txBody>
          <a:bodyPr/>
          <a:lstStyle/>
          <a:p>
            <a:pPr algn="just"/>
            <a:r>
              <a:rPr lang="en-US" sz="2000" dirty="0">
                <a:latin typeface="Arial Black" panose="020B0A04020102020204" pitchFamily="34" charset="0"/>
              </a:rPr>
              <a:t>                           Belbin team role model</a:t>
            </a:r>
            <a:endParaRPr lang="en-GB" sz="20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D1392EA3-0241-4860-A884-6F9FBE1922D5}"/>
              </a:ext>
            </a:extLst>
          </p:cNvPr>
          <p:cNvSpPr>
            <a:spLocks noGrp="1"/>
          </p:cNvSpPr>
          <p:nvPr>
            <p:ph idx="1"/>
          </p:nvPr>
        </p:nvSpPr>
        <p:spPr>
          <a:xfrm>
            <a:off x="1226602" y="1734419"/>
            <a:ext cx="8946541" cy="4195481"/>
          </a:xfrm>
        </p:spPr>
        <p:txBody>
          <a:bodyPr/>
          <a:lstStyle/>
          <a:p>
            <a:pPr algn="just"/>
            <a:r>
              <a:rPr lang="en-US" dirty="0">
                <a:latin typeface="Times New Roman" pitchFamily="18" charset="0"/>
                <a:cs typeface="Times New Roman" pitchFamily="18" charset="0"/>
              </a:rPr>
              <a:t>It explain the tendency regarding activities of behave. </a:t>
            </a:r>
          </a:p>
          <a:p>
            <a:pPr algn="just"/>
            <a:r>
              <a:rPr lang="en-US" dirty="0">
                <a:latin typeface="Times New Roman" pitchFamily="18" charset="0"/>
                <a:cs typeface="Times New Roman" pitchFamily="18" charset="0"/>
              </a:rPr>
              <a:t>This contributes and interrelates members of team in a specific way. </a:t>
            </a:r>
          </a:p>
          <a:p>
            <a:pPr algn="just"/>
            <a:r>
              <a:rPr lang="en-US" dirty="0">
                <a:latin typeface="Times New Roman" pitchFamily="18" charset="0"/>
                <a:cs typeface="Times New Roman" pitchFamily="18" charset="0"/>
              </a:rPr>
              <a:t>Action related roles are shaper, implementer, and completer finisher.</a:t>
            </a:r>
          </a:p>
          <a:p>
            <a:pPr algn="just"/>
            <a:r>
              <a:rPr lang="en-US" dirty="0">
                <a:latin typeface="Times New Roman" pitchFamily="18" charset="0"/>
                <a:cs typeface="Times New Roman" pitchFamily="18" charset="0"/>
              </a:rPr>
              <a:t>People oriented roles are coordinator, team worker and resource Investigator.</a:t>
            </a:r>
          </a:p>
          <a:p>
            <a:pPr algn="just"/>
            <a:r>
              <a:rPr lang="en-US" dirty="0">
                <a:latin typeface="Times New Roman" pitchFamily="18" charset="0"/>
                <a:cs typeface="Times New Roman" pitchFamily="18" charset="0"/>
              </a:rPr>
              <a:t>Cerebral roles are plant, monitor evaluator and specialist (Oke, et al., 2016).</a:t>
            </a:r>
          </a:p>
          <a:p>
            <a:pPr marL="0" indent="0">
              <a:buNone/>
            </a:pPr>
            <a:endParaRPr lang="en-GB" dirty="0"/>
          </a:p>
        </p:txBody>
      </p:sp>
    </p:spTree>
    <p:extLst>
      <p:ext uri="{BB962C8B-B14F-4D97-AF65-F5344CB8AC3E}">
        <p14:creationId xmlns:p14="http://schemas.microsoft.com/office/powerpoint/2010/main" val="3136548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71DC-4F4F-4B8A-96AB-4EF1447D5E89}"/>
              </a:ext>
            </a:extLst>
          </p:cNvPr>
          <p:cNvSpPr>
            <a:spLocks noGrp="1"/>
          </p:cNvSpPr>
          <p:nvPr>
            <p:ph type="title"/>
          </p:nvPr>
        </p:nvSpPr>
        <p:spPr>
          <a:xfrm>
            <a:off x="996592" y="365127"/>
            <a:ext cx="10357208" cy="1443125"/>
          </a:xfrm>
        </p:spPr>
        <p:txBody>
          <a:bodyPr/>
          <a:lstStyle/>
          <a:p>
            <a:endParaRPr lang="en-GB" dirty="0"/>
          </a:p>
        </p:txBody>
      </p:sp>
      <p:sp>
        <p:nvSpPr>
          <p:cNvPr id="3" name="Content Placeholder 2">
            <a:extLst>
              <a:ext uri="{FF2B5EF4-FFF2-40B4-BE49-F238E27FC236}">
                <a16:creationId xmlns:a16="http://schemas.microsoft.com/office/drawing/2014/main" id="{C09C6C85-1539-4026-AD69-14569CD6EA84}"/>
              </a:ext>
            </a:extLst>
          </p:cNvPr>
          <p:cNvSpPr>
            <a:spLocks noGrp="1"/>
          </p:cNvSpPr>
          <p:nvPr>
            <p:ph idx="1"/>
          </p:nvPr>
        </p:nvSpPr>
        <p:spPr>
          <a:xfrm>
            <a:off x="838200" y="2160437"/>
            <a:ext cx="10515600" cy="4194130"/>
          </a:xfrm>
        </p:spPr>
        <p:txBody>
          <a:bodyPr/>
          <a:lstStyle/>
          <a:p>
            <a:pPr marL="0" indent="0" algn="just">
              <a:buNone/>
            </a:pPr>
            <a:r>
              <a:rPr lang="en-US" dirty="0">
                <a:latin typeface="Times New Roman" pitchFamily="18" charset="0"/>
                <a:cs typeface="Times New Roman" pitchFamily="18" charset="0"/>
              </a:rPr>
              <a:t>                                </a:t>
            </a:r>
            <a:r>
              <a:rPr lang="en-US" dirty="0">
                <a:latin typeface="Arial Black" panose="020B0A04020102020204" pitchFamily="34" charset="0"/>
                <a:cs typeface="Times New Roman" pitchFamily="18" charset="0"/>
              </a:rPr>
              <a:t>Belbin team role model</a:t>
            </a:r>
          </a:p>
          <a:p>
            <a:pPr algn="just"/>
            <a:r>
              <a:rPr lang="en-US" dirty="0">
                <a:latin typeface="Times New Roman" pitchFamily="18" charset="0"/>
                <a:cs typeface="Times New Roman" pitchFamily="18" charset="0"/>
              </a:rPr>
              <a:t>Plants (PL) employees within the consultation service organization are innovators and inventors as work and remain highly creative. These makes new proposals and solve critical issues. </a:t>
            </a:r>
          </a:p>
          <a:p>
            <a:pPr algn="just"/>
            <a:r>
              <a:rPr lang="en-US" dirty="0">
                <a:latin typeface="Times New Roman" pitchFamily="18" charset="0"/>
                <a:cs typeface="Times New Roman" pitchFamily="18" charset="0"/>
              </a:rPr>
              <a:t>Monitor evaluators (ME) employees within the consultation service organization are minded. These are slow within the process of decision making and have good capability of judgment and thinking.  </a:t>
            </a:r>
          </a:p>
          <a:p>
            <a:pPr algn="just"/>
            <a:r>
              <a:rPr lang="en-US" dirty="0">
                <a:latin typeface="Times New Roman" pitchFamily="18" charset="0"/>
                <a:cs typeface="Times New Roman" pitchFamily="18" charset="0"/>
              </a:rPr>
              <a:t>Specialties (SP) employees within the consultation service organization dedicated and pride on acquiring skills and knowledge. </a:t>
            </a:r>
          </a:p>
          <a:p>
            <a:pPr algn="just"/>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marL="0" indent="0">
              <a:buNone/>
            </a:pPr>
            <a:endParaRPr lang="en-GB" dirty="0"/>
          </a:p>
        </p:txBody>
      </p:sp>
      <p:pic>
        <p:nvPicPr>
          <p:cNvPr id="4" name="Picture 3">
            <a:extLst>
              <a:ext uri="{FF2B5EF4-FFF2-40B4-BE49-F238E27FC236}">
                <a16:creationId xmlns:a16="http://schemas.microsoft.com/office/drawing/2014/main" id="{C7280D39-044C-4CC1-ACF0-CF7EEBD399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1" y="365127"/>
            <a:ext cx="7411948" cy="147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9981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5EC7B-DE97-4043-93B8-305E945659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2E5AD2-E903-4D9F-B929-E53E2FDA2B32}"/>
              </a:ext>
            </a:extLst>
          </p:cNvPr>
          <p:cNvSpPr>
            <a:spLocks noGrp="1"/>
          </p:cNvSpPr>
          <p:nvPr>
            <p:ph idx="1"/>
          </p:nvPr>
        </p:nvSpPr>
        <p:spPr/>
        <p:txBody>
          <a:bodyPr/>
          <a:lstStyle/>
          <a:p>
            <a:pPr marL="0" indent="0" algn="just">
              <a:buNone/>
            </a:pPr>
            <a:r>
              <a:rPr lang="en-US" dirty="0">
                <a:latin typeface="Times New Roman" pitchFamily="18" charset="0"/>
                <a:cs typeface="Times New Roman" pitchFamily="18" charset="0"/>
              </a:rPr>
              <a:t>                                   Belbin team role model</a:t>
            </a:r>
          </a:p>
          <a:p>
            <a:pPr algn="just"/>
            <a:r>
              <a:rPr lang="en-US" dirty="0">
                <a:latin typeface="Times New Roman" pitchFamily="18" charset="0"/>
                <a:cs typeface="Times New Roman" pitchFamily="18" charset="0"/>
              </a:rPr>
              <a:t>Complete finisher (CF) within the consultation service organization are employees that have high level capacity for attention regarding detail. </a:t>
            </a:r>
          </a:p>
          <a:p>
            <a:pPr algn="just"/>
            <a:r>
              <a:rPr lang="en-US" dirty="0">
                <a:latin typeface="Times New Roman" pitchFamily="18" charset="0"/>
                <a:cs typeface="Times New Roman" pitchFamily="18" charset="0"/>
              </a:rPr>
              <a:t>Implementers (IMP) within the consultation service organization are employees that have practical sense regarding work and handle the issues in the systematic way.</a:t>
            </a:r>
          </a:p>
          <a:p>
            <a:pPr algn="just"/>
            <a:r>
              <a:rPr lang="en-US" dirty="0">
                <a:latin typeface="Times New Roman" pitchFamily="18" charset="0"/>
                <a:cs typeface="Times New Roman" pitchFamily="18" charset="0"/>
              </a:rPr>
              <a:t>Shapers (SH) within the consultation service organization are employees that motivated at high level and required achievements. These are known as the ideal leaders.</a:t>
            </a:r>
          </a:p>
        </p:txBody>
      </p:sp>
      <p:pic>
        <p:nvPicPr>
          <p:cNvPr id="4" name="Picture 3">
            <a:extLst>
              <a:ext uri="{FF2B5EF4-FFF2-40B4-BE49-F238E27FC236}">
                <a16:creationId xmlns:a16="http://schemas.microsoft.com/office/drawing/2014/main" id="{D25BCAE4-31AC-4633-AB1A-A0CE643ED5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303" y="528191"/>
            <a:ext cx="10087617" cy="132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5147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7EA99-D337-465B-9DF7-9AB10D1F9FE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0C6D43C-EC08-453A-8D4F-C06B29636AF6}"/>
              </a:ext>
            </a:extLst>
          </p:cNvPr>
          <p:cNvSpPr>
            <a:spLocks noGrp="1"/>
          </p:cNvSpPr>
          <p:nvPr>
            <p:ph idx="1"/>
          </p:nvPr>
        </p:nvSpPr>
        <p:spPr/>
        <p:txBody>
          <a:bodyPr/>
          <a:lstStyle/>
          <a:p>
            <a:pPr marL="0" indent="0" algn="just">
              <a:buNone/>
            </a:pPr>
            <a:r>
              <a:rPr lang="en-US" dirty="0">
                <a:latin typeface="Times New Roman" pitchFamily="18" charset="0"/>
                <a:cs typeface="Times New Roman" pitchFamily="18" charset="0"/>
              </a:rPr>
              <a:t>        Belbin team role model</a:t>
            </a:r>
          </a:p>
          <a:p>
            <a:pPr algn="just"/>
            <a:r>
              <a:rPr lang="en-US" dirty="0">
                <a:latin typeface="Times New Roman" pitchFamily="18" charset="0"/>
                <a:cs typeface="Times New Roman" pitchFamily="18" charset="0"/>
              </a:rPr>
              <a:t>Coordinator (C0) employees within the consultancy service organization have the capabilities to affect others and work to achieve the shared objectives. </a:t>
            </a:r>
          </a:p>
          <a:p>
            <a:pPr algn="just"/>
            <a:r>
              <a:rPr lang="en-US" dirty="0">
                <a:latin typeface="Times New Roman" pitchFamily="18" charset="0"/>
                <a:cs typeface="Times New Roman" pitchFamily="18" charset="0"/>
              </a:rPr>
              <a:t>Team worker (TW) employees within the consultancy service organization are supportive members. These allows to work and contribute effectively. </a:t>
            </a:r>
          </a:p>
          <a:p>
            <a:pPr algn="just"/>
            <a:r>
              <a:rPr lang="en-US" dirty="0">
                <a:latin typeface="Times New Roman" pitchFamily="18" charset="0"/>
                <a:cs typeface="Times New Roman" pitchFamily="18" charset="0"/>
              </a:rPr>
              <a:t>Resource Investigator (RI) employees within the consultancy service organization are enthusiastic. These brings ideas and information for effectiveness of business.</a:t>
            </a:r>
          </a:p>
          <a:p>
            <a:pPr marL="0" indent="0">
              <a:buNone/>
            </a:pPr>
            <a:endParaRPr lang="en-GB" dirty="0"/>
          </a:p>
        </p:txBody>
      </p:sp>
      <p:pic>
        <p:nvPicPr>
          <p:cNvPr id="4" name="Picture 3">
            <a:extLst>
              <a:ext uri="{FF2B5EF4-FFF2-40B4-BE49-F238E27FC236}">
                <a16:creationId xmlns:a16="http://schemas.microsoft.com/office/drawing/2014/main" id="{7D1C5B83-C94B-4F81-BF2B-FF5A4FC4E2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674" y="365125"/>
            <a:ext cx="8155113" cy="132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152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C3FB-42A7-4CB7-97C1-1ACF6B628FD5}"/>
              </a:ext>
            </a:extLst>
          </p:cNvPr>
          <p:cNvSpPr>
            <a:spLocks noGrp="1"/>
          </p:cNvSpPr>
          <p:nvPr>
            <p:ph type="title"/>
          </p:nvPr>
        </p:nvSpPr>
        <p:spPr/>
        <p:txBody>
          <a:bodyPr/>
          <a:lstStyle/>
          <a:p>
            <a:r>
              <a:rPr lang="en-GB" sz="3600"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4862897F-A63F-4E6C-9727-0546B8A29068}"/>
              </a:ext>
            </a:extLst>
          </p:cNvPr>
          <p:cNvSpPr>
            <a:spLocks noGrp="1"/>
          </p:cNvSpPr>
          <p:nvPr>
            <p:ph idx="1"/>
          </p:nvPr>
        </p:nvSpPr>
        <p:spPr/>
        <p:txBody>
          <a:bodyPr>
            <a:normAutofit/>
          </a:bodyPr>
          <a:lstStyle/>
          <a:p>
            <a:r>
              <a:rPr lang="en-US" dirty="0"/>
              <a:t>Batenburg, R. and van Walbeek, W., 2013. Belbin role diversity and team performance: is there a relationship?. </a:t>
            </a:r>
            <a:r>
              <a:rPr lang="en-US" i="1" dirty="0"/>
              <a:t>Journal of Management Development</a:t>
            </a:r>
            <a:r>
              <a:rPr lang="en-US" dirty="0"/>
              <a:t>, 25(06), 25-36.</a:t>
            </a:r>
          </a:p>
          <a:p>
            <a:r>
              <a:rPr lang="en-US" dirty="0"/>
              <a:t>Oke, A.E., Olatunji, S.O., Awodele, A.O., Akinola, J.A. and Kuma-Agbenyo, M., 2016. Importance of team roles composition to success of construction projects. </a:t>
            </a:r>
            <a:r>
              <a:rPr lang="en-US" i="1" dirty="0"/>
              <a:t>International Journal of Construction Project Management</a:t>
            </a:r>
            <a:r>
              <a:rPr lang="en-US" dirty="0"/>
              <a:t>, </a:t>
            </a:r>
            <a:r>
              <a:rPr lang="en-US" i="1" dirty="0"/>
              <a:t>8</a:t>
            </a:r>
            <a:r>
              <a:rPr lang="en-US" dirty="0"/>
              <a:t>(2), p.141.</a:t>
            </a:r>
          </a:p>
          <a:p>
            <a:r>
              <a:rPr lang="en-US" dirty="0"/>
              <a:t>Talib, N.A., Riaz, A. and Iqbal, M.J., 2014. Influence of national and engineering culture on team role selection. </a:t>
            </a:r>
            <a:r>
              <a:rPr lang="en-US" i="1" dirty="0"/>
              <a:t>International Journal of Technology and Design Education</a:t>
            </a:r>
            <a:r>
              <a:rPr lang="en-US" dirty="0"/>
              <a:t>, </a:t>
            </a:r>
            <a:r>
              <a:rPr lang="en-US" i="1" dirty="0"/>
              <a:t>24</a:t>
            </a:r>
            <a:r>
              <a:rPr lang="en-US" dirty="0"/>
              <a:t>(1), pp.91-105.</a:t>
            </a:r>
          </a:p>
          <a:p>
            <a:endParaRPr lang="en-US" dirty="0"/>
          </a:p>
          <a:p>
            <a:endParaRPr lang="en-GB" dirty="0"/>
          </a:p>
        </p:txBody>
      </p:sp>
    </p:spTree>
    <p:extLst>
      <p:ext uri="{BB962C8B-B14F-4D97-AF65-F5344CB8AC3E}">
        <p14:creationId xmlns:p14="http://schemas.microsoft.com/office/powerpoint/2010/main" val="40970751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1330</Words>
  <Application>Microsoft Office PowerPoint</Application>
  <PresentationFormat>Widescreen</PresentationFormat>
  <Paragraphs>53</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Black</vt:lpstr>
      <vt:lpstr>Calibri</vt:lpstr>
      <vt:lpstr>Century Gothic</vt:lpstr>
      <vt:lpstr>Times New Roman</vt:lpstr>
      <vt:lpstr>Wingdings 3</vt:lpstr>
      <vt:lpstr>Ion</vt:lpstr>
      <vt:lpstr>Effective Team Working and Communication </vt:lpstr>
      <vt:lpstr>PowerPoint Presentation</vt:lpstr>
      <vt:lpstr>PowerPoint Presentation</vt:lpstr>
      <vt:lpstr>                           Belbin team role model</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Maria Fernando</dc:creator>
  <cp:lastModifiedBy>Maria Fernando</cp:lastModifiedBy>
  <cp:revision>2</cp:revision>
  <dcterms:created xsi:type="dcterms:W3CDTF">2020-04-29T20:18:24Z</dcterms:created>
  <dcterms:modified xsi:type="dcterms:W3CDTF">2020-04-30T17:03:33Z</dcterms:modified>
</cp:coreProperties>
</file>