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67"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01336-CEDC-428D-A0E6-87C5DCA4574D}" v="5" dt="2026-03-21T17:29:11.980"/>
    <p1510:client id="{C913F985-B747-40CA-B819-B298E8A06A74}" v="4" dt="2026-03-21T20:50:32.3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39D126-F61D-4FCD-B1CB-B2E574EAF131}" type="datetimeFigureOut">
              <a:rPr lang="en-GB" smtClean="0"/>
              <a:t>21/03/2026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66212C-F52C-4A08-AE2D-5F31EE035BE1}" type="slidenum">
              <a:rPr lang="en-GB" smtClean="0"/>
              <a:t>‹#›</a:t>
            </a:fld>
            <a:endParaRPr lang="en-GB"/>
          </a:p>
        </p:txBody>
      </p:sp>
    </p:spTree>
    <p:extLst>
      <p:ext uri="{BB962C8B-B14F-4D97-AF65-F5344CB8AC3E}">
        <p14:creationId xmlns:p14="http://schemas.microsoft.com/office/powerpoint/2010/main" val="949689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66212C-F52C-4A08-AE2D-5F31EE035BE1}" type="slidenum">
              <a:rPr lang="en-GB" smtClean="0"/>
              <a:t>2</a:t>
            </a:fld>
            <a:endParaRPr lang="en-GB"/>
          </a:p>
        </p:txBody>
      </p:sp>
    </p:spTree>
    <p:extLst>
      <p:ext uri="{BB962C8B-B14F-4D97-AF65-F5344CB8AC3E}">
        <p14:creationId xmlns:p14="http://schemas.microsoft.com/office/powerpoint/2010/main" val="2077451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66212C-F52C-4A08-AE2D-5F31EE035BE1}" type="slidenum">
              <a:rPr lang="en-GB" smtClean="0"/>
              <a:t>3</a:t>
            </a:fld>
            <a:endParaRPr lang="en-GB"/>
          </a:p>
        </p:txBody>
      </p:sp>
    </p:spTree>
    <p:extLst>
      <p:ext uri="{BB962C8B-B14F-4D97-AF65-F5344CB8AC3E}">
        <p14:creationId xmlns:p14="http://schemas.microsoft.com/office/powerpoint/2010/main" val="586218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66212C-F52C-4A08-AE2D-5F31EE035BE1}" type="slidenum">
              <a:rPr lang="en-GB" smtClean="0"/>
              <a:t>5</a:t>
            </a:fld>
            <a:endParaRPr lang="en-GB"/>
          </a:p>
        </p:txBody>
      </p:sp>
    </p:spTree>
    <p:extLst>
      <p:ext uri="{BB962C8B-B14F-4D97-AF65-F5344CB8AC3E}">
        <p14:creationId xmlns:p14="http://schemas.microsoft.com/office/powerpoint/2010/main" val="14666068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66212C-F52C-4A08-AE2D-5F31EE035BE1}" type="slidenum">
              <a:rPr lang="en-GB" smtClean="0"/>
              <a:t>7</a:t>
            </a:fld>
            <a:endParaRPr lang="en-GB"/>
          </a:p>
        </p:txBody>
      </p:sp>
    </p:spTree>
    <p:extLst>
      <p:ext uri="{BB962C8B-B14F-4D97-AF65-F5344CB8AC3E}">
        <p14:creationId xmlns:p14="http://schemas.microsoft.com/office/powerpoint/2010/main" val="446452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66212C-F52C-4A08-AE2D-5F31EE035BE1}" type="slidenum">
              <a:rPr lang="en-GB" smtClean="0"/>
              <a:t>9</a:t>
            </a:fld>
            <a:endParaRPr lang="en-GB"/>
          </a:p>
        </p:txBody>
      </p:sp>
    </p:spTree>
    <p:extLst>
      <p:ext uri="{BB962C8B-B14F-4D97-AF65-F5344CB8AC3E}">
        <p14:creationId xmlns:p14="http://schemas.microsoft.com/office/powerpoint/2010/main" val="1190178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1138946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775542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3512564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8E55262-5DE2-4ABC-9D4B-E5D3C02DE69A}" type="datetimeFigureOut">
              <a:rPr lang="en-GB" smtClean="0"/>
              <a:t>21/03/2026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872211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8E55262-5DE2-4ABC-9D4B-E5D3C02DE69A}" type="datetimeFigureOut">
              <a:rPr lang="en-GB" smtClean="0"/>
              <a:t>21/03/2026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4123472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8E55262-5DE2-4ABC-9D4B-E5D3C02DE69A}" type="datetimeFigureOut">
              <a:rPr lang="en-GB" smtClean="0"/>
              <a:t>21/03/2026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1680016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55262-5DE2-4ABC-9D4B-E5D3C02DE69A}" type="datetimeFigureOut">
              <a:rPr lang="en-GB" smtClean="0"/>
              <a:t>21/03/2026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2392050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8E55262-5DE2-4ABC-9D4B-E5D3C02DE69A}" type="datetimeFigureOut">
              <a:rPr lang="en-GB" smtClean="0"/>
              <a:t>21/03/2026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199782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8E55262-5DE2-4ABC-9D4B-E5D3C02DE69A}" type="datetimeFigureOut">
              <a:rPr lang="en-GB" smtClean="0"/>
              <a:t>21/03/2026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257961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2340749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9028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4111733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95251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2828876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3466973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8E55262-5DE2-4ABC-9D4B-E5D3C02DE69A}" type="datetimeFigureOut">
              <a:rPr lang="en-GB" smtClean="0"/>
              <a:t>21/03/2026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3DB6E8-83AB-4A96-9F9E-DD1A21AB7A78}" type="slidenum">
              <a:rPr lang="en-GB" smtClean="0"/>
              <a:t>‹#›</a:t>
            </a:fld>
            <a:endParaRPr lang="en-GB"/>
          </a:p>
        </p:txBody>
      </p:sp>
    </p:spTree>
    <p:extLst>
      <p:ext uri="{BB962C8B-B14F-4D97-AF65-F5344CB8AC3E}">
        <p14:creationId xmlns:p14="http://schemas.microsoft.com/office/powerpoint/2010/main" val="3230651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8E55262-5DE2-4ABC-9D4B-E5D3C02DE69A}" type="datetimeFigureOut">
              <a:rPr lang="en-GB" smtClean="0"/>
              <a:t>21/03/2026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3DB6E8-83AB-4A96-9F9E-DD1A21AB7A78}" type="slidenum">
              <a:rPr lang="en-GB" smtClean="0"/>
              <a:t>‹#›</a:t>
            </a:fld>
            <a:endParaRPr lang="en-GB"/>
          </a:p>
        </p:txBody>
      </p:sp>
    </p:spTree>
    <p:extLst>
      <p:ext uri="{BB962C8B-B14F-4D97-AF65-F5344CB8AC3E}">
        <p14:creationId xmlns:p14="http://schemas.microsoft.com/office/powerpoint/2010/main" val="41930136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google.com/search?q=Glandular+Tissue&amp;sca_esv=a5f19cfa0813df82&amp;ei=PT2vabLgHunvhbIPzsCAoAs&amp;biw=701&amp;bih=574&amp;ved=2ahUKEwixgIeK45OTAxXySkEAHVL6EVwQgK4QegQIAxAB&amp;uact=5&amp;oq=relevant+anatomy+and+physiology+for+breast+cancer&amp;gs_lp=Egxnd3Mtd2l6LXNlcnAiMXJlbGV2YW50IGFuYXRvbXkgYW5kIHBoeXNpb2xvZ3kgZm9yIGJyZWFzdCBjYW5jZXIyBhAAGBYYHjIGEAAYFhgeMgYQABgWGB4yBhAAGBYYHjIGEAAYFhgeMgYQABgWGB4yBhAAGBYYHjIGEAAYFhgeMgYQABgWGB4yCxAAGIAEGIYDGIoFSJ15UPIDWOB0cAZ4AZABAJgBnAGgAeobqgEEMzYuNrgBA8gBAPgBAZgCMKAC6x2oAgrCAhcQABiABBiRAhi0AhjnBhiKBRjqAtgBAcICIBAAGIAEGLQCGNQDGOUCGOcGGLcDGIoFGOoCGIoD2AEBwgILEAAYgAQYkQIYigXCAhEQLhiABBixAxjRAxiDARjHAcICCBAAGIAEGLEDwgIIEC4YgAQYsQPCAgUQABiABMICDhAuGIAEGLEDGNEDGMcBwgILEC4YgAQYsQMYgwHCAgUQLhiABMICChAAGIAEGEMYigXCAhMQLhiABBixAxjRAxhDGMcBGIoFwgIQEAAYgAQYsQMYQxiDARiKBcICDRAAGIAEGLEDGEMYigXCAg4QLhiABBixAxiDARiKBcICEBAuGIAEGNEDGEMYxwEYigXCAgsQABiABBiSAxiKBcICDRAAGIAEGEMYyQMYigXCAgsQLhiABBjHARivAcICCxAAGIAEGLEDGIMBwgIMEAAYgAQYsQMYChgLwgIJEAAYgAQYChgLwgIFECEYoAHCAgYQABgNGB7CAggQABgFGA0YHsICCBAAGAgYDRgewgIFEAAY7wXCAggQABiABBiiBJgDCfEFptncCGVYsci6BgQIARgHkgcEMzkuOaAH-N0CsgcEMzMuObgHzR3CBwYxLjYuNDHIB-ABgAgA&amp;sclient=gws-wiz-serp&amp;mstk=AUtExfA40H0cGkIljZN5bg47fhbtdyYUoz11qnPWqhSjJHiW-6nS_G5wPjgvdDR2aXB1kCtAuVtPhoVFkjk-k4Q1DTuZghuEbQxPJ0L1Qj8Cgys-eQ8sBuffnrNMHD7j3BQ7oc4&amp;csui=3"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www.nhs.uk/conditions/breast-cancer/" TargetMode="External"/><Relationship Id="rId3" Type="http://schemas.openxmlformats.org/officeDocument/2006/relationships/slideLayout" Target="../slideLayouts/slideLayout2.xml"/><Relationship Id="rId7" Type="http://schemas.openxmlformats.org/officeDocument/2006/relationships/hyperlink" Target="https://www.cancerresearchuk.org/" TargetMode="Externa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hyperlink" Target="https://my.clevelandclinic.org/health/articles/22874-fibroglandular-density" TargetMode="External"/><Relationship Id="rId11" Type="http://schemas.openxmlformats.org/officeDocument/2006/relationships/image" Target="../media/image1.png"/><Relationship Id="rId5" Type="http://schemas.openxmlformats.org/officeDocument/2006/relationships/hyperlink" Target="https://pmc.ncbi.nlm.nih.gov/articles/PMC6147049/#:~:text=Figure%201.&amp;text=Anatomical%20and%20histologic%20origins%20of,promote%20their%20growth%20and%20expansion." TargetMode="External"/><Relationship Id="rId10" Type="http://schemas.openxmlformats.org/officeDocument/2006/relationships/hyperlink" Target="https://www.who.int/" TargetMode="External"/><Relationship Id="rId4" Type="http://schemas.openxmlformats.org/officeDocument/2006/relationships/hyperlink" Target="https://www.nhs.uk/conditions/breast-cancer-in-women/" TargetMode="External"/><Relationship Id="rId9" Type="http://schemas.openxmlformats.org/officeDocument/2006/relationships/hyperlink" Target="https://breastcancernow.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8D800-7158-83F9-CEB1-758AF580FEE4}"/>
              </a:ext>
            </a:extLst>
          </p:cNvPr>
          <p:cNvSpPr>
            <a:spLocks noGrp="1"/>
          </p:cNvSpPr>
          <p:nvPr>
            <p:ph type="ctrTitle"/>
          </p:nvPr>
        </p:nvSpPr>
        <p:spPr/>
        <p:txBody>
          <a:bodyPr/>
          <a:lstStyle/>
          <a:p>
            <a:r>
              <a:rPr lang="en-GB" dirty="0"/>
              <a:t>Introduction to Physiology</a:t>
            </a:r>
          </a:p>
        </p:txBody>
      </p:sp>
      <p:sp>
        <p:nvSpPr>
          <p:cNvPr id="3" name="Subtitle 2">
            <a:extLst>
              <a:ext uri="{FF2B5EF4-FFF2-40B4-BE49-F238E27FC236}">
                <a16:creationId xmlns:a16="http://schemas.microsoft.com/office/drawing/2014/main" id="{98D91E8B-4845-BE0E-CFD3-A26C1BED69F8}"/>
              </a:ext>
            </a:extLst>
          </p:cNvPr>
          <p:cNvSpPr>
            <a:spLocks noGrp="1"/>
          </p:cNvSpPr>
          <p:nvPr>
            <p:ph type="subTitle" idx="1"/>
          </p:nvPr>
        </p:nvSpPr>
        <p:spPr>
          <a:xfrm>
            <a:off x="1507067" y="4050833"/>
            <a:ext cx="7766936" cy="1540342"/>
          </a:xfrm>
        </p:spPr>
        <p:txBody>
          <a:bodyPr>
            <a:normAutofit fontScale="85000" lnSpcReduction="20000"/>
          </a:bodyPr>
          <a:lstStyle/>
          <a:p>
            <a:r>
              <a:rPr lang="en-GB" dirty="0"/>
              <a:t>Name: Joyce Missa</a:t>
            </a:r>
          </a:p>
          <a:p>
            <a:r>
              <a:rPr lang="en-GB" dirty="0"/>
              <a:t>ID:2419636 </a:t>
            </a:r>
          </a:p>
          <a:p>
            <a:r>
              <a:rPr lang="en-GB" dirty="0"/>
              <a:t>Lecturer: Dr Robert </a:t>
            </a:r>
            <a:r>
              <a:rPr lang="en-GB" dirty="0" err="1"/>
              <a:t>Nartowski</a:t>
            </a:r>
            <a:endParaRPr lang="en-GB" dirty="0"/>
          </a:p>
          <a:p>
            <a:r>
              <a:rPr lang="en-GB" dirty="0"/>
              <a:t>Module: BMHP5023</a:t>
            </a:r>
          </a:p>
          <a:p>
            <a:r>
              <a:rPr lang="en-GB" dirty="0"/>
              <a:t>Date:15.03.26</a:t>
            </a:r>
          </a:p>
        </p:txBody>
      </p:sp>
      <p:pic>
        <p:nvPicPr>
          <p:cNvPr id="7" name="Recorded Sound">
            <a:hlinkClick r:id="" action="ppaction://media"/>
            <a:extLst>
              <a:ext uri="{FF2B5EF4-FFF2-40B4-BE49-F238E27FC236}">
                <a16:creationId xmlns:a16="http://schemas.microsoft.com/office/drawing/2014/main" id="{92C9E8A6-8FFC-A5AF-C4E9-B568F5DB74F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132739880"/>
      </p:ext>
    </p:extLst>
  </p:cSld>
  <p:clrMapOvr>
    <a:masterClrMapping/>
  </p:clrMapOvr>
  <mc:AlternateContent xmlns:mc="http://schemas.openxmlformats.org/markup-compatibility/2006" xmlns:p14="http://schemas.microsoft.com/office/powerpoint/2010/main">
    <mc:Choice Requires="p14">
      <p:transition spd="slow" p14:dur="2000" advTm="1059"/>
    </mc:Choice>
    <mc:Fallback xmlns="">
      <p:transition spd="slow" advTm="10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074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extLst>
    <p:ext uri="{E180D4A7-C9FB-4DFB-919C-405C955672EB}">
      <p14:showEvtLst xmlns:p14="http://schemas.microsoft.com/office/powerpoint/2010/main">
        <p14:playEvt time="389" objId="4"/>
        <p14:stopEvt time="1059" objId="4"/>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96702-30A4-02FE-A892-3D157D4B96B1}"/>
              </a:ext>
            </a:extLst>
          </p:cNvPr>
          <p:cNvSpPr>
            <a:spLocks noGrp="1"/>
          </p:cNvSpPr>
          <p:nvPr>
            <p:ph type="title"/>
          </p:nvPr>
        </p:nvSpPr>
        <p:spPr/>
        <p:txBody>
          <a:bodyPr/>
          <a:lstStyle/>
          <a:p>
            <a:r>
              <a:rPr lang="en-GB" dirty="0"/>
              <a:t>Introduction to Breast Cancer</a:t>
            </a:r>
          </a:p>
        </p:txBody>
      </p:sp>
      <p:sp>
        <p:nvSpPr>
          <p:cNvPr id="3" name="Content Placeholder 2">
            <a:extLst>
              <a:ext uri="{FF2B5EF4-FFF2-40B4-BE49-F238E27FC236}">
                <a16:creationId xmlns:a16="http://schemas.microsoft.com/office/drawing/2014/main" id="{7B9C8F8B-2199-9E5A-7F04-9C6C98CF489F}"/>
              </a:ext>
            </a:extLst>
          </p:cNvPr>
          <p:cNvSpPr>
            <a:spLocks noGrp="1"/>
          </p:cNvSpPr>
          <p:nvPr>
            <p:ph idx="1"/>
          </p:nvPr>
        </p:nvSpPr>
        <p:spPr/>
        <p:txBody>
          <a:bodyPr>
            <a:normAutofit fontScale="92500" lnSpcReduction="20000"/>
          </a:bodyPr>
          <a:lstStyle/>
          <a:p>
            <a:r>
              <a:rPr lang="en-GB" dirty="0"/>
              <a:t>Breast cancer is cancer that's found in the breasts. It is the most common type of cancer in women in the UK. Anyone can get breast cancer.</a:t>
            </a:r>
          </a:p>
          <a:p>
            <a:r>
              <a:rPr lang="en-GB" dirty="0"/>
              <a:t>How serious breast cancer is depends on how big the cancer is, if the cancer has spread, and your general health.</a:t>
            </a:r>
          </a:p>
          <a:p>
            <a:r>
              <a:rPr lang="en-GB" dirty="0"/>
              <a:t>Breast screening can pick up breast cancer that is too small to feel or see, which may make treatment more likely to be successful.</a:t>
            </a:r>
          </a:p>
          <a:p>
            <a:r>
              <a:rPr lang="en-GB" dirty="0"/>
              <a:t>Sometimes breast cancer can spread to another part to the body, this is called secondary breast cancer.</a:t>
            </a:r>
          </a:p>
          <a:p>
            <a:r>
              <a:rPr lang="en-GB" dirty="0"/>
              <a:t>Breast cancer is one of the most common cancers affecting women worldwide. According to Breast Cancer Now, around 55,000 women are diagnosed with breast cancer each year in the UK. Early diagnosis, appropriate treatment and supportive care are important for improving outcomes and quality of life. This care plan focuses on a patient named Susan who has been diagnosed with breast cancer and identifies her demographic background and lifestyle risk factors influencing her health.</a:t>
            </a:r>
          </a:p>
          <a:p>
            <a:endParaRPr lang="en-GB" dirty="0"/>
          </a:p>
        </p:txBody>
      </p:sp>
    </p:spTree>
    <p:extLst>
      <p:ext uri="{BB962C8B-B14F-4D97-AF65-F5344CB8AC3E}">
        <p14:creationId xmlns:p14="http://schemas.microsoft.com/office/powerpoint/2010/main" val="2134771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Understanding Breast Density | Western Missouri Medical Center">
            <a:extLst>
              <a:ext uri="{FF2B5EF4-FFF2-40B4-BE49-F238E27FC236}">
                <a16:creationId xmlns:a16="http://schemas.microsoft.com/office/drawing/2014/main" id="{EE07AEC5-1666-969A-1E08-7827916173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28" r="20523"/>
          <a:stretch>
            <a:fillRect/>
          </a:stretch>
        </p:blipFill>
        <p:spPr bwMode="auto">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F3C0E27-CCB7-7903-F464-08AA1B08D732}"/>
              </a:ext>
            </a:extLst>
          </p:cNvPr>
          <p:cNvSpPr>
            <a:spLocks noGrp="1"/>
          </p:cNvSpPr>
          <p:nvPr>
            <p:ph type="title"/>
          </p:nvPr>
        </p:nvSpPr>
        <p:spPr>
          <a:xfrm>
            <a:off x="677333" y="609600"/>
            <a:ext cx="3851123" cy="1320800"/>
          </a:xfrm>
        </p:spPr>
        <p:txBody>
          <a:bodyPr>
            <a:normAutofit/>
          </a:bodyPr>
          <a:lstStyle/>
          <a:p>
            <a:r>
              <a:rPr lang="en-GB" sz="3300"/>
              <a:t>Relevant Anatomy for Breast Cancer</a:t>
            </a:r>
          </a:p>
        </p:txBody>
      </p:sp>
      <p:sp>
        <p:nvSpPr>
          <p:cNvPr id="3" name="Content Placeholder 2">
            <a:extLst>
              <a:ext uri="{FF2B5EF4-FFF2-40B4-BE49-F238E27FC236}">
                <a16:creationId xmlns:a16="http://schemas.microsoft.com/office/drawing/2014/main" id="{11F94991-5E7B-D3A7-52CF-4CEB001A9B66}"/>
              </a:ext>
            </a:extLst>
          </p:cNvPr>
          <p:cNvSpPr>
            <a:spLocks noGrp="1"/>
          </p:cNvSpPr>
          <p:nvPr>
            <p:ph idx="1"/>
          </p:nvPr>
        </p:nvSpPr>
        <p:spPr>
          <a:xfrm>
            <a:off x="1078283" y="2367627"/>
            <a:ext cx="3851122" cy="3880773"/>
          </a:xfrm>
        </p:spPr>
        <p:txBody>
          <a:bodyPr>
            <a:normAutofit lnSpcReduction="10000"/>
          </a:bodyPr>
          <a:lstStyle/>
          <a:p>
            <a:r>
              <a:rPr lang="en-GB" b="1" dirty="0">
                <a:hlinkClick r:id="rId4"/>
              </a:rPr>
              <a:t>Glandular Tissue</a:t>
            </a:r>
            <a:r>
              <a:rPr lang="en-GB" b="1" dirty="0"/>
              <a:t> -</a:t>
            </a:r>
            <a:r>
              <a:rPr lang="en-GB" dirty="0"/>
              <a:t> The site where most cancers originate. Milk glands and tubes are the functional units</a:t>
            </a:r>
          </a:p>
          <a:p>
            <a:r>
              <a:rPr lang="en-GB" dirty="0"/>
              <a:t>It is responsible for milk production </a:t>
            </a:r>
          </a:p>
          <a:p>
            <a:r>
              <a:rPr lang="en-GB" dirty="0"/>
              <a:t>It is denser than fat tissue, appearing white on mammograms</a:t>
            </a:r>
          </a:p>
          <a:p>
            <a:r>
              <a:rPr lang="en-GB" dirty="0"/>
              <a:t>High amounts of this tissue result in dense breasts making cancer detection more challenging </a:t>
            </a:r>
          </a:p>
          <a:p>
            <a:endParaRPr lang="en-GB" dirty="0"/>
          </a:p>
          <a:p>
            <a:endParaRPr lang="en-GB" dirty="0"/>
          </a:p>
        </p:txBody>
      </p:sp>
      <p:cxnSp>
        <p:nvCxnSpPr>
          <p:cNvPr id="1031" name="Straight Connector 103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33" name="Straight Connector 103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3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753055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DC592928-E9F6-6560-A20A-06C9BBC3BD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173" r="15683"/>
          <a:stretch>
            <a:fillRect/>
          </a:stretch>
        </p:blipFill>
        <p:spPr bwMode="auto">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C363CAF-027A-2D2C-A30E-CF1B6D90F5CA}"/>
              </a:ext>
            </a:extLst>
          </p:cNvPr>
          <p:cNvSpPr>
            <a:spLocks noGrp="1"/>
          </p:cNvSpPr>
          <p:nvPr>
            <p:ph type="title"/>
          </p:nvPr>
        </p:nvSpPr>
        <p:spPr>
          <a:xfrm>
            <a:off x="677333" y="609600"/>
            <a:ext cx="3851123" cy="1320800"/>
          </a:xfrm>
        </p:spPr>
        <p:txBody>
          <a:bodyPr>
            <a:normAutofit/>
          </a:bodyPr>
          <a:lstStyle/>
          <a:p>
            <a:pPr>
              <a:lnSpc>
                <a:spcPct val="90000"/>
              </a:lnSpc>
            </a:pPr>
            <a:r>
              <a:rPr lang="en-GB" sz="3100"/>
              <a:t>Relevant Physiology of Breast Cancer</a:t>
            </a:r>
          </a:p>
        </p:txBody>
      </p:sp>
      <p:sp>
        <p:nvSpPr>
          <p:cNvPr id="3" name="Content Placeholder 2">
            <a:extLst>
              <a:ext uri="{FF2B5EF4-FFF2-40B4-BE49-F238E27FC236}">
                <a16:creationId xmlns:a16="http://schemas.microsoft.com/office/drawing/2014/main" id="{ECEA00CE-CF58-E12D-46F8-C72A3EEEE817}"/>
              </a:ext>
            </a:extLst>
          </p:cNvPr>
          <p:cNvSpPr>
            <a:spLocks noGrp="1"/>
          </p:cNvSpPr>
          <p:nvPr>
            <p:ph idx="1"/>
          </p:nvPr>
        </p:nvSpPr>
        <p:spPr>
          <a:xfrm>
            <a:off x="677334" y="2160589"/>
            <a:ext cx="3851122" cy="3880773"/>
          </a:xfrm>
        </p:spPr>
        <p:txBody>
          <a:bodyPr>
            <a:normAutofit/>
          </a:bodyPr>
          <a:lstStyle/>
          <a:p>
            <a:pPr>
              <a:lnSpc>
                <a:spcPct val="90000"/>
              </a:lnSpc>
            </a:pPr>
            <a:r>
              <a:rPr lang="en-GB" sz="1300"/>
              <a:t>According to the National Cancer Institute, normal breast cells grow, divide, and die in a controlled manner as part of normal tissue maintenance. This process is regulated by cellular signalling pathways and genetic instructions within DNA.</a:t>
            </a:r>
          </a:p>
          <a:p>
            <a:pPr>
              <a:lnSpc>
                <a:spcPct val="90000"/>
              </a:lnSpc>
            </a:pPr>
            <a:r>
              <a:rPr lang="en-GB" sz="1300"/>
              <a:t>Hormones play a major role in the physiology of breast cancer. Many breast cancers are hormone receptor positive, meaning they grow in response to hormones such as oestrogen.</a:t>
            </a:r>
          </a:p>
          <a:p>
            <a:pPr>
              <a:lnSpc>
                <a:spcPct val="90000"/>
              </a:lnSpc>
            </a:pPr>
            <a:r>
              <a:rPr lang="en-GB" sz="1300"/>
              <a:t>Oestrogen stimulates breast cell growth by binding to receptors within cells. If excessive stimulation occurs, it may promote tumour growth. This is why treatments such as hormone therapy aim to block oestrogen receptors or reduce hormone production.</a:t>
            </a:r>
          </a:p>
          <a:p>
            <a:pPr>
              <a:lnSpc>
                <a:spcPct val="90000"/>
              </a:lnSpc>
            </a:pPr>
            <a:endParaRPr lang="en-GB" sz="1300"/>
          </a:p>
        </p:txBody>
      </p:sp>
      <p:cxnSp>
        <p:nvCxnSpPr>
          <p:cNvPr id="3079" name="Straight Connector 307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081" name="Straight Connector 308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8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9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636383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0D7D3-BEDE-BAFC-884C-06079E535F2C}"/>
              </a:ext>
            </a:extLst>
          </p:cNvPr>
          <p:cNvSpPr>
            <a:spLocks noGrp="1"/>
          </p:cNvSpPr>
          <p:nvPr>
            <p:ph type="title"/>
          </p:nvPr>
        </p:nvSpPr>
        <p:spPr/>
        <p:txBody>
          <a:bodyPr/>
          <a:lstStyle/>
          <a:p>
            <a:r>
              <a:rPr lang="en-GB" dirty="0"/>
              <a:t>How is this affected by cancer?</a:t>
            </a:r>
          </a:p>
        </p:txBody>
      </p:sp>
      <p:sp>
        <p:nvSpPr>
          <p:cNvPr id="3" name="Content Placeholder 2">
            <a:extLst>
              <a:ext uri="{FF2B5EF4-FFF2-40B4-BE49-F238E27FC236}">
                <a16:creationId xmlns:a16="http://schemas.microsoft.com/office/drawing/2014/main" id="{25CAC11B-54C0-D47E-13F4-E9B1AF8188B5}"/>
              </a:ext>
            </a:extLst>
          </p:cNvPr>
          <p:cNvSpPr>
            <a:spLocks noGrp="1"/>
          </p:cNvSpPr>
          <p:nvPr>
            <p:ph idx="1"/>
          </p:nvPr>
        </p:nvSpPr>
        <p:spPr/>
        <p:txBody>
          <a:bodyPr/>
          <a:lstStyle/>
          <a:p>
            <a:r>
              <a:rPr lang="en-GB" dirty="0"/>
              <a:t>High amounts of this dense tissue increase cancer risk by 15-20%, as they provide more cells that can become abnormal</a:t>
            </a:r>
          </a:p>
          <a:p>
            <a:r>
              <a:rPr lang="en-GB" b="1" dirty="0"/>
              <a:t>Tumour Development:</a:t>
            </a:r>
            <a:r>
              <a:rPr lang="en-GB" dirty="0"/>
              <a:t> Cancer often begins in the ducts or the lobules </a:t>
            </a:r>
          </a:p>
          <a:p>
            <a:r>
              <a:rPr lang="en-GB" dirty="0"/>
              <a:t>Women with a higher proportion of glandular to fatty tissue (dense breasts) have a higher risk of developing cancer.</a:t>
            </a:r>
          </a:p>
          <a:p>
            <a:r>
              <a:rPr lang="en-GB" b="1" dirty="0"/>
              <a:t>Structural Changes:</a:t>
            </a:r>
            <a:r>
              <a:rPr lang="en-GB" dirty="0"/>
              <a:t> Cancer cells can cause structural changes, such as thickening or, in cases of inflammatory breast cancer, blocking vessels in the tissue.</a:t>
            </a:r>
          </a:p>
          <a:p>
            <a:r>
              <a:rPr lang="en-GB" b="1" dirty="0"/>
              <a:t>Tissue Evolution:</a:t>
            </a:r>
            <a:r>
              <a:rPr lang="en-GB" dirty="0"/>
              <a:t> While glandular tissue naturally decreases with age, studies show that in breasts that develop cancer, this density decreases at a slower rate</a:t>
            </a:r>
          </a:p>
          <a:p>
            <a:endParaRPr lang="en-GB" dirty="0"/>
          </a:p>
          <a:p>
            <a:endParaRPr lang="en-GB" dirty="0"/>
          </a:p>
        </p:txBody>
      </p:sp>
    </p:spTree>
    <p:extLst>
      <p:ext uri="{BB962C8B-B14F-4D97-AF65-F5344CB8AC3E}">
        <p14:creationId xmlns:p14="http://schemas.microsoft.com/office/powerpoint/2010/main" val="48659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D6E50-3EF3-FF93-CE3D-8B2C11F26B63}"/>
              </a:ext>
            </a:extLst>
          </p:cNvPr>
          <p:cNvSpPr>
            <a:spLocks noGrp="1"/>
          </p:cNvSpPr>
          <p:nvPr>
            <p:ph type="title"/>
          </p:nvPr>
        </p:nvSpPr>
        <p:spPr/>
        <p:txBody>
          <a:bodyPr/>
          <a:lstStyle/>
          <a:p>
            <a:r>
              <a:rPr lang="en-GB" dirty="0"/>
              <a:t>Susan </a:t>
            </a:r>
          </a:p>
        </p:txBody>
      </p:sp>
      <p:sp>
        <p:nvSpPr>
          <p:cNvPr id="3" name="Content Placeholder 2">
            <a:extLst>
              <a:ext uri="{FF2B5EF4-FFF2-40B4-BE49-F238E27FC236}">
                <a16:creationId xmlns:a16="http://schemas.microsoft.com/office/drawing/2014/main" id="{9CF285A5-A2DC-77EE-EF62-258F1166CC51}"/>
              </a:ext>
            </a:extLst>
          </p:cNvPr>
          <p:cNvSpPr>
            <a:spLocks noGrp="1"/>
          </p:cNvSpPr>
          <p:nvPr>
            <p:ph idx="1"/>
          </p:nvPr>
        </p:nvSpPr>
        <p:spPr/>
        <p:txBody>
          <a:bodyPr/>
          <a:lstStyle/>
          <a:p>
            <a:r>
              <a:rPr lang="en-GB" dirty="0"/>
              <a:t>Age: 55 years old</a:t>
            </a:r>
          </a:p>
          <a:p>
            <a:r>
              <a:rPr lang="en-GB" dirty="0"/>
              <a:t>Gender: Female</a:t>
            </a:r>
          </a:p>
          <a:p>
            <a:r>
              <a:rPr lang="en-GB" dirty="0"/>
              <a:t>Occupation: Office admin</a:t>
            </a:r>
          </a:p>
          <a:p>
            <a:r>
              <a:rPr lang="en-GB" dirty="0"/>
              <a:t>Weight: 65kg</a:t>
            </a:r>
          </a:p>
          <a:p>
            <a:r>
              <a:rPr lang="en-GB" dirty="0"/>
              <a:t>Height: 5’7</a:t>
            </a:r>
          </a:p>
          <a:p>
            <a:r>
              <a:rPr lang="en-GB" dirty="0"/>
              <a:t>City/Town: Coventry</a:t>
            </a:r>
          </a:p>
          <a:p>
            <a:r>
              <a:rPr lang="en-GB" dirty="0"/>
              <a:t>Marital status/family: Married, two adult children</a:t>
            </a:r>
          </a:p>
          <a:p>
            <a:r>
              <a:rPr lang="en-GB" dirty="0"/>
              <a:t>Living situation: Lives with spouse</a:t>
            </a:r>
          </a:p>
          <a:p>
            <a:r>
              <a:rPr lang="en-GB" dirty="0"/>
              <a:t>Relevant medical history: menopause at 50</a:t>
            </a:r>
          </a:p>
        </p:txBody>
      </p:sp>
    </p:spTree>
    <p:extLst>
      <p:ext uri="{BB962C8B-B14F-4D97-AF65-F5344CB8AC3E}">
        <p14:creationId xmlns:p14="http://schemas.microsoft.com/office/powerpoint/2010/main" val="93431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CBF17E-84F6-24D2-A5FF-48BF48782EBB}"/>
              </a:ext>
            </a:extLst>
          </p:cNvPr>
          <p:cNvSpPr>
            <a:spLocks noGrp="1"/>
          </p:cNvSpPr>
          <p:nvPr>
            <p:ph idx="1"/>
          </p:nvPr>
        </p:nvSpPr>
        <p:spPr/>
        <p:txBody>
          <a:bodyPr/>
          <a:lstStyle/>
          <a:p>
            <a:r>
              <a:rPr lang="en-GB" dirty="0"/>
              <a:t>Diagnosis: Breast Cancer Stage 2B</a:t>
            </a:r>
          </a:p>
          <a:p>
            <a:r>
              <a:rPr lang="en-GB" dirty="0"/>
              <a:t>Treatment: Surgery, chemotherapy, radiotherapy, hormonal therapy</a:t>
            </a:r>
          </a:p>
          <a:p>
            <a:r>
              <a:rPr lang="en-GB" dirty="0"/>
              <a:t>Current symptoms: Fatigue, pain, anxiety</a:t>
            </a:r>
          </a:p>
          <a:p>
            <a:r>
              <a:rPr lang="en-GB" dirty="0"/>
              <a:t>Prognosis: Good with ongoing treatment </a:t>
            </a:r>
          </a:p>
        </p:txBody>
      </p:sp>
    </p:spTree>
    <p:extLst>
      <p:ext uri="{BB962C8B-B14F-4D97-AF65-F5344CB8AC3E}">
        <p14:creationId xmlns:p14="http://schemas.microsoft.com/office/powerpoint/2010/main" val="2208344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BE232-4AB2-FA25-2985-09596E1526B0}"/>
              </a:ext>
            </a:extLst>
          </p:cNvPr>
          <p:cNvSpPr>
            <a:spLocks noGrp="1"/>
          </p:cNvSpPr>
          <p:nvPr>
            <p:ph type="title"/>
          </p:nvPr>
        </p:nvSpPr>
        <p:spPr/>
        <p:txBody>
          <a:bodyPr/>
          <a:lstStyle/>
          <a:p>
            <a:r>
              <a:rPr lang="en-GB" dirty="0"/>
              <a:t>Risk factors </a:t>
            </a:r>
          </a:p>
        </p:txBody>
      </p:sp>
      <p:sp>
        <p:nvSpPr>
          <p:cNvPr id="3" name="Content Placeholder 2">
            <a:extLst>
              <a:ext uri="{FF2B5EF4-FFF2-40B4-BE49-F238E27FC236}">
                <a16:creationId xmlns:a16="http://schemas.microsoft.com/office/drawing/2014/main" id="{26FBD340-DDBA-1F15-F357-5BFC8875F2BA}"/>
              </a:ext>
            </a:extLst>
          </p:cNvPr>
          <p:cNvSpPr>
            <a:spLocks noGrp="1"/>
          </p:cNvSpPr>
          <p:nvPr>
            <p:ph idx="1"/>
          </p:nvPr>
        </p:nvSpPr>
        <p:spPr/>
        <p:txBody>
          <a:bodyPr/>
          <a:lstStyle/>
          <a:p>
            <a:r>
              <a:rPr lang="en-GB" dirty="0"/>
              <a:t>Age: Age is one of the most significant risk factors. Women over the age of 50 are more likely to develop breast cancer.</a:t>
            </a:r>
          </a:p>
          <a:p>
            <a:r>
              <a:rPr lang="en-GB" dirty="0"/>
              <a:t>Susan is 55 years old, which places her in the higher-risk age group.</a:t>
            </a:r>
          </a:p>
          <a:p>
            <a:r>
              <a:rPr lang="en-GB" dirty="0"/>
              <a:t>Research shows that most breast cancer cases occur in women over 50 (NHS, 2024).</a:t>
            </a:r>
          </a:p>
          <a:p>
            <a:r>
              <a:rPr lang="en-GB" dirty="0"/>
              <a:t>Alcohol Consumption: Regular alcohol intake increases breast cancer risk. Alcohol can raise oestrogen levels, which may promote the development of hormone-related cancers.</a:t>
            </a:r>
          </a:p>
          <a:p>
            <a:r>
              <a:rPr lang="en-GB" dirty="0"/>
              <a:t>Susan reports drinking wine several times per week.</a:t>
            </a:r>
          </a:p>
          <a:p>
            <a:r>
              <a:rPr lang="en-GB" dirty="0"/>
              <a:t>According to Cancer Research UK, drinking alcohol is linked to increased breast cancer risk.</a:t>
            </a:r>
          </a:p>
          <a:p>
            <a:endParaRPr lang="en-GB" dirty="0"/>
          </a:p>
        </p:txBody>
      </p:sp>
    </p:spTree>
    <p:extLst>
      <p:ext uri="{BB962C8B-B14F-4D97-AF65-F5344CB8AC3E}">
        <p14:creationId xmlns:p14="http://schemas.microsoft.com/office/powerpoint/2010/main" val="2486783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D550DA-38E4-B4B9-A715-5B3EFE50D097}"/>
              </a:ext>
            </a:extLst>
          </p:cNvPr>
          <p:cNvSpPr>
            <a:spLocks noGrp="1"/>
          </p:cNvSpPr>
          <p:nvPr>
            <p:ph idx="1"/>
          </p:nvPr>
        </p:nvSpPr>
        <p:spPr/>
        <p:txBody>
          <a:bodyPr>
            <a:normAutofit lnSpcReduction="10000"/>
          </a:bodyPr>
          <a:lstStyle/>
          <a:p>
            <a:r>
              <a:rPr lang="en-GB" dirty="0"/>
              <a:t>Lack of Physical Activity: Physical inactivity can increase the likelihood of obesity, which is associated with higher breast cancer risk, particularly after menopause.</a:t>
            </a:r>
          </a:p>
          <a:p>
            <a:r>
              <a:rPr lang="en-GB" dirty="0"/>
              <a:t>Susan works an office job and reports limited exercise.</a:t>
            </a:r>
          </a:p>
          <a:p>
            <a:r>
              <a:rPr lang="en-GB" dirty="0"/>
              <a:t>Studies suggest regular physical activity can lower the risk of breast cancer (Cancer Research UK, 2023).</a:t>
            </a:r>
          </a:p>
          <a:p>
            <a:r>
              <a:rPr lang="en-GB" dirty="0"/>
              <a:t>Diet and Weight: Being overweight or obese, especially after menopause, increases breast cancer risk because body fat can increase oestrogen production.</a:t>
            </a:r>
          </a:p>
          <a:p>
            <a:r>
              <a:rPr lang="en-GB" dirty="0"/>
              <a:t>Susan has a BMI of 29, which is considered overweight.</a:t>
            </a:r>
          </a:p>
          <a:p>
            <a:r>
              <a:rPr lang="en-GB" dirty="0"/>
              <a:t>The World Health Organization states that maintaining a healthy weight can reduce cancer risk.</a:t>
            </a:r>
          </a:p>
          <a:p>
            <a:endParaRPr lang="en-GB" dirty="0"/>
          </a:p>
        </p:txBody>
      </p:sp>
    </p:spTree>
    <p:extLst>
      <p:ext uri="{BB962C8B-B14F-4D97-AF65-F5344CB8AC3E}">
        <p14:creationId xmlns:p14="http://schemas.microsoft.com/office/powerpoint/2010/main" val="244437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A683B-CE06-9CDE-E1C2-013CD340D9E6}"/>
              </a:ext>
            </a:extLst>
          </p:cNvPr>
          <p:cNvSpPr>
            <a:spLocks noGrp="1"/>
          </p:cNvSpPr>
          <p:nvPr>
            <p:ph type="title"/>
          </p:nvPr>
        </p:nvSpPr>
        <p:spPr/>
        <p:txBody>
          <a:bodyPr/>
          <a:lstStyle/>
          <a:p>
            <a:r>
              <a:rPr lang="en-GB" dirty="0"/>
              <a:t>Care Needs and Considerations</a:t>
            </a:r>
          </a:p>
        </p:txBody>
      </p:sp>
      <p:sp>
        <p:nvSpPr>
          <p:cNvPr id="3" name="Content Placeholder 2">
            <a:extLst>
              <a:ext uri="{FF2B5EF4-FFF2-40B4-BE49-F238E27FC236}">
                <a16:creationId xmlns:a16="http://schemas.microsoft.com/office/drawing/2014/main" id="{252ECB2F-C58D-6D4D-B6C7-EA46C910BF66}"/>
              </a:ext>
            </a:extLst>
          </p:cNvPr>
          <p:cNvSpPr>
            <a:spLocks noGrp="1"/>
          </p:cNvSpPr>
          <p:nvPr>
            <p:ph idx="1"/>
          </p:nvPr>
        </p:nvSpPr>
        <p:spPr/>
        <p:txBody>
          <a:bodyPr>
            <a:normAutofit fontScale="92500" lnSpcReduction="10000"/>
          </a:bodyPr>
          <a:lstStyle/>
          <a:p>
            <a:r>
              <a:rPr lang="en-GB" dirty="0"/>
              <a:t>Susan requires a holistic care plan addressing physical, emotional, and social needs</a:t>
            </a:r>
          </a:p>
          <a:p>
            <a:r>
              <a:rPr lang="en-GB" b="1" dirty="0"/>
              <a:t>Physical Needs</a:t>
            </a:r>
          </a:p>
          <a:p>
            <a:r>
              <a:rPr lang="en-GB" dirty="0"/>
              <a:t>Oncology treatment (surgery, chemotherapy, or radiotherapy)</a:t>
            </a:r>
          </a:p>
          <a:p>
            <a:r>
              <a:rPr lang="en-GB" dirty="0"/>
              <a:t>Pain management</a:t>
            </a:r>
          </a:p>
          <a:p>
            <a:r>
              <a:rPr lang="en-GB" dirty="0"/>
              <a:t>Monitoring side effects</a:t>
            </a:r>
          </a:p>
          <a:p>
            <a:r>
              <a:rPr lang="en-GB" dirty="0"/>
              <a:t>Nutritional support</a:t>
            </a:r>
          </a:p>
          <a:p>
            <a:r>
              <a:rPr lang="en-GB" b="1" dirty="0"/>
              <a:t>Psychological Needs</a:t>
            </a:r>
          </a:p>
          <a:p>
            <a:r>
              <a:rPr lang="en-GB" dirty="0"/>
              <a:t>Emotional support following diagnosis</a:t>
            </a:r>
          </a:p>
          <a:p>
            <a:r>
              <a:rPr lang="en-GB" dirty="0"/>
              <a:t>Counselling or therapy</a:t>
            </a:r>
          </a:p>
          <a:p>
            <a:r>
              <a:rPr lang="en-GB" dirty="0"/>
              <a:t>Support groups</a:t>
            </a:r>
          </a:p>
          <a:p>
            <a:endParaRPr lang="en-GB" dirty="0"/>
          </a:p>
        </p:txBody>
      </p:sp>
    </p:spTree>
    <p:extLst>
      <p:ext uri="{BB962C8B-B14F-4D97-AF65-F5344CB8AC3E}">
        <p14:creationId xmlns:p14="http://schemas.microsoft.com/office/powerpoint/2010/main" val="582594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B5368A-55B1-6C04-1C40-D9840F03BB1E}"/>
              </a:ext>
            </a:extLst>
          </p:cNvPr>
          <p:cNvSpPr>
            <a:spLocks noGrp="1"/>
          </p:cNvSpPr>
          <p:nvPr>
            <p:ph idx="1"/>
          </p:nvPr>
        </p:nvSpPr>
        <p:spPr/>
        <p:txBody>
          <a:bodyPr/>
          <a:lstStyle/>
          <a:p>
            <a:r>
              <a:rPr lang="en-GB" b="1" dirty="0"/>
              <a:t>Social Needs</a:t>
            </a:r>
          </a:p>
          <a:p>
            <a:r>
              <a:rPr lang="en-GB" dirty="0"/>
              <a:t>Family support</a:t>
            </a:r>
          </a:p>
          <a:p>
            <a:r>
              <a:rPr lang="en-GB" dirty="0"/>
              <a:t>Workplace adjustments during treatment</a:t>
            </a:r>
          </a:p>
          <a:p>
            <a:r>
              <a:rPr lang="en-GB" dirty="0"/>
              <a:t>Access to community health service</a:t>
            </a:r>
          </a:p>
          <a:p>
            <a:endParaRPr lang="en-GB" dirty="0"/>
          </a:p>
          <a:p>
            <a:pPr marL="0" indent="0">
              <a:buNone/>
            </a:pPr>
            <a:r>
              <a:rPr lang="en-GB" dirty="0"/>
              <a:t>To conclude, breast cancer is influenced by a range of demographic and lifestyle factors including age, alcohol intake, physical inactivity, obesity, and family history. In Susan’s case, several of these risk factors are present. A comprehensive care plan focusing on treatment, lifestyle modifications, and emotional support is essential to improve Susan’s health outcomes and quality of life.</a:t>
            </a:r>
          </a:p>
        </p:txBody>
      </p:sp>
    </p:spTree>
    <p:extLst>
      <p:ext uri="{BB962C8B-B14F-4D97-AF65-F5344CB8AC3E}">
        <p14:creationId xmlns:p14="http://schemas.microsoft.com/office/powerpoint/2010/main" val="3230622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4A804-9BBB-085C-8C66-696FD4D11A36}"/>
              </a:ext>
            </a:extLst>
          </p:cNvPr>
          <p:cNvSpPr>
            <a:spLocks noGrp="1"/>
          </p:cNvSpPr>
          <p:nvPr>
            <p:ph type="title"/>
          </p:nvPr>
        </p:nvSpPr>
        <p:spPr/>
        <p:txBody>
          <a:bodyPr/>
          <a:lstStyle/>
          <a:p>
            <a:r>
              <a:rPr lang="en-GB" dirty="0"/>
              <a:t>REFERENCE PAGE</a:t>
            </a:r>
          </a:p>
        </p:txBody>
      </p:sp>
      <p:sp>
        <p:nvSpPr>
          <p:cNvPr id="3" name="Content Placeholder 2">
            <a:extLst>
              <a:ext uri="{FF2B5EF4-FFF2-40B4-BE49-F238E27FC236}">
                <a16:creationId xmlns:a16="http://schemas.microsoft.com/office/drawing/2014/main" id="{9C5A1C4E-A899-D3FB-1D87-AC2FD2CFC97F}"/>
              </a:ext>
            </a:extLst>
          </p:cNvPr>
          <p:cNvSpPr>
            <a:spLocks noGrp="1"/>
          </p:cNvSpPr>
          <p:nvPr>
            <p:ph idx="1"/>
          </p:nvPr>
        </p:nvSpPr>
        <p:spPr/>
        <p:txBody>
          <a:bodyPr>
            <a:normAutofit fontScale="77500" lnSpcReduction="20000"/>
          </a:bodyPr>
          <a:lstStyle/>
          <a:p>
            <a:r>
              <a:rPr lang="en-GB" dirty="0"/>
              <a:t>Breast cancer in women </a:t>
            </a:r>
            <a:r>
              <a:rPr lang="en-GB" dirty="0">
                <a:solidFill>
                  <a:srgbClr val="B9D181"/>
                </a:solidFill>
                <a:hlinkClick r:id="rId4">
                  <a:extLst>
                    <a:ext uri="{A12FA001-AC4F-418D-AE19-62706E023703}">
                      <ahyp:hlinkClr xmlns:ahyp="http://schemas.microsoft.com/office/drawing/2018/hyperlinkcolor" val="tx"/>
                    </a:ext>
                  </a:extLst>
                </a:hlinkClick>
              </a:rPr>
              <a:t>Breast cancer in women – NHS</a:t>
            </a:r>
            <a:r>
              <a:rPr lang="en-GB" dirty="0"/>
              <a:t> (Accessed: 09 March 2026).</a:t>
            </a:r>
          </a:p>
          <a:p>
            <a:r>
              <a:rPr lang="en-GB" dirty="0">
                <a:hlinkClick r:id="rId5"/>
              </a:rPr>
              <a:t>National Liberty of Medicine Breast cancer development and progression: Risk factors, cancer stem cells, </a:t>
            </a:r>
            <a:r>
              <a:rPr lang="en-GB" dirty="0" err="1">
                <a:hlinkClick r:id="rId5"/>
              </a:rPr>
              <a:t>signaling</a:t>
            </a:r>
            <a:r>
              <a:rPr lang="en-GB" dirty="0">
                <a:hlinkClick r:id="rId5"/>
              </a:rPr>
              <a:t> pathways, genomics, and molecular pathogenesis – PMC</a:t>
            </a:r>
            <a:r>
              <a:rPr lang="en-GB" dirty="0"/>
              <a:t> (Accessed: 08 March 2026).</a:t>
            </a:r>
          </a:p>
          <a:p>
            <a:r>
              <a:rPr lang="en-GB" dirty="0">
                <a:hlinkClick r:id="rId6"/>
              </a:rPr>
              <a:t>Fibroglandular Density (2023) Fibroglandular Density: Scattered, Concerns &amp; What It Means</a:t>
            </a:r>
            <a:r>
              <a:rPr lang="en-GB" dirty="0"/>
              <a:t> (Accessed 08 March 2026).</a:t>
            </a:r>
          </a:p>
          <a:p>
            <a:r>
              <a:rPr lang="en-GB" dirty="0">
                <a:solidFill>
                  <a:schemeClr val="tx1"/>
                </a:solidFill>
              </a:rPr>
              <a:t>Cancer Research UK (2024) </a:t>
            </a:r>
            <a:r>
              <a:rPr lang="en-GB" i="1" dirty="0">
                <a:solidFill>
                  <a:schemeClr val="tx1"/>
                </a:solidFill>
              </a:rPr>
              <a:t>Breast cancer stages and grades</a:t>
            </a:r>
            <a:r>
              <a:rPr lang="en-GB" dirty="0">
                <a:solidFill>
                  <a:schemeClr val="tx1"/>
                </a:solidFill>
              </a:rPr>
              <a:t>. Available at: </a:t>
            </a:r>
            <a:r>
              <a:rPr lang="en-GB" dirty="0">
                <a:solidFill>
                  <a:schemeClr val="tx1"/>
                </a:solidFill>
                <a:hlinkClick r:id="rId7"/>
              </a:rPr>
              <a:t>cancerresearchuk.org</a:t>
            </a:r>
            <a:r>
              <a:rPr lang="en-GB" dirty="0">
                <a:solidFill>
                  <a:schemeClr val="tx1"/>
                </a:solidFill>
              </a:rPr>
              <a:t> (Accessed: 09 March 2026). </a:t>
            </a:r>
          </a:p>
          <a:p>
            <a:r>
              <a:rPr lang="en-GB" dirty="0"/>
              <a:t>NHS (2024) </a:t>
            </a:r>
            <a:r>
              <a:rPr lang="en-GB" i="1" dirty="0"/>
              <a:t>Breast cancer overview</a:t>
            </a:r>
            <a:r>
              <a:rPr lang="en-GB" dirty="0"/>
              <a:t>. Available at:</a:t>
            </a:r>
            <a:br>
              <a:rPr lang="en-GB" dirty="0"/>
            </a:br>
            <a:r>
              <a:rPr lang="en-GB" dirty="0">
                <a:hlinkClick r:id="rId8"/>
              </a:rPr>
              <a:t>https://www.nhs.uk/conditions/breast-cancer/</a:t>
            </a:r>
            <a:r>
              <a:rPr lang="en-GB" dirty="0"/>
              <a:t> (Accessed: 10 March 2026).</a:t>
            </a:r>
          </a:p>
          <a:p>
            <a:r>
              <a:rPr lang="en-GB" dirty="0"/>
              <a:t>Cancer Research UK (2023) </a:t>
            </a:r>
            <a:r>
              <a:rPr lang="en-GB" i="1" dirty="0"/>
              <a:t>Breast cancer risk factors</a:t>
            </a:r>
            <a:r>
              <a:rPr lang="en-GB" dirty="0"/>
              <a:t>. Available at:</a:t>
            </a:r>
            <a:br>
              <a:rPr lang="en-GB" dirty="0"/>
            </a:br>
            <a:r>
              <a:rPr lang="en-GB" dirty="0">
                <a:hlinkClick r:id="rId7"/>
              </a:rPr>
              <a:t>https://www.cancerresearchuk.org</a:t>
            </a:r>
            <a:r>
              <a:rPr lang="en-GB" dirty="0"/>
              <a:t> (Accessed: 10 March 2026).</a:t>
            </a:r>
          </a:p>
          <a:p>
            <a:r>
              <a:rPr lang="en-GB" dirty="0"/>
              <a:t>Breast Cancer Now (2024) </a:t>
            </a:r>
            <a:r>
              <a:rPr lang="en-GB" i="1" dirty="0"/>
              <a:t>Breast cancer statistics</a:t>
            </a:r>
            <a:r>
              <a:rPr lang="en-GB" dirty="0"/>
              <a:t>. Available at:</a:t>
            </a:r>
            <a:br>
              <a:rPr lang="en-GB" dirty="0"/>
            </a:br>
            <a:r>
              <a:rPr lang="en-GB" dirty="0">
                <a:hlinkClick r:id="rId9"/>
              </a:rPr>
              <a:t>https://breastcancernow.org</a:t>
            </a:r>
            <a:r>
              <a:rPr lang="en-GB" dirty="0"/>
              <a:t> (Accessed: 10 March 2026).</a:t>
            </a:r>
          </a:p>
          <a:p>
            <a:r>
              <a:rPr lang="en-GB" dirty="0"/>
              <a:t>World Health Organization (2023) </a:t>
            </a:r>
            <a:r>
              <a:rPr lang="en-GB" i="1" dirty="0"/>
              <a:t>Cancer prevention</a:t>
            </a:r>
            <a:r>
              <a:rPr lang="en-GB" dirty="0"/>
              <a:t>. Available at:</a:t>
            </a:r>
            <a:br>
              <a:rPr lang="en-GB" dirty="0"/>
            </a:br>
            <a:r>
              <a:rPr lang="en-GB" dirty="0">
                <a:hlinkClick r:id="rId10"/>
              </a:rPr>
              <a:t>https://www.who.int</a:t>
            </a:r>
            <a:r>
              <a:rPr lang="en-GB" dirty="0"/>
              <a:t> (Accessed: 10 March 2026).</a:t>
            </a:r>
          </a:p>
          <a:p>
            <a:endParaRPr lang="en-GB" dirty="0"/>
          </a:p>
          <a:p>
            <a:endParaRPr lang="en-GB" dirty="0"/>
          </a:p>
          <a:p>
            <a:endParaRPr lang="en-GB" dirty="0"/>
          </a:p>
          <a:p>
            <a:endParaRPr lang="en-GB" dirty="0"/>
          </a:p>
          <a:p>
            <a:endParaRPr lang="en-GB" dirty="0"/>
          </a:p>
        </p:txBody>
      </p:sp>
      <p:pic>
        <p:nvPicPr>
          <p:cNvPr id="4" name="Recorded Sound">
            <a:hlinkClick r:id="" action="ppaction://media"/>
            <a:extLst>
              <a:ext uri="{FF2B5EF4-FFF2-40B4-BE49-F238E27FC236}">
                <a16:creationId xmlns:a16="http://schemas.microsoft.com/office/drawing/2014/main" id="{1B8AFBCB-DF33-127E-76DF-F86A7CE1E148}"/>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644205641"/>
      </p:ext>
    </p:extLst>
  </p:cSld>
  <p:clrMapOvr>
    <a:masterClrMapping/>
  </p:clrMapOvr>
  <mc:AlternateContent xmlns:mc="http://schemas.openxmlformats.org/markup-compatibility/2006" xmlns:p14="http://schemas.microsoft.com/office/powerpoint/2010/main">
    <mc:Choice Requires="p14">
      <p:transition spd="slow" p14:dur="2000" advTm="5195"/>
    </mc:Choice>
    <mc:Fallback xmlns="">
      <p:transition spd="slow" advTm="5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18239</TotalTime>
  <Words>1135</Words>
  <Application>Microsoft Office PowerPoint</Application>
  <PresentationFormat>Widescreen</PresentationFormat>
  <Paragraphs>88</Paragraphs>
  <Slides>12</Slides>
  <Notes>5</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Arial</vt:lpstr>
      <vt:lpstr>Trebuchet MS</vt:lpstr>
      <vt:lpstr>Wingdings 3</vt:lpstr>
      <vt:lpstr>Facet</vt:lpstr>
      <vt:lpstr>Introduction to Physiology</vt:lpstr>
      <vt:lpstr>Introduction to Breast Cancer</vt:lpstr>
      <vt:lpstr>Relevant Anatomy for Breast Cancer</vt:lpstr>
      <vt:lpstr>Relevant Physiology of Breast Cancer</vt:lpstr>
      <vt:lpstr>How is this affected by cancer?</vt:lpstr>
      <vt:lpstr>Susan </vt:lpstr>
      <vt:lpstr>PowerPoint Presentation</vt:lpstr>
      <vt:lpstr>Risk factors </vt:lpstr>
      <vt:lpstr>PowerPoint Presentation</vt:lpstr>
      <vt:lpstr>Care Needs and Considerations</vt:lpstr>
      <vt:lpstr>PowerPoint Presentation</vt:lpstr>
      <vt:lpstr>REFERENCE PAGE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Joyce Missa (2419636)</dc:creator>
  <cp:lastModifiedBy>Joyce Missa (2419636)</cp:lastModifiedBy>
  <cp:revision>2</cp:revision>
  <dcterms:created xsi:type="dcterms:W3CDTF">2026-03-09T18:34:14Z</dcterms:created>
  <dcterms:modified xsi:type="dcterms:W3CDTF">2026-03-22T10:52:16Z</dcterms:modified>
</cp:coreProperties>
</file>