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7"/>
  </p:notesMasterIdLst>
  <p:handoutMasterIdLst>
    <p:handoutMasterId r:id="rId18"/>
  </p:handoutMasterIdLst>
  <p:sldIdLst>
    <p:sldId id="277" r:id="rId2"/>
    <p:sldId id="455" r:id="rId3"/>
    <p:sldId id="462" r:id="rId4"/>
    <p:sldId id="456" r:id="rId5"/>
    <p:sldId id="463" r:id="rId6"/>
    <p:sldId id="461" r:id="rId7"/>
    <p:sldId id="442" r:id="rId8"/>
    <p:sldId id="464" r:id="rId9"/>
    <p:sldId id="458" r:id="rId10"/>
    <p:sldId id="457" r:id="rId11"/>
    <p:sldId id="460" r:id="rId12"/>
    <p:sldId id="452" r:id="rId13"/>
    <p:sldId id="459" r:id="rId14"/>
    <p:sldId id="454" r:id="rId15"/>
    <p:sldId id="450" r:id="rId1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DC76A10-8908-4A34-A314-309AD4BFE346}" v="34" dt="2025-12-24T07:17:12.59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500" autoAdjust="0"/>
    <p:restoredTop sz="94576" autoAdjust="0"/>
  </p:normalViewPr>
  <p:slideViewPr>
    <p:cSldViewPr>
      <p:cViewPr varScale="1">
        <p:scale>
          <a:sx n="96" d="100"/>
          <a:sy n="96" d="100"/>
        </p:scale>
        <p:origin x="984" y="57"/>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linda avram" userId="7ebe74b348317c0d" providerId="LiveId" clId="{E073F153-B2AB-4AAA-ABD5-02EE78F47222}"/>
    <pc:docChg chg="custSel addSld modSld">
      <pc:chgData name="melinda avram" userId="7ebe74b348317c0d" providerId="LiveId" clId="{E073F153-B2AB-4AAA-ABD5-02EE78F47222}" dt="2025-12-24T07:17:12.598" v="169"/>
      <pc:docMkLst>
        <pc:docMk/>
      </pc:docMkLst>
      <pc:sldChg chg="addSp modSp mod">
        <pc:chgData name="melinda avram" userId="7ebe74b348317c0d" providerId="LiveId" clId="{E073F153-B2AB-4AAA-ABD5-02EE78F47222}" dt="2025-12-24T07:17:12.598" v="169"/>
        <pc:sldMkLst>
          <pc:docMk/>
          <pc:sldMk cId="0" sldId="277"/>
        </pc:sldMkLst>
        <pc:spChg chg="mod">
          <ac:chgData name="melinda avram" userId="7ebe74b348317c0d" providerId="LiveId" clId="{E073F153-B2AB-4AAA-ABD5-02EE78F47222}" dt="2025-12-18T13:33:51.466" v="11" actId="113"/>
          <ac:spMkLst>
            <pc:docMk/>
            <pc:sldMk cId="0" sldId="277"/>
            <ac:spMk id="6147" creationId="{00000000-0000-0000-0000-000000000000}"/>
          </ac:spMkLst>
        </pc:spChg>
        <pc:picChg chg="add mod">
          <ac:chgData name="melinda avram" userId="7ebe74b348317c0d" providerId="LiveId" clId="{E073F153-B2AB-4AAA-ABD5-02EE78F47222}" dt="2025-12-24T07:17:12.598" v="169"/>
          <ac:picMkLst>
            <pc:docMk/>
            <pc:sldMk cId="0" sldId="277"/>
            <ac:picMk id="4" creationId="{17D77EE5-9374-B17B-66D4-DCEC5867A093}"/>
          </ac:picMkLst>
        </pc:picChg>
      </pc:sldChg>
      <pc:sldChg chg="addSp modSp mod">
        <pc:chgData name="melinda avram" userId="7ebe74b348317c0d" providerId="LiveId" clId="{E073F153-B2AB-4AAA-ABD5-02EE78F47222}" dt="2025-12-24T07:17:12.598" v="169"/>
        <pc:sldMkLst>
          <pc:docMk/>
          <pc:sldMk cId="711734170" sldId="442"/>
        </pc:sldMkLst>
        <pc:spChg chg="mod">
          <ac:chgData name="melinda avram" userId="7ebe74b348317c0d" providerId="LiveId" clId="{E073F153-B2AB-4AAA-ABD5-02EE78F47222}" dt="2025-12-24T06:58:13.153" v="149" actId="20577"/>
          <ac:spMkLst>
            <pc:docMk/>
            <pc:sldMk cId="711734170" sldId="442"/>
            <ac:spMk id="2" creationId="{41C35443-F263-7B57-2247-B900E4E8B74E}"/>
          </ac:spMkLst>
        </pc:spChg>
        <pc:picChg chg="add mod">
          <ac:chgData name="melinda avram" userId="7ebe74b348317c0d" providerId="LiveId" clId="{E073F153-B2AB-4AAA-ABD5-02EE78F47222}" dt="2025-12-24T07:17:12.598" v="169"/>
          <ac:picMkLst>
            <pc:docMk/>
            <pc:sldMk cId="711734170" sldId="442"/>
            <ac:picMk id="6" creationId="{14AF612D-B05C-C558-35E6-04EF2EF15393}"/>
          </ac:picMkLst>
        </pc:picChg>
      </pc:sldChg>
      <pc:sldChg chg="addSp modSp mod">
        <pc:chgData name="melinda avram" userId="7ebe74b348317c0d" providerId="LiveId" clId="{E073F153-B2AB-4AAA-ABD5-02EE78F47222}" dt="2025-12-24T07:17:12.598" v="169"/>
        <pc:sldMkLst>
          <pc:docMk/>
          <pc:sldMk cId="3521001056" sldId="450"/>
        </pc:sldMkLst>
        <pc:spChg chg="mod">
          <ac:chgData name="melinda avram" userId="7ebe74b348317c0d" providerId="LiveId" clId="{E073F153-B2AB-4AAA-ABD5-02EE78F47222}" dt="2025-12-19T07:40:40.771" v="91" actId="14100"/>
          <ac:spMkLst>
            <pc:docMk/>
            <pc:sldMk cId="3521001056" sldId="450"/>
            <ac:spMk id="2" creationId="{00000000-0000-0000-0000-000000000000}"/>
          </ac:spMkLst>
        </pc:spChg>
        <pc:spChg chg="mod">
          <ac:chgData name="melinda avram" userId="7ebe74b348317c0d" providerId="LiveId" clId="{E073F153-B2AB-4AAA-ABD5-02EE78F47222}" dt="2025-12-19T07:41:06.957" v="93" actId="12"/>
          <ac:spMkLst>
            <pc:docMk/>
            <pc:sldMk cId="3521001056" sldId="450"/>
            <ac:spMk id="6" creationId="{A4085575-4426-A9AB-0F8A-7A51209EE3B6}"/>
          </ac:spMkLst>
        </pc:spChg>
        <pc:picChg chg="add mod">
          <ac:chgData name="melinda avram" userId="7ebe74b348317c0d" providerId="LiveId" clId="{E073F153-B2AB-4AAA-ABD5-02EE78F47222}" dt="2025-12-24T07:17:12.598" v="169"/>
          <ac:picMkLst>
            <pc:docMk/>
            <pc:sldMk cId="3521001056" sldId="450"/>
            <ac:picMk id="8" creationId="{8D026AFA-DF39-8588-1A5B-4E2678232CC0}"/>
          </ac:picMkLst>
        </pc:picChg>
      </pc:sldChg>
      <pc:sldChg chg="addSp modSp mod">
        <pc:chgData name="melinda avram" userId="7ebe74b348317c0d" providerId="LiveId" clId="{E073F153-B2AB-4AAA-ABD5-02EE78F47222}" dt="2025-12-24T07:17:12.598" v="169"/>
        <pc:sldMkLst>
          <pc:docMk/>
          <pc:sldMk cId="1688727333" sldId="452"/>
        </pc:sldMkLst>
        <pc:spChg chg="mod">
          <ac:chgData name="melinda avram" userId="7ebe74b348317c0d" providerId="LiveId" clId="{E073F153-B2AB-4AAA-ABD5-02EE78F47222}" dt="2025-12-24T06:59:58.215" v="168" actId="20577"/>
          <ac:spMkLst>
            <pc:docMk/>
            <pc:sldMk cId="1688727333" sldId="452"/>
            <ac:spMk id="2" creationId="{B6307EA7-00DA-7750-8609-7051118EDC20}"/>
          </ac:spMkLst>
        </pc:spChg>
        <pc:picChg chg="add mod">
          <ac:chgData name="melinda avram" userId="7ebe74b348317c0d" providerId="LiveId" clId="{E073F153-B2AB-4AAA-ABD5-02EE78F47222}" dt="2025-12-24T07:17:12.598" v="169"/>
          <ac:picMkLst>
            <pc:docMk/>
            <pc:sldMk cId="1688727333" sldId="452"/>
            <ac:picMk id="6" creationId="{8EF03CEC-E497-5E5C-9E38-7CEB1DC51681}"/>
          </ac:picMkLst>
        </pc:picChg>
      </pc:sldChg>
      <pc:sldChg chg="addSp modSp mod">
        <pc:chgData name="melinda avram" userId="7ebe74b348317c0d" providerId="LiveId" clId="{E073F153-B2AB-4AAA-ABD5-02EE78F47222}" dt="2025-12-24T07:17:12.598" v="169"/>
        <pc:sldMkLst>
          <pc:docMk/>
          <pc:sldMk cId="1278544363" sldId="454"/>
        </pc:sldMkLst>
        <pc:spChg chg="mod">
          <ac:chgData name="melinda avram" userId="7ebe74b348317c0d" providerId="LiveId" clId="{E073F153-B2AB-4AAA-ABD5-02EE78F47222}" dt="2025-12-19T07:37:40.907" v="83" actId="20577"/>
          <ac:spMkLst>
            <pc:docMk/>
            <pc:sldMk cId="1278544363" sldId="454"/>
            <ac:spMk id="6" creationId="{C68C4224-F958-CB66-7629-688D5AD53A53}"/>
          </ac:spMkLst>
        </pc:spChg>
        <pc:picChg chg="add mod">
          <ac:chgData name="melinda avram" userId="7ebe74b348317c0d" providerId="LiveId" clId="{E073F153-B2AB-4AAA-ABD5-02EE78F47222}" dt="2025-12-24T07:17:12.598" v="169"/>
          <ac:picMkLst>
            <pc:docMk/>
            <pc:sldMk cId="1278544363" sldId="454"/>
            <ac:picMk id="8" creationId="{9BAA9C19-6F2F-4D7B-1E0C-444CF4B20DFC}"/>
          </ac:picMkLst>
        </pc:picChg>
      </pc:sldChg>
      <pc:sldChg chg="addSp modSp mod">
        <pc:chgData name="melinda avram" userId="7ebe74b348317c0d" providerId="LiveId" clId="{E073F153-B2AB-4AAA-ABD5-02EE78F47222}" dt="2025-12-24T07:17:12.598" v="169"/>
        <pc:sldMkLst>
          <pc:docMk/>
          <pc:sldMk cId="1044028000" sldId="455"/>
        </pc:sldMkLst>
        <pc:spChg chg="mod">
          <ac:chgData name="melinda avram" userId="7ebe74b348317c0d" providerId="LiveId" clId="{E073F153-B2AB-4AAA-ABD5-02EE78F47222}" dt="2025-12-24T06:54:39.204" v="110" actId="20577"/>
          <ac:spMkLst>
            <pc:docMk/>
            <pc:sldMk cId="1044028000" sldId="455"/>
            <ac:spMk id="3" creationId="{0F63D4A8-101E-12D0-65B2-FF0482C77A7B}"/>
          </ac:spMkLst>
        </pc:spChg>
        <pc:picChg chg="add mod">
          <ac:chgData name="melinda avram" userId="7ebe74b348317c0d" providerId="LiveId" clId="{E073F153-B2AB-4AAA-ABD5-02EE78F47222}" dt="2025-12-24T07:17:12.598" v="169"/>
          <ac:picMkLst>
            <pc:docMk/>
            <pc:sldMk cId="1044028000" sldId="455"/>
            <ac:picMk id="14" creationId="{844A24B4-4382-E674-7215-0E4BF2CD6627}"/>
          </ac:picMkLst>
        </pc:picChg>
      </pc:sldChg>
      <pc:sldChg chg="addSp modSp mod">
        <pc:chgData name="melinda avram" userId="7ebe74b348317c0d" providerId="LiveId" clId="{E073F153-B2AB-4AAA-ABD5-02EE78F47222}" dt="2025-12-24T07:17:12.598" v="169"/>
        <pc:sldMkLst>
          <pc:docMk/>
          <pc:sldMk cId="1196154705" sldId="456"/>
        </pc:sldMkLst>
        <pc:spChg chg="mod">
          <ac:chgData name="melinda avram" userId="7ebe74b348317c0d" providerId="LiveId" clId="{E073F153-B2AB-4AAA-ABD5-02EE78F47222}" dt="2025-12-24T06:55:46.897" v="124" actId="20577"/>
          <ac:spMkLst>
            <pc:docMk/>
            <pc:sldMk cId="1196154705" sldId="456"/>
            <ac:spMk id="3" creationId="{53880F13-35A9-9D38-4535-EF0C49E1491E}"/>
          </ac:spMkLst>
        </pc:spChg>
        <pc:picChg chg="add mod">
          <ac:chgData name="melinda avram" userId="7ebe74b348317c0d" providerId="LiveId" clId="{E073F153-B2AB-4AAA-ABD5-02EE78F47222}" dt="2025-12-24T07:17:12.598" v="169"/>
          <ac:picMkLst>
            <pc:docMk/>
            <pc:sldMk cId="1196154705" sldId="456"/>
            <ac:picMk id="8" creationId="{CF4A4556-B646-6E54-C1E8-C6907688F288}"/>
          </ac:picMkLst>
        </pc:picChg>
      </pc:sldChg>
      <pc:sldChg chg="addSp modSp mod">
        <pc:chgData name="melinda avram" userId="7ebe74b348317c0d" providerId="LiveId" clId="{E073F153-B2AB-4AAA-ABD5-02EE78F47222}" dt="2025-12-24T07:17:12.598" v="169"/>
        <pc:sldMkLst>
          <pc:docMk/>
          <pc:sldMk cId="425489401" sldId="457"/>
        </pc:sldMkLst>
        <pc:spChg chg="mod">
          <ac:chgData name="melinda avram" userId="7ebe74b348317c0d" providerId="LiveId" clId="{E073F153-B2AB-4AAA-ABD5-02EE78F47222}" dt="2025-12-24T06:59:27.961" v="160" actId="20577"/>
          <ac:spMkLst>
            <pc:docMk/>
            <pc:sldMk cId="425489401" sldId="457"/>
            <ac:spMk id="3" creationId="{D8D4FB70-B25A-602C-D334-08F645D206D5}"/>
          </ac:spMkLst>
        </pc:spChg>
        <pc:picChg chg="add mod">
          <ac:chgData name="melinda avram" userId="7ebe74b348317c0d" providerId="LiveId" clId="{E073F153-B2AB-4AAA-ABD5-02EE78F47222}" dt="2025-12-24T07:17:12.598" v="169"/>
          <ac:picMkLst>
            <pc:docMk/>
            <pc:sldMk cId="425489401" sldId="457"/>
            <ac:picMk id="8" creationId="{7E7CF90D-8D0D-2DA2-A076-F10095E0225F}"/>
          </ac:picMkLst>
        </pc:picChg>
      </pc:sldChg>
      <pc:sldChg chg="addSp modSp mod">
        <pc:chgData name="melinda avram" userId="7ebe74b348317c0d" providerId="LiveId" clId="{E073F153-B2AB-4AAA-ABD5-02EE78F47222}" dt="2025-12-24T07:17:12.598" v="169"/>
        <pc:sldMkLst>
          <pc:docMk/>
          <pc:sldMk cId="2070946817" sldId="458"/>
        </pc:sldMkLst>
        <pc:spChg chg="mod">
          <ac:chgData name="melinda avram" userId="7ebe74b348317c0d" providerId="LiveId" clId="{E073F153-B2AB-4AAA-ABD5-02EE78F47222}" dt="2025-12-24T06:59:15.541" v="158" actId="20577"/>
          <ac:spMkLst>
            <pc:docMk/>
            <pc:sldMk cId="2070946817" sldId="458"/>
            <ac:spMk id="3" creationId="{6434F549-6873-A292-8A34-6B47A514022A}"/>
          </ac:spMkLst>
        </pc:spChg>
        <pc:picChg chg="add mod">
          <ac:chgData name="melinda avram" userId="7ebe74b348317c0d" providerId="LiveId" clId="{E073F153-B2AB-4AAA-ABD5-02EE78F47222}" dt="2025-12-24T07:17:12.598" v="169"/>
          <ac:picMkLst>
            <pc:docMk/>
            <pc:sldMk cId="2070946817" sldId="458"/>
            <ac:picMk id="8" creationId="{6B0B594C-4589-AB72-4C9A-6A58B4F53C06}"/>
          </ac:picMkLst>
        </pc:picChg>
      </pc:sldChg>
      <pc:sldChg chg="addSp delSp modSp mod">
        <pc:chgData name="melinda avram" userId="7ebe74b348317c0d" providerId="LiveId" clId="{E073F153-B2AB-4AAA-ABD5-02EE78F47222}" dt="2025-12-24T07:17:12.598" v="169"/>
        <pc:sldMkLst>
          <pc:docMk/>
          <pc:sldMk cId="872766868" sldId="459"/>
        </pc:sldMkLst>
        <pc:spChg chg="add mod">
          <ac:chgData name="melinda avram" userId="7ebe74b348317c0d" providerId="LiveId" clId="{E073F153-B2AB-4AAA-ABD5-02EE78F47222}" dt="2025-12-19T07:33:44.418" v="74" actId="14100"/>
          <ac:spMkLst>
            <pc:docMk/>
            <pc:sldMk cId="872766868" sldId="459"/>
            <ac:spMk id="6" creationId="{D1FD6F41-633C-361C-0DA8-39BC6C8A15E9}"/>
          </ac:spMkLst>
        </pc:spChg>
        <pc:picChg chg="add mod">
          <ac:chgData name="melinda avram" userId="7ebe74b348317c0d" providerId="LiveId" clId="{E073F153-B2AB-4AAA-ABD5-02EE78F47222}" dt="2025-12-24T07:17:12.598" v="169"/>
          <ac:picMkLst>
            <pc:docMk/>
            <pc:sldMk cId="872766868" sldId="459"/>
            <ac:picMk id="8" creationId="{772B05D1-4A1D-D657-AB54-803B7F0A01E5}"/>
          </ac:picMkLst>
        </pc:picChg>
      </pc:sldChg>
      <pc:sldChg chg="addSp modSp mod">
        <pc:chgData name="melinda avram" userId="7ebe74b348317c0d" providerId="LiveId" clId="{E073F153-B2AB-4AAA-ABD5-02EE78F47222}" dt="2025-12-24T07:17:12.598" v="169"/>
        <pc:sldMkLst>
          <pc:docMk/>
          <pc:sldMk cId="3418309274" sldId="460"/>
        </pc:sldMkLst>
        <pc:spChg chg="mod">
          <ac:chgData name="melinda avram" userId="7ebe74b348317c0d" providerId="LiveId" clId="{E073F153-B2AB-4AAA-ABD5-02EE78F47222}" dt="2025-12-24T06:59:48.548" v="166" actId="33524"/>
          <ac:spMkLst>
            <pc:docMk/>
            <pc:sldMk cId="3418309274" sldId="460"/>
            <ac:spMk id="3" creationId="{CB8DB334-A7AC-B263-B902-D885AE203F43}"/>
          </ac:spMkLst>
        </pc:spChg>
        <pc:picChg chg="add mod">
          <ac:chgData name="melinda avram" userId="7ebe74b348317c0d" providerId="LiveId" clId="{E073F153-B2AB-4AAA-ABD5-02EE78F47222}" dt="2025-12-24T07:17:12.598" v="169"/>
          <ac:picMkLst>
            <pc:docMk/>
            <pc:sldMk cId="3418309274" sldId="460"/>
            <ac:picMk id="8" creationId="{879DA095-7048-DD1E-A633-C9D536168895}"/>
          </ac:picMkLst>
        </pc:picChg>
      </pc:sldChg>
      <pc:sldChg chg="addSp delSp modSp new mod">
        <pc:chgData name="melinda avram" userId="7ebe74b348317c0d" providerId="LiveId" clId="{E073F153-B2AB-4AAA-ABD5-02EE78F47222}" dt="2025-12-24T07:17:12.598" v="169"/>
        <pc:sldMkLst>
          <pc:docMk/>
          <pc:sldMk cId="3434202572" sldId="461"/>
        </pc:sldMkLst>
        <pc:spChg chg="mod">
          <ac:chgData name="melinda avram" userId="7ebe74b348317c0d" providerId="LiveId" clId="{E073F153-B2AB-4AAA-ABD5-02EE78F47222}" dt="2025-12-24T06:56:38.642" v="135" actId="313"/>
          <ac:spMkLst>
            <pc:docMk/>
            <pc:sldMk cId="3434202572" sldId="461"/>
            <ac:spMk id="3" creationId="{A93D13C4-507B-3D69-0FFE-04585A077AA7}"/>
          </ac:spMkLst>
        </pc:spChg>
        <pc:picChg chg="add mod">
          <ac:chgData name="melinda avram" userId="7ebe74b348317c0d" providerId="LiveId" clId="{E073F153-B2AB-4AAA-ABD5-02EE78F47222}" dt="2025-12-24T07:17:12.598" v="169"/>
          <ac:picMkLst>
            <pc:docMk/>
            <pc:sldMk cId="3434202572" sldId="461"/>
            <ac:picMk id="7" creationId="{4AA95DE2-E973-2C10-C3F3-7175296B9A7D}"/>
          </ac:picMkLst>
        </pc:picChg>
      </pc:sldChg>
      <pc:sldChg chg="addSp delSp modSp new mod">
        <pc:chgData name="melinda avram" userId="7ebe74b348317c0d" providerId="LiveId" clId="{E073F153-B2AB-4AAA-ABD5-02EE78F47222}" dt="2025-12-24T07:17:12.598" v="169"/>
        <pc:sldMkLst>
          <pc:docMk/>
          <pc:sldMk cId="1947125349" sldId="462"/>
        </pc:sldMkLst>
        <pc:spChg chg="del">
          <ac:chgData name="melinda avram" userId="7ebe74b348317c0d" providerId="LiveId" clId="{E073F153-B2AB-4AAA-ABD5-02EE78F47222}" dt="2025-12-24T06:53:28.535" v="100" actId="478"/>
          <ac:spMkLst>
            <pc:docMk/>
            <pc:sldMk cId="1947125349" sldId="462"/>
            <ac:spMk id="2" creationId="{4BAD2C15-AAFF-B5D2-95FB-AAFB3B0E4A7F}"/>
          </ac:spMkLst>
        </pc:spChg>
        <pc:spChg chg="mod">
          <ac:chgData name="melinda avram" userId="7ebe74b348317c0d" providerId="LiveId" clId="{E073F153-B2AB-4AAA-ABD5-02EE78F47222}" dt="2025-12-24T06:54:04.497" v="105" actId="20577"/>
          <ac:spMkLst>
            <pc:docMk/>
            <pc:sldMk cId="1947125349" sldId="462"/>
            <ac:spMk id="3" creationId="{39E0ED4E-43D6-72CA-4E46-B8624CED72E8}"/>
          </ac:spMkLst>
        </pc:spChg>
        <pc:picChg chg="add mod">
          <ac:chgData name="melinda avram" userId="7ebe74b348317c0d" providerId="LiveId" clId="{E073F153-B2AB-4AAA-ABD5-02EE78F47222}" dt="2025-12-24T07:17:12.598" v="169"/>
          <ac:picMkLst>
            <pc:docMk/>
            <pc:sldMk cId="1947125349" sldId="462"/>
            <ac:picMk id="12" creationId="{B75AD88F-A81D-3DD1-54A8-1E11CDB0FBF6}"/>
          </ac:picMkLst>
        </pc:picChg>
      </pc:sldChg>
      <pc:sldChg chg="addSp delSp modSp new mod">
        <pc:chgData name="melinda avram" userId="7ebe74b348317c0d" providerId="LiveId" clId="{E073F153-B2AB-4AAA-ABD5-02EE78F47222}" dt="2025-12-24T07:17:12.598" v="169"/>
        <pc:sldMkLst>
          <pc:docMk/>
          <pc:sldMk cId="4230268774" sldId="463"/>
        </pc:sldMkLst>
        <pc:spChg chg="del">
          <ac:chgData name="melinda avram" userId="7ebe74b348317c0d" providerId="LiveId" clId="{E073F153-B2AB-4AAA-ABD5-02EE78F47222}" dt="2025-12-24T06:54:55.398" v="112" actId="478"/>
          <ac:spMkLst>
            <pc:docMk/>
            <pc:sldMk cId="4230268774" sldId="463"/>
            <ac:spMk id="2" creationId="{B858CAF7-CBA7-0FC4-9CD1-5A3EDEAEE9F6}"/>
          </ac:spMkLst>
        </pc:spChg>
        <pc:spChg chg="mod">
          <ac:chgData name="melinda avram" userId="7ebe74b348317c0d" providerId="LiveId" clId="{E073F153-B2AB-4AAA-ABD5-02EE78F47222}" dt="2025-12-24T06:56:00.048" v="126" actId="20577"/>
          <ac:spMkLst>
            <pc:docMk/>
            <pc:sldMk cId="4230268774" sldId="463"/>
            <ac:spMk id="3" creationId="{2FA038EF-24A4-5E07-6176-81E06FE1382E}"/>
          </ac:spMkLst>
        </pc:spChg>
        <pc:picChg chg="add mod">
          <ac:chgData name="melinda avram" userId="7ebe74b348317c0d" providerId="LiveId" clId="{E073F153-B2AB-4AAA-ABD5-02EE78F47222}" dt="2025-12-24T07:17:12.598" v="169"/>
          <ac:picMkLst>
            <pc:docMk/>
            <pc:sldMk cId="4230268774" sldId="463"/>
            <ac:picMk id="8" creationId="{EDB17970-0ABC-7045-68D5-44EA3715C4FC}"/>
          </ac:picMkLst>
        </pc:picChg>
      </pc:sldChg>
      <pc:sldChg chg="addSp delSp modSp new mod">
        <pc:chgData name="melinda avram" userId="7ebe74b348317c0d" providerId="LiveId" clId="{E073F153-B2AB-4AAA-ABD5-02EE78F47222}" dt="2025-12-24T07:17:12.598" v="169"/>
        <pc:sldMkLst>
          <pc:docMk/>
          <pc:sldMk cId="38772737" sldId="464"/>
        </pc:sldMkLst>
        <pc:spChg chg="del">
          <ac:chgData name="melinda avram" userId="7ebe74b348317c0d" providerId="LiveId" clId="{E073F153-B2AB-4AAA-ABD5-02EE78F47222}" dt="2025-12-24T06:58:03.248" v="148" actId="478"/>
          <ac:spMkLst>
            <pc:docMk/>
            <pc:sldMk cId="38772737" sldId="464"/>
            <ac:spMk id="2" creationId="{374A0275-70D5-86BB-85D9-FC0C8C44C692}"/>
          </ac:spMkLst>
        </pc:spChg>
        <pc:spChg chg="mod">
          <ac:chgData name="melinda avram" userId="7ebe74b348317c0d" providerId="LiveId" clId="{E073F153-B2AB-4AAA-ABD5-02EE78F47222}" dt="2025-12-24T06:58:40.602" v="155" actId="20577"/>
          <ac:spMkLst>
            <pc:docMk/>
            <pc:sldMk cId="38772737" sldId="464"/>
            <ac:spMk id="3" creationId="{AC4E239C-287B-FAF1-FFCC-9277458FCD02}"/>
          </ac:spMkLst>
        </pc:spChg>
        <pc:picChg chg="add mod">
          <ac:chgData name="melinda avram" userId="7ebe74b348317c0d" providerId="LiveId" clId="{E073F153-B2AB-4AAA-ABD5-02EE78F47222}" dt="2025-12-24T07:17:12.598" v="169"/>
          <ac:picMkLst>
            <pc:docMk/>
            <pc:sldMk cId="38772737" sldId="464"/>
            <ac:picMk id="8" creationId="{E62C650F-5D18-7F82-3848-86D63A80F5EC}"/>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24/12/2025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24/12/2025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24/12/2025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24/12/2025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24/12/2025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24/12/2025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24/12/2025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24/12/2025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24/12/2025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24/12/2025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24/12/2025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24/12/2025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BMHP5032 Introduction to Physiology</a:t>
            </a:r>
          </a:p>
          <a:p>
            <a:pPr algn="l" eaLnBrk="1" hangingPunct="1"/>
            <a:r>
              <a:rPr lang="en-GB" altLang="en-US" sz="2800" b="1" dirty="0">
                <a:solidFill>
                  <a:schemeClr val="bg1"/>
                </a:solidFill>
              </a:rPr>
              <a:t>Component 2 – Presentation </a:t>
            </a:r>
          </a:p>
          <a:p>
            <a:pPr algn="l" eaLnBrk="1" hangingPunct="1"/>
            <a:r>
              <a:rPr lang="en-GB" altLang="en-US" sz="2800" b="1" dirty="0">
                <a:solidFill>
                  <a:schemeClr val="bg1"/>
                </a:solidFill>
              </a:rPr>
              <a:t>Care Plan</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 </a:t>
            </a:r>
            <a:r>
              <a:rPr lang="nl-NL" b="1" dirty="0">
                <a:solidFill>
                  <a:schemeClr val="bg1"/>
                </a:solidFill>
              </a:rPr>
              <a:t>2415593</a:t>
            </a:r>
            <a:endParaRPr lang="en-GB" altLang="en-US" sz="2800" b="1" dirty="0">
              <a:solidFill>
                <a:schemeClr val="bg1"/>
              </a:solidFill>
            </a:endParaRPr>
          </a:p>
          <a:p>
            <a:pPr algn="l" eaLnBrk="1" hangingPunct="1"/>
            <a:r>
              <a:rPr lang="en-GB" altLang="en-US" sz="2800" b="1" dirty="0">
                <a:solidFill>
                  <a:schemeClr val="bg1"/>
                </a:solidFill>
              </a:rPr>
              <a:t>Student name: </a:t>
            </a:r>
            <a:r>
              <a:rPr lang="nl-NL" b="1" dirty="0">
                <a:solidFill>
                  <a:schemeClr val="bg1"/>
                </a:solidFill>
              </a:rPr>
              <a:t>Ana-Maria Melinda Avram</a:t>
            </a:r>
            <a:endParaRPr lang="en-GB" altLang="en-US" sz="2800" b="1" dirty="0">
              <a:solidFill>
                <a:schemeClr val="bg1"/>
              </a:solidFill>
            </a:endParaRPr>
          </a:p>
          <a:p>
            <a:pPr algn="l" eaLnBrk="1" hangingPunct="1"/>
            <a:r>
              <a:rPr lang="en-GB" altLang="en-US" sz="2800" b="1" dirty="0">
                <a:solidFill>
                  <a:schemeClr val="bg1"/>
                </a:solidFill>
              </a:rPr>
              <a:t>Lecturer Name: </a:t>
            </a:r>
            <a:r>
              <a:rPr lang="en-GB" sz="2800" b="1" dirty="0">
                <a:solidFill>
                  <a:schemeClr val="bg1"/>
                </a:solidFill>
              </a:rPr>
              <a:t>Shaila Hussain</a:t>
            </a:r>
            <a:endParaRPr lang="en-GB" altLang="en-US" sz="2800" b="1" dirty="0">
              <a:solidFill>
                <a:schemeClr val="bg1"/>
              </a:solidFill>
            </a:endParaRP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pic>
        <p:nvPicPr>
          <p:cNvPr id="4" name="Audio 3">
            <a:hlinkClick r:id="" action="ppaction://media"/>
            <a:extLst>
              <a:ext uri="{FF2B5EF4-FFF2-40B4-BE49-F238E27FC236}">
                <a16:creationId xmlns:a16="http://schemas.microsoft.com/office/drawing/2014/main" id="{17D77EE5-9374-B17B-66D4-DCEC5867A09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670"/>
    </mc:Choice>
    <mc:Fallback>
      <p:transition spd="slow" advTm="66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850106"/>
          </a:xfrm>
        </p:spPr>
        <p:txBody>
          <a:bodyPr/>
          <a:lstStyle/>
          <a:p>
            <a:r>
              <a:rPr lang="en-GB" sz="3600" b="1" dirty="0"/>
              <a:t>Introduction</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611560" y="1412776"/>
            <a:ext cx="8229600" cy="3917032"/>
          </a:xfrm>
        </p:spPr>
        <p:txBody>
          <a:bodyPr/>
          <a:lstStyle/>
          <a:p>
            <a:pPr marL="0" indent="0">
              <a:buNone/>
            </a:pPr>
            <a:r>
              <a:rPr lang="en-GB" sz="1600" dirty="0">
                <a:latin typeface="Arial" panose="020B0604020202020204" pitchFamily="34" charset="0"/>
                <a:cs typeface="Arial" panose="020B0604020202020204" pitchFamily="34" charset="0"/>
              </a:rPr>
              <a:t>The patient who is the subject of this treatment plan is a fictitious individual who goes by the name Mr. A and has been diagnosed with Type 2 Diabetes Mellitus. Insulin resistance and decreased insulin production are the two primary factors that contribute to the development of type 2 diabetes, a metabolic condition that is marked by persistently increased blood glucose levels. </a:t>
            </a:r>
          </a:p>
          <a:p>
            <a:pPr marL="0" indent="0">
              <a:buNone/>
            </a:pPr>
            <a:r>
              <a:rPr lang="en-GB" sz="1600" dirty="0">
                <a:latin typeface="Arial" panose="020B0604020202020204" pitchFamily="34" charset="0"/>
                <a:cs typeface="Arial" panose="020B0604020202020204" pitchFamily="34" charset="0"/>
              </a:rPr>
              <a:t>According to DeFronzo, </a:t>
            </a:r>
            <a:r>
              <a:rPr lang="en-GB" sz="1600" dirty="0" err="1">
                <a:latin typeface="Arial" panose="020B0604020202020204" pitchFamily="34" charset="0"/>
                <a:cs typeface="Arial" panose="020B0604020202020204" pitchFamily="34" charset="0"/>
              </a:rPr>
              <a:t>Ferrannini</a:t>
            </a:r>
            <a:r>
              <a:rPr lang="en-GB" sz="1600" dirty="0">
                <a:latin typeface="Arial" panose="020B0604020202020204" pitchFamily="34" charset="0"/>
                <a:cs typeface="Arial" panose="020B0604020202020204" pitchFamily="34" charset="0"/>
              </a:rPr>
              <a:t>, and Groop (2015), it is one of the most prevalent long-term health disorders in the United Kingdom and is a significant cause for worry in terms of public health. </a:t>
            </a:r>
          </a:p>
          <a:p>
            <a:pPr marL="0" indent="0">
              <a:buNone/>
            </a:pPr>
            <a:r>
              <a:rPr lang="en-GB" sz="1600" dirty="0">
                <a:latin typeface="Arial" panose="020B0604020202020204" pitchFamily="34" charset="0"/>
                <a:cs typeface="Arial" panose="020B0604020202020204" pitchFamily="34" charset="0"/>
              </a:rPr>
              <a:t>This is because it is linked to cardiovascular disease, renal failure, and a worse quality of life. </a:t>
            </a:r>
            <a:br>
              <a:rPr lang="en-GB" sz="1600" dirty="0">
                <a:latin typeface="Arial" panose="020B0604020202020204" pitchFamily="34" charset="0"/>
                <a:cs typeface="Arial" panose="020B0604020202020204" pitchFamily="34" charset="0"/>
              </a:rPr>
            </a:br>
            <a:endParaRPr lang="en-GB" sz="16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24/12/2025</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pic>
        <p:nvPicPr>
          <p:cNvPr id="14" name="Audio 13">
            <a:hlinkClick r:id="" action="ppaction://media"/>
            <a:extLst>
              <a:ext uri="{FF2B5EF4-FFF2-40B4-BE49-F238E27FC236}">
                <a16:creationId xmlns:a16="http://schemas.microsoft.com/office/drawing/2014/main" id="{844A24B4-4382-E674-7215-0E4BF2CD662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044028000"/>
      </p:ext>
    </p:extLst>
  </p:cSld>
  <p:clrMapOvr>
    <a:masterClrMapping/>
  </p:clrMapOvr>
  <mc:AlternateContent xmlns:mc="http://schemas.openxmlformats.org/markup-compatibility/2006">
    <mc:Choice xmlns:p14="http://schemas.microsoft.com/office/powerpoint/2010/main" Requires="p14">
      <p:transition spd="slow" p14:dur="2000" advTm="53380"/>
    </mc:Choice>
    <mc:Fallback>
      <p:transition spd="slow" advTm="533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9E0ED4E-43D6-72CA-4E46-B8624CED72E8}"/>
              </a:ext>
            </a:extLst>
          </p:cNvPr>
          <p:cNvSpPr>
            <a:spLocks noGrp="1"/>
          </p:cNvSpPr>
          <p:nvPr>
            <p:ph idx="1"/>
          </p:nvPr>
        </p:nvSpPr>
        <p:spPr>
          <a:xfrm>
            <a:off x="323528" y="1268760"/>
            <a:ext cx="8229600" cy="3917032"/>
          </a:xfrm>
        </p:spPr>
        <p:txBody>
          <a:bodyPr/>
          <a:lstStyle/>
          <a:p>
            <a:pPr marL="0" indent="0">
              <a:buNone/>
            </a:pPr>
            <a:r>
              <a:rPr lang="en-GB" sz="1600" dirty="0">
                <a:latin typeface="Arial" panose="020B0604020202020204" pitchFamily="34" charset="0"/>
                <a:cs typeface="Arial" panose="020B0604020202020204" pitchFamily="34" charset="0"/>
              </a:rPr>
              <a:t>The disorder manifests itself gradually and is closely associated with lifestyle factors such as being overweight, not being physically active, and having poor eating habits. However, genetic predisposition also plays a part in the development of this condition. </a:t>
            </a:r>
          </a:p>
          <a:p>
            <a:pPr marL="0" indent="0">
              <a:buNone/>
            </a:pPr>
            <a:r>
              <a:rPr lang="en-GB" sz="1600" dirty="0">
                <a:latin typeface="Arial" panose="020B0604020202020204" pitchFamily="34" charset="0"/>
                <a:cs typeface="Arial" panose="020B0604020202020204" pitchFamily="34" charset="0"/>
              </a:rPr>
              <a:t>To effectively manage type 2 diabetes, it is necessary to maintain a long-term commitment to treatment, make adjustments to a person's lifestyle, and undergo routine monitoring. It is necessary to provide care that is orientated on the individual in order to encourage self-management, decrease problems, and promote independence. </a:t>
            </a:r>
          </a:p>
          <a:p>
            <a:pPr marL="0" indent="0">
              <a:buNone/>
            </a:pPr>
            <a:r>
              <a:rPr lang="en-GB" sz="1600" dirty="0">
                <a:latin typeface="Arial" panose="020B0604020202020204" pitchFamily="34" charset="0"/>
                <a:cs typeface="Arial" panose="020B0604020202020204" pitchFamily="34" charset="0"/>
              </a:rPr>
              <a:t>The purpose of this presentation is to provide an overview of an evidence-based treatment plan that is designed to satisfy the particular requirements of Mr. A while also complying with recommendations from the NHS and NICE.</a:t>
            </a:r>
            <a:endParaRPr lang="en-GB" sz="1600" dirty="0"/>
          </a:p>
        </p:txBody>
      </p:sp>
      <p:sp>
        <p:nvSpPr>
          <p:cNvPr id="4" name="Date Placeholder 3">
            <a:extLst>
              <a:ext uri="{FF2B5EF4-FFF2-40B4-BE49-F238E27FC236}">
                <a16:creationId xmlns:a16="http://schemas.microsoft.com/office/drawing/2014/main" id="{9DB8E29F-3E59-632B-A96A-4AC6BB39C636}"/>
              </a:ext>
            </a:extLst>
          </p:cNvPr>
          <p:cNvSpPr>
            <a:spLocks noGrp="1"/>
          </p:cNvSpPr>
          <p:nvPr>
            <p:ph type="dt" sz="half" idx="10"/>
          </p:nvPr>
        </p:nvSpPr>
        <p:spPr/>
        <p:txBody>
          <a:bodyPr/>
          <a:lstStyle/>
          <a:p>
            <a:pPr>
              <a:defRPr/>
            </a:pPr>
            <a:fld id="{2303D31F-598B-47EE-BA37-93F097A3D676}" type="datetime1">
              <a:rPr lang="en-GB" altLang="en-US" smtClean="0"/>
              <a:pPr>
                <a:defRPr/>
              </a:pPr>
              <a:t>24/12/2025</a:t>
            </a:fld>
            <a:endParaRPr lang="en-GB" altLang="en-US"/>
          </a:p>
        </p:txBody>
      </p:sp>
      <p:sp>
        <p:nvSpPr>
          <p:cNvPr id="5" name="Slide Number Placeholder 4">
            <a:extLst>
              <a:ext uri="{FF2B5EF4-FFF2-40B4-BE49-F238E27FC236}">
                <a16:creationId xmlns:a16="http://schemas.microsoft.com/office/drawing/2014/main" id="{74B029FE-5A3A-F98D-AD63-5E2B400BBCEA}"/>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pic>
        <p:nvPicPr>
          <p:cNvPr id="12" name="Audio 11">
            <a:hlinkClick r:id="" action="ppaction://media"/>
            <a:extLst>
              <a:ext uri="{FF2B5EF4-FFF2-40B4-BE49-F238E27FC236}">
                <a16:creationId xmlns:a16="http://schemas.microsoft.com/office/drawing/2014/main" id="{B75AD88F-A81D-3DD1-54A8-1E11CDB0FBF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947125349"/>
      </p:ext>
    </p:extLst>
  </p:cSld>
  <p:clrMapOvr>
    <a:masterClrMapping/>
  </p:clrMapOvr>
  <mc:AlternateContent xmlns:mc="http://schemas.openxmlformats.org/markup-compatibility/2006">
    <mc:Choice xmlns:p14="http://schemas.microsoft.com/office/powerpoint/2010/main" Requires="p14">
      <p:transition spd="slow" p14:dur="2000" advTm="63342"/>
    </mc:Choice>
    <mc:Fallback>
      <p:transition spd="slow" advTm="633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p:txBody>
          <a:bodyPr/>
          <a:lstStyle/>
          <a:p>
            <a:r>
              <a:rPr lang="en-GB" sz="3600" b="1" dirty="0"/>
              <a:t>Information about the person</a:t>
            </a:r>
          </a:p>
        </p:txBody>
      </p:sp>
      <p:sp>
        <p:nvSpPr>
          <p:cNvPr id="3" name="Content Placeholder 2">
            <a:extLst>
              <a:ext uri="{FF2B5EF4-FFF2-40B4-BE49-F238E27FC236}">
                <a16:creationId xmlns:a16="http://schemas.microsoft.com/office/drawing/2014/main" id="{53880F13-35A9-9D38-4535-EF0C49E1491E}"/>
              </a:ext>
            </a:extLst>
          </p:cNvPr>
          <p:cNvSpPr>
            <a:spLocks noGrp="1"/>
          </p:cNvSpPr>
          <p:nvPr>
            <p:ph idx="1"/>
          </p:nvPr>
        </p:nvSpPr>
        <p:spPr/>
        <p:txBody>
          <a:bodyPr/>
          <a:lstStyle/>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An individual named Mr. A is a White British guy who is 55 years old and lives by himself in an apartment that is privately leased in an urban region of South Wales. </a:t>
            </a:r>
          </a:p>
          <a:p>
            <a:pPr marL="0" indent="0">
              <a:buNone/>
            </a:pPr>
            <a:r>
              <a:rPr lang="en-GB" sz="1600" dirty="0">
                <a:latin typeface="Arial" panose="020B0604020202020204" pitchFamily="34" charset="0"/>
                <a:cs typeface="Arial" panose="020B0604020202020204" pitchFamily="34" charset="0"/>
              </a:rPr>
              <a:t>He is employed full-time in an administrative position that is situated in an office, which requires him to sit for extended periods of time and engage in minimal physical activity during the duration of the working day. </a:t>
            </a:r>
          </a:p>
          <a:p>
            <a:pPr marL="0" indent="0">
              <a:buNone/>
            </a:pPr>
            <a:r>
              <a:rPr lang="en-GB" sz="1600" dirty="0">
                <a:latin typeface="Arial" panose="020B0604020202020204" pitchFamily="34" charset="0"/>
                <a:cs typeface="Arial" panose="020B0604020202020204" pitchFamily="34" charset="0"/>
              </a:rPr>
              <a:t>Five years ago, Mr. A was diagnosed with Type 2 Diabetes Mellitus as a result of normal blood tests that were performed at his primary care physician's office. </a:t>
            </a:r>
            <a:br>
              <a:rPr lang="en-GB" sz="1600" dirty="0">
                <a:latin typeface="Arial" panose="020B0604020202020204" pitchFamily="34" charset="0"/>
                <a:cs typeface="Arial" panose="020B0604020202020204" pitchFamily="34" charset="0"/>
              </a:rPr>
            </a:br>
            <a:endParaRPr lang="en-GB" sz="1200" dirty="0">
              <a:solidFill>
                <a:srgbClr val="0070C0"/>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24/12/2025</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pic>
        <p:nvPicPr>
          <p:cNvPr id="8" name="Audio 7">
            <a:hlinkClick r:id="" action="ppaction://media"/>
            <a:extLst>
              <a:ext uri="{FF2B5EF4-FFF2-40B4-BE49-F238E27FC236}">
                <a16:creationId xmlns:a16="http://schemas.microsoft.com/office/drawing/2014/main" id="{CF4A4556-B646-6E54-C1E8-C6907688F28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196154705"/>
      </p:ext>
    </p:extLst>
  </p:cSld>
  <p:clrMapOvr>
    <a:masterClrMapping/>
  </p:clrMapOvr>
  <mc:AlternateContent xmlns:mc="http://schemas.openxmlformats.org/markup-compatibility/2006">
    <mc:Choice xmlns:p14="http://schemas.microsoft.com/office/powerpoint/2010/main" Requires="p14">
      <p:transition spd="slow" p14:dur="2000" advTm="47279"/>
    </mc:Choice>
    <mc:Fallback>
      <p:transition spd="slow" advTm="472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A038EF-24A4-5E07-6176-81E06FE1382E}"/>
              </a:ext>
            </a:extLst>
          </p:cNvPr>
          <p:cNvSpPr>
            <a:spLocks noGrp="1"/>
          </p:cNvSpPr>
          <p:nvPr>
            <p:ph idx="1"/>
          </p:nvPr>
        </p:nvSpPr>
        <p:spPr/>
        <p:txBody>
          <a:bodyPr/>
          <a:lstStyle/>
          <a:p>
            <a:pPr marL="0" indent="0">
              <a:buNone/>
            </a:pPr>
            <a:r>
              <a:rPr lang="en-GB" sz="1600" dirty="0">
                <a:latin typeface="Arial" panose="020B0604020202020204" pitchFamily="34" charset="0"/>
                <a:cs typeface="Arial" panose="020B0604020202020204" pitchFamily="34" charset="0"/>
              </a:rPr>
              <a:t>Metformin is the medication that he is now taking, and he goes to their yearly diabetic evaluations. All of Mr. A's activities of daily life are performed without assistance, and he does not need assistance with his personal care. </a:t>
            </a:r>
          </a:p>
          <a:p>
            <a:pPr marL="0" indent="0">
              <a:buNone/>
            </a:pPr>
            <a:r>
              <a:rPr lang="en-GB" sz="1600" dirty="0">
                <a:latin typeface="Arial" panose="020B0604020202020204" pitchFamily="34" charset="0"/>
                <a:cs typeface="Arial" panose="020B0604020202020204" pitchFamily="34" charset="0"/>
              </a:rPr>
              <a:t>Despite this, he states that he is always exhausted and has a hard time keeping changes in his lifestyle owing to the demands of his job and his lack of determination. </a:t>
            </a:r>
          </a:p>
          <a:p>
            <a:pPr marL="0" indent="0">
              <a:buNone/>
            </a:pPr>
            <a:r>
              <a:rPr lang="en-GB" sz="1600" dirty="0">
                <a:latin typeface="Arial" panose="020B0604020202020204" pitchFamily="34" charset="0"/>
                <a:cs typeface="Arial" panose="020B0604020202020204" pitchFamily="34" charset="0"/>
              </a:rPr>
              <a:t>Despite the fact that he does not have a recognised mental health problem, he does acknowledge experiencing periodic frustration as a result of managing a chronic disease. In order to design a care plan that is both practical and person-centred, it is vital to have a thorough understanding of Mr. A's specific circumstances.</a:t>
            </a:r>
          </a:p>
          <a:p>
            <a:endParaRPr lang="en-GB" sz="16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7CB911D5-A2BD-E671-0E0D-186785FD9249}"/>
              </a:ext>
            </a:extLst>
          </p:cNvPr>
          <p:cNvSpPr>
            <a:spLocks noGrp="1"/>
          </p:cNvSpPr>
          <p:nvPr>
            <p:ph type="dt" sz="half" idx="10"/>
          </p:nvPr>
        </p:nvSpPr>
        <p:spPr/>
        <p:txBody>
          <a:bodyPr/>
          <a:lstStyle/>
          <a:p>
            <a:pPr>
              <a:defRPr/>
            </a:pPr>
            <a:fld id="{2303D31F-598B-47EE-BA37-93F097A3D676}" type="datetime1">
              <a:rPr lang="en-GB" altLang="en-US" smtClean="0"/>
              <a:pPr>
                <a:defRPr/>
              </a:pPr>
              <a:t>24/12/2025</a:t>
            </a:fld>
            <a:endParaRPr lang="en-GB" altLang="en-US"/>
          </a:p>
        </p:txBody>
      </p:sp>
      <p:sp>
        <p:nvSpPr>
          <p:cNvPr id="5" name="Slide Number Placeholder 4">
            <a:extLst>
              <a:ext uri="{FF2B5EF4-FFF2-40B4-BE49-F238E27FC236}">
                <a16:creationId xmlns:a16="http://schemas.microsoft.com/office/drawing/2014/main" id="{7408DAE0-B93D-683B-E9F3-2F417973BD16}"/>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pic>
        <p:nvPicPr>
          <p:cNvPr id="8" name="Audio 7">
            <a:hlinkClick r:id="" action="ppaction://media"/>
            <a:extLst>
              <a:ext uri="{FF2B5EF4-FFF2-40B4-BE49-F238E27FC236}">
                <a16:creationId xmlns:a16="http://schemas.microsoft.com/office/drawing/2014/main" id="{EDB17970-0ABC-7045-68D5-44EA3715C4F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4230268774"/>
      </p:ext>
    </p:extLst>
  </p:cSld>
  <p:clrMapOvr>
    <a:masterClrMapping/>
  </p:clrMapOvr>
  <mc:AlternateContent xmlns:mc="http://schemas.openxmlformats.org/markup-compatibility/2006">
    <mc:Choice xmlns:p14="http://schemas.microsoft.com/office/powerpoint/2010/main" Requires="p14">
      <p:transition spd="slow" p14:dur="2000" advTm="54057"/>
    </mc:Choice>
    <mc:Fallback>
      <p:transition spd="slow" advTm="540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93D13C4-507B-3D69-0FFE-04585A077AA7}"/>
              </a:ext>
            </a:extLst>
          </p:cNvPr>
          <p:cNvSpPr>
            <a:spLocks noGrp="1"/>
          </p:cNvSpPr>
          <p:nvPr>
            <p:ph idx="1"/>
          </p:nvPr>
        </p:nvSpPr>
        <p:spPr>
          <a:xfrm>
            <a:off x="323528" y="1457181"/>
            <a:ext cx="8363272" cy="5256585"/>
          </a:xfrm>
        </p:spPr>
        <p:txBody>
          <a:bodyPr/>
          <a:lstStyle/>
          <a:p>
            <a:pPr marL="0" indent="0">
              <a:buNone/>
            </a:pPr>
            <a:r>
              <a:rPr lang="en-US" sz="1400" dirty="0">
                <a:latin typeface="Arial" panose="020B0604020202020204" pitchFamily="34" charset="0"/>
                <a:cs typeface="Arial" panose="020B0604020202020204" pitchFamily="34" charset="0"/>
              </a:rPr>
              <a:t>Recent health assessments taken by Mr. A reveal that his diabetes management is not at its ideal level. Due to the fact that his body mass index is 32 kilograms per square meter, he is classified as an obese individual. The fact that his HbA1c level is 68 millimoles per mole, which is higher than the goal range that is suggested, indicates that he has poor long-term management of his blood sugar levels (NICE, 2023). </a:t>
            </a:r>
          </a:p>
          <a:p>
            <a:pPr marL="0" indent="0">
              <a:buNone/>
            </a:pPr>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The measurement of his blood pressure, which was 148 over 92 millimeters of mercury, indicates that he is within the category of hypertension. Both his total cholesterol level and his fasting blood glucose level are increased, with his total cholesterol level being 6.1 millimoles per liter and his fasting blood glucose level being 9.5 millimoles per liter. As a result of these measures, an increased risk of cardiovascular problems has been shown, and it is imperative that lifestyle management be improved, frequent monitoring be performed, and good care planning be implemented.</a:t>
            </a:r>
          </a:p>
          <a:p>
            <a:endParaRPr lang="en-GB" dirty="0"/>
          </a:p>
        </p:txBody>
      </p:sp>
      <p:sp>
        <p:nvSpPr>
          <p:cNvPr id="4" name="Date Placeholder 3">
            <a:extLst>
              <a:ext uri="{FF2B5EF4-FFF2-40B4-BE49-F238E27FC236}">
                <a16:creationId xmlns:a16="http://schemas.microsoft.com/office/drawing/2014/main" id="{2081F2AB-95B5-3DE3-5550-B60E149FD197}"/>
              </a:ext>
            </a:extLst>
          </p:cNvPr>
          <p:cNvSpPr>
            <a:spLocks noGrp="1"/>
          </p:cNvSpPr>
          <p:nvPr>
            <p:ph type="dt" sz="half" idx="10"/>
          </p:nvPr>
        </p:nvSpPr>
        <p:spPr/>
        <p:txBody>
          <a:bodyPr/>
          <a:lstStyle/>
          <a:p>
            <a:pPr>
              <a:defRPr/>
            </a:pPr>
            <a:fld id="{2303D31F-598B-47EE-BA37-93F097A3D676}" type="datetime1">
              <a:rPr lang="en-GB" altLang="en-US" smtClean="0"/>
              <a:pPr>
                <a:defRPr/>
              </a:pPr>
              <a:t>24/12/2025</a:t>
            </a:fld>
            <a:endParaRPr lang="en-GB" altLang="en-US"/>
          </a:p>
        </p:txBody>
      </p:sp>
      <p:sp>
        <p:nvSpPr>
          <p:cNvPr id="5" name="Slide Number Placeholder 4">
            <a:extLst>
              <a:ext uri="{FF2B5EF4-FFF2-40B4-BE49-F238E27FC236}">
                <a16:creationId xmlns:a16="http://schemas.microsoft.com/office/drawing/2014/main" id="{F49C2890-5895-51B2-00E9-825FF9BE5851}"/>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pic>
        <p:nvPicPr>
          <p:cNvPr id="7" name="Audio 6">
            <a:hlinkClick r:id="" action="ppaction://media"/>
            <a:extLst>
              <a:ext uri="{FF2B5EF4-FFF2-40B4-BE49-F238E27FC236}">
                <a16:creationId xmlns:a16="http://schemas.microsoft.com/office/drawing/2014/main" id="{4AA95DE2-E973-2C10-C3F3-7175296B9A7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434202572"/>
      </p:ext>
    </p:extLst>
  </p:cSld>
  <p:clrMapOvr>
    <a:masterClrMapping/>
  </p:clrMapOvr>
  <mc:AlternateContent xmlns:mc="http://schemas.openxmlformats.org/markup-compatibility/2006">
    <mc:Choice xmlns:p14="http://schemas.microsoft.com/office/powerpoint/2010/main" Requires="p14">
      <p:transition spd="slow" p14:dur="2000" advTm="82690"/>
    </mc:Choice>
    <mc:Fallback>
      <p:transition spd="slow" advTm="826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600" b="1" dirty="0">
                <a:cs typeface="Arial" panose="020B0604020202020204" pitchFamily="34" charset="0"/>
              </a:rPr>
              <a:t>Anatomy and Physiology</a:t>
            </a: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idx="1"/>
          </p:nvPr>
        </p:nvSpPr>
        <p:spPr>
          <a:xfrm>
            <a:off x="431743" y="1187624"/>
            <a:ext cx="8229600" cy="3917032"/>
          </a:xfrm>
        </p:spPr>
        <p:txBody>
          <a:bodyPr/>
          <a:lstStyle/>
          <a:p>
            <a:pPr marL="0" indent="0">
              <a:buNone/>
            </a:pPr>
            <a:endParaRPr lang="en-US" sz="1600" dirty="0">
              <a:latin typeface="Arial" panose="020B0604020202020204" pitchFamily="34" charset="0"/>
              <a:cs typeface="Arial" panose="020B0604020202020204" pitchFamily="34" charset="0"/>
            </a:endParaRPr>
          </a:p>
          <a:p>
            <a:pPr marL="0" indent="0">
              <a:buNone/>
            </a:pPr>
            <a:r>
              <a:rPr lang="en-US" sz="1600" dirty="0">
                <a:latin typeface="Arial" panose="020B0604020202020204" pitchFamily="34" charset="0"/>
                <a:cs typeface="Arial" panose="020B0604020202020204" pitchFamily="34" charset="0"/>
              </a:rPr>
              <a:t>In those who have type 2 diabetes mellitus, the endocrine system, and more specifically the pancreas, is the major bodily system that is impacted. The pancreas, which is situated beneath the stomach, is an organ that plays a significant part in controlling the levels of glucose in the blood. Islets of Langerhans are groups of endocrine cells that are located inside the pancreas. These islets include beta cells that are responsible for the production of insulin (Hall and Guyton, 2021). </a:t>
            </a:r>
          </a:p>
          <a:p>
            <a:pPr marL="0" indent="0">
              <a:buNone/>
            </a:pPr>
            <a:r>
              <a:rPr lang="en-US" sz="1600" dirty="0">
                <a:latin typeface="Arial" panose="020B0604020202020204" pitchFamily="34" charset="0"/>
                <a:cs typeface="Arial" panose="020B0604020202020204" pitchFamily="34" charset="0"/>
              </a:rPr>
              <a:t>In order for glucose to be transported from the circulation into the cells of the body, where it may either be </a:t>
            </a:r>
            <a:r>
              <a:rPr lang="en-US" sz="1600" dirty="0" err="1">
                <a:latin typeface="Arial" panose="020B0604020202020204" pitchFamily="34" charset="0"/>
                <a:cs typeface="Arial" panose="020B0604020202020204" pitchFamily="34" charset="0"/>
              </a:rPr>
              <a:t>utilised</a:t>
            </a:r>
            <a:r>
              <a:rPr lang="en-US" sz="1600" dirty="0">
                <a:latin typeface="Arial" panose="020B0604020202020204" pitchFamily="34" charset="0"/>
                <a:cs typeface="Arial" panose="020B0604020202020204" pitchFamily="34" charset="0"/>
              </a:rPr>
              <a:t> for energy or stored, insulin is necessary. In people who are in good health, the release of insulin is strictly controlled in response to the rise in blood glucose levels that occurs after the consumption of meals. </a:t>
            </a:r>
            <a:endParaRPr lang="en-GB" sz="1200" dirty="0">
              <a:solidFill>
                <a:srgbClr val="0070C0"/>
              </a:solidFill>
              <a:latin typeface="Arial" panose="020B0604020202020204" pitchFamily="34" charset="0"/>
              <a:cs typeface="Arial" panose="020B0604020202020204" pitchFamily="34" charset="0"/>
            </a:endParaRPr>
          </a:p>
        </p:txBody>
      </p:sp>
      <p:pic>
        <p:nvPicPr>
          <p:cNvPr id="6" name="Audio 5">
            <a:hlinkClick r:id="" action="ppaction://media"/>
            <a:extLst>
              <a:ext uri="{FF2B5EF4-FFF2-40B4-BE49-F238E27FC236}">
                <a16:creationId xmlns:a16="http://schemas.microsoft.com/office/drawing/2014/main" id="{14AF612D-B05C-C558-35E6-04EF2EF1539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711734170"/>
      </p:ext>
    </p:extLst>
  </p:cSld>
  <p:clrMapOvr>
    <a:masterClrMapping/>
  </p:clrMapOvr>
  <mc:AlternateContent xmlns:mc="http://schemas.openxmlformats.org/markup-compatibility/2006">
    <mc:Choice xmlns:p14="http://schemas.microsoft.com/office/powerpoint/2010/main" Requires="p14">
      <p:transition spd="slow" p14:dur="2000" advTm="62632"/>
    </mc:Choice>
    <mc:Fallback>
      <p:transition spd="slow" advTm="626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C4E239C-287B-FAF1-FFCC-9277458FCD02}"/>
              </a:ext>
            </a:extLst>
          </p:cNvPr>
          <p:cNvSpPr>
            <a:spLocks noGrp="1"/>
          </p:cNvSpPr>
          <p:nvPr>
            <p:ph idx="1"/>
          </p:nvPr>
        </p:nvSpPr>
        <p:spPr>
          <a:xfrm>
            <a:off x="427585" y="476672"/>
            <a:ext cx="8229600" cy="3917032"/>
          </a:xfrm>
        </p:spPr>
        <p:txBody>
          <a:bodyPr/>
          <a:lstStyle/>
          <a:p>
            <a:pPr marL="0" indent="0">
              <a:buNone/>
            </a:pPr>
            <a:endParaRPr lang="en-US" sz="1600" dirty="0">
              <a:latin typeface="Arial" panose="020B0604020202020204" pitchFamily="34" charset="0"/>
              <a:cs typeface="Arial" panose="020B0604020202020204" pitchFamily="34" charset="0"/>
            </a:endParaRPr>
          </a:p>
          <a:p>
            <a:pPr marL="0" indent="0">
              <a:buNone/>
            </a:pPr>
            <a:endParaRPr lang="en-US" sz="1600" dirty="0">
              <a:latin typeface="Arial" panose="020B0604020202020204" pitchFamily="34" charset="0"/>
              <a:cs typeface="Arial" panose="020B0604020202020204" pitchFamily="34" charset="0"/>
            </a:endParaRPr>
          </a:p>
          <a:p>
            <a:pPr marL="0" indent="0">
              <a:buNone/>
            </a:pPr>
            <a:endParaRPr lang="en-US" sz="1600" dirty="0">
              <a:latin typeface="Arial" panose="020B0604020202020204" pitchFamily="34" charset="0"/>
              <a:cs typeface="Arial" panose="020B0604020202020204" pitchFamily="34" charset="0"/>
            </a:endParaRPr>
          </a:p>
          <a:p>
            <a:pPr marL="0" indent="0">
              <a:buNone/>
            </a:pPr>
            <a:endParaRPr lang="en-US" sz="1600" dirty="0">
              <a:latin typeface="Arial" panose="020B0604020202020204" pitchFamily="34" charset="0"/>
              <a:cs typeface="Arial" panose="020B0604020202020204" pitchFamily="34" charset="0"/>
            </a:endParaRPr>
          </a:p>
          <a:p>
            <a:pPr marL="0" indent="0">
              <a:buNone/>
            </a:pPr>
            <a:r>
              <a:rPr lang="en-US" sz="1600" dirty="0">
                <a:latin typeface="Arial" panose="020B0604020202020204" pitchFamily="34" charset="0"/>
                <a:cs typeface="Arial" panose="020B0604020202020204" pitchFamily="34" charset="0"/>
              </a:rPr>
              <a:t>When a person has type 2 diabetes, their cells develop resistance to insulin, which results in a decreased ability to absorb glucose. Over the course of time, beta cells in the pancreas become dysfunctional and are unable to generate enough insulin to overcome this resistance.</a:t>
            </a:r>
          </a:p>
          <a:p>
            <a:pPr marL="0" indent="0">
              <a:buNone/>
            </a:pPr>
            <a:r>
              <a:rPr lang="en-US" sz="1600" dirty="0">
                <a:latin typeface="Arial" panose="020B0604020202020204" pitchFamily="34" charset="0"/>
                <a:cs typeface="Arial" panose="020B0604020202020204" pitchFamily="34" charset="0"/>
              </a:rPr>
              <a:t>As a consequence, this leads to persistent hyperglycemia, which causes damage to the organs and blood vessels. According to Tortora and Derrickson's research from 2020, prolonged exposure to high blood glucose may lead to issues that damage the cardiovascular system, kidneys, nerves, and eyes.</a:t>
            </a:r>
          </a:p>
          <a:p>
            <a:pPr marL="0" indent="0">
              <a:buNone/>
            </a:pPr>
            <a:endParaRPr lang="en-GB" dirty="0"/>
          </a:p>
        </p:txBody>
      </p:sp>
      <p:sp>
        <p:nvSpPr>
          <p:cNvPr id="4" name="Date Placeholder 3">
            <a:extLst>
              <a:ext uri="{FF2B5EF4-FFF2-40B4-BE49-F238E27FC236}">
                <a16:creationId xmlns:a16="http://schemas.microsoft.com/office/drawing/2014/main" id="{5AA5CFD2-0683-E87E-0237-4D04A1575A37}"/>
              </a:ext>
            </a:extLst>
          </p:cNvPr>
          <p:cNvSpPr>
            <a:spLocks noGrp="1"/>
          </p:cNvSpPr>
          <p:nvPr>
            <p:ph type="dt" sz="half" idx="10"/>
          </p:nvPr>
        </p:nvSpPr>
        <p:spPr/>
        <p:txBody>
          <a:bodyPr/>
          <a:lstStyle/>
          <a:p>
            <a:pPr>
              <a:defRPr/>
            </a:pPr>
            <a:fld id="{2303D31F-598B-47EE-BA37-93F097A3D676}" type="datetime1">
              <a:rPr lang="en-GB" altLang="en-US" smtClean="0"/>
              <a:pPr>
                <a:defRPr/>
              </a:pPr>
              <a:t>24/12/2025</a:t>
            </a:fld>
            <a:endParaRPr lang="en-GB" altLang="en-US"/>
          </a:p>
        </p:txBody>
      </p:sp>
      <p:sp>
        <p:nvSpPr>
          <p:cNvPr id="5" name="Slide Number Placeholder 4">
            <a:extLst>
              <a:ext uri="{FF2B5EF4-FFF2-40B4-BE49-F238E27FC236}">
                <a16:creationId xmlns:a16="http://schemas.microsoft.com/office/drawing/2014/main" id="{9A500AAF-E5F3-1801-AFE4-B216449A6168}"/>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pic>
        <p:nvPicPr>
          <p:cNvPr id="8" name="Audio 7">
            <a:hlinkClick r:id="" action="ppaction://media"/>
            <a:extLst>
              <a:ext uri="{FF2B5EF4-FFF2-40B4-BE49-F238E27FC236}">
                <a16:creationId xmlns:a16="http://schemas.microsoft.com/office/drawing/2014/main" id="{E62C650F-5D18-7F82-3848-86D63A80F5E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8772737"/>
      </p:ext>
    </p:extLst>
  </p:cSld>
  <p:clrMapOvr>
    <a:masterClrMapping/>
  </p:clrMapOvr>
  <mc:AlternateContent xmlns:mc="http://schemas.openxmlformats.org/markup-compatibility/2006">
    <mc:Choice xmlns:p14="http://schemas.microsoft.com/office/powerpoint/2010/main" Requires="p14">
      <p:transition spd="slow" p14:dur="2000" advTm="46447"/>
    </mc:Choice>
    <mc:Fallback>
      <p:transition spd="slow" advTm="464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4638"/>
            <a:ext cx="8229600" cy="922114"/>
          </a:xfrm>
        </p:spPr>
        <p:txBody>
          <a:bodyPr/>
          <a:lstStyle/>
          <a:p>
            <a:r>
              <a:rPr lang="en-GB" sz="3600" b="1" dirty="0"/>
              <a:t>Care Plan (1/3)</a:t>
            </a:r>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idx="1"/>
          </p:nvPr>
        </p:nvSpPr>
        <p:spPr/>
        <p:txBody>
          <a:bodyPr/>
          <a:lstStyle/>
          <a:p>
            <a:pPr marL="0" indent="0">
              <a:buNone/>
            </a:pPr>
            <a:r>
              <a:rPr lang="en-GB" sz="1400" dirty="0">
                <a:latin typeface="Arial" panose="020B0604020202020204" pitchFamily="34" charset="0"/>
                <a:cs typeface="Arial" panose="020B0604020202020204" pitchFamily="34" charset="0"/>
              </a:rPr>
              <a:t>The dietary and lifestyle choices that Mr. A makes have a substantial impact on his present state of health. As a result of the sedentary nature of his job, he spends the most of his day sitting and only participates in a little amount of physical exercise. Although he often mentions tiredness and a lack of time as difficulties, he reports having a low level of enthusiasm to exercise after work. In addition to consuming a limited amount of fruits and vegetables, his diet is characterised by a high proportion of processed foods, refined sugars, and saturated fats. </a:t>
            </a:r>
          </a:p>
          <a:p>
            <a:pPr marL="0" indent="0">
              <a:buNone/>
            </a:pP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Despite the fact that Mr. A does not smoke, he drinks alcohol in excess of the weekly limits that are prescribed, which may have a detrimental impact on his ability to regulate his blood glucose levels and contribute to his weight gain. The insulin resistance and cardiovascular risk are both increased as a result of these activities. Ensuring that lifestyle habits are addressed via education, motivation, and gradual change is a key component. According to DeFronzo et al. (2015), the effective support for lasting behaviour change requires a strategy that is person-centred and takes into account Mr. A's preferences and obstacles.</a:t>
            </a:r>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altLang="en-US" smtClean="0"/>
              <a:pPr>
                <a:defRPr/>
              </a:pPr>
              <a:t>24/12/2025</a:t>
            </a:fld>
            <a:endParaRPr lang="en-GB" altLang="en-US"/>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pic>
        <p:nvPicPr>
          <p:cNvPr id="8" name="Audio 7">
            <a:hlinkClick r:id="" action="ppaction://media"/>
            <a:extLst>
              <a:ext uri="{FF2B5EF4-FFF2-40B4-BE49-F238E27FC236}">
                <a16:creationId xmlns:a16="http://schemas.microsoft.com/office/drawing/2014/main" id="{6B0B594C-4589-AB72-4C9A-6A58B4F53C0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070946817"/>
      </p:ext>
    </p:extLst>
  </p:cSld>
  <p:clrMapOvr>
    <a:masterClrMapping/>
  </p:clrMapOvr>
  <mc:AlternateContent xmlns:mc="http://schemas.openxmlformats.org/markup-compatibility/2006">
    <mc:Choice xmlns:p14="http://schemas.microsoft.com/office/powerpoint/2010/main" Requires="p14">
      <p:transition spd="slow" p14:dur="2000" advTm="101386"/>
    </mc:Choice>
    <mc:Fallback>
      <p:transition spd="slow" advTm="1013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922114"/>
          </a:xfrm>
        </p:spPr>
        <p:txBody>
          <a:bodyPr/>
          <a:lstStyle/>
          <a:p>
            <a:r>
              <a:rPr lang="en-GB" sz="3600" b="1" dirty="0"/>
              <a:t>Care Plan (2/3)</a:t>
            </a: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idx="1"/>
          </p:nvPr>
        </p:nvSpPr>
        <p:spPr/>
        <p:txBody>
          <a:bodyPr/>
          <a:lstStyle/>
          <a:p>
            <a:pPr marL="0" indent="0">
              <a:buNone/>
            </a:pPr>
            <a:r>
              <a:rPr lang="en-GB" sz="1400" dirty="0">
                <a:latin typeface="Arial" panose="020B0604020202020204" pitchFamily="34" charset="0"/>
                <a:cs typeface="Arial" panose="020B0604020202020204" pitchFamily="34" charset="0"/>
              </a:rPr>
              <a:t>When it comes to diabetes care, Mr. A's daily schedule provides a number of obstacles. He generally does not have breakfast since he is under a lot of time constraints, and he depends on items that are convenient to eat while he is working. At his place of employment, he is required to sit for extended periods of time and has little opportunity to walk about. Following his shift at work, he observes that he is exhausted and spends most of the evening watching television. </a:t>
            </a:r>
          </a:p>
          <a:p>
            <a:pPr marL="0" indent="0">
              <a:buNone/>
            </a:pP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Both irregular eating habits and a lack of scheduled exercise are factors that lead to blood glucose levels that are unstable with time. The metabolic control of Mr. A might be improved by providing him with support in making modest, realistic modifications, such as eating meals on a regular basis, going for short walks, and minimising his sedentary behaviour. It is recommended that these modifications be implemented gradually and evaluated on a regular basis in order to facilitate long-term adherence and prevent the person from being overwhelmed (NICE, 2023).</a:t>
            </a: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24/12/2025</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pic>
        <p:nvPicPr>
          <p:cNvPr id="8" name="Audio 7">
            <a:hlinkClick r:id="" action="ppaction://media"/>
            <a:extLst>
              <a:ext uri="{FF2B5EF4-FFF2-40B4-BE49-F238E27FC236}">
                <a16:creationId xmlns:a16="http://schemas.microsoft.com/office/drawing/2014/main" id="{7E7CF90D-8D0D-2DA2-A076-F10095E0225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425489401"/>
      </p:ext>
    </p:extLst>
  </p:cSld>
  <p:clrMapOvr>
    <a:masterClrMapping/>
  </p:clrMapOvr>
  <mc:AlternateContent xmlns:mc="http://schemas.openxmlformats.org/markup-compatibility/2006">
    <mc:Choice xmlns:p14="http://schemas.microsoft.com/office/powerpoint/2010/main" Requires="p14">
      <p:transition spd="slow" p14:dur="2000" advTm="74828"/>
    </mc:Choice>
    <mc:Fallback>
      <p:transition spd="slow" advTm="748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274638"/>
            <a:ext cx="8229600" cy="922114"/>
          </a:xfrm>
        </p:spPr>
        <p:txBody>
          <a:bodyPr/>
          <a:lstStyle/>
          <a:p>
            <a:r>
              <a:rPr lang="en-GB" sz="3600" b="1" dirty="0"/>
              <a:t>Care Plan (3/3) </a:t>
            </a:r>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p:txBody>
          <a:bodyPr/>
          <a:lstStyle/>
          <a:p>
            <a:pPr marL="0" indent="0">
              <a:buNone/>
            </a:pPr>
            <a:r>
              <a:rPr lang="en-GB" sz="1400" dirty="0">
                <a:latin typeface="Arial" panose="020B0604020202020204" pitchFamily="34" charset="0"/>
                <a:cs typeface="Arial" panose="020B0604020202020204" pitchFamily="34" charset="0"/>
              </a:rPr>
              <a:t>When it comes to supporting Mr. A's participation with his care plan, effective communication is very necessary. It is important that information be communicated in a straightforward manner, free of medical jargon, and that open conversation be used to ensure comprehension. It is recommended that Mr. A be included in the process of defining objectives that are realistic and in line with his lifestyle and beliefs via the use of shared decision-making. </a:t>
            </a:r>
          </a:p>
          <a:p>
            <a:pPr marL="0" indent="0">
              <a:buNone/>
            </a:pP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He is being cared for in accordance with ethical ideals. In order to show respect for Mr. A's autonomy, it is necessary for him to be fully informed and allowed to make choices on his treatment. It is essential that confidentiality be maintained in order to guarantee the protection of personal health information.</a:t>
            </a:r>
          </a:p>
          <a:p>
            <a:pPr marL="0" indent="0">
              <a:buNone/>
            </a:pPr>
            <a:r>
              <a:rPr lang="en-GB" sz="1400" dirty="0">
                <a:latin typeface="Arial" panose="020B0604020202020204" pitchFamily="34" charset="0"/>
                <a:cs typeface="Arial" panose="020B0604020202020204" pitchFamily="34" charset="0"/>
              </a:rPr>
              <a:t> Prior to any intervention or modification in therapy, it is essential to get the patient's informed permission. According to Beauchamp and Childress (2019) and McCormack and McCance (2017), care should be provided in a way that is non-judgmental but also acknowledging the difficulties that are connected with making changes to a lifestyle and avoiding stigma.</a:t>
            </a:r>
          </a:p>
          <a:p>
            <a:endParaRPr lang="en-GB" dirty="0">
              <a:solidFill>
                <a:srgbClr val="0070C0"/>
              </a:solidFill>
            </a:endParaRP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24/12/2025</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pic>
        <p:nvPicPr>
          <p:cNvPr id="8" name="Audio 7">
            <a:hlinkClick r:id="" action="ppaction://media"/>
            <a:extLst>
              <a:ext uri="{FF2B5EF4-FFF2-40B4-BE49-F238E27FC236}">
                <a16:creationId xmlns:a16="http://schemas.microsoft.com/office/drawing/2014/main" id="{879DA095-7048-DD1E-A633-C9D53616889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418309274"/>
      </p:ext>
    </p:extLst>
  </p:cSld>
  <p:clrMapOvr>
    <a:masterClrMapping/>
  </p:clrMapOvr>
  <mc:AlternateContent xmlns:mc="http://schemas.openxmlformats.org/markup-compatibility/2006">
    <mc:Choice xmlns:p14="http://schemas.microsoft.com/office/powerpoint/2010/main" Requires="p14">
      <p:transition spd="slow" p14:dur="2000" advTm="91846"/>
    </mc:Choice>
    <mc:Fallback>
      <p:transition spd="slow" advTm="918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600" b="1" dirty="0">
                <a:cs typeface="Arial" panose="020B0604020202020204" pitchFamily="34" charset="0"/>
              </a:rPr>
              <a:t>Risk factors</a:t>
            </a: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idx="1"/>
          </p:nvPr>
        </p:nvSpPr>
        <p:spPr/>
        <p:txBody>
          <a:bodyPr/>
          <a:lstStyle/>
          <a:p>
            <a:pPr marL="0" indent="0">
              <a:buNone/>
            </a:pPr>
            <a:r>
              <a:rPr lang="en-GB" sz="1400" dirty="0">
                <a:latin typeface="Arial" panose="020B0604020202020204" pitchFamily="34" charset="0"/>
                <a:cs typeface="Arial" panose="020B0604020202020204" pitchFamily="34" charset="0"/>
              </a:rPr>
              <a:t>Mr. A is adversely affected by a number of risk factors, which are detrimental to his health. Among them include being overweight, not being physically active, eating a poor diet, having high blood pressure, and having a family history of type 2 diabetes. His use of alcohol and sedentary lifestyle both contribute to an increased risk of cardiovascular disease. Diabetes type 2 is associated with an increased risk of complications, including cardiovascular disease, stroke, neuropathy, retinopathy, and kidney disorders. </a:t>
            </a:r>
          </a:p>
          <a:p>
            <a:pPr marL="0" indent="0">
              <a:buNone/>
            </a:pP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These risk factors interact with one another and amplify one another, which results in an increase in the overall risk of illness. In order to address them, a holistic strategy that takes into consideration the physical, psychological, and social factors would be required. According to Stratton et al. (2000), it is vital to reduce these risks by making changes to one's lifestyle, monitoring one's condition, and receiving medical therapy in order to avoid the advancement off the illness.</a:t>
            </a:r>
            <a:endParaRPr lang="en-GB" dirty="0"/>
          </a:p>
        </p:txBody>
      </p:sp>
      <p:pic>
        <p:nvPicPr>
          <p:cNvPr id="6" name="Audio 5">
            <a:hlinkClick r:id="" action="ppaction://media"/>
            <a:extLst>
              <a:ext uri="{FF2B5EF4-FFF2-40B4-BE49-F238E27FC236}">
                <a16:creationId xmlns:a16="http://schemas.microsoft.com/office/drawing/2014/main" id="{8EF03CEC-E497-5E5C-9E38-7CEB1DC5168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688727333"/>
      </p:ext>
    </p:extLst>
  </p:cSld>
  <p:clrMapOvr>
    <a:masterClrMapping/>
  </p:clrMapOvr>
  <mc:AlternateContent xmlns:mc="http://schemas.openxmlformats.org/markup-compatibility/2006">
    <mc:Choice xmlns:p14="http://schemas.microsoft.com/office/powerpoint/2010/main" Requires="p14">
      <p:transition spd="slow" p14:dur="2000" advTm="82678"/>
    </mc:Choice>
    <mc:Fallback>
      <p:transition spd="slow" advTm="826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p:txBody>
          <a:bodyPr/>
          <a:lstStyle/>
          <a:p>
            <a:r>
              <a:rPr lang="en-GB" sz="3600" b="1" dirty="0"/>
              <a:t>Recommendations</a:t>
            </a: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24/12/2025</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
        <p:nvSpPr>
          <p:cNvPr id="6" name="Rectangle 1">
            <a:extLst>
              <a:ext uri="{FF2B5EF4-FFF2-40B4-BE49-F238E27FC236}">
                <a16:creationId xmlns:a16="http://schemas.microsoft.com/office/drawing/2014/main" id="{D1FD6F41-633C-361C-0DA8-39BC6C8A15E9}"/>
              </a:ext>
            </a:extLst>
          </p:cNvPr>
          <p:cNvSpPr>
            <a:spLocks noGrp="1" noChangeArrowheads="1"/>
          </p:cNvSpPr>
          <p:nvPr>
            <p:ph idx="1"/>
          </p:nvPr>
        </p:nvSpPr>
        <p:spPr bwMode="auto">
          <a:xfrm>
            <a:off x="250825" y="2016678"/>
            <a:ext cx="8785671"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Arial" panose="020B0604020202020204" pitchFamily="34" charset="0"/>
              </a:rPr>
              <a:t>A consideration of Mr. A's psychological well-being need to be included into his treatment plan. Motivation, emotional well-being, and self-esteem may all be negatively impacted by living with an illness that lasts for a long time. It could be good to do a screening for diabetes-related distress, and if necessary, people should be sent to support services. </a:t>
            </a:r>
            <a:br>
              <a:rPr kumimoji="0" lang="en-US" altLang="en-US" sz="1600" b="0" i="0" u="none" strike="noStrike" cap="none" normalizeH="0" baseline="0" dirty="0">
                <a:ln>
                  <a:noFill/>
                </a:ln>
                <a:solidFill>
                  <a:schemeClr val="tx1"/>
                </a:solidFill>
                <a:effectLst/>
                <a:latin typeface="Arial" panose="020B0604020202020204" pitchFamily="34" charset="0"/>
              </a:rPr>
            </a:br>
            <a:r>
              <a:rPr kumimoji="0" lang="en-US" altLang="en-US" sz="1600" b="0" i="0" u="none" strike="noStrike" cap="none" normalizeH="0" baseline="0" dirty="0">
                <a:ln>
                  <a:noFill/>
                </a:ln>
                <a:solidFill>
                  <a:schemeClr val="tx1"/>
                </a:solidFill>
                <a:effectLst/>
                <a:latin typeface="Arial" panose="020B0604020202020204" pitchFamily="34" charset="0"/>
              </a:rPr>
              <a:t>The development of interventions should also take into account the stress and time demands that are associated with the workplace. By encouraging the creation of goals that are realistic and by addressing the difficulties, engagement may be improved. The provision of comprehensive, person-</a:t>
            </a:r>
            <a:r>
              <a:rPr kumimoji="0" lang="en-US" altLang="en-US" sz="1600" b="0" i="0" u="none" strike="noStrike" cap="none" normalizeH="0" baseline="0" dirty="0" err="1">
                <a:ln>
                  <a:noFill/>
                </a:ln>
                <a:solidFill>
                  <a:schemeClr val="tx1"/>
                </a:solidFill>
                <a:effectLst/>
                <a:latin typeface="Arial" panose="020B0604020202020204" pitchFamily="34" charset="0"/>
              </a:rPr>
              <a:t>centred</a:t>
            </a:r>
            <a:r>
              <a:rPr kumimoji="0" lang="en-US" altLang="en-US" sz="1600" b="0" i="0" u="none" strike="noStrike" cap="none" normalizeH="0" baseline="0" dirty="0">
                <a:ln>
                  <a:noFill/>
                </a:ln>
                <a:solidFill>
                  <a:schemeClr val="tx1"/>
                </a:solidFill>
                <a:effectLst/>
                <a:latin typeface="Arial" panose="020B0604020202020204" pitchFamily="34" charset="0"/>
              </a:rPr>
              <a:t> care that takes into account both the patient's physical and psychological requirements helps to improve long-term results.</a:t>
            </a:r>
          </a:p>
        </p:txBody>
      </p:sp>
      <p:pic>
        <p:nvPicPr>
          <p:cNvPr id="8" name="Audio 7">
            <a:hlinkClick r:id="" action="ppaction://media"/>
            <a:extLst>
              <a:ext uri="{FF2B5EF4-FFF2-40B4-BE49-F238E27FC236}">
                <a16:creationId xmlns:a16="http://schemas.microsoft.com/office/drawing/2014/main" id="{772B05D1-4A1D-D657-AB54-803B7F0A01E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872766868"/>
      </p:ext>
    </p:extLst>
  </p:cSld>
  <p:clrMapOvr>
    <a:masterClrMapping/>
  </p:clrMapOvr>
  <mc:AlternateContent xmlns:mc="http://schemas.openxmlformats.org/markup-compatibility/2006">
    <mc:Choice xmlns:p14="http://schemas.microsoft.com/office/powerpoint/2010/main" Requires="p14">
      <p:transition spd="slow" p14:dur="2000" advTm="59096"/>
    </mc:Choice>
    <mc:Fallback>
      <p:transition spd="slow" advTm="590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r>
              <a:rPr lang="en-GB" sz="3600" b="1" dirty="0"/>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p:txBody>
          <a:bodyPr/>
          <a:lstStyle/>
          <a:p>
            <a:r>
              <a:rPr lang="en-GB" sz="1400" dirty="0">
                <a:latin typeface="Arial" panose="020B0604020202020204" pitchFamily="34" charset="0"/>
                <a:cs typeface="Arial" panose="020B0604020202020204" pitchFamily="34" charset="0"/>
              </a:rPr>
              <a:t>The requirements of a fictitious adult who is living with type 2 diabetes mellitus have been investigated during the process of this care plan development. Through the examination of anatomy and physiology, lifestyle choices, risk factors, and recommendations based on research, the significance of holistic and person-centred treatment has been proven. </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Continuous monitoring, support for lifestyle choices, ethical behaviour, and open and honest communication are all necessary components of effective management. When it comes to enhancing health outcomes and lowering difficulties, it is crucial to provide Mr. A with support in order to make adjustments that are sustainable while still respecting his autonomy. An strategy that is evidence-based and collaborative improves both the quality of life and the wellbeing over time.</a:t>
            </a:r>
          </a:p>
          <a:p>
            <a:endParaRPr lang="en-GB" dirty="0">
              <a:solidFill>
                <a:srgbClr val="0070C0"/>
              </a:solidFill>
            </a:endParaRP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24/12/2025</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pic>
        <p:nvPicPr>
          <p:cNvPr id="8" name="Audio 7">
            <a:hlinkClick r:id="" action="ppaction://media"/>
            <a:extLst>
              <a:ext uri="{FF2B5EF4-FFF2-40B4-BE49-F238E27FC236}">
                <a16:creationId xmlns:a16="http://schemas.microsoft.com/office/drawing/2014/main" id="{9BAA9C19-6F2F-4D7B-1E0C-444CF4B20DF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278544363"/>
      </p:ext>
    </p:extLst>
  </p:cSld>
  <p:clrMapOvr>
    <a:masterClrMapping/>
  </p:clrMapOvr>
  <mc:AlternateContent xmlns:mc="http://schemas.openxmlformats.org/markup-compatibility/2006">
    <mc:Choice xmlns:p14="http://schemas.microsoft.com/office/powerpoint/2010/main" Requires="p14">
      <p:transition spd="slow" p14:dur="2000" advTm="64426"/>
    </mc:Choice>
    <mc:Fallback>
      <p:transition spd="slow" advTm="644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274638"/>
            <a:ext cx="8075240" cy="274042"/>
          </a:xfrm>
        </p:spPr>
        <p:txBody>
          <a:bodyPr/>
          <a:lstStyle/>
          <a:p>
            <a:r>
              <a:rPr lang="en-GB" sz="3600" b="1" dirty="0">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395536" y="713011"/>
            <a:ext cx="8291264" cy="4464497"/>
          </a:xfrm>
        </p:spPr>
        <p:txBody>
          <a:bodyPr/>
          <a:lstStyle/>
          <a:p>
            <a:pPr lvl="0">
              <a:buFont typeface="+mj-lt"/>
              <a:buAutoNum type="arabicPeriod"/>
            </a:pPr>
            <a:r>
              <a:rPr lang="en-GB" sz="1200" dirty="0">
                <a:latin typeface="Arial" panose="020B0604020202020204" pitchFamily="34" charset="0"/>
                <a:cs typeface="Arial" panose="020B0604020202020204" pitchFamily="34" charset="0"/>
              </a:rPr>
              <a:t>American Diabetes Association (2022) ‘Standards of medical care in diabetes’, </a:t>
            </a:r>
            <a:r>
              <a:rPr lang="en-GB" sz="1200" i="1" dirty="0">
                <a:latin typeface="Arial" panose="020B0604020202020204" pitchFamily="34" charset="0"/>
                <a:cs typeface="Arial" panose="020B0604020202020204" pitchFamily="34" charset="0"/>
              </a:rPr>
              <a:t>Diabetes Care</a:t>
            </a:r>
            <a:r>
              <a:rPr lang="en-GB" sz="1200" dirty="0">
                <a:latin typeface="Arial" panose="020B0604020202020204" pitchFamily="34" charset="0"/>
                <a:cs typeface="Arial" panose="020B0604020202020204" pitchFamily="34" charset="0"/>
              </a:rPr>
              <a:t>, 45(Suppl. 1), pp. S1–S264.</a:t>
            </a:r>
          </a:p>
          <a:p>
            <a:pPr lvl="0">
              <a:buFont typeface="+mj-lt"/>
              <a:buAutoNum type="arabicPeriod"/>
            </a:pPr>
            <a:r>
              <a:rPr lang="en-GB" sz="1200" dirty="0">
                <a:latin typeface="Arial" panose="020B0604020202020204" pitchFamily="34" charset="0"/>
                <a:cs typeface="Arial" panose="020B0604020202020204" pitchFamily="34" charset="0"/>
              </a:rPr>
              <a:t>Beauchamp, T.L. and Childress, J.F. (2019) </a:t>
            </a:r>
            <a:r>
              <a:rPr lang="en-GB" sz="1200" i="1" dirty="0">
                <a:latin typeface="Arial" panose="020B0604020202020204" pitchFamily="34" charset="0"/>
                <a:cs typeface="Arial" panose="020B0604020202020204" pitchFamily="34" charset="0"/>
              </a:rPr>
              <a:t>Principles of Biomedical Ethics</a:t>
            </a:r>
            <a:r>
              <a:rPr lang="en-GB" sz="1200" dirty="0">
                <a:latin typeface="Arial" panose="020B0604020202020204" pitchFamily="34" charset="0"/>
                <a:cs typeface="Arial" panose="020B0604020202020204" pitchFamily="34" charset="0"/>
              </a:rPr>
              <a:t>. 8th </a:t>
            </a:r>
            <a:r>
              <a:rPr lang="en-GB" sz="1200" dirty="0" err="1">
                <a:latin typeface="Arial" panose="020B0604020202020204" pitchFamily="34" charset="0"/>
                <a:cs typeface="Arial" panose="020B0604020202020204" pitchFamily="34" charset="0"/>
              </a:rPr>
              <a:t>edn</a:t>
            </a:r>
            <a:r>
              <a:rPr lang="en-GB" sz="1200" dirty="0">
                <a:latin typeface="Arial" panose="020B0604020202020204" pitchFamily="34" charset="0"/>
                <a:cs typeface="Arial" panose="020B0604020202020204" pitchFamily="34" charset="0"/>
              </a:rPr>
              <a:t>. Oxford: Oxford University Press.</a:t>
            </a:r>
          </a:p>
          <a:p>
            <a:pPr lvl="0">
              <a:buFont typeface="+mj-lt"/>
              <a:buAutoNum type="arabicPeriod"/>
            </a:pPr>
            <a:r>
              <a:rPr lang="en-GB" sz="1200" dirty="0">
                <a:latin typeface="Arial" panose="020B0604020202020204" pitchFamily="34" charset="0"/>
                <a:cs typeface="Arial" panose="020B0604020202020204" pitchFamily="34" charset="0"/>
              </a:rPr>
              <a:t>DeFronzo, R.A., </a:t>
            </a:r>
            <a:r>
              <a:rPr lang="en-GB" sz="1200" dirty="0" err="1">
                <a:latin typeface="Arial" panose="020B0604020202020204" pitchFamily="34" charset="0"/>
                <a:cs typeface="Arial" panose="020B0604020202020204" pitchFamily="34" charset="0"/>
              </a:rPr>
              <a:t>Ferrannini</a:t>
            </a:r>
            <a:r>
              <a:rPr lang="en-GB" sz="1200" dirty="0">
                <a:latin typeface="Arial" panose="020B0604020202020204" pitchFamily="34" charset="0"/>
                <a:cs typeface="Arial" panose="020B0604020202020204" pitchFamily="34" charset="0"/>
              </a:rPr>
              <a:t>, E. and Groop, L. (2015) ‘Type 2 diabetes mellitus’, </a:t>
            </a:r>
            <a:r>
              <a:rPr lang="en-GB" sz="1200" i="1" dirty="0">
                <a:latin typeface="Arial" panose="020B0604020202020204" pitchFamily="34" charset="0"/>
                <a:cs typeface="Arial" panose="020B0604020202020204" pitchFamily="34" charset="0"/>
              </a:rPr>
              <a:t>Nature Reviews Disease Primers</a:t>
            </a:r>
            <a:r>
              <a:rPr lang="en-GB" sz="1200" dirty="0">
                <a:latin typeface="Arial" panose="020B0604020202020204" pitchFamily="34" charset="0"/>
                <a:cs typeface="Arial" panose="020B0604020202020204" pitchFamily="34" charset="0"/>
              </a:rPr>
              <a:t>, 1, pp. 1–22.</a:t>
            </a:r>
          </a:p>
          <a:p>
            <a:pPr lvl="0">
              <a:buFont typeface="+mj-lt"/>
              <a:buAutoNum type="arabicPeriod"/>
            </a:pPr>
            <a:r>
              <a:rPr lang="en-GB" sz="1200" dirty="0">
                <a:latin typeface="Arial" panose="020B0604020202020204" pitchFamily="34" charset="0"/>
                <a:cs typeface="Arial" panose="020B0604020202020204" pitchFamily="34" charset="0"/>
              </a:rPr>
              <a:t>Engel, G.L. (1977) ‘The need for a new medical model’, </a:t>
            </a:r>
            <a:r>
              <a:rPr lang="en-GB" sz="1200" i="1" dirty="0">
                <a:latin typeface="Arial" panose="020B0604020202020204" pitchFamily="34" charset="0"/>
                <a:cs typeface="Arial" panose="020B0604020202020204" pitchFamily="34" charset="0"/>
              </a:rPr>
              <a:t>Science</a:t>
            </a:r>
            <a:r>
              <a:rPr lang="en-GB" sz="1200" dirty="0">
                <a:latin typeface="Arial" panose="020B0604020202020204" pitchFamily="34" charset="0"/>
                <a:cs typeface="Arial" panose="020B0604020202020204" pitchFamily="34" charset="0"/>
              </a:rPr>
              <a:t>, 196(4286), pp. 129–136.</a:t>
            </a:r>
          </a:p>
          <a:p>
            <a:pPr lvl="0">
              <a:buFont typeface="+mj-lt"/>
              <a:buAutoNum type="arabicPeriod"/>
            </a:pPr>
            <a:r>
              <a:rPr lang="en-GB" sz="1200" dirty="0">
                <a:latin typeface="Arial" panose="020B0604020202020204" pitchFamily="34" charset="0"/>
                <a:cs typeface="Arial" panose="020B0604020202020204" pitchFamily="34" charset="0"/>
              </a:rPr>
              <a:t>Hall, J.E. and Guyton, A.C. (2021) </a:t>
            </a:r>
            <a:r>
              <a:rPr lang="en-GB" sz="1200" i="1" dirty="0">
                <a:latin typeface="Arial" panose="020B0604020202020204" pitchFamily="34" charset="0"/>
                <a:cs typeface="Arial" panose="020B0604020202020204" pitchFamily="34" charset="0"/>
              </a:rPr>
              <a:t>Guyton and Hall Textbook of Medical Physiology</a:t>
            </a:r>
            <a:r>
              <a:rPr lang="en-GB" sz="1200" dirty="0">
                <a:latin typeface="Arial" panose="020B0604020202020204" pitchFamily="34" charset="0"/>
                <a:cs typeface="Arial" panose="020B0604020202020204" pitchFamily="34" charset="0"/>
              </a:rPr>
              <a:t>. 14th </a:t>
            </a:r>
            <a:r>
              <a:rPr lang="en-GB" sz="1200" dirty="0" err="1">
                <a:latin typeface="Arial" panose="020B0604020202020204" pitchFamily="34" charset="0"/>
                <a:cs typeface="Arial" panose="020B0604020202020204" pitchFamily="34" charset="0"/>
              </a:rPr>
              <a:t>edn</a:t>
            </a:r>
            <a:r>
              <a:rPr lang="en-GB" sz="1200" dirty="0">
                <a:latin typeface="Arial" panose="020B0604020202020204" pitchFamily="34" charset="0"/>
                <a:cs typeface="Arial" panose="020B0604020202020204" pitchFamily="34" charset="0"/>
              </a:rPr>
              <a:t>. Philadelphia: Elsevier.</a:t>
            </a:r>
          </a:p>
          <a:p>
            <a:pPr lvl="0">
              <a:buFont typeface="+mj-lt"/>
              <a:buAutoNum type="arabicPeriod"/>
            </a:pPr>
            <a:r>
              <a:rPr lang="en-GB" sz="1200" dirty="0">
                <a:latin typeface="Arial" panose="020B0604020202020204" pitchFamily="34" charset="0"/>
                <a:cs typeface="Arial" panose="020B0604020202020204" pitchFamily="34" charset="0"/>
              </a:rPr>
              <a:t>Hofstede, G. (2001) </a:t>
            </a:r>
            <a:r>
              <a:rPr lang="en-GB" sz="1200" i="1" dirty="0">
                <a:latin typeface="Arial" panose="020B0604020202020204" pitchFamily="34" charset="0"/>
                <a:cs typeface="Arial" panose="020B0604020202020204" pitchFamily="34" charset="0"/>
              </a:rPr>
              <a:t>Culture’s Consequences</a:t>
            </a:r>
            <a:r>
              <a:rPr lang="en-GB" sz="1200" dirty="0">
                <a:latin typeface="Arial" panose="020B0604020202020204" pitchFamily="34" charset="0"/>
                <a:cs typeface="Arial" panose="020B0604020202020204" pitchFamily="34" charset="0"/>
              </a:rPr>
              <a:t>. 2nd </a:t>
            </a:r>
            <a:r>
              <a:rPr lang="en-GB" sz="1200" dirty="0" err="1">
                <a:latin typeface="Arial" panose="020B0604020202020204" pitchFamily="34" charset="0"/>
                <a:cs typeface="Arial" panose="020B0604020202020204" pitchFamily="34" charset="0"/>
              </a:rPr>
              <a:t>edn</a:t>
            </a:r>
            <a:r>
              <a:rPr lang="en-GB" sz="1200" dirty="0">
                <a:latin typeface="Arial" panose="020B0604020202020204" pitchFamily="34" charset="0"/>
                <a:cs typeface="Arial" panose="020B0604020202020204" pitchFamily="34" charset="0"/>
              </a:rPr>
              <a:t>. London: Sage.</a:t>
            </a:r>
          </a:p>
          <a:p>
            <a:pPr lvl="0">
              <a:buFont typeface="+mj-lt"/>
              <a:buAutoNum type="arabicPeriod"/>
            </a:pPr>
            <a:r>
              <a:rPr lang="en-GB" sz="1200" dirty="0">
                <a:latin typeface="Arial" panose="020B0604020202020204" pitchFamily="34" charset="0"/>
                <a:cs typeface="Arial" panose="020B0604020202020204" pitchFamily="34" charset="0"/>
              </a:rPr>
              <a:t>Maslow, A.H. (1943) ‘A theory of human motivation’, </a:t>
            </a:r>
            <a:r>
              <a:rPr lang="en-GB" sz="1200" i="1" dirty="0">
                <a:latin typeface="Arial" panose="020B0604020202020204" pitchFamily="34" charset="0"/>
                <a:cs typeface="Arial" panose="020B0604020202020204" pitchFamily="34" charset="0"/>
              </a:rPr>
              <a:t>Psychological Review</a:t>
            </a:r>
            <a:r>
              <a:rPr lang="en-GB" sz="1200" dirty="0">
                <a:latin typeface="Arial" panose="020B0604020202020204" pitchFamily="34" charset="0"/>
                <a:cs typeface="Arial" panose="020B0604020202020204" pitchFamily="34" charset="0"/>
              </a:rPr>
              <a:t>, 50(4), pp. 370–396.</a:t>
            </a:r>
          </a:p>
          <a:p>
            <a:pPr lvl="0">
              <a:buFont typeface="+mj-lt"/>
              <a:buAutoNum type="arabicPeriod"/>
            </a:pPr>
            <a:r>
              <a:rPr lang="en-GB" sz="1200" dirty="0">
                <a:latin typeface="Arial" panose="020B0604020202020204" pitchFamily="34" charset="0"/>
                <a:cs typeface="Arial" panose="020B0604020202020204" pitchFamily="34" charset="0"/>
              </a:rPr>
              <a:t>Maslow, A.H. (1970) </a:t>
            </a:r>
            <a:r>
              <a:rPr lang="en-GB" sz="1200" i="1" dirty="0">
                <a:latin typeface="Arial" panose="020B0604020202020204" pitchFamily="34" charset="0"/>
                <a:cs typeface="Arial" panose="020B0604020202020204" pitchFamily="34" charset="0"/>
              </a:rPr>
              <a:t>Motivation and Personality</a:t>
            </a:r>
            <a:r>
              <a:rPr lang="en-GB" sz="1200" dirty="0">
                <a:latin typeface="Arial" panose="020B0604020202020204" pitchFamily="34" charset="0"/>
                <a:cs typeface="Arial" panose="020B0604020202020204" pitchFamily="34" charset="0"/>
              </a:rPr>
              <a:t>. 2nd </a:t>
            </a:r>
            <a:r>
              <a:rPr lang="en-GB" sz="1200" dirty="0" err="1">
                <a:latin typeface="Arial" panose="020B0604020202020204" pitchFamily="34" charset="0"/>
                <a:cs typeface="Arial" panose="020B0604020202020204" pitchFamily="34" charset="0"/>
              </a:rPr>
              <a:t>edn</a:t>
            </a:r>
            <a:r>
              <a:rPr lang="en-GB" sz="1200" dirty="0">
                <a:latin typeface="Arial" panose="020B0604020202020204" pitchFamily="34" charset="0"/>
                <a:cs typeface="Arial" panose="020B0604020202020204" pitchFamily="34" charset="0"/>
              </a:rPr>
              <a:t>. New York: Harper &amp; Row.</a:t>
            </a:r>
          </a:p>
          <a:p>
            <a:pPr lvl="0">
              <a:buFont typeface="+mj-lt"/>
              <a:buAutoNum type="arabicPeriod"/>
            </a:pPr>
            <a:r>
              <a:rPr lang="en-GB" sz="1200" dirty="0">
                <a:latin typeface="Arial" panose="020B0604020202020204" pitchFamily="34" charset="0"/>
                <a:cs typeface="Arial" panose="020B0604020202020204" pitchFamily="34" charset="0"/>
              </a:rPr>
              <a:t>McCormack, B. and McCance, T. (2017) </a:t>
            </a:r>
            <a:r>
              <a:rPr lang="en-GB" sz="1200" i="1" dirty="0">
                <a:latin typeface="Arial" panose="020B0604020202020204" pitchFamily="34" charset="0"/>
                <a:cs typeface="Arial" panose="020B0604020202020204" pitchFamily="34" charset="0"/>
              </a:rPr>
              <a:t>Person-centred Practice in Nursing and Health Care</a:t>
            </a:r>
            <a:r>
              <a:rPr lang="en-GB" sz="1200" dirty="0">
                <a:latin typeface="Arial" panose="020B0604020202020204" pitchFamily="34" charset="0"/>
                <a:cs typeface="Arial" panose="020B0604020202020204" pitchFamily="34" charset="0"/>
              </a:rPr>
              <a:t>. 2nd </a:t>
            </a:r>
            <a:r>
              <a:rPr lang="en-GB" sz="1200" dirty="0" err="1">
                <a:latin typeface="Arial" panose="020B0604020202020204" pitchFamily="34" charset="0"/>
                <a:cs typeface="Arial" panose="020B0604020202020204" pitchFamily="34" charset="0"/>
              </a:rPr>
              <a:t>edn</a:t>
            </a:r>
            <a:r>
              <a:rPr lang="en-GB" sz="1200" dirty="0">
                <a:latin typeface="Arial" panose="020B0604020202020204" pitchFamily="34" charset="0"/>
                <a:cs typeface="Arial" panose="020B0604020202020204" pitchFamily="34" charset="0"/>
              </a:rPr>
              <a:t>. Oxford: Wiley Blackwell.</a:t>
            </a:r>
          </a:p>
          <a:p>
            <a:pPr lvl="0">
              <a:buFont typeface="+mj-lt"/>
              <a:buAutoNum type="arabicPeriod"/>
            </a:pPr>
            <a:r>
              <a:rPr lang="en-GB" sz="1200" dirty="0">
                <a:latin typeface="Arial" panose="020B0604020202020204" pitchFamily="34" charset="0"/>
                <a:cs typeface="Arial" panose="020B0604020202020204" pitchFamily="34" charset="0"/>
              </a:rPr>
              <a:t>Neher, A. (1991) ‘Maslow’s theory of motivation: a critique’, </a:t>
            </a:r>
            <a:r>
              <a:rPr lang="en-GB" sz="1200" i="1" dirty="0">
                <a:latin typeface="Arial" panose="020B0604020202020204" pitchFamily="34" charset="0"/>
                <a:cs typeface="Arial" panose="020B0604020202020204" pitchFamily="34" charset="0"/>
              </a:rPr>
              <a:t>Journal of Humanistic Psychology</a:t>
            </a:r>
            <a:r>
              <a:rPr lang="en-GB" sz="1200" dirty="0">
                <a:latin typeface="Arial" panose="020B0604020202020204" pitchFamily="34" charset="0"/>
                <a:cs typeface="Arial" panose="020B0604020202020204" pitchFamily="34" charset="0"/>
              </a:rPr>
              <a:t>, 31(3), pp. 89–112.</a:t>
            </a:r>
          </a:p>
          <a:p>
            <a:pPr lvl="0">
              <a:buFont typeface="+mj-lt"/>
              <a:buAutoNum type="arabicPeriod"/>
            </a:pPr>
            <a:r>
              <a:rPr lang="en-GB" sz="1200" dirty="0">
                <a:latin typeface="Arial" panose="020B0604020202020204" pitchFamily="34" charset="0"/>
                <a:cs typeface="Arial" panose="020B0604020202020204" pitchFamily="34" charset="0"/>
              </a:rPr>
              <a:t>Ryan, R.M. and Deci, E.L. (2000) ‘Intrinsic and extrinsic motivation’, </a:t>
            </a:r>
            <a:r>
              <a:rPr lang="en-GB" sz="1200" i="1" dirty="0">
                <a:latin typeface="Arial" panose="020B0604020202020204" pitchFamily="34" charset="0"/>
                <a:cs typeface="Arial" panose="020B0604020202020204" pitchFamily="34" charset="0"/>
              </a:rPr>
              <a:t>Contemporary Educational Psychology</a:t>
            </a:r>
            <a:r>
              <a:rPr lang="en-GB" sz="1200" dirty="0">
                <a:latin typeface="Arial" panose="020B0604020202020204" pitchFamily="34" charset="0"/>
                <a:cs typeface="Arial" panose="020B0604020202020204" pitchFamily="34" charset="0"/>
              </a:rPr>
              <a:t>, 25(1), pp. 54–67.</a:t>
            </a:r>
          </a:p>
          <a:p>
            <a:pPr lvl="0">
              <a:buFont typeface="+mj-lt"/>
              <a:buAutoNum type="arabicPeriod"/>
            </a:pPr>
            <a:r>
              <a:rPr lang="en-GB" sz="1200" dirty="0">
                <a:latin typeface="Arial" panose="020B0604020202020204" pitchFamily="34" charset="0"/>
                <a:cs typeface="Arial" panose="020B0604020202020204" pitchFamily="34" charset="0"/>
              </a:rPr>
              <a:t>Stratton, I.M. et al. (2000) ‘Association of glycaemia with complications’, </a:t>
            </a:r>
            <a:r>
              <a:rPr lang="en-GB" sz="1200" i="1" dirty="0">
                <a:latin typeface="Arial" panose="020B0604020202020204" pitchFamily="34" charset="0"/>
                <a:cs typeface="Arial" panose="020B0604020202020204" pitchFamily="34" charset="0"/>
              </a:rPr>
              <a:t>BMJ</a:t>
            </a:r>
            <a:r>
              <a:rPr lang="en-GB" sz="1200" dirty="0">
                <a:latin typeface="Arial" panose="020B0604020202020204" pitchFamily="34" charset="0"/>
                <a:cs typeface="Arial" panose="020B0604020202020204" pitchFamily="34" charset="0"/>
              </a:rPr>
              <a:t>, 321(7258), pp. 405–412.</a:t>
            </a:r>
          </a:p>
          <a:p>
            <a:pPr lvl="0">
              <a:buFont typeface="+mj-lt"/>
              <a:buAutoNum type="arabicPeriod"/>
            </a:pPr>
            <a:r>
              <a:rPr lang="en-GB" sz="1200" dirty="0">
                <a:latin typeface="Arial" panose="020B0604020202020204" pitchFamily="34" charset="0"/>
                <a:cs typeface="Arial" panose="020B0604020202020204" pitchFamily="34" charset="0"/>
              </a:rPr>
              <a:t>Tay, L. and Diener, E. (2011) ‘Needs and subjective well-being’, </a:t>
            </a:r>
            <a:r>
              <a:rPr lang="en-GB" sz="1200" i="1" dirty="0">
                <a:latin typeface="Arial" panose="020B0604020202020204" pitchFamily="34" charset="0"/>
                <a:cs typeface="Arial" panose="020B0604020202020204" pitchFamily="34" charset="0"/>
              </a:rPr>
              <a:t>Journal of Personality and Social Psychology</a:t>
            </a:r>
            <a:r>
              <a:rPr lang="en-GB" sz="1200" dirty="0">
                <a:latin typeface="Arial" panose="020B0604020202020204" pitchFamily="34" charset="0"/>
                <a:cs typeface="Arial" panose="020B0604020202020204" pitchFamily="34" charset="0"/>
              </a:rPr>
              <a:t>, 101(2), pp. 354–365.</a:t>
            </a:r>
          </a:p>
          <a:p>
            <a:pPr lvl="0">
              <a:buFont typeface="+mj-lt"/>
              <a:buAutoNum type="arabicPeriod"/>
            </a:pPr>
            <a:r>
              <a:rPr lang="en-GB" sz="1200" dirty="0">
                <a:latin typeface="Arial" panose="020B0604020202020204" pitchFamily="34" charset="0"/>
                <a:cs typeface="Arial" panose="020B0604020202020204" pitchFamily="34" charset="0"/>
              </a:rPr>
              <a:t>Tortora, G.J. and Derrickson, B.H. (2020) </a:t>
            </a:r>
            <a:r>
              <a:rPr lang="en-GB" sz="1200" i="1" dirty="0">
                <a:latin typeface="Arial" panose="020B0604020202020204" pitchFamily="34" charset="0"/>
                <a:cs typeface="Arial" panose="020B0604020202020204" pitchFamily="34" charset="0"/>
              </a:rPr>
              <a:t>Principles of Anatomy and Physiology</a:t>
            </a:r>
            <a:r>
              <a:rPr lang="en-GB" sz="1200" dirty="0">
                <a:latin typeface="Arial" panose="020B0604020202020204" pitchFamily="34" charset="0"/>
                <a:cs typeface="Arial" panose="020B0604020202020204" pitchFamily="34" charset="0"/>
              </a:rPr>
              <a:t>. 16th </a:t>
            </a:r>
            <a:r>
              <a:rPr lang="en-GB" sz="1200" dirty="0" err="1">
                <a:latin typeface="Arial" panose="020B0604020202020204" pitchFamily="34" charset="0"/>
                <a:cs typeface="Arial" panose="020B0604020202020204" pitchFamily="34" charset="0"/>
              </a:rPr>
              <a:t>edn</a:t>
            </a:r>
            <a:r>
              <a:rPr lang="en-GB" sz="1200" dirty="0">
                <a:latin typeface="Arial" panose="020B0604020202020204" pitchFamily="34" charset="0"/>
                <a:cs typeface="Arial" panose="020B0604020202020204" pitchFamily="34" charset="0"/>
              </a:rPr>
              <a:t>. Hoboken: Wiley.</a:t>
            </a:r>
          </a:p>
          <a:p>
            <a:pPr lvl="0">
              <a:buFont typeface="+mj-lt"/>
              <a:buAutoNum type="arabicPeriod"/>
            </a:pPr>
            <a:r>
              <a:rPr lang="en-GB" sz="1200" dirty="0">
                <a:latin typeface="Arial" panose="020B0604020202020204" pitchFamily="34" charset="0"/>
                <a:cs typeface="Arial" panose="020B0604020202020204" pitchFamily="34" charset="0"/>
              </a:rPr>
              <a:t>Wilcock, A.A. (2006) </a:t>
            </a:r>
            <a:r>
              <a:rPr lang="en-GB" sz="1200" i="1" dirty="0">
                <a:latin typeface="Arial" panose="020B0604020202020204" pitchFamily="34" charset="0"/>
                <a:cs typeface="Arial" panose="020B0604020202020204" pitchFamily="34" charset="0"/>
              </a:rPr>
              <a:t>An Occupational Perspective of Health</a:t>
            </a:r>
            <a:r>
              <a:rPr lang="en-GB" sz="1200" dirty="0">
                <a:latin typeface="Arial" panose="020B0604020202020204" pitchFamily="34" charset="0"/>
                <a:cs typeface="Arial" panose="020B0604020202020204" pitchFamily="34" charset="0"/>
              </a:rPr>
              <a:t>. 2nd </a:t>
            </a:r>
            <a:r>
              <a:rPr lang="en-GB" sz="1200" dirty="0" err="1">
                <a:latin typeface="Arial" panose="020B0604020202020204" pitchFamily="34" charset="0"/>
                <a:cs typeface="Arial" panose="020B0604020202020204" pitchFamily="34" charset="0"/>
              </a:rPr>
              <a:t>edn</a:t>
            </a:r>
            <a:r>
              <a:rPr lang="en-GB" sz="1200" dirty="0">
                <a:latin typeface="Arial" panose="020B0604020202020204" pitchFamily="34" charset="0"/>
                <a:cs typeface="Arial" panose="020B0604020202020204" pitchFamily="34" charset="0"/>
              </a:rPr>
              <a:t>. Thorofare, NJ: Slack.</a:t>
            </a:r>
          </a:p>
          <a:p>
            <a:endParaRPr lang="en-GB" dirty="0">
              <a:solidFill>
                <a:srgbClr val="0070C0"/>
              </a:solidFill>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24/12/2025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pic>
        <p:nvPicPr>
          <p:cNvPr id="8" name="Audio 7">
            <a:hlinkClick r:id="" action="ppaction://media"/>
            <a:extLst>
              <a:ext uri="{FF2B5EF4-FFF2-40B4-BE49-F238E27FC236}">
                <a16:creationId xmlns:a16="http://schemas.microsoft.com/office/drawing/2014/main" id="{8D026AFA-DF39-8588-1A5B-4E2678232CC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521001056"/>
      </p:ext>
    </p:extLst>
  </p:cSld>
  <p:clrMapOvr>
    <a:masterClrMapping/>
  </p:clrMapOvr>
  <mc:AlternateContent xmlns:mc="http://schemas.openxmlformats.org/markup-compatibility/2006">
    <mc:Choice xmlns:p14="http://schemas.microsoft.com/office/powerpoint/2010/main" Requires="p14">
      <p:transition spd="slow" p14:dur="2000" advTm="7142"/>
    </mc:Choice>
    <mc:Fallback>
      <p:transition spd="slow" advTm="71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1470</TotalTime>
  <Words>2508</Words>
  <Application>Microsoft Office PowerPoint</Application>
  <PresentationFormat>On-screen Show (4:3)</PresentationFormat>
  <Paragraphs>93</Paragraphs>
  <Slides>15</Slides>
  <Notes>0</Notes>
  <HiddenSlides>0</HiddenSlides>
  <MMClips>15</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Myriad Pro</vt:lpstr>
      <vt:lpstr>Verdana</vt:lpstr>
      <vt:lpstr>20140311PresentationUWTSDTemplate</vt:lpstr>
      <vt:lpstr>PowerPoint Presentation</vt:lpstr>
      <vt:lpstr>Introduction</vt:lpstr>
      <vt:lpstr>PowerPoint Presentation</vt:lpstr>
      <vt:lpstr>Information about the person</vt:lpstr>
      <vt:lpstr>PowerPoint Presentation</vt:lpstr>
      <vt:lpstr>PowerPoint Presentation</vt:lpstr>
      <vt:lpstr>Anatomy and Physiology</vt:lpstr>
      <vt:lpstr>PowerPoint Presentation</vt:lpstr>
      <vt:lpstr>Care Plan (1/3)</vt:lpstr>
      <vt:lpstr>Care Plan (2/3)</vt:lpstr>
      <vt:lpstr>Care Plan (3/3) </vt:lpstr>
      <vt:lpstr>Risk factors</vt:lpstr>
      <vt:lpstr>Recommendations</vt:lpstr>
      <vt:lpstr>Conclusion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melinda avram</cp:lastModifiedBy>
  <cp:revision>226</cp:revision>
  <cp:lastPrinted>2018-07-09T15:27:01Z</cp:lastPrinted>
  <dcterms:created xsi:type="dcterms:W3CDTF">2002-10-07T19:43:58Z</dcterms:created>
  <dcterms:modified xsi:type="dcterms:W3CDTF">2025-12-24T07:17:21Z</dcterms:modified>
</cp:coreProperties>
</file>