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70" r:id="rId3"/>
    <p:sldId id="271" r:id="rId4"/>
    <p:sldId id="340" r:id="rId5"/>
    <p:sldId id="261" r:id="rId6"/>
    <p:sldId id="257" r:id="rId7"/>
    <p:sldId id="258" r:id="rId8"/>
    <p:sldId id="259" r:id="rId9"/>
    <p:sldId id="342" r:id="rId10"/>
    <p:sldId id="336" r:id="rId11"/>
    <p:sldId id="334" r:id="rId12"/>
    <p:sldId id="326" r:id="rId13"/>
    <p:sldId id="318" r:id="rId14"/>
    <p:sldId id="320" r:id="rId15"/>
    <p:sldId id="327" r:id="rId16"/>
    <p:sldId id="341" r:id="rId17"/>
    <p:sldId id="338" r:id="rId18"/>
    <p:sldId id="339" r:id="rId19"/>
    <p:sldId id="335" r:id="rId20"/>
    <p:sldId id="321" r:id="rId21"/>
    <p:sldId id="322" r:id="rId22"/>
    <p:sldId id="328" r:id="rId23"/>
    <p:sldId id="324" r:id="rId24"/>
    <p:sldId id="331" r:id="rId25"/>
    <p:sldId id="330" r:id="rId26"/>
    <p:sldId id="325" r:id="rId27"/>
    <p:sldId id="329" r:id="rId28"/>
    <p:sldId id="26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8831" autoAdjust="0"/>
  </p:normalViewPr>
  <p:slideViewPr>
    <p:cSldViewPr snapToGrid="0">
      <p:cViewPr varScale="1">
        <p:scale>
          <a:sx n="91" d="100"/>
          <a:sy n="91"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_rels/data5.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29.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 Id="rId14" Type="http://schemas.openxmlformats.org/officeDocument/2006/relationships/image" Target="../media/image3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4.svg"/><Relationship Id="rId13" Type="http://schemas.openxmlformats.org/officeDocument/2006/relationships/image" Target="../media/image29.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 Id="rId1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E61127-FBC5-4F1C-8FFE-BA11A910BDF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B2C0E03-6C7E-4B06-9315-CC4EF302E03A}">
      <dgm:prSet/>
      <dgm:spPr/>
      <dgm:t>
        <a:bodyPr/>
        <a:lstStyle/>
        <a:p>
          <a:r>
            <a:rPr lang="en-GB" dirty="0"/>
            <a:t>Why does an organisation need to measure financial performance?</a:t>
          </a:r>
          <a:endParaRPr lang="en-US" dirty="0"/>
        </a:p>
      </dgm:t>
    </dgm:pt>
    <dgm:pt modelId="{F7892C88-6921-44F6-B4C5-F8D610D4010B}" type="parTrans" cxnId="{CD9A7017-8525-466C-B394-493404C6DAFF}">
      <dgm:prSet/>
      <dgm:spPr/>
      <dgm:t>
        <a:bodyPr/>
        <a:lstStyle/>
        <a:p>
          <a:endParaRPr lang="en-US"/>
        </a:p>
      </dgm:t>
    </dgm:pt>
    <dgm:pt modelId="{9F68716E-B6A1-4E5C-94D9-0BD1E76D3413}" type="sibTrans" cxnId="{CD9A7017-8525-466C-B394-493404C6DAFF}">
      <dgm:prSet/>
      <dgm:spPr/>
      <dgm:t>
        <a:bodyPr/>
        <a:lstStyle/>
        <a:p>
          <a:endParaRPr lang="en-US"/>
        </a:p>
      </dgm:t>
    </dgm:pt>
    <dgm:pt modelId="{BE44B81C-B540-4DF9-992B-7FA679BBCF65}">
      <dgm:prSet/>
      <dgm:spPr/>
      <dgm:t>
        <a:bodyPr/>
        <a:lstStyle/>
        <a:p>
          <a:r>
            <a:rPr lang="en-GB"/>
            <a:t>Does the Marketing department need to engage with the finance department?</a:t>
          </a:r>
          <a:endParaRPr lang="en-US"/>
        </a:p>
      </dgm:t>
    </dgm:pt>
    <dgm:pt modelId="{7A05F7B3-3E35-42F5-AEC8-3DE9FD301160}" type="parTrans" cxnId="{D444AE76-1B5B-4C3A-9878-8CF3127FADA5}">
      <dgm:prSet/>
      <dgm:spPr/>
      <dgm:t>
        <a:bodyPr/>
        <a:lstStyle/>
        <a:p>
          <a:endParaRPr lang="en-US"/>
        </a:p>
      </dgm:t>
    </dgm:pt>
    <dgm:pt modelId="{8461ADF7-56EC-4680-A89F-CDBCFD8F41F9}" type="sibTrans" cxnId="{D444AE76-1B5B-4C3A-9878-8CF3127FADA5}">
      <dgm:prSet/>
      <dgm:spPr/>
      <dgm:t>
        <a:bodyPr/>
        <a:lstStyle/>
        <a:p>
          <a:endParaRPr lang="en-US"/>
        </a:p>
      </dgm:t>
    </dgm:pt>
    <dgm:pt modelId="{C0D37A67-8F2D-42A3-B2BA-DBD4724DA58F}" type="pres">
      <dgm:prSet presAssocID="{8BE61127-FBC5-4F1C-8FFE-BA11A910BDFD}" presName="linear" presStyleCnt="0">
        <dgm:presLayoutVars>
          <dgm:animLvl val="lvl"/>
          <dgm:resizeHandles val="exact"/>
        </dgm:presLayoutVars>
      </dgm:prSet>
      <dgm:spPr/>
    </dgm:pt>
    <dgm:pt modelId="{9ADC6C9E-5572-4D82-83AC-93191768CEC3}" type="pres">
      <dgm:prSet presAssocID="{8B2C0E03-6C7E-4B06-9315-CC4EF302E03A}" presName="parentText" presStyleLbl="node1" presStyleIdx="0" presStyleCnt="2">
        <dgm:presLayoutVars>
          <dgm:chMax val="0"/>
          <dgm:bulletEnabled val="1"/>
        </dgm:presLayoutVars>
      </dgm:prSet>
      <dgm:spPr/>
    </dgm:pt>
    <dgm:pt modelId="{92DF03A6-50C2-4DE7-BC56-F178446C6C65}" type="pres">
      <dgm:prSet presAssocID="{9F68716E-B6A1-4E5C-94D9-0BD1E76D3413}" presName="spacer" presStyleCnt="0"/>
      <dgm:spPr/>
    </dgm:pt>
    <dgm:pt modelId="{17465F73-FBE8-4363-9EB9-B22B6B6E247C}" type="pres">
      <dgm:prSet presAssocID="{BE44B81C-B540-4DF9-992B-7FA679BBCF65}" presName="parentText" presStyleLbl="node1" presStyleIdx="1" presStyleCnt="2">
        <dgm:presLayoutVars>
          <dgm:chMax val="0"/>
          <dgm:bulletEnabled val="1"/>
        </dgm:presLayoutVars>
      </dgm:prSet>
      <dgm:spPr/>
    </dgm:pt>
  </dgm:ptLst>
  <dgm:cxnLst>
    <dgm:cxn modelId="{CD9A7017-8525-466C-B394-493404C6DAFF}" srcId="{8BE61127-FBC5-4F1C-8FFE-BA11A910BDFD}" destId="{8B2C0E03-6C7E-4B06-9315-CC4EF302E03A}" srcOrd="0" destOrd="0" parTransId="{F7892C88-6921-44F6-B4C5-F8D610D4010B}" sibTransId="{9F68716E-B6A1-4E5C-94D9-0BD1E76D3413}"/>
    <dgm:cxn modelId="{E18BD830-A580-4438-80A0-0E541FA107C8}" type="presOf" srcId="{BE44B81C-B540-4DF9-992B-7FA679BBCF65}" destId="{17465F73-FBE8-4363-9EB9-B22B6B6E247C}" srcOrd="0" destOrd="0" presId="urn:microsoft.com/office/officeart/2005/8/layout/vList2"/>
    <dgm:cxn modelId="{D444AE76-1B5B-4C3A-9878-8CF3127FADA5}" srcId="{8BE61127-FBC5-4F1C-8FFE-BA11A910BDFD}" destId="{BE44B81C-B540-4DF9-992B-7FA679BBCF65}" srcOrd="1" destOrd="0" parTransId="{7A05F7B3-3E35-42F5-AEC8-3DE9FD301160}" sibTransId="{8461ADF7-56EC-4680-A89F-CDBCFD8F41F9}"/>
    <dgm:cxn modelId="{BA84AC58-B4B1-4813-9964-08E861EB9E60}" type="presOf" srcId="{8B2C0E03-6C7E-4B06-9315-CC4EF302E03A}" destId="{9ADC6C9E-5572-4D82-83AC-93191768CEC3}" srcOrd="0" destOrd="0" presId="urn:microsoft.com/office/officeart/2005/8/layout/vList2"/>
    <dgm:cxn modelId="{30AFBCAF-3FD4-4810-A890-D44D7A3BDE23}" type="presOf" srcId="{8BE61127-FBC5-4F1C-8FFE-BA11A910BDFD}" destId="{C0D37A67-8F2D-42A3-B2BA-DBD4724DA58F}" srcOrd="0" destOrd="0" presId="urn:microsoft.com/office/officeart/2005/8/layout/vList2"/>
    <dgm:cxn modelId="{D85BEBA5-4635-4612-9429-96C4B51108F6}" type="presParOf" srcId="{C0D37A67-8F2D-42A3-B2BA-DBD4724DA58F}" destId="{9ADC6C9E-5572-4D82-83AC-93191768CEC3}" srcOrd="0" destOrd="0" presId="urn:microsoft.com/office/officeart/2005/8/layout/vList2"/>
    <dgm:cxn modelId="{D8EDCB1E-95EC-4C65-A1A9-CCFC09E30394}" type="presParOf" srcId="{C0D37A67-8F2D-42A3-B2BA-DBD4724DA58F}" destId="{92DF03A6-50C2-4DE7-BC56-F178446C6C65}" srcOrd="1" destOrd="0" presId="urn:microsoft.com/office/officeart/2005/8/layout/vList2"/>
    <dgm:cxn modelId="{1AAED2E5-BD31-4B9C-95CF-79C251AD30B9}" type="presParOf" srcId="{C0D37A67-8F2D-42A3-B2BA-DBD4724DA58F}" destId="{17465F73-FBE8-4363-9EB9-B22B6B6E247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79109B-C85F-4E8F-BA2A-2423B17818E5}"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9247DEE-F68A-4CAA-8317-BBC2F8D5AE72}">
      <dgm:prSet/>
      <dgm:spPr/>
      <dgm:t>
        <a:bodyPr/>
        <a:lstStyle/>
        <a:p>
          <a:r>
            <a:rPr lang="en-GB"/>
            <a:t>Gross profit margin is typically the first profitability ratio calculated by businesses. It measures how much sales income a company has left over after it covers the cost of goods sold (COGS). This figure is known as a company’s gross profit margin. </a:t>
          </a:r>
          <a:endParaRPr lang="en-US"/>
        </a:p>
      </dgm:t>
    </dgm:pt>
    <dgm:pt modelId="{3C840018-5CB7-4E14-9682-56CA37106A4E}" type="parTrans" cxnId="{43D89013-4643-4CCC-982B-2E4C7B22EB36}">
      <dgm:prSet/>
      <dgm:spPr/>
      <dgm:t>
        <a:bodyPr/>
        <a:lstStyle/>
        <a:p>
          <a:endParaRPr lang="en-US"/>
        </a:p>
      </dgm:t>
    </dgm:pt>
    <dgm:pt modelId="{6267C4C9-3026-4A46-96AF-98982A89211B}" type="sibTrans" cxnId="{43D89013-4643-4CCC-982B-2E4C7B22EB36}">
      <dgm:prSet/>
      <dgm:spPr/>
      <dgm:t>
        <a:bodyPr/>
        <a:lstStyle/>
        <a:p>
          <a:endParaRPr lang="en-US"/>
        </a:p>
      </dgm:t>
    </dgm:pt>
    <dgm:pt modelId="{55DD23AB-78C6-47E7-B5F6-0307E1B04DD8}">
      <dgm:prSet/>
      <dgm:spPr/>
      <dgm:t>
        <a:bodyPr/>
        <a:lstStyle/>
        <a:p>
          <a:r>
            <a:rPr lang="en-GB" dirty="0"/>
            <a:t>You can calculate your company’s gross profit margin with the formula below. The initial figures you need to complete the formula should be available on your business’ income statement. </a:t>
          </a:r>
          <a:endParaRPr lang="en-US" dirty="0"/>
        </a:p>
      </dgm:t>
    </dgm:pt>
    <dgm:pt modelId="{B316836D-5D5E-4881-B725-F63A28617757}" type="parTrans" cxnId="{24082C53-335A-42A9-89F2-408701DEEA9D}">
      <dgm:prSet/>
      <dgm:spPr/>
      <dgm:t>
        <a:bodyPr/>
        <a:lstStyle/>
        <a:p>
          <a:endParaRPr lang="en-US"/>
        </a:p>
      </dgm:t>
    </dgm:pt>
    <dgm:pt modelId="{67D54B3F-6F5F-42BD-B2DD-BAD16D53F143}" type="sibTrans" cxnId="{24082C53-335A-42A9-89F2-408701DEEA9D}">
      <dgm:prSet/>
      <dgm:spPr/>
      <dgm:t>
        <a:bodyPr/>
        <a:lstStyle/>
        <a:p>
          <a:endParaRPr lang="en-US"/>
        </a:p>
      </dgm:t>
    </dgm:pt>
    <dgm:pt modelId="{B90F49B4-786C-40C8-8585-701853157D48}">
      <dgm:prSet/>
      <dgm:spPr/>
      <dgm:t>
        <a:bodyPr/>
        <a:lstStyle/>
        <a:p>
          <a:r>
            <a:rPr lang="en-GB"/>
            <a:t>Gross Profit ÷ Revenue (aka Net Sales) = Gross Profit Margin %</a:t>
          </a:r>
          <a:endParaRPr lang="en-US"/>
        </a:p>
      </dgm:t>
    </dgm:pt>
    <dgm:pt modelId="{B23ABF25-8FA8-476B-BDF2-9B88D2956031}" type="parTrans" cxnId="{25B3880F-DC3F-4E9B-B497-28E334EE1511}">
      <dgm:prSet/>
      <dgm:spPr/>
      <dgm:t>
        <a:bodyPr/>
        <a:lstStyle/>
        <a:p>
          <a:endParaRPr lang="en-US"/>
        </a:p>
      </dgm:t>
    </dgm:pt>
    <dgm:pt modelId="{28B2F42B-9135-468F-BE68-120D25A76E65}" type="sibTrans" cxnId="{25B3880F-DC3F-4E9B-B497-28E334EE1511}">
      <dgm:prSet/>
      <dgm:spPr/>
      <dgm:t>
        <a:bodyPr/>
        <a:lstStyle/>
        <a:p>
          <a:endParaRPr lang="en-US"/>
        </a:p>
      </dgm:t>
    </dgm:pt>
    <dgm:pt modelId="{4DC613A5-7DF6-4C1C-B9D1-BF973A0C3935}">
      <dgm:prSet/>
      <dgm:spPr/>
      <dgm:t>
        <a:bodyPr/>
        <a:lstStyle/>
        <a:p>
          <a:r>
            <a:rPr lang="en-GB"/>
            <a:t>A higher gross profit margin indicates that you have more money left over to cover operating expenses, taxes, depreciation, and other business costs. It may also result in higher ending profits for owners and shareholders. </a:t>
          </a:r>
          <a:endParaRPr lang="en-US"/>
        </a:p>
      </dgm:t>
    </dgm:pt>
    <dgm:pt modelId="{A2E28603-8BFF-48A7-B3AD-685A8DB2E97F}" type="parTrans" cxnId="{AF4E2498-4685-4C46-8599-6697C0AC8609}">
      <dgm:prSet/>
      <dgm:spPr/>
      <dgm:t>
        <a:bodyPr/>
        <a:lstStyle/>
        <a:p>
          <a:endParaRPr lang="en-US"/>
        </a:p>
      </dgm:t>
    </dgm:pt>
    <dgm:pt modelId="{23C92800-ABEE-40C0-8715-EB497B3D5FA5}" type="sibTrans" cxnId="{AF4E2498-4685-4C46-8599-6697C0AC8609}">
      <dgm:prSet/>
      <dgm:spPr/>
      <dgm:t>
        <a:bodyPr/>
        <a:lstStyle/>
        <a:p>
          <a:endParaRPr lang="en-US"/>
        </a:p>
      </dgm:t>
    </dgm:pt>
    <dgm:pt modelId="{6C664C90-D121-4CBC-A4DC-814972464A91}" type="pres">
      <dgm:prSet presAssocID="{ED79109B-C85F-4E8F-BA2A-2423B17818E5}" presName="linear" presStyleCnt="0">
        <dgm:presLayoutVars>
          <dgm:animLvl val="lvl"/>
          <dgm:resizeHandles val="exact"/>
        </dgm:presLayoutVars>
      </dgm:prSet>
      <dgm:spPr/>
    </dgm:pt>
    <dgm:pt modelId="{42681139-4B63-4B9D-88E4-CAE67F1B76B0}" type="pres">
      <dgm:prSet presAssocID="{49247DEE-F68A-4CAA-8317-BBC2F8D5AE72}" presName="parentText" presStyleLbl="node1" presStyleIdx="0" presStyleCnt="4">
        <dgm:presLayoutVars>
          <dgm:chMax val="0"/>
          <dgm:bulletEnabled val="1"/>
        </dgm:presLayoutVars>
      </dgm:prSet>
      <dgm:spPr/>
    </dgm:pt>
    <dgm:pt modelId="{2CE89646-D41D-46BD-9C30-973E81ED9FC4}" type="pres">
      <dgm:prSet presAssocID="{6267C4C9-3026-4A46-96AF-98982A89211B}" presName="spacer" presStyleCnt="0"/>
      <dgm:spPr/>
    </dgm:pt>
    <dgm:pt modelId="{725BA6C0-DAB6-4EBC-BC8D-D737422DDE7E}" type="pres">
      <dgm:prSet presAssocID="{55DD23AB-78C6-47E7-B5F6-0307E1B04DD8}" presName="parentText" presStyleLbl="node1" presStyleIdx="1" presStyleCnt="4">
        <dgm:presLayoutVars>
          <dgm:chMax val="0"/>
          <dgm:bulletEnabled val="1"/>
        </dgm:presLayoutVars>
      </dgm:prSet>
      <dgm:spPr/>
    </dgm:pt>
    <dgm:pt modelId="{B6935993-3290-4AE4-9954-D9CB67F31DE6}" type="pres">
      <dgm:prSet presAssocID="{67D54B3F-6F5F-42BD-B2DD-BAD16D53F143}" presName="spacer" presStyleCnt="0"/>
      <dgm:spPr/>
    </dgm:pt>
    <dgm:pt modelId="{CDFAB039-A568-46EC-9248-D8F590772410}" type="pres">
      <dgm:prSet presAssocID="{B90F49B4-786C-40C8-8585-701853157D48}" presName="parentText" presStyleLbl="node1" presStyleIdx="2" presStyleCnt="4">
        <dgm:presLayoutVars>
          <dgm:chMax val="0"/>
          <dgm:bulletEnabled val="1"/>
        </dgm:presLayoutVars>
      </dgm:prSet>
      <dgm:spPr/>
    </dgm:pt>
    <dgm:pt modelId="{E9F49D0D-7459-4575-A78F-4FFA53EA0342}" type="pres">
      <dgm:prSet presAssocID="{28B2F42B-9135-468F-BE68-120D25A76E65}" presName="spacer" presStyleCnt="0"/>
      <dgm:spPr/>
    </dgm:pt>
    <dgm:pt modelId="{48FBF649-3DCD-47AD-A308-0B18893CC13D}" type="pres">
      <dgm:prSet presAssocID="{4DC613A5-7DF6-4C1C-B9D1-BF973A0C3935}" presName="parentText" presStyleLbl="node1" presStyleIdx="3" presStyleCnt="4">
        <dgm:presLayoutVars>
          <dgm:chMax val="0"/>
          <dgm:bulletEnabled val="1"/>
        </dgm:presLayoutVars>
      </dgm:prSet>
      <dgm:spPr/>
    </dgm:pt>
  </dgm:ptLst>
  <dgm:cxnLst>
    <dgm:cxn modelId="{25B3880F-DC3F-4E9B-B497-28E334EE1511}" srcId="{ED79109B-C85F-4E8F-BA2A-2423B17818E5}" destId="{B90F49B4-786C-40C8-8585-701853157D48}" srcOrd="2" destOrd="0" parTransId="{B23ABF25-8FA8-476B-BDF2-9B88D2956031}" sibTransId="{28B2F42B-9135-468F-BE68-120D25A76E65}"/>
    <dgm:cxn modelId="{43D89013-4643-4CCC-982B-2E4C7B22EB36}" srcId="{ED79109B-C85F-4E8F-BA2A-2423B17818E5}" destId="{49247DEE-F68A-4CAA-8317-BBC2F8D5AE72}" srcOrd="0" destOrd="0" parTransId="{3C840018-5CB7-4E14-9682-56CA37106A4E}" sibTransId="{6267C4C9-3026-4A46-96AF-98982A89211B}"/>
    <dgm:cxn modelId="{24082C53-335A-42A9-89F2-408701DEEA9D}" srcId="{ED79109B-C85F-4E8F-BA2A-2423B17818E5}" destId="{55DD23AB-78C6-47E7-B5F6-0307E1B04DD8}" srcOrd="1" destOrd="0" parTransId="{B316836D-5D5E-4881-B725-F63A28617757}" sibTransId="{67D54B3F-6F5F-42BD-B2DD-BAD16D53F143}"/>
    <dgm:cxn modelId="{2EC7C778-2E6E-41BE-B1C7-5CAF12788726}" type="presOf" srcId="{55DD23AB-78C6-47E7-B5F6-0307E1B04DD8}" destId="{725BA6C0-DAB6-4EBC-BC8D-D737422DDE7E}" srcOrd="0" destOrd="0" presId="urn:microsoft.com/office/officeart/2005/8/layout/vList2"/>
    <dgm:cxn modelId="{69E74559-B9BB-40C6-88FD-7D83AF9A5800}" type="presOf" srcId="{ED79109B-C85F-4E8F-BA2A-2423B17818E5}" destId="{6C664C90-D121-4CBC-A4DC-814972464A91}" srcOrd="0" destOrd="0" presId="urn:microsoft.com/office/officeart/2005/8/layout/vList2"/>
    <dgm:cxn modelId="{010A0B8F-7FC5-461E-9F41-6407EDA4F796}" type="presOf" srcId="{4DC613A5-7DF6-4C1C-B9D1-BF973A0C3935}" destId="{48FBF649-3DCD-47AD-A308-0B18893CC13D}" srcOrd="0" destOrd="0" presId="urn:microsoft.com/office/officeart/2005/8/layout/vList2"/>
    <dgm:cxn modelId="{AF4E2498-4685-4C46-8599-6697C0AC8609}" srcId="{ED79109B-C85F-4E8F-BA2A-2423B17818E5}" destId="{4DC613A5-7DF6-4C1C-B9D1-BF973A0C3935}" srcOrd="3" destOrd="0" parTransId="{A2E28603-8BFF-48A7-B3AD-685A8DB2E97F}" sibTransId="{23C92800-ABEE-40C0-8715-EB497B3D5FA5}"/>
    <dgm:cxn modelId="{D4B419DD-CDA6-4FFE-895F-CB30D35959DD}" type="presOf" srcId="{49247DEE-F68A-4CAA-8317-BBC2F8D5AE72}" destId="{42681139-4B63-4B9D-88E4-CAE67F1B76B0}" srcOrd="0" destOrd="0" presId="urn:microsoft.com/office/officeart/2005/8/layout/vList2"/>
    <dgm:cxn modelId="{259AC8EA-543F-4E16-8664-D33CDA55D0AF}" type="presOf" srcId="{B90F49B4-786C-40C8-8585-701853157D48}" destId="{CDFAB039-A568-46EC-9248-D8F590772410}" srcOrd="0" destOrd="0" presId="urn:microsoft.com/office/officeart/2005/8/layout/vList2"/>
    <dgm:cxn modelId="{C6AAAC77-7DD2-43BD-AA51-3CFA4D6FFE03}" type="presParOf" srcId="{6C664C90-D121-4CBC-A4DC-814972464A91}" destId="{42681139-4B63-4B9D-88E4-CAE67F1B76B0}" srcOrd="0" destOrd="0" presId="urn:microsoft.com/office/officeart/2005/8/layout/vList2"/>
    <dgm:cxn modelId="{39613EC4-ECEE-482C-90EC-7FD68BECF3BA}" type="presParOf" srcId="{6C664C90-D121-4CBC-A4DC-814972464A91}" destId="{2CE89646-D41D-46BD-9C30-973E81ED9FC4}" srcOrd="1" destOrd="0" presId="urn:microsoft.com/office/officeart/2005/8/layout/vList2"/>
    <dgm:cxn modelId="{4519DF51-BA5E-4E05-9F57-040560B180C3}" type="presParOf" srcId="{6C664C90-D121-4CBC-A4DC-814972464A91}" destId="{725BA6C0-DAB6-4EBC-BC8D-D737422DDE7E}" srcOrd="2" destOrd="0" presId="urn:microsoft.com/office/officeart/2005/8/layout/vList2"/>
    <dgm:cxn modelId="{70E5EE56-197A-4F93-B082-5E3B2A09CB40}" type="presParOf" srcId="{6C664C90-D121-4CBC-A4DC-814972464A91}" destId="{B6935993-3290-4AE4-9954-D9CB67F31DE6}" srcOrd="3" destOrd="0" presId="urn:microsoft.com/office/officeart/2005/8/layout/vList2"/>
    <dgm:cxn modelId="{2640E796-AEB0-4A1E-A276-48075BA9E211}" type="presParOf" srcId="{6C664C90-D121-4CBC-A4DC-814972464A91}" destId="{CDFAB039-A568-46EC-9248-D8F590772410}" srcOrd="4" destOrd="0" presId="urn:microsoft.com/office/officeart/2005/8/layout/vList2"/>
    <dgm:cxn modelId="{9AFEFEC7-CFB3-45AB-810E-C0D0010E3B64}" type="presParOf" srcId="{6C664C90-D121-4CBC-A4DC-814972464A91}" destId="{E9F49D0D-7459-4575-A78F-4FFA53EA0342}" srcOrd="5" destOrd="0" presId="urn:microsoft.com/office/officeart/2005/8/layout/vList2"/>
    <dgm:cxn modelId="{AFD8F0C7-8D62-47FC-A989-6A897DA92A66}" type="presParOf" srcId="{6C664C90-D121-4CBC-A4DC-814972464A91}" destId="{48FBF649-3DCD-47AD-A308-0B18893CC13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DB4519-8B4E-4D75-B01D-4DF54003AC0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5BF4138-E447-4433-B4F6-06D54866B4F0}">
      <dgm:prSet/>
      <dgm:spPr/>
      <dgm:t>
        <a:bodyPr/>
        <a:lstStyle/>
        <a:p>
          <a:r>
            <a:rPr lang="en-GB" dirty="0"/>
            <a:t>Once you calculate your gross profit ratio, you can use the figure to help find your operating profit. Operating profit, or earnings before interest and taxes (EBIT), takes your gross profit and deducts operating expenses. These expenses may include commissions, administrative expenses, and other general costs.</a:t>
          </a:r>
          <a:endParaRPr lang="en-US" dirty="0"/>
        </a:p>
      </dgm:t>
    </dgm:pt>
    <dgm:pt modelId="{1A64A205-1DEE-417F-A2E8-89B9E2AB07A4}" type="parTrans" cxnId="{3833C3C3-E30F-468D-AFE7-C79E634E17F5}">
      <dgm:prSet/>
      <dgm:spPr/>
      <dgm:t>
        <a:bodyPr/>
        <a:lstStyle/>
        <a:p>
          <a:endParaRPr lang="en-US"/>
        </a:p>
      </dgm:t>
    </dgm:pt>
    <dgm:pt modelId="{548027CD-4C02-4FED-8427-A6F2EF0FE441}" type="sibTrans" cxnId="{3833C3C3-E30F-468D-AFE7-C79E634E17F5}">
      <dgm:prSet/>
      <dgm:spPr/>
      <dgm:t>
        <a:bodyPr/>
        <a:lstStyle/>
        <a:p>
          <a:endParaRPr lang="en-US"/>
        </a:p>
      </dgm:t>
    </dgm:pt>
    <dgm:pt modelId="{F5C19E13-0F17-49E8-BB7D-4F5072980A65}">
      <dgm:prSet/>
      <dgm:spPr/>
      <dgm:t>
        <a:bodyPr/>
        <a:lstStyle/>
        <a:p>
          <a:r>
            <a:rPr lang="en-GB" dirty="0"/>
            <a:t>A company’s operating profit reveals how much revenue is left over after it covers both COGS and operating expenses. The operating profit margin shows the percentage of revenue that remains once these costs are deducted from your net sales. </a:t>
          </a:r>
          <a:endParaRPr lang="en-US" dirty="0"/>
        </a:p>
      </dgm:t>
    </dgm:pt>
    <dgm:pt modelId="{0C5CD9D5-B3FE-4B12-AA59-3B28D08F1ED4}" type="parTrans" cxnId="{C5D5E2C5-D135-49AD-99BB-951C8B6D0EBA}">
      <dgm:prSet/>
      <dgm:spPr/>
      <dgm:t>
        <a:bodyPr/>
        <a:lstStyle/>
        <a:p>
          <a:endParaRPr lang="en-US"/>
        </a:p>
      </dgm:t>
    </dgm:pt>
    <dgm:pt modelId="{7F3FF437-349B-4EFC-AB06-C127EDAF4B8B}" type="sibTrans" cxnId="{C5D5E2C5-D135-49AD-99BB-951C8B6D0EBA}">
      <dgm:prSet/>
      <dgm:spPr/>
      <dgm:t>
        <a:bodyPr/>
        <a:lstStyle/>
        <a:p>
          <a:endParaRPr lang="en-US"/>
        </a:p>
      </dgm:t>
    </dgm:pt>
    <dgm:pt modelId="{45839920-5698-4D89-B7E1-7831DE135885}">
      <dgm:prSet/>
      <dgm:spPr/>
      <dgm:t>
        <a:bodyPr/>
        <a:lstStyle/>
        <a:p>
          <a:r>
            <a:rPr lang="en-GB" dirty="0"/>
            <a:t>You can calculate your company’s operating profit margin using the formula below. Again, both initial figures you need for your calculations may appear on your company’s income statement.</a:t>
          </a:r>
          <a:endParaRPr lang="en-US" dirty="0"/>
        </a:p>
      </dgm:t>
    </dgm:pt>
    <dgm:pt modelId="{42FEB39A-45B5-40A5-A967-65067F8159A6}" type="parTrans" cxnId="{1E01F025-756E-462A-9717-E65BBD62EB65}">
      <dgm:prSet/>
      <dgm:spPr/>
      <dgm:t>
        <a:bodyPr/>
        <a:lstStyle/>
        <a:p>
          <a:endParaRPr lang="en-US"/>
        </a:p>
      </dgm:t>
    </dgm:pt>
    <dgm:pt modelId="{BD7122ED-5D6E-4F7A-A26F-60CC99AEC642}" type="sibTrans" cxnId="{1E01F025-756E-462A-9717-E65BBD62EB65}">
      <dgm:prSet/>
      <dgm:spPr/>
      <dgm:t>
        <a:bodyPr/>
        <a:lstStyle/>
        <a:p>
          <a:endParaRPr lang="en-US"/>
        </a:p>
      </dgm:t>
    </dgm:pt>
    <dgm:pt modelId="{04FBD9FC-ECA0-41BD-AA6E-353D433E9AAF}">
      <dgm:prSet/>
      <dgm:spPr/>
      <dgm:t>
        <a:bodyPr/>
        <a:lstStyle/>
        <a:p>
          <a:r>
            <a:rPr lang="en-GB"/>
            <a:t>Operating Profit ÷ Revenue (aka Net Sales) = Operating Profit Margin %</a:t>
          </a:r>
          <a:endParaRPr lang="en-US"/>
        </a:p>
      </dgm:t>
    </dgm:pt>
    <dgm:pt modelId="{5D078576-4FF8-4B09-BBD0-BA592DE7DB7D}" type="parTrans" cxnId="{8CEAC009-C7ED-463F-9700-50B187B56D86}">
      <dgm:prSet/>
      <dgm:spPr/>
      <dgm:t>
        <a:bodyPr/>
        <a:lstStyle/>
        <a:p>
          <a:endParaRPr lang="en-US"/>
        </a:p>
      </dgm:t>
    </dgm:pt>
    <dgm:pt modelId="{21F1A99D-2B40-469C-9D79-EA7C3DE77187}" type="sibTrans" cxnId="{8CEAC009-C7ED-463F-9700-50B187B56D86}">
      <dgm:prSet/>
      <dgm:spPr/>
      <dgm:t>
        <a:bodyPr/>
        <a:lstStyle/>
        <a:p>
          <a:endParaRPr lang="en-US"/>
        </a:p>
      </dgm:t>
    </dgm:pt>
    <dgm:pt modelId="{5863DFB0-5D44-4762-B54C-D68494ECF2CE}">
      <dgm:prSet/>
      <dgm:spPr/>
      <dgm:t>
        <a:bodyPr/>
        <a:lstStyle/>
        <a:p>
          <a:r>
            <a:rPr lang="en-GB" dirty="0"/>
            <a:t>If your company shows a low operating profit margin (especially if your gross profit margin is healthy), it might be a sign that you’re spending too much on operating costs.</a:t>
          </a:r>
          <a:endParaRPr lang="en-US" dirty="0"/>
        </a:p>
      </dgm:t>
    </dgm:pt>
    <dgm:pt modelId="{D62A1F7C-F7EB-4CED-AB28-930823771E8C}" type="parTrans" cxnId="{CEF7C3F2-6BF2-43D9-9BEE-CDD06B26B1CD}">
      <dgm:prSet/>
      <dgm:spPr/>
      <dgm:t>
        <a:bodyPr/>
        <a:lstStyle/>
        <a:p>
          <a:endParaRPr lang="en-US"/>
        </a:p>
      </dgm:t>
    </dgm:pt>
    <dgm:pt modelId="{AC6429B8-FB29-46FA-9B44-763EB04FBC6A}" type="sibTrans" cxnId="{CEF7C3F2-6BF2-43D9-9BEE-CDD06B26B1CD}">
      <dgm:prSet/>
      <dgm:spPr/>
      <dgm:t>
        <a:bodyPr/>
        <a:lstStyle/>
        <a:p>
          <a:endParaRPr lang="en-US"/>
        </a:p>
      </dgm:t>
    </dgm:pt>
    <dgm:pt modelId="{4B1E4D88-3268-44D3-9CAC-E2CFB103BF86}" type="pres">
      <dgm:prSet presAssocID="{56DB4519-8B4E-4D75-B01D-4DF54003AC0D}" presName="linear" presStyleCnt="0">
        <dgm:presLayoutVars>
          <dgm:animLvl val="lvl"/>
          <dgm:resizeHandles val="exact"/>
        </dgm:presLayoutVars>
      </dgm:prSet>
      <dgm:spPr/>
    </dgm:pt>
    <dgm:pt modelId="{C20178B7-ACB3-4D88-ABEF-B8B96774479F}" type="pres">
      <dgm:prSet presAssocID="{45BF4138-E447-4433-B4F6-06D54866B4F0}" presName="parentText" presStyleLbl="node1" presStyleIdx="0" presStyleCnt="5">
        <dgm:presLayoutVars>
          <dgm:chMax val="0"/>
          <dgm:bulletEnabled val="1"/>
        </dgm:presLayoutVars>
      </dgm:prSet>
      <dgm:spPr/>
    </dgm:pt>
    <dgm:pt modelId="{3537674F-897A-4E85-B36A-E2EF94FCECC0}" type="pres">
      <dgm:prSet presAssocID="{548027CD-4C02-4FED-8427-A6F2EF0FE441}" presName="spacer" presStyleCnt="0"/>
      <dgm:spPr/>
    </dgm:pt>
    <dgm:pt modelId="{109C9C6C-8F92-4018-9459-B6F7923E151A}" type="pres">
      <dgm:prSet presAssocID="{F5C19E13-0F17-49E8-BB7D-4F5072980A65}" presName="parentText" presStyleLbl="node1" presStyleIdx="1" presStyleCnt="5">
        <dgm:presLayoutVars>
          <dgm:chMax val="0"/>
          <dgm:bulletEnabled val="1"/>
        </dgm:presLayoutVars>
      </dgm:prSet>
      <dgm:spPr/>
    </dgm:pt>
    <dgm:pt modelId="{73FC7099-E7B6-47C4-83E9-0C3C997553A1}" type="pres">
      <dgm:prSet presAssocID="{7F3FF437-349B-4EFC-AB06-C127EDAF4B8B}" presName="spacer" presStyleCnt="0"/>
      <dgm:spPr/>
    </dgm:pt>
    <dgm:pt modelId="{B9ABDED2-31F6-4468-93F3-0A64A203B06A}" type="pres">
      <dgm:prSet presAssocID="{45839920-5698-4D89-B7E1-7831DE135885}" presName="parentText" presStyleLbl="node1" presStyleIdx="2" presStyleCnt="5">
        <dgm:presLayoutVars>
          <dgm:chMax val="0"/>
          <dgm:bulletEnabled val="1"/>
        </dgm:presLayoutVars>
      </dgm:prSet>
      <dgm:spPr/>
    </dgm:pt>
    <dgm:pt modelId="{81187032-B653-49D8-8298-09923AFBF616}" type="pres">
      <dgm:prSet presAssocID="{BD7122ED-5D6E-4F7A-A26F-60CC99AEC642}" presName="spacer" presStyleCnt="0"/>
      <dgm:spPr/>
    </dgm:pt>
    <dgm:pt modelId="{50C01E49-9296-4BCF-9831-B0A3549BC9F7}" type="pres">
      <dgm:prSet presAssocID="{04FBD9FC-ECA0-41BD-AA6E-353D433E9AAF}" presName="parentText" presStyleLbl="node1" presStyleIdx="3" presStyleCnt="5">
        <dgm:presLayoutVars>
          <dgm:chMax val="0"/>
          <dgm:bulletEnabled val="1"/>
        </dgm:presLayoutVars>
      </dgm:prSet>
      <dgm:spPr/>
    </dgm:pt>
    <dgm:pt modelId="{3EF37502-D24E-43A1-B961-371FA5EC31F9}" type="pres">
      <dgm:prSet presAssocID="{21F1A99D-2B40-469C-9D79-EA7C3DE77187}" presName="spacer" presStyleCnt="0"/>
      <dgm:spPr/>
    </dgm:pt>
    <dgm:pt modelId="{29EEA3F4-5104-43A3-A63F-159FD9A69833}" type="pres">
      <dgm:prSet presAssocID="{5863DFB0-5D44-4762-B54C-D68494ECF2CE}" presName="parentText" presStyleLbl="node1" presStyleIdx="4" presStyleCnt="5">
        <dgm:presLayoutVars>
          <dgm:chMax val="0"/>
          <dgm:bulletEnabled val="1"/>
        </dgm:presLayoutVars>
      </dgm:prSet>
      <dgm:spPr/>
    </dgm:pt>
  </dgm:ptLst>
  <dgm:cxnLst>
    <dgm:cxn modelId="{DD31B801-FF48-45A9-8340-DA347CA9BAEA}" type="presOf" srcId="{56DB4519-8B4E-4D75-B01D-4DF54003AC0D}" destId="{4B1E4D88-3268-44D3-9CAC-E2CFB103BF86}" srcOrd="0" destOrd="0" presId="urn:microsoft.com/office/officeart/2005/8/layout/vList2"/>
    <dgm:cxn modelId="{8CEAC009-C7ED-463F-9700-50B187B56D86}" srcId="{56DB4519-8B4E-4D75-B01D-4DF54003AC0D}" destId="{04FBD9FC-ECA0-41BD-AA6E-353D433E9AAF}" srcOrd="3" destOrd="0" parTransId="{5D078576-4FF8-4B09-BBD0-BA592DE7DB7D}" sibTransId="{21F1A99D-2B40-469C-9D79-EA7C3DE77187}"/>
    <dgm:cxn modelId="{1E01F025-756E-462A-9717-E65BBD62EB65}" srcId="{56DB4519-8B4E-4D75-B01D-4DF54003AC0D}" destId="{45839920-5698-4D89-B7E1-7831DE135885}" srcOrd="2" destOrd="0" parTransId="{42FEB39A-45B5-40A5-A967-65067F8159A6}" sibTransId="{BD7122ED-5D6E-4F7A-A26F-60CC99AEC642}"/>
    <dgm:cxn modelId="{2233B571-9852-43D1-9FA1-3236A6C5B752}" type="presOf" srcId="{45BF4138-E447-4433-B4F6-06D54866B4F0}" destId="{C20178B7-ACB3-4D88-ABEF-B8B96774479F}" srcOrd="0" destOrd="0" presId="urn:microsoft.com/office/officeart/2005/8/layout/vList2"/>
    <dgm:cxn modelId="{3833C3C3-E30F-468D-AFE7-C79E634E17F5}" srcId="{56DB4519-8B4E-4D75-B01D-4DF54003AC0D}" destId="{45BF4138-E447-4433-B4F6-06D54866B4F0}" srcOrd="0" destOrd="0" parTransId="{1A64A205-1DEE-417F-A2E8-89B9E2AB07A4}" sibTransId="{548027CD-4C02-4FED-8427-A6F2EF0FE441}"/>
    <dgm:cxn modelId="{C5D5E2C5-D135-49AD-99BB-951C8B6D0EBA}" srcId="{56DB4519-8B4E-4D75-B01D-4DF54003AC0D}" destId="{F5C19E13-0F17-49E8-BB7D-4F5072980A65}" srcOrd="1" destOrd="0" parTransId="{0C5CD9D5-B3FE-4B12-AA59-3B28D08F1ED4}" sibTransId="{7F3FF437-349B-4EFC-AB06-C127EDAF4B8B}"/>
    <dgm:cxn modelId="{F56BE7C9-AA3A-4538-88AB-C018B83B42F5}" type="presOf" srcId="{5863DFB0-5D44-4762-B54C-D68494ECF2CE}" destId="{29EEA3F4-5104-43A3-A63F-159FD9A69833}" srcOrd="0" destOrd="0" presId="urn:microsoft.com/office/officeart/2005/8/layout/vList2"/>
    <dgm:cxn modelId="{428522E6-CB40-48DA-94D1-00BF4071DF87}" type="presOf" srcId="{45839920-5698-4D89-B7E1-7831DE135885}" destId="{B9ABDED2-31F6-4468-93F3-0A64A203B06A}" srcOrd="0" destOrd="0" presId="urn:microsoft.com/office/officeart/2005/8/layout/vList2"/>
    <dgm:cxn modelId="{C45AD0E8-72D0-4E96-B6F3-CB4326D72E35}" type="presOf" srcId="{F5C19E13-0F17-49E8-BB7D-4F5072980A65}" destId="{109C9C6C-8F92-4018-9459-B6F7923E151A}" srcOrd="0" destOrd="0" presId="urn:microsoft.com/office/officeart/2005/8/layout/vList2"/>
    <dgm:cxn modelId="{64831AF1-290F-4F5B-A6B1-6755E24BF0DF}" type="presOf" srcId="{04FBD9FC-ECA0-41BD-AA6E-353D433E9AAF}" destId="{50C01E49-9296-4BCF-9831-B0A3549BC9F7}" srcOrd="0" destOrd="0" presId="urn:microsoft.com/office/officeart/2005/8/layout/vList2"/>
    <dgm:cxn modelId="{CEF7C3F2-6BF2-43D9-9BEE-CDD06B26B1CD}" srcId="{56DB4519-8B4E-4D75-B01D-4DF54003AC0D}" destId="{5863DFB0-5D44-4762-B54C-D68494ECF2CE}" srcOrd="4" destOrd="0" parTransId="{D62A1F7C-F7EB-4CED-AB28-930823771E8C}" sibTransId="{AC6429B8-FB29-46FA-9B44-763EB04FBC6A}"/>
    <dgm:cxn modelId="{D991A042-3412-4173-BD7E-FD84DBC627B2}" type="presParOf" srcId="{4B1E4D88-3268-44D3-9CAC-E2CFB103BF86}" destId="{C20178B7-ACB3-4D88-ABEF-B8B96774479F}" srcOrd="0" destOrd="0" presId="urn:microsoft.com/office/officeart/2005/8/layout/vList2"/>
    <dgm:cxn modelId="{09E65316-9830-4250-A949-4007C72931DF}" type="presParOf" srcId="{4B1E4D88-3268-44D3-9CAC-E2CFB103BF86}" destId="{3537674F-897A-4E85-B36A-E2EF94FCECC0}" srcOrd="1" destOrd="0" presId="urn:microsoft.com/office/officeart/2005/8/layout/vList2"/>
    <dgm:cxn modelId="{D408D813-37FA-44AA-82E0-5F724163F5D4}" type="presParOf" srcId="{4B1E4D88-3268-44D3-9CAC-E2CFB103BF86}" destId="{109C9C6C-8F92-4018-9459-B6F7923E151A}" srcOrd="2" destOrd="0" presId="urn:microsoft.com/office/officeart/2005/8/layout/vList2"/>
    <dgm:cxn modelId="{DA75FF2A-7EC1-4937-AAAF-41C83B11C18C}" type="presParOf" srcId="{4B1E4D88-3268-44D3-9CAC-E2CFB103BF86}" destId="{73FC7099-E7B6-47C4-83E9-0C3C997553A1}" srcOrd="3" destOrd="0" presId="urn:microsoft.com/office/officeart/2005/8/layout/vList2"/>
    <dgm:cxn modelId="{CDA09CFE-F4B4-4960-BEEA-5C9000AF37A1}" type="presParOf" srcId="{4B1E4D88-3268-44D3-9CAC-E2CFB103BF86}" destId="{B9ABDED2-31F6-4468-93F3-0A64A203B06A}" srcOrd="4" destOrd="0" presId="urn:microsoft.com/office/officeart/2005/8/layout/vList2"/>
    <dgm:cxn modelId="{C6C9DD15-A223-4101-806D-115AC9CDBFCA}" type="presParOf" srcId="{4B1E4D88-3268-44D3-9CAC-E2CFB103BF86}" destId="{81187032-B653-49D8-8298-09923AFBF616}" srcOrd="5" destOrd="0" presId="urn:microsoft.com/office/officeart/2005/8/layout/vList2"/>
    <dgm:cxn modelId="{35483239-D774-4B51-B973-3D800B5C5D57}" type="presParOf" srcId="{4B1E4D88-3268-44D3-9CAC-E2CFB103BF86}" destId="{50C01E49-9296-4BCF-9831-B0A3549BC9F7}" srcOrd="6" destOrd="0" presId="urn:microsoft.com/office/officeart/2005/8/layout/vList2"/>
    <dgm:cxn modelId="{ED15B482-992B-4C57-B379-C0FEDBB91BD8}" type="presParOf" srcId="{4B1E4D88-3268-44D3-9CAC-E2CFB103BF86}" destId="{3EF37502-D24E-43A1-B961-371FA5EC31F9}" srcOrd="7" destOrd="0" presId="urn:microsoft.com/office/officeart/2005/8/layout/vList2"/>
    <dgm:cxn modelId="{4118AFE1-328D-4D9A-AC33-8B8C95BE7CA0}" type="presParOf" srcId="{4B1E4D88-3268-44D3-9CAC-E2CFB103BF86}" destId="{29EEA3F4-5104-43A3-A63F-159FD9A6983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F146AE-00D9-4A5F-8D01-3B5745F8225E}"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DA0E9E0C-9EA8-4153-AB52-C1D75897BB8E}">
      <dgm:prSet/>
      <dgm:spPr/>
      <dgm:t>
        <a:bodyPr/>
        <a:lstStyle/>
        <a:p>
          <a:r>
            <a:rPr lang="en-GB" dirty="0"/>
            <a:t>As a small business owner, the profitability measurement that may matter most to you is your company’s net profit margin ratio. It reveals how much of the money your company earns makes its way to the bottom line.</a:t>
          </a:r>
          <a:endParaRPr lang="en-US" dirty="0"/>
        </a:p>
      </dgm:t>
    </dgm:pt>
    <dgm:pt modelId="{54628CB8-4A66-4FA2-A041-E334E840AD0F}" type="parTrans" cxnId="{DC006C9B-D932-4135-B0C2-3EE43BD2C06F}">
      <dgm:prSet/>
      <dgm:spPr/>
      <dgm:t>
        <a:bodyPr/>
        <a:lstStyle/>
        <a:p>
          <a:endParaRPr lang="en-US"/>
        </a:p>
      </dgm:t>
    </dgm:pt>
    <dgm:pt modelId="{C76761D8-C3F5-4B1E-BDBB-B300E1310BA1}" type="sibTrans" cxnId="{DC006C9B-D932-4135-B0C2-3EE43BD2C06F}">
      <dgm:prSet/>
      <dgm:spPr/>
      <dgm:t>
        <a:bodyPr/>
        <a:lstStyle/>
        <a:p>
          <a:endParaRPr lang="en-US"/>
        </a:p>
      </dgm:t>
    </dgm:pt>
    <dgm:pt modelId="{0FC682DD-89B0-47B4-B9CF-4D1511F8C9B5}">
      <dgm:prSet/>
      <dgm:spPr/>
      <dgm:t>
        <a:bodyPr/>
        <a:lstStyle/>
        <a:p>
          <a:r>
            <a:rPr lang="en-GB"/>
            <a:t>Specifically, net profit margin shows the percentage of profit your company keeps from its sales revenue after all expenses (operating and non-operating) are paid.</a:t>
          </a:r>
          <a:endParaRPr lang="en-US"/>
        </a:p>
      </dgm:t>
    </dgm:pt>
    <dgm:pt modelId="{67DDA2DC-45EB-489D-B5C2-C7ECB7C22810}" type="parTrans" cxnId="{4FABAD9E-CACF-44E7-915E-59E12C6D11E8}">
      <dgm:prSet/>
      <dgm:spPr/>
      <dgm:t>
        <a:bodyPr/>
        <a:lstStyle/>
        <a:p>
          <a:endParaRPr lang="en-US"/>
        </a:p>
      </dgm:t>
    </dgm:pt>
    <dgm:pt modelId="{925D8DB8-E862-44C9-92FE-6BE3E1F88CED}" type="sibTrans" cxnId="{4FABAD9E-CACF-44E7-915E-59E12C6D11E8}">
      <dgm:prSet/>
      <dgm:spPr/>
      <dgm:t>
        <a:bodyPr/>
        <a:lstStyle/>
        <a:p>
          <a:endParaRPr lang="en-US"/>
        </a:p>
      </dgm:t>
    </dgm:pt>
    <dgm:pt modelId="{D153C797-88A4-4800-9BCE-6E7E1D55A0F3}">
      <dgm:prSet/>
      <dgm:spPr/>
      <dgm:t>
        <a:bodyPr/>
        <a:lstStyle/>
        <a:p>
          <a:r>
            <a:rPr lang="en-GB" dirty="0"/>
            <a:t>Here is the formula you can use to calculate your company’s net profit margin. Check your income statement for the initial figures you need to plug into the equation.</a:t>
          </a:r>
          <a:endParaRPr lang="en-US" dirty="0"/>
        </a:p>
      </dgm:t>
    </dgm:pt>
    <dgm:pt modelId="{70C7BFFB-D2E5-4B3D-A19F-E832F3577A66}" type="parTrans" cxnId="{B8CE0910-29A7-4FDF-A146-9F047EC0AA17}">
      <dgm:prSet/>
      <dgm:spPr/>
      <dgm:t>
        <a:bodyPr/>
        <a:lstStyle/>
        <a:p>
          <a:endParaRPr lang="en-US"/>
        </a:p>
      </dgm:t>
    </dgm:pt>
    <dgm:pt modelId="{EDF21E37-7B3B-47F6-9735-2465C9A89749}" type="sibTrans" cxnId="{B8CE0910-29A7-4FDF-A146-9F047EC0AA17}">
      <dgm:prSet/>
      <dgm:spPr/>
      <dgm:t>
        <a:bodyPr/>
        <a:lstStyle/>
        <a:p>
          <a:endParaRPr lang="en-US"/>
        </a:p>
      </dgm:t>
    </dgm:pt>
    <dgm:pt modelId="{DD88E892-F646-4EB9-848F-33BEFEEF5D2A}">
      <dgm:prSet/>
      <dgm:spPr/>
      <dgm:t>
        <a:bodyPr/>
        <a:lstStyle/>
        <a:p>
          <a:r>
            <a:rPr lang="en-GB"/>
            <a:t>Net Income ÷ Revenue (aka Net Sales) = Net Profit Margin %</a:t>
          </a:r>
          <a:endParaRPr lang="en-US"/>
        </a:p>
      </dgm:t>
    </dgm:pt>
    <dgm:pt modelId="{7828BD93-49BB-4C9C-96A9-AD75358991E2}" type="parTrans" cxnId="{14B7C38C-CF93-4404-888E-BAF499AA3D88}">
      <dgm:prSet/>
      <dgm:spPr/>
      <dgm:t>
        <a:bodyPr/>
        <a:lstStyle/>
        <a:p>
          <a:endParaRPr lang="en-US"/>
        </a:p>
      </dgm:t>
    </dgm:pt>
    <dgm:pt modelId="{D981F57A-1985-45B9-ACEB-0284E64430C2}" type="sibTrans" cxnId="{14B7C38C-CF93-4404-888E-BAF499AA3D88}">
      <dgm:prSet/>
      <dgm:spPr/>
      <dgm:t>
        <a:bodyPr/>
        <a:lstStyle/>
        <a:p>
          <a:endParaRPr lang="en-US"/>
        </a:p>
      </dgm:t>
    </dgm:pt>
    <dgm:pt modelId="{0CB7E8FA-3286-44BB-8907-BF5A210443A6}">
      <dgm:prSet/>
      <dgm:spPr/>
      <dgm:t>
        <a:bodyPr/>
        <a:lstStyle/>
        <a:p>
          <a:r>
            <a:rPr lang="en-GB"/>
            <a:t>A high net profit margin typically indicates a company that is operating successfully. Your business is doing a good job managing costs and pricing its goods or services. </a:t>
          </a:r>
          <a:endParaRPr lang="en-US"/>
        </a:p>
      </dgm:t>
    </dgm:pt>
    <dgm:pt modelId="{84527001-7373-4AC8-BA95-C7DB119E57B4}" type="parTrans" cxnId="{4310DB8B-B1D1-44FA-802E-F0C7DF0A53D6}">
      <dgm:prSet/>
      <dgm:spPr/>
      <dgm:t>
        <a:bodyPr/>
        <a:lstStyle/>
        <a:p>
          <a:endParaRPr lang="en-US"/>
        </a:p>
      </dgm:t>
    </dgm:pt>
    <dgm:pt modelId="{82FEF429-BB27-484D-8797-4306E5B9B4B6}" type="sibTrans" cxnId="{4310DB8B-B1D1-44FA-802E-F0C7DF0A53D6}">
      <dgm:prSet/>
      <dgm:spPr/>
      <dgm:t>
        <a:bodyPr/>
        <a:lstStyle/>
        <a:p>
          <a:endParaRPr lang="en-US"/>
        </a:p>
      </dgm:t>
    </dgm:pt>
    <dgm:pt modelId="{4C453E39-F748-4F55-9159-CB8FD063E8A6}" type="pres">
      <dgm:prSet presAssocID="{1CF146AE-00D9-4A5F-8D01-3B5745F8225E}" presName="linear" presStyleCnt="0">
        <dgm:presLayoutVars>
          <dgm:animLvl val="lvl"/>
          <dgm:resizeHandles val="exact"/>
        </dgm:presLayoutVars>
      </dgm:prSet>
      <dgm:spPr/>
    </dgm:pt>
    <dgm:pt modelId="{748EDB8F-DBAF-4321-BD54-8082ECBDA8F6}" type="pres">
      <dgm:prSet presAssocID="{DA0E9E0C-9EA8-4153-AB52-C1D75897BB8E}" presName="parentText" presStyleLbl="node1" presStyleIdx="0" presStyleCnt="5">
        <dgm:presLayoutVars>
          <dgm:chMax val="0"/>
          <dgm:bulletEnabled val="1"/>
        </dgm:presLayoutVars>
      </dgm:prSet>
      <dgm:spPr/>
    </dgm:pt>
    <dgm:pt modelId="{A8F300E5-1F42-4D5F-9CB8-BD8662A08532}" type="pres">
      <dgm:prSet presAssocID="{C76761D8-C3F5-4B1E-BDBB-B300E1310BA1}" presName="spacer" presStyleCnt="0"/>
      <dgm:spPr/>
    </dgm:pt>
    <dgm:pt modelId="{52209F9E-9C45-4748-8C95-9A72D1655E71}" type="pres">
      <dgm:prSet presAssocID="{0FC682DD-89B0-47B4-B9CF-4D1511F8C9B5}" presName="parentText" presStyleLbl="node1" presStyleIdx="1" presStyleCnt="5">
        <dgm:presLayoutVars>
          <dgm:chMax val="0"/>
          <dgm:bulletEnabled val="1"/>
        </dgm:presLayoutVars>
      </dgm:prSet>
      <dgm:spPr/>
    </dgm:pt>
    <dgm:pt modelId="{82CFC26C-F81B-4130-9F9F-05A6CB20483F}" type="pres">
      <dgm:prSet presAssocID="{925D8DB8-E862-44C9-92FE-6BE3E1F88CED}" presName="spacer" presStyleCnt="0"/>
      <dgm:spPr/>
    </dgm:pt>
    <dgm:pt modelId="{6102E119-0DA1-419E-A3F1-97EE4B4687EB}" type="pres">
      <dgm:prSet presAssocID="{D153C797-88A4-4800-9BCE-6E7E1D55A0F3}" presName="parentText" presStyleLbl="node1" presStyleIdx="2" presStyleCnt="5">
        <dgm:presLayoutVars>
          <dgm:chMax val="0"/>
          <dgm:bulletEnabled val="1"/>
        </dgm:presLayoutVars>
      </dgm:prSet>
      <dgm:spPr/>
    </dgm:pt>
    <dgm:pt modelId="{73A6FE07-6E29-49D9-853A-C391268E1833}" type="pres">
      <dgm:prSet presAssocID="{EDF21E37-7B3B-47F6-9735-2465C9A89749}" presName="spacer" presStyleCnt="0"/>
      <dgm:spPr/>
    </dgm:pt>
    <dgm:pt modelId="{FDB919BC-9C98-4192-884A-F687093B1B42}" type="pres">
      <dgm:prSet presAssocID="{DD88E892-F646-4EB9-848F-33BEFEEF5D2A}" presName="parentText" presStyleLbl="node1" presStyleIdx="3" presStyleCnt="5">
        <dgm:presLayoutVars>
          <dgm:chMax val="0"/>
          <dgm:bulletEnabled val="1"/>
        </dgm:presLayoutVars>
      </dgm:prSet>
      <dgm:spPr/>
    </dgm:pt>
    <dgm:pt modelId="{355E2FBC-14A4-4428-ADE2-BB4AF8B9C90F}" type="pres">
      <dgm:prSet presAssocID="{D981F57A-1985-45B9-ACEB-0284E64430C2}" presName="spacer" presStyleCnt="0"/>
      <dgm:spPr/>
    </dgm:pt>
    <dgm:pt modelId="{A3B73B06-3FF4-47AC-8224-8DEA62C9BDBA}" type="pres">
      <dgm:prSet presAssocID="{0CB7E8FA-3286-44BB-8907-BF5A210443A6}" presName="parentText" presStyleLbl="node1" presStyleIdx="4" presStyleCnt="5">
        <dgm:presLayoutVars>
          <dgm:chMax val="0"/>
          <dgm:bulletEnabled val="1"/>
        </dgm:presLayoutVars>
      </dgm:prSet>
      <dgm:spPr/>
    </dgm:pt>
  </dgm:ptLst>
  <dgm:cxnLst>
    <dgm:cxn modelId="{B8CE0910-29A7-4FDF-A146-9F047EC0AA17}" srcId="{1CF146AE-00D9-4A5F-8D01-3B5745F8225E}" destId="{D153C797-88A4-4800-9BCE-6E7E1D55A0F3}" srcOrd="2" destOrd="0" parTransId="{70C7BFFB-D2E5-4B3D-A19F-E832F3577A66}" sibTransId="{EDF21E37-7B3B-47F6-9735-2465C9A89749}"/>
    <dgm:cxn modelId="{6001CF16-54C5-4412-9CBE-00153AE9D448}" type="presOf" srcId="{DA0E9E0C-9EA8-4153-AB52-C1D75897BB8E}" destId="{748EDB8F-DBAF-4321-BD54-8082ECBDA8F6}" srcOrd="0" destOrd="0" presId="urn:microsoft.com/office/officeart/2005/8/layout/vList2"/>
    <dgm:cxn modelId="{1C56AA3C-8DF9-4A61-8847-E483715494CE}" type="presOf" srcId="{1CF146AE-00D9-4A5F-8D01-3B5745F8225E}" destId="{4C453E39-F748-4F55-9159-CB8FD063E8A6}" srcOrd="0" destOrd="0" presId="urn:microsoft.com/office/officeart/2005/8/layout/vList2"/>
    <dgm:cxn modelId="{4310DB8B-B1D1-44FA-802E-F0C7DF0A53D6}" srcId="{1CF146AE-00D9-4A5F-8D01-3B5745F8225E}" destId="{0CB7E8FA-3286-44BB-8907-BF5A210443A6}" srcOrd="4" destOrd="0" parTransId="{84527001-7373-4AC8-BA95-C7DB119E57B4}" sibTransId="{82FEF429-BB27-484D-8797-4306E5B9B4B6}"/>
    <dgm:cxn modelId="{14B7C38C-CF93-4404-888E-BAF499AA3D88}" srcId="{1CF146AE-00D9-4A5F-8D01-3B5745F8225E}" destId="{DD88E892-F646-4EB9-848F-33BEFEEF5D2A}" srcOrd="3" destOrd="0" parTransId="{7828BD93-49BB-4C9C-96A9-AD75358991E2}" sibTransId="{D981F57A-1985-45B9-ACEB-0284E64430C2}"/>
    <dgm:cxn modelId="{DC006C9B-D932-4135-B0C2-3EE43BD2C06F}" srcId="{1CF146AE-00D9-4A5F-8D01-3B5745F8225E}" destId="{DA0E9E0C-9EA8-4153-AB52-C1D75897BB8E}" srcOrd="0" destOrd="0" parTransId="{54628CB8-4A66-4FA2-A041-E334E840AD0F}" sibTransId="{C76761D8-C3F5-4B1E-BDBB-B300E1310BA1}"/>
    <dgm:cxn modelId="{4FABAD9E-CACF-44E7-915E-59E12C6D11E8}" srcId="{1CF146AE-00D9-4A5F-8D01-3B5745F8225E}" destId="{0FC682DD-89B0-47B4-B9CF-4D1511F8C9B5}" srcOrd="1" destOrd="0" parTransId="{67DDA2DC-45EB-489D-B5C2-C7ECB7C22810}" sibTransId="{925D8DB8-E862-44C9-92FE-6BE3E1F88CED}"/>
    <dgm:cxn modelId="{F7032FA2-AC12-4892-815F-CBA8CDFD9CF0}" type="presOf" srcId="{0FC682DD-89B0-47B4-B9CF-4D1511F8C9B5}" destId="{52209F9E-9C45-4748-8C95-9A72D1655E71}" srcOrd="0" destOrd="0" presId="urn:microsoft.com/office/officeart/2005/8/layout/vList2"/>
    <dgm:cxn modelId="{5CAA7BB8-CA48-4C7A-A7E7-11126408EF43}" type="presOf" srcId="{DD88E892-F646-4EB9-848F-33BEFEEF5D2A}" destId="{FDB919BC-9C98-4192-884A-F687093B1B42}" srcOrd="0" destOrd="0" presId="urn:microsoft.com/office/officeart/2005/8/layout/vList2"/>
    <dgm:cxn modelId="{EA367FC6-CEF7-4014-8731-928C651577D3}" type="presOf" srcId="{D153C797-88A4-4800-9BCE-6E7E1D55A0F3}" destId="{6102E119-0DA1-419E-A3F1-97EE4B4687EB}" srcOrd="0" destOrd="0" presId="urn:microsoft.com/office/officeart/2005/8/layout/vList2"/>
    <dgm:cxn modelId="{9554CFF7-1655-4DBB-AE65-AE0A296E081E}" type="presOf" srcId="{0CB7E8FA-3286-44BB-8907-BF5A210443A6}" destId="{A3B73B06-3FF4-47AC-8224-8DEA62C9BDBA}" srcOrd="0" destOrd="0" presId="urn:microsoft.com/office/officeart/2005/8/layout/vList2"/>
    <dgm:cxn modelId="{683B752A-202E-474F-BC18-EF685836813C}" type="presParOf" srcId="{4C453E39-F748-4F55-9159-CB8FD063E8A6}" destId="{748EDB8F-DBAF-4321-BD54-8082ECBDA8F6}" srcOrd="0" destOrd="0" presId="urn:microsoft.com/office/officeart/2005/8/layout/vList2"/>
    <dgm:cxn modelId="{23431D50-12B4-4982-A103-F23B1813260E}" type="presParOf" srcId="{4C453E39-F748-4F55-9159-CB8FD063E8A6}" destId="{A8F300E5-1F42-4D5F-9CB8-BD8662A08532}" srcOrd="1" destOrd="0" presId="urn:microsoft.com/office/officeart/2005/8/layout/vList2"/>
    <dgm:cxn modelId="{0C680D1E-C24A-4604-879E-1E78C89ABBC1}" type="presParOf" srcId="{4C453E39-F748-4F55-9159-CB8FD063E8A6}" destId="{52209F9E-9C45-4748-8C95-9A72D1655E71}" srcOrd="2" destOrd="0" presId="urn:microsoft.com/office/officeart/2005/8/layout/vList2"/>
    <dgm:cxn modelId="{29216B31-7DAB-4109-9D2B-2F9148065A97}" type="presParOf" srcId="{4C453E39-F748-4F55-9159-CB8FD063E8A6}" destId="{82CFC26C-F81B-4130-9F9F-05A6CB20483F}" srcOrd="3" destOrd="0" presId="urn:microsoft.com/office/officeart/2005/8/layout/vList2"/>
    <dgm:cxn modelId="{0A26A6B8-B37F-4BE9-A9CF-CEE68D9953C4}" type="presParOf" srcId="{4C453E39-F748-4F55-9159-CB8FD063E8A6}" destId="{6102E119-0DA1-419E-A3F1-97EE4B4687EB}" srcOrd="4" destOrd="0" presId="urn:microsoft.com/office/officeart/2005/8/layout/vList2"/>
    <dgm:cxn modelId="{334F8A47-6877-4245-9134-F9A3806A230C}" type="presParOf" srcId="{4C453E39-F748-4F55-9159-CB8FD063E8A6}" destId="{73A6FE07-6E29-49D9-853A-C391268E1833}" srcOrd="5" destOrd="0" presId="urn:microsoft.com/office/officeart/2005/8/layout/vList2"/>
    <dgm:cxn modelId="{CC107519-544D-46E4-A32C-44BEFB4B0885}" type="presParOf" srcId="{4C453E39-F748-4F55-9159-CB8FD063E8A6}" destId="{FDB919BC-9C98-4192-884A-F687093B1B42}" srcOrd="6" destOrd="0" presId="urn:microsoft.com/office/officeart/2005/8/layout/vList2"/>
    <dgm:cxn modelId="{9DE0BA80-8E47-4299-AE5C-B0EC4A95CA24}" type="presParOf" srcId="{4C453E39-F748-4F55-9159-CB8FD063E8A6}" destId="{355E2FBC-14A4-4428-ADE2-BB4AF8B9C90F}" srcOrd="7" destOrd="0" presId="urn:microsoft.com/office/officeart/2005/8/layout/vList2"/>
    <dgm:cxn modelId="{439C9B79-71E2-4004-A0BB-2E28156C3EBF}" type="presParOf" srcId="{4C453E39-F748-4F55-9159-CB8FD063E8A6}" destId="{A3B73B06-3FF4-47AC-8224-8DEA62C9BDB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C779B72-3B71-4742-8806-A478D7E08E92}"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7B77E6D6-C80E-43D1-94E3-D9A4DDEDBD09}">
      <dgm:prSet/>
      <dgm:spPr/>
      <dgm:t>
        <a:bodyPr/>
        <a:lstStyle/>
        <a:p>
          <a:r>
            <a:rPr lang="en-GB"/>
            <a:t>How many words?</a:t>
          </a:r>
          <a:endParaRPr lang="en-US"/>
        </a:p>
      </dgm:t>
    </dgm:pt>
    <dgm:pt modelId="{0BE86A16-F4A8-4305-BE3D-890D1F109B6D}" type="parTrans" cxnId="{6CD7C27E-1407-4760-A8F3-B92FBD7AAE88}">
      <dgm:prSet/>
      <dgm:spPr/>
      <dgm:t>
        <a:bodyPr/>
        <a:lstStyle/>
        <a:p>
          <a:endParaRPr lang="en-US"/>
        </a:p>
      </dgm:t>
    </dgm:pt>
    <dgm:pt modelId="{750F9FD5-71DD-476D-A18B-6CBAE969081A}" type="sibTrans" cxnId="{6CD7C27E-1407-4760-A8F3-B92FBD7AAE88}">
      <dgm:prSet/>
      <dgm:spPr/>
      <dgm:t>
        <a:bodyPr/>
        <a:lstStyle/>
        <a:p>
          <a:endParaRPr lang="en-US"/>
        </a:p>
      </dgm:t>
    </dgm:pt>
    <dgm:pt modelId="{B91A9916-BCAB-450D-BE12-6F52FA7380CB}">
      <dgm:prSet/>
      <dgm:spPr/>
      <dgm:t>
        <a:bodyPr/>
        <a:lstStyle/>
        <a:p>
          <a:r>
            <a:rPr lang="en-GB"/>
            <a:t>What format should be used?</a:t>
          </a:r>
          <a:endParaRPr lang="en-US"/>
        </a:p>
      </dgm:t>
    </dgm:pt>
    <dgm:pt modelId="{66159F67-C52B-49ED-A544-046EBBADD872}" type="parTrans" cxnId="{8C2D20EC-E51D-40F0-9DBF-A1F94FC0BC49}">
      <dgm:prSet/>
      <dgm:spPr/>
      <dgm:t>
        <a:bodyPr/>
        <a:lstStyle/>
        <a:p>
          <a:endParaRPr lang="en-US"/>
        </a:p>
      </dgm:t>
    </dgm:pt>
    <dgm:pt modelId="{7CFB73EF-2BD1-45F3-ACCA-B02E6F51B475}" type="sibTrans" cxnId="{8C2D20EC-E51D-40F0-9DBF-A1F94FC0BC49}">
      <dgm:prSet/>
      <dgm:spPr/>
      <dgm:t>
        <a:bodyPr/>
        <a:lstStyle/>
        <a:p>
          <a:endParaRPr lang="en-US"/>
        </a:p>
      </dgm:t>
    </dgm:pt>
    <dgm:pt modelId="{9083B212-11F3-4F0B-8855-4CD5E433D861}">
      <dgm:prSet/>
      <dgm:spPr/>
      <dgm:t>
        <a:bodyPr/>
        <a:lstStyle/>
        <a:p>
          <a:r>
            <a:rPr lang="en-GB"/>
            <a:t>Hand in date? </a:t>
          </a:r>
          <a:endParaRPr lang="en-US"/>
        </a:p>
      </dgm:t>
    </dgm:pt>
    <dgm:pt modelId="{7255B20C-CDC8-4EF0-BDF6-FFC8C14B727A}" type="parTrans" cxnId="{6F7AC8B1-8097-44EA-BBEE-07C905D09B4C}">
      <dgm:prSet/>
      <dgm:spPr/>
      <dgm:t>
        <a:bodyPr/>
        <a:lstStyle/>
        <a:p>
          <a:endParaRPr lang="en-US"/>
        </a:p>
      </dgm:t>
    </dgm:pt>
    <dgm:pt modelId="{57784FEA-9F62-4013-BAF9-1331FD71F925}" type="sibTrans" cxnId="{6F7AC8B1-8097-44EA-BBEE-07C905D09B4C}">
      <dgm:prSet/>
      <dgm:spPr/>
      <dgm:t>
        <a:bodyPr/>
        <a:lstStyle/>
        <a:p>
          <a:endParaRPr lang="en-US"/>
        </a:p>
      </dgm:t>
    </dgm:pt>
    <dgm:pt modelId="{BFF6AC0C-F223-47B9-BBF7-8F05589DFDAD}">
      <dgm:prSet/>
      <dgm:spPr/>
      <dgm:t>
        <a:bodyPr/>
        <a:lstStyle/>
        <a:p>
          <a:r>
            <a:rPr lang="en-GB"/>
            <a:t>How many References? </a:t>
          </a:r>
          <a:endParaRPr lang="en-US"/>
        </a:p>
      </dgm:t>
    </dgm:pt>
    <dgm:pt modelId="{A0970A11-83BF-48F9-8F6D-F806478776BB}" type="parTrans" cxnId="{49E36B9C-EC59-41D6-BB88-4CF9BA65F106}">
      <dgm:prSet/>
      <dgm:spPr/>
      <dgm:t>
        <a:bodyPr/>
        <a:lstStyle/>
        <a:p>
          <a:endParaRPr lang="en-US"/>
        </a:p>
      </dgm:t>
    </dgm:pt>
    <dgm:pt modelId="{1BB5A6A5-2D5F-4186-A284-CB0789CF210F}" type="sibTrans" cxnId="{49E36B9C-EC59-41D6-BB88-4CF9BA65F106}">
      <dgm:prSet/>
      <dgm:spPr/>
      <dgm:t>
        <a:bodyPr/>
        <a:lstStyle/>
        <a:p>
          <a:endParaRPr lang="en-US"/>
        </a:p>
      </dgm:t>
    </dgm:pt>
    <dgm:pt modelId="{1F281F7B-3729-4B8E-A9D8-6A3CCBE43E41}">
      <dgm:prSet/>
      <dgm:spPr/>
      <dgm:t>
        <a:bodyPr/>
        <a:lstStyle/>
        <a:p>
          <a:r>
            <a:rPr lang="en-GB"/>
            <a:t>What 2 Frameworks must be included?</a:t>
          </a:r>
          <a:endParaRPr lang="en-US"/>
        </a:p>
      </dgm:t>
    </dgm:pt>
    <dgm:pt modelId="{43B7705A-EB94-4F93-A07F-11BB97D4CDE2}" type="parTrans" cxnId="{13013FBA-3B99-4B71-91B2-44566A24C518}">
      <dgm:prSet/>
      <dgm:spPr/>
      <dgm:t>
        <a:bodyPr/>
        <a:lstStyle/>
        <a:p>
          <a:endParaRPr lang="en-US"/>
        </a:p>
      </dgm:t>
    </dgm:pt>
    <dgm:pt modelId="{E9F65A3C-8EC9-4E8A-B84A-833C03E90AAD}" type="sibTrans" cxnId="{13013FBA-3B99-4B71-91B2-44566A24C518}">
      <dgm:prSet/>
      <dgm:spPr/>
      <dgm:t>
        <a:bodyPr/>
        <a:lstStyle/>
        <a:p>
          <a:endParaRPr lang="en-US"/>
        </a:p>
      </dgm:t>
    </dgm:pt>
    <dgm:pt modelId="{E19EF176-F997-4F4E-950D-E1FA0BED2A1E}">
      <dgm:prSet/>
      <dgm:spPr/>
      <dgm:t>
        <a:bodyPr/>
        <a:lstStyle/>
        <a:p>
          <a:r>
            <a:rPr lang="en-GB"/>
            <a:t>How many Frameworks/Models should be included in total?</a:t>
          </a:r>
          <a:endParaRPr lang="en-US"/>
        </a:p>
      </dgm:t>
    </dgm:pt>
    <dgm:pt modelId="{0E553205-C4DB-4F17-88FD-B84F2BD897AF}" type="parTrans" cxnId="{40BCCA9E-DF4E-47FC-8AAD-D6F97DCBFDFA}">
      <dgm:prSet/>
      <dgm:spPr/>
      <dgm:t>
        <a:bodyPr/>
        <a:lstStyle/>
        <a:p>
          <a:endParaRPr lang="en-US"/>
        </a:p>
      </dgm:t>
    </dgm:pt>
    <dgm:pt modelId="{44A84BB3-7107-485C-A9B4-7961274D130A}" type="sibTrans" cxnId="{40BCCA9E-DF4E-47FC-8AAD-D6F97DCBFDFA}">
      <dgm:prSet/>
      <dgm:spPr/>
      <dgm:t>
        <a:bodyPr/>
        <a:lstStyle/>
        <a:p>
          <a:endParaRPr lang="en-US"/>
        </a:p>
      </dgm:t>
    </dgm:pt>
    <dgm:pt modelId="{52B9F930-35A2-4F72-8CD9-CE8EFAC1724B}">
      <dgm:prSet/>
      <dgm:spPr/>
      <dgm:t>
        <a:bodyPr/>
        <a:lstStyle/>
        <a:p>
          <a:r>
            <a:rPr lang="en-GB"/>
            <a:t>What is the purpose of the Audit?</a:t>
          </a:r>
          <a:endParaRPr lang="en-US"/>
        </a:p>
      </dgm:t>
    </dgm:pt>
    <dgm:pt modelId="{2541B43C-3E24-44C3-9D3E-29FBB3A5E711}" type="parTrans" cxnId="{47F7F9D8-5F11-42BF-AFF9-558AA62F7D5E}">
      <dgm:prSet/>
      <dgm:spPr/>
      <dgm:t>
        <a:bodyPr/>
        <a:lstStyle/>
        <a:p>
          <a:endParaRPr lang="en-US"/>
        </a:p>
      </dgm:t>
    </dgm:pt>
    <dgm:pt modelId="{F73A9840-BB00-44A2-924D-7F250E74F220}" type="sibTrans" cxnId="{47F7F9D8-5F11-42BF-AFF9-558AA62F7D5E}">
      <dgm:prSet/>
      <dgm:spPr/>
      <dgm:t>
        <a:bodyPr/>
        <a:lstStyle/>
        <a:p>
          <a:endParaRPr lang="en-US"/>
        </a:p>
      </dgm:t>
    </dgm:pt>
    <dgm:pt modelId="{5CAD0272-8FC8-4E0D-8B9E-2D8CC23513C2}" type="pres">
      <dgm:prSet presAssocID="{DC779B72-3B71-4742-8806-A478D7E08E92}" presName="root" presStyleCnt="0">
        <dgm:presLayoutVars>
          <dgm:dir/>
          <dgm:resizeHandles val="exact"/>
        </dgm:presLayoutVars>
      </dgm:prSet>
      <dgm:spPr/>
    </dgm:pt>
    <dgm:pt modelId="{8722F311-0774-486C-9528-3CD69BE7E2EB}" type="pres">
      <dgm:prSet presAssocID="{7B77E6D6-C80E-43D1-94E3-D9A4DDEDBD09}" presName="compNode" presStyleCnt="0"/>
      <dgm:spPr/>
    </dgm:pt>
    <dgm:pt modelId="{1E97C2DE-5BE8-4746-979A-ACCD4DE5326E}" type="pres">
      <dgm:prSet presAssocID="{7B77E6D6-C80E-43D1-94E3-D9A4DDEDBD09}" presName="bgRect" presStyleLbl="bgShp" presStyleIdx="0" presStyleCnt="7"/>
      <dgm:spPr/>
    </dgm:pt>
    <dgm:pt modelId="{A55429A5-8C62-40EC-B9C7-3F21BA58D4A4}" type="pres">
      <dgm:prSet presAssocID="{7B77E6D6-C80E-43D1-94E3-D9A4DDEDBD0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DB56E88F-FE12-4CE0-9393-B5C0EEEC5751}" type="pres">
      <dgm:prSet presAssocID="{7B77E6D6-C80E-43D1-94E3-D9A4DDEDBD09}" presName="spaceRect" presStyleCnt="0"/>
      <dgm:spPr/>
    </dgm:pt>
    <dgm:pt modelId="{59B7C1F4-9034-4743-B9C4-18CFAEFF3056}" type="pres">
      <dgm:prSet presAssocID="{7B77E6D6-C80E-43D1-94E3-D9A4DDEDBD09}" presName="parTx" presStyleLbl="revTx" presStyleIdx="0" presStyleCnt="7">
        <dgm:presLayoutVars>
          <dgm:chMax val="0"/>
          <dgm:chPref val="0"/>
        </dgm:presLayoutVars>
      </dgm:prSet>
      <dgm:spPr/>
    </dgm:pt>
    <dgm:pt modelId="{56283ECA-A35F-47F4-8F2D-1CAC74A792F6}" type="pres">
      <dgm:prSet presAssocID="{750F9FD5-71DD-476D-A18B-6CBAE969081A}" presName="sibTrans" presStyleCnt="0"/>
      <dgm:spPr/>
    </dgm:pt>
    <dgm:pt modelId="{32789BFA-7083-4D29-B2C4-48E6AD0281B8}" type="pres">
      <dgm:prSet presAssocID="{B91A9916-BCAB-450D-BE12-6F52FA7380CB}" presName="compNode" presStyleCnt="0"/>
      <dgm:spPr/>
    </dgm:pt>
    <dgm:pt modelId="{3C6864DE-5705-48BA-9AC0-5AE1EFFFA0F2}" type="pres">
      <dgm:prSet presAssocID="{B91A9916-BCAB-450D-BE12-6F52FA7380CB}" presName="bgRect" presStyleLbl="bgShp" presStyleIdx="1" presStyleCnt="7"/>
      <dgm:spPr/>
    </dgm:pt>
    <dgm:pt modelId="{7F6B8980-2B17-4F5E-9F1A-A4A6F5DE2B2A}" type="pres">
      <dgm:prSet presAssocID="{B91A9916-BCAB-450D-BE12-6F52FA7380C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pper board"/>
        </a:ext>
      </dgm:extLst>
    </dgm:pt>
    <dgm:pt modelId="{D3BEAD9F-16FB-469A-8F39-77A40378F793}" type="pres">
      <dgm:prSet presAssocID="{B91A9916-BCAB-450D-BE12-6F52FA7380CB}" presName="spaceRect" presStyleCnt="0"/>
      <dgm:spPr/>
    </dgm:pt>
    <dgm:pt modelId="{5D1ACEB9-6E89-4B61-B8CF-DD9678C86F41}" type="pres">
      <dgm:prSet presAssocID="{B91A9916-BCAB-450D-BE12-6F52FA7380CB}" presName="parTx" presStyleLbl="revTx" presStyleIdx="1" presStyleCnt="7">
        <dgm:presLayoutVars>
          <dgm:chMax val="0"/>
          <dgm:chPref val="0"/>
        </dgm:presLayoutVars>
      </dgm:prSet>
      <dgm:spPr/>
    </dgm:pt>
    <dgm:pt modelId="{C0387FDB-C987-42C5-A00A-C93CD5597C71}" type="pres">
      <dgm:prSet presAssocID="{7CFB73EF-2BD1-45F3-ACCA-B02E6F51B475}" presName="sibTrans" presStyleCnt="0"/>
      <dgm:spPr/>
    </dgm:pt>
    <dgm:pt modelId="{8C7AD511-0050-444A-9C8F-BCB031F7B7C8}" type="pres">
      <dgm:prSet presAssocID="{9083B212-11F3-4F0B-8855-4CD5E433D861}" presName="compNode" presStyleCnt="0"/>
      <dgm:spPr/>
    </dgm:pt>
    <dgm:pt modelId="{7A382A68-2A9A-47B3-B6AD-716AE2528251}" type="pres">
      <dgm:prSet presAssocID="{9083B212-11F3-4F0B-8855-4CD5E433D861}" presName="bgRect" presStyleLbl="bgShp" presStyleIdx="2" presStyleCnt="7"/>
      <dgm:spPr/>
    </dgm:pt>
    <dgm:pt modelId="{42C94701-230E-4A82-ADA2-BE42110461B9}" type="pres">
      <dgm:prSet presAssocID="{9083B212-11F3-4F0B-8855-4CD5E433D86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Hand"/>
        </a:ext>
      </dgm:extLst>
    </dgm:pt>
    <dgm:pt modelId="{AF0765DF-DA2E-46A9-AEE8-FD1C28A52D9B}" type="pres">
      <dgm:prSet presAssocID="{9083B212-11F3-4F0B-8855-4CD5E433D861}" presName="spaceRect" presStyleCnt="0"/>
      <dgm:spPr/>
    </dgm:pt>
    <dgm:pt modelId="{E533C6E4-ED53-4370-B862-CA6148264BD7}" type="pres">
      <dgm:prSet presAssocID="{9083B212-11F3-4F0B-8855-4CD5E433D861}" presName="parTx" presStyleLbl="revTx" presStyleIdx="2" presStyleCnt="7">
        <dgm:presLayoutVars>
          <dgm:chMax val="0"/>
          <dgm:chPref val="0"/>
        </dgm:presLayoutVars>
      </dgm:prSet>
      <dgm:spPr/>
    </dgm:pt>
    <dgm:pt modelId="{4438145F-34CC-42B0-8CF3-3F7D1D8856D0}" type="pres">
      <dgm:prSet presAssocID="{57784FEA-9F62-4013-BAF9-1331FD71F925}" presName="sibTrans" presStyleCnt="0"/>
      <dgm:spPr/>
    </dgm:pt>
    <dgm:pt modelId="{1D33879F-3D94-4D1A-9891-2B79AA255520}" type="pres">
      <dgm:prSet presAssocID="{BFF6AC0C-F223-47B9-BBF7-8F05589DFDAD}" presName="compNode" presStyleCnt="0"/>
      <dgm:spPr/>
    </dgm:pt>
    <dgm:pt modelId="{C76C62DB-B8E3-4AA0-8939-44E7EBF780CA}" type="pres">
      <dgm:prSet presAssocID="{BFF6AC0C-F223-47B9-BBF7-8F05589DFDAD}" presName="bgRect" presStyleLbl="bgShp" presStyleIdx="3" presStyleCnt="7"/>
      <dgm:spPr/>
    </dgm:pt>
    <dgm:pt modelId="{7A2E0F88-F760-40C3-A5BC-D20A5D87975F}" type="pres">
      <dgm:prSet presAssocID="{BFF6AC0C-F223-47B9-BBF7-8F05589DFDA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30240138-06DF-456C-9740-95850BD01E7A}" type="pres">
      <dgm:prSet presAssocID="{BFF6AC0C-F223-47B9-BBF7-8F05589DFDAD}" presName="spaceRect" presStyleCnt="0"/>
      <dgm:spPr/>
    </dgm:pt>
    <dgm:pt modelId="{4DB2E061-E56A-45CC-9537-CCEDB9F1FEF2}" type="pres">
      <dgm:prSet presAssocID="{BFF6AC0C-F223-47B9-BBF7-8F05589DFDAD}" presName="parTx" presStyleLbl="revTx" presStyleIdx="3" presStyleCnt="7">
        <dgm:presLayoutVars>
          <dgm:chMax val="0"/>
          <dgm:chPref val="0"/>
        </dgm:presLayoutVars>
      </dgm:prSet>
      <dgm:spPr/>
    </dgm:pt>
    <dgm:pt modelId="{FFBA88FF-3BF7-42F3-BE10-55D13AC5CF94}" type="pres">
      <dgm:prSet presAssocID="{1BB5A6A5-2D5F-4186-A284-CB0789CF210F}" presName="sibTrans" presStyleCnt="0"/>
      <dgm:spPr/>
    </dgm:pt>
    <dgm:pt modelId="{EB82B6A2-EB1C-42B8-9DB1-CCBCD9927BDB}" type="pres">
      <dgm:prSet presAssocID="{1F281F7B-3729-4B8E-A9D8-6A3CCBE43E41}" presName="compNode" presStyleCnt="0"/>
      <dgm:spPr/>
    </dgm:pt>
    <dgm:pt modelId="{1C376572-C86E-4D5F-9937-2E491A1B8C44}" type="pres">
      <dgm:prSet presAssocID="{1F281F7B-3729-4B8E-A9D8-6A3CCBE43E41}" presName="bgRect" presStyleLbl="bgShp" presStyleIdx="4" presStyleCnt="7"/>
      <dgm:spPr/>
    </dgm:pt>
    <dgm:pt modelId="{37B0B0E6-036A-4D0F-859D-64F95977CE98}" type="pres">
      <dgm:prSet presAssocID="{1F281F7B-3729-4B8E-A9D8-6A3CCBE43E4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D8AF08DB-B451-4501-A887-4900F71340D8}" type="pres">
      <dgm:prSet presAssocID="{1F281F7B-3729-4B8E-A9D8-6A3CCBE43E41}" presName="spaceRect" presStyleCnt="0"/>
      <dgm:spPr/>
    </dgm:pt>
    <dgm:pt modelId="{E36D87A4-0E06-470C-87B4-85728809D316}" type="pres">
      <dgm:prSet presAssocID="{1F281F7B-3729-4B8E-A9D8-6A3CCBE43E41}" presName="parTx" presStyleLbl="revTx" presStyleIdx="4" presStyleCnt="7">
        <dgm:presLayoutVars>
          <dgm:chMax val="0"/>
          <dgm:chPref val="0"/>
        </dgm:presLayoutVars>
      </dgm:prSet>
      <dgm:spPr/>
    </dgm:pt>
    <dgm:pt modelId="{6BADAA0E-C119-45A0-BB58-48A4AF8A6CA5}" type="pres">
      <dgm:prSet presAssocID="{E9F65A3C-8EC9-4E8A-B84A-833C03E90AAD}" presName="sibTrans" presStyleCnt="0"/>
      <dgm:spPr/>
    </dgm:pt>
    <dgm:pt modelId="{24EA706E-24C3-4731-A403-54E66C3C0BD1}" type="pres">
      <dgm:prSet presAssocID="{E19EF176-F997-4F4E-950D-E1FA0BED2A1E}" presName="compNode" presStyleCnt="0"/>
      <dgm:spPr/>
    </dgm:pt>
    <dgm:pt modelId="{727F230B-2AF5-4C51-A07C-62FD7C94B6F8}" type="pres">
      <dgm:prSet presAssocID="{E19EF176-F997-4F4E-950D-E1FA0BED2A1E}" presName="bgRect" presStyleLbl="bgShp" presStyleIdx="5" presStyleCnt="7"/>
      <dgm:spPr/>
    </dgm:pt>
    <dgm:pt modelId="{FD981CC7-7712-4C5C-92B1-E3502F9689EF}" type="pres">
      <dgm:prSet presAssocID="{E19EF176-F997-4F4E-950D-E1FA0BED2A1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able"/>
        </a:ext>
      </dgm:extLst>
    </dgm:pt>
    <dgm:pt modelId="{CAF39D4C-355A-4489-8DAB-6F5884AD301D}" type="pres">
      <dgm:prSet presAssocID="{E19EF176-F997-4F4E-950D-E1FA0BED2A1E}" presName="spaceRect" presStyleCnt="0"/>
      <dgm:spPr/>
    </dgm:pt>
    <dgm:pt modelId="{92A1FD52-9D25-40CB-97D2-EB36D724C21C}" type="pres">
      <dgm:prSet presAssocID="{E19EF176-F997-4F4E-950D-E1FA0BED2A1E}" presName="parTx" presStyleLbl="revTx" presStyleIdx="5" presStyleCnt="7">
        <dgm:presLayoutVars>
          <dgm:chMax val="0"/>
          <dgm:chPref val="0"/>
        </dgm:presLayoutVars>
      </dgm:prSet>
      <dgm:spPr/>
    </dgm:pt>
    <dgm:pt modelId="{BCE04FFA-B76C-4BAA-A376-7C4D026E475E}" type="pres">
      <dgm:prSet presAssocID="{44A84BB3-7107-485C-A9B4-7961274D130A}" presName="sibTrans" presStyleCnt="0"/>
      <dgm:spPr/>
    </dgm:pt>
    <dgm:pt modelId="{37D695B6-D8FC-4A29-8B3F-9990E28D5F61}" type="pres">
      <dgm:prSet presAssocID="{52B9F930-35A2-4F72-8CD9-CE8EFAC1724B}" presName="compNode" presStyleCnt="0"/>
      <dgm:spPr/>
    </dgm:pt>
    <dgm:pt modelId="{E8009489-F34C-42FE-9AAF-3D4D071BEB34}" type="pres">
      <dgm:prSet presAssocID="{52B9F930-35A2-4F72-8CD9-CE8EFAC1724B}" presName="bgRect" presStyleLbl="bgShp" presStyleIdx="6" presStyleCnt="7"/>
      <dgm:spPr/>
    </dgm:pt>
    <dgm:pt modelId="{8AC8E9BE-70A4-43EE-A1A5-9EB1C3240D93}" type="pres">
      <dgm:prSet presAssocID="{52B9F930-35A2-4F72-8CD9-CE8EFAC1724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agnifying glass"/>
        </a:ext>
      </dgm:extLst>
    </dgm:pt>
    <dgm:pt modelId="{523F9758-C49E-448B-A0B4-A363F61BB697}" type="pres">
      <dgm:prSet presAssocID="{52B9F930-35A2-4F72-8CD9-CE8EFAC1724B}" presName="spaceRect" presStyleCnt="0"/>
      <dgm:spPr/>
    </dgm:pt>
    <dgm:pt modelId="{0E2C8C02-7048-4B6F-8960-14D56DA2B56E}" type="pres">
      <dgm:prSet presAssocID="{52B9F930-35A2-4F72-8CD9-CE8EFAC1724B}" presName="parTx" presStyleLbl="revTx" presStyleIdx="6" presStyleCnt="7">
        <dgm:presLayoutVars>
          <dgm:chMax val="0"/>
          <dgm:chPref val="0"/>
        </dgm:presLayoutVars>
      </dgm:prSet>
      <dgm:spPr/>
    </dgm:pt>
  </dgm:ptLst>
  <dgm:cxnLst>
    <dgm:cxn modelId="{BDC8D503-A158-4A09-98EF-12858B66494D}" type="presOf" srcId="{9083B212-11F3-4F0B-8855-4CD5E433D861}" destId="{E533C6E4-ED53-4370-B862-CA6148264BD7}" srcOrd="0" destOrd="0" presId="urn:microsoft.com/office/officeart/2018/2/layout/IconVerticalSolidList"/>
    <dgm:cxn modelId="{29B2900C-DB64-48A2-951B-F3ED681E7288}" type="presOf" srcId="{DC779B72-3B71-4742-8806-A478D7E08E92}" destId="{5CAD0272-8FC8-4E0D-8B9E-2D8CC23513C2}" srcOrd="0" destOrd="0" presId="urn:microsoft.com/office/officeart/2018/2/layout/IconVerticalSolidList"/>
    <dgm:cxn modelId="{F38A0836-8A3F-4FE0-B9EF-6A3E7369B244}" type="presOf" srcId="{52B9F930-35A2-4F72-8CD9-CE8EFAC1724B}" destId="{0E2C8C02-7048-4B6F-8960-14D56DA2B56E}" srcOrd="0" destOrd="0" presId="urn:microsoft.com/office/officeart/2018/2/layout/IconVerticalSolidList"/>
    <dgm:cxn modelId="{31D8B151-2E86-4D14-81A5-4992A3F63957}" type="presOf" srcId="{1F281F7B-3729-4B8E-A9D8-6A3CCBE43E41}" destId="{E36D87A4-0E06-470C-87B4-85728809D316}" srcOrd="0" destOrd="0" presId="urn:microsoft.com/office/officeart/2018/2/layout/IconVerticalSolidList"/>
    <dgm:cxn modelId="{6CD7C27E-1407-4760-A8F3-B92FBD7AAE88}" srcId="{DC779B72-3B71-4742-8806-A478D7E08E92}" destId="{7B77E6D6-C80E-43D1-94E3-D9A4DDEDBD09}" srcOrd="0" destOrd="0" parTransId="{0BE86A16-F4A8-4305-BE3D-890D1F109B6D}" sibTransId="{750F9FD5-71DD-476D-A18B-6CBAE969081A}"/>
    <dgm:cxn modelId="{4ADC2188-67BC-4F92-A9CB-B6CCFDF58238}" type="presOf" srcId="{E19EF176-F997-4F4E-950D-E1FA0BED2A1E}" destId="{92A1FD52-9D25-40CB-97D2-EB36D724C21C}" srcOrd="0" destOrd="0" presId="urn:microsoft.com/office/officeart/2018/2/layout/IconVerticalSolidList"/>
    <dgm:cxn modelId="{49E36B9C-EC59-41D6-BB88-4CF9BA65F106}" srcId="{DC779B72-3B71-4742-8806-A478D7E08E92}" destId="{BFF6AC0C-F223-47B9-BBF7-8F05589DFDAD}" srcOrd="3" destOrd="0" parTransId="{A0970A11-83BF-48F9-8F6D-F806478776BB}" sibTransId="{1BB5A6A5-2D5F-4186-A284-CB0789CF210F}"/>
    <dgm:cxn modelId="{40BCCA9E-DF4E-47FC-8AAD-D6F97DCBFDFA}" srcId="{DC779B72-3B71-4742-8806-A478D7E08E92}" destId="{E19EF176-F997-4F4E-950D-E1FA0BED2A1E}" srcOrd="5" destOrd="0" parTransId="{0E553205-C4DB-4F17-88FD-B84F2BD897AF}" sibTransId="{44A84BB3-7107-485C-A9B4-7961274D130A}"/>
    <dgm:cxn modelId="{70A552B0-CDDC-48B6-94EF-B1770ABC7F70}" type="presOf" srcId="{BFF6AC0C-F223-47B9-BBF7-8F05589DFDAD}" destId="{4DB2E061-E56A-45CC-9537-CCEDB9F1FEF2}" srcOrd="0" destOrd="0" presId="urn:microsoft.com/office/officeart/2018/2/layout/IconVerticalSolidList"/>
    <dgm:cxn modelId="{6F7AC8B1-8097-44EA-BBEE-07C905D09B4C}" srcId="{DC779B72-3B71-4742-8806-A478D7E08E92}" destId="{9083B212-11F3-4F0B-8855-4CD5E433D861}" srcOrd="2" destOrd="0" parTransId="{7255B20C-CDC8-4EF0-BDF6-FFC8C14B727A}" sibTransId="{57784FEA-9F62-4013-BAF9-1331FD71F925}"/>
    <dgm:cxn modelId="{13013FBA-3B99-4B71-91B2-44566A24C518}" srcId="{DC779B72-3B71-4742-8806-A478D7E08E92}" destId="{1F281F7B-3729-4B8E-A9D8-6A3CCBE43E41}" srcOrd="4" destOrd="0" parTransId="{43B7705A-EB94-4F93-A07F-11BB97D4CDE2}" sibTransId="{E9F65A3C-8EC9-4E8A-B84A-833C03E90AAD}"/>
    <dgm:cxn modelId="{47F7F9D8-5F11-42BF-AFF9-558AA62F7D5E}" srcId="{DC779B72-3B71-4742-8806-A478D7E08E92}" destId="{52B9F930-35A2-4F72-8CD9-CE8EFAC1724B}" srcOrd="6" destOrd="0" parTransId="{2541B43C-3E24-44C3-9D3E-29FBB3A5E711}" sibTransId="{F73A9840-BB00-44A2-924D-7F250E74F220}"/>
    <dgm:cxn modelId="{8C2D20EC-E51D-40F0-9DBF-A1F94FC0BC49}" srcId="{DC779B72-3B71-4742-8806-A478D7E08E92}" destId="{B91A9916-BCAB-450D-BE12-6F52FA7380CB}" srcOrd="1" destOrd="0" parTransId="{66159F67-C52B-49ED-A544-046EBBADD872}" sibTransId="{7CFB73EF-2BD1-45F3-ACCA-B02E6F51B475}"/>
    <dgm:cxn modelId="{566B32F2-15A5-4E51-BC89-15B317148649}" type="presOf" srcId="{B91A9916-BCAB-450D-BE12-6F52FA7380CB}" destId="{5D1ACEB9-6E89-4B61-B8CF-DD9678C86F41}" srcOrd="0" destOrd="0" presId="urn:microsoft.com/office/officeart/2018/2/layout/IconVerticalSolidList"/>
    <dgm:cxn modelId="{F044DCFC-0EA1-4166-88D1-EB8C4AE29EA4}" type="presOf" srcId="{7B77E6D6-C80E-43D1-94E3-D9A4DDEDBD09}" destId="{59B7C1F4-9034-4743-B9C4-18CFAEFF3056}" srcOrd="0" destOrd="0" presId="urn:microsoft.com/office/officeart/2018/2/layout/IconVerticalSolidList"/>
    <dgm:cxn modelId="{5B82AC11-0F4F-4909-8C0F-A3F19DA9B79F}" type="presParOf" srcId="{5CAD0272-8FC8-4E0D-8B9E-2D8CC23513C2}" destId="{8722F311-0774-486C-9528-3CD69BE7E2EB}" srcOrd="0" destOrd="0" presId="urn:microsoft.com/office/officeart/2018/2/layout/IconVerticalSolidList"/>
    <dgm:cxn modelId="{F0655E25-1533-4E37-ADD1-A93EDEB7961A}" type="presParOf" srcId="{8722F311-0774-486C-9528-3CD69BE7E2EB}" destId="{1E97C2DE-5BE8-4746-979A-ACCD4DE5326E}" srcOrd="0" destOrd="0" presId="urn:microsoft.com/office/officeart/2018/2/layout/IconVerticalSolidList"/>
    <dgm:cxn modelId="{234DABC5-3503-47BE-BA04-831038600317}" type="presParOf" srcId="{8722F311-0774-486C-9528-3CD69BE7E2EB}" destId="{A55429A5-8C62-40EC-B9C7-3F21BA58D4A4}" srcOrd="1" destOrd="0" presId="urn:microsoft.com/office/officeart/2018/2/layout/IconVerticalSolidList"/>
    <dgm:cxn modelId="{27DCF4E9-F476-44A3-9FA0-886A59A35830}" type="presParOf" srcId="{8722F311-0774-486C-9528-3CD69BE7E2EB}" destId="{DB56E88F-FE12-4CE0-9393-B5C0EEEC5751}" srcOrd="2" destOrd="0" presId="urn:microsoft.com/office/officeart/2018/2/layout/IconVerticalSolidList"/>
    <dgm:cxn modelId="{6A0F3003-0DEE-4438-80D2-FF3E1485D0E4}" type="presParOf" srcId="{8722F311-0774-486C-9528-3CD69BE7E2EB}" destId="{59B7C1F4-9034-4743-B9C4-18CFAEFF3056}" srcOrd="3" destOrd="0" presId="urn:microsoft.com/office/officeart/2018/2/layout/IconVerticalSolidList"/>
    <dgm:cxn modelId="{5163A86D-B3EF-48B5-ACE0-DD7D27D16509}" type="presParOf" srcId="{5CAD0272-8FC8-4E0D-8B9E-2D8CC23513C2}" destId="{56283ECA-A35F-47F4-8F2D-1CAC74A792F6}" srcOrd="1" destOrd="0" presId="urn:microsoft.com/office/officeart/2018/2/layout/IconVerticalSolidList"/>
    <dgm:cxn modelId="{9A682640-8C0F-4FA0-ADFD-E0DF93A97848}" type="presParOf" srcId="{5CAD0272-8FC8-4E0D-8B9E-2D8CC23513C2}" destId="{32789BFA-7083-4D29-B2C4-48E6AD0281B8}" srcOrd="2" destOrd="0" presId="urn:microsoft.com/office/officeart/2018/2/layout/IconVerticalSolidList"/>
    <dgm:cxn modelId="{43B55ABC-C299-4798-AD27-B489E82BA8D3}" type="presParOf" srcId="{32789BFA-7083-4D29-B2C4-48E6AD0281B8}" destId="{3C6864DE-5705-48BA-9AC0-5AE1EFFFA0F2}" srcOrd="0" destOrd="0" presId="urn:microsoft.com/office/officeart/2018/2/layout/IconVerticalSolidList"/>
    <dgm:cxn modelId="{FE7B2DC5-270F-4424-B665-016DFC518452}" type="presParOf" srcId="{32789BFA-7083-4D29-B2C4-48E6AD0281B8}" destId="{7F6B8980-2B17-4F5E-9F1A-A4A6F5DE2B2A}" srcOrd="1" destOrd="0" presId="urn:microsoft.com/office/officeart/2018/2/layout/IconVerticalSolidList"/>
    <dgm:cxn modelId="{137CBD73-0D7A-4E1A-8A0B-73DA8D177169}" type="presParOf" srcId="{32789BFA-7083-4D29-B2C4-48E6AD0281B8}" destId="{D3BEAD9F-16FB-469A-8F39-77A40378F793}" srcOrd="2" destOrd="0" presId="urn:microsoft.com/office/officeart/2018/2/layout/IconVerticalSolidList"/>
    <dgm:cxn modelId="{78C1C357-641C-4072-A905-90628371746A}" type="presParOf" srcId="{32789BFA-7083-4D29-B2C4-48E6AD0281B8}" destId="{5D1ACEB9-6E89-4B61-B8CF-DD9678C86F41}" srcOrd="3" destOrd="0" presId="urn:microsoft.com/office/officeart/2018/2/layout/IconVerticalSolidList"/>
    <dgm:cxn modelId="{3625734A-5682-4E99-8765-5FF406901972}" type="presParOf" srcId="{5CAD0272-8FC8-4E0D-8B9E-2D8CC23513C2}" destId="{C0387FDB-C987-42C5-A00A-C93CD5597C71}" srcOrd="3" destOrd="0" presId="urn:microsoft.com/office/officeart/2018/2/layout/IconVerticalSolidList"/>
    <dgm:cxn modelId="{A8F3AA2A-2804-4817-B6BE-571F1A831BB4}" type="presParOf" srcId="{5CAD0272-8FC8-4E0D-8B9E-2D8CC23513C2}" destId="{8C7AD511-0050-444A-9C8F-BCB031F7B7C8}" srcOrd="4" destOrd="0" presId="urn:microsoft.com/office/officeart/2018/2/layout/IconVerticalSolidList"/>
    <dgm:cxn modelId="{7E858DB7-FA47-49F3-87EC-99E8FBADED2E}" type="presParOf" srcId="{8C7AD511-0050-444A-9C8F-BCB031F7B7C8}" destId="{7A382A68-2A9A-47B3-B6AD-716AE2528251}" srcOrd="0" destOrd="0" presId="urn:microsoft.com/office/officeart/2018/2/layout/IconVerticalSolidList"/>
    <dgm:cxn modelId="{9FB7A8CF-E540-4981-A31B-1D00DBC59BE0}" type="presParOf" srcId="{8C7AD511-0050-444A-9C8F-BCB031F7B7C8}" destId="{42C94701-230E-4A82-ADA2-BE42110461B9}" srcOrd="1" destOrd="0" presId="urn:microsoft.com/office/officeart/2018/2/layout/IconVerticalSolidList"/>
    <dgm:cxn modelId="{059AD8B7-1AC8-425F-BA43-ED3D9DF90D42}" type="presParOf" srcId="{8C7AD511-0050-444A-9C8F-BCB031F7B7C8}" destId="{AF0765DF-DA2E-46A9-AEE8-FD1C28A52D9B}" srcOrd="2" destOrd="0" presId="urn:microsoft.com/office/officeart/2018/2/layout/IconVerticalSolidList"/>
    <dgm:cxn modelId="{313659FA-094F-4F36-8E6D-9CD7086775BF}" type="presParOf" srcId="{8C7AD511-0050-444A-9C8F-BCB031F7B7C8}" destId="{E533C6E4-ED53-4370-B862-CA6148264BD7}" srcOrd="3" destOrd="0" presId="urn:microsoft.com/office/officeart/2018/2/layout/IconVerticalSolidList"/>
    <dgm:cxn modelId="{853ECDD4-73BA-40C7-AC66-927DABB05E1B}" type="presParOf" srcId="{5CAD0272-8FC8-4E0D-8B9E-2D8CC23513C2}" destId="{4438145F-34CC-42B0-8CF3-3F7D1D8856D0}" srcOrd="5" destOrd="0" presId="urn:microsoft.com/office/officeart/2018/2/layout/IconVerticalSolidList"/>
    <dgm:cxn modelId="{14A20F8E-1DC3-4E0E-9821-7597B772A0B0}" type="presParOf" srcId="{5CAD0272-8FC8-4E0D-8B9E-2D8CC23513C2}" destId="{1D33879F-3D94-4D1A-9891-2B79AA255520}" srcOrd="6" destOrd="0" presId="urn:microsoft.com/office/officeart/2018/2/layout/IconVerticalSolidList"/>
    <dgm:cxn modelId="{D665D657-C08F-446C-B500-598F6AAA23D5}" type="presParOf" srcId="{1D33879F-3D94-4D1A-9891-2B79AA255520}" destId="{C76C62DB-B8E3-4AA0-8939-44E7EBF780CA}" srcOrd="0" destOrd="0" presId="urn:microsoft.com/office/officeart/2018/2/layout/IconVerticalSolidList"/>
    <dgm:cxn modelId="{A5884C1B-9469-473F-B54F-46EE367AB272}" type="presParOf" srcId="{1D33879F-3D94-4D1A-9891-2B79AA255520}" destId="{7A2E0F88-F760-40C3-A5BC-D20A5D87975F}" srcOrd="1" destOrd="0" presId="urn:microsoft.com/office/officeart/2018/2/layout/IconVerticalSolidList"/>
    <dgm:cxn modelId="{6EB9F8BD-F221-49BA-9279-15C10434997A}" type="presParOf" srcId="{1D33879F-3D94-4D1A-9891-2B79AA255520}" destId="{30240138-06DF-456C-9740-95850BD01E7A}" srcOrd="2" destOrd="0" presId="urn:microsoft.com/office/officeart/2018/2/layout/IconVerticalSolidList"/>
    <dgm:cxn modelId="{5DADB8C4-1A3C-43AC-B1EF-5E50FF5B7969}" type="presParOf" srcId="{1D33879F-3D94-4D1A-9891-2B79AA255520}" destId="{4DB2E061-E56A-45CC-9537-CCEDB9F1FEF2}" srcOrd="3" destOrd="0" presId="urn:microsoft.com/office/officeart/2018/2/layout/IconVerticalSolidList"/>
    <dgm:cxn modelId="{F395B4DC-BA80-44D7-A22F-3792471612AA}" type="presParOf" srcId="{5CAD0272-8FC8-4E0D-8B9E-2D8CC23513C2}" destId="{FFBA88FF-3BF7-42F3-BE10-55D13AC5CF94}" srcOrd="7" destOrd="0" presId="urn:microsoft.com/office/officeart/2018/2/layout/IconVerticalSolidList"/>
    <dgm:cxn modelId="{199C5566-F96E-4640-A291-3BE02B81536C}" type="presParOf" srcId="{5CAD0272-8FC8-4E0D-8B9E-2D8CC23513C2}" destId="{EB82B6A2-EB1C-42B8-9DB1-CCBCD9927BDB}" srcOrd="8" destOrd="0" presId="urn:microsoft.com/office/officeart/2018/2/layout/IconVerticalSolidList"/>
    <dgm:cxn modelId="{826B795F-DCB4-4891-838F-04506B292094}" type="presParOf" srcId="{EB82B6A2-EB1C-42B8-9DB1-CCBCD9927BDB}" destId="{1C376572-C86E-4D5F-9937-2E491A1B8C44}" srcOrd="0" destOrd="0" presId="urn:microsoft.com/office/officeart/2018/2/layout/IconVerticalSolidList"/>
    <dgm:cxn modelId="{44391262-3BB9-4652-9113-E5EFF4FBFFE8}" type="presParOf" srcId="{EB82B6A2-EB1C-42B8-9DB1-CCBCD9927BDB}" destId="{37B0B0E6-036A-4D0F-859D-64F95977CE98}" srcOrd="1" destOrd="0" presId="urn:microsoft.com/office/officeart/2018/2/layout/IconVerticalSolidList"/>
    <dgm:cxn modelId="{A2A8F19B-1C1E-4492-81E6-6024A68D4304}" type="presParOf" srcId="{EB82B6A2-EB1C-42B8-9DB1-CCBCD9927BDB}" destId="{D8AF08DB-B451-4501-A887-4900F71340D8}" srcOrd="2" destOrd="0" presId="urn:microsoft.com/office/officeart/2018/2/layout/IconVerticalSolidList"/>
    <dgm:cxn modelId="{46961151-E143-4334-8CD4-A4A44102ECD6}" type="presParOf" srcId="{EB82B6A2-EB1C-42B8-9DB1-CCBCD9927BDB}" destId="{E36D87A4-0E06-470C-87B4-85728809D316}" srcOrd="3" destOrd="0" presId="urn:microsoft.com/office/officeart/2018/2/layout/IconVerticalSolidList"/>
    <dgm:cxn modelId="{C4C9AED1-0FA2-4E1B-B496-AE0CEB02B0FC}" type="presParOf" srcId="{5CAD0272-8FC8-4E0D-8B9E-2D8CC23513C2}" destId="{6BADAA0E-C119-45A0-BB58-48A4AF8A6CA5}" srcOrd="9" destOrd="0" presId="urn:microsoft.com/office/officeart/2018/2/layout/IconVerticalSolidList"/>
    <dgm:cxn modelId="{EFE17519-850E-46AC-A7FC-6C84CFE5E3DA}" type="presParOf" srcId="{5CAD0272-8FC8-4E0D-8B9E-2D8CC23513C2}" destId="{24EA706E-24C3-4731-A403-54E66C3C0BD1}" srcOrd="10" destOrd="0" presId="urn:microsoft.com/office/officeart/2018/2/layout/IconVerticalSolidList"/>
    <dgm:cxn modelId="{8158ABC8-53B2-46A9-9AD4-4C772E5ABBA3}" type="presParOf" srcId="{24EA706E-24C3-4731-A403-54E66C3C0BD1}" destId="{727F230B-2AF5-4C51-A07C-62FD7C94B6F8}" srcOrd="0" destOrd="0" presId="urn:microsoft.com/office/officeart/2018/2/layout/IconVerticalSolidList"/>
    <dgm:cxn modelId="{ABD8F154-567F-47FF-896C-F1E5C7F47F3B}" type="presParOf" srcId="{24EA706E-24C3-4731-A403-54E66C3C0BD1}" destId="{FD981CC7-7712-4C5C-92B1-E3502F9689EF}" srcOrd="1" destOrd="0" presId="urn:microsoft.com/office/officeart/2018/2/layout/IconVerticalSolidList"/>
    <dgm:cxn modelId="{B58BF5B7-E1B8-4F49-ACE8-AD3FDF46FC16}" type="presParOf" srcId="{24EA706E-24C3-4731-A403-54E66C3C0BD1}" destId="{CAF39D4C-355A-4489-8DAB-6F5884AD301D}" srcOrd="2" destOrd="0" presId="urn:microsoft.com/office/officeart/2018/2/layout/IconVerticalSolidList"/>
    <dgm:cxn modelId="{FB8ADFF1-17D5-472E-B1C5-7BDFEBD766DF}" type="presParOf" srcId="{24EA706E-24C3-4731-A403-54E66C3C0BD1}" destId="{92A1FD52-9D25-40CB-97D2-EB36D724C21C}" srcOrd="3" destOrd="0" presId="urn:microsoft.com/office/officeart/2018/2/layout/IconVerticalSolidList"/>
    <dgm:cxn modelId="{2EFF47DA-D768-4E7C-BA75-E28107BB0B16}" type="presParOf" srcId="{5CAD0272-8FC8-4E0D-8B9E-2D8CC23513C2}" destId="{BCE04FFA-B76C-4BAA-A376-7C4D026E475E}" srcOrd="11" destOrd="0" presId="urn:microsoft.com/office/officeart/2018/2/layout/IconVerticalSolidList"/>
    <dgm:cxn modelId="{6684D7A2-24F4-4228-99C4-63A161B5D3C6}" type="presParOf" srcId="{5CAD0272-8FC8-4E0D-8B9E-2D8CC23513C2}" destId="{37D695B6-D8FC-4A29-8B3F-9990E28D5F61}" srcOrd="12" destOrd="0" presId="urn:microsoft.com/office/officeart/2018/2/layout/IconVerticalSolidList"/>
    <dgm:cxn modelId="{413BEA7D-62DB-499E-9D0E-1C2BE31A0CA2}" type="presParOf" srcId="{37D695B6-D8FC-4A29-8B3F-9990E28D5F61}" destId="{E8009489-F34C-42FE-9AAF-3D4D071BEB34}" srcOrd="0" destOrd="0" presId="urn:microsoft.com/office/officeart/2018/2/layout/IconVerticalSolidList"/>
    <dgm:cxn modelId="{C1E8C352-E248-439D-8AF2-F0355C7133CB}" type="presParOf" srcId="{37D695B6-D8FC-4A29-8B3F-9990E28D5F61}" destId="{8AC8E9BE-70A4-43EE-A1A5-9EB1C3240D93}" srcOrd="1" destOrd="0" presId="urn:microsoft.com/office/officeart/2018/2/layout/IconVerticalSolidList"/>
    <dgm:cxn modelId="{23088711-63C5-4175-B78B-FC31955E6924}" type="presParOf" srcId="{37D695B6-D8FC-4A29-8B3F-9990E28D5F61}" destId="{523F9758-C49E-448B-A0B4-A363F61BB697}" srcOrd="2" destOrd="0" presId="urn:microsoft.com/office/officeart/2018/2/layout/IconVerticalSolidList"/>
    <dgm:cxn modelId="{86948189-81C8-4230-B103-DCFBE4CE0B90}" type="presParOf" srcId="{37D695B6-D8FC-4A29-8B3F-9990E28D5F61}" destId="{0E2C8C02-7048-4B6F-8960-14D56DA2B5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C6C9E-5572-4D82-83AC-93191768CEC3}">
      <dsp:nvSpPr>
        <dsp:cNvPr id="0" name=""/>
        <dsp:cNvSpPr/>
      </dsp:nvSpPr>
      <dsp:spPr>
        <a:xfrm>
          <a:off x="0" y="7766"/>
          <a:ext cx="6245265" cy="288869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Why does an organisation need to measure financial performance?</a:t>
          </a:r>
          <a:endParaRPr lang="en-US" sz="4100" kern="1200" dirty="0"/>
        </a:p>
      </dsp:txBody>
      <dsp:txXfrm>
        <a:off x="141014" y="148780"/>
        <a:ext cx="5963237" cy="2606665"/>
      </dsp:txXfrm>
    </dsp:sp>
    <dsp:sp modelId="{17465F73-FBE8-4363-9EB9-B22B6B6E247C}">
      <dsp:nvSpPr>
        <dsp:cNvPr id="0" name=""/>
        <dsp:cNvSpPr/>
      </dsp:nvSpPr>
      <dsp:spPr>
        <a:xfrm>
          <a:off x="0" y="3014540"/>
          <a:ext cx="6245265" cy="288869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Does the Marketing department need to engage with the finance department?</a:t>
          </a:r>
          <a:endParaRPr lang="en-US" sz="4100" kern="1200"/>
        </a:p>
      </dsp:txBody>
      <dsp:txXfrm>
        <a:off x="141014" y="3155554"/>
        <a:ext cx="5963237" cy="26066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681139-4B63-4B9D-88E4-CAE67F1B76B0}">
      <dsp:nvSpPr>
        <dsp:cNvPr id="0" name=""/>
        <dsp:cNvSpPr/>
      </dsp:nvSpPr>
      <dsp:spPr>
        <a:xfrm>
          <a:off x="0" y="123552"/>
          <a:ext cx="6807333" cy="12846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Gross profit margin is typically the first profitability ratio calculated by businesses. It measures how much sales income a company has left over after it covers the cost of goods sold (COGS). This figure is known as a company’s gross profit margin. </a:t>
          </a:r>
          <a:endParaRPr lang="en-US" sz="1800" kern="1200"/>
        </a:p>
      </dsp:txBody>
      <dsp:txXfrm>
        <a:off x="62712" y="186264"/>
        <a:ext cx="6681909" cy="1159235"/>
      </dsp:txXfrm>
    </dsp:sp>
    <dsp:sp modelId="{725BA6C0-DAB6-4EBC-BC8D-D737422DDE7E}">
      <dsp:nvSpPr>
        <dsp:cNvPr id="0" name=""/>
        <dsp:cNvSpPr/>
      </dsp:nvSpPr>
      <dsp:spPr>
        <a:xfrm>
          <a:off x="0" y="1460052"/>
          <a:ext cx="6807333" cy="128465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You can calculate your company’s gross profit margin with the formula below. The initial figures you need to complete the formula should be available on your business’ income statement. </a:t>
          </a:r>
          <a:endParaRPr lang="en-US" sz="1800" kern="1200" dirty="0"/>
        </a:p>
      </dsp:txBody>
      <dsp:txXfrm>
        <a:off x="62712" y="1522764"/>
        <a:ext cx="6681909" cy="1159235"/>
      </dsp:txXfrm>
    </dsp:sp>
    <dsp:sp modelId="{CDFAB039-A568-46EC-9248-D8F590772410}">
      <dsp:nvSpPr>
        <dsp:cNvPr id="0" name=""/>
        <dsp:cNvSpPr/>
      </dsp:nvSpPr>
      <dsp:spPr>
        <a:xfrm>
          <a:off x="0" y="2796552"/>
          <a:ext cx="6807333" cy="128465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Gross Profit ÷ Revenue (aka Net Sales) = Gross Profit Margin %</a:t>
          </a:r>
          <a:endParaRPr lang="en-US" sz="1800" kern="1200"/>
        </a:p>
      </dsp:txBody>
      <dsp:txXfrm>
        <a:off x="62712" y="2859264"/>
        <a:ext cx="6681909" cy="1159235"/>
      </dsp:txXfrm>
    </dsp:sp>
    <dsp:sp modelId="{48FBF649-3DCD-47AD-A308-0B18893CC13D}">
      <dsp:nvSpPr>
        <dsp:cNvPr id="0" name=""/>
        <dsp:cNvSpPr/>
      </dsp:nvSpPr>
      <dsp:spPr>
        <a:xfrm>
          <a:off x="0" y="4133051"/>
          <a:ext cx="6807333" cy="12846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 higher gross profit margin indicates that you have more money left over to cover operating expenses, taxes, depreciation, and other business costs. It may also result in higher ending profits for owners and shareholders. </a:t>
          </a:r>
          <a:endParaRPr lang="en-US" sz="1800" kern="1200"/>
        </a:p>
      </dsp:txBody>
      <dsp:txXfrm>
        <a:off x="62712" y="4195763"/>
        <a:ext cx="6681909" cy="11592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178B7-ACB3-4D88-ABEF-B8B96774479F}">
      <dsp:nvSpPr>
        <dsp:cNvPr id="0" name=""/>
        <dsp:cNvSpPr/>
      </dsp:nvSpPr>
      <dsp:spPr>
        <a:xfrm>
          <a:off x="0" y="7856"/>
          <a:ext cx="6807333" cy="10705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Once you calculate your gross profit ratio, you can use the figure to help find your operating profit. Operating profit, or earnings before interest and taxes (EBIT), takes your gross profit and deducts operating expenses. These expenses may include commissions, administrative expenses, and other general costs.</a:t>
          </a:r>
          <a:endParaRPr lang="en-US" sz="1500" kern="1200" dirty="0"/>
        </a:p>
      </dsp:txBody>
      <dsp:txXfrm>
        <a:off x="52260" y="60116"/>
        <a:ext cx="6702813" cy="966030"/>
      </dsp:txXfrm>
    </dsp:sp>
    <dsp:sp modelId="{109C9C6C-8F92-4018-9459-B6F7923E151A}">
      <dsp:nvSpPr>
        <dsp:cNvPr id="0" name=""/>
        <dsp:cNvSpPr/>
      </dsp:nvSpPr>
      <dsp:spPr>
        <a:xfrm>
          <a:off x="0" y="1121607"/>
          <a:ext cx="6807333" cy="107055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A company’s operating profit reveals how much revenue is left over after it covers both COGS and operating expenses. The operating profit margin shows the percentage of revenue that remains once these costs are deducted from your net sales. </a:t>
          </a:r>
          <a:endParaRPr lang="en-US" sz="1500" kern="1200" dirty="0"/>
        </a:p>
      </dsp:txBody>
      <dsp:txXfrm>
        <a:off x="52260" y="1173867"/>
        <a:ext cx="6702813" cy="966030"/>
      </dsp:txXfrm>
    </dsp:sp>
    <dsp:sp modelId="{B9ABDED2-31F6-4468-93F3-0A64A203B06A}">
      <dsp:nvSpPr>
        <dsp:cNvPr id="0" name=""/>
        <dsp:cNvSpPr/>
      </dsp:nvSpPr>
      <dsp:spPr>
        <a:xfrm>
          <a:off x="0" y="2235357"/>
          <a:ext cx="6807333" cy="107055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You can calculate your company’s operating profit margin using the formula below. Again, both initial figures you need for your calculations may appear on your company’s income statement.</a:t>
          </a:r>
          <a:endParaRPr lang="en-US" sz="1500" kern="1200" dirty="0"/>
        </a:p>
      </dsp:txBody>
      <dsp:txXfrm>
        <a:off x="52260" y="2287617"/>
        <a:ext cx="6702813" cy="966030"/>
      </dsp:txXfrm>
    </dsp:sp>
    <dsp:sp modelId="{50C01E49-9296-4BCF-9831-B0A3549BC9F7}">
      <dsp:nvSpPr>
        <dsp:cNvPr id="0" name=""/>
        <dsp:cNvSpPr/>
      </dsp:nvSpPr>
      <dsp:spPr>
        <a:xfrm>
          <a:off x="0" y="3349107"/>
          <a:ext cx="6807333" cy="10705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Operating Profit ÷ Revenue (aka Net Sales) = Operating Profit Margin %</a:t>
          </a:r>
          <a:endParaRPr lang="en-US" sz="1500" kern="1200"/>
        </a:p>
      </dsp:txBody>
      <dsp:txXfrm>
        <a:off x="52260" y="3401367"/>
        <a:ext cx="6702813" cy="966030"/>
      </dsp:txXfrm>
    </dsp:sp>
    <dsp:sp modelId="{29EEA3F4-5104-43A3-A63F-159FD9A69833}">
      <dsp:nvSpPr>
        <dsp:cNvPr id="0" name=""/>
        <dsp:cNvSpPr/>
      </dsp:nvSpPr>
      <dsp:spPr>
        <a:xfrm>
          <a:off x="0" y="4462857"/>
          <a:ext cx="6807333" cy="107055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If your company shows a low operating profit margin (especially if your gross profit margin is healthy), it might be a sign that you’re spending too much on operating costs.</a:t>
          </a:r>
          <a:endParaRPr lang="en-US" sz="1500" kern="1200" dirty="0"/>
        </a:p>
      </dsp:txBody>
      <dsp:txXfrm>
        <a:off x="52260" y="4515117"/>
        <a:ext cx="6702813" cy="9660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8EDB8F-DBAF-4321-BD54-8082ECBDA8F6}">
      <dsp:nvSpPr>
        <dsp:cNvPr id="0" name=""/>
        <dsp:cNvSpPr/>
      </dsp:nvSpPr>
      <dsp:spPr>
        <a:xfrm>
          <a:off x="0" y="63181"/>
          <a:ext cx="7589079" cy="104480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As a small business owner, the profitability measurement that may matter most to you is your company’s net profit margin ratio. It reveals how much of the money your company earns makes its way to the bottom line.</a:t>
          </a:r>
          <a:endParaRPr lang="en-US" sz="1900" kern="1200" dirty="0"/>
        </a:p>
      </dsp:txBody>
      <dsp:txXfrm>
        <a:off x="51003" y="114184"/>
        <a:ext cx="7487073" cy="942803"/>
      </dsp:txXfrm>
    </dsp:sp>
    <dsp:sp modelId="{52209F9E-9C45-4748-8C95-9A72D1655E71}">
      <dsp:nvSpPr>
        <dsp:cNvPr id="0" name=""/>
        <dsp:cNvSpPr/>
      </dsp:nvSpPr>
      <dsp:spPr>
        <a:xfrm>
          <a:off x="0" y="1162711"/>
          <a:ext cx="7589079" cy="104480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Specifically, net profit margin shows the percentage of profit your company keeps from its sales revenue after all expenses (operating and non-operating) are paid.</a:t>
          </a:r>
          <a:endParaRPr lang="en-US" sz="1900" kern="1200"/>
        </a:p>
      </dsp:txBody>
      <dsp:txXfrm>
        <a:off x="51003" y="1213714"/>
        <a:ext cx="7487073" cy="942803"/>
      </dsp:txXfrm>
    </dsp:sp>
    <dsp:sp modelId="{6102E119-0DA1-419E-A3F1-97EE4B4687EB}">
      <dsp:nvSpPr>
        <dsp:cNvPr id="0" name=""/>
        <dsp:cNvSpPr/>
      </dsp:nvSpPr>
      <dsp:spPr>
        <a:xfrm>
          <a:off x="0" y="2262241"/>
          <a:ext cx="7589079" cy="104480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Here is the formula you can use to calculate your company’s net profit margin. Check your income statement for the initial figures you need to plug into the equation.</a:t>
          </a:r>
          <a:endParaRPr lang="en-US" sz="1900" kern="1200" dirty="0"/>
        </a:p>
      </dsp:txBody>
      <dsp:txXfrm>
        <a:off x="51003" y="2313244"/>
        <a:ext cx="7487073" cy="942803"/>
      </dsp:txXfrm>
    </dsp:sp>
    <dsp:sp modelId="{FDB919BC-9C98-4192-884A-F687093B1B42}">
      <dsp:nvSpPr>
        <dsp:cNvPr id="0" name=""/>
        <dsp:cNvSpPr/>
      </dsp:nvSpPr>
      <dsp:spPr>
        <a:xfrm>
          <a:off x="0" y="3361771"/>
          <a:ext cx="7589079" cy="104480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Net Income ÷ Revenue (aka Net Sales) = Net Profit Margin %</a:t>
          </a:r>
          <a:endParaRPr lang="en-US" sz="1900" kern="1200"/>
        </a:p>
      </dsp:txBody>
      <dsp:txXfrm>
        <a:off x="51003" y="3412774"/>
        <a:ext cx="7487073" cy="942803"/>
      </dsp:txXfrm>
    </dsp:sp>
    <dsp:sp modelId="{A3B73B06-3FF4-47AC-8224-8DEA62C9BDBA}">
      <dsp:nvSpPr>
        <dsp:cNvPr id="0" name=""/>
        <dsp:cNvSpPr/>
      </dsp:nvSpPr>
      <dsp:spPr>
        <a:xfrm>
          <a:off x="0" y="4461301"/>
          <a:ext cx="7589079" cy="104480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 high net profit margin typically indicates a company that is operating successfully. Your business is doing a good job managing costs and pricing its goods or services. </a:t>
          </a:r>
          <a:endParaRPr lang="en-US" sz="1900" kern="1200"/>
        </a:p>
      </dsp:txBody>
      <dsp:txXfrm>
        <a:off x="51003" y="4512304"/>
        <a:ext cx="7487073" cy="9428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97C2DE-5BE8-4746-979A-ACCD4DE5326E}">
      <dsp:nvSpPr>
        <dsp:cNvPr id="0" name=""/>
        <dsp:cNvSpPr/>
      </dsp:nvSpPr>
      <dsp:spPr>
        <a:xfrm>
          <a:off x="0" y="470"/>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429A5-8C62-40EC-B9C7-3F21BA58D4A4}">
      <dsp:nvSpPr>
        <dsp:cNvPr id="0" name=""/>
        <dsp:cNvSpPr/>
      </dsp:nvSpPr>
      <dsp:spPr>
        <a:xfrm>
          <a:off x="195868" y="146157"/>
          <a:ext cx="356124" cy="356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B7C1F4-9034-4743-B9C4-18CFAEFF3056}">
      <dsp:nvSpPr>
        <dsp:cNvPr id="0" name=""/>
        <dsp:cNvSpPr/>
      </dsp:nvSpPr>
      <dsp:spPr>
        <a:xfrm>
          <a:off x="747862" y="470"/>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How many words?</a:t>
          </a:r>
          <a:endParaRPr lang="en-US" sz="1600" kern="1200"/>
        </a:p>
      </dsp:txBody>
      <dsp:txXfrm>
        <a:off x="747862" y="470"/>
        <a:ext cx="5515777" cy="647499"/>
      </dsp:txXfrm>
    </dsp:sp>
    <dsp:sp modelId="{3C6864DE-5705-48BA-9AC0-5AE1EFFFA0F2}">
      <dsp:nvSpPr>
        <dsp:cNvPr id="0" name=""/>
        <dsp:cNvSpPr/>
      </dsp:nvSpPr>
      <dsp:spPr>
        <a:xfrm>
          <a:off x="0" y="809844"/>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6B8980-2B17-4F5E-9F1A-A4A6F5DE2B2A}">
      <dsp:nvSpPr>
        <dsp:cNvPr id="0" name=""/>
        <dsp:cNvSpPr/>
      </dsp:nvSpPr>
      <dsp:spPr>
        <a:xfrm>
          <a:off x="195868" y="955532"/>
          <a:ext cx="356124" cy="356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1ACEB9-6E89-4B61-B8CF-DD9678C86F41}">
      <dsp:nvSpPr>
        <dsp:cNvPr id="0" name=""/>
        <dsp:cNvSpPr/>
      </dsp:nvSpPr>
      <dsp:spPr>
        <a:xfrm>
          <a:off x="747862" y="809844"/>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What format should be used?</a:t>
          </a:r>
          <a:endParaRPr lang="en-US" sz="1600" kern="1200"/>
        </a:p>
      </dsp:txBody>
      <dsp:txXfrm>
        <a:off x="747862" y="809844"/>
        <a:ext cx="5515777" cy="647499"/>
      </dsp:txXfrm>
    </dsp:sp>
    <dsp:sp modelId="{7A382A68-2A9A-47B3-B6AD-716AE2528251}">
      <dsp:nvSpPr>
        <dsp:cNvPr id="0" name=""/>
        <dsp:cNvSpPr/>
      </dsp:nvSpPr>
      <dsp:spPr>
        <a:xfrm>
          <a:off x="0" y="1619219"/>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C94701-230E-4A82-ADA2-BE42110461B9}">
      <dsp:nvSpPr>
        <dsp:cNvPr id="0" name=""/>
        <dsp:cNvSpPr/>
      </dsp:nvSpPr>
      <dsp:spPr>
        <a:xfrm>
          <a:off x="195868" y="1764906"/>
          <a:ext cx="356124" cy="356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33C6E4-ED53-4370-B862-CA6148264BD7}">
      <dsp:nvSpPr>
        <dsp:cNvPr id="0" name=""/>
        <dsp:cNvSpPr/>
      </dsp:nvSpPr>
      <dsp:spPr>
        <a:xfrm>
          <a:off x="747862" y="1619219"/>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Hand in date? </a:t>
          </a:r>
          <a:endParaRPr lang="en-US" sz="1600" kern="1200"/>
        </a:p>
      </dsp:txBody>
      <dsp:txXfrm>
        <a:off x="747862" y="1619219"/>
        <a:ext cx="5515777" cy="647499"/>
      </dsp:txXfrm>
    </dsp:sp>
    <dsp:sp modelId="{C76C62DB-B8E3-4AA0-8939-44E7EBF780CA}">
      <dsp:nvSpPr>
        <dsp:cNvPr id="0" name=""/>
        <dsp:cNvSpPr/>
      </dsp:nvSpPr>
      <dsp:spPr>
        <a:xfrm>
          <a:off x="0" y="2428594"/>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2E0F88-F760-40C3-A5BC-D20A5D87975F}">
      <dsp:nvSpPr>
        <dsp:cNvPr id="0" name=""/>
        <dsp:cNvSpPr/>
      </dsp:nvSpPr>
      <dsp:spPr>
        <a:xfrm>
          <a:off x="195868" y="2574281"/>
          <a:ext cx="356124" cy="356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B2E061-E56A-45CC-9537-CCEDB9F1FEF2}">
      <dsp:nvSpPr>
        <dsp:cNvPr id="0" name=""/>
        <dsp:cNvSpPr/>
      </dsp:nvSpPr>
      <dsp:spPr>
        <a:xfrm>
          <a:off x="747862" y="2428594"/>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How many References? </a:t>
          </a:r>
          <a:endParaRPr lang="en-US" sz="1600" kern="1200"/>
        </a:p>
      </dsp:txBody>
      <dsp:txXfrm>
        <a:off x="747862" y="2428594"/>
        <a:ext cx="5515777" cy="647499"/>
      </dsp:txXfrm>
    </dsp:sp>
    <dsp:sp modelId="{1C376572-C86E-4D5F-9937-2E491A1B8C44}">
      <dsp:nvSpPr>
        <dsp:cNvPr id="0" name=""/>
        <dsp:cNvSpPr/>
      </dsp:nvSpPr>
      <dsp:spPr>
        <a:xfrm>
          <a:off x="0" y="3237968"/>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0B0E6-036A-4D0F-859D-64F95977CE98}">
      <dsp:nvSpPr>
        <dsp:cNvPr id="0" name=""/>
        <dsp:cNvSpPr/>
      </dsp:nvSpPr>
      <dsp:spPr>
        <a:xfrm>
          <a:off x="195868" y="3383656"/>
          <a:ext cx="356124" cy="356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6D87A4-0E06-470C-87B4-85728809D316}">
      <dsp:nvSpPr>
        <dsp:cNvPr id="0" name=""/>
        <dsp:cNvSpPr/>
      </dsp:nvSpPr>
      <dsp:spPr>
        <a:xfrm>
          <a:off x="747862" y="3237968"/>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What 2 Frameworks must be included?</a:t>
          </a:r>
          <a:endParaRPr lang="en-US" sz="1600" kern="1200"/>
        </a:p>
      </dsp:txBody>
      <dsp:txXfrm>
        <a:off x="747862" y="3237968"/>
        <a:ext cx="5515777" cy="647499"/>
      </dsp:txXfrm>
    </dsp:sp>
    <dsp:sp modelId="{727F230B-2AF5-4C51-A07C-62FD7C94B6F8}">
      <dsp:nvSpPr>
        <dsp:cNvPr id="0" name=""/>
        <dsp:cNvSpPr/>
      </dsp:nvSpPr>
      <dsp:spPr>
        <a:xfrm>
          <a:off x="0" y="4047343"/>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981CC7-7712-4C5C-92B1-E3502F9689EF}">
      <dsp:nvSpPr>
        <dsp:cNvPr id="0" name=""/>
        <dsp:cNvSpPr/>
      </dsp:nvSpPr>
      <dsp:spPr>
        <a:xfrm>
          <a:off x="195868" y="4193030"/>
          <a:ext cx="356124" cy="35612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A1FD52-9D25-40CB-97D2-EB36D724C21C}">
      <dsp:nvSpPr>
        <dsp:cNvPr id="0" name=""/>
        <dsp:cNvSpPr/>
      </dsp:nvSpPr>
      <dsp:spPr>
        <a:xfrm>
          <a:off x="747862" y="4047343"/>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How many Frameworks/Models should be included in total?</a:t>
          </a:r>
          <a:endParaRPr lang="en-US" sz="1600" kern="1200"/>
        </a:p>
      </dsp:txBody>
      <dsp:txXfrm>
        <a:off x="747862" y="4047343"/>
        <a:ext cx="5515777" cy="647499"/>
      </dsp:txXfrm>
    </dsp:sp>
    <dsp:sp modelId="{E8009489-F34C-42FE-9AAF-3D4D071BEB34}">
      <dsp:nvSpPr>
        <dsp:cNvPr id="0" name=""/>
        <dsp:cNvSpPr/>
      </dsp:nvSpPr>
      <dsp:spPr>
        <a:xfrm>
          <a:off x="0" y="4856717"/>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C8E9BE-70A4-43EE-A1A5-9EB1C3240D93}">
      <dsp:nvSpPr>
        <dsp:cNvPr id="0" name=""/>
        <dsp:cNvSpPr/>
      </dsp:nvSpPr>
      <dsp:spPr>
        <a:xfrm>
          <a:off x="195868" y="5002405"/>
          <a:ext cx="356124" cy="35612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2C8C02-7048-4B6F-8960-14D56DA2B56E}">
      <dsp:nvSpPr>
        <dsp:cNvPr id="0" name=""/>
        <dsp:cNvSpPr/>
      </dsp:nvSpPr>
      <dsp:spPr>
        <a:xfrm>
          <a:off x="747862" y="4856717"/>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What is the purpose of the Audit?</a:t>
          </a:r>
          <a:endParaRPr lang="en-US" sz="1600" kern="1200"/>
        </a:p>
      </dsp:txBody>
      <dsp:txXfrm>
        <a:off x="747862" y="4856717"/>
        <a:ext cx="5515777" cy="64749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34F565-008C-4100-9C03-03A024D6CBEA}" type="datetimeFigureOut">
              <a:rPr lang="en-GB" smtClean="0"/>
              <a:t>04/03/2025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A4B7DA-BF57-4421-90DB-F9E75D0FCD33}" type="slidenum">
              <a:rPr lang="en-GB" smtClean="0"/>
              <a:t>‹#›</a:t>
            </a:fld>
            <a:endParaRPr lang="en-GB"/>
          </a:p>
        </p:txBody>
      </p:sp>
    </p:spTree>
    <p:extLst>
      <p:ext uri="{BB962C8B-B14F-4D97-AF65-F5344CB8AC3E}">
        <p14:creationId xmlns:p14="http://schemas.microsoft.com/office/powerpoint/2010/main" val="1833408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2A4B7DA-BF57-4421-90DB-F9E75D0FCD33}" type="slidenum">
              <a:rPr lang="en-GB" smtClean="0"/>
              <a:t>18</a:t>
            </a:fld>
            <a:endParaRPr lang="en-GB"/>
          </a:p>
        </p:txBody>
      </p:sp>
    </p:spTree>
    <p:extLst>
      <p:ext uri="{BB962C8B-B14F-4D97-AF65-F5344CB8AC3E}">
        <p14:creationId xmlns:p14="http://schemas.microsoft.com/office/powerpoint/2010/main" val="2492236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DEE6-1537-6372-B038-767F7900F6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528249-AA34-66AD-CCA3-AC94EF7756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03581D-B7F6-B084-2A85-FC8C8A8A6ACF}"/>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5" name="Footer Placeholder 4">
            <a:extLst>
              <a:ext uri="{FF2B5EF4-FFF2-40B4-BE49-F238E27FC236}">
                <a16:creationId xmlns:a16="http://schemas.microsoft.com/office/drawing/2014/main" id="{36F45F68-5084-AE25-A4D8-4715FD596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48325-59CD-C3FF-1263-55B5897CEA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4793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8D45-0100-E5C8-1021-7605F6B5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F6D97-14CF-598F-7B78-A50BD0734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1A44C-4516-23EC-7244-B9557CF3C541}"/>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5" name="Footer Placeholder 4">
            <a:extLst>
              <a:ext uri="{FF2B5EF4-FFF2-40B4-BE49-F238E27FC236}">
                <a16:creationId xmlns:a16="http://schemas.microsoft.com/office/drawing/2014/main" id="{EAD21F4D-FDDF-B818-DCAE-FFBDF26EB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095AB-AEA6-D852-2BA9-292802BF970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95473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72AA-61B9-EC59-31B6-286C6845D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7EE1D2-09D9-1D97-18FB-FCC6AC48F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93B6B-D85F-BF70-F256-5635B0448F9E}"/>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5" name="Footer Placeholder 4">
            <a:extLst>
              <a:ext uri="{FF2B5EF4-FFF2-40B4-BE49-F238E27FC236}">
                <a16:creationId xmlns:a16="http://schemas.microsoft.com/office/drawing/2014/main" id="{1641DA2E-64C6-1250-9B3E-97A462723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D5B47-6248-4722-D03C-ABCBB513E20D}"/>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9037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BBCA-CCC5-D99D-6909-F2E23D5DF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F5B37A-BA87-2866-F196-D5A0271EBB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C9AB67-98AF-095C-12F7-6ADAF73D1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B62DAA-969B-9BB6-2921-9FB50C8CDD1A}"/>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6" name="Footer Placeholder 5">
            <a:extLst>
              <a:ext uri="{FF2B5EF4-FFF2-40B4-BE49-F238E27FC236}">
                <a16:creationId xmlns:a16="http://schemas.microsoft.com/office/drawing/2014/main" id="{CBA5AEBB-1F65-C7FC-6606-094FB160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36A12-5309-6AA2-B2C4-A165B0AC01D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60732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2382-667B-43CD-FFF7-EC40344255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99478-5DCB-A6B9-84AD-AFC2F8F32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37504F-E07F-6699-9147-E0B0C25F77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A66E7D-0BB3-B077-601C-DBA6C07DE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BD9C10-6281-6DB4-6C84-8F3B6B6B9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F3991B-A76D-2D51-7A8E-28717A3041CF}"/>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8" name="Footer Placeholder 7">
            <a:extLst>
              <a:ext uri="{FF2B5EF4-FFF2-40B4-BE49-F238E27FC236}">
                <a16:creationId xmlns:a16="http://schemas.microsoft.com/office/drawing/2014/main" id="{9BB0F494-D3E6-6813-BAA3-F93CDC29A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33B0D-4E48-30A5-BF5D-AFA702EA68A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435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0857-7C74-19D7-7800-C8E831751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0180D3-4C53-EF61-C024-5FD9E66837A9}"/>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4" name="Footer Placeholder 3">
            <a:extLst>
              <a:ext uri="{FF2B5EF4-FFF2-40B4-BE49-F238E27FC236}">
                <a16:creationId xmlns:a16="http://schemas.microsoft.com/office/drawing/2014/main" id="{AF9670FC-198F-4381-5A66-DDE7C1D2B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D7373-53E0-82E6-5974-19B37F0711CA}"/>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7688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660A5-2FF5-B2D7-256C-B9FD11ED25BB}"/>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3" name="Footer Placeholder 2">
            <a:extLst>
              <a:ext uri="{FF2B5EF4-FFF2-40B4-BE49-F238E27FC236}">
                <a16:creationId xmlns:a16="http://schemas.microsoft.com/office/drawing/2014/main" id="{2F77189E-7CCE-C89F-B4E8-4FC6FAFE4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4CCB5A-CF0D-73AF-94FB-98DB78093D58}"/>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2363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4513-FF0C-EA3C-4E67-04417F7C7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C90A0-619F-2ADE-1D4A-21AC385B0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071FFE-18C2-1AD1-A113-AA52063F9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9354B-BBD6-543A-B35F-8310DFBF1762}"/>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6" name="Footer Placeholder 5">
            <a:extLst>
              <a:ext uri="{FF2B5EF4-FFF2-40B4-BE49-F238E27FC236}">
                <a16:creationId xmlns:a16="http://schemas.microsoft.com/office/drawing/2014/main" id="{600E6F07-8309-4A44-390A-BB8798D47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204BE-226A-CD20-2C22-02C9BD01855C}"/>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73076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9B97-2AA4-FEDC-CB5C-5413949B5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4DDCB5-B14D-0A07-DCF5-58903D81E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F7561-D4F8-D74E-5567-E44B4C82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656C7-26F8-8A91-3764-6805AE2E330C}"/>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6" name="Footer Placeholder 5">
            <a:extLst>
              <a:ext uri="{FF2B5EF4-FFF2-40B4-BE49-F238E27FC236}">
                <a16:creationId xmlns:a16="http://schemas.microsoft.com/office/drawing/2014/main" id="{B3C9994D-3107-58DE-7AB9-C141B8D7C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F48F1C-32B1-E58F-AB5E-657FD681064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0876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57BE-9A97-19D5-FCAA-31B3ED321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46F16-A65B-117D-3B86-CC349FD99A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007CC1-E889-E41C-6F1A-6EB5694E540A}"/>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5" name="Footer Placeholder 4">
            <a:extLst>
              <a:ext uri="{FF2B5EF4-FFF2-40B4-BE49-F238E27FC236}">
                <a16:creationId xmlns:a16="http://schemas.microsoft.com/office/drawing/2014/main" id="{76466E31-F066-62D3-5D4C-20EFBF03E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A364A-B8CE-271D-4224-D652778147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1797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AF9F3-B4B9-3F9E-4373-A7F6167F6A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CF4D96-F221-A819-27B9-6F7761B88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3E714-392C-05C1-DE67-DBEB7CF46495}"/>
              </a:ext>
            </a:extLst>
          </p:cNvPr>
          <p:cNvSpPr>
            <a:spLocks noGrp="1"/>
          </p:cNvSpPr>
          <p:nvPr>
            <p:ph type="dt" sz="half" idx="10"/>
          </p:nvPr>
        </p:nvSpPr>
        <p:spPr/>
        <p:txBody>
          <a:bodyPr/>
          <a:lstStyle/>
          <a:p>
            <a:fld id="{CF1F886D-B24C-4B38-8762-FE085A0EA0EB}" type="datetimeFigureOut">
              <a:rPr lang="en-GB" smtClean="0"/>
              <a:t>04/03/2025</a:t>
            </a:fld>
            <a:endParaRPr lang="en-GB"/>
          </a:p>
        </p:txBody>
      </p:sp>
      <p:sp>
        <p:nvSpPr>
          <p:cNvPr id="5" name="Footer Placeholder 4">
            <a:extLst>
              <a:ext uri="{FF2B5EF4-FFF2-40B4-BE49-F238E27FC236}">
                <a16:creationId xmlns:a16="http://schemas.microsoft.com/office/drawing/2014/main" id="{B926A647-2AF2-1A6B-5ACE-1F60E3069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E1C4D-715D-000C-216F-33D305EDEE0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521966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287E57-7D4A-8CA8-5AFF-AE23B8374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01BA5-7677-1019-07BF-91719EE28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FC886-26FB-A300-2661-00626AA87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1F886D-B24C-4B38-8762-FE085A0EA0EB}" type="datetimeFigureOut">
              <a:rPr lang="en-GB" smtClean="0"/>
              <a:t>04/03/2025</a:t>
            </a:fld>
            <a:endParaRPr lang="en-GB"/>
          </a:p>
        </p:txBody>
      </p:sp>
      <p:sp>
        <p:nvSpPr>
          <p:cNvPr id="5" name="Footer Placeholder 4">
            <a:extLst>
              <a:ext uri="{FF2B5EF4-FFF2-40B4-BE49-F238E27FC236}">
                <a16:creationId xmlns:a16="http://schemas.microsoft.com/office/drawing/2014/main" id="{2D9BAB56-1638-8695-6440-8CE1459F0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AEF9F-C770-AC07-EFCD-646C90898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170E51-B795-4297-8905-0FCF38CF2F85}" type="slidenum">
              <a:rPr lang="en-GB" smtClean="0"/>
              <a:t>‹#›</a:t>
            </a:fld>
            <a:endParaRPr lang="en-GB"/>
          </a:p>
        </p:txBody>
      </p:sp>
    </p:spTree>
    <p:extLst>
      <p:ext uri="{BB962C8B-B14F-4D97-AF65-F5344CB8AC3E}">
        <p14:creationId xmlns:p14="http://schemas.microsoft.com/office/powerpoint/2010/main" val="3178953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hyperlink" Target="https://vevox.app/#/m/142515185"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I7CT8Ox_Gcg?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garyfox.co/netflix-swot-analysi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B538FB-B136-A0C2-55E0-C8A5F3D6C3B0}"/>
              </a:ext>
            </a:extLst>
          </p:cNvPr>
          <p:cNvSpPr>
            <a:spLocks noGrp="1"/>
          </p:cNvSpPr>
          <p:nvPr>
            <p:ph type="ctrTitle"/>
          </p:nvPr>
        </p:nvSpPr>
        <p:spPr>
          <a:xfrm>
            <a:off x="638882" y="639193"/>
            <a:ext cx="3571810" cy="3573516"/>
          </a:xfrm>
        </p:spPr>
        <p:txBody>
          <a:bodyPr vert="horz" lIns="91440" tIns="45720" rIns="91440" bIns="45720" rtlCol="0">
            <a:normAutofit/>
          </a:bodyPr>
          <a:lstStyle/>
          <a:p>
            <a:pPr algn="l"/>
            <a:r>
              <a:rPr lang="en-US" sz="5600" b="1"/>
              <a:t>BMBM6016</a:t>
            </a:r>
            <a:br>
              <a:rPr lang="en-US" sz="5600" b="1"/>
            </a:br>
            <a:r>
              <a:rPr lang="en-US" sz="5600" b="1"/>
              <a:t>Strategic Marketing</a:t>
            </a:r>
          </a:p>
        </p:txBody>
      </p:sp>
      <p:sp>
        <p:nvSpPr>
          <p:cNvPr id="3" name="Subtitle 2">
            <a:extLst>
              <a:ext uri="{FF2B5EF4-FFF2-40B4-BE49-F238E27FC236}">
                <a16:creationId xmlns:a16="http://schemas.microsoft.com/office/drawing/2014/main" id="{10B65EDD-4E04-E5B1-FCA2-1E2CF6B0780A}"/>
              </a:ext>
            </a:extLst>
          </p:cNvPr>
          <p:cNvSpPr>
            <a:spLocks noGrp="1"/>
          </p:cNvSpPr>
          <p:nvPr>
            <p:ph type="subTitle" idx="1"/>
          </p:nvPr>
        </p:nvSpPr>
        <p:spPr>
          <a:xfrm>
            <a:off x="638882" y="4631161"/>
            <a:ext cx="3571810" cy="1559327"/>
          </a:xfrm>
        </p:spPr>
        <p:txBody>
          <a:bodyPr vert="horz" lIns="91440" tIns="45720" rIns="91440" bIns="45720" rtlCol="0">
            <a:normAutofit/>
          </a:bodyPr>
          <a:lstStyle/>
          <a:p>
            <a:pPr algn="l"/>
            <a:r>
              <a:rPr lang="en-US" b="1" dirty="0"/>
              <a:t>Lecture 6 – Financial Analysis and the final stage of the Audit (SWOT)</a:t>
            </a:r>
          </a:p>
        </p:txBody>
      </p:sp>
      <p:sp>
        <p:nvSpPr>
          <p:cNvPr id="3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chess piece">
            <a:extLst>
              <a:ext uri="{FF2B5EF4-FFF2-40B4-BE49-F238E27FC236}">
                <a16:creationId xmlns:a16="http://schemas.microsoft.com/office/drawing/2014/main" id="{5E662A56-99A7-A02C-6B56-F514F0C67928}"/>
              </a:ext>
            </a:extLst>
          </p:cNvPr>
          <p:cNvPicPr>
            <a:picLocks noChangeAspect="1"/>
          </p:cNvPicPr>
          <p:nvPr/>
        </p:nvPicPr>
        <p:blipFill rotWithShape="1">
          <a:blip r:embed="rId2"/>
          <a:srcRect t="6372"/>
          <a:stretch/>
        </p:blipFill>
        <p:spPr>
          <a:xfrm>
            <a:off x="4654296" y="856865"/>
            <a:ext cx="7214616" cy="5116838"/>
          </a:xfrm>
          <a:prstGeom prst="rect">
            <a:avLst/>
          </a:prstGeom>
        </p:spPr>
      </p:pic>
    </p:spTree>
    <p:extLst>
      <p:ext uri="{BB962C8B-B14F-4D97-AF65-F5344CB8AC3E}">
        <p14:creationId xmlns:p14="http://schemas.microsoft.com/office/powerpoint/2010/main" val="2914957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4786E547-BD36-FAE9-05DE-A80B4464ECF7}"/>
              </a:ext>
            </a:extLst>
          </p:cNvPr>
          <p:cNvSpPr>
            <a:spLocks noGrp="1"/>
          </p:cNvSpPr>
          <p:nvPr>
            <p:ph type="title"/>
          </p:nvPr>
        </p:nvSpPr>
        <p:spPr>
          <a:xfrm>
            <a:off x="6482156" y="713232"/>
            <a:ext cx="4874692" cy="574655"/>
          </a:xfrm>
        </p:spPr>
        <p:txBody>
          <a:bodyPr>
            <a:normAutofit fontScale="90000"/>
          </a:bodyPr>
          <a:lstStyle/>
          <a:p>
            <a:r>
              <a:rPr lang="en-GB" b="1" dirty="0"/>
              <a:t>Review</a:t>
            </a:r>
          </a:p>
        </p:txBody>
      </p:sp>
      <p:pic>
        <p:nvPicPr>
          <p:cNvPr id="7" name="Graphic 6" descr="Checkmark">
            <a:extLst>
              <a:ext uri="{FF2B5EF4-FFF2-40B4-BE49-F238E27FC236}">
                <a16:creationId xmlns:a16="http://schemas.microsoft.com/office/drawing/2014/main" id="{01E095E2-C91A-D465-D3FD-6CE552DEB8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2628" y="969734"/>
            <a:ext cx="4945964" cy="4945964"/>
          </a:xfrm>
          <a:prstGeom prst="rect">
            <a:avLst/>
          </a:prstGeom>
        </p:spPr>
      </p:pic>
      <p:cxnSp>
        <p:nvCxnSpPr>
          <p:cNvPr id="12" name="Straight Connector 11">
            <a:extLst>
              <a:ext uri="{FF2B5EF4-FFF2-40B4-BE49-F238E27FC236}">
                <a16:creationId xmlns:a16="http://schemas.microsoft.com/office/drawing/2014/main" id="{CE272F12-AF86-441A-BC1B-C014BBBF85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116396" y="822960"/>
            <a:ext cx="0" cy="9144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61640A-729F-7842-7689-403B2705782B}"/>
              </a:ext>
            </a:extLst>
          </p:cNvPr>
          <p:cNvSpPr>
            <a:spLocks noGrp="1"/>
          </p:cNvSpPr>
          <p:nvPr>
            <p:ph idx="1"/>
          </p:nvPr>
        </p:nvSpPr>
        <p:spPr>
          <a:xfrm>
            <a:off x="6482155" y="1390918"/>
            <a:ext cx="5327771" cy="5241702"/>
          </a:xfrm>
        </p:spPr>
        <p:txBody>
          <a:bodyPr anchor="t">
            <a:normAutofit/>
          </a:bodyPr>
          <a:lstStyle/>
          <a:p>
            <a:r>
              <a:rPr lang="en-GB" sz="2200" dirty="0"/>
              <a:t>The SOSTAC marketing planning model</a:t>
            </a:r>
          </a:p>
          <a:p>
            <a:r>
              <a:rPr lang="en-GB" sz="2200" dirty="0"/>
              <a:t>Situation Analysis – Marketing Audit</a:t>
            </a:r>
          </a:p>
          <a:p>
            <a:r>
              <a:rPr lang="en-GB" sz="2200" dirty="0"/>
              <a:t>External Audit </a:t>
            </a:r>
          </a:p>
          <a:p>
            <a:pPr lvl="1"/>
            <a:r>
              <a:rPr lang="en-GB" sz="2200" dirty="0">
                <a:solidFill>
                  <a:schemeClr val="accent4"/>
                </a:solidFill>
              </a:rPr>
              <a:t>MACRO ENVIRONMENT AUDIT</a:t>
            </a:r>
          </a:p>
          <a:p>
            <a:pPr lvl="2"/>
            <a:r>
              <a:rPr lang="en-GB" sz="2200" dirty="0"/>
              <a:t>PESTEL Analysis</a:t>
            </a:r>
          </a:p>
          <a:p>
            <a:pPr lvl="1"/>
            <a:r>
              <a:rPr lang="en-GB" sz="2200" dirty="0">
                <a:solidFill>
                  <a:schemeClr val="accent4"/>
                </a:solidFill>
              </a:rPr>
              <a:t>MICRO ENVIRONMENT AUDIT</a:t>
            </a:r>
          </a:p>
          <a:p>
            <a:pPr lvl="2"/>
            <a:r>
              <a:rPr lang="en-GB" sz="2200" dirty="0"/>
              <a:t>Porter’s Five Forces</a:t>
            </a:r>
          </a:p>
          <a:p>
            <a:pPr lvl="2"/>
            <a:r>
              <a:rPr lang="en-GB" sz="2200" dirty="0"/>
              <a:t>Competitor Analysis</a:t>
            </a:r>
          </a:p>
          <a:p>
            <a:pPr lvl="2"/>
            <a:r>
              <a:rPr lang="en-GB" sz="2200" dirty="0"/>
              <a:t>Customer Analysis</a:t>
            </a:r>
          </a:p>
          <a:p>
            <a:pPr lvl="1"/>
            <a:r>
              <a:rPr lang="en-GB" sz="2600" dirty="0">
                <a:solidFill>
                  <a:schemeClr val="accent4"/>
                </a:solidFill>
              </a:rPr>
              <a:t>INTERNAL AUDIT</a:t>
            </a:r>
          </a:p>
          <a:p>
            <a:pPr lvl="2"/>
            <a:r>
              <a:rPr lang="en-GB" sz="2200" dirty="0"/>
              <a:t>VRIN / VRIO</a:t>
            </a:r>
          </a:p>
          <a:p>
            <a:pPr lvl="2"/>
            <a:r>
              <a:rPr lang="en-GB" sz="2200" dirty="0"/>
              <a:t>Porter’s Value Chain</a:t>
            </a:r>
          </a:p>
          <a:p>
            <a:pPr lvl="2"/>
            <a:r>
              <a:rPr lang="en-GB" sz="2200" dirty="0"/>
              <a:t>McKinsey’s 7 S’s </a:t>
            </a:r>
          </a:p>
          <a:p>
            <a:pPr lvl="2"/>
            <a:endParaRPr lang="en-GB" sz="2200" dirty="0"/>
          </a:p>
          <a:p>
            <a:endParaRPr lang="en-GB" sz="2200" dirty="0"/>
          </a:p>
        </p:txBody>
      </p:sp>
    </p:spTree>
    <p:extLst>
      <p:ext uri="{BB962C8B-B14F-4D97-AF65-F5344CB8AC3E}">
        <p14:creationId xmlns:p14="http://schemas.microsoft.com/office/powerpoint/2010/main" val="67857624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1014141" y="1450655"/>
            <a:ext cx="3932030" cy="3956690"/>
          </a:xfrm>
        </p:spPr>
        <p:txBody>
          <a:bodyPr anchor="ctr">
            <a:normAutofit/>
          </a:bodyPr>
          <a:lstStyle/>
          <a:p>
            <a:r>
              <a:rPr lang="en-GB" sz="8000" b="1" dirty="0">
                <a:solidFill>
                  <a:schemeClr val="bg1"/>
                </a:solidFill>
              </a:rPr>
              <a:t>Today’s Lecture</a:t>
            </a:r>
          </a:p>
        </p:txBody>
      </p:sp>
      <p:cxnSp>
        <p:nvCxnSpPr>
          <p:cNvPr id="17" name="Straight Connector 1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096000" y="568960"/>
            <a:ext cx="5923280" cy="5730235"/>
          </a:xfrm>
        </p:spPr>
        <p:txBody>
          <a:bodyPr anchor="ctr">
            <a:normAutofit/>
          </a:bodyPr>
          <a:lstStyle/>
          <a:p>
            <a:pPr marL="0" indent="0">
              <a:buNone/>
            </a:pPr>
            <a:r>
              <a:rPr lang="en-GB" sz="2400" dirty="0">
                <a:solidFill>
                  <a:schemeClr val="bg1"/>
                </a:solidFill>
              </a:rPr>
              <a:t>Continuing with the Situation Analysis / Audit</a:t>
            </a:r>
          </a:p>
          <a:p>
            <a:endParaRPr lang="en-GB" sz="2400" dirty="0">
              <a:solidFill>
                <a:schemeClr val="bg1"/>
              </a:solidFill>
            </a:endParaRPr>
          </a:p>
          <a:p>
            <a:r>
              <a:rPr lang="en-GB" sz="2400" dirty="0">
                <a:solidFill>
                  <a:schemeClr val="accent4"/>
                </a:solidFill>
              </a:rPr>
              <a:t>INTERNAL ENVIRONMENT AUDIT (</a:t>
            </a:r>
            <a:r>
              <a:rPr lang="en-GB" sz="2400" dirty="0" err="1">
                <a:solidFill>
                  <a:schemeClr val="accent4"/>
                </a:solidFill>
              </a:rPr>
              <a:t>Cont</a:t>
            </a:r>
            <a:r>
              <a:rPr lang="en-GB" sz="2400" dirty="0">
                <a:solidFill>
                  <a:schemeClr val="accent4"/>
                </a:solidFill>
              </a:rPr>
              <a:t>):</a:t>
            </a:r>
            <a:r>
              <a:rPr lang="en-GB" sz="2400" dirty="0">
                <a:solidFill>
                  <a:schemeClr val="bg1"/>
                </a:solidFill>
              </a:rPr>
              <a:t> </a:t>
            </a:r>
          </a:p>
          <a:p>
            <a:pPr lvl="1"/>
            <a:r>
              <a:rPr lang="en-GB" sz="2000" dirty="0">
                <a:solidFill>
                  <a:schemeClr val="bg1"/>
                </a:solidFill>
              </a:rPr>
              <a:t>Financial Performance Audit</a:t>
            </a:r>
          </a:p>
          <a:p>
            <a:pPr marL="457200" lvl="1" indent="0">
              <a:buNone/>
            </a:pPr>
            <a:endParaRPr lang="en-GB" sz="2400" dirty="0">
              <a:solidFill>
                <a:schemeClr val="bg1"/>
              </a:solidFill>
            </a:endParaRPr>
          </a:p>
          <a:p>
            <a:r>
              <a:rPr lang="en-GB" sz="2400" dirty="0">
                <a:solidFill>
                  <a:schemeClr val="accent4"/>
                </a:solidFill>
              </a:rPr>
              <a:t>FINAL STAGE OF THE AUDIT: </a:t>
            </a:r>
          </a:p>
          <a:p>
            <a:pPr lvl="1"/>
            <a:r>
              <a:rPr lang="en-GB" dirty="0">
                <a:solidFill>
                  <a:schemeClr val="bg1"/>
                </a:solidFill>
              </a:rPr>
              <a:t>SWOT / TOWS</a:t>
            </a:r>
          </a:p>
          <a:p>
            <a:pPr lvl="1"/>
            <a:endParaRPr lang="en-GB" sz="1900" dirty="0">
              <a:solidFill>
                <a:schemeClr val="bg1"/>
              </a:solidFill>
            </a:endParaRPr>
          </a:p>
          <a:p>
            <a:endParaRPr lang="en-GB" sz="1900" dirty="0">
              <a:solidFill>
                <a:schemeClr val="bg1"/>
              </a:solidFill>
            </a:endParaRPr>
          </a:p>
        </p:txBody>
      </p:sp>
    </p:spTree>
    <p:extLst>
      <p:ext uri="{BB962C8B-B14F-4D97-AF65-F5344CB8AC3E}">
        <p14:creationId xmlns:p14="http://schemas.microsoft.com/office/powerpoint/2010/main" val="1126407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D5EBE2-8073-450A-8191-096DDDD50E1E}"/>
              </a:ext>
            </a:extLst>
          </p:cNvPr>
          <p:cNvSpPr>
            <a:spLocks noGrp="1"/>
          </p:cNvSpPr>
          <p:nvPr>
            <p:ph type="ctrTitle"/>
          </p:nvPr>
        </p:nvSpPr>
        <p:spPr>
          <a:xfrm>
            <a:off x="965201" y="1036674"/>
            <a:ext cx="3689096" cy="3514364"/>
          </a:xfrm>
        </p:spPr>
        <p:txBody>
          <a:bodyPr anchor="b">
            <a:normAutofit/>
          </a:bodyPr>
          <a:lstStyle/>
          <a:p>
            <a:pPr algn="r"/>
            <a:r>
              <a:rPr lang="en-GB" sz="4500" b="1"/>
              <a:t>Measuring Performance and Strategies</a:t>
            </a:r>
            <a:br>
              <a:rPr lang="en-GB" sz="4500" b="1"/>
            </a:br>
            <a:endParaRPr lang="en-GB" sz="4500" b="1"/>
          </a:p>
        </p:txBody>
      </p:sp>
      <p:pic>
        <p:nvPicPr>
          <p:cNvPr id="6" name="Graphic 5" descr="Upward trend">
            <a:extLst>
              <a:ext uri="{FF2B5EF4-FFF2-40B4-BE49-F238E27FC236}">
                <a16:creationId xmlns:a16="http://schemas.microsoft.com/office/drawing/2014/main" id="{8B548919-D17C-1ACB-F403-B3676D6FD2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28030" y="1424763"/>
            <a:ext cx="3441535" cy="3441535"/>
          </a:xfrm>
          <a:prstGeom prst="rect">
            <a:avLst/>
          </a:prstGeom>
        </p:spPr>
      </p:pic>
    </p:spTree>
    <p:extLst>
      <p:ext uri="{BB962C8B-B14F-4D97-AF65-F5344CB8AC3E}">
        <p14:creationId xmlns:p14="http://schemas.microsoft.com/office/powerpoint/2010/main" val="3650483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199F5E4-C45B-46F6-BDAB-DD70B11A2158}"/>
              </a:ext>
            </a:extLst>
          </p:cNvPr>
          <p:cNvSpPr>
            <a:spLocks noGrp="1"/>
          </p:cNvSpPr>
          <p:nvPr>
            <p:ph type="title"/>
          </p:nvPr>
        </p:nvSpPr>
        <p:spPr>
          <a:xfrm>
            <a:off x="479394" y="1070800"/>
            <a:ext cx="3939688" cy="5583126"/>
          </a:xfrm>
        </p:spPr>
        <p:txBody>
          <a:bodyPr>
            <a:normAutofit/>
          </a:bodyPr>
          <a:lstStyle/>
          <a:p>
            <a:pPr algn="r"/>
            <a:r>
              <a:rPr lang="en-GB" sz="6800" b="1" dirty="0"/>
              <a:t>Measuring Finances</a:t>
            </a:r>
          </a:p>
        </p:txBody>
      </p:sp>
      <p:cxnSp>
        <p:nvCxnSpPr>
          <p:cNvPr id="17" name="Straight Connector 1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53C5732-E495-435B-A4A6-84B81F304628}"/>
              </a:ext>
            </a:extLst>
          </p:cNvPr>
          <p:cNvGraphicFramePr>
            <a:graphicFrameLocks noGrp="1"/>
          </p:cNvGraphicFramePr>
          <p:nvPr>
            <p:ph idx="1"/>
            <p:extLst>
              <p:ext uri="{D42A27DB-BD31-4B8C-83A1-F6EECF244321}">
                <p14:modId xmlns:p14="http://schemas.microsoft.com/office/powerpoint/2010/main" val="2909737527"/>
              </p:ext>
            </p:extLst>
          </p:nvPr>
        </p:nvGraphicFramePr>
        <p:xfrm>
          <a:off x="5108535" y="749148"/>
          <a:ext cx="6245265" cy="591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5951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0195BC-1FAD-4F69-B00F-22E86C48C7F4}"/>
              </a:ext>
            </a:extLst>
          </p:cNvPr>
          <p:cNvSpPr>
            <a:spLocks noGrp="1"/>
          </p:cNvSpPr>
          <p:nvPr>
            <p:ph type="title"/>
          </p:nvPr>
        </p:nvSpPr>
        <p:spPr>
          <a:xfrm>
            <a:off x="659234" y="957447"/>
            <a:ext cx="3383280" cy="4943105"/>
          </a:xfrm>
        </p:spPr>
        <p:txBody>
          <a:bodyPr anchor="ctr">
            <a:normAutofit/>
          </a:bodyPr>
          <a:lstStyle/>
          <a:p>
            <a:r>
              <a:rPr lang="en-GB" sz="3600" b="1" dirty="0"/>
              <a:t>Gross Profit Margin</a:t>
            </a:r>
          </a:p>
        </p:txBody>
      </p:sp>
      <p:sp>
        <p:nvSpPr>
          <p:cNvPr id="17" name="Rectangle 16">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2C3AC66-D2E8-4AB7-BCB5-B549064308F9}"/>
              </a:ext>
            </a:extLst>
          </p:cNvPr>
          <p:cNvGraphicFramePr>
            <a:graphicFrameLocks noGrp="1"/>
          </p:cNvGraphicFramePr>
          <p:nvPr>
            <p:ph idx="1"/>
            <p:extLst>
              <p:ext uri="{D42A27DB-BD31-4B8C-83A1-F6EECF244321}">
                <p14:modId xmlns:p14="http://schemas.microsoft.com/office/powerpoint/2010/main" val="445054134"/>
              </p:ext>
            </p:extLst>
          </p:nvPr>
        </p:nvGraphicFramePr>
        <p:xfrm>
          <a:off x="4549514" y="621792"/>
          <a:ext cx="6807333" cy="554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4320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65026-677C-4075-A7EA-22EB09499508}"/>
              </a:ext>
            </a:extLst>
          </p:cNvPr>
          <p:cNvSpPr>
            <a:spLocks noGrp="1"/>
          </p:cNvSpPr>
          <p:nvPr>
            <p:ph type="title"/>
          </p:nvPr>
        </p:nvSpPr>
        <p:spPr>
          <a:xfrm>
            <a:off x="659233" y="1090670"/>
            <a:ext cx="3055127" cy="4809882"/>
          </a:xfrm>
        </p:spPr>
        <p:txBody>
          <a:bodyPr anchor="ctr">
            <a:normAutofit/>
          </a:bodyPr>
          <a:lstStyle/>
          <a:p>
            <a:r>
              <a:rPr lang="en-GB" sz="4000" b="1" dirty="0"/>
              <a:t>Operating Profit Margin</a:t>
            </a:r>
          </a:p>
        </p:txBody>
      </p:sp>
      <p:sp>
        <p:nvSpPr>
          <p:cNvPr id="17" name="Rectangle 16">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103223D-83B6-486E-B307-56E5ECAFCA6B}"/>
              </a:ext>
            </a:extLst>
          </p:cNvPr>
          <p:cNvGraphicFramePr>
            <a:graphicFrameLocks noGrp="1"/>
          </p:cNvGraphicFramePr>
          <p:nvPr>
            <p:ph idx="1"/>
            <p:extLst>
              <p:ext uri="{D42A27DB-BD31-4B8C-83A1-F6EECF244321}">
                <p14:modId xmlns:p14="http://schemas.microsoft.com/office/powerpoint/2010/main" val="696544675"/>
              </p:ext>
            </p:extLst>
          </p:nvPr>
        </p:nvGraphicFramePr>
        <p:xfrm>
          <a:off x="4549514" y="621792"/>
          <a:ext cx="6807333" cy="554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4245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28E5CB-913B-4378-97CE-18C9F6410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FA802-176D-4626-A1AC-AFD2CFAC04EA}"/>
              </a:ext>
            </a:extLst>
          </p:cNvPr>
          <p:cNvSpPr>
            <a:spLocks noGrp="1"/>
          </p:cNvSpPr>
          <p:nvPr>
            <p:ph type="title"/>
          </p:nvPr>
        </p:nvSpPr>
        <p:spPr>
          <a:xfrm>
            <a:off x="451693" y="557188"/>
            <a:ext cx="2721166" cy="5569291"/>
          </a:xfrm>
        </p:spPr>
        <p:txBody>
          <a:bodyPr>
            <a:normAutofit/>
          </a:bodyPr>
          <a:lstStyle/>
          <a:p>
            <a:r>
              <a:rPr lang="en-GB" sz="5200" b="1" dirty="0"/>
              <a:t>Net Profit Margin</a:t>
            </a:r>
          </a:p>
        </p:txBody>
      </p:sp>
      <p:graphicFrame>
        <p:nvGraphicFramePr>
          <p:cNvPr id="5" name="Content Placeholder 2">
            <a:extLst>
              <a:ext uri="{FF2B5EF4-FFF2-40B4-BE49-F238E27FC236}">
                <a16:creationId xmlns:a16="http://schemas.microsoft.com/office/drawing/2014/main" id="{EBDA2684-70A3-41A9-83D6-B05A234E51FF}"/>
              </a:ext>
            </a:extLst>
          </p:cNvPr>
          <p:cNvGraphicFramePr>
            <a:graphicFrameLocks noGrp="1"/>
          </p:cNvGraphicFramePr>
          <p:nvPr>
            <p:ph idx="1"/>
            <p:extLst>
              <p:ext uri="{D42A27DB-BD31-4B8C-83A1-F6EECF244321}">
                <p14:modId xmlns:p14="http://schemas.microsoft.com/office/powerpoint/2010/main" val="4241858703"/>
              </p:ext>
            </p:extLst>
          </p:nvPr>
        </p:nvGraphicFramePr>
        <p:xfrm>
          <a:off x="3767769" y="557188"/>
          <a:ext cx="7589079" cy="55692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2765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BDC10-A165-E4F9-9696-424B4579074D}"/>
              </a:ext>
            </a:extLst>
          </p:cNvPr>
          <p:cNvSpPr>
            <a:spLocks noGrp="1"/>
          </p:cNvSpPr>
          <p:nvPr>
            <p:ph type="title"/>
          </p:nvPr>
        </p:nvSpPr>
        <p:spPr/>
        <p:txBody>
          <a:bodyPr/>
          <a:lstStyle/>
          <a:p>
            <a:r>
              <a:rPr lang="en-GB" dirty="0"/>
              <a:t>Class Task.</a:t>
            </a:r>
          </a:p>
        </p:txBody>
      </p:sp>
      <p:sp>
        <p:nvSpPr>
          <p:cNvPr id="3" name="Content Placeholder 2">
            <a:extLst>
              <a:ext uri="{FF2B5EF4-FFF2-40B4-BE49-F238E27FC236}">
                <a16:creationId xmlns:a16="http://schemas.microsoft.com/office/drawing/2014/main" id="{6779D507-67F3-C8EE-7BF4-0E63AFD3DE2B}"/>
              </a:ext>
            </a:extLst>
          </p:cNvPr>
          <p:cNvSpPr>
            <a:spLocks noGrp="1"/>
          </p:cNvSpPr>
          <p:nvPr>
            <p:ph idx="1"/>
          </p:nvPr>
        </p:nvSpPr>
        <p:spPr/>
        <p:txBody>
          <a:bodyPr/>
          <a:lstStyle/>
          <a:p>
            <a:r>
              <a:rPr lang="en-GB" dirty="0"/>
              <a:t>Research your supermarket chain’s financial records and calculate their gross profit margin, operating profit margin and net profit margin.</a:t>
            </a:r>
          </a:p>
          <a:p>
            <a:endParaRPr lang="en-GB" dirty="0"/>
          </a:p>
          <a:p>
            <a:r>
              <a:rPr lang="en-GB" dirty="0">
                <a:hlinkClick r:id="rId2"/>
              </a:rPr>
              <a:t>What are your supermarket's gross, operating and net profit margins?</a:t>
            </a:r>
            <a:endParaRPr lang="en-GB" dirty="0"/>
          </a:p>
        </p:txBody>
      </p:sp>
    </p:spTree>
    <p:extLst>
      <p:ext uri="{BB962C8B-B14F-4D97-AF65-F5344CB8AC3E}">
        <p14:creationId xmlns:p14="http://schemas.microsoft.com/office/powerpoint/2010/main" val="1431506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0E5C8-95F5-8BAD-F083-D1FADCE29F01}"/>
              </a:ext>
            </a:extLst>
          </p:cNvPr>
          <p:cNvSpPr>
            <a:spLocks noGrp="1"/>
          </p:cNvSpPr>
          <p:nvPr>
            <p:ph type="title"/>
          </p:nvPr>
        </p:nvSpPr>
        <p:spPr/>
        <p:txBody>
          <a:bodyPr/>
          <a:lstStyle/>
          <a:p>
            <a:endParaRPr lang="en-GB"/>
          </a:p>
        </p:txBody>
      </p:sp>
      <p:pic>
        <p:nvPicPr>
          <p:cNvPr id="1026" name="Picture 2" descr="SWOT Analysis Explained – Forbes Advisor">
            <a:extLst>
              <a:ext uri="{FF2B5EF4-FFF2-40B4-BE49-F238E27FC236}">
                <a16:creationId xmlns:a16="http://schemas.microsoft.com/office/drawing/2014/main" id="{C02D5BC2-F7B1-655A-8279-A12B2CFB844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24200"/>
            <a:ext cx="12241063" cy="688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68231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5" name="Rectangle 820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30936" y="639520"/>
            <a:ext cx="3429000" cy="1719072"/>
          </a:xfrm>
        </p:spPr>
        <p:txBody>
          <a:bodyPr vert="horz" lIns="91440" tIns="45720" rIns="91440" bIns="45720" rtlCol="0" anchor="b">
            <a:normAutofit fontScale="90000"/>
          </a:bodyPr>
          <a:lstStyle/>
          <a:p>
            <a:r>
              <a:rPr lang="en-US" sz="3800" b="1" kern="1200" dirty="0">
                <a:solidFill>
                  <a:schemeClr val="tx1"/>
                </a:solidFill>
                <a:latin typeface="+mn-lt"/>
              </a:rPr>
              <a:t>The Final Stage of the Marketing Audit</a:t>
            </a:r>
          </a:p>
        </p:txBody>
      </p:sp>
      <p:sp>
        <p:nvSpPr>
          <p:cNvPr id="820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557357B-28FE-7BD9-4BC6-D724873AD673}"/>
              </a:ext>
            </a:extLst>
          </p:cNvPr>
          <p:cNvSpPr txBox="1"/>
          <p:nvPr/>
        </p:nvSpPr>
        <p:spPr>
          <a:xfrm>
            <a:off x="630936" y="2807208"/>
            <a:ext cx="3429000" cy="3410712"/>
          </a:xfrm>
          <a:prstGeom prst="rect">
            <a:avLst/>
          </a:prstGeom>
        </p:spPr>
        <p:txBody>
          <a:bodyPr vert="horz" lIns="91440" tIns="45720" rIns="91440" bIns="45720" rtlCol="0" anchor="t">
            <a:normAutofit fontScale="92500"/>
          </a:bodyPr>
          <a:lstStyle/>
          <a:p>
            <a:pPr>
              <a:lnSpc>
                <a:spcPct val="90000"/>
              </a:lnSpc>
              <a:spcAft>
                <a:spcPts val="600"/>
              </a:spcAft>
            </a:pPr>
            <a:r>
              <a:rPr lang="en-US" sz="2200" dirty="0"/>
              <a:t>A SWOT analysis is the </a:t>
            </a:r>
            <a:r>
              <a:rPr lang="en-US" sz="2200" b="1" dirty="0"/>
              <a:t>final stage </a:t>
            </a:r>
            <a:r>
              <a:rPr lang="en-US" sz="2200" dirty="0"/>
              <a:t>of the marketing audit. </a:t>
            </a:r>
          </a:p>
          <a:p>
            <a:pPr>
              <a:lnSpc>
                <a:spcPct val="90000"/>
              </a:lnSpc>
              <a:spcAft>
                <a:spcPts val="600"/>
              </a:spcAft>
            </a:pPr>
            <a:r>
              <a:rPr lang="en-US" sz="2200" dirty="0"/>
              <a:t>A summary of </a:t>
            </a:r>
            <a:r>
              <a:rPr lang="en-US" sz="2200" b="1" dirty="0"/>
              <a:t>all the key findings of your audit </a:t>
            </a:r>
            <a:r>
              <a:rPr lang="en-US" sz="2200" dirty="0"/>
              <a:t>used to highlight both </a:t>
            </a:r>
            <a:r>
              <a:rPr lang="en-US" sz="2200" b="1" dirty="0"/>
              <a:t>internal</a:t>
            </a:r>
            <a:r>
              <a:rPr lang="en-US" sz="2200" dirty="0"/>
              <a:t> and </a:t>
            </a:r>
            <a:r>
              <a:rPr lang="en-US" sz="2200" b="1" dirty="0"/>
              <a:t>external</a:t>
            </a:r>
            <a:r>
              <a:rPr lang="en-US" sz="2200" dirty="0"/>
              <a:t> (macro and micro) factors affecting the business.</a:t>
            </a:r>
          </a:p>
          <a:p>
            <a:pPr>
              <a:lnSpc>
                <a:spcPct val="90000"/>
              </a:lnSpc>
              <a:spcAft>
                <a:spcPts val="600"/>
              </a:spcAft>
            </a:pPr>
            <a:endParaRPr lang="en-US" sz="2200" dirty="0"/>
          </a:p>
          <a:p>
            <a:pPr>
              <a:lnSpc>
                <a:spcPct val="90000"/>
              </a:lnSpc>
              <a:spcAft>
                <a:spcPts val="600"/>
              </a:spcAft>
            </a:pPr>
            <a:r>
              <a:rPr lang="en-US" sz="2200" dirty="0"/>
              <a:t>No new factors should be introduced in the SWOT</a:t>
            </a:r>
          </a:p>
        </p:txBody>
      </p:sp>
      <p:pic>
        <p:nvPicPr>
          <p:cNvPr id="8196" name="Picture 4" descr="What is a Simplified SWOT Analysis Definition in 4 Steps"/>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147179" y="730961"/>
            <a:ext cx="8000981" cy="5340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7326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2276" y="365125"/>
            <a:ext cx="10851524" cy="871247"/>
          </a:xfrm>
        </p:spPr>
        <p:txBody>
          <a:bodyPr/>
          <a:lstStyle/>
          <a:p>
            <a:r>
              <a:rPr lang="en-GB" b="1" u="sng" dirty="0">
                <a:latin typeface="+mn-lt"/>
              </a:rPr>
              <a:t>SWOT Analysis</a:t>
            </a:r>
          </a:p>
        </p:txBody>
      </p:sp>
      <p:sp>
        <p:nvSpPr>
          <p:cNvPr id="5" name="Content Placeholder 4"/>
          <p:cNvSpPr>
            <a:spLocks noGrp="1"/>
          </p:cNvSpPr>
          <p:nvPr>
            <p:ph sz="half" idx="1"/>
          </p:nvPr>
        </p:nvSpPr>
        <p:spPr>
          <a:xfrm>
            <a:off x="502276" y="1563837"/>
            <a:ext cx="5517524" cy="4613126"/>
          </a:xfrm>
        </p:spPr>
        <p:txBody>
          <a:bodyPr>
            <a:normAutofit/>
          </a:bodyPr>
          <a:lstStyle/>
          <a:p>
            <a:r>
              <a:rPr lang="en-GB" b="1" dirty="0">
                <a:solidFill>
                  <a:srgbClr val="FF0000"/>
                </a:solidFill>
                <a:latin typeface="Noto Sans" panose="020B0502040504020204" pitchFamily="34" charset="0"/>
              </a:rPr>
              <a:t>Strengths and Weaknesses </a:t>
            </a:r>
            <a:r>
              <a:rPr lang="en-GB" b="1" dirty="0">
                <a:latin typeface="Noto Sans" panose="020B0502040504020204" pitchFamily="34" charset="0"/>
              </a:rPr>
              <a:t>are drawn from your </a:t>
            </a:r>
            <a:r>
              <a:rPr lang="en-GB" b="1" dirty="0">
                <a:solidFill>
                  <a:srgbClr val="FF0000"/>
                </a:solidFill>
                <a:latin typeface="Noto Sans" panose="020B0502040504020204" pitchFamily="34" charset="0"/>
              </a:rPr>
              <a:t>Internal Audit </a:t>
            </a:r>
            <a:r>
              <a:rPr lang="en-GB" b="1" dirty="0">
                <a:latin typeface="Noto Sans" panose="020B0502040504020204" pitchFamily="34" charset="0"/>
              </a:rPr>
              <a:t>analysis</a:t>
            </a:r>
          </a:p>
          <a:p>
            <a:endParaRPr lang="en-GB" b="1" dirty="0">
              <a:solidFill>
                <a:srgbClr val="161616"/>
              </a:solidFill>
              <a:latin typeface="Noto Sans" panose="020B0502040504020204" pitchFamily="34" charset="0"/>
            </a:endParaRPr>
          </a:p>
          <a:p>
            <a:r>
              <a:rPr lang="en-GB" b="1" dirty="0">
                <a:solidFill>
                  <a:srgbClr val="FF0000"/>
                </a:solidFill>
                <a:latin typeface="Noto Sans" panose="020B0502040504020204" pitchFamily="34" charset="0"/>
              </a:rPr>
              <a:t>Opportunities and Threats </a:t>
            </a:r>
            <a:r>
              <a:rPr lang="en-GB" b="1" dirty="0">
                <a:solidFill>
                  <a:srgbClr val="161616"/>
                </a:solidFill>
                <a:latin typeface="Noto Sans" panose="020B0502040504020204" pitchFamily="34" charset="0"/>
              </a:rPr>
              <a:t>are drawn from your </a:t>
            </a:r>
            <a:r>
              <a:rPr lang="en-GB" b="1" dirty="0">
                <a:solidFill>
                  <a:srgbClr val="FF0000"/>
                </a:solidFill>
                <a:latin typeface="Noto Sans" panose="020B0502040504020204" pitchFamily="34" charset="0"/>
              </a:rPr>
              <a:t>External Audit </a:t>
            </a:r>
            <a:r>
              <a:rPr lang="en-GB" b="1" dirty="0">
                <a:solidFill>
                  <a:srgbClr val="161616"/>
                </a:solidFill>
                <a:latin typeface="Noto Sans" panose="020B0502040504020204" pitchFamily="34" charset="0"/>
              </a:rPr>
              <a:t>analysis (MACRO, MICRO).</a:t>
            </a:r>
          </a:p>
          <a:p>
            <a:endParaRPr lang="en-GB" dirty="0"/>
          </a:p>
        </p:txBody>
      </p:sp>
      <p:pic>
        <p:nvPicPr>
          <p:cNvPr id="1026" name="Picture 2" descr="How to Make Your SWOT Analysis Actionable"/>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34126" t="7190" r="2615" b="6765"/>
          <a:stretch/>
        </p:blipFill>
        <p:spPr bwMode="auto">
          <a:xfrm>
            <a:off x="6249501" y="1453421"/>
            <a:ext cx="5778028" cy="4613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46671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4548-B907-91C7-9297-154E458F7011}"/>
              </a:ext>
            </a:extLst>
          </p:cNvPr>
          <p:cNvSpPr>
            <a:spLocks noGrp="1"/>
          </p:cNvSpPr>
          <p:nvPr>
            <p:ph type="title"/>
          </p:nvPr>
        </p:nvSpPr>
        <p:spPr>
          <a:xfrm>
            <a:off x="609600" y="365760"/>
            <a:ext cx="10344912" cy="1056640"/>
          </a:xfrm>
        </p:spPr>
        <p:txBody>
          <a:bodyPr/>
          <a:lstStyle/>
          <a:p>
            <a:r>
              <a:rPr lang="en-GB" b="1" u="sng" dirty="0">
                <a:latin typeface="Calibri" panose="020F0502020204030204" pitchFamily="34" charset="0"/>
                <a:cs typeface="Calibri" panose="020F0502020204030204" pitchFamily="34" charset="0"/>
              </a:rPr>
              <a:t>Conducting Your SWOT Analysis</a:t>
            </a:r>
          </a:p>
        </p:txBody>
      </p:sp>
      <p:sp>
        <p:nvSpPr>
          <p:cNvPr id="3" name="Content Placeholder 2">
            <a:extLst>
              <a:ext uri="{FF2B5EF4-FFF2-40B4-BE49-F238E27FC236}">
                <a16:creationId xmlns:a16="http://schemas.microsoft.com/office/drawing/2014/main" id="{00CF050E-ADB3-48E1-FE0D-94E1CF4EC91C}"/>
              </a:ext>
            </a:extLst>
          </p:cNvPr>
          <p:cNvSpPr>
            <a:spLocks noGrp="1"/>
          </p:cNvSpPr>
          <p:nvPr>
            <p:ph idx="1"/>
          </p:nvPr>
        </p:nvSpPr>
        <p:spPr>
          <a:xfrm>
            <a:off x="609599" y="1422400"/>
            <a:ext cx="10981387" cy="5069839"/>
          </a:xfrm>
        </p:spPr>
        <p:txBody>
          <a:bodyPr>
            <a:noAutofit/>
          </a:bodyPr>
          <a:lstStyle/>
          <a:p>
            <a:pPr algn="l"/>
            <a:r>
              <a:rPr lang="en-GB" dirty="0">
                <a:solidFill>
                  <a:srgbClr val="161616"/>
                </a:solidFill>
              </a:rPr>
              <a:t>S</a:t>
            </a:r>
            <a:r>
              <a:rPr lang="en-GB" b="0" i="0" dirty="0">
                <a:solidFill>
                  <a:srgbClr val="161616"/>
                </a:solidFill>
                <a:effectLst/>
              </a:rPr>
              <a:t>tart by looking at the </a:t>
            </a:r>
            <a:r>
              <a:rPr lang="en-GB" b="1" i="0" dirty="0">
                <a:solidFill>
                  <a:srgbClr val="161616"/>
                </a:solidFill>
                <a:effectLst/>
              </a:rPr>
              <a:t>internal factors </a:t>
            </a:r>
            <a:r>
              <a:rPr lang="en-GB" b="0" i="0" dirty="0">
                <a:solidFill>
                  <a:srgbClr val="161616"/>
                </a:solidFill>
                <a:effectLst/>
              </a:rPr>
              <a:t>first.</a:t>
            </a:r>
          </a:p>
          <a:p>
            <a:pPr algn="l"/>
            <a:endParaRPr lang="en-GB" sz="1000" b="0" i="0" dirty="0">
              <a:solidFill>
                <a:srgbClr val="161616"/>
              </a:solidFill>
              <a:effectLst/>
            </a:endParaRPr>
          </a:p>
          <a:p>
            <a:pPr algn="l"/>
            <a:r>
              <a:rPr lang="en-GB" b="0" i="0" dirty="0">
                <a:solidFill>
                  <a:srgbClr val="161616"/>
                </a:solidFill>
                <a:effectLst/>
              </a:rPr>
              <a:t>Strengths can be identified by asking what advantages the organisation has. i.e. a brand name, patent or a workforce with a particular skillset.</a:t>
            </a:r>
          </a:p>
          <a:p>
            <a:pPr algn="l"/>
            <a:endParaRPr lang="en-GB" sz="1000" b="0" i="0" dirty="0">
              <a:solidFill>
                <a:srgbClr val="161616"/>
              </a:solidFill>
              <a:effectLst/>
            </a:endParaRPr>
          </a:p>
          <a:p>
            <a:pPr algn="l"/>
            <a:r>
              <a:rPr lang="en-GB" b="0" i="0" dirty="0">
                <a:solidFill>
                  <a:srgbClr val="161616"/>
                </a:solidFill>
                <a:effectLst/>
              </a:rPr>
              <a:t>Weaknesses </a:t>
            </a:r>
            <a:r>
              <a:rPr lang="en-GB" dirty="0">
                <a:solidFill>
                  <a:srgbClr val="161616"/>
                </a:solidFill>
              </a:rPr>
              <a:t>identify</a:t>
            </a:r>
            <a:r>
              <a:rPr lang="en-GB" b="0" i="0" dirty="0">
                <a:solidFill>
                  <a:srgbClr val="161616"/>
                </a:solidFill>
                <a:effectLst/>
              </a:rPr>
              <a:t> areas your organisation </a:t>
            </a:r>
            <a:r>
              <a:rPr lang="en-GB" dirty="0">
                <a:solidFill>
                  <a:srgbClr val="161616"/>
                </a:solidFill>
              </a:rPr>
              <a:t>needs</a:t>
            </a:r>
            <a:r>
              <a:rPr lang="en-GB" b="0" i="0" dirty="0">
                <a:solidFill>
                  <a:srgbClr val="161616"/>
                </a:solidFill>
                <a:effectLst/>
              </a:rPr>
              <a:t> to improve. </a:t>
            </a:r>
          </a:p>
          <a:p>
            <a:pPr algn="l"/>
            <a:endParaRPr lang="en-GB" sz="1000" b="0" i="0" dirty="0">
              <a:solidFill>
                <a:srgbClr val="161616"/>
              </a:solidFill>
              <a:effectLst/>
            </a:endParaRPr>
          </a:p>
          <a:p>
            <a:pPr algn="l"/>
            <a:r>
              <a:rPr lang="en-GB" b="0" i="0" dirty="0">
                <a:solidFill>
                  <a:srgbClr val="161616"/>
                </a:solidFill>
                <a:effectLst/>
              </a:rPr>
              <a:t>When identifying strengths and weaknesses, it’s important to compare your organisation to its competitors. Some of your proposed strengths could be a necessity in your organisation’s market and therefore not actually a strength.</a:t>
            </a:r>
          </a:p>
        </p:txBody>
      </p:sp>
    </p:spTree>
    <p:extLst>
      <p:ext uri="{BB962C8B-B14F-4D97-AF65-F5344CB8AC3E}">
        <p14:creationId xmlns:p14="http://schemas.microsoft.com/office/powerpoint/2010/main" val="37362089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4548-B907-91C7-9297-154E458F7011}"/>
              </a:ext>
            </a:extLst>
          </p:cNvPr>
          <p:cNvSpPr>
            <a:spLocks noGrp="1"/>
          </p:cNvSpPr>
          <p:nvPr>
            <p:ph type="title"/>
          </p:nvPr>
        </p:nvSpPr>
        <p:spPr>
          <a:xfrm>
            <a:off x="609600" y="365760"/>
            <a:ext cx="10344912" cy="1056640"/>
          </a:xfrm>
        </p:spPr>
        <p:txBody>
          <a:bodyPr/>
          <a:lstStyle/>
          <a:p>
            <a:r>
              <a:rPr lang="en-GB" b="1" u="sng" dirty="0">
                <a:latin typeface="Calibri" panose="020F0502020204030204" pitchFamily="34" charset="0"/>
                <a:cs typeface="Calibri" panose="020F0502020204030204" pitchFamily="34" charset="0"/>
              </a:rPr>
              <a:t>Conducting Your SWOT Analysis</a:t>
            </a:r>
          </a:p>
        </p:txBody>
      </p:sp>
      <p:sp>
        <p:nvSpPr>
          <p:cNvPr id="3" name="Content Placeholder 2">
            <a:extLst>
              <a:ext uri="{FF2B5EF4-FFF2-40B4-BE49-F238E27FC236}">
                <a16:creationId xmlns:a16="http://schemas.microsoft.com/office/drawing/2014/main" id="{00CF050E-ADB3-48E1-FE0D-94E1CF4EC91C}"/>
              </a:ext>
            </a:extLst>
          </p:cNvPr>
          <p:cNvSpPr>
            <a:spLocks noGrp="1"/>
          </p:cNvSpPr>
          <p:nvPr>
            <p:ph idx="1"/>
          </p:nvPr>
        </p:nvSpPr>
        <p:spPr>
          <a:xfrm>
            <a:off x="609599" y="1639614"/>
            <a:ext cx="10468303" cy="4852625"/>
          </a:xfrm>
        </p:spPr>
        <p:txBody>
          <a:bodyPr>
            <a:noAutofit/>
          </a:bodyPr>
          <a:lstStyle/>
          <a:p>
            <a:r>
              <a:rPr lang="en-GB" b="0" i="0" dirty="0">
                <a:solidFill>
                  <a:srgbClr val="161616"/>
                </a:solidFill>
                <a:effectLst/>
                <a:latin typeface="Calibri" panose="020F0502020204030204" pitchFamily="34" charset="0"/>
                <a:cs typeface="Calibri" panose="020F0502020204030204" pitchFamily="34" charset="0"/>
              </a:rPr>
              <a:t>Once you’ve identified the internal factors, you need to move onto the external opportunities and threats. </a:t>
            </a:r>
          </a:p>
          <a:p>
            <a:endParaRPr lang="en-GB" sz="1000" b="0" i="0" dirty="0">
              <a:solidFill>
                <a:srgbClr val="161616"/>
              </a:solidFill>
              <a:effectLst/>
              <a:latin typeface="Calibri" panose="020F0502020204030204" pitchFamily="34" charset="0"/>
              <a:cs typeface="Calibri" panose="020F0502020204030204" pitchFamily="34" charset="0"/>
            </a:endParaRPr>
          </a:p>
          <a:p>
            <a:r>
              <a:rPr lang="en-GB" dirty="0">
                <a:solidFill>
                  <a:srgbClr val="161616"/>
                </a:solidFill>
                <a:latin typeface="Calibri" panose="020F0502020204030204" pitchFamily="34" charset="0"/>
                <a:cs typeface="Calibri" panose="020F0502020204030204" pitchFamily="34" charset="0"/>
              </a:rPr>
              <a:t>These are the factors you analysed in your </a:t>
            </a:r>
            <a:r>
              <a:rPr lang="en-GB" b="0" i="0" dirty="0">
                <a:solidFill>
                  <a:srgbClr val="161616"/>
                </a:solidFill>
                <a:effectLst/>
                <a:latin typeface="Calibri" panose="020F0502020204030204" pitchFamily="34" charset="0"/>
                <a:cs typeface="Calibri" panose="020F0502020204030204" pitchFamily="34" charset="0"/>
              </a:rPr>
              <a:t>external audit.</a:t>
            </a:r>
          </a:p>
          <a:p>
            <a:endParaRPr lang="en-GB" b="0" i="0" dirty="0">
              <a:solidFill>
                <a:srgbClr val="161616"/>
              </a:solidFill>
              <a:effectLst/>
              <a:latin typeface="Calibri" panose="020F0502020204030204" pitchFamily="34" charset="0"/>
              <a:cs typeface="Calibri" panose="020F0502020204030204" pitchFamily="34" charset="0"/>
            </a:endParaRPr>
          </a:p>
          <a:p>
            <a:r>
              <a:rPr lang="en-GB" dirty="0">
                <a:solidFill>
                  <a:srgbClr val="161616"/>
                </a:solidFill>
                <a:latin typeface="Calibri" panose="020F0502020204030204" pitchFamily="34" charset="0"/>
                <a:cs typeface="Calibri" panose="020F0502020204030204" pitchFamily="34" charset="0"/>
              </a:rPr>
              <a:t>You must identify the opportunities and threats to your company that result from your macro and micro environmental analysis.  </a:t>
            </a:r>
            <a:endParaRPr lang="en-GB" b="0" i="0" dirty="0">
              <a:solidFill>
                <a:srgbClr val="161616"/>
              </a:solidFill>
              <a:effectLst/>
              <a:latin typeface="Calibri" panose="020F0502020204030204" pitchFamily="34" charset="0"/>
              <a:cs typeface="Calibri" panose="020F0502020204030204" pitchFamily="34" charset="0"/>
            </a:endParaRPr>
          </a:p>
          <a:p>
            <a:pPr marL="0" indent="0">
              <a:buNone/>
            </a:pPr>
            <a:endParaRPr lang="en-GB" b="0" i="0" dirty="0">
              <a:solidFill>
                <a:srgbClr val="161616"/>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443940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4548-B907-91C7-9297-154E458F7011}"/>
              </a:ext>
            </a:extLst>
          </p:cNvPr>
          <p:cNvSpPr>
            <a:spLocks noGrp="1"/>
          </p:cNvSpPr>
          <p:nvPr>
            <p:ph type="title"/>
          </p:nvPr>
        </p:nvSpPr>
        <p:spPr>
          <a:xfrm>
            <a:off x="609600" y="365760"/>
            <a:ext cx="10344912" cy="1056640"/>
          </a:xfrm>
        </p:spPr>
        <p:txBody>
          <a:bodyPr/>
          <a:lstStyle/>
          <a:p>
            <a:r>
              <a:rPr lang="en-GB" b="1" u="sng" dirty="0">
                <a:latin typeface="Calibri" panose="020F0502020204030204" pitchFamily="34" charset="0"/>
                <a:cs typeface="Calibri" panose="020F0502020204030204" pitchFamily="34" charset="0"/>
              </a:rPr>
              <a:t>SWOT Analysis</a:t>
            </a:r>
          </a:p>
        </p:txBody>
      </p:sp>
      <p:sp>
        <p:nvSpPr>
          <p:cNvPr id="3" name="Content Placeholder 2">
            <a:extLst>
              <a:ext uri="{FF2B5EF4-FFF2-40B4-BE49-F238E27FC236}">
                <a16:creationId xmlns:a16="http://schemas.microsoft.com/office/drawing/2014/main" id="{00CF050E-ADB3-48E1-FE0D-94E1CF4EC91C}"/>
              </a:ext>
            </a:extLst>
          </p:cNvPr>
          <p:cNvSpPr>
            <a:spLocks noGrp="1"/>
          </p:cNvSpPr>
          <p:nvPr>
            <p:ph idx="1"/>
          </p:nvPr>
        </p:nvSpPr>
        <p:spPr>
          <a:xfrm>
            <a:off x="609600" y="1493520"/>
            <a:ext cx="9916160" cy="4998720"/>
          </a:xfrm>
        </p:spPr>
        <p:txBody>
          <a:bodyPr>
            <a:noAutofit/>
          </a:bodyPr>
          <a:lstStyle/>
          <a:p>
            <a:endParaRPr lang="en-GB" sz="1000" b="0" i="0" dirty="0">
              <a:solidFill>
                <a:srgbClr val="161616"/>
              </a:solidFill>
              <a:effectLst/>
              <a:latin typeface="Calibri" panose="020F0502020204030204" pitchFamily="34" charset="0"/>
              <a:cs typeface="Calibri" panose="020F0502020204030204" pitchFamily="34" charset="0"/>
            </a:endParaRPr>
          </a:p>
          <a:p>
            <a:r>
              <a:rPr lang="en-GB" dirty="0">
                <a:solidFill>
                  <a:srgbClr val="161616"/>
                </a:solidFill>
                <a:latin typeface="Calibri" panose="020F0502020204030204" pitchFamily="34" charset="0"/>
                <a:cs typeface="Calibri" panose="020F0502020204030204" pitchFamily="34" charset="0"/>
              </a:rPr>
              <a:t>The SWOT provides focus on which to develop your marketing objectives and strategy</a:t>
            </a:r>
            <a:r>
              <a:rPr lang="en-GB" b="0" i="0" dirty="0">
                <a:solidFill>
                  <a:srgbClr val="161616"/>
                </a:solidFill>
                <a:effectLst/>
                <a:latin typeface="Calibri" panose="020F0502020204030204" pitchFamily="34" charset="0"/>
                <a:cs typeface="Calibri" panose="020F0502020204030204" pitchFamily="34" charset="0"/>
              </a:rPr>
              <a:t> </a:t>
            </a:r>
          </a:p>
          <a:p>
            <a:endParaRPr lang="en-GB" sz="1000" b="0" i="0" dirty="0">
              <a:solidFill>
                <a:srgbClr val="161616"/>
              </a:solidFill>
              <a:effectLst/>
              <a:latin typeface="Calibri" panose="020F0502020204030204" pitchFamily="34" charset="0"/>
              <a:cs typeface="Calibri" panose="020F0502020204030204" pitchFamily="34" charset="0"/>
            </a:endParaRPr>
          </a:p>
          <a:p>
            <a:r>
              <a:rPr lang="en-GB" b="0" i="0" dirty="0">
                <a:effectLst/>
                <a:latin typeface="Calibri" panose="020F0502020204030204" pitchFamily="34" charset="0"/>
                <a:cs typeface="Calibri" panose="020F0502020204030204" pitchFamily="34" charset="0"/>
              </a:rPr>
              <a:t>SWOT is really useful but on its own doesn’t generate actionable ideas for improvements. </a:t>
            </a:r>
          </a:p>
          <a:p>
            <a:endParaRPr lang="en-GB" sz="1000" dirty="0">
              <a:latin typeface="Calibri" panose="020F0502020204030204" pitchFamily="34" charset="0"/>
              <a:cs typeface="Calibri" panose="020F0502020204030204" pitchFamily="34" charset="0"/>
            </a:endParaRPr>
          </a:p>
          <a:p>
            <a:r>
              <a:rPr lang="en-GB" b="0" i="0" dirty="0">
                <a:effectLst/>
                <a:latin typeface="Calibri" panose="020F0502020204030204" pitchFamily="34" charset="0"/>
                <a:cs typeface="Calibri" panose="020F0502020204030204" pitchFamily="34" charset="0"/>
              </a:rPr>
              <a:t>That’s where a TOWS comes in.</a:t>
            </a:r>
          </a:p>
        </p:txBody>
      </p:sp>
    </p:spTree>
    <p:extLst>
      <p:ext uri="{BB962C8B-B14F-4D97-AF65-F5344CB8AC3E}">
        <p14:creationId xmlns:p14="http://schemas.microsoft.com/office/powerpoint/2010/main" val="3757806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7E027-9F2F-7A11-17F6-0BFBF8E0C150}"/>
              </a:ext>
            </a:extLst>
          </p:cNvPr>
          <p:cNvSpPr>
            <a:spLocks noGrp="1"/>
          </p:cNvSpPr>
          <p:nvPr>
            <p:ph type="title"/>
          </p:nvPr>
        </p:nvSpPr>
        <p:spPr/>
        <p:txBody>
          <a:bodyPr/>
          <a:lstStyle/>
          <a:p>
            <a:r>
              <a:rPr lang="en-GB" dirty="0"/>
              <a:t>SWOT Analysis of Tesla!</a:t>
            </a:r>
          </a:p>
        </p:txBody>
      </p:sp>
      <p:pic>
        <p:nvPicPr>
          <p:cNvPr id="4" name="Online Media 3" title="Tesla SWOT analysis">
            <a:hlinkClick r:id="" action="ppaction://media"/>
            <a:extLst>
              <a:ext uri="{FF2B5EF4-FFF2-40B4-BE49-F238E27FC236}">
                <a16:creationId xmlns:a16="http://schemas.microsoft.com/office/drawing/2014/main" id="{2E219FFC-A0FD-60AA-72AE-E44CEB27C3A0}"/>
              </a:ext>
            </a:extLst>
          </p:cNvPr>
          <p:cNvPicPr>
            <a:picLocks noGrp="1" noRot="1" noChangeAspect="1"/>
          </p:cNvPicPr>
          <p:nvPr>
            <p:ph idx="1"/>
            <a:videoFile r:link="rId1"/>
          </p:nvPr>
        </p:nvPicPr>
        <p:blipFill>
          <a:blip r:embed="rId3"/>
          <a:stretch>
            <a:fillRect/>
          </a:stretch>
        </p:blipFill>
        <p:spPr>
          <a:xfrm>
            <a:off x="2156637" y="1222271"/>
            <a:ext cx="9804991" cy="5540194"/>
          </a:xfrm>
          <a:prstGeom prst="rect">
            <a:avLst/>
          </a:prstGeom>
        </p:spPr>
      </p:pic>
    </p:spTree>
    <p:extLst>
      <p:ext uri="{BB962C8B-B14F-4D97-AF65-F5344CB8AC3E}">
        <p14:creationId xmlns:p14="http://schemas.microsoft.com/office/powerpoint/2010/main" val="1089656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B1382-A591-78A2-69AB-C652ABD29E5E}"/>
              </a:ext>
            </a:extLst>
          </p:cNvPr>
          <p:cNvSpPr>
            <a:spLocks noGrp="1"/>
          </p:cNvSpPr>
          <p:nvPr>
            <p:ph type="title"/>
          </p:nvPr>
        </p:nvSpPr>
        <p:spPr>
          <a:xfrm>
            <a:off x="674914" y="158296"/>
            <a:ext cx="10515600" cy="1115333"/>
          </a:xfrm>
        </p:spPr>
        <p:txBody>
          <a:bodyPr>
            <a:normAutofit/>
          </a:bodyPr>
          <a:lstStyle/>
          <a:p>
            <a:r>
              <a:rPr lang="en-GB" b="1" u="sng" dirty="0">
                <a:latin typeface="+mn-lt"/>
              </a:rPr>
              <a:t>Example SWOT Analysis - Netflix</a:t>
            </a:r>
            <a:r>
              <a:rPr lang="en-GB" dirty="0">
                <a:hlinkClick r:id="rId2"/>
              </a:rPr>
              <a:t> </a:t>
            </a:r>
            <a:br>
              <a:rPr lang="en-GB" dirty="0">
                <a:hlinkClick r:id="rId2"/>
              </a:rPr>
            </a:br>
            <a:r>
              <a:rPr lang="en-GB" sz="1100" dirty="0" err="1">
                <a:hlinkClick r:id="rId2"/>
              </a:rPr>
              <a:t>Netflix</a:t>
            </a:r>
            <a:r>
              <a:rPr lang="en-GB" sz="1100" dirty="0">
                <a:hlinkClick r:id="rId2"/>
              </a:rPr>
              <a:t> SWOT Analysis: Will The Tech Giant Survive Or Thrive? (garyfox.co)</a:t>
            </a:r>
            <a:endParaRPr lang="en-GB" sz="1100" b="1" u="sng" dirty="0">
              <a:latin typeface="+mn-lt"/>
            </a:endParaRPr>
          </a:p>
        </p:txBody>
      </p:sp>
      <p:pic>
        <p:nvPicPr>
          <p:cNvPr id="2050" name="Picture 2" descr="Netflix Swot Analysis">
            <a:extLst>
              <a:ext uri="{FF2B5EF4-FFF2-40B4-BE49-F238E27FC236}">
                <a16:creationId xmlns:a16="http://schemas.microsoft.com/office/drawing/2014/main" id="{B12BB93E-0CAA-F0A4-8FF4-E4B8C3CBF370}"/>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9616"/>
          <a:stretch/>
        </p:blipFill>
        <p:spPr bwMode="auto">
          <a:xfrm>
            <a:off x="544286" y="903890"/>
            <a:ext cx="10885715" cy="5934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9370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Nike: Business Model, Canvas &amp;amp; SWOT Analysis | Swot analysis, Analysis,  Business analysis">
            <a:extLst>
              <a:ext uri="{FF2B5EF4-FFF2-40B4-BE49-F238E27FC236}">
                <a16:creationId xmlns:a16="http://schemas.microsoft.com/office/drawing/2014/main" id="{F7561F2D-8422-2B67-C6C8-1F9BF25D823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r="-2" b="53"/>
          <a:stretch/>
        </p:blipFill>
        <p:spPr bwMode="auto">
          <a:xfrm>
            <a:off x="-6588" y="10"/>
            <a:ext cx="12198588"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5" name="Rectangle 3084">
            <a:extLst>
              <a:ext uri="{FF2B5EF4-FFF2-40B4-BE49-F238E27FC236}">
                <a16:creationId xmlns:a16="http://schemas.microsoft.com/office/drawing/2014/main" id="{EBB17A8D-9B05-F73E-604D-3FF58B8A1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49000">
                <a:srgbClr val="000000">
                  <a:alpha val="12000"/>
                </a:srgbClr>
              </a:gs>
              <a:gs pos="100000">
                <a:srgbClr val="000000">
                  <a:alpha val="46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86" name="Straight Connector 3085">
            <a:extLst>
              <a:ext uri="{FF2B5EF4-FFF2-40B4-BE49-F238E27FC236}">
                <a16:creationId xmlns:a16="http://schemas.microsoft.com/office/drawing/2014/main" id="{08671CFF-13CE-4046-6B91-44F30DCCF2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34799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690688"/>
          </a:xfrm>
          <a:solidFill>
            <a:srgbClr val="9999FF"/>
          </a:solidFill>
        </p:spPr>
        <p:txBody>
          <a:bodyPr>
            <a:normAutofit/>
          </a:bodyPr>
          <a:lstStyle/>
          <a:p>
            <a:r>
              <a:rPr lang="en-GB" sz="6000" b="1" dirty="0">
                <a:latin typeface="+mn-lt"/>
              </a:rPr>
              <a:t>Going </a:t>
            </a:r>
            <a:r>
              <a:rPr lang="en-GB" sz="6000" b="1" dirty="0">
                <a:solidFill>
                  <a:srgbClr val="FF0000"/>
                </a:solidFill>
                <a:latin typeface="+mn-lt"/>
              </a:rPr>
              <a:t>Beyond</a:t>
            </a:r>
            <a:r>
              <a:rPr lang="en-GB" sz="6000" b="1" dirty="0">
                <a:latin typeface="+mn-lt"/>
              </a:rPr>
              <a:t> a SWOT Analysis</a:t>
            </a:r>
          </a:p>
        </p:txBody>
      </p:sp>
      <p:pic>
        <p:nvPicPr>
          <p:cNvPr id="9218" name="Picture 2" descr="Vertica 10.1.1 Goes Beyond Analytics with Support for Azure Cloud,  Kubernetes, and Containers | Vertic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690689"/>
            <a:ext cx="12192000" cy="5296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55997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4548-B907-91C7-9297-154E458F7011}"/>
              </a:ext>
            </a:extLst>
          </p:cNvPr>
          <p:cNvSpPr>
            <a:spLocks noGrp="1"/>
          </p:cNvSpPr>
          <p:nvPr>
            <p:ph type="title"/>
          </p:nvPr>
        </p:nvSpPr>
        <p:spPr>
          <a:xfrm>
            <a:off x="609600" y="365760"/>
            <a:ext cx="10344912" cy="1056640"/>
          </a:xfrm>
        </p:spPr>
        <p:txBody>
          <a:bodyPr/>
          <a:lstStyle/>
          <a:p>
            <a:r>
              <a:rPr lang="en-GB" b="1" u="sng" dirty="0">
                <a:latin typeface="Calibri" panose="020F0502020204030204" pitchFamily="34" charset="0"/>
                <a:cs typeface="Calibri" panose="020F0502020204030204" pitchFamily="34" charset="0"/>
              </a:rPr>
              <a:t>TOWS Analysis</a:t>
            </a:r>
          </a:p>
        </p:txBody>
      </p:sp>
      <p:sp>
        <p:nvSpPr>
          <p:cNvPr id="3" name="Content Placeholder 2">
            <a:extLst>
              <a:ext uri="{FF2B5EF4-FFF2-40B4-BE49-F238E27FC236}">
                <a16:creationId xmlns:a16="http://schemas.microsoft.com/office/drawing/2014/main" id="{00CF050E-ADB3-48E1-FE0D-94E1CF4EC91C}"/>
              </a:ext>
            </a:extLst>
          </p:cNvPr>
          <p:cNvSpPr>
            <a:spLocks noGrp="1"/>
          </p:cNvSpPr>
          <p:nvPr>
            <p:ph idx="1"/>
          </p:nvPr>
        </p:nvSpPr>
        <p:spPr>
          <a:xfrm>
            <a:off x="609600" y="1493520"/>
            <a:ext cx="9916160" cy="4998720"/>
          </a:xfrm>
        </p:spPr>
        <p:txBody>
          <a:bodyPr>
            <a:noAutofit/>
          </a:bodyPr>
          <a:lstStyle/>
          <a:p>
            <a:r>
              <a:rPr lang="en-GB" sz="2400" b="0" i="0" dirty="0">
                <a:effectLst/>
                <a:latin typeface="Calibri" panose="020F0502020204030204" pitchFamily="34" charset="0"/>
                <a:cs typeface="Calibri" panose="020F0502020204030204" pitchFamily="34" charset="0"/>
              </a:rPr>
              <a:t>A TOWS analysis takes a SWOT analysis one step further to help you identify strategic actions you can take from your findings. </a:t>
            </a:r>
          </a:p>
          <a:p>
            <a:endParaRPr lang="en-GB" sz="2400" b="0" i="0" dirty="0">
              <a:effectLst/>
              <a:latin typeface="Calibri" panose="020F0502020204030204" pitchFamily="34" charset="0"/>
              <a:cs typeface="Calibri" panose="020F0502020204030204" pitchFamily="34" charset="0"/>
            </a:endParaRPr>
          </a:p>
          <a:p>
            <a:r>
              <a:rPr lang="en-GB" sz="2400" b="0" i="0" dirty="0">
                <a:effectLst/>
                <a:latin typeface="Calibri" panose="020F0502020204030204" pitchFamily="34" charset="0"/>
                <a:cs typeface="Calibri" panose="020F0502020204030204" pitchFamily="34" charset="0"/>
              </a:rPr>
              <a:t>The TOWS acronym uses the same elements as </a:t>
            </a:r>
            <a:r>
              <a:rPr lang="en-GB" sz="2400" dirty="0">
                <a:latin typeface="Calibri" panose="020F0502020204030204" pitchFamily="34" charset="0"/>
                <a:cs typeface="Calibri" panose="020F0502020204030204" pitchFamily="34" charset="0"/>
              </a:rPr>
              <a:t>SWOT</a:t>
            </a:r>
            <a:r>
              <a:rPr lang="en-GB" sz="2400" b="0" i="0" dirty="0">
                <a:effectLst/>
                <a:latin typeface="Calibri" panose="020F0502020204030204" pitchFamily="34" charset="0"/>
                <a:cs typeface="Calibri" panose="020F0502020204030204" pitchFamily="34" charset="0"/>
              </a:rPr>
              <a:t>, but in reverse order. It combines internal and external forces to come up with productive ideas of how to best use the information. </a:t>
            </a:r>
          </a:p>
          <a:p>
            <a:endParaRPr lang="en-GB" sz="2400" b="0" i="0" dirty="0">
              <a:effectLst/>
              <a:latin typeface="Calibri" panose="020F0502020204030204" pitchFamily="34" charset="0"/>
              <a:cs typeface="Calibri" panose="020F0502020204030204" pitchFamily="34" charset="0"/>
            </a:endParaRPr>
          </a:p>
          <a:p>
            <a:r>
              <a:rPr lang="en-GB" sz="2400" b="0" i="0" dirty="0">
                <a:effectLst/>
                <a:latin typeface="Calibri" panose="020F0502020204030204" pitchFamily="34" charset="0"/>
                <a:cs typeface="Calibri" panose="020F0502020204030204" pitchFamily="34" charset="0"/>
              </a:rPr>
              <a:t>The main purpose of a TOWS is to </a:t>
            </a:r>
            <a:r>
              <a:rPr lang="en-GB" sz="2400" b="1" i="0" dirty="0">
                <a:effectLst/>
                <a:latin typeface="Calibri" panose="020F0502020204030204" pitchFamily="34" charset="0"/>
                <a:cs typeface="Calibri" panose="020F0502020204030204" pitchFamily="34" charset="0"/>
              </a:rPr>
              <a:t>reduce threats, take advantage of opportunities, exploit strengths, and remove weaknesses</a:t>
            </a:r>
            <a:r>
              <a:rPr lang="en-GB" sz="2400" b="0" i="0" dirty="0">
                <a:effectLst/>
                <a:latin typeface="Calibri" panose="020F0502020204030204" pitchFamily="34" charset="0"/>
                <a:cs typeface="Calibri" panose="020F0502020204030204" pitchFamily="34" charset="0"/>
              </a:rPr>
              <a:t>.  </a:t>
            </a:r>
            <a:endParaRPr lang="en-GB" sz="2400" dirty="0">
              <a:latin typeface="Calibri" panose="020F0502020204030204" pitchFamily="34" charset="0"/>
              <a:cs typeface="Calibri" panose="020F0502020204030204" pitchFamily="34" charset="0"/>
            </a:endParaRPr>
          </a:p>
          <a:p>
            <a:endParaRPr lang="en-GB" sz="2400" b="0" i="0" dirty="0">
              <a:solidFill>
                <a:srgbClr val="161616"/>
              </a:solidFill>
              <a:effectLst/>
              <a:latin typeface="Noto Sans" panose="020B0502040504020204" pitchFamily="34" charset="0"/>
            </a:endParaRPr>
          </a:p>
          <a:p>
            <a:endParaRPr lang="en-GB" sz="2400" b="0" i="0" dirty="0">
              <a:solidFill>
                <a:srgbClr val="161616"/>
              </a:solidFill>
              <a:effectLst/>
              <a:latin typeface="Noto Sans" panose="020B0502040504020204" pitchFamily="34" charset="0"/>
            </a:endParaRPr>
          </a:p>
        </p:txBody>
      </p:sp>
    </p:spTree>
    <p:extLst>
      <p:ext uri="{BB962C8B-B14F-4D97-AF65-F5344CB8AC3E}">
        <p14:creationId xmlns:p14="http://schemas.microsoft.com/office/powerpoint/2010/main" val="28670257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E5A9E-A476-641A-2811-42DB35C94EEB}"/>
              </a:ext>
            </a:extLst>
          </p:cNvPr>
          <p:cNvSpPr>
            <a:spLocks noGrp="1"/>
          </p:cNvSpPr>
          <p:nvPr>
            <p:ph type="title"/>
          </p:nvPr>
        </p:nvSpPr>
        <p:spPr>
          <a:xfrm>
            <a:off x="352425" y="365760"/>
            <a:ext cx="10602087" cy="901065"/>
          </a:xfrm>
        </p:spPr>
        <p:txBody>
          <a:bodyPr>
            <a:normAutofit fontScale="90000"/>
          </a:bodyPr>
          <a:lstStyle/>
          <a:p>
            <a:r>
              <a:rPr lang="en-GB" b="1" u="sng" dirty="0">
                <a:latin typeface="Calibri" panose="020F0502020204030204" pitchFamily="34" charset="0"/>
                <a:cs typeface="Calibri" panose="020F0502020204030204" pitchFamily="34" charset="0"/>
              </a:rPr>
              <a:t>What is the difference between TOWS and SWOT?</a:t>
            </a:r>
          </a:p>
        </p:txBody>
      </p:sp>
      <p:sp>
        <p:nvSpPr>
          <p:cNvPr id="3" name="Content Placeholder 2">
            <a:extLst>
              <a:ext uri="{FF2B5EF4-FFF2-40B4-BE49-F238E27FC236}">
                <a16:creationId xmlns:a16="http://schemas.microsoft.com/office/drawing/2014/main" id="{AF8527BD-3983-191D-CADF-7CFDE3C84E59}"/>
              </a:ext>
            </a:extLst>
          </p:cNvPr>
          <p:cNvSpPr>
            <a:spLocks noGrp="1"/>
          </p:cNvSpPr>
          <p:nvPr>
            <p:ph idx="1"/>
          </p:nvPr>
        </p:nvSpPr>
        <p:spPr>
          <a:xfrm>
            <a:off x="495300" y="1533526"/>
            <a:ext cx="10267950" cy="4646612"/>
          </a:xfrm>
        </p:spPr>
        <p:txBody>
          <a:bodyPr/>
          <a:lstStyle/>
          <a:p>
            <a:pPr algn="l"/>
            <a:r>
              <a:rPr lang="en-GB" sz="2400" b="0" i="0" u="none" strike="noStrike" dirty="0">
                <a:effectLst/>
                <a:latin typeface="Calibri" panose="020F0502020204030204" pitchFamily="34" charset="0"/>
                <a:cs typeface="Calibri" panose="020F0502020204030204" pitchFamily="34" charset="0"/>
              </a:rPr>
              <a:t>Although TOWS uses the same elements as a SWOT analysis, it is more of an </a:t>
            </a:r>
            <a:r>
              <a:rPr lang="en-GB" sz="2400" b="1" i="0" u="none" strike="noStrike" dirty="0">
                <a:effectLst/>
                <a:latin typeface="Calibri" panose="020F0502020204030204" pitchFamily="34" charset="0"/>
                <a:cs typeface="Calibri" panose="020F0502020204030204" pitchFamily="34" charset="0"/>
              </a:rPr>
              <a:t>action tool </a:t>
            </a:r>
            <a:r>
              <a:rPr lang="en-GB" sz="2400" b="0" i="0" u="none" strike="noStrike" dirty="0">
                <a:effectLst/>
                <a:latin typeface="Calibri" panose="020F0502020204030204" pitchFamily="34" charset="0"/>
                <a:cs typeface="Calibri" panose="020F0502020204030204" pitchFamily="34" charset="0"/>
              </a:rPr>
              <a:t>rather than an analysis one. TOWS is best used as an addition to the analytical SWOT tool to help you decide what to do with your findings.</a:t>
            </a:r>
          </a:p>
          <a:p>
            <a:pPr marL="0" indent="0" algn="l">
              <a:buNone/>
            </a:pPr>
            <a:endParaRPr lang="en-GB" sz="1000" b="0" i="0" u="none" strike="noStrike" dirty="0">
              <a:effectLst/>
              <a:latin typeface="Calibri" panose="020F0502020204030204" pitchFamily="34" charset="0"/>
              <a:cs typeface="Calibri" panose="020F0502020204030204" pitchFamily="34" charset="0"/>
            </a:endParaRPr>
          </a:p>
          <a:p>
            <a:pPr algn="l"/>
            <a:r>
              <a:rPr lang="en-GB" sz="2800" b="1" i="0" dirty="0">
                <a:effectLst/>
                <a:latin typeface="Calibri" panose="020F0502020204030204" pitchFamily="34" charset="0"/>
                <a:cs typeface="Calibri" panose="020F0502020204030204" pitchFamily="34" charset="0"/>
              </a:rPr>
              <a:t>Why is it important?</a:t>
            </a: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TOWS helps bridge the gap between research and forward thinking strategic directions.</a:t>
            </a:r>
          </a:p>
          <a:p>
            <a:pPr algn="l">
              <a:buFont typeface="Arial" panose="020B0604020202020204" pitchFamily="34" charset="0"/>
              <a:buChar char="•"/>
            </a:pPr>
            <a:endParaRPr lang="en-GB" sz="1000" b="0" i="0" dirty="0">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It can very quickly define key focal points for actions.</a:t>
            </a:r>
          </a:p>
          <a:p>
            <a:pPr algn="l">
              <a:buFont typeface="Arial" panose="020B0604020202020204" pitchFamily="34" charset="0"/>
              <a:buChar char="•"/>
            </a:pPr>
            <a:endParaRPr lang="en-GB" sz="1000" b="0" i="0" dirty="0">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 It covers all bases by taking into account positive and negative influences.</a:t>
            </a:r>
          </a:p>
          <a:p>
            <a:endParaRPr lang="en-GB" dirty="0"/>
          </a:p>
        </p:txBody>
      </p:sp>
    </p:spTree>
    <p:extLst>
      <p:ext uri="{BB962C8B-B14F-4D97-AF65-F5344CB8AC3E}">
        <p14:creationId xmlns:p14="http://schemas.microsoft.com/office/powerpoint/2010/main" val="27507312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2276" y="365125"/>
            <a:ext cx="10851524" cy="871247"/>
          </a:xfrm>
        </p:spPr>
        <p:txBody>
          <a:bodyPr/>
          <a:lstStyle/>
          <a:p>
            <a:r>
              <a:rPr lang="en-GB" b="1" u="sng" dirty="0">
                <a:latin typeface="+mn-lt"/>
              </a:rPr>
              <a:t>How does TOWS Analysis Work?</a:t>
            </a:r>
          </a:p>
        </p:txBody>
      </p:sp>
      <p:sp>
        <p:nvSpPr>
          <p:cNvPr id="5" name="Content Placeholder 4"/>
          <p:cNvSpPr>
            <a:spLocks noGrp="1"/>
          </p:cNvSpPr>
          <p:nvPr>
            <p:ph sz="half" idx="1"/>
          </p:nvPr>
        </p:nvSpPr>
        <p:spPr>
          <a:xfrm>
            <a:off x="347731" y="1236372"/>
            <a:ext cx="11230376" cy="940159"/>
          </a:xfrm>
        </p:spPr>
        <p:txBody>
          <a:bodyPr>
            <a:normAutofit fontScale="85000" lnSpcReduction="20000"/>
          </a:bodyPr>
          <a:lstStyle/>
          <a:p>
            <a:r>
              <a:rPr lang="en-GB" dirty="0">
                <a:latin typeface="Calibri" panose="020F0502020204030204" pitchFamily="34" charset="0"/>
                <a:cs typeface="Calibri" panose="020F0502020204030204" pitchFamily="34" charset="0"/>
              </a:rPr>
              <a:t>Your SWOT analysis will  give you a list of Strengths, Weaknesses, Opportunities, and Threats. Number these as S1, S2, W1, W2, and so on. This will make it easier to identify them later.</a:t>
            </a:r>
          </a:p>
        </p:txBody>
      </p:sp>
      <p:pic>
        <p:nvPicPr>
          <p:cNvPr id="2050" name="Picture 2" descr="An Introduction to the TOWS matrix: Putting SWOT into action"/>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3220" t="10346" r="1466" b="4720"/>
          <a:stretch/>
        </p:blipFill>
        <p:spPr bwMode="auto">
          <a:xfrm>
            <a:off x="502275" y="2331078"/>
            <a:ext cx="10122795" cy="4340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65122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02D73-06BB-356C-5B3E-BF691D084F64}"/>
              </a:ext>
            </a:extLst>
          </p:cNvPr>
          <p:cNvSpPr>
            <a:spLocks noGrp="1"/>
          </p:cNvSpPr>
          <p:nvPr>
            <p:ph type="title"/>
          </p:nvPr>
        </p:nvSpPr>
        <p:spPr>
          <a:xfrm>
            <a:off x="437883" y="365759"/>
            <a:ext cx="10972800" cy="1053465"/>
          </a:xfrm>
        </p:spPr>
        <p:txBody>
          <a:bodyPr>
            <a:normAutofit fontScale="90000"/>
          </a:bodyPr>
          <a:lstStyle/>
          <a:p>
            <a:r>
              <a:rPr lang="en-GB" b="1" u="sng" dirty="0">
                <a:latin typeface="Calibri" panose="020F0502020204030204" pitchFamily="34" charset="0"/>
                <a:cs typeface="Calibri" panose="020F0502020204030204" pitchFamily="34" charset="0"/>
              </a:rPr>
              <a:t>Measure the elements against each other to consider potential strategies</a:t>
            </a:r>
          </a:p>
        </p:txBody>
      </p:sp>
      <p:sp>
        <p:nvSpPr>
          <p:cNvPr id="3" name="Content Placeholder 2">
            <a:extLst>
              <a:ext uri="{FF2B5EF4-FFF2-40B4-BE49-F238E27FC236}">
                <a16:creationId xmlns:a16="http://schemas.microsoft.com/office/drawing/2014/main" id="{FC8B61D7-164C-413A-BAF5-BF13B1CD9BDD}"/>
              </a:ext>
            </a:extLst>
          </p:cNvPr>
          <p:cNvSpPr>
            <a:spLocks noGrp="1"/>
          </p:cNvSpPr>
          <p:nvPr>
            <p:ph idx="1"/>
          </p:nvPr>
        </p:nvSpPr>
        <p:spPr>
          <a:xfrm>
            <a:off x="437883" y="1996224"/>
            <a:ext cx="10972800" cy="4496015"/>
          </a:xfrm>
        </p:spPr>
        <p:txBody>
          <a:bodyPr/>
          <a:lstStyle/>
          <a:p>
            <a:pPr algn="l">
              <a:buFont typeface="+mj-lt"/>
              <a:buAutoNum type="arabicPeriod"/>
            </a:pPr>
            <a:r>
              <a:rPr lang="en-GB" sz="2800" b="1" i="1" dirty="0">
                <a:effectLst/>
                <a:latin typeface="Calibri" panose="020F0502020204030204" pitchFamily="34" charset="0"/>
                <a:cs typeface="Calibri" panose="020F0502020204030204" pitchFamily="34" charset="0"/>
              </a:rPr>
              <a:t>Strengths &amp; Opportunities</a:t>
            </a:r>
            <a:r>
              <a:rPr lang="en-GB" sz="2800" b="0" i="1" dirty="0">
                <a:effectLst/>
                <a:latin typeface="Calibri" panose="020F0502020204030204" pitchFamily="34" charset="0"/>
                <a:cs typeface="Calibri" panose="020F0502020204030204" pitchFamily="34" charset="0"/>
              </a:rPr>
              <a:t>: Use strengths to maximise opportunities </a:t>
            </a:r>
          </a:p>
          <a:p>
            <a:pPr algn="l">
              <a:buFont typeface="+mj-lt"/>
              <a:buAutoNum type="arabicPeriod"/>
            </a:pPr>
            <a:endParaRPr lang="en-GB" sz="1000" b="0" i="0" dirty="0">
              <a:effectLst/>
              <a:latin typeface="Calibri" panose="020F0502020204030204" pitchFamily="34" charset="0"/>
              <a:cs typeface="Calibri" panose="020F0502020204030204" pitchFamily="34" charset="0"/>
            </a:endParaRPr>
          </a:p>
          <a:p>
            <a:pPr algn="l">
              <a:buFont typeface="+mj-lt"/>
              <a:buAutoNum type="arabicPeriod"/>
            </a:pPr>
            <a:r>
              <a:rPr lang="en-GB" sz="2800" b="1" i="1" dirty="0">
                <a:effectLst/>
                <a:latin typeface="Calibri" panose="020F0502020204030204" pitchFamily="34" charset="0"/>
                <a:cs typeface="Calibri" panose="020F0502020204030204" pitchFamily="34" charset="0"/>
              </a:rPr>
              <a:t>Strengths &amp; Threats</a:t>
            </a:r>
            <a:r>
              <a:rPr lang="en-GB" sz="2800" b="0" i="1" dirty="0">
                <a:effectLst/>
                <a:latin typeface="Calibri" panose="020F0502020204030204" pitchFamily="34" charset="0"/>
                <a:cs typeface="Calibri" panose="020F0502020204030204" pitchFamily="34" charset="0"/>
              </a:rPr>
              <a:t>: Use strengths to reduce threats</a:t>
            </a:r>
          </a:p>
          <a:p>
            <a:pPr algn="l">
              <a:buFont typeface="+mj-lt"/>
              <a:buAutoNum type="arabicPeriod"/>
            </a:pPr>
            <a:endParaRPr lang="en-GB" sz="1000" b="0" i="0" dirty="0">
              <a:effectLst/>
              <a:latin typeface="Calibri" panose="020F0502020204030204" pitchFamily="34" charset="0"/>
              <a:cs typeface="Calibri" panose="020F0502020204030204" pitchFamily="34" charset="0"/>
            </a:endParaRPr>
          </a:p>
          <a:p>
            <a:pPr algn="l">
              <a:buFont typeface="+mj-lt"/>
              <a:buAutoNum type="arabicPeriod"/>
            </a:pPr>
            <a:r>
              <a:rPr lang="en-GB" sz="2800" b="1" i="1" dirty="0">
                <a:effectLst/>
                <a:latin typeface="Calibri" panose="020F0502020204030204" pitchFamily="34" charset="0"/>
                <a:cs typeface="Calibri" panose="020F0502020204030204" pitchFamily="34" charset="0"/>
              </a:rPr>
              <a:t>Weaknesses &amp; Opportunities</a:t>
            </a:r>
            <a:r>
              <a:rPr lang="en-GB" sz="2800" b="0" i="1" dirty="0">
                <a:effectLst/>
                <a:latin typeface="Calibri" panose="020F0502020204030204" pitchFamily="34" charset="0"/>
                <a:cs typeface="Calibri" panose="020F0502020204030204" pitchFamily="34" charset="0"/>
              </a:rPr>
              <a:t>: Reduce weaknesses to develop opportunities</a:t>
            </a:r>
          </a:p>
          <a:p>
            <a:pPr algn="l">
              <a:buFont typeface="+mj-lt"/>
              <a:buAutoNum type="arabicPeriod"/>
            </a:pPr>
            <a:endParaRPr lang="en-GB" sz="1000" b="0" i="0" dirty="0">
              <a:effectLst/>
              <a:latin typeface="Calibri" panose="020F0502020204030204" pitchFamily="34" charset="0"/>
              <a:cs typeface="Calibri" panose="020F0502020204030204" pitchFamily="34" charset="0"/>
            </a:endParaRPr>
          </a:p>
          <a:p>
            <a:pPr algn="l">
              <a:buFont typeface="+mj-lt"/>
              <a:buAutoNum type="arabicPeriod"/>
            </a:pPr>
            <a:r>
              <a:rPr lang="en-GB" sz="2800" b="1" i="1" dirty="0">
                <a:effectLst/>
                <a:latin typeface="Calibri" panose="020F0502020204030204" pitchFamily="34" charset="0"/>
                <a:cs typeface="Calibri" panose="020F0502020204030204" pitchFamily="34" charset="0"/>
              </a:rPr>
              <a:t>Weaknesses &amp; Threats:</a:t>
            </a:r>
            <a:r>
              <a:rPr lang="en-GB" sz="2800" b="0" i="1" dirty="0">
                <a:effectLst/>
                <a:latin typeface="Calibri" panose="020F0502020204030204" pitchFamily="34" charset="0"/>
                <a:cs typeface="Calibri" panose="020F0502020204030204" pitchFamily="34" charset="0"/>
              </a:rPr>
              <a:t> Avoid threats by reducing weaknesses</a:t>
            </a:r>
            <a:endParaRPr lang="en-GB" sz="2800" b="0" i="0" dirty="0">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2184199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D9BA-DF98-58CE-9A61-A3FF20C0C885}"/>
              </a:ext>
            </a:extLst>
          </p:cNvPr>
          <p:cNvSpPr>
            <a:spLocks noGrp="1"/>
          </p:cNvSpPr>
          <p:nvPr>
            <p:ph type="title"/>
          </p:nvPr>
        </p:nvSpPr>
        <p:spPr>
          <a:xfrm>
            <a:off x="396240" y="412124"/>
            <a:ext cx="10728960" cy="978794"/>
          </a:xfrm>
        </p:spPr>
        <p:txBody>
          <a:bodyPr>
            <a:noAutofit/>
          </a:bodyPr>
          <a:lstStyle/>
          <a:p>
            <a:r>
              <a:rPr lang="en-GB" sz="4800" b="1" u="sng" dirty="0">
                <a:latin typeface="Calibri" panose="020F0502020204030204" pitchFamily="34" charset="0"/>
                <a:cs typeface="Calibri" panose="020F0502020204030204" pitchFamily="34" charset="0"/>
              </a:rPr>
              <a:t>How to Use</a:t>
            </a:r>
            <a:r>
              <a:rPr lang="en-GB" sz="4800" b="1" i="0" u="sng" dirty="0">
                <a:effectLst/>
                <a:latin typeface="Calibri" panose="020F0502020204030204" pitchFamily="34" charset="0"/>
                <a:cs typeface="Calibri" panose="020F0502020204030204" pitchFamily="34" charset="0"/>
              </a:rPr>
              <a:t> TOWS</a:t>
            </a:r>
            <a:endParaRPr lang="en-GB" sz="4800" b="1" u="sng"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396240" y="1825625"/>
            <a:ext cx="10957560" cy="4351338"/>
          </a:xfrm>
        </p:spPr>
        <p:txBody>
          <a:bodyPr/>
          <a:lstStyle/>
          <a:p>
            <a:r>
              <a:rPr lang="en-GB" b="1" dirty="0">
                <a:latin typeface="Calibri" panose="020F0502020204030204" pitchFamily="34" charset="0"/>
                <a:cs typeface="Calibri" panose="020F0502020204030204" pitchFamily="34" charset="0"/>
              </a:rPr>
              <a:t>TOWS can expand your SWOT analysis to discover some really useful potential strategies for the future</a:t>
            </a:r>
            <a:r>
              <a:rPr lang="en-GB" dirty="0">
                <a:latin typeface="Source Sans Pro" panose="020B0503030403020204" pitchFamily="34" charset="0"/>
              </a:rPr>
              <a:t>. </a:t>
            </a:r>
          </a:p>
          <a:p>
            <a:endParaRPr lang="en-GB" b="1" dirty="0">
              <a:latin typeface="Source Sans Pro" panose="020B0503030403020204" pitchFamily="34" charset="0"/>
              <a:cs typeface="Calibri" panose="020F0502020204030204" pitchFamily="34" charset="0"/>
            </a:endParaRPr>
          </a:p>
          <a:p>
            <a:r>
              <a:rPr lang="en-GB" b="1" dirty="0">
                <a:latin typeface="Calibri" panose="020F0502020204030204" pitchFamily="34" charset="0"/>
                <a:cs typeface="Calibri" panose="020F0502020204030204" pitchFamily="34" charset="0"/>
              </a:rPr>
              <a:t>See examples on the next slides</a:t>
            </a:r>
            <a:endParaRPr lang="en-GB" dirty="0"/>
          </a:p>
        </p:txBody>
      </p:sp>
    </p:spTree>
    <p:extLst>
      <p:ext uri="{BB962C8B-B14F-4D97-AF65-F5344CB8AC3E}">
        <p14:creationId xmlns:p14="http://schemas.microsoft.com/office/powerpoint/2010/main" val="16552053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descr="TOWS Analysis: A Comprehensive Guid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51797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D9BA-DF98-58CE-9A61-A3FF20C0C885}"/>
              </a:ext>
            </a:extLst>
          </p:cNvPr>
          <p:cNvSpPr>
            <a:spLocks noGrp="1"/>
          </p:cNvSpPr>
          <p:nvPr>
            <p:ph type="title"/>
          </p:nvPr>
        </p:nvSpPr>
        <p:spPr>
          <a:xfrm>
            <a:off x="396240" y="219075"/>
            <a:ext cx="10728960" cy="979805"/>
          </a:xfrm>
        </p:spPr>
        <p:txBody>
          <a:bodyPr>
            <a:noAutofit/>
          </a:bodyPr>
          <a:lstStyle/>
          <a:p>
            <a:endParaRPr lang="en-GB" sz="3200" b="1" dirty="0">
              <a:latin typeface="Calibri" panose="020F0502020204030204" pitchFamily="34" charset="0"/>
              <a:cs typeface="Calibri" panose="020F0502020204030204" pitchFamily="34" charset="0"/>
            </a:endParaRPr>
          </a:p>
        </p:txBody>
      </p:sp>
      <p:pic>
        <p:nvPicPr>
          <p:cNvPr id="5" name="Content Placeholder 4">
            <a:extLst>
              <a:ext uri="{FF2B5EF4-FFF2-40B4-BE49-F238E27FC236}">
                <a16:creationId xmlns:a16="http://schemas.microsoft.com/office/drawing/2014/main" id="{F05B83A4-B20A-2909-60F8-F299373E111B}"/>
              </a:ext>
            </a:extLst>
          </p:cNvPr>
          <p:cNvPicPr>
            <a:picLocks noGrp="1" noChangeAspect="1"/>
          </p:cNvPicPr>
          <p:nvPr>
            <p:ph idx="1"/>
          </p:nvPr>
        </p:nvPicPr>
        <p:blipFill rotWithShape="1">
          <a:blip r:embed="rId2"/>
          <a:srcRect l="12412" t="16329" r="12725" b="18978"/>
          <a:stretch/>
        </p:blipFill>
        <p:spPr>
          <a:xfrm>
            <a:off x="-969" y="0"/>
            <a:ext cx="12144782" cy="6766561"/>
          </a:xfrm>
        </p:spPr>
      </p:pic>
    </p:spTree>
    <p:extLst>
      <p:ext uri="{BB962C8B-B14F-4D97-AF65-F5344CB8AC3E}">
        <p14:creationId xmlns:p14="http://schemas.microsoft.com/office/powerpoint/2010/main" val="6683172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730" y="365126"/>
            <a:ext cx="11006070" cy="793974"/>
          </a:xfrm>
        </p:spPr>
        <p:txBody>
          <a:bodyPr/>
          <a:lstStyle/>
          <a:p>
            <a:r>
              <a:rPr lang="en-GB" b="1" dirty="0">
                <a:latin typeface="+mn-lt"/>
              </a:rPr>
              <a:t>Example TOWS - Reebok</a:t>
            </a:r>
          </a:p>
        </p:txBody>
      </p:sp>
      <p:pic>
        <p:nvPicPr>
          <p:cNvPr id="3074" name="Picture 2" descr="https://understandingreebokhome.files.wordpress.com/2020/03/image-3.png?w=102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8108" y="1247014"/>
            <a:ext cx="11664850" cy="5709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09962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CD15A-45EB-46CD-8F5B-84EE629500E0}"/>
              </a:ext>
            </a:extLst>
          </p:cNvPr>
          <p:cNvSpPr>
            <a:spLocks noGrp="1"/>
          </p:cNvSpPr>
          <p:nvPr>
            <p:ph type="title"/>
          </p:nvPr>
        </p:nvSpPr>
        <p:spPr>
          <a:xfrm>
            <a:off x="838200" y="557189"/>
            <a:ext cx="3374136" cy="5567891"/>
          </a:xfrm>
        </p:spPr>
        <p:txBody>
          <a:bodyPr>
            <a:normAutofit/>
          </a:bodyPr>
          <a:lstStyle/>
          <a:p>
            <a:r>
              <a:rPr lang="en-GB" sz="5200" b="1" u="sng" dirty="0"/>
              <a:t>Assignment Recap</a:t>
            </a:r>
          </a:p>
        </p:txBody>
      </p:sp>
      <p:graphicFrame>
        <p:nvGraphicFramePr>
          <p:cNvPr id="5" name="Content Placeholder 2">
            <a:extLst>
              <a:ext uri="{FF2B5EF4-FFF2-40B4-BE49-F238E27FC236}">
                <a16:creationId xmlns:a16="http://schemas.microsoft.com/office/drawing/2014/main" id="{F049D49F-2108-4EE4-968E-6945BF54DD06}"/>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25958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1256</Words>
  <Application>Microsoft Office PowerPoint</Application>
  <PresentationFormat>Widescreen</PresentationFormat>
  <Paragraphs>121</Paragraphs>
  <Slides>28</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Calibri</vt:lpstr>
      <vt:lpstr>Calibri Light</vt:lpstr>
      <vt:lpstr>Noto Sans</vt:lpstr>
      <vt:lpstr>Source Sans Pro</vt:lpstr>
      <vt:lpstr>Tw Cen MT</vt:lpstr>
      <vt:lpstr>Office Theme</vt:lpstr>
      <vt:lpstr>BMBM6016 Strategic Marketing</vt:lpstr>
      <vt:lpstr>Review</vt:lpstr>
      <vt:lpstr>Today’s Lecture</vt:lpstr>
      <vt:lpstr>Measuring Performance and Strategies </vt:lpstr>
      <vt:lpstr>Measuring Finances</vt:lpstr>
      <vt:lpstr>Gross Profit Margin</vt:lpstr>
      <vt:lpstr>Operating Profit Margin</vt:lpstr>
      <vt:lpstr>Net Profit Margin</vt:lpstr>
      <vt:lpstr>Class Task.</vt:lpstr>
      <vt:lpstr>PowerPoint Presentation</vt:lpstr>
      <vt:lpstr>The Final Stage of the Marketing Audit</vt:lpstr>
      <vt:lpstr>SWOT Analysis</vt:lpstr>
      <vt:lpstr>Conducting Your SWOT Analysis</vt:lpstr>
      <vt:lpstr>Conducting Your SWOT Analysis</vt:lpstr>
      <vt:lpstr>SWOT Analysis</vt:lpstr>
      <vt:lpstr>SWOT Analysis of Tesla!</vt:lpstr>
      <vt:lpstr>Example SWOT Analysis - Netflix  Netflix SWOT Analysis: Will The Tech Giant Survive Or Thrive? (garyfox.co)</vt:lpstr>
      <vt:lpstr>PowerPoint Presentation</vt:lpstr>
      <vt:lpstr>Going Beyond a SWOT Analysis</vt:lpstr>
      <vt:lpstr>TOWS Analysis</vt:lpstr>
      <vt:lpstr>What is the difference between TOWS and SWOT?</vt:lpstr>
      <vt:lpstr>How does TOWS Analysis Work?</vt:lpstr>
      <vt:lpstr>Measure the elements against each other to consider potential strategies</vt:lpstr>
      <vt:lpstr>How to Use TOWS</vt:lpstr>
      <vt:lpstr>PowerPoint Presentation</vt:lpstr>
      <vt:lpstr>PowerPoint Presentation</vt:lpstr>
      <vt:lpstr>Example TOWS - Reebok</vt:lpstr>
      <vt:lpstr>Assignment Recap</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48</cp:revision>
  <dcterms:created xsi:type="dcterms:W3CDTF">2023-02-25T23:09:55Z</dcterms:created>
  <dcterms:modified xsi:type="dcterms:W3CDTF">2025-03-04T14:50:07Z</dcterms:modified>
</cp:coreProperties>
</file>