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1471" r:id="rId3"/>
    <p:sldId id="1493" r:id="rId4"/>
    <p:sldId id="1476" r:id="rId5"/>
    <p:sldId id="1472" r:id="rId6"/>
    <p:sldId id="1405" r:id="rId7"/>
    <p:sldId id="1495" r:id="rId8"/>
    <p:sldId id="1496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49"/>
  </p:normalViewPr>
  <p:slideViewPr>
    <p:cSldViewPr snapToGrid="0">
      <p:cViewPr varScale="1">
        <p:scale>
          <a:sx n="90" d="100"/>
          <a:sy n="90" d="100"/>
        </p:scale>
        <p:origin x="232" y="4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6FBA2E-1ABF-3E48-9EE9-BBF8E68C24A9}" type="datetimeFigureOut">
              <a:rPr lang="cy-GB" smtClean="0"/>
              <a:t>18/03/24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D40FEF-E60C-B149-B5E5-656ACBB2A0F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19254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7004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err="1"/>
              <a:t>Byddwch</a:t>
            </a:r>
            <a:r>
              <a:rPr lang="en-US"/>
              <a:t> </a:t>
            </a:r>
            <a:r>
              <a:rPr lang="en-US" err="1"/>
              <a:t>chi’n</a:t>
            </a:r>
            <a:r>
              <a:rPr lang="en-US"/>
              <a:t> </a:t>
            </a:r>
            <a:r>
              <a:rPr lang="en-US" err="1"/>
              <a:t>cyflwyno</a:t>
            </a:r>
            <a:r>
              <a:rPr lang="en-US"/>
              <a:t> </a:t>
            </a:r>
            <a:r>
              <a:rPr lang="en-US" err="1"/>
              <a:t>ar</a:t>
            </a:r>
            <a:r>
              <a:rPr lang="en-US"/>
              <a:t> </a:t>
            </a:r>
            <a:r>
              <a:rPr lang="en-US" err="1"/>
              <a:t>eich</a:t>
            </a:r>
            <a:r>
              <a:rPr lang="en-US"/>
              <a:t> PDP – </a:t>
            </a:r>
            <a:r>
              <a:rPr lang="en-US" err="1"/>
              <a:t>eich</a:t>
            </a:r>
            <a:r>
              <a:rPr lang="en-US"/>
              <a:t> </a:t>
            </a:r>
            <a:r>
              <a:rPr lang="en-US" err="1"/>
              <a:t>Pasbort</a:t>
            </a:r>
            <a:r>
              <a:rPr lang="en-US"/>
              <a:t> </a:t>
            </a:r>
            <a:r>
              <a:rPr lang="en-US" err="1"/>
              <a:t>Dysgu</a:t>
            </a:r>
            <a:r>
              <a:rPr lang="en-US"/>
              <a:t> </a:t>
            </a:r>
            <a:r>
              <a:rPr lang="en-US" err="1"/>
              <a:t>Proffesiynol</a:t>
            </a:r>
            <a:r>
              <a:rPr lang="en-US"/>
              <a:t>.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03733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The submission date for the portfolio is…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73351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2460626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586C3-D8EB-5BA1-C5E0-0AC80BDCE2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72DEC3-DF17-ED2C-5ED7-0C6AA1F385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E14721-C044-ACDE-C082-32114C7D9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F296-E2FE-2C47-AC26-277302AE79A4}" type="datetimeFigureOut">
              <a:rPr lang="cy-GB" smtClean="0"/>
              <a:t>18/03/24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1368C4-2FE3-5A36-6077-8C0C004AD0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0F4A53-4761-C2F2-7A61-C196AA66A1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75180-C65B-1046-A250-6BFEDEB82F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827787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04A35-2835-D9B6-80A3-D80677BAA7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FC6D2-2864-C749-A27D-7C8B6B1D38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6C45B4-AA4D-9F08-9232-33D587C8C6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F296-E2FE-2C47-AC26-277302AE79A4}" type="datetimeFigureOut">
              <a:rPr lang="cy-GB" smtClean="0"/>
              <a:t>18/03/24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4961A-4196-571B-0B8F-66D6066DEC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66C6F1-52A4-CB07-95AF-78FD45465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75180-C65B-1046-A250-6BFEDEB82F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39910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077CE-B254-683E-67DE-CFB6D6382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63DF62-7486-0212-4446-610BA76673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94AEF0-9CF7-2E0F-2FF5-E39FC93EBA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F296-E2FE-2C47-AC26-277302AE79A4}" type="datetimeFigureOut">
              <a:rPr lang="cy-GB" smtClean="0"/>
              <a:t>18/03/24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14554F-3511-2C98-1B6C-3D282A1E31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03F3C1-F299-472F-B83B-6942C49962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75180-C65B-1046-A250-6BFEDEB82F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114872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323EC-54DF-9124-758F-26D561D55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50654-F8D1-21AA-142E-CBD8F6528F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8F1D56-D2E8-A841-2101-F42B83A5BE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BADDE0-3B10-A3E9-58FB-8F0392E87D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F296-E2FE-2C47-AC26-277302AE79A4}" type="datetimeFigureOut">
              <a:rPr lang="cy-GB" smtClean="0"/>
              <a:t>18/03/24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A956FC-5385-5AB6-9437-1C386D5BB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88C20C-5FDB-2CF3-4EF9-5D6340C33D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75180-C65B-1046-A250-6BFEDEB82F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04162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309A6-E13B-5A78-D421-02ABC5F9E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E22DDB-777D-2E1D-9CEE-E171C0AC8A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BEE623-DA67-BC65-541C-1C0D24A096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7097F3-4BED-4A29-C374-11494D2D31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02E02-451C-5D36-D06C-77CB3F21FD3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47830D6-F711-130B-D114-232CF939E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F296-E2FE-2C47-AC26-277302AE79A4}" type="datetimeFigureOut">
              <a:rPr lang="cy-GB" smtClean="0"/>
              <a:t>18/03/24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08FCCC-3E30-67EB-80CC-E6B65AFA29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159994-1F2D-3FBB-3CC4-CDED3B902F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75180-C65B-1046-A250-6BFEDEB82F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608659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051D8-B4A2-37AF-187B-7140357CF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7AEB43-D314-122F-3111-25B9FACC34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F296-E2FE-2C47-AC26-277302AE79A4}" type="datetimeFigureOut">
              <a:rPr lang="cy-GB" smtClean="0"/>
              <a:t>18/03/24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DECEF9-C330-FE1A-6CD7-5503D138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5069CE-FCAD-3507-F2AB-C71F814B9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75180-C65B-1046-A250-6BFEDEB82F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059724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B3E8EF-10D5-5D73-4F16-C2D5D7B9FE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F296-E2FE-2C47-AC26-277302AE79A4}" type="datetimeFigureOut">
              <a:rPr lang="cy-GB" smtClean="0"/>
              <a:t>18/03/24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EE30FD-A908-4DF4-DC0B-76CC4A43C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26B6BE-259E-8109-3B96-D24A984D50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75180-C65B-1046-A250-6BFEDEB82F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72805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4D570-92A3-23C4-4934-8065F79D8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AF93DC-F124-1000-13E7-F44E036D1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E8E996-0F81-01E0-794B-597D50C0DD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B15048-92B8-276B-9CD4-718384863A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F296-E2FE-2C47-AC26-277302AE79A4}" type="datetimeFigureOut">
              <a:rPr lang="cy-GB" smtClean="0"/>
              <a:t>18/03/24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90D657-D6C9-F516-AA46-50CF27905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8265DB-CB31-CE4E-0A5A-7B5109595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75180-C65B-1046-A250-6BFEDEB82F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45088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96889-FAE0-AC91-9999-3FC5C9B2F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7D077B9-5B75-3C82-1F11-D5600056B99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30EEBC-1A0B-DB6C-1F32-F81A520612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2E96C6-774F-7B6F-C678-7B529A647E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F296-E2FE-2C47-AC26-277302AE79A4}" type="datetimeFigureOut">
              <a:rPr lang="cy-GB" smtClean="0"/>
              <a:t>18/03/24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D53933-65EC-F287-6932-A5A08C528F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9B4CDE-756E-A12B-1061-9DC994DF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75180-C65B-1046-A250-6BFEDEB82F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7582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11B09-F77A-05A5-F89B-0C8156E9B1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211B0D-2C28-F56A-D528-B68F23986C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43FA70-D860-FD03-E0BB-879488B1C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F296-E2FE-2C47-AC26-277302AE79A4}" type="datetimeFigureOut">
              <a:rPr lang="cy-GB" smtClean="0"/>
              <a:t>18/03/24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7397B-A03C-B558-931C-D59898407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797B97-A3F2-7633-907C-FF4169FB1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75180-C65B-1046-A250-6BFEDEB82F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498531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94FCB43-CD9C-8555-2DA8-56153AA3A30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8121AA-ED4B-005C-B320-CA454B8263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0DC62A-4BCB-6442-2731-E13F6971FA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F296-E2FE-2C47-AC26-277302AE79A4}" type="datetimeFigureOut">
              <a:rPr lang="cy-GB" smtClean="0"/>
              <a:t>18/03/24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6FC1E-7DB1-9127-8141-96783AC7EB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C0F490-B2A1-3DE5-2A08-6BBFF40E3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75180-C65B-1046-A250-6BFEDEB82F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71235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734C69-DF99-E555-B3CD-0398720FDD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DAA8E9-0A94-729D-3A6C-7263E080DA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21894-8FB2-D56A-F113-9612C21417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535F296-E2FE-2C47-AC26-277302AE79A4}" type="datetimeFigureOut">
              <a:rPr lang="cy-GB" smtClean="0"/>
              <a:t>18/03/24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1D8285-52A3-48D4-F6E1-60FA4830FD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2163CE-BD25-DA02-7849-4F714AAC39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7275180-C65B-1046-A250-6BFEDEB82F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4569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uwtsd.hosted.panopto.com%2FPanopto%2FPages%2FViewer.aspx%3Fid%3D4eccc918-353e-4cd9-855e-b11b00cd13a1&amp;data=05%7C02%7Celeri.powell%40pcydds.ac.uk%7C7d4e95f22a514f47166408dc314a64e0%7C4e0f11f9046e45059cb8db2152311e21%7C0%7C0%7C638439442780826649%7CUnknown%7CTWFpbGZsb3d8eyJWIjoiMC4wLjAwMDAiLCJQIjoiV2luMzIiLCJBTiI6Ik1haWwiLCJXVCI6Mn0%3D%7C0%7C%7C%7C&amp;sdata=wvjxRc2%2BcdMza2Vxf6GD4clD267fNL%2B9eSDYDOVxj6I%3D&amp;reserved=0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hyperlink" Target="https://eur01.safelinks.protection.outlook.com/?url=https%3A%2F%2Fuwtsd.hosted.panopto.com%2FPanopto%2FPages%2FViewer.aspx%3Fid%3D9ecffefa-7ce0-4595-9557-b11b00d218be&amp;data=05%7C02%7Celeri.powell%40pcydds.ac.uk%7C7d4e95f22a514f47166408dc314a64e0%7C4e0f11f9046e45059cb8db2152311e21%7C0%7C0%7C638439442780836612%7CUnknown%7CTWFpbGZsb3d8eyJWIjoiMC4wLjAwMDAiLCJQIjoiV2luMzIiLCJBTiI6Ik1haWwiLCJXVCI6Mn0%3D%7C0%7C%7C%7C&amp;sdata=c%2B4h5h%2FlVWj8rRINjLeH72a0N5Z%2BwueEncJs6LIA%2BQY%3D&amp;reserved=0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orth.ac.uk/cy/group-collection/tasgau-asesu-a-datblygu-sgiliau-iaith-athrawon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porth.ac.uk/cy/group-collection/tasgau-asesu-a-datblygu-sgiliau-iaith-athrawon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555C9-1D98-AE0A-0FF4-764CA74CEAD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dirty="0"/>
              <a:t>Welsh Language Competency Framework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898363-32FE-063E-D8BA-E5C33CFCCFC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y-GB" dirty="0"/>
          </a:p>
          <a:p>
            <a:r>
              <a:rPr lang="cy-GB" dirty="0"/>
              <a:t>Submitting your portfolio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9A051D-DA78-1DE8-B57C-7E045CABCD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64123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EED0D-651C-7849-99E8-2F087908E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051" y="245856"/>
            <a:ext cx="11628783" cy="1325563"/>
          </a:xfrm>
          <a:solidFill>
            <a:srgbClr val="002060"/>
          </a:solidFill>
          <a:ln w="38100">
            <a:solidFill>
              <a:srgbClr val="002060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5400" b="1" i="1">
                <a:solidFill>
                  <a:schemeClr val="bg1"/>
                </a:solidFill>
              </a:rPr>
              <a:t>Sut </a:t>
            </a:r>
            <a:r>
              <a:rPr lang="en-US" sz="5400" b="1" i="1" err="1">
                <a:solidFill>
                  <a:schemeClr val="bg1"/>
                </a:solidFill>
              </a:rPr>
              <a:t>i</a:t>
            </a:r>
            <a:r>
              <a:rPr lang="en-US" sz="5400" b="1" i="1">
                <a:solidFill>
                  <a:schemeClr val="bg1"/>
                </a:solidFill>
              </a:rPr>
              <a:t> </a:t>
            </a:r>
            <a:r>
              <a:rPr lang="en-US" sz="5400" b="1" i="1" err="1">
                <a:solidFill>
                  <a:schemeClr val="bg1"/>
                </a:solidFill>
              </a:rPr>
              <a:t>lwytho</a:t>
            </a:r>
            <a:r>
              <a:rPr lang="en-US" sz="5400" b="1" i="1">
                <a:solidFill>
                  <a:schemeClr val="bg1"/>
                </a:solidFill>
              </a:rPr>
              <a:t>? How to upload?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7E1B3-79BB-8E45-90AE-8C75B94C0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05626"/>
            <a:ext cx="10515600" cy="378004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fontAlgn="base"/>
            <a:r>
              <a:rPr lang="en-GB" sz="3200" dirty="0">
                <a:ea typeface="+mn-lt"/>
                <a:cs typeface="+mn-lt"/>
              </a:rPr>
              <a:t>Cymraeg: </a:t>
            </a:r>
            <a:r>
              <a:rPr lang="en-GB" sz="3200" u="sng" dirty="0">
                <a:solidFill>
                  <a:srgbClr val="0078D7"/>
                </a:solidFill>
                <a:ea typeface="+mn-lt"/>
                <a:cs typeface="+mn-lt"/>
                <a:hlinkClick r:id="rId3"/>
              </a:rPr>
              <a:t>https://uwtsd.hosted.panopto.com/Panopto/Pages/Viewer.aspx?id=4eccc918-353e-4cd9-855e-b11b00cd13a1</a:t>
            </a:r>
            <a:endParaRPr lang="en-GB" sz="3200">
              <a:cs typeface="Calibri"/>
            </a:endParaRPr>
          </a:p>
          <a:p>
            <a:endParaRPr lang="en-GB" sz="6000" dirty="0">
              <a:cs typeface="Calibri"/>
            </a:endParaRPr>
          </a:p>
          <a:p>
            <a:r>
              <a:rPr lang="en-GB" sz="3200" err="1">
                <a:ea typeface="+mn-lt"/>
                <a:cs typeface="+mn-lt"/>
              </a:rPr>
              <a:t>Saesneg</a:t>
            </a:r>
            <a:r>
              <a:rPr lang="en-GB" sz="3200" dirty="0">
                <a:ea typeface="+mn-lt"/>
                <a:cs typeface="+mn-lt"/>
              </a:rPr>
              <a:t>: </a:t>
            </a:r>
            <a:r>
              <a:rPr lang="en-GB" sz="3200" u="sng" dirty="0">
                <a:solidFill>
                  <a:srgbClr val="0078D7"/>
                </a:solidFill>
                <a:ea typeface="+mn-lt"/>
                <a:cs typeface="+mn-lt"/>
                <a:hlinkClick r:id="rId4"/>
              </a:rPr>
              <a:t>https://uwtsd.hosted.panopto.com/Panopto/Pages/Viewer.aspx?id=9ecffefa-7ce0-4595-9557-b11b00d218be</a:t>
            </a:r>
            <a:endParaRPr lang="en-GB" sz="3200">
              <a:cs typeface="Calibri" panose="020F0502020204030204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0A43FC-A08F-B7AA-08B7-62814BAF8C9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330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1161FB-B997-954D-8EB6-40614A4C0795}"/>
              </a:ext>
            </a:extLst>
          </p:cNvPr>
          <p:cNvSpPr txBox="1"/>
          <p:nvPr/>
        </p:nvSpPr>
        <p:spPr>
          <a:xfrm>
            <a:off x="5138179" y="1959319"/>
            <a:ext cx="656427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You must submit this form listing all the evidence you are submit in your portfolio.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b="1">
              <a:latin typeface="Avenir Book" panose="02000503020000020003" pitchFamily="2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Submit on your PLP (Professional Learning Passport) .  </a:t>
            </a:r>
          </a:p>
          <a:p>
            <a:endParaRPr lang="en-US" b="1">
              <a:latin typeface="Avenir Book" panose="02000503020000020003" pitchFamily="2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You will need to include a short explanation justifying why the evidence is relevant for the skill.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b="1">
              <a:latin typeface="Avenir Book" panose="02000503020000020003" pitchFamily="2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There is no problem if one piece of evidence is demonstrating many different skills.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E.e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listening, speaking and Teaching and Learning. Remember to read the tips at the bottom of the form. 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82D7162-2FC1-B545-9705-790238A6A934}"/>
              </a:ext>
            </a:extLst>
          </p:cNvPr>
          <p:cNvCxnSpPr>
            <a:cxnSpLocks/>
          </p:cNvCxnSpPr>
          <p:nvPr/>
        </p:nvCxnSpPr>
        <p:spPr>
          <a:xfrm flipH="1" flipV="1">
            <a:off x="4450794" y="1089405"/>
            <a:ext cx="617354" cy="1044727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D203A5CD-617F-5845-8BEF-D7FD8AF2C873}"/>
              </a:ext>
            </a:extLst>
          </p:cNvPr>
          <p:cNvCxnSpPr>
            <a:cxnSpLocks/>
          </p:cNvCxnSpPr>
          <p:nvPr/>
        </p:nvCxnSpPr>
        <p:spPr>
          <a:xfrm flipH="1" flipV="1">
            <a:off x="4630018" y="4819599"/>
            <a:ext cx="876260" cy="37850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40127C17-CB41-0E4E-BFF1-214F685A85C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2CCB986-A8E5-2741-87E5-16F276C3BB72}"/>
              </a:ext>
            </a:extLst>
          </p:cNvPr>
          <p:cNvCxnSpPr>
            <a:cxnSpLocks/>
          </p:cNvCxnSpPr>
          <p:nvPr/>
        </p:nvCxnSpPr>
        <p:spPr>
          <a:xfrm flipH="1" flipV="1">
            <a:off x="4173033" y="1859377"/>
            <a:ext cx="1333245" cy="16789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1">
            <a:extLst>
              <a:ext uri="{FF2B5EF4-FFF2-40B4-BE49-F238E27FC236}">
                <a16:creationId xmlns:a16="http://schemas.microsoft.com/office/drawing/2014/main" id="{3443EB96-F30B-1C4B-88CA-93AF982E7D94}"/>
              </a:ext>
            </a:extLst>
          </p:cNvPr>
          <p:cNvSpPr txBox="1">
            <a:spLocks/>
          </p:cNvSpPr>
          <p:nvPr/>
        </p:nvSpPr>
        <p:spPr>
          <a:xfrm>
            <a:off x="4839655" y="167573"/>
            <a:ext cx="7017028" cy="12883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/>
              <a:t>Submission date: </a:t>
            </a:r>
            <a:br>
              <a:rPr lang="en-US" dirty="0"/>
            </a:br>
            <a:r>
              <a:rPr lang="en-US" sz="5400" b="1" dirty="0">
                <a:solidFill>
                  <a:srgbClr val="FF0000"/>
                </a:solidFill>
              </a:rPr>
              <a:t>29.04.2024</a:t>
            </a:r>
            <a:endParaRPr lang="en-US" b="1" dirty="0">
              <a:solidFill>
                <a:srgbClr val="FF0000"/>
              </a:solidFill>
            </a:endParaRPr>
          </a:p>
        </p:txBody>
      </p:sp>
      <p:pic>
        <p:nvPicPr>
          <p:cNvPr id="8" name="Picture 7" descr="A white sheet of paper with text&#10;&#10;Description automatically generated">
            <a:extLst>
              <a:ext uri="{FF2B5EF4-FFF2-40B4-BE49-F238E27FC236}">
                <a16:creationId xmlns:a16="http://schemas.microsoft.com/office/drawing/2014/main" id="{1726B267-227B-4288-5920-2A97E1D14C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5164" y="91277"/>
            <a:ext cx="3857837" cy="5462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833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5CA44AB-1864-1E40-97C1-A62C844AC42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961"/>
          <a:stretch/>
        </p:blipFill>
        <p:spPr>
          <a:xfrm>
            <a:off x="3624541" y="1741765"/>
            <a:ext cx="8322294" cy="3665122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  <p:pic>
        <p:nvPicPr>
          <p:cNvPr id="4" name="Picture 3" descr="A white sheet of paper with text&#10;&#10;Description automatically generated">
            <a:extLst>
              <a:ext uri="{FF2B5EF4-FFF2-40B4-BE49-F238E27FC236}">
                <a16:creationId xmlns:a16="http://schemas.microsoft.com/office/drawing/2014/main" id="{76739033-209E-A8AA-6104-048F27DAB7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5165" y="91277"/>
            <a:ext cx="2774754" cy="3929176"/>
          </a:xfrm>
          <a:prstGeom prst="rect">
            <a:avLst/>
          </a:prstGeom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613FDB50-5043-844A-9C68-66FDC51A43D2}"/>
              </a:ext>
            </a:extLst>
          </p:cNvPr>
          <p:cNvCxnSpPr>
            <a:cxnSpLocks/>
          </p:cNvCxnSpPr>
          <p:nvPr/>
        </p:nvCxnSpPr>
        <p:spPr>
          <a:xfrm flipH="1" flipV="1">
            <a:off x="1799073" y="2928824"/>
            <a:ext cx="1825468" cy="1670165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3C8C84E5-FA39-435D-FBA8-7059E3C48F9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17686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0A92E96-7A9E-3B44-99B7-5E11E5E21668}"/>
              </a:ext>
            </a:extLst>
          </p:cNvPr>
          <p:cNvSpPr txBox="1"/>
          <p:nvPr/>
        </p:nvSpPr>
        <p:spPr>
          <a:xfrm>
            <a:off x="281354" y="205081"/>
            <a:ext cx="2471894" cy="1015663"/>
          </a:xfrm>
          <a:prstGeom prst="rect">
            <a:avLst/>
          </a:prstGeom>
          <a:solidFill>
            <a:schemeClr val="accent2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err="1"/>
              <a:t>Cyngor</a:t>
            </a:r>
            <a:r>
              <a:rPr lang="en-US" sz="2000"/>
              <a:t> Doeth</a:t>
            </a:r>
          </a:p>
          <a:p>
            <a:endParaRPr lang="en-US" sz="2000"/>
          </a:p>
          <a:p>
            <a:pPr algn="ctr"/>
            <a:r>
              <a:rPr lang="en-US" sz="2000" i="1"/>
              <a:t>Top Tips!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22933021-94BF-AF4F-AE4E-6E237985B85C}"/>
              </a:ext>
            </a:extLst>
          </p:cNvPr>
          <p:cNvSpPr/>
          <p:nvPr/>
        </p:nvSpPr>
        <p:spPr>
          <a:xfrm>
            <a:off x="9296672" y="319798"/>
            <a:ext cx="2707539" cy="165458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>
                <a:solidFill>
                  <a:schemeClr val="tx1"/>
                </a:solidFill>
              </a:rPr>
              <a:t>Perthnasol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i="1">
                <a:solidFill>
                  <a:schemeClr val="tx1"/>
                </a:solidFill>
              </a:rPr>
              <a:t>Relevant evidence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DF807347-21D5-4E44-8224-1A00D9E5EEA6}"/>
              </a:ext>
            </a:extLst>
          </p:cNvPr>
          <p:cNvSpPr/>
          <p:nvPr/>
        </p:nvSpPr>
        <p:spPr>
          <a:xfrm>
            <a:off x="6430179" y="99422"/>
            <a:ext cx="2733699" cy="171927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>
                <a:solidFill>
                  <a:schemeClr val="tx1"/>
                </a:solidFill>
              </a:rPr>
              <a:t>Digon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ond</a:t>
            </a:r>
            <a:r>
              <a:rPr lang="en-US">
                <a:solidFill>
                  <a:schemeClr val="tx1"/>
                </a:solidFill>
              </a:rPr>
              <a:t> dim </a:t>
            </a:r>
            <a:r>
              <a:rPr lang="en-US" err="1">
                <a:solidFill>
                  <a:schemeClr val="tx1"/>
                </a:solidFill>
              </a:rPr>
              <a:t>gormod</a:t>
            </a:r>
            <a:r>
              <a:rPr lang="en-US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en-US" i="1">
                <a:solidFill>
                  <a:schemeClr val="tx1"/>
                </a:solidFill>
              </a:rPr>
              <a:t>Enough evidence but try not to overload.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FE954BF8-7F66-E841-B00E-7232C10E6782}"/>
              </a:ext>
            </a:extLst>
          </p:cNvPr>
          <p:cNvSpPr/>
          <p:nvPr/>
        </p:nvSpPr>
        <p:spPr>
          <a:xfrm>
            <a:off x="4822443" y="1919940"/>
            <a:ext cx="3215472" cy="139637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i="1">
                <a:solidFill>
                  <a:schemeClr val="tx1"/>
                </a:solidFill>
              </a:rPr>
              <a:t>Choose evidence carefully:</a:t>
            </a:r>
          </a:p>
          <a:p>
            <a:pPr algn="ctr"/>
            <a:r>
              <a:rPr lang="en-US" i="1">
                <a:solidFill>
                  <a:schemeClr val="tx1"/>
                </a:solidFill>
              </a:rPr>
              <a:t>Is it relevant?</a:t>
            </a:r>
          </a:p>
          <a:p>
            <a:pPr algn="ctr"/>
            <a:r>
              <a:rPr lang="en-US" i="1">
                <a:solidFill>
                  <a:schemeClr val="tx1"/>
                </a:solidFill>
              </a:rPr>
              <a:t>Is it appropriate?</a:t>
            </a:r>
          </a:p>
          <a:p>
            <a:pPr algn="ctr"/>
            <a:r>
              <a:rPr lang="en-US" i="1">
                <a:solidFill>
                  <a:schemeClr val="tx1"/>
                </a:solidFill>
              </a:rPr>
              <a:t>What does it show?</a:t>
            </a:r>
          </a:p>
          <a:p>
            <a:pPr algn="ctr"/>
            <a:r>
              <a:rPr lang="en-US" i="1">
                <a:solidFill>
                  <a:schemeClr val="tx1"/>
                </a:solidFill>
              </a:rPr>
              <a:t>Why is it there?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1A8A7EA4-9875-6042-BF69-D9A24765FA07}"/>
              </a:ext>
            </a:extLst>
          </p:cNvPr>
          <p:cNvSpPr/>
          <p:nvPr/>
        </p:nvSpPr>
        <p:spPr>
          <a:xfrm>
            <a:off x="320321" y="3518791"/>
            <a:ext cx="8081326" cy="2427159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Gall </a:t>
            </a:r>
            <a:r>
              <a:rPr lang="en-US" err="1">
                <a:solidFill>
                  <a:schemeClr val="tx1"/>
                </a:solidFill>
              </a:rPr>
              <a:t>ffilm</a:t>
            </a:r>
            <a:r>
              <a:rPr lang="en-US">
                <a:solidFill>
                  <a:schemeClr val="tx1"/>
                </a:solidFill>
              </a:rPr>
              <a:t> o </a:t>
            </a:r>
            <a:r>
              <a:rPr lang="en-US" err="1">
                <a:solidFill>
                  <a:schemeClr val="tx1"/>
                </a:solidFill>
              </a:rPr>
              <a:t>wers</a:t>
            </a:r>
            <a:r>
              <a:rPr lang="en-US">
                <a:solidFill>
                  <a:schemeClr val="tx1"/>
                </a:solidFill>
              </a:rPr>
              <a:t> (</a:t>
            </a:r>
            <a:r>
              <a:rPr lang="en-US" err="1">
                <a:solidFill>
                  <a:schemeClr val="tx1"/>
                </a:solidFill>
              </a:rPr>
              <a:t>meicro-ddysgu</a:t>
            </a:r>
            <a:r>
              <a:rPr lang="en-US">
                <a:solidFill>
                  <a:schemeClr val="tx1"/>
                </a:solidFill>
              </a:rPr>
              <a:t>) </a:t>
            </a:r>
            <a:r>
              <a:rPr lang="en-US" err="1">
                <a:solidFill>
                  <a:schemeClr val="tx1"/>
                </a:solidFill>
              </a:rPr>
              <a:t>arddangos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mwy</a:t>
            </a:r>
            <a:r>
              <a:rPr lang="en-US">
                <a:solidFill>
                  <a:schemeClr val="tx1"/>
                </a:solidFill>
              </a:rPr>
              <a:t> nag un </a:t>
            </a:r>
            <a:r>
              <a:rPr lang="en-US" err="1">
                <a:solidFill>
                  <a:schemeClr val="tx1"/>
                </a:solidFill>
              </a:rPr>
              <a:t>sgil</a:t>
            </a:r>
            <a:r>
              <a:rPr lang="en-US">
                <a:solidFill>
                  <a:schemeClr val="tx1"/>
                </a:solidFill>
              </a:rPr>
              <a:t>, </a:t>
            </a:r>
            <a:r>
              <a:rPr lang="en-US" err="1">
                <a:solidFill>
                  <a:schemeClr val="tx1"/>
                </a:solidFill>
              </a:rPr>
              <a:t>e.e</a:t>
            </a:r>
            <a:r>
              <a:rPr lang="en-US">
                <a:solidFill>
                  <a:schemeClr val="tx1"/>
                </a:solidFill>
              </a:rPr>
              <a:t>. </a:t>
            </a:r>
            <a:r>
              <a:rPr lang="en-US" err="1">
                <a:solidFill>
                  <a:schemeClr val="tx1"/>
                </a:solidFill>
              </a:rPr>
              <a:t>Llafar</a:t>
            </a:r>
            <a:r>
              <a:rPr lang="en-US">
                <a:solidFill>
                  <a:schemeClr val="tx1"/>
                </a:solidFill>
              </a:rPr>
              <a:t>, </a:t>
            </a:r>
            <a:r>
              <a:rPr lang="en-US" err="1">
                <a:solidFill>
                  <a:schemeClr val="tx1"/>
                </a:solidFill>
              </a:rPr>
              <a:t>Gwrando</a:t>
            </a:r>
            <a:r>
              <a:rPr lang="en-US">
                <a:solidFill>
                  <a:schemeClr val="tx1"/>
                </a:solidFill>
              </a:rPr>
              <a:t> a </a:t>
            </a:r>
            <a:r>
              <a:rPr lang="en-US" err="1">
                <a:solidFill>
                  <a:schemeClr val="tx1"/>
                </a:solidFill>
              </a:rPr>
              <a:t>Darllen</a:t>
            </a:r>
            <a:r>
              <a:rPr lang="en-US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en-US" b="1" u="sng">
                <a:solidFill>
                  <a:schemeClr val="tx1"/>
                </a:solidFill>
              </a:rPr>
              <a:t>Dim </a:t>
            </a:r>
            <a:r>
              <a:rPr lang="en-US" b="1" u="sng" err="1">
                <a:solidFill>
                  <a:schemeClr val="tx1"/>
                </a:solidFill>
              </a:rPr>
              <a:t>ond</a:t>
            </a:r>
            <a:r>
              <a:rPr lang="en-US" b="1" u="sng">
                <a:solidFill>
                  <a:schemeClr val="tx1"/>
                </a:solidFill>
              </a:rPr>
              <a:t> un </a:t>
            </a:r>
            <a:r>
              <a:rPr lang="en-US" b="1" u="sng" err="1">
                <a:solidFill>
                  <a:schemeClr val="tx1"/>
                </a:solidFill>
              </a:rPr>
              <a:t>waith</a:t>
            </a:r>
            <a:r>
              <a:rPr lang="en-US" b="1" u="sng">
                <a:solidFill>
                  <a:schemeClr val="tx1"/>
                </a:solidFill>
              </a:rPr>
              <a:t> </a:t>
            </a:r>
            <a:r>
              <a:rPr lang="en-US" b="1" u="sng" err="1">
                <a:solidFill>
                  <a:schemeClr val="tx1"/>
                </a:solidFill>
              </a:rPr>
              <a:t>bydd</a:t>
            </a:r>
            <a:r>
              <a:rPr lang="en-US" b="1" u="sng">
                <a:solidFill>
                  <a:schemeClr val="tx1"/>
                </a:solidFill>
              </a:rPr>
              <a:t> </a:t>
            </a:r>
            <a:r>
              <a:rPr lang="en-US" b="1" u="sng" err="1">
                <a:solidFill>
                  <a:schemeClr val="tx1"/>
                </a:solidFill>
              </a:rPr>
              <a:t>angen</a:t>
            </a:r>
            <a:r>
              <a:rPr lang="en-US" b="1" u="sng">
                <a:solidFill>
                  <a:schemeClr val="tx1"/>
                </a:solidFill>
              </a:rPr>
              <a:t> </a:t>
            </a:r>
            <a:r>
              <a:rPr lang="en-US" b="1" u="sng" err="1">
                <a:solidFill>
                  <a:schemeClr val="tx1"/>
                </a:solidFill>
              </a:rPr>
              <a:t>uwchlwytho’r</a:t>
            </a:r>
            <a:r>
              <a:rPr lang="en-US" b="1" u="sng">
                <a:solidFill>
                  <a:schemeClr val="tx1"/>
                </a:solidFill>
              </a:rPr>
              <a:t> </a:t>
            </a:r>
            <a:r>
              <a:rPr lang="en-US" b="1" u="sng" err="1">
                <a:solidFill>
                  <a:schemeClr val="tx1"/>
                </a:solidFill>
              </a:rPr>
              <a:t>ffilm</a:t>
            </a:r>
            <a:r>
              <a:rPr lang="en-US">
                <a:solidFill>
                  <a:schemeClr val="tx1"/>
                </a:solidFill>
              </a:rPr>
              <a:t>  - </a:t>
            </a:r>
            <a:r>
              <a:rPr lang="en-US" err="1">
                <a:solidFill>
                  <a:schemeClr val="tx1"/>
                </a:solidFill>
              </a:rPr>
              <a:t>rhowch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gyfarwyddiadau</a:t>
            </a:r>
            <a:r>
              <a:rPr lang="en-US">
                <a:solidFill>
                  <a:schemeClr val="tx1"/>
                </a:solidFill>
              </a:rPr>
              <a:t>  </a:t>
            </a:r>
            <a:r>
              <a:rPr lang="en-US" err="1">
                <a:solidFill>
                  <a:schemeClr val="tx1"/>
                </a:solidFill>
              </a:rPr>
              <a:t>manwl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yn</a:t>
            </a:r>
            <a:r>
              <a:rPr lang="en-US">
                <a:solidFill>
                  <a:schemeClr val="tx1"/>
                </a:solidFill>
              </a:rPr>
              <a:t> y </a:t>
            </a:r>
            <a:r>
              <a:rPr lang="en-US" err="1">
                <a:solidFill>
                  <a:schemeClr val="tx1"/>
                </a:solidFill>
              </a:rPr>
              <a:t>daflen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gyflwyno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yn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esbonio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ble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mae’r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ffilm</a:t>
            </a:r>
            <a:r>
              <a:rPr lang="en-US">
                <a:solidFill>
                  <a:schemeClr val="tx1"/>
                </a:solidFill>
              </a:rPr>
              <a:t> .</a:t>
            </a:r>
          </a:p>
          <a:p>
            <a:pPr algn="ctr"/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i="1">
                <a:solidFill>
                  <a:schemeClr val="tx1"/>
                </a:solidFill>
              </a:rPr>
              <a:t>Film of micro lesson – could evidence more than one skill, e.g. speaking, listening and reading</a:t>
            </a:r>
          </a:p>
          <a:p>
            <a:pPr algn="ctr"/>
            <a:r>
              <a:rPr lang="en-US" b="1" i="1" u="sng">
                <a:solidFill>
                  <a:schemeClr val="tx1"/>
                </a:solidFill>
              </a:rPr>
              <a:t>Only upload once: </a:t>
            </a:r>
            <a:r>
              <a:rPr lang="en-US" i="1">
                <a:solidFill>
                  <a:schemeClr val="tx1"/>
                </a:solidFill>
              </a:rPr>
              <a:t>make clear in the introduction where you’ve uploaded the micro lesson.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26603580-A5E7-A549-9224-EB32B12E7B8B}"/>
              </a:ext>
            </a:extLst>
          </p:cNvPr>
          <p:cNvSpPr/>
          <p:nvPr/>
        </p:nvSpPr>
        <p:spPr>
          <a:xfrm>
            <a:off x="3081913" y="68324"/>
            <a:ext cx="3215472" cy="179133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Mae </a:t>
            </a:r>
            <a:r>
              <a:rPr lang="en-US" err="1">
                <a:solidFill>
                  <a:schemeClr val="tx1"/>
                </a:solidFill>
              </a:rPr>
              <a:t>i’r</a:t>
            </a:r>
            <a:r>
              <a:rPr lang="en-US">
                <a:solidFill>
                  <a:schemeClr val="tx1"/>
                </a:solidFill>
              </a:rPr>
              <a:t> portfolio </a:t>
            </a:r>
            <a:r>
              <a:rPr lang="en-US" err="1">
                <a:solidFill>
                  <a:schemeClr val="tx1"/>
                </a:solidFill>
              </a:rPr>
              <a:t>eich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dangos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ar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eich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gorau</a:t>
            </a:r>
            <a:r>
              <a:rPr lang="en-US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en-US" i="1">
                <a:solidFill>
                  <a:schemeClr val="tx1"/>
                </a:solidFill>
              </a:rPr>
              <a:t>Your portfolio is your showcase: choose your best bits.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697B30C1-2C70-4443-8F64-76A891ED6139}"/>
              </a:ext>
            </a:extLst>
          </p:cNvPr>
          <p:cNvSpPr/>
          <p:nvPr/>
        </p:nvSpPr>
        <p:spPr>
          <a:xfrm>
            <a:off x="8876657" y="2618125"/>
            <a:ext cx="2840333" cy="293636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>
                <a:solidFill>
                  <a:schemeClr val="tx1"/>
                </a:solidFill>
              </a:rPr>
              <a:t>Mae’n</a:t>
            </a:r>
            <a:r>
              <a:rPr lang="en-US">
                <a:solidFill>
                  <a:schemeClr val="tx1"/>
                </a:solidFill>
              </a:rPr>
              <a:t> haws </a:t>
            </a:r>
            <a:r>
              <a:rPr lang="en-US" err="1">
                <a:solidFill>
                  <a:schemeClr val="tx1"/>
                </a:solidFill>
              </a:rPr>
              <a:t>chwynnu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na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chasglu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o’r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newydd</a:t>
            </a:r>
            <a:r>
              <a:rPr lang="en-US">
                <a:solidFill>
                  <a:schemeClr val="tx1"/>
                </a:solidFill>
              </a:rPr>
              <a:t>.</a:t>
            </a:r>
          </a:p>
          <a:p>
            <a:pPr algn="ctr"/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i="1">
                <a:solidFill>
                  <a:schemeClr val="tx1"/>
                </a:solidFill>
              </a:rPr>
              <a:t>It’s easier to sort a full desktop file than to collect evidence from new before the deadline.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68B46D64-EA5A-0042-8BBC-935F8CDE6B58}"/>
              </a:ext>
            </a:extLst>
          </p:cNvPr>
          <p:cNvSpPr/>
          <p:nvPr/>
        </p:nvSpPr>
        <p:spPr>
          <a:xfrm>
            <a:off x="281354" y="1974378"/>
            <a:ext cx="4079630" cy="139637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>
                <a:solidFill>
                  <a:schemeClr val="tx1"/>
                </a:solidFill>
              </a:rPr>
              <a:t>Dewiswch</a:t>
            </a:r>
            <a:r>
              <a:rPr lang="en-US">
                <a:solidFill>
                  <a:schemeClr val="tx1"/>
                </a:solidFill>
              </a:rPr>
              <a:t> y </a:t>
            </a:r>
            <a:r>
              <a:rPr lang="en-US" err="1">
                <a:solidFill>
                  <a:schemeClr val="tx1"/>
                </a:solidFill>
              </a:rPr>
              <a:t>dystiolaeth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yn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ofalus</a:t>
            </a:r>
            <a:r>
              <a:rPr lang="en-US">
                <a:solidFill>
                  <a:schemeClr val="tx1"/>
                </a:solidFill>
              </a:rPr>
              <a:t>:</a:t>
            </a:r>
          </a:p>
          <a:p>
            <a:pPr algn="ctr"/>
            <a:r>
              <a:rPr lang="en-US" err="1">
                <a:solidFill>
                  <a:schemeClr val="tx1"/>
                </a:solidFill>
              </a:rPr>
              <a:t>Ydy’n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berthnasol</a:t>
            </a:r>
            <a:r>
              <a:rPr lang="en-US">
                <a:solidFill>
                  <a:schemeClr val="tx1"/>
                </a:solidFill>
              </a:rPr>
              <a:t>?</a:t>
            </a:r>
          </a:p>
          <a:p>
            <a:pPr algn="ctr"/>
            <a:r>
              <a:rPr lang="en-US" err="1">
                <a:solidFill>
                  <a:schemeClr val="tx1"/>
                </a:solidFill>
              </a:rPr>
              <a:t>Ydy’n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addas</a:t>
            </a:r>
            <a:r>
              <a:rPr lang="en-US">
                <a:solidFill>
                  <a:schemeClr val="tx1"/>
                </a:solidFill>
              </a:rPr>
              <a:t>?</a:t>
            </a:r>
          </a:p>
          <a:p>
            <a:pPr algn="ctr"/>
            <a:r>
              <a:rPr lang="en-US">
                <a:solidFill>
                  <a:schemeClr val="tx1"/>
                </a:solidFill>
              </a:rPr>
              <a:t>Beth </a:t>
            </a:r>
            <a:r>
              <a:rPr lang="en-US" err="1">
                <a:solidFill>
                  <a:schemeClr val="tx1"/>
                </a:solidFill>
              </a:rPr>
              <a:t>mae’n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ddangos</a:t>
            </a:r>
            <a:r>
              <a:rPr lang="en-US">
                <a:solidFill>
                  <a:schemeClr val="tx1"/>
                </a:solidFill>
              </a:rPr>
              <a:t>?</a:t>
            </a:r>
          </a:p>
          <a:p>
            <a:pPr algn="ctr"/>
            <a:r>
              <a:rPr lang="en-US">
                <a:solidFill>
                  <a:schemeClr val="tx1"/>
                </a:solidFill>
              </a:rPr>
              <a:t>Pam bod y </a:t>
            </a:r>
            <a:r>
              <a:rPr lang="en-US" err="1">
                <a:solidFill>
                  <a:schemeClr val="tx1"/>
                </a:solidFill>
              </a:rPr>
              <a:t>dystiolaeth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yno</a:t>
            </a:r>
            <a:r>
              <a:rPr lang="en-US">
                <a:solidFill>
                  <a:schemeClr val="tx1"/>
                </a:solidFill>
              </a:rPr>
              <a:t>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9C9E93-5AEB-E9F5-1F68-33C51B4AFCD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75355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33376-2B69-C840-BF79-1904041A1B94}"/>
              </a:ext>
            </a:extLst>
          </p:cNvPr>
          <p:cNvSpPr txBox="1">
            <a:spLocks/>
          </p:cNvSpPr>
          <p:nvPr/>
        </p:nvSpPr>
        <p:spPr>
          <a:xfrm>
            <a:off x="271017" y="1470992"/>
            <a:ext cx="5824983" cy="42810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solidFill>
                  <a:schemeClr val="tx1"/>
                </a:solidFill>
              </a:rPr>
              <a:t>Does dim </a:t>
            </a:r>
            <a:r>
              <a:rPr lang="en-US" sz="2400" b="1" err="1">
                <a:solidFill>
                  <a:schemeClr val="tx1"/>
                </a:solidFill>
              </a:rPr>
              <a:t>modd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pasio</a:t>
            </a:r>
            <a:r>
              <a:rPr lang="en-US" sz="2400" b="1">
                <a:solidFill>
                  <a:schemeClr val="tx1"/>
                </a:solidFill>
              </a:rPr>
              <a:t> / </a:t>
            </a:r>
            <a:r>
              <a:rPr lang="en-US" sz="2400" b="1" err="1">
                <a:solidFill>
                  <a:schemeClr val="tx1"/>
                </a:solidFill>
              </a:rPr>
              <a:t>methu</a:t>
            </a:r>
            <a:r>
              <a:rPr lang="en-US" sz="2400" b="1">
                <a:solidFill>
                  <a:schemeClr val="tx1"/>
                </a:solidFill>
              </a:rPr>
              <a:t> y </a:t>
            </a:r>
            <a:r>
              <a:rPr lang="en-US" sz="2400" b="1" err="1">
                <a:solidFill>
                  <a:schemeClr val="tx1"/>
                </a:solidFill>
              </a:rPr>
              <a:t>Fframwaith</a:t>
            </a:r>
            <a:r>
              <a:rPr lang="en-US" sz="2400" b="1">
                <a:solidFill>
                  <a:schemeClr val="tx1"/>
                </a:solidFill>
              </a:rPr>
              <a:t>.  </a:t>
            </a:r>
            <a:r>
              <a:rPr lang="en-US" sz="2400" b="1" err="1">
                <a:solidFill>
                  <a:schemeClr val="tx1"/>
                </a:solidFill>
              </a:rPr>
              <a:t>Nid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arholiad</a:t>
            </a:r>
            <a:r>
              <a:rPr lang="en-US" sz="2400" b="1">
                <a:solidFill>
                  <a:schemeClr val="tx1"/>
                </a:solidFill>
              </a:rPr>
              <a:t>, </a:t>
            </a:r>
            <a:r>
              <a:rPr lang="en-US" sz="2400" b="1" err="1">
                <a:solidFill>
                  <a:schemeClr val="tx1"/>
                </a:solidFill>
              </a:rPr>
              <a:t>aseiniad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na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phrawf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yw’r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portffolio</a:t>
            </a:r>
            <a:r>
              <a:rPr lang="en-US" sz="2400" b="1">
                <a:solidFill>
                  <a:schemeClr val="tx1"/>
                </a:solidFill>
              </a:rPr>
              <a:t>.  </a:t>
            </a:r>
          </a:p>
          <a:p>
            <a:r>
              <a:rPr lang="en-US" sz="2400" b="1" err="1">
                <a:solidFill>
                  <a:schemeClr val="tx1"/>
                </a:solidFill>
              </a:rPr>
              <a:t>Disgwylir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i</a:t>
            </a:r>
            <a:r>
              <a:rPr lang="en-US" sz="2400" b="1">
                <a:solidFill>
                  <a:schemeClr val="tx1"/>
                </a:solidFill>
              </a:rPr>
              <a:t> bob </a:t>
            </a:r>
            <a:r>
              <a:rPr lang="en-US" sz="2400" b="1" err="1">
                <a:solidFill>
                  <a:schemeClr val="tx1"/>
                </a:solidFill>
              </a:rPr>
              <a:t>myfyriwr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sy’n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graddio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gyda</a:t>
            </a:r>
            <a:r>
              <a:rPr lang="en-US" sz="2400" b="1">
                <a:solidFill>
                  <a:schemeClr val="tx1"/>
                </a:solidFill>
              </a:rPr>
              <a:t> SAC </a:t>
            </a:r>
            <a:r>
              <a:rPr lang="en-US" sz="2400" b="1" err="1">
                <a:solidFill>
                  <a:schemeClr val="tx1"/>
                </a:solidFill>
              </a:rPr>
              <a:t>gael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lefelau’r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Fframwaith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ar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eu</a:t>
            </a:r>
            <a:r>
              <a:rPr lang="en-US" sz="2400" b="1">
                <a:solidFill>
                  <a:schemeClr val="tx1"/>
                </a:solidFill>
              </a:rPr>
              <a:t> PDP </a:t>
            </a:r>
            <a:r>
              <a:rPr lang="en-US" sz="2400" b="1" err="1">
                <a:solidFill>
                  <a:schemeClr val="tx1"/>
                </a:solidFill>
              </a:rPr>
              <a:t>ar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ddechrau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eu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gyrfa</a:t>
            </a:r>
            <a:r>
              <a:rPr lang="en-US" sz="2400" b="1">
                <a:solidFill>
                  <a:schemeClr val="tx1"/>
                </a:solidFill>
              </a:rPr>
              <a:t>. </a:t>
            </a:r>
          </a:p>
          <a:p>
            <a:r>
              <a:rPr lang="en-US" sz="2400" b="1">
                <a:solidFill>
                  <a:schemeClr val="tx1"/>
                </a:solidFill>
              </a:rPr>
              <a:t>Ni </a:t>
            </a:r>
            <a:r>
              <a:rPr lang="en-US" sz="2400" b="1" err="1">
                <a:solidFill>
                  <a:schemeClr val="tx1"/>
                </a:solidFill>
              </a:rPr>
              <a:t>ddylai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casglu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tystiolaeth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fod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yn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llawer</a:t>
            </a:r>
            <a:r>
              <a:rPr lang="en-US" sz="2400" b="1">
                <a:solidFill>
                  <a:schemeClr val="tx1"/>
                </a:solidFill>
              </a:rPr>
              <a:t> o </a:t>
            </a:r>
            <a:r>
              <a:rPr lang="en-US" sz="2400" b="1" err="1">
                <a:solidFill>
                  <a:schemeClr val="tx1"/>
                </a:solidFill>
              </a:rPr>
              <a:t>waith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ychwanegol</a:t>
            </a:r>
            <a:r>
              <a:rPr lang="en-US" sz="2400" b="1">
                <a:solidFill>
                  <a:schemeClr val="tx1"/>
                </a:solidFill>
              </a:rPr>
              <a:t>.  </a:t>
            </a:r>
            <a:r>
              <a:rPr lang="en-US" sz="2400" b="1" err="1">
                <a:solidFill>
                  <a:schemeClr val="tx1"/>
                </a:solidFill>
              </a:rPr>
              <a:t>Dylai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fod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yn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rhywbeth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sy’n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digwydd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yn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naturiol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yn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ystod</a:t>
            </a:r>
            <a:r>
              <a:rPr lang="en-US" sz="2400" b="1">
                <a:solidFill>
                  <a:schemeClr val="tx1"/>
                </a:solidFill>
              </a:rPr>
              <a:t> y </a:t>
            </a:r>
            <a:r>
              <a:rPr lang="en-US" sz="2400" b="1" err="1">
                <a:solidFill>
                  <a:schemeClr val="tx1"/>
                </a:solidFill>
              </a:rPr>
              <a:t>flwyddyn</a:t>
            </a:r>
            <a:r>
              <a:rPr lang="en-US" sz="2400" b="1">
                <a:solidFill>
                  <a:schemeClr val="tx1"/>
                </a:solidFill>
              </a:rPr>
              <a:t>. 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1800" b="1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7B7A46F-94BC-6B4B-8B76-A98878D6A66D}"/>
              </a:ext>
            </a:extLst>
          </p:cNvPr>
          <p:cNvSpPr txBox="1">
            <a:spLocks/>
          </p:cNvSpPr>
          <p:nvPr/>
        </p:nvSpPr>
        <p:spPr>
          <a:xfrm>
            <a:off x="6307382" y="1451114"/>
            <a:ext cx="5725592" cy="42810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00">
                <a:solidFill>
                  <a:schemeClr val="tx1"/>
                </a:solidFill>
              </a:rPr>
              <a:t>You cannot fail / pass the Framework / Portfolio.  This is not an exam, a test or an assignment.</a:t>
            </a:r>
          </a:p>
          <a:p>
            <a:r>
              <a:rPr lang="en-US" sz="2200">
                <a:solidFill>
                  <a:schemeClr val="tx1"/>
                </a:solidFill>
              </a:rPr>
              <a:t>Every student who graduates with a QTS is expected to have the Framework levels on their PLP at the beginning of their teaching career.</a:t>
            </a:r>
          </a:p>
          <a:p>
            <a:r>
              <a:rPr lang="en-US" sz="2200">
                <a:solidFill>
                  <a:schemeClr val="tx1"/>
                </a:solidFill>
              </a:rPr>
              <a:t>Collecting evidence should not be a lot of extra work.  This is something that should happen on a regular basis as part of your professional development.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27C628B-B3C5-1949-B7CA-3FE2F27FA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839" y="203232"/>
            <a:ext cx="10178322" cy="906088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4800" b="1" err="1">
                <a:solidFill>
                  <a:schemeClr val="bg1"/>
                </a:solidFill>
              </a:rPr>
              <a:t>Pwysig</a:t>
            </a:r>
            <a:r>
              <a:rPr lang="en-US" sz="4800" b="1">
                <a:solidFill>
                  <a:schemeClr val="bg1"/>
                </a:solidFill>
              </a:rPr>
              <a:t>!   </a:t>
            </a:r>
            <a:r>
              <a:rPr lang="en-US" sz="4800" b="1" i="1">
                <a:solidFill>
                  <a:schemeClr val="bg1"/>
                </a:solidFill>
              </a:rPr>
              <a:t>Important!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F662DA9-E140-5D1E-1B4D-42EF10FFB7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1899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527C628B-B3C5-1949-B7CA-3FE2F27FA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839" y="203232"/>
            <a:ext cx="10178322" cy="906088"/>
          </a:xfrm>
          <a:solidFill>
            <a:schemeClr val="accent1">
              <a:lumMod val="50000"/>
            </a:schemeClr>
          </a:solidFill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3600" b="1" err="1">
                <a:solidFill>
                  <a:schemeClr val="bg1"/>
                </a:solidFill>
                <a:cs typeface="Calibri Light"/>
              </a:rPr>
              <a:t>Adnodd</a:t>
            </a:r>
            <a:r>
              <a:rPr lang="en-US" sz="3600" b="1" dirty="0">
                <a:solidFill>
                  <a:schemeClr val="bg1"/>
                </a:solidFill>
                <a:cs typeface="Calibri Light"/>
              </a:rPr>
              <a:t> </a:t>
            </a:r>
            <a:r>
              <a:rPr lang="en-US" sz="3600" b="1" err="1">
                <a:solidFill>
                  <a:schemeClr val="bg1"/>
                </a:solidFill>
                <a:cs typeface="Calibri Light"/>
              </a:rPr>
              <a:t>Defnyddiol</a:t>
            </a:r>
            <a:r>
              <a:rPr lang="en-US" sz="3600" b="1" dirty="0">
                <a:solidFill>
                  <a:schemeClr val="bg1"/>
                </a:solidFill>
                <a:cs typeface="Calibri Light"/>
              </a:rPr>
              <a:t> </a:t>
            </a:r>
            <a:r>
              <a:rPr lang="en-US" sz="3600" b="1" err="1">
                <a:solidFill>
                  <a:schemeClr val="bg1"/>
                </a:solidFill>
                <a:cs typeface="Calibri Light"/>
              </a:rPr>
              <a:t>newydd</a:t>
            </a:r>
            <a:r>
              <a:rPr lang="en-US" sz="3600" b="1" dirty="0">
                <a:solidFill>
                  <a:schemeClr val="bg1"/>
                </a:solidFill>
                <a:cs typeface="Calibri Light"/>
              </a:rPr>
              <a:t> / </a:t>
            </a:r>
            <a:r>
              <a:rPr lang="en-US" sz="3600" b="1" i="1" dirty="0">
                <a:solidFill>
                  <a:schemeClr val="bg1"/>
                </a:solidFill>
                <a:cs typeface="Calibri Light"/>
              </a:rPr>
              <a:t>New useful resource</a:t>
            </a:r>
          </a:p>
        </p:txBody>
      </p:sp>
      <p:pic>
        <p:nvPicPr>
          <p:cNvPr id="2" name="Picture 1" descr="A group of posters with people in a classroom&#10;&#10;Description automatically generated">
            <a:extLst>
              <a:ext uri="{FF2B5EF4-FFF2-40B4-BE49-F238E27FC236}">
                <a16:creationId xmlns:a16="http://schemas.microsoft.com/office/drawing/2014/main" id="{FEAA8A1F-D9D3-A4A8-08A1-BF7A42CCFA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2124" y="1243792"/>
            <a:ext cx="7404339" cy="435202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651453D-606B-6DEA-2C43-D8BBA49DBCCC}"/>
              </a:ext>
            </a:extLst>
          </p:cNvPr>
          <p:cNvSpPr txBox="1"/>
          <p:nvPr/>
        </p:nvSpPr>
        <p:spPr>
          <a:xfrm>
            <a:off x="9095117" y="2237117"/>
            <a:ext cx="27432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hlinkClick r:id="rId3"/>
              </a:rPr>
              <a:t>https://www.porth.ac.uk/cy/group-collection/tasgau-asesu-a-datblygu-sgiliau-iaith-athrawon</a:t>
            </a:r>
            <a:endParaRPr lang="en-US"/>
          </a:p>
          <a:p>
            <a:endParaRPr lang="en-US" dirty="0">
              <a:cs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A2CE98-96BF-A1D1-7DFE-B1415613C70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75459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527C628B-B3C5-1949-B7CA-3FE2F27FA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839" y="203232"/>
            <a:ext cx="10178322" cy="906088"/>
          </a:xfrm>
          <a:solidFill>
            <a:schemeClr val="accent1">
              <a:lumMod val="50000"/>
            </a:schemeClr>
          </a:solidFill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3600" b="1" err="1">
                <a:solidFill>
                  <a:schemeClr val="bg1"/>
                </a:solidFill>
                <a:cs typeface="Calibri Light"/>
              </a:rPr>
              <a:t>Adnodd</a:t>
            </a:r>
            <a:r>
              <a:rPr lang="en-US" sz="3600" b="1" dirty="0">
                <a:solidFill>
                  <a:schemeClr val="bg1"/>
                </a:solidFill>
                <a:cs typeface="Calibri Light"/>
              </a:rPr>
              <a:t> </a:t>
            </a:r>
            <a:r>
              <a:rPr lang="en-US" sz="3600" b="1" err="1">
                <a:solidFill>
                  <a:schemeClr val="bg1"/>
                </a:solidFill>
                <a:cs typeface="Calibri Light"/>
              </a:rPr>
              <a:t>Defnyddiol</a:t>
            </a:r>
            <a:r>
              <a:rPr lang="en-US" sz="3600" b="1" dirty="0">
                <a:solidFill>
                  <a:schemeClr val="bg1"/>
                </a:solidFill>
                <a:cs typeface="Calibri Light"/>
              </a:rPr>
              <a:t> </a:t>
            </a:r>
            <a:r>
              <a:rPr lang="en-US" sz="3600" b="1" err="1">
                <a:solidFill>
                  <a:schemeClr val="bg1"/>
                </a:solidFill>
                <a:cs typeface="Calibri Light"/>
              </a:rPr>
              <a:t>newydd</a:t>
            </a:r>
            <a:r>
              <a:rPr lang="en-US" sz="3600" b="1" dirty="0">
                <a:solidFill>
                  <a:schemeClr val="bg1"/>
                </a:solidFill>
                <a:cs typeface="Calibri Light"/>
              </a:rPr>
              <a:t> / </a:t>
            </a:r>
            <a:r>
              <a:rPr lang="en-US" sz="3600" b="1" i="1" dirty="0">
                <a:solidFill>
                  <a:schemeClr val="bg1"/>
                </a:solidFill>
                <a:cs typeface="Calibri Light"/>
              </a:rPr>
              <a:t>New useful resource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51453D-606B-6DEA-2C43-D8BBA49DBCCC}"/>
              </a:ext>
            </a:extLst>
          </p:cNvPr>
          <p:cNvSpPr txBox="1"/>
          <p:nvPr/>
        </p:nvSpPr>
        <p:spPr>
          <a:xfrm>
            <a:off x="9095117" y="2237117"/>
            <a:ext cx="27432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hlinkClick r:id="rId2"/>
              </a:rPr>
              <a:t>https://www.porth.ac.uk/cy/group-collection/tasgau-asesu-a-datblygu-sgiliau-iaith-athrawon</a:t>
            </a:r>
            <a:endParaRPr lang="en-US"/>
          </a:p>
          <a:p>
            <a:endParaRPr lang="en-US" dirty="0">
              <a:cs typeface="Calibri"/>
            </a:endParaRPr>
          </a:p>
        </p:txBody>
      </p:sp>
      <p:pic>
        <p:nvPicPr>
          <p:cNvPr id="3" name="Picture 2" descr="A collage of a book cover&#10;&#10;Description automatically generated">
            <a:extLst>
              <a:ext uri="{FF2B5EF4-FFF2-40B4-BE49-F238E27FC236}">
                <a16:creationId xmlns:a16="http://schemas.microsoft.com/office/drawing/2014/main" id="{3E0ADE60-C232-BDC6-94FB-F3E66AE10F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824" y="1168539"/>
            <a:ext cx="7576868" cy="444463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37DA817-4243-9868-4C14-15036A517B4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4026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548</Words>
  <Application>Microsoft Macintosh PowerPoint</Application>
  <PresentationFormat>Widescreen</PresentationFormat>
  <Paragraphs>59</Paragraphs>
  <Slides>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Aptos</vt:lpstr>
      <vt:lpstr>Aptos Display</vt:lpstr>
      <vt:lpstr>Arial</vt:lpstr>
      <vt:lpstr>Avenir Book</vt:lpstr>
      <vt:lpstr>Calibri</vt:lpstr>
      <vt:lpstr>Calibri Light</vt:lpstr>
      <vt:lpstr>Office Theme</vt:lpstr>
      <vt:lpstr>Welsh Language Competency Framework</vt:lpstr>
      <vt:lpstr>Sut i lwytho? How to upload?</vt:lpstr>
      <vt:lpstr>PowerPoint Presentation</vt:lpstr>
      <vt:lpstr>PowerPoint Presentation</vt:lpstr>
      <vt:lpstr>PowerPoint Presentation</vt:lpstr>
      <vt:lpstr>Pwysig!   Important!</vt:lpstr>
      <vt:lpstr>Adnodd Defnyddiol newydd / New useful resource</vt:lpstr>
      <vt:lpstr>Adnodd Defnyddiol newydd / New useful resource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Welsh Language Competency Framework</dc:title>
  <dc:creator>Eleri Powell</dc:creator>
  <cp:lastModifiedBy>Eleri Powell</cp:lastModifiedBy>
  <cp:revision>1</cp:revision>
  <dcterms:created xsi:type="dcterms:W3CDTF">2024-03-18T14:56:11Z</dcterms:created>
  <dcterms:modified xsi:type="dcterms:W3CDTF">2024-03-18T14:57:56Z</dcterms:modified>
</cp:coreProperties>
</file>