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61" r:id="rId6"/>
    <p:sldId id="263" r:id="rId7"/>
    <p:sldId id="266" r:id="rId8"/>
    <p:sldId id="268" r:id="rId9"/>
    <p:sldId id="258" r:id="rId10"/>
    <p:sldId id="265" r:id="rId11"/>
    <p:sldId id="264" r:id="rId12"/>
    <p:sldId id="259"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790C"/>
    <a:srgbClr val="FBC89B"/>
    <a:srgbClr val="F76E0C"/>
    <a:srgbClr val="F7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EB8B2-F44A-AD08-54A7-139AF3D49FC3}" v="125" dt="2026-02-13T14:45:32.346"/>
    <p1510:client id="{24B04DAD-5E6A-4A8C-98C4-5761DBDB7753}" v="20" dt="2026-02-13T14:32:13.036"/>
    <p1510:client id="{350B1367-0D70-6D1B-198B-4FA9CEA92203}" v="977" dt="2026-02-13T19:50:36.076"/>
    <p1510:client id="{3BAB775A-1584-5124-6D5A-0CD3B314A019}" v="37" dt="2026-02-13T14:54:30.453"/>
    <p1510:client id="{8D5B3C11-23B0-70C3-279B-3201FD386FD0}" v="218" dt="2026-02-14T11:56:44.389"/>
    <p1510:client id="{92AFCD7D-DBCA-20AA-B357-B7C098079DD9}" v="79" dt="2026-02-13T20:12:22.822"/>
    <p1510:client id="{93F73BEE-C7DA-86CC-1E32-D9511BF46BC7}" v="139" dt="2026-02-13T20:11:44.229"/>
    <p1510:client id="{94FC6136-F75F-E877-0173-B81B4AB413F1}" v="176" dt="2026-02-13T16:01:21.872"/>
    <p1510:client id="{A9FF5FD4-E0BB-3CBA-F51B-6F4E54329FFF}" v="30" dt="2026-02-13T14:09:49.242"/>
    <p1510:client id="{CE3805B6-3C69-DDD7-E677-5D3789E3DAE3}" v="297" dt="2026-02-13T16:03:46.375"/>
    <p1510:client id="{DD5D26DD-37D1-BC60-C8F9-B1E9E12D46EB}" v="75" dt="2026-02-13T09:56:44.999"/>
    <p1510:client id="{EBA49E19-94BF-2EF0-68A0-B86F3BA2D370}" v="1" dt="2026-02-13T17:04:14.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272B8C-5ECC-4492-B6D5-657C69626B38}" type="datetimeFigureOut">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4A883-38D9-44D6-9B68-05C71CBC09D2}" type="slidenum">
              <a:t>‹#›</a:t>
            </a:fld>
            <a:endParaRPr lang="en-US"/>
          </a:p>
        </p:txBody>
      </p:sp>
    </p:spTree>
    <p:extLst>
      <p:ext uri="{BB962C8B-B14F-4D97-AF65-F5344CB8AC3E}">
        <p14:creationId xmlns:p14="http://schemas.microsoft.com/office/powerpoint/2010/main" val="1997501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DEB7-D882-7B89-8BAB-897E1C0561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C4FC2B5-2387-D46B-C603-7A401B8F2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4C84A9F-CC02-BC47-F715-9B6F69837B69}"/>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5" name="Footer Placeholder 4">
            <a:extLst>
              <a:ext uri="{FF2B5EF4-FFF2-40B4-BE49-F238E27FC236}">
                <a16:creationId xmlns:a16="http://schemas.microsoft.com/office/drawing/2014/main" id="{B0E2FE19-DC1C-4828-6697-F8716A86B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D7A38-6447-B25F-4D8C-BF302982AE99}"/>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0674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E66C-48AE-4DAE-F7E8-D5B66F14B36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9788BA-DF2D-1EDD-74A9-1E042CBCE2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6FA78D-43CA-4810-FBDB-576CD0D1E83F}"/>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5" name="Footer Placeholder 4">
            <a:extLst>
              <a:ext uri="{FF2B5EF4-FFF2-40B4-BE49-F238E27FC236}">
                <a16:creationId xmlns:a16="http://schemas.microsoft.com/office/drawing/2014/main" id="{806B6F2D-158E-DFD9-040D-D8D809FBA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F8AD9-5F77-F723-920B-505DF01FC574}"/>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533279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83F3-A848-3A35-C775-B8096231D4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81FCA0-EECA-C61E-A639-C688F81A6C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729266-A8E1-3E45-6F76-2BADC8CB924F}"/>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5" name="Footer Placeholder 4">
            <a:extLst>
              <a:ext uri="{FF2B5EF4-FFF2-40B4-BE49-F238E27FC236}">
                <a16:creationId xmlns:a16="http://schemas.microsoft.com/office/drawing/2014/main" id="{805EF61F-E8CD-0FC0-7560-CAA5EE6AB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B32A7-C288-8CEF-7FE6-D6496BAEF49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360021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4B1C-986C-62FC-B116-C18D5CA244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4BB06D-5358-DADE-0917-79B4727506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269A16E-43F4-5346-C888-6D9E64790C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43BDE9-4327-7F8B-4388-ED95039002A9}"/>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6" name="Footer Placeholder 5">
            <a:extLst>
              <a:ext uri="{FF2B5EF4-FFF2-40B4-BE49-F238E27FC236}">
                <a16:creationId xmlns:a16="http://schemas.microsoft.com/office/drawing/2014/main" id="{F8E7E592-B5B4-1435-FDCB-B0457495E2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529FA9-587E-5949-99AB-0FB91BB2953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2994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D03A-DC2F-662C-9527-E4AC942046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32FC0C1-5523-8AF0-E24B-51E0C3963F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41C03A-3B0E-879A-521A-11152657C92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8D75B6A-4083-4560-6A30-B7E549D4AB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1A09D2A-D747-550B-1DC6-CC7AEDF369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7E1B45-811F-2C30-6964-D7FD9D99D492}"/>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8" name="Footer Placeholder 7">
            <a:extLst>
              <a:ext uri="{FF2B5EF4-FFF2-40B4-BE49-F238E27FC236}">
                <a16:creationId xmlns:a16="http://schemas.microsoft.com/office/drawing/2014/main" id="{27BE6908-4751-DDD3-06CF-C16798CCF0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076B17-848A-F8FD-14F7-6B7C3908B142}"/>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90177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5FFB-A634-AE09-1589-85E9B090266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964A5D6-E224-BA8C-55C8-D184B3E39050}"/>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4" name="Footer Placeholder 3">
            <a:extLst>
              <a:ext uri="{FF2B5EF4-FFF2-40B4-BE49-F238E27FC236}">
                <a16:creationId xmlns:a16="http://schemas.microsoft.com/office/drawing/2014/main" id="{0A58131A-381A-42AE-4D0D-D43D880FA1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D9871F-44F8-424A-4CA1-8D91EED21405}"/>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158967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F79C1D-25AD-9D1E-9ABB-C991B6828162}"/>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3" name="Footer Placeholder 2">
            <a:extLst>
              <a:ext uri="{FF2B5EF4-FFF2-40B4-BE49-F238E27FC236}">
                <a16:creationId xmlns:a16="http://schemas.microsoft.com/office/drawing/2014/main" id="{79C46672-0865-39EF-B797-F80B36A9EF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ED3085-D377-6E20-2164-1124DC59C9C1}"/>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22628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FB05-5E60-2E63-BD6F-4DE6508A7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EE01B38-9378-027B-9D58-1A39CF0665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02028E6-CBDB-0900-1586-8E9CF7D094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3D0B70-873A-CB95-FA94-751CB28E462C}"/>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6" name="Footer Placeholder 5">
            <a:extLst>
              <a:ext uri="{FF2B5EF4-FFF2-40B4-BE49-F238E27FC236}">
                <a16:creationId xmlns:a16="http://schemas.microsoft.com/office/drawing/2014/main" id="{FB12E3A5-5218-0860-CC28-B3F24ECEF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5FA8AD-A519-80D7-82A9-F24BD68ADDF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47600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0A35-840B-4207-5597-5ED5151CDC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8F9A465-D663-AFD4-EB2F-2EEB11B96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1DA996-477D-0648-14A3-12286D960B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E30C90-80F0-57A3-0987-415E904D4841}"/>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6" name="Footer Placeholder 5">
            <a:extLst>
              <a:ext uri="{FF2B5EF4-FFF2-40B4-BE49-F238E27FC236}">
                <a16:creationId xmlns:a16="http://schemas.microsoft.com/office/drawing/2014/main" id="{00277415-AF05-5423-5D3C-089270B760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7B242C-27D2-709F-9F89-0D9F74676BA3}"/>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52340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24B69-1770-58EE-2823-3CA4E49EFF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D27F389-CB5B-F2C2-8768-00A3155A7A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F61D5C-CD57-6DA4-4BDD-25C724F42B79}"/>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5" name="Footer Placeholder 4">
            <a:extLst>
              <a:ext uri="{FF2B5EF4-FFF2-40B4-BE49-F238E27FC236}">
                <a16:creationId xmlns:a16="http://schemas.microsoft.com/office/drawing/2014/main" id="{CDC51CBA-E053-70FA-897A-FD1BC61E69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21D9C3-16B7-42E9-0CEA-2EE7740BB578}"/>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87370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BBFB08-D7F4-8A49-7140-51FB7C14F39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B56635-B7C2-6625-347B-EF80559CF9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55B296-7818-E43F-E08D-616C57370C2E}"/>
              </a:ext>
            </a:extLst>
          </p:cNvPr>
          <p:cNvSpPr>
            <a:spLocks noGrp="1"/>
          </p:cNvSpPr>
          <p:nvPr>
            <p:ph type="dt" sz="half" idx="10"/>
          </p:nvPr>
        </p:nvSpPr>
        <p:spPr/>
        <p:txBody>
          <a:bodyPr/>
          <a:lstStyle/>
          <a:p>
            <a:fld id="{F66B369A-15F1-4BB4-B253-DF14A8E7A85E}" type="datetimeFigureOut">
              <a:rPr lang="en-GB" smtClean="0"/>
              <a:t>14/02/2026</a:t>
            </a:fld>
            <a:endParaRPr lang="en-GB"/>
          </a:p>
        </p:txBody>
      </p:sp>
      <p:sp>
        <p:nvSpPr>
          <p:cNvPr id="5" name="Footer Placeholder 4">
            <a:extLst>
              <a:ext uri="{FF2B5EF4-FFF2-40B4-BE49-F238E27FC236}">
                <a16:creationId xmlns:a16="http://schemas.microsoft.com/office/drawing/2014/main" id="{CF9514B3-E5B7-FFC7-E900-D858D90D3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3AA1B-41B3-2BD9-6264-B0D8FFF1DF96}"/>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28566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399" y="853439"/>
            <a:ext cx="4802373" cy="2833689"/>
          </a:xfrm>
        </p:spPr>
        <p:txBody>
          <a:bodyPr rIns="914400" anchor="b"/>
          <a:lstStyle>
            <a:lvl1pPr>
              <a:defRPr sz="4800"/>
            </a:lvl1pPr>
          </a:lstStyle>
          <a:p>
            <a:r>
              <a:rPr lang="en-US"/>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400" y="393191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1135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6250C6-D680-5EF2-AC06-9643C2362C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CAF504D-7270-5A34-3439-763C3DD269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3280DF-3D80-7BB5-3A5A-0B1B7C7A73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6B369A-15F1-4BB4-B253-DF14A8E7A85E}" type="datetimeFigureOut">
              <a:rPr lang="en-GB" smtClean="0"/>
              <a:t>14/02/2026</a:t>
            </a:fld>
            <a:endParaRPr lang="en-GB"/>
          </a:p>
        </p:txBody>
      </p:sp>
      <p:sp>
        <p:nvSpPr>
          <p:cNvPr id="5" name="Footer Placeholder 4">
            <a:extLst>
              <a:ext uri="{FF2B5EF4-FFF2-40B4-BE49-F238E27FC236}">
                <a16:creationId xmlns:a16="http://schemas.microsoft.com/office/drawing/2014/main" id="{C009546D-B9FE-CCFC-DB65-0C5FC4C693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5A9456-157F-D97B-1041-6B78842652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2300B0-4152-4CFC-AB64-9F45B7C741F3}" type="slidenum">
              <a:rPr lang="en-GB" smtClean="0"/>
              <a:t>‹#›</a:t>
            </a:fld>
            <a:endParaRPr lang="en-GB"/>
          </a:p>
        </p:txBody>
      </p:sp>
    </p:spTree>
    <p:extLst>
      <p:ext uri="{BB962C8B-B14F-4D97-AF65-F5344CB8AC3E}">
        <p14:creationId xmlns:p14="http://schemas.microsoft.com/office/powerpoint/2010/main" val="3314192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wm-publicspeaking/chapter/types-of-slide-presentation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publicspeaking/chapter/types-of-slide-presentation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intrasource.co.uk/blog/how-secure-is-onedriv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arelearning.org.uk/blog/communication-blog/what-are-visual-aids-in-health-and-social-care/" TargetMode="External"/><Relationship Id="rId2" Type="http://schemas.openxmlformats.org/officeDocument/2006/relationships/hyperlink" Target="https://www.gov.uk/government/publications/nhs-englands-protection-of-patient-data/nhs-englands-protection-of-patient-data/" TargetMode="External"/><Relationship Id="rId1" Type="http://schemas.openxmlformats.org/officeDocument/2006/relationships/slideLayout" Target="../slideLayouts/slideLayout2.xml"/><Relationship Id="rId5" Type="http://schemas.openxmlformats.org/officeDocument/2006/relationships/hyperlink" Target="https://www.google.co.uk/search?hl=en&amp;kptab=editions&amp;sa=X&amp;ved=2ahUKEwijp5zJicqSAxVaQkEAHb99Eg8QmBZ6BAgIEAk&amp;q=inpublisher:%22Pearson+Education%22&amp;tbm=bks&amp;sxsrf=ANbL-n6Tnu8lUc2st9AhZF-pVxbXI_dUbw:1770561344585" TargetMode="External"/><Relationship Id="rId4" Type="http://schemas.openxmlformats.org/officeDocument/2006/relationships/hyperlink" Target="https://www.google.co.uk/search?hl=en&amp;kptab=editions&amp;sa=X&amp;ved=2ahUKEwijp5zJicqSAxVaQkEAHb99Eg8QmBZ6BAgIEAk&amp;q=inauthor:%22WRIGHT%22&amp;tbm=bks&amp;sxsrf=ANbL-n6Tnu8lUc2st9AhZF-pVxbXI_dUbw:17705613445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4F7F0-EBAF-83C9-6019-7B8D56954F66}"/>
              </a:ext>
            </a:extLst>
          </p:cNvPr>
          <p:cNvSpPr>
            <a:spLocks noGrp="1"/>
          </p:cNvSpPr>
          <p:nvPr>
            <p:ph type="ctrTitle"/>
          </p:nvPr>
        </p:nvSpPr>
        <p:spPr>
          <a:xfrm>
            <a:off x="1853868" y="-817191"/>
            <a:ext cx="9082142" cy="2293013"/>
          </a:xfrm>
        </p:spPr>
        <p:txBody>
          <a:bodyPr>
            <a:normAutofit/>
          </a:bodyPr>
          <a:lstStyle/>
          <a:p>
            <a:r>
              <a:rPr lang="en-GB" sz="2400">
                <a:latin typeface="Century Schoolbook"/>
                <a:ea typeface="Times New Roman" panose="02020603050405020304" pitchFamily="18" charset="0"/>
                <a:cs typeface="Arial"/>
              </a:rPr>
              <a:t>E</a:t>
            </a:r>
            <a:r>
              <a:rPr lang="en-GB" sz="2400">
                <a:effectLst/>
                <a:latin typeface="Century Schoolbook"/>
                <a:ea typeface="Times New Roman" panose="02020603050405020304" pitchFamily="18" charset="0"/>
                <a:cs typeface="Arial"/>
              </a:rPr>
              <a:t>valuating how Microsoft 365 applications can be used to improve work efficiency, communication, and digital safety within Greenfield Home Care Agency</a:t>
            </a:r>
            <a:endParaRPr lang="en-GB" sz="2400">
              <a:latin typeface="Arial"/>
              <a:cs typeface="Arial"/>
            </a:endParaRPr>
          </a:p>
        </p:txBody>
      </p:sp>
      <p:sp>
        <p:nvSpPr>
          <p:cNvPr id="3" name="Subtitle 2">
            <a:extLst>
              <a:ext uri="{FF2B5EF4-FFF2-40B4-BE49-F238E27FC236}">
                <a16:creationId xmlns:a16="http://schemas.microsoft.com/office/drawing/2014/main" id="{EA95596B-12EE-252F-DBB5-8BA7A6DE522C}"/>
              </a:ext>
            </a:extLst>
          </p:cNvPr>
          <p:cNvSpPr>
            <a:spLocks noGrp="1"/>
          </p:cNvSpPr>
          <p:nvPr>
            <p:ph type="subTitle" idx="1"/>
          </p:nvPr>
        </p:nvSpPr>
        <p:spPr>
          <a:xfrm>
            <a:off x="23447" y="659546"/>
            <a:ext cx="12168552" cy="6204315"/>
          </a:xfrm>
        </p:spPr>
        <p:txBody>
          <a:bodyPr vert="horz" lIns="91440" tIns="45720" rIns="91440" bIns="45720" rtlCol="0" anchor="t">
            <a:normAutofit/>
          </a:bodyPr>
          <a:lstStyle/>
          <a:p>
            <a:pPr>
              <a:buChar char="•"/>
            </a:pPr>
            <a:endParaRPr lang="en-GB" sz="1400" b="1">
              <a:solidFill>
                <a:srgbClr val="191919"/>
              </a:solidFill>
              <a:highlight>
                <a:srgbClr val="FFFFFF"/>
              </a:highlight>
              <a:latin typeface="Roboto"/>
              <a:ea typeface="Roboto"/>
              <a:cs typeface="Roboto"/>
            </a:endParaRPr>
          </a:p>
          <a:p>
            <a:endParaRPr lang="en-GB" b="1"/>
          </a:p>
        </p:txBody>
      </p:sp>
      <p:sp>
        <p:nvSpPr>
          <p:cNvPr id="4" name="TextBox 3">
            <a:extLst>
              <a:ext uri="{FF2B5EF4-FFF2-40B4-BE49-F238E27FC236}">
                <a16:creationId xmlns:a16="http://schemas.microsoft.com/office/drawing/2014/main" id="{12E3F7D6-6FDC-CEF4-3575-E282B6771FFA}"/>
              </a:ext>
            </a:extLst>
          </p:cNvPr>
          <p:cNvSpPr txBox="1"/>
          <p:nvPr/>
        </p:nvSpPr>
        <p:spPr>
          <a:xfrm>
            <a:off x="-1984744" y="2286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D6EED6C5-77C0-8B04-B9D2-FB1BCC6B4432}"/>
              </a:ext>
            </a:extLst>
          </p:cNvPr>
          <p:cNvSpPr txBox="1"/>
          <p:nvPr/>
        </p:nvSpPr>
        <p:spPr>
          <a:xfrm>
            <a:off x="5319" y="3255578"/>
            <a:ext cx="938721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000">
                <a:latin typeface="Century Schoolbook"/>
              </a:rPr>
              <a:t>Lilly Mae Fielding </a:t>
            </a:r>
            <a:r>
              <a:rPr lang="en-GB" sz="2000">
                <a:latin typeface="Aptos"/>
              </a:rPr>
              <a:t>2437537</a:t>
            </a:r>
            <a:endParaRPr lang="en-GB" sz="2000">
              <a:solidFill>
                <a:srgbClr val="242130"/>
              </a:solidFill>
              <a:highlight>
                <a:srgbClr val="FFFFFF"/>
              </a:highlight>
              <a:latin typeface="Aptos"/>
            </a:endParaRPr>
          </a:p>
          <a:p>
            <a:r>
              <a:rPr lang="en-GB" sz="2000">
                <a:latin typeface="Century Schoolbook"/>
              </a:rPr>
              <a:t>Lecia Butler </a:t>
            </a:r>
            <a:r>
              <a:rPr lang="en-GB" sz="2000">
                <a:latin typeface="Aptos"/>
              </a:rPr>
              <a:t>2523255</a:t>
            </a:r>
          </a:p>
          <a:p>
            <a:r>
              <a:rPr lang="en-GB" sz="2000">
                <a:latin typeface="Century Schoolbook"/>
              </a:rPr>
              <a:t>Nordia </a:t>
            </a:r>
            <a:r>
              <a:rPr lang="en-GB" sz="2000" err="1">
                <a:latin typeface="Century Schoolbook"/>
              </a:rPr>
              <a:t>Shervianna</a:t>
            </a:r>
            <a:r>
              <a:rPr lang="en-GB" sz="2000">
                <a:latin typeface="Century Schoolbook"/>
              </a:rPr>
              <a:t> Clarke </a:t>
            </a:r>
            <a:r>
              <a:rPr lang="en-GB" sz="2000">
                <a:latin typeface="Aptos"/>
              </a:rPr>
              <a:t>2520544</a:t>
            </a:r>
          </a:p>
        </p:txBody>
      </p:sp>
      <p:sp>
        <p:nvSpPr>
          <p:cNvPr id="7" name="TextBox 6">
            <a:extLst>
              <a:ext uri="{FF2B5EF4-FFF2-40B4-BE49-F238E27FC236}">
                <a16:creationId xmlns:a16="http://schemas.microsoft.com/office/drawing/2014/main" id="{D9AD92B9-BBAF-E653-305D-3BEF25F54467}"/>
              </a:ext>
            </a:extLst>
          </p:cNvPr>
          <p:cNvSpPr txBox="1"/>
          <p:nvPr/>
        </p:nvSpPr>
        <p:spPr>
          <a:xfrm>
            <a:off x="3343703" y="1699751"/>
            <a:ext cx="670321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Digital Skills and Research Methods (LCHS4007_BIRM)</a:t>
            </a:r>
          </a:p>
          <a:p>
            <a:endParaRPr lang="en-US"/>
          </a:p>
          <a:p>
            <a:pPr algn="ctr"/>
            <a:endParaRPr lang="en-GB">
              <a:solidFill>
                <a:srgbClr val="000000"/>
              </a:solidFill>
              <a:latin typeface="Aptos" panose="02110004020202020204"/>
              <a:cs typeface="Arial"/>
            </a:endParaRPr>
          </a:p>
        </p:txBody>
      </p:sp>
      <p:sp>
        <p:nvSpPr>
          <p:cNvPr id="9" name="TextBox 8">
            <a:extLst>
              <a:ext uri="{FF2B5EF4-FFF2-40B4-BE49-F238E27FC236}">
                <a16:creationId xmlns:a16="http://schemas.microsoft.com/office/drawing/2014/main" id="{8CD2CC4F-FF10-A9E4-770C-7B48F03B6191}"/>
              </a:ext>
            </a:extLst>
          </p:cNvPr>
          <p:cNvSpPr txBox="1"/>
          <p:nvPr/>
        </p:nvSpPr>
        <p:spPr>
          <a:xfrm>
            <a:off x="8240964" y="2684492"/>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i="1"/>
              <a:t>Lecturer: Hajra </a:t>
            </a:r>
            <a:r>
              <a:rPr lang="en-US" sz="2400" i="1" err="1"/>
              <a:t>Mustasim</a:t>
            </a:r>
            <a:endParaRPr lang="en-US" sz="2400" i="1"/>
          </a:p>
          <a:p>
            <a:pPr algn="ctr"/>
            <a:endParaRPr lang="en-GB"/>
          </a:p>
        </p:txBody>
      </p:sp>
    </p:spTree>
    <p:extLst>
      <p:ext uri="{BB962C8B-B14F-4D97-AF65-F5344CB8AC3E}">
        <p14:creationId xmlns:p14="http://schemas.microsoft.com/office/powerpoint/2010/main" val="1974308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rtoon of old people in front of a nursing home&#10;&#10;AI-generated content may be incorrect.">
            <a:extLst>
              <a:ext uri="{FF2B5EF4-FFF2-40B4-BE49-F238E27FC236}">
                <a16:creationId xmlns:a16="http://schemas.microsoft.com/office/drawing/2014/main" id="{18311102-07FD-FDC1-ED11-7FF7AEEB513E}"/>
              </a:ext>
            </a:extLst>
          </p:cNvPr>
          <p:cNvPicPr>
            <a:picLocks noChangeAspect="1"/>
          </p:cNvPicPr>
          <p:nvPr/>
        </p:nvPicPr>
        <p:blipFill>
          <a:blip r:embed="rId2"/>
          <a:srcRect l="10191" r="10498"/>
          <a:stretch>
            <a:fillRect/>
          </a:stretch>
        </p:blipFill>
        <p:spPr>
          <a:xfrm>
            <a:off x="2522356" y="1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E95D7A-6A50-53F3-BD52-9A390F165B0D}"/>
              </a:ext>
            </a:extLst>
          </p:cNvPr>
          <p:cNvSpPr txBox="1"/>
          <p:nvPr/>
        </p:nvSpPr>
        <p:spPr>
          <a:xfrm>
            <a:off x="0" y="199029"/>
            <a:ext cx="60960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How PowerPoint can be used to make Greenfield Care Agency tasks more efficient</a:t>
            </a:r>
            <a:r>
              <a:rPr lang="en-US"/>
              <a:t>​</a:t>
            </a:r>
          </a:p>
          <a:p>
            <a:pPr algn="l" rtl="0"/>
            <a:r>
              <a:rPr lang="en-GB"/>
              <a:t>​</a:t>
            </a:r>
            <a:r>
              <a:rPr lang="en-US"/>
              <a:t>​</a:t>
            </a:r>
          </a:p>
          <a:p>
            <a:pPr algn="l" rtl="0"/>
            <a:r>
              <a:rPr lang="en-GB" sz="1800" b="1" i="0" u="none" strike="noStrike" baseline="0">
                <a:solidFill>
                  <a:srgbClr val="000000"/>
                </a:solidFill>
                <a:latin typeface="Aptos"/>
                <a:ea typeface="Segoe UI"/>
                <a:cs typeface="Segoe UI"/>
              </a:rPr>
              <a:t>Support For Different Learning Styles</a:t>
            </a:r>
            <a:r>
              <a:rPr lang="en-GB" sz="1800" b="0" i="0" u="none" strike="noStrike" baseline="0">
                <a:solidFill>
                  <a:srgbClr val="000000"/>
                </a:solidFill>
                <a:latin typeface="Calibri"/>
                <a:ea typeface="Segoe UI"/>
                <a:cs typeface="Segoe UI"/>
              </a:rPr>
              <a:t>​</a:t>
            </a:r>
            <a:r>
              <a:rPr lang="en-US" sz="1800" b="0" i="0">
                <a:solidFill>
                  <a:srgbClr val="000000"/>
                </a:solidFill>
                <a:latin typeface="Calibri"/>
                <a:ea typeface="Segoe UI"/>
                <a:cs typeface="Segoe UI"/>
              </a:rPr>
              <a:t>​</a:t>
            </a:r>
          </a:p>
          <a:p>
            <a:pPr marL="228600" indent="-228600">
              <a:buFont typeface=""/>
              <a:buChar char="•"/>
            </a:pPr>
            <a:r>
              <a:rPr lang="en-GB" sz="1800" b="0" i="0" u="none" strike="noStrike" baseline="0" dirty="0">
                <a:solidFill>
                  <a:srgbClr val="000000"/>
                </a:solidFill>
                <a:latin typeface="Calibri"/>
                <a:ea typeface="Arial"/>
                <a:cs typeface="Arial"/>
              </a:rPr>
              <a:t>Charts, icons, and diagrams are easier to </a:t>
            </a:r>
            <a:r>
              <a:rPr lang="en-GB" dirty="0">
                <a:solidFill>
                  <a:srgbClr val="000000"/>
                </a:solidFill>
                <a:latin typeface="Calibri"/>
                <a:ea typeface="Arial"/>
                <a:cs typeface="Arial"/>
              </a:rPr>
              <a:t>follow for</a:t>
            </a:r>
            <a:r>
              <a:rPr lang="en-GB" sz="1800" b="0" i="0" u="none" strike="noStrike" baseline="0" dirty="0">
                <a:solidFill>
                  <a:srgbClr val="000000"/>
                </a:solidFill>
                <a:latin typeface="Calibri"/>
                <a:ea typeface="Arial"/>
                <a:cs typeface="Arial"/>
              </a:rPr>
              <a:t> staff with different learning styles  or levels </a:t>
            </a:r>
            <a:r>
              <a:rPr lang="en-GB" dirty="0">
                <a:solidFill>
                  <a:srgbClr val="000000"/>
                </a:solidFill>
                <a:latin typeface="Calibri"/>
                <a:ea typeface="Arial"/>
                <a:cs typeface="Arial"/>
              </a:rPr>
              <a:t>of English</a:t>
            </a:r>
            <a:r>
              <a:rPr lang="en-GB" sz="1800" b="0" i="0" u="none" strike="noStrike" baseline="0" dirty="0">
                <a:solidFill>
                  <a:srgbClr val="000000"/>
                </a:solidFill>
                <a:latin typeface="Calibri"/>
                <a:ea typeface="Arial"/>
                <a:cs typeface="Arial"/>
              </a:rPr>
              <a:t> </a:t>
            </a:r>
            <a:r>
              <a:rPr lang="en-GB" sz="1800" b="0" i="0" u="none" strike="noStrike" baseline="0" dirty="0">
                <a:solidFill>
                  <a:srgbClr val="E97132"/>
                </a:solidFill>
                <a:latin typeface="Aptos"/>
                <a:ea typeface="Arial"/>
                <a:cs typeface="Arial"/>
              </a:rPr>
              <a:t>(</a:t>
            </a:r>
            <a:r>
              <a:rPr lang="en-GB" sz="1800" b="0" i="0" u="none" strike="noStrike" baseline="0" dirty="0" err="1">
                <a:solidFill>
                  <a:srgbClr val="E97132"/>
                </a:solidFill>
                <a:latin typeface="Aptos"/>
                <a:ea typeface="Arial"/>
                <a:cs typeface="Arial"/>
              </a:rPr>
              <a:t>Knafalic</a:t>
            </a:r>
            <a:r>
              <a:rPr lang="en-GB" sz="1800" b="0" i="0" u="none" strike="noStrike" baseline="0" dirty="0">
                <a:solidFill>
                  <a:srgbClr val="E97132"/>
                </a:solidFill>
                <a:latin typeface="Aptos"/>
                <a:ea typeface="Arial"/>
                <a:cs typeface="Arial"/>
              </a:rPr>
              <a:t>, 2019)​</a:t>
            </a:r>
            <a:r>
              <a:rPr lang="en-US" sz="1800" b="0" i="0" dirty="0">
                <a:solidFill>
                  <a:srgbClr val="000000"/>
                </a:solidFill>
                <a:latin typeface="Aptos"/>
                <a:ea typeface="Arial"/>
                <a:cs typeface="Arial"/>
              </a:rPr>
              <a:t>​</a:t>
            </a:r>
          </a:p>
          <a:p>
            <a:pPr marL="228600" lvl="0" indent="-228600" algn="l" rtl="0">
              <a:buFont typeface=""/>
              <a:buChar char="•"/>
            </a:pPr>
            <a:endParaRPr lang="en-GB" b="0" i="0">
              <a:solidFill>
                <a:srgbClr val="000000"/>
              </a:solidFill>
              <a:latin typeface="Arial"/>
              <a:ea typeface="Arial"/>
              <a:cs typeface="Arial"/>
            </a:endParaRPr>
          </a:p>
          <a:p>
            <a:pPr algn="l" rtl="0"/>
            <a:r>
              <a:rPr lang="en-GB" sz="1800" b="1" i="0" u="none" strike="noStrike" baseline="0">
                <a:solidFill>
                  <a:srgbClr val="000000"/>
                </a:solidFill>
                <a:latin typeface="Aptos"/>
                <a:ea typeface="Segoe UI"/>
                <a:cs typeface="Segoe UI"/>
              </a:rPr>
              <a:t>Templates &amp; Structure​</a:t>
            </a:r>
            <a:r>
              <a:rPr lang="en-US" sz="1800" b="0" i="0">
                <a:solidFill>
                  <a:srgbClr val="000000"/>
                </a:solidFill>
                <a:latin typeface="Aptos"/>
                <a:ea typeface="Segoe UI"/>
                <a:cs typeface="Segoe UI"/>
              </a:rPr>
              <a:t>​</a:t>
            </a:r>
          </a:p>
          <a:p>
            <a:pPr marL="228600" indent="-228600">
              <a:buFont typeface=""/>
              <a:buChar char="•"/>
            </a:pPr>
            <a:r>
              <a:rPr lang="en-GB" sz="1800" b="0" i="0" u="none" strike="noStrike" baseline="0" dirty="0">
                <a:solidFill>
                  <a:srgbClr val="000000"/>
                </a:solidFill>
                <a:latin typeface="Calibri"/>
                <a:ea typeface="Arial"/>
                <a:cs typeface="Arial"/>
              </a:rPr>
              <a:t>Reusable templates and consistent </a:t>
            </a:r>
            <a:r>
              <a:rPr lang="en-GB">
                <a:solidFill>
                  <a:srgbClr val="000000"/>
                </a:solidFill>
                <a:latin typeface="Calibri"/>
                <a:ea typeface="Arial"/>
                <a:cs typeface="Arial"/>
              </a:rPr>
              <a:t>layouts speed</a:t>
            </a:r>
            <a:r>
              <a:rPr lang="en-GB" sz="1800" b="0" i="0" u="none" strike="noStrike" baseline="0" dirty="0">
                <a:solidFill>
                  <a:srgbClr val="000000"/>
                </a:solidFill>
                <a:latin typeface="Calibri"/>
                <a:ea typeface="Arial"/>
                <a:cs typeface="Arial"/>
              </a:rPr>
              <a:t> up </a:t>
            </a:r>
            <a:r>
              <a:rPr lang="en-GB" sz="1800" b="0" i="0" u="none" strike="noStrike" baseline="0">
                <a:solidFill>
                  <a:srgbClr val="000000"/>
                </a:solidFill>
                <a:latin typeface="Calibri"/>
                <a:ea typeface="Arial"/>
                <a:cs typeface="Arial"/>
              </a:rPr>
              <a:t>the  creation of training materials </a:t>
            </a:r>
            <a:r>
              <a:rPr lang="en-GB">
                <a:solidFill>
                  <a:srgbClr val="000000"/>
                </a:solidFill>
                <a:latin typeface="Calibri"/>
                <a:ea typeface="Arial"/>
                <a:cs typeface="Arial"/>
              </a:rPr>
              <a:t>and policy</a:t>
            </a:r>
            <a:r>
              <a:rPr lang="en-GB" sz="1800" b="0" i="0" u="none" strike="noStrike" baseline="0" dirty="0">
                <a:solidFill>
                  <a:srgbClr val="000000"/>
                </a:solidFill>
                <a:latin typeface="Calibri"/>
                <a:ea typeface="Arial"/>
                <a:cs typeface="Arial"/>
              </a:rPr>
              <a:t> updates​.</a:t>
            </a:r>
            <a:r>
              <a:rPr lang="en-US" sz="1800" b="0" i="0" dirty="0">
                <a:solidFill>
                  <a:srgbClr val="000000"/>
                </a:solidFill>
                <a:latin typeface="Calibri"/>
                <a:ea typeface="Arial"/>
                <a:cs typeface="Arial"/>
              </a:rPr>
              <a:t>​</a:t>
            </a:r>
          </a:p>
          <a:p>
            <a:pPr marL="228600" lvl="0" indent="-228600" algn="l" rtl="0">
              <a:buFont typeface=""/>
              <a:buChar char="•"/>
            </a:pPr>
            <a:endParaRPr lang="en-GB" b="0" i="0">
              <a:solidFill>
                <a:srgbClr val="000000"/>
              </a:solidFill>
              <a:latin typeface="Arial"/>
              <a:ea typeface="Arial"/>
              <a:cs typeface="Arial"/>
            </a:endParaRPr>
          </a:p>
          <a:p>
            <a:pPr algn="l" rtl="0"/>
            <a:r>
              <a:rPr lang="en-GB" sz="1800" b="1" i="0" u="none" strike="noStrike" baseline="0">
                <a:solidFill>
                  <a:srgbClr val="000000"/>
                </a:solidFill>
                <a:latin typeface="Aptos"/>
                <a:ea typeface="Segoe UI"/>
                <a:cs typeface="Segoe UI"/>
              </a:rPr>
              <a:t>Collaboration &amp; Integration</a:t>
            </a:r>
            <a:r>
              <a:rPr lang="en-GB" sz="1800" b="0" i="0" u="none" strike="noStrike" baseline="0">
                <a:solidFill>
                  <a:srgbClr val="000000"/>
                </a:solidFill>
                <a:latin typeface="Calibri"/>
                <a:ea typeface="Segoe UI"/>
                <a:cs typeface="Segoe UI"/>
              </a:rPr>
              <a:t>​</a:t>
            </a:r>
            <a:r>
              <a:rPr lang="en-US" sz="1800" b="0" i="0">
                <a:solidFill>
                  <a:srgbClr val="000000"/>
                </a:solidFill>
                <a:latin typeface="Calibri"/>
                <a:ea typeface="Segoe UI"/>
                <a:cs typeface="Segoe UI"/>
              </a:rPr>
              <a:t>​</a:t>
            </a:r>
          </a:p>
          <a:p>
            <a:pPr marL="228600" indent="-228600">
              <a:buFont typeface=""/>
              <a:buChar char="•"/>
            </a:pPr>
            <a:r>
              <a:rPr lang="en-GB" sz="1800" b="0" i="0" u="none" strike="noStrike" baseline="0" dirty="0">
                <a:solidFill>
                  <a:srgbClr val="000000"/>
                </a:solidFill>
                <a:latin typeface="Calibri"/>
                <a:ea typeface="Arial"/>
                <a:cs typeface="Arial"/>
              </a:rPr>
              <a:t>Slides can be shared &amp; multiple people can </a:t>
            </a:r>
            <a:r>
              <a:rPr lang="en-GB" dirty="0">
                <a:solidFill>
                  <a:srgbClr val="000000"/>
                </a:solidFill>
                <a:latin typeface="Calibri"/>
                <a:ea typeface="Arial"/>
                <a:cs typeface="Arial"/>
              </a:rPr>
              <a:t>edit them</a:t>
            </a:r>
            <a:r>
              <a:rPr lang="en-GB" sz="1800" b="0" i="0" u="none" strike="noStrike" baseline="0" dirty="0">
                <a:solidFill>
                  <a:srgbClr val="000000"/>
                </a:solidFill>
                <a:latin typeface="Calibri"/>
                <a:ea typeface="Arial"/>
                <a:cs typeface="Arial"/>
              </a:rPr>
              <a:t> together supporting teamwork </a:t>
            </a:r>
            <a:r>
              <a:rPr lang="en-GB" dirty="0">
                <a:solidFill>
                  <a:srgbClr val="000000"/>
                </a:solidFill>
                <a:latin typeface="Calibri"/>
                <a:ea typeface="Arial"/>
                <a:cs typeface="Arial"/>
              </a:rPr>
              <a:t>through out the</a:t>
            </a:r>
            <a:r>
              <a:rPr lang="en-GB" sz="1800" b="0" i="0" u="none" strike="noStrike" baseline="0" dirty="0">
                <a:solidFill>
                  <a:srgbClr val="000000"/>
                </a:solidFill>
                <a:latin typeface="Calibri"/>
                <a:ea typeface="Arial"/>
                <a:cs typeface="Arial"/>
              </a:rPr>
              <a:t> care Agency. Works with all Microsoft 365tools that staff will be using​.</a:t>
            </a:r>
            <a:r>
              <a:rPr lang="en-US" sz="1800" b="0" i="0" dirty="0">
                <a:solidFill>
                  <a:srgbClr val="000000"/>
                </a:solidFill>
                <a:latin typeface="Calibri"/>
                <a:ea typeface="Arial"/>
                <a:cs typeface="Arial"/>
              </a:rPr>
              <a:t>​</a:t>
            </a:r>
          </a:p>
          <a:p>
            <a:pPr marL="228600" lvl="0" indent="-228600" algn="l" rtl="0">
              <a:buFont typeface=""/>
              <a:buChar char="•"/>
            </a:pPr>
            <a:endParaRPr lang="en-GB" b="0" i="0">
              <a:solidFill>
                <a:srgbClr val="000000"/>
              </a:solidFill>
              <a:latin typeface="Arial"/>
              <a:ea typeface="Arial"/>
              <a:cs typeface="Arial"/>
            </a:endParaRPr>
          </a:p>
          <a:p>
            <a:pPr algn="l" rtl="0"/>
            <a:r>
              <a:rPr lang="en-GB" sz="1800" b="1" i="0" u="none" strike="noStrike" baseline="0">
                <a:solidFill>
                  <a:srgbClr val="000000"/>
                </a:solidFill>
                <a:latin typeface="Aptos"/>
                <a:ea typeface="Segoe UI"/>
                <a:cs typeface="Segoe UI"/>
              </a:rPr>
              <a:t>Reusable Themes​</a:t>
            </a:r>
            <a:r>
              <a:rPr lang="en-US" sz="1800" b="0" i="0">
                <a:solidFill>
                  <a:srgbClr val="000000"/>
                </a:solidFill>
                <a:latin typeface="Aptos"/>
                <a:ea typeface="Segoe UI"/>
                <a:cs typeface="Segoe UI"/>
              </a:rPr>
              <a:t>​</a:t>
            </a:r>
          </a:p>
          <a:p>
            <a:pPr marL="228600" indent="-228600">
              <a:buFont typeface=""/>
              <a:buChar char="•"/>
            </a:pPr>
            <a:r>
              <a:rPr lang="en-GB" sz="1800" b="0" i="0" u="none" strike="noStrike" baseline="0">
                <a:solidFill>
                  <a:srgbClr val="000000"/>
                </a:solidFill>
                <a:latin typeface="Calibri"/>
                <a:ea typeface="Arial"/>
                <a:cs typeface="Arial"/>
              </a:rPr>
              <a:t>Reusable slide themes for quickness </a:t>
            </a:r>
            <a:r>
              <a:rPr lang="en-GB">
                <a:solidFill>
                  <a:srgbClr val="000000"/>
                </a:solidFill>
                <a:latin typeface="Calibri"/>
                <a:ea typeface="Arial"/>
                <a:cs typeface="Arial"/>
              </a:rPr>
              <a:t>when creating</a:t>
            </a:r>
            <a:r>
              <a:rPr lang="en-GB" sz="1800" b="0" i="0" u="none" strike="noStrike" baseline="0">
                <a:solidFill>
                  <a:srgbClr val="000000"/>
                </a:solidFill>
                <a:latin typeface="Calibri"/>
                <a:ea typeface="Arial"/>
                <a:cs typeface="Arial"/>
              </a:rPr>
              <a:t> multiple PowerPoints such as </a:t>
            </a:r>
            <a:r>
              <a:rPr lang="en-GB">
                <a:solidFill>
                  <a:srgbClr val="000000"/>
                </a:solidFill>
                <a:latin typeface="Calibri"/>
                <a:ea typeface="Arial"/>
                <a:cs typeface="Arial"/>
              </a:rPr>
              <a:t>training modules</a:t>
            </a:r>
            <a:r>
              <a:rPr lang="en-GB" sz="1800" b="0" i="0" u="none" strike="noStrike" baseline="0">
                <a:solidFill>
                  <a:srgbClr val="000000"/>
                </a:solidFill>
                <a:latin typeface="Calibri"/>
                <a:ea typeface="Arial"/>
                <a:cs typeface="Arial"/>
              </a:rPr>
              <a:t> for example a new Covid policy​.</a:t>
            </a:r>
            <a:r>
              <a:rPr lang="en-US" sz="1800" b="0" i="0">
                <a:solidFill>
                  <a:srgbClr val="000000"/>
                </a:solidFill>
                <a:latin typeface="Calibri"/>
                <a:ea typeface="Arial"/>
                <a:cs typeface="Arial"/>
              </a:rPr>
              <a:t>​</a:t>
            </a:r>
          </a:p>
          <a:p>
            <a:pPr algn="l" rtl="0"/>
            <a:r>
              <a:rPr lang="en-GB" sz="1800" b="0" i="0" u="none" strike="noStrike" baseline="0">
                <a:solidFill>
                  <a:srgbClr val="000000"/>
                </a:solidFill>
                <a:latin typeface="Calibri"/>
                <a:ea typeface="Segoe UI"/>
                <a:cs typeface="Segoe UI"/>
              </a:rPr>
              <a:t>​</a:t>
            </a:r>
            <a:r>
              <a:rPr lang="en-US" sz="1800" b="0" i="0">
                <a:solidFill>
                  <a:srgbClr val="000000"/>
                </a:solidFill>
                <a:latin typeface="Calibri"/>
                <a:ea typeface="Segoe UI"/>
                <a:cs typeface="Segoe UI"/>
              </a:rPr>
              <a:t>​</a:t>
            </a:r>
          </a:p>
          <a:p>
            <a:pPr algn="ctr" rtl="0"/>
            <a:r>
              <a:rPr lang="en-GB" sz="1800" b="0" i="0">
                <a:solidFill>
                  <a:srgbClr val="000000"/>
                </a:solidFill>
                <a:latin typeface="Calibri"/>
                <a:ea typeface="Segoe UI"/>
                <a:cs typeface="Segoe UI"/>
              </a:rPr>
              <a:t>​</a:t>
            </a:r>
          </a:p>
          <a:p>
            <a:pPr algn="ctr"/>
            <a:endParaRPr lang="en-GB"/>
          </a:p>
        </p:txBody>
      </p:sp>
    </p:spTree>
    <p:extLst>
      <p:ext uri="{BB962C8B-B14F-4D97-AF65-F5344CB8AC3E}">
        <p14:creationId xmlns:p14="http://schemas.microsoft.com/office/powerpoint/2010/main" val="100097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10D6AE-9FFD-5BD6-586E-03C199B87284}"/>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rtoon of old people in front of a nursing home&#10;&#10;AI-generated content may be incorrect.">
            <a:extLst>
              <a:ext uri="{FF2B5EF4-FFF2-40B4-BE49-F238E27FC236}">
                <a16:creationId xmlns:a16="http://schemas.microsoft.com/office/drawing/2014/main" id="{5D0F0FA2-5143-6FEA-7C8A-2F99EABAD93A}"/>
              </a:ext>
            </a:extLst>
          </p:cNvPr>
          <p:cNvPicPr>
            <a:picLocks noChangeAspect="1"/>
          </p:cNvPicPr>
          <p:nvPr/>
        </p:nvPicPr>
        <p:blipFill>
          <a:blip r:embed="rId2"/>
          <a:srcRect l="10191" r="10498"/>
          <a:stretch>
            <a:fillRect/>
          </a:stretch>
        </p:blipFill>
        <p:spPr>
          <a:xfrm>
            <a:off x="1"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045912C-570A-92F7-81E3-228496EA5EA7}"/>
              </a:ext>
            </a:extLst>
          </p:cNvPr>
          <p:cNvSpPr txBox="1"/>
          <p:nvPr/>
        </p:nvSpPr>
        <p:spPr>
          <a:xfrm>
            <a:off x="6983104" y="426492"/>
            <a:ext cx="5208896"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b="1" baseline="0">
                <a:latin typeface="Source Sans Pro Light"/>
                <a:ea typeface="Arial"/>
                <a:cs typeface="Arial"/>
              </a:rPr>
              <a:t>How PowerPoint can be used to make </a:t>
            </a:r>
            <a:r>
              <a:rPr lang="en-GB" sz="2200" b="1">
                <a:latin typeface="Source Sans Pro Light"/>
                <a:ea typeface="Arial"/>
                <a:cs typeface="Arial"/>
              </a:rPr>
              <a:t>Greenfield Care</a:t>
            </a:r>
            <a:r>
              <a:rPr lang="en-GB" sz="2200" b="1" baseline="0">
                <a:latin typeface="Source Sans Pro Light"/>
                <a:ea typeface="Arial"/>
                <a:cs typeface="Arial"/>
              </a:rPr>
              <a:t> Agency tasks more efficient</a:t>
            </a:r>
            <a:r>
              <a:rPr lang="en-GB" sz="2200" b="1">
                <a:latin typeface="Source Sans Pro Light"/>
                <a:ea typeface="Arial"/>
                <a:cs typeface="Arial"/>
              </a:rPr>
              <a:t>​</a:t>
            </a:r>
          </a:p>
          <a:p>
            <a:pPr rtl="0"/>
            <a:r>
              <a:rPr lang="en-GB" sz="1800">
                <a:latin typeface="Source Sans Pro Light"/>
                <a:ea typeface="Arial"/>
                <a:cs typeface="Arial"/>
              </a:rPr>
              <a:t>​</a:t>
            </a:r>
          </a:p>
          <a:p>
            <a:pPr algn="ctr" rtl="0"/>
            <a:r>
              <a:rPr lang="en-GB" sz="2000" b="1" baseline="0">
                <a:latin typeface="Source Sans Pro Light"/>
                <a:ea typeface="Arial"/>
                <a:cs typeface="Arial"/>
              </a:rPr>
              <a:t>Staff communication</a:t>
            </a:r>
            <a:r>
              <a:rPr lang="en-GB" sz="2000">
                <a:latin typeface="Source Sans Pro Light"/>
                <a:ea typeface="Arial"/>
                <a:cs typeface="Arial"/>
              </a:rPr>
              <a:t>​</a:t>
            </a:r>
          </a:p>
          <a:p>
            <a:pPr marL="228600" indent="-228600">
              <a:buFont typeface=""/>
              <a:buChar char="•"/>
            </a:pPr>
            <a:r>
              <a:rPr lang="en-GB" sz="1600" b="1" baseline="0" dirty="0">
                <a:latin typeface="Source Sans Pro Light"/>
                <a:ea typeface="Arial"/>
                <a:cs typeface="Arial"/>
              </a:rPr>
              <a:t>PowerPoint supports staff briefings, shorter policy updates,</a:t>
            </a:r>
            <a:r>
              <a:rPr lang="en-GB" sz="1600" b="1" dirty="0">
                <a:latin typeface="Source Sans Pro Light"/>
                <a:ea typeface="Arial"/>
                <a:cs typeface="Arial"/>
              </a:rPr>
              <a:t> </a:t>
            </a:r>
            <a:r>
              <a:rPr lang="en-GB" sz="1600" b="1" baseline="0" dirty="0">
                <a:latin typeface="Source Sans Pro Light"/>
                <a:ea typeface="Arial"/>
                <a:cs typeface="Arial"/>
              </a:rPr>
              <a:t>new infection control measures, staff training, </a:t>
            </a:r>
            <a:r>
              <a:rPr lang="en-GB" sz="1600" b="1" dirty="0">
                <a:latin typeface="Source Sans Pro Light"/>
                <a:ea typeface="Arial"/>
                <a:cs typeface="Arial"/>
              </a:rPr>
              <a:t>scheduling changes</a:t>
            </a:r>
            <a:r>
              <a:rPr lang="en-GB" sz="1600" b="1" baseline="0" dirty="0">
                <a:latin typeface="Source Sans Pro Light"/>
                <a:ea typeface="Arial"/>
                <a:cs typeface="Arial"/>
              </a:rPr>
              <a:t> or documentation guidance in a format that is </a:t>
            </a:r>
            <a:r>
              <a:rPr lang="en-GB" sz="1600" b="1" dirty="0">
                <a:latin typeface="Source Sans Pro Light"/>
                <a:ea typeface="Arial"/>
                <a:cs typeface="Arial"/>
              </a:rPr>
              <a:t>clearer and</a:t>
            </a:r>
            <a:r>
              <a:rPr lang="en-GB" sz="1600" b="1" baseline="0" dirty="0">
                <a:latin typeface="Source Sans Pro Light"/>
                <a:ea typeface="Arial"/>
                <a:cs typeface="Arial"/>
              </a:rPr>
              <a:t> more reliable using paper notes which can get lost </a:t>
            </a:r>
            <a:r>
              <a:rPr lang="en-GB" sz="1600" b="1" dirty="0">
                <a:latin typeface="Source Sans Pro Light"/>
                <a:ea typeface="Arial"/>
                <a:cs typeface="Arial"/>
              </a:rPr>
              <a:t>or damaged</a:t>
            </a:r>
            <a:r>
              <a:rPr lang="en-GB" sz="1600" b="1" baseline="0" dirty="0">
                <a:latin typeface="Source Sans Pro Light"/>
                <a:ea typeface="Arial"/>
                <a:cs typeface="Arial"/>
              </a:rPr>
              <a:t> and are not easily shareable. </a:t>
            </a:r>
            <a:r>
              <a:rPr lang="en-GB" sz="1600" dirty="0">
                <a:latin typeface="Source Sans Pro Light"/>
                <a:ea typeface="Arial"/>
                <a:cs typeface="Arial"/>
              </a:rPr>
              <a:t>​</a:t>
            </a:r>
          </a:p>
          <a:p>
            <a:pPr algn="ctr" rtl="0"/>
            <a:r>
              <a:rPr lang="en-GB" sz="2000" b="1" baseline="0">
                <a:latin typeface="Source Sans Pro Light"/>
                <a:ea typeface="Arial"/>
                <a:cs typeface="Arial"/>
              </a:rPr>
              <a:t>Simple Digestible Information</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Slides break information into small manageable sections </a:t>
            </a:r>
            <a:r>
              <a:rPr lang="en-GB" sz="1600" b="1">
                <a:latin typeface="Source Sans Pro Light"/>
                <a:ea typeface="Arial"/>
                <a:cs typeface="Arial"/>
              </a:rPr>
              <a:t>that can</a:t>
            </a:r>
            <a:r>
              <a:rPr lang="en-GB" sz="1600" b="1" baseline="0">
                <a:latin typeface="Source Sans Pro Light"/>
                <a:ea typeface="Arial"/>
                <a:cs typeface="Arial"/>
              </a:rPr>
              <a:t> help staff process updates when adapting to new </a:t>
            </a:r>
            <a:r>
              <a:rPr lang="en-GB" sz="1600" b="1">
                <a:latin typeface="Source Sans Pro Light"/>
                <a:ea typeface="Arial"/>
                <a:cs typeface="Arial"/>
              </a:rPr>
              <a:t>digital systems</a:t>
            </a:r>
            <a:r>
              <a:rPr lang="en-GB" sz="1600">
                <a:latin typeface="Source Sans Pro Light"/>
                <a:ea typeface="Arial"/>
                <a:cs typeface="Arial"/>
              </a:rPr>
              <a:t>​</a:t>
            </a:r>
          </a:p>
          <a:p>
            <a:pPr algn="ctr" rtl="0"/>
            <a:r>
              <a:rPr lang="en-GB" sz="2000" b="1" baseline="0">
                <a:latin typeface="Source Sans Pro Light"/>
                <a:ea typeface="Arial"/>
                <a:cs typeface="Arial"/>
              </a:rPr>
              <a:t>Visual Support</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PowerPoint helps staff to understand information by </a:t>
            </a:r>
            <a:r>
              <a:rPr lang="en-GB" sz="1600" b="1">
                <a:latin typeface="Source Sans Pro Light"/>
                <a:ea typeface="Arial"/>
                <a:cs typeface="Arial"/>
              </a:rPr>
              <a:t>showing visually</a:t>
            </a:r>
            <a:r>
              <a:rPr lang="en-GB" sz="1600" b="1" baseline="0">
                <a:latin typeface="Source Sans Pro Light"/>
                <a:ea typeface="Arial"/>
                <a:cs typeface="Arial"/>
              </a:rPr>
              <a:t> appealing slides with simple layouts, which is </a:t>
            </a:r>
            <a:r>
              <a:rPr lang="en-GB" sz="1600" b="1">
                <a:latin typeface="Source Sans Pro Light"/>
                <a:ea typeface="Arial"/>
                <a:cs typeface="Arial"/>
              </a:rPr>
              <a:t>helpful when</a:t>
            </a:r>
            <a:r>
              <a:rPr lang="en-GB" sz="1600" b="1" baseline="0">
                <a:latin typeface="Source Sans Pro Light"/>
                <a:ea typeface="Arial"/>
                <a:cs typeface="Arial"/>
              </a:rPr>
              <a:t> adopting modern technology </a:t>
            </a:r>
            <a:r>
              <a:rPr lang="en-GB" sz="1600" b="1" baseline="0">
                <a:solidFill>
                  <a:srgbClr val="E97132"/>
                </a:solidFill>
                <a:latin typeface="Source Sans Pro Light"/>
                <a:ea typeface="Arial"/>
                <a:cs typeface="Arial"/>
              </a:rPr>
              <a:t>(Leonardi,2020)</a:t>
            </a:r>
            <a:r>
              <a:rPr lang="en-GB" sz="1600">
                <a:latin typeface="Source Sans Pro Light"/>
                <a:ea typeface="Arial"/>
                <a:cs typeface="Arial"/>
              </a:rPr>
              <a:t>​</a:t>
            </a:r>
          </a:p>
          <a:p>
            <a:pPr algn="ctr" rtl="0"/>
            <a:r>
              <a:rPr lang="en-GB" sz="2000" b="1" baseline="0">
                <a:latin typeface="Source Sans Pro Light"/>
                <a:ea typeface="Arial"/>
                <a:cs typeface="Arial"/>
              </a:rPr>
              <a:t>Multimedia Learning</a:t>
            </a:r>
            <a:r>
              <a:rPr lang="en-GB" sz="2000">
                <a:latin typeface="Source Sans Pro Light"/>
                <a:ea typeface="Arial"/>
                <a:cs typeface="Arial"/>
              </a:rPr>
              <a:t>​</a:t>
            </a:r>
          </a:p>
          <a:p>
            <a:pPr marL="228600" indent="-228600">
              <a:buFont typeface=""/>
              <a:buChar char="•"/>
            </a:pPr>
            <a:r>
              <a:rPr lang="en-GB" sz="1600" b="1" baseline="0">
                <a:latin typeface="Source Sans Pro Light"/>
                <a:ea typeface="Arial"/>
                <a:cs typeface="Arial"/>
              </a:rPr>
              <a:t>It is helpful for training as it supports multimedia learning </a:t>
            </a:r>
            <a:r>
              <a:rPr lang="en-GB" sz="1600" b="1">
                <a:latin typeface="Source Sans Pro Light"/>
                <a:ea typeface="Arial"/>
                <a:cs typeface="Arial"/>
              </a:rPr>
              <a:t>like graphs</a:t>
            </a:r>
            <a:r>
              <a:rPr lang="en-GB" sz="1600" b="1" baseline="0">
                <a:latin typeface="Source Sans Pro Light"/>
                <a:ea typeface="Arial"/>
                <a:cs typeface="Arial"/>
              </a:rPr>
              <a:t> and charts, helping information to sink in and </a:t>
            </a:r>
            <a:r>
              <a:rPr lang="en-GB" sz="1600" b="1">
                <a:latin typeface="Source Sans Pro Light"/>
                <a:ea typeface="Arial"/>
                <a:cs typeface="Arial"/>
              </a:rPr>
              <a:t>to remember</a:t>
            </a:r>
            <a:r>
              <a:rPr lang="en-GB" sz="1600" b="1" baseline="0">
                <a:latin typeface="Source Sans Pro Light"/>
                <a:ea typeface="Arial"/>
                <a:cs typeface="Arial"/>
              </a:rPr>
              <a:t> steps and policies </a:t>
            </a:r>
            <a:r>
              <a:rPr lang="en-GB" sz="1600">
                <a:latin typeface="Source Sans Pro Light"/>
                <a:ea typeface="Arial"/>
                <a:cs typeface="Arial"/>
              </a:rPr>
              <a:t>​</a:t>
            </a:r>
          </a:p>
          <a:p>
            <a:pPr algn="ctr"/>
            <a:endParaRPr lang="en-GB"/>
          </a:p>
        </p:txBody>
      </p:sp>
    </p:spTree>
    <p:extLst>
      <p:ext uri="{BB962C8B-B14F-4D97-AF65-F5344CB8AC3E}">
        <p14:creationId xmlns:p14="http://schemas.microsoft.com/office/powerpoint/2010/main" val="2445558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D40C96-D5FA-C464-DFA5-60A31966A5E2}"/>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2D155-6B2B-65DB-680B-646EA1768368}"/>
              </a:ext>
            </a:extLst>
          </p:cNvPr>
          <p:cNvSpPr>
            <a:spLocks noGrp="1"/>
          </p:cNvSpPr>
          <p:nvPr>
            <p:ph type="title"/>
          </p:nvPr>
        </p:nvSpPr>
        <p:spPr>
          <a:xfrm>
            <a:off x="-4933" y="-379296"/>
            <a:ext cx="6002110" cy="1495425"/>
          </a:xfrm>
        </p:spPr>
        <p:txBody>
          <a:bodyPr vert="horz" lIns="91440" tIns="45720" rIns="91440" bIns="45720" rtlCol="0" anchor="ctr">
            <a:normAutofit/>
          </a:bodyPr>
          <a:lstStyle/>
          <a:p>
            <a:r>
              <a:rPr lang="en-US" sz="4000"/>
              <a:t>Member 1 Nordia</a:t>
            </a:r>
          </a:p>
        </p:txBody>
      </p:sp>
      <p:sp>
        <p:nvSpPr>
          <p:cNvPr id="3" name="TextBox 2">
            <a:extLst>
              <a:ext uri="{FF2B5EF4-FFF2-40B4-BE49-F238E27FC236}">
                <a16:creationId xmlns:a16="http://schemas.microsoft.com/office/drawing/2014/main" id="{03C9BCFD-9727-10EC-D146-E8B5ABA89DD5}"/>
              </a:ext>
            </a:extLst>
          </p:cNvPr>
          <p:cNvSpPr txBox="1"/>
          <p:nvPr/>
        </p:nvSpPr>
        <p:spPr>
          <a:xfrm>
            <a:off x="211158" y="2097992"/>
            <a:ext cx="7162168" cy="446828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b="1" i="0" u="sng" baseline="0"/>
              <a:t>Information Overload</a:t>
            </a:r>
            <a:r>
              <a:rPr lang="en-US" sz="1400" b="0" i="0"/>
              <a:t>​</a:t>
            </a:r>
            <a:endParaRPr lang="en-US" sz="1400" b="0" i="0" dirty="0"/>
          </a:p>
          <a:p>
            <a:pPr marL="228600" indent="-228600">
              <a:lnSpc>
                <a:spcPct val="90000"/>
              </a:lnSpc>
              <a:spcAft>
                <a:spcPts val="600"/>
              </a:spcAft>
              <a:buFont typeface="Arial" panose="020B0604020202020204" pitchFamily="34" charset="0"/>
              <a:buChar char="•"/>
            </a:pPr>
            <a:r>
              <a:rPr lang="en-US" sz="1400" b="1" i="0" u="none" strike="noStrike" baseline="0"/>
              <a:t>PowerPoint can overwhelm staff if there is too much text,</a:t>
            </a:r>
            <a:r>
              <a:rPr lang="en-US" sz="1400" b="1"/>
              <a:t> </a:t>
            </a:r>
            <a:r>
              <a:rPr lang="en-US" sz="1400" b="1" i="0" u="none" strike="noStrike" baseline="0"/>
              <a:t>slides are too busy or too many images</a:t>
            </a:r>
            <a:r>
              <a:rPr lang="en-US" sz="1400" b="0" i="0"/>
              <a:t>​</a:t>
            </a:r>
          </a:p>
          <a:p>
            <a:pPr marL="228600" lvl="0" indent="-228600">
              <a:lnSpc>
                <a:spcPct val="90000"/>
              </a:lnSpc>
              <a:spcAft>
                <a:spcPts val="600"/>
              </a:spcAft>
              <a:buFont typeface="Arial" panose="020B0604020202020204" pitchFamily="34" charset="0"/>
              <a:buChar char="•"/>
            </a:pPr>
            <a:endParaRPr lang="en-US" sz="1400" b="0" i="0" dirty="0"/>
          </a:p>
          <a:p>
            <a:pPr>
              <a:lnSpc>
                <a:spcPct val="90000"/>
              </a:lnSpc>
              <a:spcAft>
                <a:spcPts val="600"/>
              </a:spcAft>
            </a:pPr>
            <a:r>
              <a:rPr lang="en-US" sz="1400" b="1" i="0" u="sng" baseline="0"/>
              <a:t>Limited Interactivity</a:t>
            </a:r>
            <a:r>
              <a:rPr lang="en-US" sz="1400" b="0" i="0"/>
              <a:t>​</a:t>
            </a:r>
            <a:endParaRPr lang="en-US" sz="1400" b="0" i="0" dirty="0"/>
          </a:p>
          <a:p>
            <a:pPr marL="228600" indent="-228600">
              <a:lnSpc>
                <a:spcPct val="90000"/>
              </a:lnSpc>
              <a:spcAft>
                <a:spcPts val="600"/>
              </a:spcAft>
              <a:buFont typeface="Arial" panose="020B0604020202020204" pitchFamily="34" charset="0"/>
              <a:buChar char="•"/>
            </a:pPr>
            <a:r>
              <a:rPr lang="en-US" sz="1400" b="1" i="0" u="none" strike="noStrike" baseline="0" dirty="0"/>
              <a:t>Its designed mainly for looking at, and isn’t very interactive, </a:t>
            </a:r>
            <a:r>
              <a:rPr lang="en-US" sz="1400" b="1" dirty="0"/>
              <a:t>so staff</a:t>
            </a:r>
            <a:r>
              <a:rPr lang="en-US" sz="1400" b="1" i="0" u="none" strike="noStrike" baseline="0" dirty="0"/>
              <a:t> cannot complete tasks on it</a:t>
            </a:r>
            <a:r>
              <a:rPr lang="en-US" sz="1400" b="1" dirty="0"/>
              <a:t>,</a:t>
            </a:r>
            <a:r>
              <a:rPr lang="en-US" sz="1400" b="1" i="0" u="none" strike="noStrike" baseline="0" dirty="0"/>
              <a:t> and it </a:t>
            </a:r>
            <a:r>
              <a:rPr lang="en-US" sz="1400" b="1" dirty="0"/>
              <a:t>is not</a:t>
            </a:r>
            <a:r>
              <a:rPr lang="en-US" sz="1400" b="1" i="0" u="none" strike="noStrike" baseline="0" dirty="0"/>
              <a:t> linked to </a:t>
            </a:r>
            <a:r>
              <a:rPr lang="en-US" sz="1400" b="1" i="0" u="none" strike="noStrike" baseline="0" dirty="0" err="1"/>
              <a:t>rotas</a:t>
            </a:r>
            <a:r>
              <a:rPr lang="en-US" sz="1400" b="1" i="0" u="none" strike="noStrike" baseline="0" dirty="0"/>
              <a:t>,</a:t>
            </a:r>
            <a:r>
              <a:rPr lang="en-US" sz="1400" b="1" dirty="0"/>
              <a:t> </a:t>
            </a:r>
            <a:r>
              <a:rPr lang="en-US" sz="1400" b="1" i="0" u="none" strike="noStrike" baseline="0" dirty="0"/>
              <a:t>care planning software or incident reporting software.</a:t>
            </a:r>
            <a:r>
              <a:rPr lang="en-US" sz="1400" b="0" i="0" dirty="0"/>
              <a:t>​</a:t>
            </a:r>
          </a:p>
          <a:p>
            <a:pPr marL="228600" lvl="0" indent="-228600">
              <a:lnSpc>
                <a:spcPct val="90000"/>
              </a:lnSpc>
              <a:spcAft>
                <a:spcPts val="600"/>
              </a:spcAft>
              <a:buFont typeface="Arial" panose="020B0604020202020204" pitchFamily="34" charset="0"/>
              <a:buChar char="•"/>
            </a:pPr>
            <a:endParaRPr lang="en-US" sz="1400" b="0" i="0" dirty="0"/>
          </a:p>
          <a:p>
            <a:pPr>
              <a:lnSpc>
                <a:spcPct val="90000"/>
              </a:lnSpc>
              <a:spcAft>
                <a:spcPts val="600"/>
              </a:spcAft>
            </a:pPr>
            <a:r>
              <a:rPr lang="en-US" sz="1400" b="1" i="0" u="sng" baseline="0" dirty="0"/>
              <a:t>Not suitable for clinical documentation</a:t>
            </a:r>
            <a:r>
              <a:rPr lang="en-US" sz="1400" b="0" i="0" dirty="0"/>
              <a:t>​</a:t>
            </a:r>
          </a:p>
          <a:p>
            <a:pPr marL="228600" indent="-228600">
              <a:lnSpc>
                <a:spcPct val="90000"/>
              </a:lnSpc>
              <a:spcAft>
                <a:spcPts val="600"/>
              </a:spcAft>
              <a:buFont typeface="Arial" panose="020B0604020202020204" pitchFamily="34" charset="0"/>
              <a:buChar char="•"/>
            </a:pPr>
            <a:r>
              <a:rPr lang="en-US" sz="1400" b="1" i="0" u="none" strike="noStrike" baseline="0" dirty="0"/>
              <a:t>It oversimplifies detailed information which can </a:t>
            </a:r>
            <a:r>
              <a:rPr lang="en-US" sz="1400" b="1" dirty="0"/>
              <a:t>reduce understanding</a:t>
            </a:r>
            <a:r>
              <a:rPr lang="en-US" sz="1400" b="1" i="0" u="none" strike="noStrike" baseline="0" dirty="0"/>
              <a:t> and cause problems when used in a </a:t>
            </a:r>
            <a:r>
              <a:rPr lang="en-US" sz="1400" b="1" dirty="0"/>
              <a:t>medical setting</a:t>
            </a:r>
            <a:r>
              <a:rPr lang="en-US" sz="1400" b="1" i="0" u="none" strike="noStrike" baseline="0" dirty="0"/>
              <a:t>. Care notes, risk assessments, medical logs all need </a:t>
            </a:r>
            <a:r>
              <a:rPr lang="en-US" sz="1400" b="1" dirty="0"/>
              <a:t>to be</a:t>
            </a:r>
            <a:r>
              <a:rPr lang="en-US" sz="1400" b="1" i="0" u="none" strike="noStrike" baseline="0" dirty="0"/>
              <a:t> audited and structured to track </a:t>
            </a:r>
            <a:r>
              <a:rPr lang="en-US" sz="1400" b="1" dirty="0"/>
              <a:t>who logged</a:t>
            </a:r>
            <a:r>
              <a:rPr lang="en-US" sz="1400" b="1" i="0" u="none" strike="noStrike" baseline="0" dirty="0"/>
              <a:t> what and when</a:t>
            </a:r>
            <a:r>
              <a:rPr lang="en-US" sz="1400" b="1" i="0" u="none" strike="noStrike" baseline="0" dirty="0">
                <a:solidFill>
                  <a:schemeClr val="accent2"/>
                </a:solidFill>
              </a:rPr>
              <a:t>(Shaw, S. and </a:t>
            </a:r>
            <a:r>
              <a:rPr lang="en-US" sz="1400" b="1" i="0" u="none" strike="noStrike" baseline="0" dirty="0" err="1">
                <a:solidFill>
                  <a:schemeClr val="accent2"/>
                </a:solidFill>
              </a:rPr>
              <a:t>Wherton</a:t>
            </a:r>
            <a:r>
              <a:rPr lang="en-US" sz="1400" b="1" i="0" u="none" strike="noStrike" baseline="0" dirty="0">
                <a:solidFill>
                  <a:schemeClr val="accent2"/>
                </a:solidFill>
              </a:rPr>
              <a:t> 2021)</a:t>
            </a:r>
            <a:r>
              <a:rPr lang="en-US" sz="1400" b="0" i="0" dirty="0">
                <a:solidFill>
                  <a:schemeClr val="accent2"/>
                </a:solidFill>
              </a:rPr>
              <a:t>​</a:t>
            </a:r>
          </a:p>
          <a:p>
            <a:pPr marL="228600" lvl="0" indent="-228600">
              <a:lnSpc>
                <a:spcPct val="90000"/>
              </a:lnSpc>
              <a:spcAft>
                <a:spcPts val="600"/>
              </a:spcAft>
              <a:buFont typeface="Arial" panose="020B0604020202020204" pitchFamily="34" charset="0"/>
              <a:buChar char="•"/>
            </a:pPr>
            <a:endParaRPr lang="en-US" sz="1400" b="0" i="0" dirty="0"/>
          </a:p>
          <a:p>
            <a:pPr>
              <a:lnSpc>
                <a:spcPct val="90000"/>
              </a:lnSpc>
              <a:spcAft>
                <a:spcPts val="600"/>
              </a:spcAft>
            </a:pPr>
            <a:r>
              <a:rPr lang="en-US" sz="1400" b="1" i="0" u="sng" baseline="0"/>
              <a:t>Design Skills</a:t>
            </a:r>
            <a:r>
              <a:rPr lang="en-US" sz="1400" b="0" i="0"/>
              <a:t>​</a:t>
            </a:r>
            <a:endParaRPr lang="en-US" sz="1400" b="0" i="0" dirty="0"/>
          </a:p>
          <a:p>
            <a:pPr marL="228600" indent="-228600">
              <a:lnSpc>
                <a:spcPct val="90000"/>
              </a:lnSpc>
              <a:spcAft>
                <a:spcPts val="600"/>
              </a:spcAft>
              <a:buFont typeface="Arial" panose="020B0604020202020204" pitchFamily="34" charset="0"/>
              <a:buChar char="•"/>
            </a:pPr>
            <a:r>
              <a:rPr lang="en-US" sz="1400" b="1" i="0" u="none" strike="noStrike" baseline="0" dirty="0"/>
              <a:t>Creating clear, visually effective slides takes time </a:t>
            </a:r>
            <a:r>
              <a:rPr lang="en-US" sz="1400" b="1" dirty="0"/>
              <a:t>and confidence</a:t>
            </a:r>
            <a:r>
              <a:rPr lang="en-US" sz="1400" b="1" i="0" u="none" strike="noStrike" baseline="0" dirty="0"/>
              <a:t>, templates can be used but knowing where </a:t>
            </a:r>
            <a:r>
              <a:rPr lang="en-US" sz="1400" b="1" dirty="0"/>
              <a:t>to place</a:t>
            </a:r>
            <a:r>
              <a:rPr lang="en-US" sz="1400" b="1" i="0" u="none" strike="noStrike" baseline="0" dirty="0"/>
              <a:t> them and what to put in still takes some creative flare</a:t>
            </a:r>
            <a:r>
              <a:rPr lang="en-US" sz="1400" b="1" i="0" u="none" strike="noStrike" baseline="0" dirty="0">
                <a:solidFill>
                  <a:schemeClr val="accent2"/>
                </a:solidFill>
              </a:rPr>
              <a:t>(</a:t>
            </a:r>
            <a:r>
              <a:rPr lang="en-US" sz="1400" b="1" i="0" u="none" strike="noStrike" baseline="0" dirty="0" err="1">
                <a:solidFill>
                  <a:schemeClr val="accent2"/>
                </a:solidFill>
              </a:rPr>
              <a:t>Smith,J</a:t>
            </a:r>
            <a:r>
              <a:rPr lang="en-US" sz="1400" b="1" i="0" u="none" strike="noStrike" baseline="0" dirty="0">
                <a:solidFill>
                  <a:schemeClr val="accent2"/>
                </a:solidFill>
              </a:rPr>
              <a:t>. 2025)</a:t>
            </a:r>
            <a:r>
              <a:rPr lang="en-US" sz="1400" b="0" i="0" dirty="0">
                <a:solidFill>
                  <a:schemeClr val="accent2"/>
                </a:solidFill>
              </a:rPr>
              <a:t>​</a:t>
            </a:r>
          </a:p>
          <a:p>
            <a:pPr indent="-228600">
              <a:lnSpc>
                <a:spcPct val="90000"/>
              </a:lnSpc>
              <a:spcAft>
                <a:spcPts val="600"/>
              </a:spcAft>
              <a:buFont typeface="Arial" panose="020B0604020202020204" pitchFamily="34" charset="0"/>
              <a:buChar char="•"/>
            </a:pPr>
            <a:endParaRPr lang="en-US" sz="1000"/>
          </a:p>
        </p:txBody>
      </p:sp>
      <p:pic>
        <p:nvPicPr>
          <p:cNvPr id="4" name="Picture 3" descr="A logo with a letter p&#10;&#10;AI-generated content may be incorrect.">
            <a:extLst>
              <a:ext uri="{FF2B5EF4-FFF2-40B4-BE49-F238E27FC236}">
                <a16:creationId xmlns:a16="http://schemas.microsoft.com/office/drawing/2014/main" id="{7474443D-6698-D3D5-8985-889A9ADBC66F}"/>
              </a:ext>
            </a:extLst>
          </p:cNvPr>
          <p:cNvPicPr>
            <a:picLocks noChangeAspect="1"/>
          </p:cNvPicPr>
          <p:nvPr/>
        </p:nvPicPr>
        <p:blipFill>
          <a:blip r:embed="rId2">
            <a:extLst>
              <a:ext uri="{837473B0-CC2E-450A-ABE3-18F120FF3D39}">
                <a1611:picAttrSrcUrl xmlns:a1611="http://schemas.microsoft.com/office/drawing/2016/11/main" r:id="rId3"/>
              </a:ext>
            </a:extLst>
          </a:blip>
          <a:srcRect r="32295" b="-2"/>
          <a:stretch>
            <a:fillRect/>
          </a:stretch>
        </p:blipFill>
        <p:spPr>
          <a:xfrm>
            <a:off x="7199440" y="10"/>
            <a:ext cx="4992560" cy="6857990"/>
          </a:xfrm>
          <a:prstGeom prst="rect">
            <a:avLst/>
          </a:prstGeom>
          <a:effectLst/>
        </p:spPr>
      </p:pic>
      <p:sp>
        <p:nvSpPr>
          <p:cNvPr id="7" name="TextBox 6">
            <a:extLst>
              <a:ext uri="{FF2B5EF4-FFF2-40B4-BE49-F238E27FC236}">
                <a16:creationId xmlns:a16="http://schemas.microsoft.com/office/drawing/2014/main" id="{31A0733F-C73C-8F72-75AD-03FF05EFD3EB}"/>
              </a:ext>
            </a:extLst>
          </p:cNvPr>
          <p:cNvSpPr txBox="1"/>
          <p:nvPr/>
        </p:nvSpPr>
        <p:spPr>
          <a:xfrm>
            <a:off x="351796" y="1117555"/>
            <a:ext cx="6096000" cy="1184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b="1" baseline="0">
                <a:latin typeface="Aptos"/>
              </a:rPr>
              <a:t>Limitations of PowerPoint in Greenfield Care Agency </a:t>
            </a:r>
            <a:r>
              <a:rPr lang="en-US" sz="2400" baseline="0">
                <a:latin typeface="Aptos"/>
              </a:rPr>
              <a:t>​</a:t>
            </a:r>
            <a:endParaRPr lang="en-GB" sz="2400"/>
          </a:p>
          <a:p>
            <a:pPr algn="ctr">
              <a:spcAft>
                <a:spcPts val="600"/>
              </a:spcAft>
            </a:pPr>
            <a:endParaRPr lang="en-GB"/>
          </a:p>
        </p:txBody>
      </p:sp>
    </p:spTree>
    <p:extLst>
      <p:ext uri="{BB962C8B-B14F-4D97-AF65-F5344CB8AC3E}">
        <p14:creationId xmlns:p14="http://schemas.microsoft.com/office/powerpoint/2010/main" val="4077559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9E55FA-CCCE-9CBB-D1D1-47E1FE146102}"/>
            </a:ext>
          </a:extLst>
        </p:cNvPr>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8FDE509-9CE0-9FED-70B5-561D26F6C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11C50-1E5D-8BC2-DD5D-4718EB2BFB79}"/>
              </a:ext>
            </a:extLst>
          </p:cNvPr>
          <p:cNvSpPr>
            <a:spLocks noGrp="1"/>
          </p:cNvSpPr>
          <p:nvPr>
            <p:ph type="title"/>
          </p:nvPr>
        </p:nvSpPr>
        <p:spPr>
          <a:xfrm>
            <a:off x="-4933" y="-379296"/>
            <a:ext cx="6002110" cy="1495425"/>
          </a:xfrm>
        </p:spPr>
        <p:txBody>
          <a:bodyPr vert="horz" lIns="91440" tIns="45720" rIns="91440" bIns="45720" rtlCol="0" anchor="ctr">
            <a:normAutofit/>
          </a:bodyPr>
          <a:lstStyle/>
          <a:p>
            <a:r>
              <a:rPr lang="en-US" sz="4000"/>
              <a:t>Member 1 Nordia</a:t>
            </a:r>
          </a:p>
        </p:txBody>
      </p:sp>
      <p:pic>
        <p:nvPicPr>
          <p:cNvPr id="4" name="Picture 3" descr="A logo with a letter p&#10;&#10;AI-generated content may be incorrect.">
            <a:extLst>
              <a:ext uri="{FF2B5EF4-FFF2-40B4-BE49-F238E27FC236}">
                <a16:creationId xmlns:a16="http://schemas.microsoft.com/office/drawing/2014/main" id="{CB878F70-CA56-7BA5-A644-6ABA610A5699}"/>
              </a:ext>
            </a:extLst>
          </p:cNvPr>
          <p:cNvPicPr>
            <a:picLocks noChangeAspect="1"/>
          </p:cNvPicPr>
          <p:nvPr/>
        </p:nvPicPr>
        <p:blipFill>
          <a:blip r:embed="rId2">
            <a:extLst>
              <a:ext uri="{837473B0-CC2E-450A-ABE3-18F120FF3D39}">
                <a1611:picAttrSrcUrl xmlns:a1611="http://schemas.microsoft.com/office/drawing/2016/11/main" r:id="rId3"/>
              </a:ext>
            </a:extLst>
          </a:blip>
          <a:srcRect r="32295" b="-2"/>
          <a:stretch>
            <a:fillRect/>
          </a:stretch>
        </p:blipFill>
        <p:spPr>
          <a:xfrm>
            <a:off x="7199440" y="10"/>
            <a:ext cx="4992560" cy="6857990"/>
          </a:xfrm>
          <a:prstGeom prst="rect">
            <a:avLst/>
          </a:prstGeom>
          <a:effectLst/>
        </p:spPr>
      </p:pic>
      <p:sp>
        <p:nvSpPr>
          <p:cNvPr id="7" name="TextBox 6">
            <a:extLst>
              <a:ext uri="{FF2B5EF4-FFF2-40B4-BE49-F238E27FC236}">
                <a16:creationId xmlns:a16="http://schemas.microsoft.com/office/drawing/2014/main" id="{25C239AF-6E35-C0FC-A29C-F29C3244B61E}"/>
              </a:ext>
            </a:extLst>
          </p:cNvPr>
          <p:cNvSpPr txBox="1"/>
          <p:nvPr/>
        </p:nvSpPr>
        <p:spPr>
          <a:xfrm>
            <a:off x="351796" y="1117555"/>
            <a:ext cx="6096000" cy="11849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400" b="1" baseline="0">
                <a:latin typeface="Aptos"/>
              </a:rPr>
              <a:t>Limitations of PowerPoint in Greenfield Care Agency </a:t>
            </a:r>
            <a:r>
              <a:rPr lang="en-US" sz="2400" baseline="0">
                <a:latin typeface="Aptos"/>
              </a:rPr>
              <a:t>​</a:t>
            </a:r>
            <a:endParaRPr lang="en-GB" sz="2400"/>
          </a:p>
          <a:p>
            <a:pPr algn="ctr">
              <a:spcAft>
                <a:spcPts val="600"/>
              </a:spcAft>
            </a:pPr>
            <a:endParaRPr lang="en-GB"/>
          </a:p>
        </p:txBody>
      </p:sp>
      <p:sp>
        <p:nvSpPr>
          <p:cNvPr id="5" name="TextBox 4">
            <a:extLst>
              <a:ext uri="{FF2B5EF4-FFF2-40B4-BE49-F238E27FC236}">
                <a16:creationId xmlns:a16="http://schemas.microsoft.com/office/drawing/2014/main" id="{538DB75C-248E-2D6C-DA65-001482C1101E}"/>
              </a:ext>
            </a:extLst>
          </p:cNvPr>
          <p:cNvSpPr txBox="1"/>
          <p:nvPr/>
        </p:nvSpPr>
        <p:spPr>
          <a:xfrm>
            <a:off x="11373" y="1950493"/>
            <a:ext cx="7187820" cy="5381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ctr" rtl="0">
              <a:buFont typeface=""/>
              <a:buChar char="•"/>
            </a:pPr>
            <a:endParaRPr lang="en-GB">
              <a:latin typeface="Arial"/>
              <a:ea typeface="Arial"/>
              <a:cs typeface="Arial"/>
            </a:endParaRPr>
          </a:p>
          <a:p>
            <a:pPr algn="ctr" rtl="0"/>
            <a:r>
              <a:rPr lang="en-GB" sz="1800" b="1" u="sng" baseline="0">
                <a:latin typeface="Source Sans Pro Light"/>
                <a:ea typeface="Arial"/>
                <a:cs typeface="Arial"/>
              </a:rPr>
              <a:t>Digital confidence</a:t>
            </a:r>
            <a:r>
              <a:rPr lang="en-GB" sz="1800">
                <a:latin typeface="Source Sans Pro Light"/>
                <a:ea typeface="Arial"/>
                <a:cs typeface="Arial"/>
              </a:rPr>
              <a:t>​</a:t>
            </a:r>
          </a:p>
          <a:p>
            <a:pPr marL="228600" indent="-228600">
              <a:buFont typeface=""/>
              <a:buChar char="•"/>
            </a:pPr>
            <a:r>
              <a:rPr lang="en-GB" sz="1600" b="1" baseline="0" dirty="0">
                <a:latin typeface="Source Sans Pro Light"/>
                <a:ea typeface="Arial"/>
                <a:cs typeface="Arial"/>
              </a:rPr>
              <a:t>Digital slides require staff to have an understanding </a:t>
            </a:r>
            <a:r>
              <a:rPr lang="en-GB" sz="1600" b="1" dirty="0">
                <a:latin typeface="Source Sans Pro Light"/>
                <a:ea typeface="Arial"/>
                <a:cs typeface="Arial"/>
              </a:rPr>
              <a:t>and confidence</a:t>
            </a:r>
            <a:r>
              <a:rPr lang="en-GB" sz="1600" b="1" baseline="0" dirty="0">
                <a:latin typeface="Source Sans Pro Light"/>
                <a:ea typeface="Arial"/>
                <a:cs typeface="Arial"/>
              </a:rPr>
              <a:t> in technology, which can be challenging </a:t>
            </a:r>
            <a:r>
              <a:rPr lang="en-GB" sz="1600" b="1" dirty="0">
                <a:latin typeface="Source Sans Pro Light"/>
                <a:ea typeface="Arial"/>
                <a:cs typeface="Arial"/>
              </a:rPr>
              <a:t>during major</a:t>
            </a:r>
            <a:r>
              <a:rPr lang="en-GB" sz="1600" b="1" baseline="0" dirty="0">
                <a:latin typeface="Source Sans Pro Light"/>
                <a:ea typeface="Arial"/>
                <a:cs typeface="Arial"/>
              </a:rPr>
              <a:t> organisational changes such </a:t>
            </a:r>
            <a:r>
              <a:rPr lang="en-GB" sz="1600" b="1" dirty="0">
                <a:latin typeface="Source Sans Pro Light"/>
                <a:ea typeface="Arial"/>
                <a:cs typeface="Arial"/>
              </a:rPr>
              <a:t>as adopting</a:t>
            </a:r>
            <a:r>
              <a:rPr lang="en-GB" sz="1600" b="1" baseline="0" dirty="0">
                <a:latin typeface="Source Sans Pro Light"/>
                <a:ea typeface="Arial"/>
                <a:cs typeface="Arial"/>
              </a:rPr>
              <a:t> to Microsoft365</a:t>
            </a:r>
            <a:r>
              <a:rPr lang="en-GB" sz="1600" b="1" baseline="0" dirty="0">
                <a:solidFill>
                  <a:srgbClr val="E97132"/>
                </a:solidFill>
                <a:latin typeface="Source Sans Pro Light"/>
                <a:ea typeface="Arial"/>
                <a:cs typeface="Arial"/>
              </a:rPr>
              <a:t> (Greenhalgh, </a:t>
            </a:r>
            <a:r>
              <a:rPr lang="en-GB" sz="1600" b="1" baseline="0" dirty="0" err="1">
                <a:solidFill>
                  <a:srgbClr val="E97132"/>
                </a:solidFill>
                <a:latin typeface="Source Sans Pro Light"/>
                <a:ea typeface="Arial"/>
                <a:cs typeface="Arial"/>
              </a:rPr>
              <a:t>Wherton</a:t>
            </a:r>
            <a:r>
              <a:rPr lang="en-GB" sz="1600" b="1" baseline="0" dirty="0">
                <a:solidFill>
                  <a:srgbClr val="E97132"/>
                </a:solidFill>
                <a:latin typeface="Source Sans Pro Light"/>
                <a:ea typeface="Arial"/>
                <a:cs typeface="Arial"/>
              </a:rPr>
              <a:t> &amp; Shaw2023)</a:t>
            </a:r>
            <a:r>
              <a:rPr lang="en-GB" sz="1600" dirty="0">
                <a:latin typeface="Source Sans Pro Light"/>
                <a:ea typeface="Arial"/>
                <a:cs typeface="Arial"/>
              </a:rPr>
              <a:t>​</a:t>
            </a:r>
          </a:p>
          <a:p>
            <a:pPr marL="228600" lvl="0" indent="-228600" rtl="0">
              <a:buFont typeface=""/>
              <a:buChar char="•"/>
            </a:pPr>
            <a:endParaRPr lang="en-GB">
              <a:latin typeface="Arial"/>
              <a:ea typeface="Arial"/>
              <a:cs typeface="Arial"/>
            </a:endParaRPr>
          </a:p>
          <a:p>
            <a:pPr algn="ctr" rtl="0"/>
            <a:r>
              <a:rPr lang="en-GB" sz="1800" b="1" u="sng" baseline="0">
                <a:latin typeface="Source Sans Pro Light"/>
                <a:ea typeface="Arial"/>
                <a:cs typeface="Arial"/>
              </a:rPr>
              <a:t>Staff Error</a:t>
            </a:r>
            <a:r>
              <a:rPr lang="en-GB" sz="1800">
                <a:latin typeface="Source Sans Pro Light"/>
                <a:ea typeface="Arial"/>
                <a:cs typeface="Arial"/>
              </a:rPr>
              <a:t>​</a:t>
            </a:r>
          </a:p>
          <a:p>
            <a:pPr marL="228600" indent="-228600">
              <a:buFont typeface=""/>
              <a:buChar char="•"/>
            </a:pPr>
            <a:r>
              <a:rPr lang="en-GB" sz="1600" b="1" baseline="0" dirty="0">
                <a:latin typeface="Source Sans Pro Light"/>
                <a:ea typeface="Arial"/>
                <a:cs typeface="Arial"/>
              </a:rPr>
              <a:t>It can be vulnerable to staff error such as writing over </a:t>
            </a:r>
            <a:r>
              <a:rPr lang="en-GB" sz="1600" b="1" baseline="0" dirty="0" err="1">
                <a:latin typeface="Source Sans Pro Light"/>
                <a:ea typeface="Arial"/>
                <a:cs typeface="Arial"/>
              </a:rPr>
              <a:t>eachothers</a:t>
            </a:r>
            <a:r>
              <a:rPr lang="en-GB" sz="1600" b="1" baseline="0" dirty="0">
                <a:latin typeface="Source Sans Pro Light"/>
                <a:ea typeface="Arial"/>
                <a:cs typeface="Arial"/>
              </a:rPr>
              <a:t> notes, or accidentally deleting parts especially if </a:t>
            </a:r>
            <a:r>
              <a:rPr lang="en-GB" sz="1600" b="1" dirty="0">
                <a:latin typeface="Source Sans Pro Light"/>
                <a:ea typeface="Arial"/>
                <a:cs typeface="Arial"/>
              </a:rPr>
              <a:t>staff are</a:t>
            </a:r>
            <a:r>
              <a:rPr lang="en-GB" sz="1600" b="1" baseline="0" dirty="0">
                <a:latin typeface="Source Sans Pro Light"/>
                <a:ea typeface="Arial"/>
                <a:cs typeface="Arial"/>
              </a:rPr>
              <a:t> new to technology</a:t>
            </a:r>
            <a:r>
              <a:rPr lang="en-GB" sz="1600" dirty="0">
                <a:latin typeface="Source Sans Pro Light"/>
                <a:ea typeface="Arial"/>
                <a:cs typeface="Arial"/>
              </a:rPr>
              <a:t>​</a:t>
            </a:r>
          </a:p>
          <a:p>
            <a:pPr marL="228600" lvl="0" indent="-228600" algn="ctr" rtl="0">
              <a:buFont typeface=""/>
              <a:buChar char="•"/>
            </a:pPr>
            <a:endParaRPr lang="en-GB">
              <a:latin typeface="Arial"/>
              <a:ea typeface="Arial"/>
              <a:cs typeface="Arial"/>
            </a:endParaRPr>
          </a:p>
          <a:p>
            <a:pPr algn="ctr" rtl="0"/>
            <a:r>
              <a:rPr lang="en-GB" sz="1800" b="1" u="sng" baseline="0">
                <a:latin typeface="Source Sans Pro Light"/>
                <a:ea typeface="Arial"/>
                <a:cs typeface="Arial"/>
              </a:rPr>
              <a:t>Poor Mobile Usability</a:t>
            </a:r>
            <a:r>
              <a:rPr lang="en-GB" sz="1800">
                <a:latin typeface="Source Sans Pro Light"/>
                <a:ea typeface="Arial"/>
                <a:cs typeface="Arial"/>
              </a:rPr>
              <a:t>​</a:t>
            </a:r>
          </a:p>
          <a:p>
            <a:pPr marL="228600" indent="-228600">
              <a:buFont typeface=""/>
              <a:buChar char="•"/>
            </a:pPr>
            <a:r>
              <a:rPr lang="en-GB" sz="1600" b="1" baseline="0" dirty="0">
                <a:latin typeface="Source Sans Pro Light"/>
                <a:ea typeface="Arial"/>
                <a:cs typeface="Arial"/>
              </a:rPr>
              <a:t>Needs a large screen such as a laptop or </a:t>
            </a:r>
            <a:r>
              <a:rPr lang="en-GB" sz="1600" b="1" baseline="0" dirty="0" err="1">
                <a:latin typeface="Source Sans Pro Light"/>
                <a:ea typeface="Arial"/>
                <a:cs typeface="Arial"/>
              </a:rPr>
              <a:t>ipad</a:t>
            </a:r>
            <a:r>
              <a:rPr lang="en-GB" sz="1600" b="1" baseline="0" dirty="0">
                <a:latin typeface="Source Sans Pro Light"/>
                <a:ea typeface="Arial"/>
                <a:cs typeface="Arial"/>
              </a:rPr>
              <a:t> </a:t>
            </a:r>
            <a:r>
              <a:rPr lang="en-GB" sz="1600" b="1" dirty="0">
                <a:latin typeface="Source Sans Pro Light"/>
                <a:ea typeface="Arial"/>
                <a:cs typeface="Arial"/>
              </a:rPr>
              <a:t>for  clear reading</a:t>
            </a:r>
            <a:r>
              <a:rPr lang="en-GB" sz="1600" b="1" baseline="0" dirty="0">
                <a:latin typeface="Source Sans Pro Light"/>
                <a:ea typeface="Arial"/>
                <a:cs typeface="Arial"/>
              </a:rPr>
              <a:t>, not suitable for mobile usage due to </a:t>
            </a:r>
            <a:r>
              <a:rPr lang="en-GB" sz="1600" b="1" dirty="0">
                <a:latin typeface="Source Sans Pro Light"/>
                <a:ea typeface="Arial"/>
                <a:cs typeface="Arial"/>
              </a:rPr>
              <a:t>the extra scrolling</a:t>
            </a:r>
            <a:r>
              <a:rPr lang="en-GB" sz="1600" b="1" baseline="0" dirty="0">
                <a:latin typeface="Source Sans Pro Light"/>
                <a:ea typeface="Arial"/>
                <a:cs typeface="Arial"/>
              </a:rPr>
              <a:t> which can reduce usefulness on visits</a:t>
            </a:r>
            <a:r>
              <a:rPr lang="en-GB" sz="1600" dirty="0">
                <a:latin typeface="Source Sans Pro Light"/>
                <a:ea typeface="Arial"/>
                <a:cs typeface="Arial"/>
              </a:rPr>
              <a:t>​</a:t>
            </a:r>
          </a:p>
          <a:p>
            <a:pPr algn="ctr"/>
            <a:endParaRPr lang="en-GB" b="1" u="sng" dirty="0">
              <a:latin typeface="Source Sans Pro Light"/>
              <a:ea typeface="Arial"/>
              <a:cs typeface="Arial"/>
            </a:endParaRPr>
          </a:p>
          <a:p>
            <a:pPr algn="ctr"/>
            <a:r>
              <a:rPr lang="en-GB" sz="1800" b="1" u="sng" baseline="0">
                <a:latin typeface="Source Sans Pro Light"/>
                <a:ea typeface="Arial"/>
                <a:cs typeface="Arial"/>
              </a:rPr>
              <a:t>GDPR Concerns</a:t>
            </a:r>
            <a:r>
              <a:rPr lang="en-GB" sz="1800">
                <a:latin typeface="Source Sans Pro Light"/>
                <a:ea typeface="Arial"/>
                <a:cs typeface="Arial"/>
              </a:rPr>
              <a:t>​</a:t>
            </a:r>
            <a:endParaRPr lang="en-GB"/>
          </a:p>
          <a:p>
            <a:pPr marL="228600" indent="-228600">
              <a:buFont typeface=""/>
              <a:buChar char="•"/>
            </a:pPr>
            <a:r>
              <a:rPr lang="en-GB" sz="1600" b="1" baseline="0" dirty="0">
                <a:latin typeface="Source Sans Pro Light"/>
                <a:ea typeface="Arial"/>
                <a:cs typeface="Arial"/>
              </a:rPr>
              <a:t>If staff download slides to personal devices this can </a:t>
            </a:r>
            <a:r>
              <a:rPr lang="en-GB" sz="1600" b="1" dirty="0">
                <a:latin typeface="Source Sans Pro Light"/>
                <a:ea typeface="Arial"/>
                <a:cs typeface="Arial"/>
              </a:rPr>
              <a:t>make GDPR </a:t>
            </a:r>
            <a:r>
              <a:rPr lang="en-GB" sz="1600" b="1" baseline="0" dirty="0">
                <a:latin typeface="Source Sans Pro Light"/>
                <a:ea typeface="Arial"/>
                <a:cs typeface="Arial"/>
              </a:rPr>
              <a:t>compliance harder, and confuse different </a:t>
            </a:r>
            <a:r>
              <a:rPr lang="en-GB" sz="1600" b="1" baseline="0" dirty="0" err="1">
                <a:latin typeface="Source Sans Pro Light"/>
                <a:ea typeface="Arial"/>
                <a:cs typeface="Arial"/>
              </a:rPr>
              <a:t>versionsofthe</a:t>
            </a:r>
            <a:r>
              <a:rPr lang="en-GB" sz="1600" b="1" baseline="0" dirty="0">
                <a:latin typeface="Source Sans Pro Light"/>
                <a:ea typeface="Arial"/>
                <a:cs typeface="Arial"/>
              </a:rPr>
              <a:t> same PowerPoint </a:t>
            </a:r>
            <a:r>
              <a:rPr lang="en-GB" sz="1600" b="1" baseline="0" dirty="0">
                <a:solidFill>
                  <a:srgbClr val="E97132"/>
                </a:solidFill>
                <a:latin typeface="Source Sans Pro Light"/>
                <a:ea typeface="Arial"/>
                <a:cs typeface="Arial"/>
              </a:rPr>
              <a:t>(NHS England’s protection </a:t>
            </a:r>
            <a:r>
              <a:rPr lang="en-GB" sz="1600" b="1" dirty="0">
                <a:solidFill>
                  <a:srgbClr val="E97132"/>
                </a:solidFill>
                <a:latin typeface="Source Sans Pro Light"/>
                <a:ea typeface="Arial"/>
                <a:cs typeface="Arial"/>
              </a:rPr>
              <a:t>of patient data</a:t>
            </a:r>
            <a:r>
              <a:rPr lang="en-GB" sz="1600" b="1" baseline="0" dirty="0">
                <a:solidFill>
                  <a:srgbClr val="E97132"/>
                </a:solidFill>
                <a:latin typeface="Source Sans Pro Light"/>
                <a:ea typeface="Arial"/>
                <a:cs typeface="Arial"/>
              </a:rPr>
              <a:t> 2023)</a:t>
            </a:r>
            <a:r>
              <a:rPr lang="en-GB" sz="1600" dirty="0">
                <a:latin typeface="Source Sans Pro Light"/>
                <a:ea typeface="Arial"/>
                <a:cs typeface="Arial"/>
              </a:rPr>
              <a:t>​</a:t>
            </a:r>
          </a:p>
          <a:p>
            <a:pPr marL="228600" lvl="0" indent="-228600" rtl="0">
              <a:buFont typeface=""/>
              <a:buChar char="•"/>
            </a:pPr>
            <a:endParaRPr lang="en-GB">
              <a:latin typeface="Arial"/>
              <a:ea typeface="Arial"/>
              <a:cs typeface="Arial"/>
            </a:endParaRPr>
          </a:p>
          <a:p>
            <a:pPr algn="ctr"/>
            <a:endParaRPr lang="en-GB"/>
          </a:p>
        </p:txBody>
      </p:sp>
    </p:spTree>
    <p:extLst>
      <p:ext uri="{BB962C8B-B14F-4D97-AF65-F5344CB8AC3E}">
        <p14:creationId xmlns:p14="http://schemas.microsoft.com/office/powerpoint/2010/main" val="3421317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03690CA-56DA-A11D-A733-52D7B83EDF11}"/>
              </a:ext>
            </a:extLst>
          </p:cNvPr>
          <p:cNvSpPr>
            <a:spLocks noGrp="1"/>
          </p:cNvSpPr>
          <p:nvPr>
            <p:ph type="title"/>
          </p:nvPr>
        </p:nvSpPr>
        <p:spPr>
          <a:xfrm>
            <a:off x="6545253" y="366759"/>
            <a:ext cx="5420295" cy="1348211"/>
          </a:xfrm>
        </p:spPr>
        <p:txBody>
          <a:bodyPr vert="horz" lIns="91440" tIns="45720" rIns="91440" bIns="45720" rtlCol="0" anchor="b">
            <a:normAutofit/>
          </a:bodyPr>
          <a:lstStyle/>
          <a:p>
            <a:r>
              <a:rPr lang="en-US" sz="1800" b="1" kern="1200">
                <a:latin typeface="Calibri"/>
                <a:ea typeface="Calibri"/>
                <a:cs typeface="Calibri"/>
              </a:rPr>
              <a:t>How OneDrive Can Help Greenfield Care Agency communicate more Efficiently, in and out of the office.</a:t>
            </a:r>
            <a:br>
              <a:rPr lang="en-US" sz="1400" b="1"/>
            </a:br>
            <a:r>
              <a:rPr lang="en-US" sz="1400" b="1"/>
              <a:t> </a:t>
            </a:r>
            <a:endParaRPr lang="en-US" sz="1400" kern="1200">
              <a:solidFill>
                <a:schemeClr val="tx1"/>
              </a:solidFill>
              <a:latin typeface="+mj-lt"/>
              <a:ea typeface="+mj-ea"/>
              <a:cs typeface="+mj-cs"/>
            </a:endParaRPr>
          </a:p>
          <a:p>
            <a:r>
              <a:rPr lang="en-US" sz="1600" b="1" kern="1200">
                <a:latin typeface="Calibri"/>
                <a:ea typeface="Calibri"/>
                <a:cs typeface="Calibri"/>
              </a:rPr>
              <a:t>Member 2 Lecia</a:t>
            </a:r>
            <a:br>
              <a:rPr lang="en-US" sz="1400" b="1" kern="1200"/>
            </a:br>
            <a:endParaRPr lang="en-US" sz="1400" b="1" kern="1200">
              <a:solidFill>
                <a:schemeClr val="tx1"/>
              </a:solidFill>
              <a:latin typeface="+mj-lt"/>
              <a:ea typeface="+mj-ea"/>
              <a:cs typeface="+mj-cs"/>
            </a:endParaRPr>
          </a:p>
        </p:txBody>
      </p:sp>
      <p:sp>
        <p:nvSpPr>
          <p:cNvPr id="37" name="Rectangle 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OneDrive in a modern workspace">
            <a:extLst>
              <a:ext uri="{FF2B5EF4-FFF2-40B4-BE49-F238E27FC236}">
                <a16:creationId xmlns:a16="http://schemas.microsoft.com/office/drawing/2014/main" id="{5A8AE9B1-F968-A1FD-EBB9-F92EFC255137}"/>
              </a:ext>
            </a:extLst>
          </p:cNvPr>
          <p:cNvPicPr>
            <a:picLocks noChangeAspect="1"/>
          </p:cNvPicPr>
          <p:nvPr/>
        </p:nvPicPr>
        <p:blipFill>
          <a:blip r:embed="rId2"/>
          <a:srcRect l="4622" t="-630" r="1120" b="420"/>
          <a:stretch>
            <a:fillRect/>
          </a:stretch>
        </p:blipFill>
        <p:spPr>
          <a:xfrm>
            <a:off x="576244" y="1315605"/>
            <a:ext cx="5628018" cy="3993920"/>
          </a:xfrm>
          <a:prstGeom prst="rect">
            <a:avLst/>
          </a:prstGeom>
        </p:spPr>
      </p:pic>
      <p:sp>
        <p:nvSpPr>
          <p:cNvPr id="39" name="Rectangle 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D1A8BA6-F9E8-24FB-09AD-8572C305B3E6}"/>
              </a:ext>
            </a:extLst>
          </p:cNvPr>
          <p:cNvSpPr txBox="1"/>
          <p:nvPr/>
        </p:nvSpPr>
        <p:spPr>
          <a:xfrm>
            <a:off x="6533878" y="1962862"/>
            <a:ext cx="5317939" cy="35574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0" algn="ctr">
              <a:lnSpc>
                <a:spcPct val="90000"/>
              </a:lnSpc>
              <a:spcAft>
                <a:spcPts val="600"/>
              </a:spcAft>
            </a:pPr>
            <a:endParaRPr lang="en-US" sz="1600" b="1"/>
          </a:p>
          <a:p>
            <a:pPr algn="ctr">
              <a:lnSpc>
                <a:spcPct val="90000"/>
              </a:lnSpc>
              <a:spcAft>
                <a:spcPts val="600"/>
              </a:spcAft>
            </a:pPr>
            <a:r>
              <a:rPr lang="en-US" sz="2000" b="1">
                <a:latin typeface="Calibri"/>
                <a:ea typeface="Calibri"/>
                <a:cs typeface="Calibri"/>
              </a:rPr>
              <a:t>Introduction to OneDrive</a:t>
            </a:r>
            <a:endParaRPr lang="en-US" sz="2000">
              <a:latin typeface="Calibri"/>
              <a:ea typeface="Calibri"/>
              <a:cs typeface="Calibri"/>
            </a:endParaRPr>
          </a:p>
          <a:p>
            <a:pPr indent="-228600">
              <a:lnSpc>
                <a:spcPct val="90000"/>
              </a:lnSpc>
              <a:spcAft>
                <a:spcPts val="600"/>
              </a:spcAft>
              <a:buFont typeface="Arial" panose="020B0604020202020204" pitchFamily="34" charset="0"/>
              <a:buChar char="•"/>
            </a:pPr>
            <a:r>
              <a:rPr lang="en-US" sz="1600"/>
              <a:t>OneDrive is cloud storage service owned by Microsoft that comes with Microsoft Office. It will allow staff to store files securely and work together  using apps like Word, Excel, and Outlook. </a:t>
            </a:r>
            <a:r>
              <a:rPr lang="en-US" sz="1600">
                <a:solidFill>
                  <a:schemeClr val="tx2">
                    <a:lumMod val="49000"/>
                    <a:lumOff val="51000"/>
                  </a:schemeClr>
                </a:solidFill>
              </a:rPr>
              <a:t>(</a:t>
            </a:r>
            <a:r>
              <a:rPr lang="en-US" sz="1600" b="1">
                <a:solidFill>
                  <a:schemeClr val="tx2">
                    <a:lumMod val="49000"/>
                    <a:lumOff val="51000"/>
                  </a:schemeClr>
                </a:solidFill>
              </a:rPr>
              <a:t> </a:t>
            </a:r>
            <a:r>
              <a:rPr lang="en-US" sz="1600" b="1" err="1">
                <a:solidFill>
                  <a:schemeClr val="tx2">
                    <a:lumMod val="49000"/>
                    <a:lumOff val="51000"/>
                  </a:schemeClr>
                </a:solidFill>
              </a:rPr>
              <a:t>Okoruwa.S</a:t>
            </a:r>
            <a:r>
              <a:rPr lang="en-US" sz="1600" b="1">
                <a:solidFill>
                  <a:schemeClr val="tx2">
                    <a:lumMod val="49000"/>
                    <a:lumOff val="51000"/>
                  </a:schemeClr>
                </a:solidFill>
              </a:rPr>
              <a:t>, 6,Apr’25) </a:t>
            </a:r>
          </a:p>
          <a:p>
            <a:pPr algn="ctr">
              <a:lnSpc>
                <a:spcPct val="90000"/>
              </a:lnSpc>
              <a:spcAft>
                <a:spcPts val="600"/>
              </a:spcAft>
            </a:pPr>
            <a:r>
              <a:rPr lang="en-US" sz="2000" b="1">
                <a:latin typeface="Calibri"/>
                <a:ea typeface="Calibri"/>
                <a:cs typeface="Calibri"/>
              </a:rPr>
              <a:t>Real – Times Collaboration.</a:t>
            </a:r>
            <a:endParaRPr lang="en-US" sz="2000">
              <a:latin typeface="Calibri"/>
              <a:ea typeface="Calibri"/>
              <a:cs typeface="Calibri"/>
            </a:endParaRPr>
          </a:p>
          <a:p>
            <a:pPr indent="-228600">
              <a:lnSpc>
                <a:spcPct val="90000"/>
              </a:lnSpc>
              <a:spcAft>
                <a:spcPts val="600"/>
              </a:spcAft>
              <a:buFont typeface="Arial" panose="020B0604020202020204" pitchFamily="34" charset="0"/>
              <a:buChar char="•"/>
            </a:pPr>
            <a:r>
              <a:rPr lang="en-US" sz="1600"/>
              <a:t>   Multiple carers will be able to work on the same document at the same time. (Microsoft 2026) </a:t>
            </a:r>
          </a:p>
          <a:p>
            <a:pPr algn="ctr">
              <a:lnSpc>
                <a:spcPct val="90000"/>
              </a:lnSpc>
              <a:spcAft>
                <a:spcPts val="600"/>
              </a:spcAft>
            </a:pPr>
            <a:r>
              <a:rPr lang="en-US" sz="2000" b="1">
                <a:latin typeface="Calibri"/>
                <a:ea typeface="Calibri"/>
                <a:cs typeface="Calibri"/>
              </a:rPr>
              <a:t>Offline Access For Carers </a:t>
            </a:r>
          </a:p>
          <a:p>
            <a:pPr marL="0" indent="-228600">
              <a:lnSpc>
                <a:spcPct val="90000"/>
              </a:lnSpc>
              <a:spcAft>
                <a:spcPts val="600"/>
              </a:spcAft>
              <a:buFont typeface="Arial" panose="020B0604020202020204" pitchFamily="34" charset="0"/>
              <a:buChar char="•"/>
            </a:pPr>
            <a:r>
              <a:rPr lang="en-US" sz="1600"/>
              <a:t> Carers could be working in areas with poor connection. OneDrive will allow files to be saved offline on their devices</a:t>
            </a:r>
            <a:r>
              <a:rPr lang="en-US" sz="1600" b="1">
                <a:solidFill>
                  <a:schemeClr val="tx2">
                    <a:lumMod val="49000"/>
                    <a:lumOff val="51000"/>
                  </a:schemeClr>
                </a:solidFill>
              </a:rPr>
              <a:t>(Microsoft Apr 29, 2024)</a:t>
            </a:r>
          </a:p>
          <a:p>
            <a:pPr indent="-228600">
              <a:lnSpc>
                <a:spcPct val="90000"/>
              </a:lnSpc>
              <a:spcAft>
                <a:spcPts val="600"/>
              </a:spcAft>
              <a:buFont typeface="Arial" panose="020B0604020202020204" pitchFamily="34" charset="0"/>
              <a:buChar char="•"/>
            </a:pPr>
            <a:endParaRPr lang="en-US" sz="1300" b="1"/>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1428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7DC295-0E42-D815-D283-0EF0E88A4535}"/>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1D4D70E-E741-66D9-1535-18D1E5DE7A3B}"/>
              </a:ext>
            </a:extLst>
          </p:cNvPr>
          <p:cNvSpPr>
            <a:spLocks noGrp="1"/>
          </p:cNvSpPr>
          <p:nvPr>
            <p:ph type="title"/>
          </p:nvPr>
        </p:nvSpPr>
        <p:spPr>
          <a:xfrm>
            <a:off x="795528" y="386930"/>
            <a:ext cx="10141799" cy="1300554"/>
          </a:xfrm>
        </p:spPr>
        <p:txBody>
          <a:bodyPr vert="horz" lIns="91440" tIns="45720" rIns="91440" bIns="45720" rtlCol="0" anchor="b">
            <a:normAutofit fontScale="90000"/>
          </a:bodyPr>
          <a:lstStyle/>
          <a:p>
            <a:r>
              <a:rPr lang="en-US" sz="2400" b="1" kern="1200">
                <a:latin typeface="Calibri"/>
                <a:ea typeface="Calibri"/>
                <a:cs typeface="Calibri"/>
              </a:rPr>
              <a:t>How OneDrive Can Help Greenfield Care Agency communicate more Efficiently, in and out of the office.</a:t>
            </a:r>
            <a:r>
              <a:rPr lang="en-US" sz="2000" b="1" kern="1200">
                <a:latin typeface="Calibri"/>
                <a:ea typeface="Calibri"/>
                <a:cs typeface="Calibri"/>
              </a:rPr>
              <a:t> </a:t>
            </a:r>
            <a:br>
              <a:rPr lang="en-US" sz="1900" b="1"/>
            </a:br>
            <a:endParaRPr lang="en-US" sz="1900" kern="1200">
              <a:solidFill>
                <a:schemeClr val="tx1"/>
              </a:solidFill>
              <a:latin typeface="+mj-lt"/>
              <a:ea typeface="+mj-ea"/>
              <a:cs typeface="+mj-cs"/>
            </a:endParaRPr>
          </a:p>
          <a:p>
            <a:r>
              <a:rPr lang="en-US" sz="1800" b="1" kern="1200">
                <a:latin typeface="Calibri"/>
                <a:ea typeface="Calibri"/>
                <a:cs typeface="Calibri"/>
              </a:rPr>
              <a:t>Member 2 Lecia</a:t>
            </a:r>
            <a:br>
              <a:rPr lang="en-US" sz="1900" b="1" kern="1200"/>
            </a:br>
            <a:endParaRPr lang="en-US" sz="1900" b="1"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OneDrive in a modern workspace">
            <a:extLst>
              <a:ext uri="{FF2B5EF4-FFF2-40B4-BE49-F238E27FC236}">
                <a16:creationId xmlns:a16="http://schemas.microsoft.com/office/drawing/2014/main" id="{7A046F94-5B58-11B4-F36C-1E105CDCD8FF}"/>
              </a:ext>
            </a:extLst>
          </p:cNvPr>
          <p:cNvPicPr>
            <a:picLocks noChangeAspect="1"/>
          </p:cNvPicPr>
          <p:nvPr/>
        </p:nvPicPr>
        <p:blipFill>
          <a:blip r:embed="rId2"/>
          <a:srcRect l="4622" t="-630" r="1120" b="420"/>
          <a:stretch>
            <a:fillRect/>
          </a:stretch>
        </p:blipFill>
        <p:spPr>
          <a:xfrm>
            <a:off x="635295" y="2554391"/>
            <a:ext cx="5150277" cy="3654892"/>
          </a:xfrm>
          <a:prstGeom prst="rect">
            <a:avLst/>
          </a:prstGeom>
        </p:spPr>
      </p:pic>
      <p:sp>
        <p:nvSpPr>
          <p:cNvPr id="2" name="TextBox 1">
            <a:extLst>
              <a:ext uri="{FF2B5EF4-FFF2-40B4-BE49-F238E27FC236}">
                <a16:creationId xmlns:a16="http://schemas.microsoft.com/office/drawing/2014/main" id="{AADFE2A7-7C27-5D4A-0F3A-B5B656D4A5EA}"/>
              </a:ext>
            </a:extLst>
          </p:cNvPr>
          <p:cNvSpPr txBox="1"/>
          <p:nvPr/>
        </p:nvSpPr>
        <p:spPr>
          <a:xfrm>
            <a:off x="6042489" y="2554017"/>
            <a:ext cx="5497613" cy="36508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0" algn="ctr">
              <a:lnSpc>
                <a:spcPct val="90000"/>
              </a:lnSpc>
              <a:spcAft>
                <a:spcPts val="600"/>
              </a:spcAft>
            </a:pPr>
            <a:endParaRPr lang="en-US" sz="1600" b="1"/>
          </a:p>
          <a:p>
            <a:pPr algn="ctr">
              <a:lnSpc>
                <a:spcPct val="90000"/>
              </a:lnSpc>
              <a:spcAft>
                <a:spcPts val="600"/>
              </a:spcAft>
            </a:pPr>
            <a:r>
              <a:rPr lang="en-US" sz="2000" b="1"/>
              <a:t>Secure Sharing With The Right People</a:t>
            </a:r>
          </a:p>
          <a:p>
            <a:pPr marL="0" indent="-228600">
              <a:lnSpc>
                <a:spcPct val="90000"/>
              </a:lnSpc>
              <a:spcAft>
                <a:spcPts val="600"/>
              </a:spcAft>
              <a:buFont typeface="Arial" panose="020B0604020202020204" pitchFamily="34" charset="0"/>
              <a:buChar char="•"/>
            </a:pPr>
            <a:r>
              <a:rPr lang="en-US"/>
              <a:t>OneDrive uses Microsoft's enterprise grade security; So, the care Agency will be able control exactly who can see or edit each file. </a:t>
            </a:r>
            <a:r>
              <a:rPr lang="en-US" b="1">
                <a:solidFill>
                  <a:schemeClr val="tx2">
                    <a:lumMod val="49000"/>
                    <a:lumOff val="51000"/>
                  </a:schemeClr>
                </a:solidFill>
              </a:rPr>
              <a:t>(Betterman and Palumbo, 2016)</a:t>
            </a:r>
          </a:p>
          <a:p>
            <a:pPr algn="ctr">
              <a:lnSpc>
                <a:spcPct val="90000"/>
              </a:lnSpc>
              <a:spcAft>
                <a:spcPts val="600"/>
              </a:spcAft>
            </a:pPr>
            <a:r>
              <a:rPr lang="en-US" sz="2000" b="1">
                <a:latin typeface="Calibri"/>
                <a:ea typeface="Calibri"/>
                <a:cs typeface="Calibri"/>
              </a:rPr>
              <a:t>Easy Photo And Evidence Uploads</a:t>
            </a:r>
            <a:r>
              <a:rPr lang="en-US" b="1"/>
              <a:t> </a:t>
            </a:r>
          </a:p>
          <a:p>
            <a:pPr indent="-228600">
              <a:lnSpc>
                <a:spcPct val="90000"/>
              </a:lnSpc>
              <a:spcAft>
                <a:spcPts val="600"/>
              </a:spcAft>
              <a:buFont typeface="Arial" panose="020B0604020202020204" pitchFamily="34" charset="0"/>
              <a:buChar char="•"/>
            </a:pPr>
            <a:r>
              <a:rPr lang="en-US"/>
              <a:t> Staff can use OneDrive to upload medication administration evidence, photos of home conditions and incident documentation ,etc.  this can be shared instantly with the office team. Speed up any decision making</a:t>
            </a:r>
            <a:r>
              <a:rPr lang="en-US">
                <a:solidFill>
                  <a:srgbClr val="000000"/>
                </a:solidFill>
              </a:rPr>
              <a:t>.</a:t>
            </a:r>
            <a:r>
              <a:rPr lang="en-US">
                <a:solidFill>
                  <a:schemeClr val="tx2">
                    <a:lumMod val="49000"/>
                    <a:lumOff val="51000"/>
                  </a:schemeClr>
                </a:solidFill>
              </a:rPr>
              <a:t>(</a:t>
            </a:r>
            <a:r>
              <a:rPr lang="en-US" b="1">
                <a:solidFill>
                  <a:schemeClr val="tx2">
                    <a:lumMod val="49000"/>
                    <a:lumOff val="51000"/>
                  </a:schemeClr>
                </a:solidFill>
              </a:rPr>
              <a:t>Microsoft 2026)</a:t>
            </a:r>
            <a:r>
              <a:rPr lang="en-US" sz="1600" b="1">
                <a:solidFill>
                  <a:schemeClr val="tx2">
                    <a:lumMod val="49000"/>
                    <a:lumOff val="51000"/>
                  </a:schemeClr>
                </a:solidFill>
              </a:rPr>
              <a:t> </a:t>
            </a:r>
          </a:p>
          <a:p>
            <a:pPr algn="ctr">
              <a:lnSpc>
                <a:spcPct val="90000"/>
              </a:lnSpc>
              <a:spcAft>
                <a:spcPts val="600"/>
              </a:spcAft>
            </a:pPr>
            <a:endParaRPr lang="en-US" sz="1600" b="1">
              <a:solidFill>
                <a:srgbClr val="000000"/>
              </a:solidFill>
            </a:endParaRPr>
          </a:p>
          <a:p>
            <a:pPr marL="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000"/>
          </a:p>
        </p:txBody>
      </p:sp>
      <p:sp>
        <p:nvSpPr>
          <p:cNvPr id="33" name="Rectangle 3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841904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7531D-D803-326C-B734-778C256FD667}"/>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latin typeface="Century Schoolbook"/>
              </a:rPr>
              <a:t>Challenges you might come across using OneDrive </a:t>
            </a:r>
            <a:endParaRPr lang="en-US" sz="4000">
              <a:solidFill>
                <a:srgbClr val="FFFFFF"/>
              </a:solidFill>
            </a:endParaRPr>
          </a:p>
        </p:txBody>
      </p:sp>
      <p:sp>
        <p:nvSpPr>
          <p:cNvPr id="3" name="Content Placeholder 2">
            <a:extLst>
              <a:ext uri="{FF2B5EF4-FFF2-40B4-BE49-F238E27FC236}">
                <a16:creationId xmlns:a16="http://schemas.microsoft.com/office/drawing/2014/main" id="{CF70F369-A067-6726-AA04-99CE9F70EFBD}"/>
              </a:ext>
            </a:extLst>
          </p:cNvPr>
          <p:cNvSpPr>
            <a:spLocks noGrp="1"/>
          </p:cNvSpPr>
          <p:nvPr>
            <p:ph idx="1"/>
          </p:nvPr>
        </p:nvSpPr>
        <p:spPr>
          <a:xfrm>
            <a:off x="5581936" y="12585"/>
            <a:ext cx="6602534" cy="6842583"/>
          </a:xfrm>
        </p:spPr>
        <p:txBody>
          <a:bodyPr vert="horz" lIns="91440" tIns="45720" rIns="91440" bIns="45720" rtlCol="0" anchor="ctr">
            <a:normAutofit/>
          </a:bodyPr>
          <a:lstStyle/>
          <a:p>
            <a:pPr marL="0" indent="0" algn="ctr">
              <a:buNone/>
            </a:pPr>
            <a:r>
              <a:rPr lang="en-GB" sz="1800" b="1">
                <a:latin typeface="Arial"/>
                <a:cs typeface="Arial"/>
              </a:rPr>
              <a:t>Training and Digital Skills </a:t>
            </a:r>
            <a:r>
              <a:rPr lang="en-GB" sz="1800" b="1">
                <a:solidFill>
                  <a:schemeClr val="tx2">
                    <a:lumMod val="49000"/>
                    <a:lumOff val="51000"/>
                  </a:schemeClr>
                </a:solidFill>
                <a:latin typeface="Arial"/>
                <a:cs typeface="Arial"/>
              </a:rPr>
              <a:t>  </a:t>
            </a:r>
            <a:r>
              <a:rPr lang="en-GB" sz="1600" b="1">
                <a:solidFill>
                  <a:schemeClr val="tx2">
                    <a:lumMod val="49000"/>
                    <a:lumOff val="51000"/>
                  </a:schemeClr>
                </a:solidFill>
                <a:latin typeface="Arial"/>
                <a:cs typeface="Arial"/>
              </a:rPr>
              <a:t>   </a:t>
            </a:r>
            <a:r>
              <a:rPr lang="en-GB" sz="1600" b="1">
                <a:latin typeface="Arial"/>
                <a:cs typeface="Arial"/>
              </a:rPr>
              <a:t>  </a:t>
            </a:r>
            <a:endParaRPr lang="en-GB" sz="1600"/>
          </a:p>
          <a:p>
            <a:pPr marL="0" indent="0">
              <a:buNone/>
            </a:pPr>
            <a:r>
              <a:rPr lang="en-GB" sz="1600">
                <a:latin typeface="Arial"/>
                <a:cs typeface="Arial"/>
              </a:rPr>
              <a:t>• Not all staff will be confident with technology, so using OneDrive may pose difficulties for staff with limited digital skills. </a:t>
            </a:r>
            <a:r>
              <a:rPr lang="en-GB" sz="1600">
                <a:solidFill>
                  <a:srgbClr val="000000"/>
                </a:solidFill>
                <a:latin typeface="Arial"/>
                <a:cs typeface="Arial"/>
              </a:rPr>
              <a:t>                                  </a:t>
            </a:r>
            <a:r>
              <a:rPr lang="en-GB" sz="1600" b="1">
                <a:solidFill>
                  <a:schemeClr val="tx2">
                    <a:lumMod val="49000"/>
                    <a:lumOff val="51000"/>
                  </a:schemeClr>
                </a:solidFill>
                <a:latin typeface="Arial"/>
                <a:cs typeface="Arial"/>
              </a:rPr>
              <a:t>(J Edwards 26 Apr 2020) </a:t>
            </a:r>
            <a:endParaRPr lang="en-GB" sz="1600">
              <a:solidFill>
                <a:schemeClr val="tx2">
                  <a:lumMod val="49000"/>
                  <a:lumOff val="51000"/>
                </a:schemeClr>
              </a:solidFill>
            </a:endParaRPr>
          </a:p>
          <a:p>
            <a:pPr marL="0" indent="0">
              <a:buNone/>
            </a:pPr>
            <a:endParaRPr lang="en-GB" sz="1800" b="1">
              <a:solidFill>
                <a:srgbClr val="000000"/>
              </a:solidFill>
              <a:latin typeface="Arial"/>
              <a:cs typeface="Arial"/>
            </a:endParaRPr>
          </a:p>
          <a:p>
            <a:pPr marL="0" indent="0" algn="ctr">
              <a:buNone/>
            </a:pPr>
            <a:r>
              <a:rPr lang="en-GB" sz="1800" b="1">
                <a:latin typeface="Arial"/>
                <a:cs typeface="Arial"/>
              </a:rPr>
              <a:t>Internet Access When Working in the Field  </a:t>
            </a:r>
            <a:r>
              <a:rPr lang="en-GB" sz="1600">
                <a:solidFill>
                  <a:schemeClr val="tx2">
                    <a:lumMod val="49000"/>
                    <a:lumOff val="51000"/>
                  </a:schemeClr>
                </a:solidFill>
                <a:latin typeface="Arial"/>
                <a:cs typeface="Arial"/>
              </a:rPr>
              <a:t>    </a:t>
            </a:r>
            <a:endParaRPr lang="en-GB" sz="1600">
              <a:solidFill>
                <a:schemeClr val="tx2">
                  <a:lumMod val="49000"/>
                  <a:lumOff val="51000"/>
                </a:schemeClr>
              </a:solidFill>
            </a:endParaRPr>
          </a:p>
          <a:p>
            <a:pPr marL="0" indent="0">
              <a:buNone/>
            </a:pPr>
            <a:r>
              <a:rPr lang="en-GB" sz="1600">
                <a:latin typeface="Arial"/>
                <a:cs typeface="Arial"/>
              </a:rPr>
              <a:t>• Staff often work from service user’s homes, and WIFI  or phone signal may not always be available.</a:t>
            </a:r>
            <a:r>
              <a:rPr lang="en-GB" sz="1600" b="1">
                <a:latin typeface="Arial"/>
                <a:cs typeface="Arial"/>
              </a:rPr>
              <a:t>    </a:t>
            </a:r>
            <a:r>
              <a:rPr lang="en-GB" sz="1600" b="1">
                <a:solidFill>
                  <a:srgbClr val="000000"/>
                </a:solidFill>
                <a:latin typeface="Arial"/>
                <a:cs typeface="Arial"/>
              </a:rPr>
              <a:t>                                                            </a:t>
            </a:r>
            <a:r>
              <a:rPr lang="en-GB" sz="1600" b="1">
                <a:solidFill>
                  <a:schemeClr val="tx2">
                    <a:lumMod val="49000"/>
                    <a:lumOff val="51000"/>
                  </a:schemeClr>
                </a:solidFill>
                <a:latin typeface="Arial"/>
                <a:cs typeface="Arial"/>
              </a:rPr>
              <a:t>(S. Spencer17 Aug 2020) </a:t>
            </a:r>
            <a:endParaRPr lang="en-GB" sz="1600">
              <a:solidFill>
                <a:schemeClr val="tx2">
                  <a:lumMod val="49000"/>
                  <a:lumOff val="51000"/>
                </a:schemeClr>
              </a:solidFill>
            </a:endParaRPr>
          </a:p>
          <a:p>
            <a:pPr marL="0" indent="0" algn="ctr">
              <a:buNone/>
            </a:pPr>
            <a:endParaRPr lang="en-GB" sz="1600" b="1">
              <a:solidFill>
                <a:schemeClr val="tx2">
                  <a:lumMod val="49000"/>
                  <a:lumOff val="51000"/>
                </a:schemeClr>
              </a:solidFill>
              <a:latin typeface="Arial"/>
              <a:cs typeface="Arial"/>
            </a:endParaRPr>
          </a:p>
          <a:p>
            <a:pPr marL="0" indent="0" algn="ctr">
              <a:buNone/>
            </a:pPr>
            <a:r>
              <a:rPr lang="en-GB" sz="1800" b="1">
                <a:latin typeface="Arial"/>
                <a:cs typeface="Arial"/>
              </a:rPr>
              <a:t>Keeping Information Safe and Private</a:t>
            </a:r>
            <a:r>
              <a:rPr lang="en-GB" sz="1800" b="1">
                <a:solidFill>
                  <a:schemeClr val="tx2">
                    <a:lumMod val="49000"/>
                    <a:lumOff val="51000"/>
                  </a:schemeClr>
                </a:solidFill>
                <a:latin typeface="Arial"/>
                <a:cs typeface="Arial"/>
              </a:rPr>
              <a:t> </a:t>
            </a:r>
            <a:endParaRPr lang="en-GB" sz="1800">
              <a:solidFill>
                <a:schemeClr val="tx2">
                  <a:lumMod val="49000"/>
                  <a:lumOff val="51000"/>
                </a:schemeClr>
              </a:solidFill>
            </a:endParaRPr>
          </a:p>
          <a:p>
            <a:r>
              <a:rPr lang="en-GB" sz="1600">
                <a:latin typeface="Arial"/>
                <a:cs typeface="Arial"/>
              </a:rPr>
              <a:t> As we all know, the Agency deal with sensitive information such as care plans, medical records, and personal data.</a:t>
            </a:r>
            <a:endParaRPr lang="en-GB" sz="1600"/>
          </a:p>
          <a:p>
            <a:r>
              <a:rPr lang="en-GB" sz="1600">
                <a:latin typeface="Arial"/>
                <a:cs typeface="Arial"/>
              </a:rPr>
              <a:t>So better security on devices </a:t>
            </a:r>
            <a:endParaRPr lang="en-GB" sz="1600"/>
          </a:p>
          <a:p>
            <a:endParaRPr lang="en-GB" sz="1600">
              <a:solidFill>
                <a:srgbClr val="000000"/>
              </a:solidFill>
              <a:latin typeface="Arial"/>
              <a:cs typeface="Arial"/>
            </a:endParaRPr>
          </a:p>
          <a:p>
            <a:pPr marL="0" indent="0" algn="ctr">
              <a:buNone/>
            </a:pPr>
            <a:r>
              <a:rPr lang="en-GB" sz="1600" b="1">
                <a:solidFill>
                  <a:schemeClr val="tx2">
                    <a:lumMod val="49000"/>
                    <a:lumOff val="51000"/>
                  </a:schemeClr>
                </a:solidFill>
                <a:latin typeface="Arial"/>
                <a:cs typeface="Arial"/>
              </a:rPr>
              <a:t>( </a:t>
            </a:r>
            <a:r>
              <a:rPr lang="en-GB" sz="1600" b="1">
                <a:solidFill>
                  <a:schemeClr val="tx2">
                    <a:lumMod val="49000"/>
                    <a:lumOff val="51000"/>
                  </a:schemeClr>
                </a:solidFill>
                <a:hlinkClick r:id="rId2">
                  <a:extLst>
                    <a:ext uri="{A12FA001-AC4F-418D-AE19-62706E023703}">
                      <ahyp:hlinkClr xmlns:ahyp="http://schemas.microsoft.com/office/drawing/2018/hyperlinkcolor" val="tx"/>
                    </a:ext>
                  </a:extLst>
                </a:hlinkClick>
              </a:rPr>
              <a:t> How Secure is OneDrive? | </a:t>
            </a:r>
            <a:r>
              <a:rPr lang="en-GB" sz="1600" b="1" err="1">
                <a:solidFill>
                  <a:schemeClr val="tx2">
                    <a:lumMod val="49000"/>
                    <a:lumOff val="51000"/>
                  </a:schemeClr>
                </a:solidFill>
                <a:hlinkClick r:id="rId2">
                  <a:extLst>
                    <a:ext uri="{A12FA001-AC4F-418D-AE19-62706E023703}">
                      <ahyp:hlinkClr xmlns:ahyp="http://schemas.microsoft.com/office/drawing/2018/hyperlinkcolor" val="tx"/>
                    </a:ext>
                  </a:extLst>
                </a:hlinkClick>
              </a:rPr>
              <a:t>Intrasource</a:t>
            </a:r>
            <a:r>
              <a:rPr lang="en-GB" sz="1600" b="1">
                <a:solidFill>
                  <a:schemeClr val="tx2">
                    <a:lumMod val="49000"/>
                    <a:lumOff val="51000"/>
                  </a:schemeClr>
                </a:solidFill>
              </a:rPr>
              <a:t> Feb2025)</a:t>
            </a:r>
            <a:endParaRPr lang="en-GB" sz="1600">
              <a:solidFill>
                <a:schemeClr val="tx2">
                  <a:lumMod val="49000"/>
                  <a:lumOff val="51000"/>
                </a:schemeClr>
              </a:solidFill>
            </a:endParaRPr>
          </a:p>
          <a:p>
            <a:pPr marL="0" indent="0">
              <a:buNone/>
            </a:pPr>
            <a:r>
              <a:rPr lang="en-GB" sz="1600" b="1">
                <a:latin typeface="Arial"/>
                <a:cs typeface="Arial"/>
              </a:rPr>
              <a:t>                                                                                                                 </a:t>
            </a:r>
            <a:endParaRPr lang="en-GB" sz="1600" b="1">
              <a:latin typeface="Aptos" panose="02110004020202020204"/>
              <a:cs typeface="Arial"/>
            </a:endParaRPr>
          </a:p>
          <a:p>
            <a:pPr marL="0" indent="0">
              <a:buNone/>
            </a:pPr>
            <a:r>
              <a:rPr lang="en-GB" sz="1600" b="1">
                <a:latin typeface="Arial"/>
                <a:cs typeface="Arial"/>
              </a:rPr>
              <a:t>                                                                                                                        Member 2 Lecia</a:t>
            </a:r>
            <a:endParaRPr lang="en-GB" sz="1600" b="1">
              <a:latin typeface="Aptos" panose="02110004020202020204"/>
              <a:cs typeface="Arial"/>
            </a:endParaRPr>
          </a:p>
          <a:p>
            <a:endParaRPr lang="en-GB" sz="1600"/>
          </a:p>
        </p:txBody>
      </p:sp>
    </p:spTree>
    <p:extLst>
      <p:ext uri="{BB962C8B-B14F-4D97-AF65-F5344CB8AC3E}">
        <p14:creationId xmlns:p14="http://schemas.microsoft.com/office/powerpoint/2010/main" val="2704168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o Needs to Comply with GDPR? A Guide for Businesses">
            <a:extLst>
              <a:ext uri="{FF2B5EF4-FFF2-40B4-BE49-F238E27FC236}">
                <a16:creationId xmlns:a16="http://schemas.microsoft.com/office/drawing/2014/main" id="{1FD50EA1-BAEB-C0C0-1E79-58E8262D9FD0}"/>
              </a:ext>
            </a:extLst>
          </p:cNvPr>
          <p:cNvPicPr>
            <a:picLocks noChangeAspect="1"/>
          </p:cNvPicPr>
          <p:nvPr/>
        </p:nvPicPr>
        <p:blipFill>
          <a:blip r:embed="rId2"/>
          <a:stretch>
            <a:fillRect/>
          </a:stretch>
        </p:blipFill>
        <p:spPr>
          <a:xfrm>
            <a:off x="-21154" y="1149107"/>
            <a:ext cx="3066836" cy="178196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graphicFrame>
        <p:nvGraphicFramePr>
          <p:cNvPr id="4" name="Table 3">
            <a:extLst>
              <a:ext uri="{FF2B5EF4-FFF2-40B4-BE49-F238E27FC236}">
                <a16:creationId xmlns:a16="http://schemas.microsoft.com/office/drawing/2014/main" id="{F68845CE-A221-436E-716E-8C4E1E3BF2E0}"/>
              </a:ext>
            </a:extLst>
          </p:cNvPr>
          <p:cNvGraphicFramePr>
            <a:graphicFrameLocks noGrp="1"/>
          </p:cNvGraphicFramePr>
          <p:nvPr>
            <p:extLst>
              <p:ext uri="{D42A27DB-BD31-4B8C-83A1-F6EECF244321}">
                <p14:modId xmlns:p14="http://schemas.microsoft.com/office/powerpoint/2010/main" val="2279862890"/>
              </p:ext>
            </p:extLst>
          </p:nvPr>
        </p:nvGraphicFramePr>
        <p:xfrm>
          <a:off x="3229970" y="1467134"/>
          <a:ext cx="8960815" cy="5390497"/>
        </p:xfrm>
        <a:graphic>
          <a:graphicData uri="http://schemas.openxmlformats.org/drawingml/2006/table">
            <a:tbl>
              <a:tblPr firstRow="1" bandRow="1">
                <a:tableStyleId>{5C22544A-7EE6-4342-B048-85BDC9FD1C3A}</a:tableStyleId>
              </a:tblPr>
              <a:tblGrid>
                <a:gridCol w="2239142">
                  <a:extLst>
                    <a:ext uri="{9D8B030D-6E8A-4147-A177-3AD203B41FA5}">
                      <a16:colId xmlns:a16="http://schemas.microsoft.com/office/drawing/2014/main" val="590851992"/>
                    </a:ext>
                  </a:extLst>
                </a:gridCol>
                <a:gridCol w="2177580">
                  <a:extLst>
                    <a:ext uri="{9D8B030D-6E8A-4147-A177-3AD203B41FA5}">
                      <a16:colId xmlns:a16="http://schemas.microsoft.com/office/drawing/2014/main" val="3334740000"/>
                    </a:ext>
                  </a:extLst>
                </a:gridCol>
                <a:gridCol w="2167012">
                  <a:extLst>
                    <a:ext uri="{9D8B030D-6E8A-4147-A177-3AD203B41FA5}">
                      <a16:colId xmlns:a16="http://schemas.microsoft.com/office/drawing/2014/main" val="2423168323"/>
                    </a:ext>
                  </a:extLst>
                </a:gridCol>
                <a:gridCol w="2377081">
                  <a:extLst>
                    <a:ext uri="{9D8B030D-6E8A-4147-A177-3AD203B41FA5}">
                      <a16:colId xmlns:a16="http://schemas.microsoft.com/office/drawing/2014/main" val="367248401"/>
                    </a:ext>
                  </a:extLst>
                </a:gridCol>
              </a:tblGrid>
              <a:tr h="593129">
                <a:tc>
                  <a:txBody>
                    <a:bodyPr/>
                    <a:lstStyle/>
                    <a:p>
                      <a:r>
                        <a:rPr lang="en-GB" sz="1400"/>
                        <a:t>Secure Access</a:t>
                      </a:r>
                    </a:p>
                  </a:txBody>
                  <a:tcPr marL="58351" marR="58351" marT="29176" marB="29176"/>
                </a:tc>
                <a:tc>
                  <a:txBody>
                    <a:bodyPr/>
                    <a:lstStyle/>
                    <a:p>
                      <a:r>
                        <a:rPr lang="en-GB" sz="1400"/>
                        <a:t>Email awareness</a:t>
                      </a:r>
                    </a:p>
                  </a:txBody>
                  <a:tcPr marL="58351" marR="58351" marT="29176" marB="29176"/>
                </a:tc>
                <a:tc>
                  <a:txBody>
                    <a:bodyPr/>
                    <a:lstStyle/>
                    <a:p>
                      <a:r>
                        <a:rPr lang="en-GB" sz="1400"/>
                        <a:t>Data management</a:t>
                      </a:r>
                    </a:p>
                  </a:txBody>
                  <a:tcPr marL="58351" marR="58351" marT="29176" marB="29176"/>
                </a:tc>
                <a:tc>
                  <a:txBody>
                    <a:bodyPr/>
                    <a:lstStyle/>
                    <a:p>
                      <a:r>
                        <a:rPr lang="en-GB" sz="1400"/>
                        <a:t>Confidentiality &amp; compliance</a:t>
                      </a:r>
                    </a:p>
                  </a:txBody>
                  <a:tcPr marL="58351" marR="58351" marT="29176" marB="29176"/>
                </a:tc>
                <a:extLst>
                  <a:ext uri="{0D108BD9-81ED-4DB2-BD59-A6C34878D82A}">
                    <a16:rowId xmlns:a16="http://schemas.microsoft.com/office/drawing/2014/main" val="4005386093"/>
                  </a:ext>
                </a:extLst>
              </a:tr>
              <a:tr h="1273484">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Ensure all staff accounts use strong, individual passwords </a:t>
                      </a:r>
                      <a:r>
                        <a:rPr lang="en-GB" sz="1400" b="0" i="0" u="none" strike="noStrike" noProof="0">
                          <a:solidFill>
                            <a:schemeClr val="tx2">
                              <a:lumMod val="90000"/>
                              <a:lumOff val="10000"/>
                            </a:schemeClr>
                          </a:solidFill>
                          <a:latin typeface="Aptos"/>
                        </a:rPr>
                        <a:t>(Cazier and Medlin 2007,  p. 47).</a:t>
                      </a:r>
                      <a:endParaRPr lang="en-US" sz="1400" b="0" i="0" u="none" strike="noStrike" noProof="0">
                        <a:solidFill>
                          <a:schemeClr val="tx2">
                            <a:lumMod val="90000"/>
                            <a:lumOff val="10000"/>
                          </a:schemeClr>
                        </a:solidFill>
                        <a:latin typeface="Aptos"/>
                      </a:endParaRPr>
                    </a:p>
                  </a:txBody>
                  <a:tcPr marL="58351" marR="58351" marT="29176" marB="29176"/>
                </a:tc>
                <a:tc>
                  <a:txBody>
                    <a:bodyPr/>
                    <a:lstStyle/>
                    <a:p>
                      <a:pPr marL="285750" lvl="0" indent="-285750">
                        <a:buFont typeface="Arial"/>
                        <a:buChar char="•"/>
                      </a:pPr>
                      <a:r>
                        <a:rPr lang="en-GB" sz="1400" b="0" i="0" u="none" strike="noStrike" noProof="0">
                          <a:solidFill>
                            <a:srgbClr val="000000"/>
                          </a:solidFill>
                          <a:latin typeface="Aptos"/>
                        </a:rPr>
                        <a:t>Require all staff to complete training on recognising phishing and fraudulent emails</a:t>
                      </a:r>
                      <a:endParaRPr lang="en-US" sz="1400"/>
                    </a:p>
                  </a:txBody>
                  <a:tcPr marL="58351" marR="58351" marT="29176" marB="29176"/>
                </a:tc>
                <a:tc>
                  <a:txBody>
                    <a:bodyPr/>
                    <a:lstStyle/>
                    <a:p>
                      <a:pPr marL="285750" lvl="0" indent="-285750">
                        <a:buFont typeface="Arial"/>
                        <a:buChar char="•"/>
                      </a:pPr>
                      <a:r>
                        <a:rPr lang="en-US" sz="1400" b="0" i="0" u="none" strike="noStrike" noProof="0">
                          <a:solidFill>
                            <a:srgbClr val="000000"/>
                          </a:solidFill>
                          <a:latin typeface="Aptos"/>
                        </a:rPr>
                        <a:t>Keep client records on secure systems protected by passwords</a:t>
                      </a:r>
                      <a:endParaRPr lang="en-US" sz="1400"/>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Always follow GDPR and the Data Protection Act</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930873315"/>
                  </a:ext>
                </a:extLst>
              </a:tr>
              <a:tr h="1081588">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Apply two-step authentication to every system that stores client data</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90000"/>
                        </a:lnSpc>
                        <a:spcBef>
                          <a:spcPts val="1000"/>
                        </a:spcBef>
                        <a:spcAft>
                          <a:spcPts val="0"/>
                        </a:spcAft>
                        <a:buFont typeface="Arial"/>
                        <a:buChar char="•"/>
                      </a:pPr>
                      <a:r>
                        <a:rPr lang="en-GB" sz="1400" b="0" i="0" u="none" strike="noStrike" noProof="0">
                          <a:solidFill>
                            <a:srgbClr val="000000"/>
                          </a:solidFill>
                          <a:latin typeface="Aptos"/>
                        </a:rPr>
                        <a:t>Provide clear instructions to avoid clicking unknown links or opening attachments </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Carry out regular software updates to reduce security risks  </a:t>
                      </a:r>
                      <a:r>
                        <a:rPr lang="en-GB" sz="1400" b="0" i="0" u="none" strike="noStrike" noProof="0">
                          <a:solidFill>
                            <a:schemeClr val="tx2">
                              <a:lumMod val="90000"/>
                              <a:lumOff val="10000"/>
                            </a:schemeClr>
                          </a:solidFill>
                          <a:latin typeface="Aptos"/>
                        </a:rPr>
                        <a:t>(Tracy 2007, p. 117)</a:t>
                      </a:r>
                      <a:r>
                        <a:rPr lang="en-GB" sz="1400" b="0" i="0" u="none" strike="noStrike" noProof="0">
                          <a:solidFill>
                            <a:srgbClr val="000000"/>
                          </a:solidFill>
                          <a:latin typeface="Aptos"/>
                        </a:rPr>
                        <a:t>.</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Only share client information with authorised individuals or professionals</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1037299007"/>
                  </a:ext>
                </a:extLst>
              </a:tr>
              <a:tr h="1221148">
                <a:tc>
                  <a:txBody>
                    <a:bodyPr/>
                    <a:lstStyle/>
                    <a:p>
                      <a:pPr marL="285750" lvl="0" indent="-285750">
                        <a:buFont typeface="Arial"/>
                        <a:buChar char="•"/>
                      </a:pPr>
                      <a:r>
                        <a:rPr lang="en-GB" sz="1400" b="0" i="0" u="none" strike="noStrike" noProof="0">
                          <a:solidFill>
                            <a:srgbClr val="000000"/>
                          </a:solidFill>
                          <a:latin typeface="Aptos"/>
                        </a:rPr>
                        <a:t>Limit access so staff can only view information relevant to their job role</a:t>
                      </a:r>
                      <a:endParaRPr lang="en-US" sz="1400"/>
                    </a:p>
                  </a:txBody>
                  <a:tcPr marL="58351" marR="58351" marT="29176" marB="29176"/>
                </a:tc>
                <a:tc>
                  <a:txBody>
                    <a:bodyPr/>
                    <a:lstStyle/>
                    <a:p>
                      <a:pPr marL="285750" marR="0" lvl="0" indent="-285750" algn="l">
                        <a:lnSpc>
                          <a:spcPct val="90000"/>
                        </a:lnSpc>
                        <a:spcBef>
                          <a:spcPts val="1000"/>
                        </a:spcBef>
                        <a:spcAft>
                          <a:spcPts val="0"/>
                        </a:spcAft>
                        <a:buFont typeface="Arial"/>
                        <a:buChar char="•"/>
                      </a:pPr>
                      <a:r>
                        <a:rPr lang="en-GB" sz="1400" b="0" i="0" u="none" strike="noStrike" noProof="0">
                          <a:solidFill>
                            <a:srgbClr val="000000"/>
                          </a:solidFill>
                          <a:latin typeface="Aptos"/>
                        </a:rPr>
                        <a:t>Staff should confirm the identity of anyone requesting personal information before replying</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Staff should only use approved devices and authorised software for work tasks</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Make confidentiality policies clear and easily accessible to all staff</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213117147"/>
                  </a:ext>
                </a:extLst>
              </a:tr>
              <a:tr h="1221148">
                <a:tc>
                  <a:txBody>
                    <a:bodyPr/>
                    <a:lstStyle/>
                    <a:p>
                      <a:pPr marL="285750" lvl="0" indent="-285750">
                        <a:buFont typeface="Arial"/>
                        <a:buChar char="•"/>
                      </a:pPr>
                      <a:r>
                        <a:rPr lang="en-GB" sz="1400" b="0" i="0" u="none" strike="noStrike" noProof="0">
                          <a:solidFill>
                            <a:srgbClr val="000000"/>
                          </a:solidFill>
                          <a:latin typeface="Aptos"/>
                        </a:rPr>
                        <a:t>Set staff computers to lock automatically after a brief time of no use </a:t>
                      </a:r>
                      <a:endParaRPr lang="en-US" sz="1400"/>
                    </a:p>
                  </a:txBody>
                  <a:tcPr marL="58351" marR="58351" marT="29176" marB="29176"/>
                </a:tc>
                <a:tc>
                  <a:txBody>
                    <a:bodyPr/>
                    <a:lstStyle/>
                    <a:p>
                      <a:pPr marL="285750" marR="0" lvl="0" indent="-285750" algn="l">
                        <a:lnSpc>
                          <a:spcPct val="90000"/>
                        </a:lnSpc>
                        <a:spcBef>
                          <a:spcPts val="1000"/>
                        </a:spcBef>
                        <a:spcAft>
                          <a:spcPts val="0"/>
                        </a:spcAft>
                        <a:buFont typeface="Arial"/>
                        <a:buChar char="•"/>
                      </a:pPr>
                      <a:r>
                        <a:rPr lang="en-GB" sz="1400" b="0" i="0" u="none" strike="noStrike" noProof="0">
                          <a:solidFill>
                            <a:srgbClr val="000000"/>
                          </a:solidFill>
                          <a:latin typeface="Aptos"/>
                        </a:rPr>
                        <a:t>Any suspicious emails must be reported at once to IT or management</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Ensure data is securely removed or destroyed once it is no longer needed</a:t>
                      </a:r>
                      <a:endParaRPr lang="en-US" sz="1400" b="0" i="0" u="none" strike="noStrike" noProof="0">
                        <a:solidFill>
                          <a:srgbClr val="000000"/>
                        </a:solidFill>
                        <a:latin typeface="Aptos"/>
                      </a:endParaRPr>
                    </a:p>
                  </a:txBody>
                  <a:tcPr marL="58351" marR="58351" marT="29176" marB="29176"/>
                </a:tc>
                <a:tc>
                  <a:txBody>
                    <a:bodyPr/>
                    <a:lstStyle/>
                    <a:p>
                      <a:pPr marL="285750" marR="0" lvl="0" indent="-285750" algn="l">
                        <a:lnSpc>
                          <a:spcPct val="100000"/>
                        </a:lnSpc>
                        <a:spcBef>
                          <a:spcPts val="0"/>
                        </a:spcBef>
                        <a:spcAft>
                          <a:spcPts val="0"/>
                        </a:spcAft>
                        <a:buClr>
                          <a:srgbClr val="000000"/>
                        </a:buClr>
                        <a:buFont typeface="Arial,Sans-Serif"/>
                        <a:buChar char="•"/>
                      </a:pPr>
                      <a:r>
                        <a:rPr lang="en-GB" sz="1400" b="0" i="0" u="none" strike="noStrike" noProof="0">
                          <a:solidFill>
                            <a:srgbClr val="000000"/>
                          </a:solidFill>
                          <a:latin typeface="Aptos"/>
                        </a:rPr>
                        <a:t>Any data breaches must be recorded and reported in line with organisational procedures</a:t>
                      </a:r>
                      <a:endParaRPr lang="en-US" sz="1400" b="0" i="0" u="none" strike="noStrike" noProof="0">
                        <a:solidFill>
                          <a:srgbClr val="000000"/>
                        </a:solidFill>
                        <a:latin typeface="Aptos"/>
                      </a:endParaRPr>
                    </a:p>
                  </a:txBody>
                  <a:tcPr marL="58351" marR="58351" marT="29176" marB="29176"/>
                </a:tc>
                <a:extLst>
                  <a:ext uri="{0D108BD9-81ED-4DB2-BD59-A6C34878D82A}">
                    <a16:rowId xmlns:a16="http://schemas.microsoft.com/office/drawing/2014/main" val="1056502797"/>
                  </a:ext>
                </a:extLst>
              </a:tr>
            </a:tbl>
          </a:graphicData>
        </a:graphic>
      </p:graphicFrame>
      <p:sp>
        <p:nvSpPr>
          <p:cNvPr id="5" name="Ribbon: Tilted Up 4">
            <a:extLst>
              <a:ext uri="{FF2B5EF4-FFF2-40B4-BE49-F238E27FC236}">
                <a16:creationId xmlns:a16="http://schemas.microsoft.com/office/drawing/2014/main" id="{3FFE1653-6471-AD97-A88C-DC5C7E35F0E5}"/>
              </a:ext>
            </a:extLst>
          </p:cNvPr>
          <p:cNvSpPr/>
          <p:nvPr/>
        </p:nvSpPr>
        <p:spPr>
          <a:xfrm>
            <a:off x="-15747" y="-5474"/>
            <a:ext cx="12208019" cy="1297190"/>
          </a:xfrm>
          <a:prstGeom prst="ribbon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2A305E89-A2A7-2BAA-EEF8-2FD394FEDF57}"/>
              </a:ext>
            </a:extLst>
          </p:cNvPr>
          <p:cNvSpPr txBox="1"/>
          <p:nvPr/>
        </p:nvSpPr>
        <p:spPr>
          <a:xfrm>
            <a:off x="-1217961" y="603810"/>
            <a:ext cx="10909643" cy="55265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ts val="1000"/>
              </a:spcBef>
            </a:pPr>
            <a:r>
              <a:rPr lang="en-US" sz="2400"/>
              <a:t>Member 3 : Lilly</a:t>
            </a:r>
          </a:p>
        </p:txBody>
      </p:sp>
      <p:sp>
        <p:nvSpPr>
          <p:cNvPr id="2" name="Title 1">
            <a:extLst>
              <a:ext uri="{FF2B5EF4-FFF2-40B4-BE49-F238E27FC236}">
                <a16:creationId xmlns:a16="http://schemas.microsoft.com/office/drawing/2014/main" id="{08A791CB-5E3B-9620-1A4C-87CFAA5BAC12}"/>
              </a:ext>
            </a:extLst>
          </p:cNvPr>
          <p:cNvSpPr>
            <a:spLocks noGrp="1"/>
          </p:cNvSpPr>
          <p:nvPr>
            <p:ph type="title"/>
          </p:nvPr>
        </p:nvSpPr>
        <p:spPr>
          <a:xfrm>
            <a:off x="1032320" y="-141844"/>
            <a:ext cx="10123828" cy="1130490"/>
          </a:xfrm>
        </p:spPr>
        <p:txBody>
          <a:bodyPr vert="horz" lIns="91440" tIns="45720" rIns="91440" bIns="45720" rtlCol="0" anchor="ctr">
            <a:normAutofit/>
          </a:bodyPr>
          <a:lstStyle/>
          <a:p>
            <a:pPr algn="ctr"/>
            <a:r>
              <a:rPr lang="en-US" sz="5400"/>
              <a:t>Digital Safety Plan</a:t>
            </a:r>
          </a:p>
        </p:txBody>
      </p:sp>
    </p:spTree>
    <p:extLst>
      <p:ext uri="{BB962C8B-B14F-4D97-AF65-F5344CB8AC3E}">
        <p14:creationId xmlns:p14="http://schemas.microsoft.com/office/powerpoint/2010/main" val="41370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B92A8-2A2C-69A1-24F9-0DF66F59C7FF}"/>
              </a:ext>
            </a:extLst>
          </p:cNvPr>
          <p:cNvSpPr>
            <a:spLocks noGrp="1"/>
          </p:cNvSpPr>
          <p:nvPr>
            <p:ph type="title"/>
          </p:nvPr>
        </p:nvSpPr>
        <p:spPr>
          <a:xfrm>
            <a:off x="4420737" y="-214905"/>
            <a:ext cx="2417929" cy="870638"/>
          </a:xfrm>
        </p:spPr>
        <p:txBody>
          <a:bodyPr/>
          <a:lstStyle/>
          <a:p>
            <a:r>
              <a:rPr lang="en-GB" sz="3200" b="1" u="sng"/>
              <a:t>References </a:t>
            </a:r>
          </a:p>
        </p:txBody>
      </p:sp>
      <p:sp>
        <p:nvSpPr>
          <p:cNvPr id="3" name="Content Placeholder 2">
            <a:extLst>
              <a:ext uri="{FF2B5EF4-FFF2-40B4-BE49-F238E27FC236}">
                <a16:creationId xmlns:a16="http://schemas.microsoft.com/office/drawing/2014/main" id="{05D00378-CFBD-1727-4F3E-29A9205F9275}"/>
              </a:ext>
            </a:extLst>
          </p:cNvPr>
          <p:cNvSpPr>
            <a:spLocks noGrp="1"/>
          </p:cNvSpPr>
          <p:nvPr>
            <p:ph idx="1"/>
          </p:nvPr>
        </p:nvSpPr>
        <p:spPr>
          <a:xfrm>
            <a:off x="25343" y="382955"/>
            <a:ext cx="12158695" cy="1858904"/>
          </a:xfrm>
        </p:spPr>
        <p:txBody>
          <a:bodyPr vert="horz" lIns="91440" tIns="45720" rIns="91440" bIns="45720" rtlCol="0" anchor="t">
            <a:normAutofit/>
          </a:bodyPr>
          <a:lstStyle/>
          <a:p>
            <a:pPr marL="0" indent="0">
              <a:buNone/>
            </a:pPr>
            <a:r>
              <a:rPr lang="en-GB" sz="2000" b="1">
                <a:ea typeface="+mn-lt"/>
                <a:cs typeface="+mn-lt"/>
              </a:rPr>
              <a:t>Lilly (Member 3)</a:t>
            </a:r>
          </a:p>
          <a:p>
            <a:pPr marL="0" indent="0">
              <a:buNone/>
            </a:pPr>
            <a:r>
              <a:rPr lang="en-GB" sz="1600">
                <a:ea typeface="+mn-lt"/>
                <a:cs typeface="+mn-lt"/>
              </a:rPr>
              <a:t>Cazier, J. A. and Medlin, B. D. (2006) ‘Password Security: An Empirical Investigation into E-Commerce Passwords and Their Crack Times’, Information Systems Security, 15(6), pp. 45–55. </a:t>
            </a:r>
            <a:r>
              <a:rPr lang="en-GB" sz="1600" err="1">
                <a:ea typeface="+mn-lt"/>
                <a:cs typeface="+mn-lt"/>
              </a:rPr>
              <a:t>doi</a:t>
            </a:r>
            <a:r>
              <a:rPr lang="en-GB" sz="1600">
                <a:ea typeface="+mn-lt"/>
                <a:cs typeface="+mn-lt"/>
              </a:rPr>
              <a:t>: 10.1080/10658980601051318.</a:t>
            </a:r>
            <a:endParaRPr lang="en-US" sz="1600">
              <a:ea typeface="+mn-lt"/>
              <a:cs typeface="+mn-lt"/>
            </a:endParaRPr>
          </a:p>
          <a:p>
            <a:pPr marL="0" indent="0">
              <a:buNone/>
            </a:pPr>
            <a:r>
              <a:rPr lang="en-GB" sz="1600">
                <a:ea typeface="+mn-lt"/>
                <a:cs typeface="+mn-lt"/>
              </a:rPr>
              <a:t> Tracy, R. P. (2007) ‘IT Security Management and Business Process Automation: Challenges, Approaches, and Rewards’, Information Systems Security, 16(2), pp. 114–122. </a:t>
            </a:r>
            <a:r>
              <a:rPr lang="en-GB" sz="1600" err="1">
                <a:ea typeface="+mn-lt"/>
                <a:cs typeface="+mn-lt"/>
              </a:rPr>
              <a:t>doi</a:t>
            </a:r>
            <a:r>
              <a:rPr lang="en-GB" sz="1600">
                <a:ea typeface="+mn-lt"/>
                <a:cs typeface="+mn-lt"/>
              </a:rPr>
              <a:t>: 10.1080/10658980601051706</a:t>
            </a:r>
            <a:endParaRPr lang="en-US" sz="1600"/>
          </a:p>
        </p:txBody>
      </p:sp>
      <p:sp>
        <p:nvSpPr>
          <p:cNvPr id="5" name="TextBox 4">
            <a:extLst>
              <a:ext uri="{FF2B5EF4-FFF2-40B4-BE49-F238E27FC236}">
                <a16:creationId xmlns:a16="http://schemas.microsoft.com/office/drawing/2014/main" id="{F9944BAE-BB94-810F-1F6C-D0423D5D4A39}"/>
              </a:ext>
            </a:extLst>
          </p:cNvPr>
          <p:cNvSpPr txBox="1"/>
          <p:nvPr/>
        </p:nvSpPr>
        <p:spPr>
          <a:xfrm>
            <a:off x="1" y="1984614"/>
            <a:ext cx="12169251" cy="29341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75"/>
              </a:lnSpc>
            </a:pPr>
            <a:r>
              <a:rPr lang="en-US" b="1"/>
              <a:t>Nodia (Member 1)</a:t>
            </a:r>
          </a:p>
          <a:p>
            <a:pPr>
              <a:lnSpc>
                <a:spcPts val="1575"/>
              </a:lnSpc>
            </a:pPr>
            <a:r>
              <a:rPr lang="en-US" sz="1400">
                <a:latin typeface="Calibri"/>
                <a:ea typeface="Calibri"/>
                <a:cs typeface="Calibri"/>
              </a:rPr>
              <a:t>Greenhalgh, T., </a:t>
            </a:r>
            <a:r>
              <a:rPr lang="en-US" sz="1400" err="1">
                <a:latin typeface="Calibri"/>
                <a:ea typeface="Calibri"/>
                <a:cs typeface="Calibri"/>
              </a:rPr>
              <a:t>Wherton</a:t>
            </a:r>
            <a:r>
              <a:rPr lang="en-US" sz="1400">
                <a:latin typeface="Calibri"/>
                <a:ea typeface="Calibri"/>
                <a:cs typeface="Calibri"/>
              </a:rPr>
              <a:t>, J. and Shaw, S. (2023) The digital transformation of healthcare: Redefining care in the age of AI and data. Oxford: Oxford University Press.​</a:t>
            </a:r>
            <a:endParaRPr lang="en-US" sz="1400">
              <a:latin typeface="Aptos" panose="02110004020202020204"/>
              <a:ea typeface="Calibri"/>
              <a:cs typeface="Calibri"/>
            </a:endParaRPr>
          </a:p>
          <a:p>
            <a:pPr marL="285750" indent="-285750">
              <a:lnSpc>
                <a:spcPts val="1425"/>
              </a:lnSpc>
              <a:buFont typeface="Arial,Sans-Serif"/>
              <a:buChar char="•"/>
            </a:pPr>
            <a:endParaRPr lang="en-US" sz="1400">
              <a:latin typeface="Calibri"/>
              <a:ea typeface="Calibri"/>
              <a:cs typeface="Calibri"/>
            </a:endParaRPr>
          </a:p>
          <a:p>
            <a:pPr rtl="0">
              <a:lnSpc>
                <a:spcPts val="1425"/>
              </a:lnSpc>
            </a:pPr>
            <a:r>
              <a:rPr lang="en-US" sz="1400" err="1">
                <a:latin typeface="Calibri"/>
                <a:ea typeface="Calibri"/>
                <a:cs typeface="Calibri"/>
              </a:rPr>
              <a:t>Knaflic</a:t>
            </a:r>
            <a:r>
              <a:rPr lang="en-US" sz="1400">
                <a:latin typeface="Calibri"/>
                <a:ea typeface="Calibri"/>
                <a:cs typeface="Calibri"/>
              </a:rPr>
              <a:t>, C. (2019) Storytelling with data: Let’s practice! Hoboken: Wiley.​</a:t>
            </a:r>
          </a:p>
          <a:p>
            <a:pPr>
              <a:lnSpc>
                <a:spcPts val="1425"/>
              </a:lnSpc>
            </a:pPr>
            <a:endParaRPr lang="en-US" sz="1400">
              <a:latin typeface="Calibri"/>
              <a:ea typeface="Calibri"/>
              <a:cs typeface="Calibri"/>
            </a:endParaRPr>
          </a:p>
          <a:p>
            <a:pPr rtl="0">
              <a:lnSpc>
                <a:spcPts val="1425"/>
              </a:lnSpc>
            </a:pPr>
            <a:r>
              <a:rPr lang="en-US" sz="1400">
                <a:latin typeface="Calibri"/>
                <a:ea typeface="Calibri"/>
                <a:cs typeface="Calibri"/>
              </a:rPr>
              <a:t>Leonardi, P. (2020) The digital mindset: What it really takes to thrive in the age of data, algorithms, and AI. Boston: Harvard Business Review Press.​</a:t>
            </a:r>
          </a:p>
          <a:p>
            <a:pPr>
              <a:lnSpc>
                <a:spcPts val="1425"/>
              </a:lnSpc>
            </a:pPr>
            <a:endParaRPr lang="en-US" sz="1400">
              <a:latin typeface="Calibri"/>
              <a:ea typeface="Calibri"/>
              <a:cs typeface="Calibri"/>
            </a:endParaRPr>
          </a:p>
          <a:p>
            <a:pPr>
              <a:lnSpc>
                <a:spcPts val="1425"/>
              </a:lnSpc>
            </a:pPr>
            <a:r>
              <a:rPr lang="en-US" sz="1400">
                <a:latin typeface="Calibri"/>
                <a:ea typeface="Calibri"/>
                <a:cs typeface="Calibri"/>
              </a:rPr>
              <a:t>NHS England (2023) NHS England’s protection of patient data. Available at: </a:t>
            </a:r>
            <a:r>
              <a:rPr lang="en-US" sz="1400">
                <a:latin typeface="Calibri"/>
                <a:ea typeface="Calibri"/>
                <a:cs typeface="Calibri"/>
                <a:hlinkClick r:id="rId2">
                  <a:extLst>
                    <a:ext uri="{A12FA001-AC4F-418D-AE19-62706E023703}">
                      <ahyp:hlinkClr xmlns:ahyp="http://schemas.microsoft.com/office/drawing/2018/hyperlinkcolor" val="tx"/>
                    </a:ext>
                  </a:extLst>
                </a:hlinkClick>
              </a:rPr>
              <a:t>https://www.gov.uk/government/publications/nhs-englands-protection-of-patient-data/nhs-englands-protection-of-patient-data/</a:t>
            </a:r>
            <a:r>
              <a:rPr lang="en-US" sz="1400">
                <a:latin typeface="Calibri"/>
                <a:ea typeface="Calibri"/>
                <a:cs typeface="Calibri"/>
              </a:rPr>
              <a:t> (Accessed: 8 February 2026).​</a:t>
            </a:r>
          </a:p>
          <a:p>
            <a:pPr>
              <a:lnSpc>
                <a:spcPts val="1425"/>
              </a:lnSpc>
            </a:pPr>
            <a:endParaRPr lang="en-US" sz="1400">
              <a:latin typeface="Calibri"/>
              <a:ea typeface="Calibri"/>
              <a:cs typeface="Calibri"/>
            </a:endParaRPr>
          </a:p>
          <a:p>
            <a:pPr>
              <a:lnSpc>
                <a:spcPts val="1425"/>
              </a:lnSpc>
            </a:pPr>
            <a:r>
              <a:rPr lang="en-US" sz="1400">
                <a:latin typeface="Calibri"/>
                <a:ea typeface="Calibri"/>
                <a:cs typeface="Calibri"/>
              </a:rPr>
              <a:t>Shaw, S. and </a:t>
            </a:r>
            <a:r>
              <a:rPr lang="en-US" sz="1400" err="1">
                <a:latin typeface="Calibri"/>
                <a:ea typeface="Calibri"/>
                <a:cs typeface="Calibri"/>
              </a:rPr>
              <a:t>Wherton</a:t>
            </a:r>
            <a:r>
              <a:rPr lang="en-US" sz="1400">
                <a:latin typeface="Calibri"/>
                <a:ea typeface="Calibri"/>
                <a:cs typeface="Calibri"/>
              </a:rPr>
              <a:t>, J. (2021) Digital health and care: Policy, practice and implementation. Cambridge: Polity Press.​</a:t>
            </a:r>
            <a:endParaRPr lang="en-US" sz="1400"/>
          </a:p>
          <a:p>
            <a:pPr>
              <a:lnSpc>
                <a:spcPts val="1425"/>
              </a:lnSpc>
            </a:pPr>
            <a:endParaRPr lang="en-US" sz="1400">
              <a:latin typeface="Calibri"/>
              <a:ea typeface="Calibri"/>
              <a:cs typeface="Calibri"/>
            </a:endParaRPr>
          </a:p>
          <a:p>
            <a:pPr>
              <a:lnSpc>
                <a:spcPts val="1425"/>
              </a:lnSpc>
            </a:pPr>
            <a:r>
              <a:rPr lang="en-US" sz="1400">
                <a:latin typeface="Calibri"/>
                <a:ea typeface="Calibri"/>
                <a:cs typeface="Calibri"/>
              </a:rPr>
              <a:t>Smith, J. (2025) What are visual aids in health and social care? Available at: </a:t>
            </a:r>
            <a:r>
              <a:rPr lang="en-US" sz="1400">
                <a:latin typeface="Calibri"/>
                <a:ea typeface="Calibri"/>
                <a:cs typeface="Calibri"/>
                <a:hlinkClick r:id="rId3">
                  <a:extLst>
                    <a:ext uri="{A12FA001-AC4F-418D-AE19-62706E023703}">
                      <ahyp:hlinkClr xmlns:ahyp="http://schemas.microsoft.com/office/drawing/2018/hyperlinkcolor" val="tx"/>
                    </a:ext>
                  </a:extLst>
                </a:hlinkClick>
              </a:rPr>
              <a:t>https://carelearning.org.uk/blog/communication-blog/what-are-visual-aids-in-health-and-social-care/</a:t>
            </a:r>
            <a:r>
              <a:rPr lang="en-US" sz="1400">
                <a:latin typeface="Calibri"/>
                <a:ea typeface="Calibri"/>
                <a:cs typeface="Calibri"/>
              </a:rPr>
              <a:t> (Accessed: 8 February 2026).</a:t>
            </a:r>
            <a:endParaRPr lang="en-US" sz="1400"/>
          </a:p>
          <a:p>
            <a:pPr algn="ctr"/>
            <a:endParaRPr lang="en-GB">
              <a:latin typeface="Calibri"/>
              <a:ea typeface="Calibri"/>
              <a:cs typeface="Calibri"/>
            </a:endParaRPr>
          </a:p>
        </p:txBody>
      </p:sp>
      <p:sp>
        <p:nvSpPr>
          <p:cNvPr id="6" name="TextBox 5">
            <a:extLst>
              <a:ext uri="{FF2B5EF4-FFF2-40B4-BE49-F238E27FC236}">
                <a16:creationId xmlns:a16="http://schemas.microsoft.com/office/drawing/2014/main" id="{825BB7E2-6B2C-B763-EA78-E63D54F4CE2F}"/>
              </a:ext>
            </a:extLst>
          </p:cNvPr>
          <p:cNvSpPr txBox="1"/>
          <p:nvPr/>
        </p:nvSpPr>
        <p:spPr>
          <a:xfrm>
            <a:off x="40383" y="4708047"/>
            <a:ext cx="1215368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Lecia (Member 2)</a:t>
            </a:r>
            <a:endParaRPr lang="en-GB" sz="1400">
              <a:latin typeface="Arial"/>
              <a:cs typeface="Arial"/>
            </a:endParaRPr>
          </a:p>
          <a:p>
            <a:r>
              <a:rPr lang="en-GB" sz="1400">
                <a:latin typeface="Arial"/>
                <a:ea typeface="+mn-lt"/>
                <a:cs typeface="+mn-lt"/>
              </a:rPr>
              <a:t>1.</a:t>
            </a:r>
            <a:r>
              <a:rPr lang="en-GB" sz="1400" u="sng">
                <a:latin typeface="Arial"/>
                <a:cs typeface="Arial"/>
                <a:hlinkClick r:id="rId4"/>
              </a:rPr>
              <a:t>WRIGHT</a:t>
            </a:r>
            <a:r>
              <a:rPr lang="en-GB" sz="1400">
                <a:latin typeface="Arial"/>
                <a:cs typeface="Arial"/>
              </a:rPr>
              <a:t> </a:t>
            </a:r>
            <a:r>
              <a:rPr lang="en-GB" sz="1400">
                <a:solidFill>
                  <a:srgbClr val="333333"/>
                </a:solidFill>
                <a:latin typeface="Arial"/>
                <a:cs typeface="Arial"/>
              </a:rPr>
              <a:t>(</a:t>
            </a:r>
            <a:r>
              <a:rPr lang="en-GB" sz="1400">
                <a:solidFill>
                  <a:srgbClr val="474747"/>
                </a:solidFill>
                <a:latin typeface="Arial"/>
                <a:cs typeface="Arial"/>
              </a:rPr>
              <a:t>September 3, 2015</a:t>
            </a:r>
            <a:r>
              <a:rPr lang="en-GB" sz="1400">
                <a:solidFill>
                  <a:srgbClr val="333333"/>
                </a:solidFill>
                <a:latin typeface="Arial"/>
                <a:cs typeface="Arial"/>
              </a:rPr>
              <a:t>) </a:t>
            </a:r>
            <a:r>
              <a:rPr lang="en-GB" sz="1400" i="1">
                <a:solidFill>
                  <a:srgbClr val="333333"/>
                </a:solidFill>
                <a:latin typeface="Arial"/>
                <a:cs typeface="Arial"/>
              </a:rPr>
              <a:t>Windows10 Absolute Beginner's Guide(Content Update Program)- Google Books</a:t>
            </a:r>
            <a:r>
              <a:rPr lang="en-GB" sz="1400">
                <a:solidFill>
                  <a:srgbClr val="333333"/>
                </a:solidFill>
                <a:latin typeface="Arial"/>
                <a:cs typeface="Arial"/>
              </a:rPr>
              <a:t>,</a:t>
            </a:r>
            <a:r>
              <a:rPr lang="en-GB" sz="1400">
                <a:solidFill>
                  <a:srgbClr val="467886"/>
                </a:solidFill>
                <a:latin typeface="Arial"/>
                <a:cs typeface="Arial"/>
                <a:hlinkClick r:id="rId5"/>
              </a:rPr>
              <a:t> </a:t>
            </a:r>
            <a:r>
              <a:rPr lang="en-GB" sz="1400">
                <a:latin typeface="Arial"/>
                <a:cs typeface="Arial"/>
                <a:hlinkClick r:id="rId5"/>
              </a:rPr>
              <a:t>Education</a:t>
            </a:r>
            <a:r>
              <a:rPr lang="en-GB" sz="1400">
                <a:latin typeface="Arial"/>
                <a:cs typeface="Arial"/>
              </a:rPr>
              <a:t> </a:t>
            </a:r>
            <a:r>
              <a:rPr lang="en-GB" sz="1400">
                <a:solidFill>
                  <a:srgbClr val="333333"/>
                </a:solidFill>
                <a:latin typeface="Arial"/>
                <a:cs typeface="Arial"/>
              </a:rPr>
              <a:t>P.</a:t>
            </a:r>
            <a:endParaRPr lang="en-GB" sz="1400">
              <a:latin typeface="Arial"/>
              <a:cs typeface="Arial"/>
            </a:endParaRPr>
          </a:p>
          <a:p>
            <a:r>
              <a:rPr lang="en-GB" sz="1400">
                <a:latin typeface="Arial"/>
                <a:ea typeface="+mn-lt"/>
                <a:cs typeface="+mn-lt"/>
              </a:rPr>
              <a:t>2.</a:t>
            </a:r>
            <a:r>
              <a:rPr lang="en-GB" sz="1400">
                <a:solidFill>
                  <a:srgbClr val="222222"/>
                </a:solidFill>
                <a:latin typeface="Arial"/>
                <a:cs typeface="Arial"/>
              </a:rPr>
              <a:t>Dhru, N., 2018. </a:t>
            </a:r>
            <a:r>
              <a:rPr lang="en-GB" sz="1400" i="1">
                <a:solidFill>
                  <a:srgbClr val="222222"/>
                </a:solidFill>
                <a:latin typeface="Arial"/>
                <a:cs typeface="Arial"/>
              </a:rPr>
              <a:t>Improving Productivity in Healthcare with Office 365. In Office 365 for Healthcare Professionals: Improving Patient Care Through Collaboration, Compliance, and Productivity </a:t>
            </a:r>
            <a:r>
              <a:rPr lang="en-GB" sz="1400">
                <a:solidFill>
                  <a:srgbClr val="222222"/>
                </a:solidFill>
                <a:latin typeface="Arial"/>
                <a:cs typeface="Arial"/>
              </a:rPr>
              <a:t>(pp. 1-25). Berkeley, CA: </a:t>
            </a:r>
            <a:r>
              <a:rPr lang="en-GB" sz="1400" err="1">
                <a:solidFill>
                  <a:srgbClr val="222222"/>
                </a:solidFill>
                <a:latin typeface="Arial"/>
                <a:cs typeface="Arial"/>
              </a:rPr>
              <a:t>Apress</a:t>
            </a:r>
            <a:r>
              <a:rPr lang="en-GB" sz="1400">
                <a:solidFill>
                  <a:srgbClr val="222222"/>
                </a:solidFill>
                <a:latin typeface="Arial"/>
                <a:cs typeface="Arial"/>
              </a:rPr>
              <a:t>.</a:t>
            </a:r>
            <a:r>
              <a:rPr lang="en-GB" sz="1400">
                <a:latin typeface="Arial"/>
                <a:cs typeface="Arial"/>
              </a:rPr>
              <a:t> Bettermann, W.A. and Palumbo, T., 2016, November. Collaboration Made Easier-Working with Restricted Documents Within Office 2013, OneDrive, and Office 365. In </a:t>
            </a:r>
            <a:r>
              <a:rPr lang="en-GB" sz="1400" i="1">
                <a:latin typeface="Arial"/>
                <a:cs typeface="Arial"/>
              </a:rPr>
              <a:t>Proceedings of the 2016 ACM SIGUCCS Annual Conference</a:t>
            </a:r>
            <a:r>
              <a:rPr lang="en-GB" sz="1400">
                <a:latin typeface="Arial"/>
                <a:cs typeface="Arial"/>
              </a:rPr>
              <a:t> (pp. 43-45).</a:t>
            </a:r>
          </a:p>
          <a:p>
            <a:r>
              <a:rPr lang="en-GB" sz="1400">
                <a:latin typeface="Arial"/>
                <a:ea typeface="+mn-lt"/>
                <a:cs typeface="+mn-lt"/>
              </a:rPr>
              <a:t>3.</a:t>
            </a:r>
            <a:r>
              <a:rPr lang="en-GB" sz="1400">
                <a:latin typeface="Arial"/>
                <a:cs typeface="Arial"/>
              </a:rPr>
              <a:t>Bettermann, W.A. and Palumbo, T., 2016, November. Collaboration Made Easier-Working with Restricted Documents Within Office 2013, OneDrive, and Office 365. In </a:t>
            </a:r>
            <a:r>
              <a:rPr lang="en-GB" sz="1400" i="1">
                <a:latin typeface="Arial"/>
                <a:cs typeface="Arial"/>
              </a:rPr>
              <a:t>Proceedings of the 2016 ACM SIGUCCS Annual Conference</a:t>
            </a:r>
            <a:r>
              <a:rPr lang="en-GB" sz="1400">
                <a:latin typeface="Arial"/>
                <a:cs typeface="Arial"/>
              </a:rPr>
              <a:t> (pp. 43-45).</a:t>
            </a:r>
          </a:p>
          <a:p>
            <a:r>
              <a:rPr lang="en-GB" sz="1400">
                <a:latin typeface="Arial"/>
                <a:ea typeface="+mn-lt"/>
                <a:cs typeface="+mn-lt"/>
              </a:rPr>
              <a:t>4.</a:t>
            </a:r>
            <a:r>
              <a:rPr lang="en-GB" sz="1400">
                <a:latin typeface="Arial"/>
                <a:cs typeface="Arial"/>
              </a:rPr>
              <a:t>Edwards J (26Apr 2022)</a:t>
            </a:r>
            <a:r>
              <a:rPr lang="en-GB" sz="1400" i="1">
                <a:latin typeface="Arial"/>
                <a:cs typeface="Arial"/>
              </a:rPr>
              <a:t>How to use OneDrive. Available at</a:t>
            </a:r>
            <a:r>
              <a:rPr lang="en-GB" sz="1400">
                <a:latin typeface="Arial"/>
                <a:cs typeface="Arial"/>
              </a:rPr>
              <a:t>: YouTube (Feb 6,2026).</a:t>
            </a:r>
            <a:endParaRPr lang="en-GB" sz="1400"/>
          </a:p>
          <a:p>
            <a:endParaRPr lang="en-GB" b="1"/>
          </a:p>
          <a:p>
            <a:endParaRPr lang="en-GB" b="1"/>
          </a:p>
          <a:p>
            <a:endParaRPr lang="en-GB" b="1"/>
          </a:p>
          <a:p>
            <a:endParaRPr lang="en-GB"/>
          </a:p>
          <a:p>
            <a:endParaRPr lang="en-GB"/>
          </a:p>
          <a:p>
            <a:endParaRPr lang="en-GB"/>
          </a:p>
        </p:txBody>
      </p:sp>
    </p:spTree>
    <p:extLst>
      <p:ext uri="{BB962C8B-B14F-4D97-AF65-F5344CB8AC3E}">
        <p14:creationId xmlns:p14="http://schemas.microsoft.com/office/powerpoint/2010/main" val="383456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7670a01d710f30a0ccea1ee47651e66a">
  <xsd:schema xmlns:xsd="http://www.w3.org/2001/XMLSchema" xmlns:xs="http://www.w3.org/2001/XMLSchema" xmlns:p="http://schemas.microsoft.com/office/2006/metadata/properties" xmlns:ns3="901b7179-a49d-4669-ab88-101a0e80079b" targetNamespace="http://schemas.microsoft.com/office/2006/metadata/properties" ma:root="true" ma:fieldsID="07f4e2ca1d38addbd758ef9e6dd1f1a6"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AFC9E1C8-1862-4878-BC47-CA5384ACB439}">
  <ds:schemaRefs>
    <ds:schemaRef ds:uri="http://schemas.microsoft.com/sharepoint/v3/contenttype/forms"/>
  </ds:schemaRefs>
</ds:datastoreItem>
</file>

<file path=customXml/itemProps2.xml><?xml version="1.0" encoding="utf-8"?>
<ds:datastoreItem xmlns:ds="http://schemas.openxmlformats.org/officeDocument/2006/customXml" ds:itemID="{FEA5338A-D332-48EC-A30E-44680C96365B}">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80D28BF-41A4-426D-ADA9-32D7E15E79F3}">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1708</Words>
  <Application>Microsoft Office PowerPoint</Application>
  <PresentationFormat>Widescreen</PresentationFormat>
  <Paragraphs>137</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Aptos</vt:lpstr>
      <vt:lpstr>Aptos Display</vt:lpstr>
      <vt:lpstr>Arial</vt:lpstr>
      <vt:lpstr>Arial,Sans-Serif</vt:lpstr>
      <vt:lpstr>Calibri</vt:lpstr>
      <vt:lpstr>Century Schoolbook</vt:lpstr>
      <vt:lpstr>Roboto</vt:lpstr>
      <vt:lpstr>Source Sans Pro Light</vt:lpstr>
      <vt:lpstr>Office Theme</vt:lpstr>
      <vt:lpstr>Evaluating how Microsoft 365 applications can be used to improve work efficiency, communication, and digital safety within Greenfield Home Care Agency</vt:lpstr>
      <vt:lpstr>PowerPoint Presentation</vt:lpstr>
      <vt:lpstr>PowerPoint Presentation</vt:lpstr>
      <vt:lpstr>Member 1 Nordia</vt:lpstr>
      <vt:lpstr>Member 1 Nordia</vt:lpstr>
      <vt:lpstr>How OneDrive Can Help Greenfield Care Agency communicate more Efficiently, in and out of the office.   Member 2 Lecia </vt:lpstr>
      <vt:lpstr>How OneDrive Can Help Greenfield Care Agency communicate more Efficiently, in and out of the office.   Member 2 Lecia </vt:lpstr>
      <vt:lpstr>Challenges you might come across using OneDrive </vt:lpstr>
      <vt:lpstr>Digital Safety Plan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Microsoft 365 applications can be used to improve work efficiency, communication, and digital safety within Greenfield Home Care Agency</dc:title>
  <dc:creator>Lilly Mae Fielding (2437537)</dc:creator>
  <cp:lastModifiedBy>Lilly Mae Fielding (2437537)</cp:lastModifiedBy>
  <cp:revision>60</cp:revision>
  <dcterms:created xsi:type="dcterms:W3CDTF">2026-01-23T16:55:51Z</dcterms:created>
  <dcterms:modified xsi:type="dcterms:W3CDTF">2026-02-14T12:02:22Z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