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B5F8FD-474F-4ED8-BC94-F4F6BB6B2D10}" v="3" dt="2024-12-08T23:33:46.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IAMIN CANELA" userId="db790541b3dfc5f1" providerId="LiveId" clId="{9CB5F8FD-474F-4ED8-BC94-F4F6BB6B2D10}"/>
    <pc:docChg chg="custSel modSld">
      <pc:chgData name="BENIAMIN CANELA" userId="db790541b3dfc5f1" providerId="LiveId" clId="{9CB5F8FD-474F-4ED8-BC94-F4F6BB6B2D10}" dt="2024-12-08T23:33:46.567" v="85"/>
      <pc:docMkLst>
        <pc:docMk/>
      </pc:docMkLst>
      <pc:sldChg chg="addSp delSp modSp mod modMedia setBg delDesignElem">
        <pc:chgData name="BENIAMIN CANELA" userId="db790541b3dfc5f1" providerId="LiveId" clId="{9CB5F8FD-474F-4ED8-BC94-F4F6BB6B2D10}" dt="2024-12-08T23:33:46.567" v="85"/>
        <pc:sldMkLst>
          <pc:docMk/>
          <pc:sldMk cId="1286506544" sldId="256"/>
        </pc:sldMkLst>
        <pc:spChg chg="mod">
          <ac:chgData name="BENIAMIN CANELA" userId="db790541b3dfc5f1" providerId="LiveId" clId="{9CB5F8FD-474F-4ED8-BC94-F4F6BB6B2D10}" dt="2024-12-08T23:33:03.632" v="83" actId="255"/>
          <ac:spMkLst>
            <pc:docMk/>
            <pc:sldMk cId="1286506544" sldId="256"/>
            <ac:spMk id="2" creationId="{3EE81A33-ABE4-4028-941E-1EEA1B7E4439}"/>
          </ac:spMkLst>
        </pc:spChg>
        <pc:spChg chg="add del">
          <ac:chgData name="BENIAMIN CANELA" userId="db790541b3dfc5f1" providerId="LiveId" clId="{9CB5F8FD-474F-4ED8-BC94-F4F6BB6B2D10}" dt="2024-12-08T23:31:55.895" v="56"/>
          <ac:spMkLst>
            <pc:docMk/>
            <pc:sldMk cId="1286506544" sldId="256"/>
            <ac:spMk id="8" creationId="{C1DD1A8A-57D5-4A81-AD04-532B043C5611}"/>
          </ac:spMkLst>
        </pc:spChg>
        <pc:spChg chg="add del">
          <ac:chgData name="BENIAMIN CANELA" userId="db790541b3dfc5f1" providerId="LiveId" clId="{9CB5F8FD-474F-4ED8-BC94-F4F6BB6B2D10}" dt="2024-12-08T23:33:46.567" v="85"/>
          <ac:spMkLst>
            <pc:docMk/>
            <pc:sldMk cId="1286506544" sldId="256"/>
            <ac:spMk id="9" creationId="{D4771268-CB57-404A-9271-370EB28F6090}"/>
          </ac:spMkLst>
        </pc:spChg>
        <pc:spChg chg="add del">
          <ac:chgData name="BENIAMIN CANELA" userId="db790541b3dfc5f1" providerId="LiveId" clId="{9CB5F8FD-474F-4ED8-BC94-F4F6BB6B2D10}" dt="2024-12-08T23:31:55.895" v="56"/>
          <ac:spMkLst>
            <pc:docMk/>
            <pc:sldMk cId="1286506544" sldId="256"/>
            <ac:spMk id="10" creationId="{007891EC-4501-44ED-A8C8-B11B6DB767AB}"/>
          </ac:spMkLst>
        </pc:spChg>
        <pc:picChg chg="add mod ord">
          <ac:chgData name="BENIAMIN CANELA" userId="db790541b3dfc5f1" providerId="LiveId" clId="{9CB5F8FD-474F-4ED8-BC94-F4F6BB6B2D10}" dt="2024-12-08T23:32:03.398" v="57" actId="26606"/>
          <ac:picMkLst>
            <pc:docMk/>
            <pc:sldMk cId="1286506544" sldId="256"/>
            <ac:picMk id="4" creationId="{D0391E8F-E49B-6A9D-54C9-727C0D25C2AB}"/>
          </ac:picMkLst>
        </pc:picChg>
      </pc:sldChg>
      <pc:sldChg chg="modSp">
        <pc:chgData name="BENIAMIN CANELA" userId="db790541b3dfc5f1" providerId="LiveId" clId="{9CB5F8FD-474F-4ED8-BC94-F4F6BB6B2D10}" dt="2024-12-08T23:33:46.567" v="85"/>
        <pc:sldMkLst>
          <pc:docMk/>
          <pc:sldMk cId="3538410956" sldId="267"/>
        </pc:sldMkLst>
        <pc:spChg chg="mod">
          <ac:chgData name="BENIAMIN CANELA" userId="db790541b3dfc5f1" providerId="LiveId" clId="{9CB5F8FD-474F-4ED8-BC94-F4F6BB6B2D10}" dt="2024-12-08T23:33:46.567" v="85"/>
          <ac:spMkLst>
            <pc:docMk/>
            <pc:sldMk cId="3538410956" sldId="267"/>
            <ac:spMk id="2" creationId="{8DE487CE-25B7-E205-5634-90DABD571F28}"/>
          </ac:spMkLst>
        </pc:spChg>
        <pc:spChg chg="mod">
          <ac:chgData name="BENIAMIN CANELA" userId="db790541b3dfc5f1" providerId="LiveId" clId="{9CB5F8FD-474F-4ED8-BC94-F4F6BB6B2D10}" dt="2024-12-08T23:33:46.567" v="85"/>
          <ac:spMkLst>
            <pc:docMk/>
            <pc:sldMk cId="3538410956" sldId="267"/>
            <ac:spMk id="3" creationId="{50D9C91E-ABAB-5281-B931-F29BEEF01CEA}"/>
          </ac:spMkLst>
        </pc:spChg>
      </pc:sldChg>
      <pc:sldChg chg="modSp">
        <pc:chgData name="BENIAMIN CANELA" userId="db790541b3dfc5f1" providerId="LiveId" clId="{9CB5F8FD-474F-4ED8-BC94-F4F6BB6B2D10}" dt="2024-12-08T23:33:46.567" v="85"/>
        <pc:sldMkLst>
          <pc:docMk/>
          <pc:sldMk cId="839161494" sldId="268"/>
        </pc:sldMkLst>
        <pc:spChg chg="mod">
          <ac:chgData name="BENIAMIN CANELA" userId="db790541b3dfc5f1" providerId="LiveId" clId="{9CB5F8FD-474F-4ED8-BC94-F4F6BB6B2D10}" dt="2024-12-08T23:33:46.567" v="85"/>
          <ac:spMkLst>
            <pc:docMk/>
            <pc:sldMk cId="839161494" sldId="268"/>
            <ac:spMk id="2" creationId="{078638AD-45CC-421C-DEF7-EA2D6AA8AF4F}"/>
          </ac:spMkLst>
        </pc:spChg>
        <pc:spChg chg="mod">
          <ac:chgData name="BENIAMIN CANELA" userId="db790541b3dfc5f1" providerId="LiveId" clId="{9CB5F8FD-474F-4ED8-BC94-F4F6BB6B2D10}" dt="2024-12-08T23:33:46.567" v="85"/>
          <ac:spMkLst>
            <pc:docMk/>
            <pc:sldMk cId="839161494" sldId="268"/>
            <ac:spMk id="3" creationId="{0CAFC734-BA84-37E9-4924-D23102FB93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8D703A-34CF-41AB-B421-107EAA93FF25}" type="datetimeFigureOut">
              <a:rPr lang="en-IN" smtClean="0"/>
              <a:t>08-12-2024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338423-417F-4AE5-975B-E78BAB3E6189}" type="slidenum">
              <a:rPr lang="en-IN" smtClean="0"/>
              <a:t>‹#›</a:t>
            </a:fld>
            <a:endParaRPr lang="en-IN"/>
          </a:p>
        </p:txBody>
      </p:sp>
    </p:spTree>
    <p:extLst>
      <p:ext uri="{BB962C8B-B14F-4D97-AF65-F5344CB8AC3E}">
        <p14:creationId xmlns:p14="http://schemas.microsoft.com/office/powerpoint/2010/main" val="957253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Management of healthcare organisations operating in today’s complex environment suggests that leadership should interweave embracing technology with people’s needs and aspirations. Managing change regarding automation at CYNO Healthcare means providing effective solutions needed to manage people during a considerable transition. Transformational leadership comes out as a strong approach that puts focus on employees’ freedom to express themselves, inclusion, and personal development.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2</a:t>
            </a:fld>
            <a:endParaRPr lang="en-IN"/>
          </a:p>
        </p:txBody>
      </p:sp>
    </p:spTree>
    <p:extLst>
      <p:ext uri="{BB962C8B-B14F-4D97-AF65-F5344CB8AC3E}">
        <p14:creationId xmlns:p14="http://schemas.microsoft.com/office/powerpoint/2010/main" val="166029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Compassionate leadership means leadership that is more or less highly compassionate and as a result shows understanding, concern, and care for its employees. It includes being aware of the difficulties and feelings of persons in the team, inspiring them, and making them feel that they are accepted and trusted. By putting their team's emotional and psychological needs first, compassionate leaders foster a supportive and welcoming workplace.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3</a:t>
            </a:fld>
            <a:endParaRPr lang="en-IN"/>
          </a:p>
        </p:txBody>
      </p:sp>
    </p:spTree>
    <p:extLst>
      <p:ext uri="{BB962C8B-B14F-4D97-AF65-F5344CB8AC3E}">
        <p14:creationId xmlns:p14="http://schemas.microsoft.com/office/powerpoint/2010/main" val="3660517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According to the scores obtained in the leadership questionnaire and with regards to the organizational environment of CYNO Healthcare, it is suggested that my leadership style follow the “transformational leadership style” Directing employees to provide guidance, and direction and encouraging employees to take responsibility while exercising creative input. I appreciate “collaborative decision making” as represented by answer 2, offering direction without coaxing (answer 5) and encouraging employees to discover their calling (answer 14).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My leadership style is similar to Satya Nadella, CEO of Microsoft, who is credited for changing the organizational culture of Microsoft by encouraging a people-first collaborative and innovative culture. Drawing from the vision and mission of Nadella, I want to help folks grow, create transparency, and synchronize team goals with organizational goals. I am a good fit for the HR Manager position because of these attributes, especially at this crucial time of transition at CYNO Healthcare.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4</a:t>
            </a:fld>
            <a:endParaRPr lang="en-IN"/>
          </a:p>
        </p:txBody>
      </p:sp>
    </p:spTree>
    <p:extLst>
      <p:ext uri="{BB962C8B-B14F-4D97-AF65-F5344CB8AC3E}">
        <p14:creationId xmlns:p14="http://schemas.microsoft.com/office/powerpoint/2010/main" val="2508404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As for the result suggesting the connection between my leadership style and transformational leadership, I am in complete agreement since I understand that the scale reflects my values and behaviour at work. I agree with Weaver and </a:t>
            </a:r>
            <a:r>
              <a:rPr lang="en-GB" sz="1800" dirty="0" err="1">
                <a:effectLst/>
                <a:latin typeface="Arial" panose="020B0604020202020204" pitchFamily="34" charset="0"/>
                <a:ea typeface="Times New Roman" panose="02020603050405020304" pitchFamily="18" charset="0"/>
              </a:rPr>
              <a:t>Gercak</a:t>
            </a:r>
            <a:r>
              <a:rPr lang="en-GB" sz="1800" dirty="0">
                <a:effectLst/>
                <a:latin typeface="Arial" panose="020B0604020202020204" pitchFamily="34" charset="0"/>
                <a:ea typeface="Times New Roman" panose="02020603050405020304" pitchFamily="18" charset="0"/>
              </a:rPr>
              <a:t> insofar as I think that decision-makers need to focus on employees and collaboration more generally, especially when it comes to CYNO Healthcare’s automation. Such change leads to alteration of technologies and ways of working by which employees may find it difficult. I can motivate employees, involve them in the decision-making process and help them choose the right line of work which will lead to great performance and people people-oriented working environment.  These arguments support my agreement with the outcome and bolster my self-assurance in my capacity to lead well.</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5</a:t>
            </a:fld>
            <a:endParaRPr lang="en-IN"/>
          </a:p>
        </p:txBody>
      </p:sp>
    </p:spTree>
    <p:extLst>
      <p:ext uri="{BB962C8B-B14F-4D97-AF65-F5344CB8AC3E}">
        <p14:creationId xmlns:p14="http://schemas.microsoft.com/office/powerpoint/2010/main" val="158065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Besides a democratic leadership style, I also endorse the “transformational and situational leadership styles”. Transformational leadership is particularly important in the context of changing organizational environments; particularly for CYNO Healthcare which is shifting to automation. It is the same with my goal of assisting each employee to discover his or her passion and contribute towards creating a population of passionate employees (statement 14).  It is especially similar to a situational leadership model—they use some strategies that depend on specific situations and the necessary actions from the team or when completing a particular task. For example, I feel comfortable allowing employees to handle problems on their own in difficult situations that call for autonomy (statements 3 and 12). On the other hand, I can give workers who are insecure about their employment extra guidance and assistance (statement 10).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6</a:t>
            </a:fld>
            <a:endParaRPr lang="en-IN"/>
          </a:p>
        </p:txBody>
      </p:sp>
    </p:spTree>
    <p:extLst>
      <p:ext uri="{BB962C8B-B14F-4D97-AF65-F5344CB8AC3E}">
        <p14:creationId xmlns:p14="http://schemas.microsoft.com/office/powerpoint/2010/main" val="2850889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Organizations can benefit a great deal from EI and practice since it brings changes in the organizational culture, and increases cooperation and overall output. EI allows organizational leaders and employees, to perceive feelings and respond and relate to others in ways that bring positive outcomes. This results in improved handling of conflict, effective cooperation and improved employee morale. First, EI enables CYNO Healthcare and other such organizations to deal with resistance to change efficiency when there are large changes such as the automation of processes.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7</a:t>
            </a:fld>
            <a:endParaRPr lang="en-IN"/>
          </a:p>
        </p:txBody>
      </p:sp>
    </p:spTree>
    <p:extLst>
      <p:ext uri="{BB962C8B-B14F-4D97-AF65-F5344CB8AC3E}">
        <p14:creationId xmlns:p14="http://schemas.microsoft.com/office/powerpoint/2010/main" val="2593376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r>
              <a:rPr lang="en-GB" sz="1800" dirty="0">
                <a:effectLst/>
                <a:latin typeface="Arial" panose="020B0604020202020204" pitchFamily="34" charset="0"/>
                <a:ea typeface="Times New Roman" panose="02020603050405020304" pitchFamily="18" charset="0"/>
              </a:rPr>
              <a:t>The reason for opting for the transformational leadership style is that CYNO Healthcare requires change in terms of automation, and an aspiring HR Manager must be willing to direct change. My first strategy would be to set the overall organizational direction for automation and the ways in which it will lead to improvement and innovations, in order to mobilize the workers. This way, I would actively communicate and respond to their issues, making everyone at all levels of the team feel informed</a:t>
            </a:r>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8</a:t>
            </a:fld>
            <a:endParaRPr lang="en-IN"/>
          </a:p>
        </p:txBody>
      </p:sp>
    </p:spTree>
    <p:extLst>
      <p:ext uri="{BB962C8B-B14F-4D97-AF65-F5344CB8AC3E}">
        <p14:creationId xmlns:p14="http://schemas.microsoft.com/office/powerpoint/2010/main" val="3553806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The positive impact concerns motivation: With the help of a shared vision, the transformational leader is able to encourage employees effectively and thus make them follow the set goals. As it would be applied in the case of CYNO Healthcare making the transition to automation with this approach, the level of resistance from the employees would be considerably low. I would try to ensure that my subordinates are motivated by pointing out the reasons why automation must be done for instance, by explaining to them that by automating our tasks we are pulling off a move that will help make our work more efficient.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9</a:t>
            </a:fld>
            <a:endParaRPr lang="en-IN"/>
          </a:p>
        </p:txBody>
      </p:sp>
    </p:spTree>
    <p:extLst>
      <p:ext uri="{BB962C8B-B14F-4D97-AF65-F5344CB8AC3E}">
        <p14:creationId xmlns:p14="http://schemas.microsoft.com/office/powerpoint/2010/main" val="1416071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r>
              <a:rPr lang="en-GB" sz="1800" dirty="0">
                <a:effectLst/>
                <a:latin typeface="Arial" panose="020B0604020202020204" pitchFamily="34" charset="0"/>
                <a:ea typeface="Times New Roman" panose="02020603050405020304" pitchFamily="18" charset="0"/>
              </a:rPr>
              <a:t>One negative associated with the practices in transformational leadership style is a pursuing notion that it is time-consuming and difficult to implement and, thus, may take a long time to try out especially when the firm is undergoing change reforms such as the adoption of automation systems as seen in CYNO Healthcare. Most activities that characterise transformational leaders entail a massive investment of time and effort in tasks such as establishing relationships, offering care, and creating vision.</a:t>
            </a:r>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10</a:t>
            </a:fld>
            <a:endParaRPr lang="en-IN"/>
          </a:p>
        </p:txBody>
      </p:sp>
    </p:spTree>
    <p:extLst>
      <p:ext uri="{BB962C8B-B14F-4D97-AF65-F5344CB8AC3E}">
        <p14:creationId xmlns:p14="http://schemas.microsoft.com/office/powerpoint/2010/main" val="1401197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S.N: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Transformational leadership is therefore an important theoretical perspective for organizations experiencing technological change processes, especially in healthcare organisations such as CYNO. Through the encouragement of power and employee relations, freedom in communication, and internal growth, change on the organizational level can be well managed without detriment to the performance and morale of the workers.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11</a:t>
            </a:fld>
            <a:endParaRPr lang="en-IN"/>
          </a:p>
        </p:txBody>
      </p:sp>
    </p:spTree>
    <p:extLst>
      <p:ext uri="{BB962C8B-B14F-4D97-AF65-F5344CB8AC3E}">
        <p14:creationId xmlns:p14="http://schemas.microsoft.com/office/powerpoint/2010/main" val="738424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Banks, G.C., Dionne, S.D., Mast, M.S. and </a:t>
            </a:r>
            <a:r>
              <a:rPr lang="en-GB" sz="1800" dirty="0" err="1">
                <a:effectLst/>
                <a:latin typeface="Arial" panose="020B0604020202020204" pitchFamily="34" charset="0"/>
                <a:ea typeface="Times New Roman" panose="02020603050405020304" pitchFamily="18" charset="0"/>
              </a:rPr>
              <a:t>Sayama</a:t>
            </a:r>
            <a:r>
              <a:rPr lang="en-GB" sz="1800" dirty="0">
                <a:effectLst/>
                <a:latin typeface="Arial" panose="020B0604020202020204" pitchFamily="34" charset="0"/>
                <a:ea typeface="Times New Roman" panose="02020603050405020304" pitchFamily="18" charset="0"/>
              </a:rPr>
              <a:t>, H., (2022). Leadership in the digital era: A review of who, what, when, where, and why. The Leadership Quarterly, 33(5), p.101634.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Bass, B.L., (2019). What is leadership? Leadership in surgery, pp.1-10.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Benmira</a:t>
            </a:r>
            <a:r>
              <a:rPr lang="en-GB" sz="1800" dirty="0">
                <a:effectLst/>
                <a:latin typeface="Arial" panose="020B0604020202020204" pitchFamily="34" charset="0"/>
                <a:ea typeface="Times New Roman" panose="02020603050405020304" pitchFamily="18" charset="0"/>
              </a:rPr>
              <a:t>, S. and Agboola, M., (2021). Evolution of leadership theory. BMJ leader, pp. leader-(2020).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Cortellazzo</a:t>
            </a:r>
            <a:r>
              <a:rPr lang="en-GB" sz="1800" dirty="0">
                <a:effectLst/>
                <a:latin typeface="Arial" panose="020B0604020202020204" pitchFamily="34" charset="0"/>
                <a:ea typeface="Times New Roman" panose="02020603050405020304" pitchFamily="18" charset="0"/>
              </a:rPr>
              <a:t>, L., Bruni, E. and </a:t>
            </a:r>
            <a:r>
              <a:rPr lang="en-GB" sz="1800" dirty="0" err="1">
                <a:effectLst/>
                <a:latin typeface="Arial" panose="020B0604020202020204" pitchFamily="34" charset="0"/>
                <a:ea typeface="Times New Roman" panose="02020603050405020304" pitchFamily="18" charset="0"/>
              </a:rPr>
              <a:t>Zampieri</a:t>
            </a:r>
            <a:r>
              <a:rPr lang="en-GB" sz="1800" dirty="0">
                <a:effectLst/>
                <a:latin typeface="Arial" panose="020B0604020202020204" pitchFamily="34" charset="0"/>
                <a:ea typeface="Times New Roman" panose="02020603050405020304" pitchFamily="18" charset="0"/>
              </a:rPr>
              <a:t>, R., (2019). The role of leadership in a digitalized world: A review. Frontiers in Psychology, 10, p.1938.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Daniëls</a:t>
            </a:r>
            <a:r>
              <a:rPr lang="en-GB" sz="1800" dirty="0">
                <a:effectLst/>
                <a:latin typeface="Arial" panose="020B0604020202020204" pitchFamily="34" charset="0"/>
                <a:ea typeface="Times New Roman" panose="02020603050405020304" pitchFamily="18" charset="0"/>
              </a:rPr>
              <a:t>, E., </a:t>
            </a:r>
            <a:r>
              <a:rPr lang="en-GB" sz="1800" dirty="0" err="1">
                <a:effectLst/>
                <a:latin typeface="Arial" panose="020B0604020202020204" pitchFamily="34" charset="0"/>
                <a:ea typeface="Times New Roman" panose="02020603050405020304" pitchFamily="18" charset="0"/>
              </a:rPr>
              <a:t>Hondeghem</a:t>
            </a:r>
            <a:r>
              <a:rPr lang="en-GB" sz="1800" dirty="0">
                <a:effectLst/>
                <a:latin typeface="Arial" panose="020B0604020202020204" pitchFamily="34" charset="0"/>
                <a:ea typeface="Times New Roman" panose="02020603050405020304" pitchFamily="18" charset="0"/>
              </a:rPr>
              <a:t>, A. and </a:t>
            </a:r>
            <a:r>
              <a:rPr lang="en-GB" sz="1800" dirty="0" err="1">
                <a:effectLst/>
                <a:latin typeface="Arial" panose="020B0604020202020204" pitchFamily="34" charset="0"/>
                <a:ea typeface="Times New Roman" panose="02020603050405020304" pitchFamily="18" charset="0"/>
              </a:rPr>
              <a:t>Dochy</a:t>
            </a:r>
            <a:r>
              <a:rPr lang="en-GB" sz="1800" dirty="0">
                <a:effectLst/>
                <a:latin typeface="Arial" panose="020B0604020202020204" pitchFamily="34" charset="0"/>
                <a:ea typeface="Times New Roman" panose="02020603050405020304" pitchFamily="18" charset="0"/>
              </a:rPr>
              <a:t>, F., (2019). A review on leadership and leadership development in educational settings. Educational research review, 27, pp.110-125.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Day, C., Sammons, P. and </a:t>
            </a:r>
            <a:r>
              <a:rPr lang="en-GB" sz="1800" dirty="0" err="1">
                <a:effectLst/>
                <a:latin typeface="Arial" panose="020B0604020202020204" pitchFamily="34" charset="0"/>
                <a:ea typeface="Times New Roman" panose="02020603050405020304" pitchFamily="18" charset="0"/>
              </a:rPr>
              <a:t>Gorgen</a:t>
            </a:r>
            <a:r>
              <a:rPr lang="en-GB" sz="1800" dirty="0">
                <a:effectLst/>
                <a:latin typeface="Arial" panose="020B0604020202020204" pitchFamily="34" charset="0"/>
                <a:ea typeface="Times New Roman" panose="02020603050405020304" pitchFamily="18" charset="0"/>
              </a:rPr>
              <a:t>, K., (2020). Successful School Leadership. Education development trust.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Grint, K. and Jones, O.S., (2022). Leadership: Limits and possibilities. Bloomsbury Publishing.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Harris, A. and Jones, M., (2023). Compassionate leadership. School Leadership &amp; Management, 43(3), pp.185-188.</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Hopwood, A.G., (2019). Accounting and organisation change. In Management Control Theory (pp. 357-368). Routledge.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Kanesan</a:t>
            </a:r>
            <a:r>
              <a:rPr lang="en-GB" sz="1800" dirty="0">
                <a:effectLst/>
                <a:latin typeface="Arial" panose="020B0604020202020204" pitchFamily="34" charset="0"/>
                <a:ea typeface="Times New Roman" panose="02020603050405020304" pitchFamily="18" charset="0"/>
              </a:rPr>
              <a:t>, P. and </a:t>
            </a:r>
            <a:r>
              <a:rPr lang="en-GB" sz="1800" dirty="0" err="1">
                <a:effectLst/>
                <a:latin typeface="Arial" panose="020B0604020202020204" pitchFamily="34" charset="0"/>
                <a:ea typeface="Times New Roman" panose="02020603050405020304" pitchFamily="18" charset="0"/>
              </a:rPr>
              <a:t>Fauzan</a:t>
            </a:r>
            <a:r>
              <a:rPr lang="en-GB" sz="1800" dirty="0">
                <a:effectLst/>
                <a:latin typeface="Arial" panose="020B0604020202020204" pitchFamily="34" charset="0"/>
                <a:ea typeface="Times New Roman" panose="02020603050405020304" pitchFamily="18" charset="0"/>
              </a:rPr>
              <a:t>, N., (2019). Models of emotional intelligence: A review. e-BANGI Journal, 16(7).</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Manning, G. and Curtis, K., (2019). The art of leadership. McGraw-Hill Education.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Northouse, P.G., (2021). Leadership: Theory and practice. Sage publications.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Siangchokyoo</a:t>
            </a:r>
            <a:r>
              <a:rPr lang="en-GB" sz="1800" dirty="0">
                <a:effectLst/>
                <a:latin typeface="Arial" panose="020B0604020202020204" pitchFamily="34" charset="0"/>
                <a:ea typeface="Times New Roman" panose="02020603050405020304" pitchFamily="18" charset="0"/>
              </a:rPr>
              <a:t>, N., Klinger, R.L. and Campion, E.D., (2020). Follower transformation as the linchpin of transformational leadership theory: A systematic review and future research agenda. The Leadership Quarterly, 31(1), p.101341.</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Stone, A.G. and Patterson, K., (2023). The history of leadership focus. Springer Books, pp.689-715.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Taherdoost</a:t>
            </a:r>
            <a:r>
              <a:rPr lang="en-GB" sz="1800" dirty="0">
                <a:effectLst/>
                <a:latin typeface="Arial" panose="020B0604020202020204" pitchFamily="34" charset="0"/>
                <a:ea typeface="Times New Roman" panose="02020603050405020304" pitchFamily="18" charset="0"/>
              </a:rPr>
              <a:t>, H., (2022). Designing a questionnaire for a research paper: A comprehensive guide to design and develop an effective questionnaire. Asian Journal of Managerial Science, 11(1), pp.8-16.</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C338423-417F-4AE5-975B-E78BAB3E6189}" type="slidenum">
              <a:rPr lang="en-IN" smtClean="0"/>
              <a:t>12</a:t>
            </a:fld>
            <a:endParaRPr lang="en-IN"/>
          </a:p>
        </p:txBody>
      </p:sp>
    </p:spTree>
    <p:extLst>
      <p:ext uri="{BB962C8B-B14F-4D97-AF65-F5344CB8AC3E}">
        <p14:creationId xmlns:p14="http://schemas.microsoft.com/office/powerpoint/2010/main" val="2493144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724E5E2-AD5B-4C8A-8925-5C8E69239F49}" type="datetimeFigureOut">
              <a:rPr lang="en-IN" smtClean="0"/>
              <a:t>08-12-2024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668024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24E5E2-AD5B-4C8A-8925-5C8E69239F49}" type="datetimeFigureOut">
              <a:rPr lang="en-IN" smtClean="0"/>
              <a:t>08-12-2024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3576559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24E5E2-AD5B-4C8A-8925-5C8E69239F49}" type="datetimeFigureOut">
              <a:rPr lang="en-IN" smtClean="0"/>
              <a:t>08-12-2024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3935644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24E5E2-AD5B-4C8A-8925-5C8E69239F49}" type="datetimeFigureOut">
              <a:rPr lang="en-IN" smtClean="0"/>
              <a:t>08-12-2024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768696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24E5E2-AD5B-4C8A-8925-5C8E69239F49}" type="datetimeFigureOut">
              <a:rPr lang="en-IN" smtClean="0"/>
              <a:t>08-12-2024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420809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24E5E2-AD5B-4C8A-8925-5C8E69239F49}" type="datetimeFigureOut">
              <a:rPr lang="en-IN" smtClean="0"/>
              <a:t>08-12-2024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2579128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24E5E2-AD5B-4C8A-8925-5C8E69239F49}" type="datetimeFigureOut">
              <a:rPr lang="en-IN" smtClean="0"/>
              <a:t>08-12-2024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144361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24E5E2-AD5B-4C8A-8925-5C8E69239F49}" type="datetimeFigureOut">
              <a:rPr lang="en-IN" smtClean="0"/>
              <a:t>08-12-2024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635262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24E5E2-AD5B-4C8A-8925-5C8E69239F49}" type="datetimeFigureOut">
              <a:rPr lang="en-IN" smtClean="0"/>
              <a:t>08-12-2024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1251086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24E5E2-AD5B-4C8A-8925-5C8E69239F49}" type="datetimeFigureOut">
              <a:rPr lang="en-IN" smtClean="0"/>
              <a:t>08-12-2024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3349226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24E5E2-AD5B-4C8A-8925-5C8E69239F49}" type="datetimeFigureOut">
              <a:rPr lang="en-IN" smtClean="0"/>
              <a:t>08-12-2024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E794F1F-BBCC-40B7-9F7B-6FB56B725D7E}" type="slidenum">
              <a:rPr lang="en-IN" smtClean="0"/>
              <a:t>‹#›</a:t>
            </a:fld>
            <a:endParaRPr lang="en-IN"/>
          </a:p>
        </p:txBody>
      </p:sp>
    </p:spTree>
    <p:extLst>
      <p:ext uri="{BB962C8B-B14F-4D97-AF65-F5344CB8AC3E}">
        <p14:creationId xmlns:p14="http://schemas.microsoft.com/office/powerpoint/2010/main" val="2920068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24E5E2-AD5B-4C8A-8925-5C8E69239F49}" type="datetimeFigureOut">
              <a:rPr lang="en-IN" smtClean="0"/>
              <a:t>08-12-2024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94F1F-BBCC-40B7-9F7B-6FB56B725D7E}" type="slidenum">
              <a:rPr lang="en-IN" smtClean="0"/>
              <a:t>‹#›</a:t>
            </a:fld>
            <a:endParaRPr lang="en-IN"/>
          </a:p>
        </p:txBody>
      </p:sp>
    </p:spTree>
    <p:extLst>
      <p:ext uri="{BB962C8B-B14F-4D97-AF65-F5344CB8AC3E}">
        <p14:creationId xmlns:p14="http://schemas.microsoft.com/office/powerpoint/2010/main" val="60730992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1A33-ABE4-4028-941E-1EEA1B7E4439}"/>
              </a:ext>
            </a:extLst>
          </p:cNvPr>
          <p:cNvSpPr>
            <a:spLocks noGrp="1"/>
          </p:cNvSpPr>
          <p:nvPr>
            <p:ph type="ctrTitle"/>
          </p:nvPr>
        </p:nvSpPr>
        <p:spPr>
          <a:xfrm>
            <a:off x="1018540" y="1855506"/>
            <a:ext cx="2628900" cy="2547257"/>
          </a:xfrm>
          <a:noFill/>
        </p:spPr>
        <p:txBody>
          <a:bodyPr vert="horz" lIns="91440" tIns="45720" rIns="91440" bIns="45720" rtlCol="0" anchor="ctr">
            <a:normAutofit fontScale="90000"/>
          </a:bodyPr>
          <a:lstStyle/>
          <a:p>
            <a:r>
              <a:rPr lang="en-US" sz="3300" kern="1200" dirty="0">
                <a:solidFill>
                  <a:srgbClr val="FFFFFF"/>
                </a:solidFill>
                <a:effectLst/>
                <a:latin typeface="+mj-lt"/>
                <a:ea typeface="+mj-ea"/>
                <a:cs typeface="+mj-cs"/>
              </a:rPr>
              <a:t>LEADERSHIP AND CHANGE</a:t>
            </a:r>
            <a:br>
              <a:rPr lang="en-US" sz="3300" kern="1200" dirty="0">
                <a:solidFill>
                  <a:srgbClr val="FFFFFF"/>
                </a:solidFill>
                <a:effectLst/>
                <a:latin typeface="+mj-lt"/>
                <a:ea typeface="+mj-ea"/>
                <a:cs typeface="+mj-cs"/>
              </a:rPr>
            </a:br>
            <a:br>
              <a:rPr lang="en-US" sz="3300" kern="1200" dirty="0">
                <a:solidFill>
                  <a:srgbClr val="FFFFFF"/>
                </a:solidFill>
                <a:effectLst/>
                <a:latin typeface="+mj-lt"/>
                <a:ea typeface="+mj-ea"/>
                <a:cs typeface="+mj-cs"/>
              </a:rPr>
            </a:br>
            <a:br>
              <a:rPr lang="en-US" sz="3300" kern="1200" dirty="0">
                <a:solidFill>
                  <a:srgbClr val="FFFFFF"/>
                </a:solidFill>
                <a:effectLst/>
                <a:latin typeface="+mj-lt"/>
                <a:ea typeface="+mj-ea"/>
                <a:cs typeface="+mj-cs"/>
              </a:rPr>
            </a:br>
            <a:r>
              <a:rPr lang="en-US" sz="3300" kern="1200" dirty="0">
                <a:solidFill>
                  <a:srgbClr val="FFFFFF"/>
                </a:solidFill>
                <a:effectLst/>
                <a:latin typeface="+mj-lt"/>
                <a:ea typeface="+mj-ea"/>
                <a:cs typeface="+mj-cs"/>
              </a:rPr>
              <a:t>MARIA NITA </a:t>
            </a:r>
            <a:br>
              <a:rPr lang="en-US" sz="3300" kern="1200" dirty="0">
                <a:solidFill>
                  <a:srgbClr val="FFFFFF"/>
                </a:solidFill>
                <a:effectLst/>
                <a:latin typeface="+mj-lt"/>
                <a:ea typeface="+mj-ea"/>
                <a:cs typeface="+mj-cs"/>
              </a:rPr>
            </a:br>
            <a:r>
              <a:rPr lang="en-US" sz="1200" kern="1200" dirty="0">
                <a:solidFill>
                  <a:srgbClr val="FFFFFF"/>
                </a:solidFill>
                <a:effectLst/>
                <a:latin typeface="+mj-lt"/>
                <a:ea typeface="+mj-ea"/>
                <a:cs typeface="+mj-cs"/>
              </a:rPr>
              <a:t>student</a:t>
            </a:r>
            <a:r>
              <a:rPr lang="en-US" sz="3300" kern="1200" dirty="0">
                <a:solidFill>
                  <a:srgbClr val="FFFFFF"/>
                </a:solidFill>
                <a:effectLst/>
                <a:latin typeface="+mj-lt"/>
                <a:ea typeface="+mj-ea"/>
                <a:cs typeface="+mj-cs"/>
              </a:rPr>
              <a:t> </a:t>
            </a:r>
            <a:r>
              <a:rPr lang="en-US" sz="1200" kern="1200" dirty="0">
                <a:solidFill>
                  <a:srgbClr val="FFFFFF"/>
                </a:solidFill>
                <a:effectLst/>
                <a:latin typeface="Amasis MT Pro" panose="020F0502020204030204" pitchFamily="18" charset="0"/>
              </a:rPr>
              <a:t>id:2128458</a:t>
            </a:r>
          </a:p>
        </p:txBody>
      </p:sp>
      <p:pic>
        <p:nvPicPr>
          <p:cNvPr id="4" name="Video 3" descr="Clear Chess Pieces">
            <a:extLst>
              <a:ext uri="{FF2B5EF4-FFF2-40B4-BE49-F238E27FC236}">
                <a16:creationId xmlns:a16="http://schemas.microsoft.com/office/drawing/2014/main" id="{D0391E8F-E49B-6A9D-54C9-727C0D25C2A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4777316" y="1526180"/>
            <a:ext cx="6780700" cy="3803311"/>
          </a:xfrm>
          <a:prstGeom prst="rect">
            <a:avLst/>
          </a:prstGeom>
        </p:spPr>
      </p:pic>
    </p:spTree>
    <p:extLst>
      <p:ext uri="{BB962C8B-B14F-4D97-AF65-F5344CB8AC3E}">
        <p14:creationId xmlns:p14="http://schemas.microsoft.com/office/powerpoint/2010/main" val="1286506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9CEE7-2B72-CDCC-D26F-A01FF0AC7775}"/>
              </a:ext>
            </a:extLst>
          </p:cNvPr>
          <p:cNvSpPr>
            <a:spLocks noGrp="1"/>
          </p:cNvSpPr>
          <p:nvPr>
            <p:ph type="title"/>
          </p:nvPr>
        </p:nvSpPr>
        <p:spPr>
          <a:xfrm>
            <a:off x="845573" y="757084"/>
            <a:ext cx="3232355" cy="746791"/>
          </a:xfrm>
        </p:spPr>
        <p:txBody>
          <a:bodyPr>
            <a:normAutofit/>
          </a:bodyPr>
          <a:lstStyle/>
          <a:p>
            <a:pPr algn="ctr"/>
            <a:r>
              <a:rPr lang="en-GB" sz="2400" b="1" dirty="0">
                <a:effectLst/>
                <a:latin typeface="Arial" panose="020B0604020202020204" pitchFamily="34" charset="0"/>
                <a:ea typeface="Arial" panose="020B0604020202020204" pitchFamily="34" charset="0"/>
              </a:rPr>
              <a:t>INTRODUCTION</a:t>
            </a:r>
            <a:endParaRPr lang="en-IN" sz="5400" b="1" dirty="0"/>
          </a:p>
        </p:txBody>
      </p:sp>
      <p:sp>
        <p:nvSpPr>
          <p:cNvPr id="3" name="Content Placeholder 2">
            <a:extLst>
              <a:ext uri="{FF2B5EF4-FFF2-40B4-BE49-F238E27FC236}">
                <a16:creationId xmlns:a16="http://schemas.microsoft.com/office/drawing/2014/main" id="{5CD6CE9F-4EF6-F50C-7D67-53E54EAF5AFF}"/>
              </a:ext>
            </a:extLst>
          </p:cNvPr>
          <p:cNvSpPr>
            <a:spLocks noGrp="1"/>
          </p:cNvSpPr>
          <p:nvPr>
            <p:ph idx="1"/>
          </p:nvPr>
        </p:nvSpPr>
        <p:spPr>
          <a:xfrm>
            <a:off x="0" y="2190750"/>
            <a:ext cx="4923503" cy="4667250"/>
          </a:xfrm>
        </p:spPr>
        <p:txBody>
          <a:bodyPr>
            <a:normAutofit fontScale="92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Consumer-centricity of leadership in healthcare is a delicate exercise of managing technology to enhance healthcare service delivery (Northouse </a:t>
            </a:r>
            <a:r>
              <a:rPr lang="en-GB" sz="1800" i="1" u="none" strike="noStrike" dirty="0">
                <a:effectLst/>
                <a:latin typeface="Arial" panose="020B0604020202020204" pitchFamily="34" charset="0"/>
                <a:ea typeface="Times New Roman" panose="02020603050405020304" pitchFamily="18" charset="0"/>
              </a:rPr>
              <a:t>et al.</a:t>
            </a:r>
            <a:r>
              <a:rPr lang="en-GB" sz="1800" u="none" strike="noStrike" dirty="0">
                <a:effectLst/>
                <a:latin typeface="Arial" panose="020B0604020202020204" pitchFamily="34" charset="0"/>
                <a:ea typeface="Times New Roman" panose="02020603050405020304" pitchFamily="18" charset="0"/>
              </a:rPr>
              <a:t>, 2021).</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Discussion of the results revealed that leadership that is transformative is built on empowering employees, open communication, and personal development (</a:t>
            </a:r>
            <a:r>
              <a:rPr lang="en-GB" sz="1800" u="none" strike="noStrike" dirty="0" err="1">
                <a:effectLst/>
                <a:latin typeface="Arial" panose="020B0604020202020204" pitchFamily="34" charset="0"/>
                <a:ea typeface="Times New Roman" panose="02020603050405020304" pitchFamily="18" charset="0"/>
              </a:rPr>
              <a:t>Benmira</a:t>
            </a:r>
            <a:r>
              <a:rPr lang="en-GB" sz="1800" u="none" strike="noStrike" dirty="0">
                <a:effectLst/>
                <a:latin typeface="Arial" panose="020B0604020202020204" pitchFamily="34" charset="0"/>
                <a:ea typeface="Times New Roman" panose="02020603050405020304" pitchFamily="18" charset="0"/>
              </a:rPr>
              <a:t> and Agboola, 2021).</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Inspiration from leaders like Satya Nadella can help create a collaborative, innovative culture</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1026" name="Picture 2" descr="Qualities of Leadership">
            <a:extLst>
              <a:ext uri="{FF2B5EF4-FFF2-40B4-BE49-F238E27FC236}">
                <a16:creationId xmlns:a16="http://schemas.microsoft.com/office/drawing/2014/main" id="{50C17E74-02ED-544C-9A18-73B5B74CBD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2169" y="2484559"/>
            <a:ext cx="3734494" cy="3464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5608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FD479-1C19-6D83-CC11-1F9B28AF7004}"/>
              </a:ext>
            </a:extLst>
          </p:cNvPr>
          <p:cNvSpPr>
            <a:spLocks noGrp="1"/>
          </p:cNvSpPr>
          <p:nvPr>
            <p:ph type="title"/>
          </p:nvPr>
        </p:nvSpPr>
        <p:spPr>
          <a:xfrm>
            <a:off x="7729383" y="502777"/>
            <a:ext cx="4562168" cy="1208036"/>
          </a:xfrm>
        </p:spPr>
        <p:txBody>
          <a:bodyPr>
            <a:normAutofit/>
          </a:bodyPr>
          <a:lstStyle/>
          <a:p>
            <a:pPr algn="ctr"/>
            <a:r>
              <a:rPr lang="en-GB" sz="2400" b="1" dirty="0">
                <a:effectLst/>
                <a:latin typeface="Arial" panose="020B0604020202020204" pitchFamily="34" charset="0"/>
                <a:ea typeface="Arial" panose="020B0604020202020204" pitchFamily="34" charset="0"/>
              </a:rPr>
              <a:t>COMPASSIONATE LEADERSHIP IMPACT ON CHANGE</a:t>
            </a:r>
            <a:endParaRPr lang="en-IN" sz="5400" b="1" dirty="0"/>
          </a:p>
        </p:txBody>
      </p:sp>
      <p:sp>
        <p:nvSpPr>
          <p:cNvPr id="3" name="Content Placeholder 2">
            <a:extLst>
              <a:ext uri="{FF2B5EF4-FFF2-40B4-BE49-F238E27FC236}">
                <a16:creationId xmlns:a16="http://schemas.microsoft.com/office/drawing/2014/main" id="{83035147-EE68-456A-F2B2-F2769CE468E8}"/>
              </a:ext>
            </a:extLst>
          </p:cNvPr>
          <p:cNvSpPr>
            <a:spLocks noGrp="1"/>
          </p:cNvSpPr>
          <p:nvPr>
            <p:ph idx="1"/>
          </p:nvPr>
        </p:nvSpPr>
        <p:spPr>
          <a:xfrm>
            <a:off x="7828935" y="1943611"/>
            <a:ext cx="4363065" cy="4914389"/>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Engaging leadership has concern, perspective, and the welfare of all employees at heart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Concentrates on fostering a climate that accustoms employees to the organization (Bass,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“It will come as no surprise that the biggest empirical evidence bases on compassionate leadership tends to be in the health sector” (Harris and Jones, 2023).</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2050" name="Picture 2" descr="Compassionate leadership – Becoming a Caring &amp; Compassionate Practitioner  in Health and Social Care">
            <a:extLst>
              <a:ext uri="{FF2B5EF4-FFF2-40B4-BE49-F238E27FC236}">
                <a16:creationId xmlns:a16="http://schemas.microsoft.com/office/drawing/2014/main" id="{B93E4FA5-63BA-DC12-CF43-B273BEF26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5528" y="1600514"/>
            <a:ext cx="4495800" cy="440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78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BC1F8-7EBF-9722-1560-FD8DE9C94543}"/>
              </a:ext>
            </a:extLst>
          </p:cNvPr>
          <p:cNvSpPr>
            <a:spLocks noGrp="1"/>
          </p:cNvSpPr>
          <p:nvPr>
            <p:ph type="title"/>
          </p:nvPr>
        </p:nvSpPr>
        <p:spPr>
          <a:xfrm>
            <a:off x="0" y="0"/>
            <a:ext cx="4333568" cy="1365352"/>
          </a:xfrm>
        </p:spPr>
        <p:txBody>
          <a:bodyPr>
            <a:normAutofit/>
          </a:bodyPr>
          <a:lstStyle/>
          <a:p>
            <a:pPr algn="ctr"/>
            <a:r>
              <a:rPr lang="en-GB" sz="2400" b="1" dirty="0">
                <a:effectLst/>
                <a:latin typeface="Arial" panose="020B0604020202020204" pitchFamily="34" charset="0"/>
                <a:ea typeface="Arial" panose="020B0604020202020204" pitchFamily="34" charset="0"/>
              </a:rPr>
              <a:t>QUESTIONNAIRE EVIDENCE 1</a:t>
            </a:r>
            <a:endParaRPr lang="en-IN" sz="5400" b="1" dirty="0"/>
          </a:p>
        </p:txBody>
      </p:sp>
      <p:sp>
        <p:nvSpPr>
          <p:cNvPr id="3" name="Content Placeholder 2">
            <a:extLst>
              <a:ext uri="{FF2B5EF4-FFF2-40B4-BE49-F238E27FC236}">
                <a16:creationId xmlns:a16="http://schemas.microsoft.com/office/drawing/2014/main" id="{8ED3060E-3DFD-3295-1474-769BDEE2177C}"/>
              </a:ext>
            </a:extLst>
          </p:cNvPr>
          <p:cNvSpPr>
            <a:spLocks noGrp="1"/>
          </p:cNvSpPr>
          <p:nvPr>
            <p:ph idx="1"/>
          </p:nvPr>
        </p:nvSpPr>
        <p:spPr>
          <a:xfrm>
            <a:off x="0" y="1365352"/>
            <a:ext cx="4333568" cy="5492648"/>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Leadership style is in close harmony with the ideas characteristic of the transformational leadership model (</a:t>
            </a:r>
            <a:r>
              <a:rPr lang="en-GB" sz="1800" u="none" strike="noStrike" dirty="0" err="1">
                <a:effectLst/>
                <a:latin typeface="Arial" panose="020B0604020202020204" pitchFamily="34" charset="0"/>
                <a:ea typeface="Times New Roman" panose="02020603050405020304" pitchFamily="18" charset="0"/>
              </a:rPr>
              <a:t>Siangchokyoo</a:t>
            </a:r>
            <a:r>
              <a:rPr lang="en-GB" sz="1800" u="none" strike="noStrike" dirty="0">
                <a:effectLst/>
                <a:latin typeface="Arial" panose="020B0604020202020204" pitchFamily="34" charset="0"/>
                <a:ea typeface="Times New Roman" panose="02020603050405020304" pitchFamily="18" charset="0"/>
              </a:rPr>
              <a:t> </a:t>
            </a:r>
            <a:r>
              <a:rPr lang="en-GB" sz="1800" i="1" u="none" strike="noStrike" dirty="0">
                <a:effectLst/>
                <a:latin typeface="Arial" panose="020B0604020202020204" pitchFamily="34" charset="0"/>
                <a:ea typeface="Times New Roman" panose="02020603050405020304" pitchFamily="18" charset="0"/>
              </a:rPr>
              <a:t>et al.</a:t>
            </a:r>
            <a:r>
              <a:rPr lang="en-GB" sz="1800" u="none" strike="noStrike" dirty="0">
                <a:effectLst/>
                <a:latin typeface="Arial" panose="020B0604020202020204" pitchFamily="34" charset="0"/>
                <a:ea typeface="Times New Roman" panose="02020603050405020304" pitchFamily="18" charset="0"/>
              </a:rPr>
              <a:t>, 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“A questionnaire, as the heart of the survey is based on a set of questions to gather data from respondents” (</a:t>
            </a:r>
            <a:r>
              <a:rPr lang="en-GB" sz="1800" u="none" strike="noStrike" dirty="0" err="1">
                <a:effectLst/>
                <a:latin typeface="Arial" panose="020B0604020202020204" pitchFamily="34" charset="0"/>
                <a:ea typeface="Times New Roman" panose="02020603050405020304" pitchFamily="18" charset="0"/>
              </a:rPr>
              <a:t>Taherdoost</a:t>
            </a:r>
            <a:r>
              <a:rPr lang="en-GB" sz="1800" u="none" strike="noStrike" dirty="0">
                <a:effectLst/>
                <a:latin typeface="Arial" panose="020B0604020202020204" pitchFamily="34" charset="0"/>
                <a:ea typeface="Times New Roman" panose="02020603050405020304" pitchFamily="18" charset="0"/>
              </a:rPr>
              <a:t>,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Draws parallels with Satya Nadella's leadership at Microsoft, focusing on empathy and collaboration</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3074" name="Picture 2" descr="Leadership Qualities of A Strong Midwifery Business Owner - MBC">
            <a:extLst>
              <a:ext uri="{FF2B5EF4-FFF2-40B4-BE49-F238E27FC236}">
                <a16:creationId xmlns:a16="http://schemas.microsoft.com/office/drawing/2014/main" id="{EC7C715E-35FF-E78E-3100-4DF1756DDD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9062" y="2217232"/>
            <a:ext cx="5571951" cy="351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845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F0262-AA6C-6A8A-919F-B769AFAE5035}"/>
              </a:ext>
            </a:extLst>
          </p:cNvPr>
          <p:cNvSpPr>
            <a:spLocks noGrp="1"/>
          </p:cNvSpPr>
          <p:nvPr>
            <p:ph type="title"/>
          </p:nvPr>
        </p:nvSpPr>
        <p:spPr>
          <a:xfrm>
            <a:off x="8160774" y="0"/>
            <a:ext cx="4031226" cy="1740310"/>
          </a:xfrm>
        </p:spPr>
        <p:txBody>
          <a:bodyPr>
            <a:normAutofit/>
          </a:bodyPr>
          <a:lstStyle/>
          <a:p>
            <a:pPr algn="ctr"/>
            <a:r>
              <a:rPr lang="en-GB" sz="2400" b="1" dirty="0">
                <a:effectLst/>
                <a:latin typeface="Arial" panose="020B0604020202020204" pitchFamily="34" charset="0"/>
                <a:ea typeface="Arial" panose="020B0604020202020204" pitchFamily="34" charset="0"/>
              </a:rPr>
              <a:t>QUESTIONNAIRE EVIDENCE 2</a:t>
            </a:r>
            <a:endParaRPr lang="en-IN" sz="5400" b="1" dirty="0"/>
          </a:p>
        </p:txBody>
      </p:sp>
      <p:sp>
        <p:nvSpPr>
          <p:cNvPr id="3" name="Content Placeholder 2">
            <a:extLst>
              <a:ext uri="{FF2B5EF4-FFF2-40B4-BE49-F238E27FC236}">
                <a16:creationId xmlns:a16="http://schemas.microsoft.com/office/drawing/2014/main" id="{6C2A5CCD-C86F-9866-09B4-A58C218A3D2B}"/>
              </a:ext>
            </a:extLst>
          </p:cNvPr>
          <p:cNvSpPr>
            <a:spLocks noGrp="1"/>
          </p:cNvSpPr>
          <p:nvPr>
            <p:ph idx="1"/>
          </p:nvPr>
        </p:nvSpPr>
        <p:spPr>
          <a:xfrm>
            <a:off x="7934633" y="1963276"/>
            <a:ext cx="4257368" cy="4894724"/>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Cyber leadership helps the process of automation in CYNO Healthcare.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‘Enables employees and delegates decisions to them.’</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Balance structure and freedom while focusing on long-term growth and innovation (Banks </a:t>
            </a:r>
            <a:r>
              <a:rPr lang="en-GB" sz="1800" i="1" u="none" strike="noStrike" dirty="0">
                <a:effectLst/>
                <a:latin typeface="Arial" panose="020B0604020202020204" pitchFamily="34" charset="0"/>
                <a:ea typeface="Times New Roman" panose="02020603050405020304" pitchFamily="18" charset="0"/>
              </a:rPr>
              <a:t>et al.,</a:t>
            </a:r>
            <a:r>
              <a:rPr lang="en-GB" sz="1800" u="none" strike="noStrike" dirty="0">
                <a:effectLst/>
                <a:latin typeface="Arial" panose="020B0604020202020204" pitchFamily="34" charset="0"/>
                <a:ea typeface="Times New Roman" panose="02020603050405020304" pitchFamily="18" charset="0"/>
              </a:rPr>
              <a:t> 2022).</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Master Leadership Traits for Navigating a VUCA World | Jaro Education">
            <a:extLst>
              <a:ext uri="{FF2B5EF4-FFF2-40B4-BE49-F238E27FC236}">
                <a16:creationId xmlns:a16="http://schemas.microsoft.com/office/drawing/2014/main" id="{7E826300-78F3-5D22-006B-17E419D0E5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82" r="-1782" b="5174"/>
          <a:stretch/>
        </p:blipFill>
        <p:spPr bwMode="auto">
          <a:xfrm>
            <a:off x="1366576" y="1526407"/>
            <a:ext cx="5073580" cy="3608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392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80AF0-ADCE-7A94-A5D2-E64A327A475B}"/>
              </a:ext>
            </a:extLst>
          </p:cNvPr>
          <p:cNvSpPr>
            <a:spLocks noGrp="1"/>
          </p:cNvSpPr>
          <p:nvPr>
            <p:ph type="title"/>
          </p:nvPr>
        </p:nvSpPr>
        <p:spPr>
          <a:xfrm>
            <a:off x="0" y="332657"/>
            <a:ext cx="4943168" cy="1326023"/>
          </a:xfrm>
        </p:spPr>
        <p:txBody>
          <a:bodyPr>
            <a:normAutofit/>
          </a:bodyPr>
          <a:lstStyle/>
          <a:p>
            <a:pPr algn="ctr"/>
            <a:r>
              <a:rPr lang="en-GB" sz="2400" b="1" dirty="0">
                <a:effectLst/>
                <a:latin typeface="Arial" panose="020B0604020202020204" pitchFamily="34" charset="0"/>
                <a:cs typeface="Arial" panose="020B0604020202020204" pitchFamily="34" charset="0"/>
              </a:rPr>
              <a:t>QUESTIONNAIRE EVIDENCE 3</a:t>
            </a:r>
            <a:br>
              <a:rPr lang="en-IN" sz="2400" b="1" dirty="0">
                <a:effectLst/>
                <a:latin typeface="Times New Roman" panose="02020603050405020304" pitchFamily="18" charset="0"/>
                <a:cs typeface="Arial" panose="020B0604020202020204" pitchFamily="34" charset="0"/>
              </a:rPr>
            </a:br>
            <a:endParaRPr lang="en-IN" sz="5400" dirty="0"/>
          </a:p>
        </p:txBody>
      </p:sp>
      <p:sp>
        <p:nvSpPr>
          <p:cNvPr id="3" name="Content Placeholder 2">
            <a:extLst>
              <a:ext uri="{FF2B5EF4-FFF2-40B4-BE49-F238E27FC236}">
                <a16:creationId xmlns:a16="http://schemas.microsoft.com/office/drawing/2014/main" id="{8D8C4DBD-0950-2B09-8DA6-04D68F5D4B4D}"/>
              </a:ext>
            </a:extLst>
          </p:cNvPr>
          <p:cNvSpPr>
            <a:spLocks noGrp="1"/>
          </p:cNvSpPr>
          <p:nvPr>
            <p:ph idx="1"/>
          </p:nvPr>
        </p:nvSpPr>
        <p:spPr>
          <a:xfrm>
            <a:off x="0" y="1451999"/>
            <a:ext cx="4621161" cy="6076234"/>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This is a fusion of both democratic, transformational and situational leadership approaches (</a:t>
            </a:r>
            <a:r>
              <a:rPr lang="en-GB" sz="1800" u="none" strike="noStrike" dirty="0" err="1">
                <a:effectLst/>
                <a:latin typeface="Arial" panose="020B0604020202020204" pitchFamily="34" charset="0"/>
                <a:ea typeface="Times New Roman" panose="02020603050405020304" pitchFamily="18" charset="0"/>
              </a:rPr>
              <a:t>Daniëls</a:t>
            </a:r>
            <a:r>
              <a:rPr lang="en-GB" sz="1800" u="none" strike="noStrike" dirty="0">
                <a:effectLst/>
                <a:latin typeface="Arial" panose="020B0604020202020204" pitchFamily="34" charset="0"/>
                <a:ea typeface="Times New Roman" panose="02020603050405020304" pitchFamily="18" charset="0"/>
              </a:rPr>
              <a:t> </a:t>
            </a:r>
            <a:r>
              <a:rPr lang="en-GB" sz="1800" i="1" u="none" strike="noStrike" dirty="0">
                <a:effectLst/>
                <a:latin typeface="Arial" panose="020B0604020202020204" pitchFamily="34" charset="0"/>
                <a:ea typeface="Times New Roman" panose="02020603050405020304" pitchFamily="18" charset="0"/>
              </a:rPr>
              <a:t>et al.,</a:t>
            </a:r>
            <a:r>
              <a:rPr lang="en-GB" sz="1800" u="none" strike="noStrike" dirty="0">
                <a:effectLst/>
                <a:latin typeface="Arial" panose="020B0604020202020204" pitchFamily="34" charset="0"/>
                <a:ea typeface="Times New Roman" panose="02020603050405020304" pitchFamily="18" charset="0"/>
              </a:rPr>
              <a:t>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Takes into consideration the team and tasks to formulate the right leadership style to implement (Stone and Patterson, 2023).</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Focuses on inspiring employees and fostering professional development</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126" name="Picture 6" descr="Situational Leadership">
            <a:extLst>
              <a:ext uri="{FF2B5EF4-FFF2-40B4-BE49-F238E27FC236}">
                <a16:creationId xmlns:a16="http://schemas.microsoft.com/office/drawing/2014/main" id="{74D4C8F5-3845-2E58-7F87-24837AE522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26023"/>
            <a:ext cx="4809429" cy="4441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2817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C5104-8A70-5A17-D326-40257A9DB250}"/>
              </a:ext>
            </a:extLst>
          </p:cNvPr>
          <p:cNvSpPr>
            <a:spLocks noGrp="1"/>
          </p:cNvSpPr>
          <p:nvPr>
            <p:ph type="title"/>
          </p:nvPr>
        </p:nvSpPr>
        <p:spPr>
          <a:xfrm>
            <a:off x="6754762" y="471948"/>
            <a:ext cx="6044381" cy="1227701"/>
          </a:xfrm>
        </p:spPr>
        <p:txBody>
          <a:bodyPr>
            <a:normAutofit/>
          </a:bodyPr>
          <a:lstStyle/>
          <a:p>
            <a:pPr algn="ctr"/>
            <a:r>
              <a:rPr lang="en-GB" sz="2400" b="1" dirty="0">
                <a:effectLst/>
                <a:latin typeface="Arial" panose="020B0604020202020204" pitchFamily="34" charset="0"/>
                <a:cs typeface="Arial" panose="020B0604020202020204" pitchFamily="34" charset="0"/>
              </a:rPr>
              <a:t>EMOTIONAL INTELLIGENCE 1</a:t>
            </a:r>
            <a:br>
              <a:rPr lang="en-IN" sz="2400" b="1" dirty="0">
                <a:effectLst/>
                <a:latin typeface="Times New Roman" panose="02020603050405020304" pitchFamily="18" charset="0"/>
                <a:cs typeface="Arial" panose="020B0604020202020204" pitchFamily="34" charset="0"/>
              </a:rPr>
            </a:br>
            <a:endParaRPr lang="en-IN" sz="5400" dirty="0"/>
          </a:p>
        </p:txBody>
      </p:sp>
      <p:sp>
        <p:nvSpPr>
          <p:cNvPr id="3" name="Content Placeholder 2">
            <a:extLst>
              <a:ext uri="{FF2B5EF4-FFF2-40B4-BE49-F238E27FC236}">
                <a16:creationId xmlns:a16="http://schemas.microsoft.com/office/drawing/2014/main" id="{5BA32D82-6BD5-0A8B-BC8C-A2D80713965A}"/>
              </a:ext>
            </a:extLst>
          </p:cNvPr>
          <p:cNvSpPr>
            <a:spLocks noGrp="1"/>
          </p:cNvSpPr>
          <p:nvPr>
            <p:ph idx="1"/>
          </p:nvPr>
        </p:nvSpPr>
        <p:spPr>
          <a:xfrm>
            <a:off x="7062019" y="2190750"/>
            <a:ext cx="5129981" cy="4667250"/>
          </a:xfrm>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Emotional Intelligence (EI) creates a positive environment, rapport and relationship at the workplace (</a:t>
            </a:r>
            <a:r>
              <a:rPr lang="en-GB" sz="1800" u="none" strike="noStrike" dirty="0" err="1">
                <a:effectLst/>
                <a:latin typeface="Arial" panose="020B0604020202020204" pitchFamily="34" charset="0"/>
                <a:ea typeface="Times New Roman" panose="02020603050405020304" pitchFamily="18" charset="0"/>
              </a:rPr>
              <a:t>Cortellazzo</a:t>
            </a:r>
            <a:r>
              <a:rPr lang="en-GB" sz="1800" u="none" strike="noStrike" dirty="0">
                <a:effectLst/>
                <a:latin typeface="Arial" panose="020B0604020202020204" pitchFamily="34" charset="0"/>
                <a:ea typeface="Times New Roman" panose="02020603050405020304" pitchFamily="18" charset="0"/>
              </a:rPr>
              <a:t> </a:t>
            </a:r>
            <a:r>
              <a:rPr lang="en-GB" sz="1800" i="1" u="none" strike="noStrike" dirty="0">
                <a:effectLst/>
                <a:latin typeface="Arial" panose="020B0604020202020204" pitchFamily="34" charset="0"/>
                <a:ea typeface="Times New Roman" panose="02020603050405020304" pitchFamily="18" charset="0"/>
              </a:rPr>
              <a:t>et al.,</a:t>
            </a:r>
            <a:r>
              <a:rPr lang="en-GB" sz="1800" u="none" strike="noStrike" dirty="0">
                <a:effectLst/>
                <a:latin typeface="Arial" panose="020B0604020202020204" pitchFamily="34" charset="0"/>
                <a:ea typeface="Times New Roman" panose="02020603050405020304" pitchFamily="18" charset="0"/>
              </a:rPr>
              <a:t>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Reduces change management concerns by responding sensitively to employee concerns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“Models of emotional intelligence have been categorised into three models known as ability model, mixed model and trait model as Bar-On, Goleman and Petrides, Salovey and Mayer defined emotional intelligence differently” (</a:t>
            </a:r>
            <a:r>
              <a:rPr lang="en-GB" sz="1800" u="none" strike="noStrike" dirty="0" err="1">
                <a:effectLst/>
                <a:latin typeface="Arial" panose="020B0604020202020204" pitchFamily="34" charset="0"/>
                <a:ea typeface="Times New Roman" panose="02020603050405020304" pitchFamily="18" charset="0"/>
              </a:rPr>
              <a:t>Kanesan</a:t>
            </a:r>
            <a:r>
              <a:rPr lang="en-GB" sz="1800" u="none" strike="noStrike" dirty="0">
                <a:effectLst/>
                <a:latin typeface="Arial" panose="020B0604020202020204" pitchFamily="34" charset="0"/>
                <a:ea typeface="Times New Roman" panose="02020603050405020304" pitchFamily="18" charset="0"/>
              </a:rPr>
              <a:t> and </a:t>
            </a:r>
            <a:r>
              <a:rPr lang="en-GB" sz="1800" u="none" strike="noStrike" dirty="0" err="1">
                <a:effectLst/>
                <a:latin typeface="Arial" panose="020B0604020202020204" pitchFamily="34" charset="0"/>
                <a:ea typeface="Times New Roman" panose="02020603050405020304" pitchFamily="18" charset="0"/>
              </a:rPr>
              <a:t>Fauzan</a:t>
            </a:r>
            <a:r>
              <a:rPr lang="en-GB" sz="1800" u="none" strike="noStrike" dirty="0">
                <a:effectLst/>
                <a:latin typeface="Arial" panose="020B0604020202020204" pitchFamily="34" charset="0"/>
                <a:ea typeface="Times New Roman" panose="02020603050405020304" pitchFamily="18" charset="0"/>
              </a:rPr>
              <a:t>, 2019)</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6146" name="Picture 2" descr="Emotional Intelligence | The Neurosurgical Atlas">
            <a:extLst>
              <a:ext uri="{FF2B5EF4-FFF2-40B4-BE49-F238E27FC236}">
                <a16:creationId xmlns:a16="http://schemas.microsoft.com/office/drawing/2014/main" id="{A400D38C-0CDF-6E01-7E5A-63425853A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127" y="1699649"/>
            <a:ext cx="5676131" cy="4132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017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1B69-1CEB-1D18-B096-C82BC300469A}"/>
              </a:ext>
            </a:extLst>
          </p:cNvPr>
          <p:cNvSpPr>
            <a:spLocks noGrp="1"/>
          </p:cNvSpPr>
          <p:nvPr>
            <p:ph type="title"/>
          </p:nvPr>
        </p:nvSpPr>
        <p:spPr>
          <a:xfrm>
            <a:off x="0" y="0"/>
            <a:ext cx="4530213" cy="1375185"/>
          </a:xfrm>
        </p:spPr>
        <p:txBody>
          <a:bodyPr>
            <a:normAutofit/>
          </a:bodyPr>
          <a:lstStyle/>
          <a:p>
            <a:pPr algn="ctr"/>
            <a:r>
              <a:rPr lang="en-GB" sz="2400" b="1" dirty="0">
                <a:effectLst/>
                <a:latin typeface="Arial" panose="020B0604020202020204" pitchFamily="34" charset="0"/>
                <a:ea typeface="Arial" panose="020B0604020202020204" pitchFamily="34" charset="0"/>
              </a:rPr>
              <a:t>MANAGING CHANGE 1</a:t>
            </a:r>
            <a:endParaRPr lang="en-IN" sz="5400" b="1" dirty="0"/>
          </a:p>
        </p:txBody>
      </p:sp>
      <p:sp>
        <p:nvSpPr>
          <p:cNvPr id="3" name="Content Placeholder 2">
            <a:extLst>
              <a:ext uri="{FF2B5EF4-FFF2-40B4-BE49-F238E27FC236}">
                <a16:creationId xmlns:a16="http://schemas.microsoft.com/office/drawing/2014/main" id="{F2B70FD1-EAEE-4F56-9D71-D09C1F80CE61}"/>
              </a:ext>
            </a:extLst>
          </p:cNvPr>
          <p:cNvSpPr>
            <a:spLocks noGrp="1"/>
          </p:cNvSpPr>
          <p:nvPr>
            <p:ph idx="1"/>
          </p:nvPr>
        </p:nvSpPr>
        <p:spPr>
          <a:xfrm>
            <a:off x="0" y="1195490"/>
            <a:ext cx="4677697" cy="5662510"/>
          </a:xfrm>
        </p:spPr>
        <p:txBody>
          <a:bodyPr>
            <a:normAutofit fontScale="92500"/>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The organisational leadership should embrace the change by adopting the power of transformational leadership for the automation transition (Manning and Curtis,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One must ensure that it establishes a concrete and attractive vision statement, also it has to make sure that the necessary training has been provided thoroughly.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“We live in a world in which there is an acute consciousness of both change itself and the necessity for it” (Hopwood, 2019).</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122" name="Picture 2" descr="Inspire others through transformational leadership">
            <a:extLst>
              <a:ext uri="{FF2B5EF4-FFF2-40B4-BE49-F238E27FC236}">
                <a16:creationId xmlns:a16="http://schemas.microsoft.com/office/drawing/2014/main" id="{2F96396A-FB3A-94CE-025B-EC213D3E0E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8941" y="1488150"/>
            <a:ext cx="4171378" cy="3881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688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A543-1881-7126-E03B-C009300A6CFF}"/>
              </a:ext>
            </a:extLst>
          </p:cNvPr>
          <p:cNvSpPr>
            <a:spLocks noGrp="1"/>
          </p:cNvSpPr>
          <p:nvPr>
            <p:ph type="title"/>
          </p:nvPr>
        </p:nvSpPr>
        <p:spPr>
          <a:xfrm>
            <a:off x="8141109" y="650260"/>
            <a:ext cx="4186084" cy="913069"/>
          </a:xfrm>
        </p:spPr>
        <p:txBody>
          <a:bodyPr>
            <a:normAutofit/>
          </a:bodyPr>
          <a:lstStyle/>
          <a:p>
            <a:pPr algn="ctr"/>
            <a:r>
              <a:rPr lang="en-GB" sz="2400" b="1" dirty="0">
                <a:effectLst/>
                <a:latin typeface="Arial" panose="020B0604020202020204" pitchFamily="34" charset="0"/>
                <a:ea typeface="Arial" panose="020B0604020202020204" pitchFamily="34" charset="0"/>
              </a:rPr>
              <a:t>MANAGING CHANGE: POSITIVE IMPACT</a:t>
            </a:r>
            <a:endParaRPr lang="en-IN" sz="5400" b="1" dirty="0"/>
          </a:p>
        </p:txBody>
      </p:sp>
      <p:sp>
        <p:nvSpPr>
          <p:cNvPr id="3" name="Content Placeholder 2">
            <a:extLst>
              <a:ext uri="{FF2B5EF4-FFF2-40B4-BE49-F238E27FC236}">
                <a16:creationId xmlns:a16="http://schemas.microsoft.com/office/drawing/2014/main" id="{01B58A2B-7EF8-5337-7651-388F51A503EE}"/>
              </a:ext>
            </a:extLst>
          </p:cNvPr>
          <p:cNvSpPr>
            <a:spLocks noGrp="1"/>
          </p:cNvSpPr>
          <p:nvPr>
            <p:ph idx="1"/>
          </p:nvPr>
        </p:nvSpPr>
        <p:spPr>
          <a:xfrm>
            <a:off x="8308258" y="1864953"/>
            <a:ext cx="3782961" cy="4993047"/>
          </a:xfrm>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Transformational leadership involves having the ability to encourage the employees (Day </a:t>
            </a:r>
            <a:r>
              <a:rPr lang="en-GB" sz="1800" i="1" u="none" strike="noStrike" dirty="0">
                <a:effectLst/>
                <a:latin typeface="Arial" panose="020B0604020202020204" pitchFamily="34" charset="0"/>
                <a:ea typeface="Times New Roman" panose="02020603050405020304" pitchFamily="18" charset="0"/>
              </a:rPr>
              <a:t>et al.,</a:t>
            </a:r>
            <a:r>
              <a:rPr lang="en-GB" sz="1800" u="none" strike="noStrike" dirty="0">
                <a:effectLst/>
                <a:latin typeface="Arial" panose="020B0604020202020204" pitchFamily="34" charset="0"/>
                <a:ea typeface="Times New Roman" panose="02020603050405020304" pitchFamily="18" charset="0"/>
              </a:rPr>
              <a:t> 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Establishes and maintains trust by encouraging the subordinates to provide information (Grint and Jones,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Acknowledges individual efforts and provides chances for professional development.</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8194" name="Picture 2" descr="The Four Essential Components of Transformational Leadership - Rollins  College - Crummer School of Business">
            <a:extLst>
              <a:ext uri="{FF2B5EF4-FFF2-40B4-BE49-F238E27FC236}">
                <a16:creationId xmlns:a16="http://schemas.microsoft.com/office/drawing/2014/main" id="{88C60088-3EA6-9A0A-9AD1-3254A7A7B5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2812" y="2209800"/>
            <a:ext cx="5964903" cy="3355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02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B82AA-3D49-5CF1-6A71-AA65A53FE10E}"/>
              </a:ext>
            </a:extLst>
          </p:cNvPr>
          <p:cNvSpPr>
            <a:spLocks noGrp="1"/>
          </p:cNvSpPr>
          <p:nvPr>
            <p:ph type="title"/>
          </p:nvPr>
        </p:nvSpPr>
        <p:spPr>
          <a:xfrm>
            <a:off x="0" y="209754"/>
            <a:ext cx="4198374" cy="1276862"/>
          </a:xfrm>
        </p:spPr>
        <p:txBody>
          <a:bodyPr>
            <a:normAutofit/>
          </a:bodyPr>
          <a:lstStyle/>
          <a:p>
            <a:pPr algn="ctr"/>
            <a:r>
              <a:rPr lang="en-GB" sz="2400" b="1" dirty="0">
                <a:effectLst/>
                <a:latin typeface="Arial" panose="020B0604020202020204" pitchFamily="34" charset="0"/>
                <a:ea typeface="Arial" panose="020B0604020202020204" pitchFamily="34" charset="0"/>
              </a:rPr>
              <a:t>MANAGING CHANGE: NEGATIVE IMPACT</a:t>
            </a:r>
            <a:endParaRPr lang="en-IN" sz="5400" b="1" dirty="0"/>
          </a:p>
        </p:txBody>
      </p:sp>
      <p:sp>
        <p:nvSpPr>
          <p:cNvPr id="3" name="Content Placeholder 2">
            <a:extLst>
              <a:ext uri="{FF2B5EF4-FFF2-40B4-BE49-F238E27FC236}">
                <a16:creationId xmlns:a16="http://schemas.microsoft.com/office/drawing/2014/main" id="{2313F54C-28C3-2FCE-E987-DDE861729592}"/>
              </a:ext>
            </a:extLst>
          </p:cNvPr>
          <p:cNvSpPr>
            <a:spLocks noGrp="1"/>
          </p:cNvSpPr>
          <p:nvPr>
            <p:ph idx="1"/>
          </p:nvPr>
        </p:nvSpPr>
        <p:spPr>
          <a:xfrm>
            <a:off x="0" y="1805960"/>
            <a:ext cx="4198374" cy="5125781"/>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While Transformational leadership is effective, it is often time-consuming and quite hard to practice (</a:t>
            </a:r>
            <a:r>
              <a:rPr lang="en-GB" sz="1800" u="none" strike="noStrike" dirty="0" err="1">
                <a:effectLst/>
                <a:latin typeface="Arial" panose="020B0604020202020204" pitchFamily="34" charset="0"/>
                <a:ea typeface="Times New Roman" panose="02020603050405020304" pitchFamily="18" charset="0"/>
              </a:rPr>
              <a:t>Siangchokyoo</a:t>
            </a:r>
            <a:r>
              <a:rPr lang="en-GB" sz="1800" u="none" strike="noStrike" dirty="0">
                <a:effectLst/>
                <a:latin typeface="Arial" panose="020B0604020202020204" pitchFamily="34" charset="0"/>
                <a:ea typeface="Times New Roman" panose="02020603050405020304" pitchFamily="18" charset="0"/>
              </a:rPr>
              <a:t> </a:t>
            </a:r>
            <a:r>
              <a:rPr lang="en-GB" sz="1800" i="1" u="none" strike="noStrike" dirty="0">
                <a:effectLst/>
                <a:latin typeface="Arial" panose="020B0604020202020204" pitchFamily="34" charset="0"/>
                <a:ea typeface="Times New Roman" panose="02020603050405020304" pitchFamily="18" charset="0"/>
              </a:rPr>
              <a:t>et al.,</a:t>
            </a:r>
            <a:r>
              <a:rPr lang="en-GB" sz="1800" u="none" strike="noStrike" dirty="0">
                <a:effectLst/>
                <a:latin typeface="Arial" panose="020B0604020202020204" pitchFamily="34" charset="0"/>
                <a:ea typeface="Times New Roman" panose="02020603050405020304" pitchFamily="18" charset="0"/>
              </a:rPr>
              <a:t> 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May take focus off certain practical implications of automation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Potential for employee resistance and burnout due to high expectations</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9218" name="Picture 2" descr="Transformational Leadership - Overview, How It Works, Characteristics">
            <a:extLst>
              <a:ext uri="{FF2B5EF4-FFF2-40B4-BE49-F238E27FC236}">
                <a16:creationId xmlns:a16="http://schemas.microsoft.com/office/drawing/2014/main" id="{9328A22B-46C1-5EA7-DE35-25C7681450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8007" y="1052363"/>
            <a:ext cx="4792611" cy="4487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679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A0AA8-C21E-20F4-5B6A-9FAFA0A5E47A}"/>
              </a:ext>
            </a:extLst>
          </p:cNvPr>
          <p:cNvSpPr>
            <a:spLocks noGrp="1"/>
          </p:cNvSpPr>
          <p:nvPr>
            <p:ph type="title"/>
          </p:nvPr>
        </p:nvSpPr>
        <p:spPr>
          <a:xfrm>
            <a:off x="8507361" y="0"/>
            <a:ext cx="3546987" cy="1267030"/>
          </a:xfrm>
        </p:spPr>
        <p:txBody>
          <a:bodyPr>
            <a:normAutofit/>
          </a:bodyPr>
          <a:lstStyle/>
          <a:p>
            <a:pPr algn="ctr"/>
            <a:r>
              <a:rPr lang="en-GB" sz="2400" b="1" dirty="0">
                <a:effectLst/>
                <a:latin typeface="Arial" panose="020B0604020202020204" pitchFamily="34" charset="0"/>
                <a:ea typeface="Arial" panose="020B0604020202020204" pitchFamily="34" charset="0"/>
              </a:rPr>
              <a:t>CONCLUSION</a:t>
            </a:r>
            <a:endParaRPr lang="en-IN" sz="5400" b="1" dirty="0"/>
          </a:p>
        </p:txBody>
      </p:sp>
      <p:sp>
        <p:nvSpPr>
          <p:cNvPr id="3" name="Content Placeholder 2">
            <a:extLst>
              <a:ext uri="{FF2B5EF4-FFF2-40B4-BE49-F238E27FC236}">
                <a16:creationId xmlns:a16="http://schemas.microsoft.com/office/drawing/2014/main" id="{B9899B19-7506-02A3-BAB6-813A2B6825AF}"/>
              </a:ext>
            </a:extLst>
          </p:cNvPr>
          <p:cNvSpPr>
            <a:spLocks noGrp="1"/>
          </p:cNvSpPr>
          <p:nvPr>
            <p:ph idx="1"/>
          </p:nvPr>
        </p:nvSpPr>
        <p:spPr>
          <a:xfrm>
            <a:off x="8369710" y="1550321"/>
            <a:ext cx="3822290" cy="5794376"/>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Historic technologies and the long and winding road of transformative leadership</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Is a competent mix of both the promotion of employee autonomy and sound strategy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rPr>
              <a:t>Turns potential disruption into an opportunity for growth and innovation</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10244" name="Picture 4" descr="The Impact of Transformational Leadership on Staff Performance">
            <a:extLst>
              <a:ext uri="{FF2B5EF4-FFF2-40B4-BE49-F238E27FC236}">
                <a16:creationId xmlns:a16="http://schemas.microsoft.com/office/drawing/2014/main" id="{3949C9FD-5E8D-0279-D268-E41F4CC1A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2346" y="2020221"/>
            <a:ext cx="4163654" cy="249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0111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487CE-25B7-E205-5634-90DABD571F28}"/>
              </a:ext>
            </a:extLst>
          </p:cNvPr>
          <p:cNvSpPr>
            <a:spLocks noGrp="1"/>
          </p:cNvSpPr>
          <p:nvPr>
            <p:ph type="title"/>
          </p:nvPr>
        </p:nvSpPr>
        <p:spPr/>
        <p:txBody>
          <a:bodyPr>
            <a:normAutofit/>
          </a:bodyPr>
          <a:lstStyle/>
          <a:p>
            <a:pPr algn="ctr"/>
            <a:r>
              <a:rPr lang="en-GB" sz="2400" b="1" kern="0" dirty="0">
                <a:effectLst/>
                <a:latin typeface="Arial" panose="020B0604020202020204" pitchFamily="34" charset="0"/>
                <a:cs typeface="Arial" panose="020B0604020202020204" pitchFamily="34" charset="0"/>
              </a:rPr>
              <a:t>REFERENCE LIST</a:t>
            </a:r>
            <a:br>
              <a:rPr lang="en-IN" sz="2400" b="1" kern="0" dirty="0">
                <a:effectLst/>
                <a:latin typeface="Times New Roman" panose="02020603050405020304" pitchFamily="18" charset="0"/>
                <a:cs typeface="Arial" panose="020B0604020202020204" pitchFamily="34" charset="0"/>
              </a:rPr>
            </a:br>
            <a:endParaRPr lang="en-IN" sz="5400" dirty="0"/>
          </a:p>
        </p:txBody>
      </p:sp>
      <p:sp>
        <p:nvSpPr>
          <p:cNvPr id="3" name="Content Placeholder 2">
            <a:extLst>
              <a:ext uri="{FF2B5EF4-FFF2-40B4-BE49-F238E27FC236}">
                <a16:creationId xmlns:a16="http://schemas.microsoft.com/office/drawing/2014/main" id="{50D9C91E-ABAB-5281-B931-F29BEEF01CEA}"/>
              </a:ext>
            </a:extLst>
          </p:cNvPr>
          <p:cNvSpPr>
            <a:spLocks noGrp="1"/>
          </p:cNvSpPr>
          <p:nvPr>
            <p:ph idx="1"/>
          </p:nvPr>
        </p:nvSpPr>
        <p:spPr/>
        <p:txBody>
          <a:bodyPr>
            <a:normAutofit fontScale="92500" lnSpcReduction="20000"/>
          </a:bodyPr>
          <a:lstStyle/>
          <a:p>
            <a:pPr algn="just">
              <a:lnSpc>
                <a:spcPct val="150000"/>
              </a:lnSpc>
            </a:pPr>
            <a:r>
              <a:rPr lang="en-GB" sz="1800" dirty="0">
                <a:effectLst/>
                <a:latin typeface="Arial" panose="020B0604020202020204" pitchFamily="34" charset="0"/>
                <a:ea typeface="Times New Roman" panose="02020603050405020304" pitchFamily="18" charset="0"/>
              </a:rPr>
              <a:t>Banks, G.C., Dionne, S.D., Mast, M.S. and </a:t>
            </a:r>
            <a:r>
              <a:rPr lang="en-GB" sz="1800" dirty="0" err="1">
                <a:effectLst/>
                <a:latin typeface="Arial" panose="020B0604020202020204" pitchFamily="34" charset="0"/>
                <a:ea typeface="Times New Roman" panose="02020603050405020304" pitchFamily="18" charset="0"/>
              </a:rPr>
              <a:t>Sayama</a:t>
            </a:r>
            <a:r>
              <a:rPr lang="en-GB" sz="1800" dirty="0">
                <a:effectLst/>
                <a:latin typeface="Arial" panose="020B0604020202020204" pitchFamily="34" charset="0"/>
                <a:ea typeface="Times New Roman" panose="02020603050405020304" pitchFamily="18" charset="0"/>
              </a:rPr>
              <a:t>, H., (2022). Leadership in the digital era: A review of who, what, when, where, and why. The Leadership Quarterly, 33(5), p.101634.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Bass, B.L., (2019). What is leadership? Leadership in surgery, pp.1-10.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Benmira</a:t>
            </a:r>
            <a:r>
              <a:rPr lang="en-GB" sz="1800" dirty="0">
                <a:effectLst/>
                <a:latin typeface="Arial" panose="020B0604020202020204" pitchFamily="34" charset="0"/>
                <a:ea typeface="Times New Roman" panose="02020603050405020304" pitchFamily="18" charset="0"/>
              </a:rPr>
              <a:t>, S. and Agboola, M., (2021). Evolution of leadership theory. BMJ leader, pp. leader-(2020).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Cortellazzo</a:t>
            </a:r>
            <a:r>
              <a:rPr lang="en-GB" sz="1800" dirty="0">
                <a:effectLst/>
                <a:latin typeface="Arial" panose="020B0604020202020204" pitchFamily="34" charset="0"/>
                <a:ea typeface="Times New Roman" panose="02020603050405020304" pitchFamily="18" charset="0"/>
              </a:rPr>
              <a:t>, L., Bruni, E. and </a:t>
            </a:r>
            <a:r>
              <a:rPr lang="en-GB" sz="1800" dirty="0" err="1">
                <a:effectLst/>
                <a:latin typeface="Arial" panose="020B0604020202020204" pitchFamily="34" charset="0"/>
                <a:ea typeface="Times New Roman" panose="02020603050405020304" pitchFamily="18" charset="0"/>
              </a:rPr>
              <a:t>Zampieri</a:t>
            </a:r>
            <a:r>
              <a:rPr lang="en-GB" sz="1800" dirty="0">
                <a:effectLst/>
                <a:latin typeface="Arial" panose="020B0604020202020204" pitchFamily="34" charset="0"/>
                <a:ea typeface="Times New Roman" panose="02020603050405020304" pitchFamily="18" charset="0"/>
              </a:rPr>
              <a:t>, R., (2019). The role of leadership in a digitalized world: A review. Frontiers in Psychology, 10, p.1938.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Times New Roman" panose="02020603050405020304" pitchFamily="18" charset="0"/>
              </a:rPr>
              <a:t>Daniëls</a:t>
            </a:r>
            <a:r>
              <a:rPr lang="en-GB" sz="1800" dirty="0">
                <a:effectLst/>
                <a:latin typeface="Arial" panose="020B0604020202020204" pitchFamily="34" charset="0"/>
                <a:ea typeface="Times New Roman" panose="02020603050405020304" pitchFamily="18" charset="0"/>
              </a:rPr>
              <a:t>, E., </a:t>
            </a:r>
            <a:r>
              <a:rPr lang="en-GB" sz="1800" dirty="0" err="1">
                <a:effectLst/>
                <a:latin typeface="Arial" panose="020B0604020202020204" pitchFamily="34" charset="0"/>
                <a:ea typeface="Times New Roman" panose="02020603050405020304" pitchFamily="18" charset="0"/>
              </a:rPr>
              <a:t>Hondeghem</a:t>
            </a:r>
            <a:r>
              <a:rPr lang="en-GB" sz="1800" dirty="0">
                <a:effectLst/>
                <a:latin typeface="Arial" panose="020B0604020202020204" pitchFamily="34" charset="0"/>
                <a:ea typeface="Times New Roman" panose="02020603050405020304" pitchFamily="18" charset="0"/>
              </a:rPr>
              <a:t>, A. and </a:t>
            </a:r>
            <a:r>
              <a:rPr lang="en-GB" sz="1800" dirty="0" err="1">
                <a:effectLst/>
                <a:latin typeface="Arial" panose="020B0604020202020204" pitchFamily="34" charset="0"/>
                <a:ea typeface="Times New Roman" panose="02020603050405020304" pitchFamily="18" charset="0"/>
              </a:rPr>
              <a:t>Dochy</a:t>
            </a:r>
            <a:r>
              <a:rPr lang="en-GB" sz="1800" dirty="0">
                <a:effectLst/>
                <a:latin typeface="Arial" panose="020B0604020202020204" pitchFamily="34" charset="0"/>
                <a:ea typeface="Times New Roman" panose="02020603050405020304" pitchFamily="18" charset="0"/>
              </a:rPr>
              <a:t>, F., (2019). A review on leadership and leadership development in educational settings. Educational research review, 27, pp.110-125.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rPr>
              <a:t>Day, C., Sammons, P. and </a:t>
            </a:r>
            <a:r>
              <a:rPr lang="en-GB" sz="1800" dirty="0" err="1">
                <a:effectLst/>
                <a:latin typeface="Arial" panose="020B0604020202020204" pitchFamily="34" charset="0"/>
                <a:ea typeface="Times New Roman" panose="02020603050405020304" pitchFamily="18" charset="0"/>
              </a:rPr>
              <a:t>Gorgen</a:t>
            </a:r>
            <a:r>
              <a:rPr lang="en-GB" sz="1800" dirty="0">
                <a:effectLst/>
                <a:latin typeface="Arial" panose="020B0604020202020204" pitchFamily="34" charset="0"/>
                <a:ea typeface="Times New Roman" panose="02020603050405020304" pitchFamily="18" charset="0"/>
              </a:rPr>
              <a:t>, K., (2020). Successful School Leadership. Education development trust. </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3538410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638AD-45CC-421C-DEF7-EA2D6AA8AF4F}"/>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0CAFC734-BA84-37E9-4924-D23102FB93C9}"/>
              </a:ext>
            </a:extLst>
          </p:cNvPr>
          <p:cNvSpPr>
            <a:spLocks noGrp="1"/>
          </p:cNvSpPr>
          <p:nvPr>
            <p:ph idx="1"/>
          </p:nvPr>
        </p:nvSpPr>
        <p:spPr/>
        <p:txBody>
          <a:bodyPr/>
          <a:lstStyle/>
          <a:p>
            <a:endParaRPr lang="en-IN"/>
          </a:p>
        </p:txBody>
      </p:sp>
      <p:pic>
        <p:nvPicPr>
          <p:cNvPr id="11268" name="Picture 4" descr="Free Thanks PowerPoint, Canva, and Google Slides Templates">
            <a:extLst>
              <a:ext uri="{FF2B5EF4-FFF2-40B4-BE49-F238E27FC236}">
                <a16:creationId xmlns:a16="http://schemas.microsoft.com/office/drawing/2014/main" id="{1A83A032-4C2A-017D-355A-4618D6DD4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16149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2348</Words>
  <Application>Microsoft Office PowerPoint</Application>
  <PresentationFormat>Widescreen</PresentationFormat>
  <Paragraphs>95</Paragraphs>
  <Slides>13</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Amasis MT Pro</vt:lpstr>
      <vt:lpstr>Arial</vt:lpstr>
      <vt:lpstr>Calibri</vt:lpstr>
      <vt:lpstr>Calibri Light</vt:lpstr>
      <vt:lpstr>Times New Roman</vt:lpstr>
      <vt:lpstr>Office 2013 - 2022 Theme</vt:lpstr>
      <vt:lpstr>LEADERSHIP AND CHANGE   MARIA NITA  student id:2128458</vt:lpstr>
      <vt:lpstr>INTRODUCTION</vt:lpstr>
      <vt:lpstr>COMPASSIONATE LEADERSHIP IMPACT ON CHANGE</vt:lpstr>
      <vt:lpstr>QUESTIONNAIRE EVIDENCE 1</vt:lpstr>
      <vt:lpstr>QUESTIONNAIRE EVIDENCE 2</vt:lpstr>
      <vt:lpstr>QUESTIONNAIRE EVIDENCE 3 </vt:lpstr>
      <vt:lpstr>EMOTIONAL INTELLIGENCE 1 </vt:lpstr>
      <vt:lpstr>MANAGING CHANGE 1</vt:lpstr>
      <vt:lpstr>MANAGING CHANGE: POSITIVE IMPACT</vt:lpstr>
      <vt:lpstr>MANAGING CHANGE: NEGATIVE IMPACT</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2024-12-07T06:09:19Z</dcterms:created>
  <dcterms:modified xsi:type="dcterms:W3CDTF">2024-12-08T23:33:55Z</dcterms:modified>
</cp:coreProperties>
</file>