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9" r:id="rId3"/>
    <p:sldId id="257" r:id="rId4"/>
    <p:sldId id="258" r:id="rId5"/>
    <p:sldId id="259" r:id="rId6"/>
    <p:sldId id="261" r:id="rId7"/>
    <p:sldId id="260" r:id="rId8"/>
    <p:sldId id="268" r:id="rId9"/>
    <p:sldId id="267" r:id="rId10"/>
    <p:sldId id="265" r:id="rId11"/>
    <p:sldId id="266" r:id="rId12"/>
    <p:sldId id="270" r:id="rId13"/>
    <p:sldId id="262"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6ED5C"/>
    <a:srgbClr val="5071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34" autoAdjust="0"/>
    <p:restoredTop sz="94660"/>
  </p:normalViewPr>
  <p:slideViewPr>
    <p:cSldViewPr snapToGrid="0">
      <p:cViewPr varScale="1">
        <p:scale>
          <a:sx n="64" d="100"/>
          <a:sy n="64" d="100"/>
        </p:scale>
        <p:origin x="200"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5397E-0825-4FFC-B14C-3B24CD7DD48F}" type="datetimeFigureOut">
              <a:rPr lang="en-US" smtClean="0"/>
              <a:t>3/29/19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120275-49A5-4AB1-B2BA-8826A4B9B8A2}" type="slidenum">
              <a:rPr lang="en-US" smtClean="0"/>
              <a:t>‹#›</a:t>
            </a:fld>
            <a:endParaRPr lang="en-US"/>
          </a:p>
        </p:txBody>
      </p:sp>
    </p:spTree>
    <p:extLst>
      <p:ext uri="{BB962C8B-B14F-4D97-AF65-F5344CB8AC3E}">
        <p14:creationId xmlns:p14="http://schemas.microsoft.com/office/powerpoint/2010/main" val="4181572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3/29/19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3/29/19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3/29/19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3/29/19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3/29/19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3/29/19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3/29/19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tripvam.com/"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tripvam.com/2019/01/31/sofia-locals-martin/" TargetMode="External"/><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dubrovniktimes.com/news/croatia/item/4013-bulgarian-air-charter-announces-new-flights-to-croatia" TargetMode="External"/><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Balkans" TargetMode="External"/><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images.martechadvisor.com/images/uploads/content_images/social_media_5717af2ecafeb.jpg" TargetMode="External"/><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1961C-6140-46DB-8739-8D4D33CDF86F}"/>
              </a:ext>
            </a:extLst>
          </p:cNvPr>
          <p:cNvSpPr>
            <a:spLocks noGrp="1"/>
          </p:cNvSpPr>
          <p:nvPr>
            <p:ph type="ctrTitle"/>
          </p:nvPr>
        </p:nvSpPr>
        <p:spPr/>
        <p:txBody>
          <a:bodyPr/>
          <a:lstStyle/>
          <a:p>
            <a:r>
              <a:rPr lang="en-US" sz="6000" dirty="0">
                <a:latin typeface="Arial" panose="020B0604020202020204" pitchFamily="34" charset="0"/>
                <a:cs typeface="Arial" panose="020B0604020202020204" pitchFamily="34" charset="0"/>
              </a:rPr>
              <a:t>Title:</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 licensed tour operator</a:t>
            </a:r>
            <a:br>
              <a:rPr lang="en-US" sz="6000" dirty="0">
                <a:latin typeface="Arial" panose="020B0604020202020204" pitchFamily="34" charset="0"/>
                <a:cs typeface="Arial" panose="020B0604020202020204" pitchFamily="34" charset="0"/>
              </a:rPr>
            </a:br>
            <a:r>
              <a:rPr lang="en-US" sz="6000" dirty="0">
                <a:latin typeface="Arial" panose="020B0604020202020204" pitchFamily="34" charset="0"/>
                <a:cs typeface="Arial" panose="020B0604020202020204" pitchFamily="34" charset="0"/>
              </a:rPr>
              <a:t> </a:t>
            </a:r>
            <a:r>
              <a:rPr lang="en-US" sz="6000" dirty="0" err="1">
                <a:solidFill>
                  <a:schemeClr val="bg1"/>
                </a:solidFill>
                <a:latin typeface="Arial" panose="020B0604020202020204" pitchFamily="34" charset="0"/>
                <a:cs typeface="Arial" panose="020B0604020202020204" pitchFamily="34" charset="0"/>
              </a:rPr>
              <a:t>T</a:t>
            </a:r>
            <a:r>
              <a:rPr lang="en-US" sz="6000" dirty="0" err="1">
                <a:solidFill>
                  <a:srgbClr val="92D050"/>
                </a:solidFill>
                <a:latin typeface="Arial" panose="020B0604020202020204" pitchFamily="34" charset="0"/>
                <a:cs typeface="Arial" panose="020B0604020202020204" pitchFamily="34" charset="0"/>
              </a:rPr>
              <a:t>R</a:t>
            </a:r>
            <a:r>
              <a:rPr lang="en-US" sz="6000" dirty="0" err="1">
                <a:solidFill>
                  <a:srgbClr val="FF0000"/>
                </a:solidFill>
                <a:latin typeface="Arial" panose="020B0604020202020204" pitchFamily="34" charset="0"/>
                <a:cs typeface="Arial" panose="020B0604020202020204" pitchFamily="34" charset="0"/>
              </a:rPr>
              <a:t>I</a:t>
            </a:r>
            <a:r>
              <a:rPr lang="en-US" sz="6000" dirty="0" err="1">
                <a:latin typeface="Arial" panose="020B0604020202020204" pitchFamily="34" charset="0"/>
                <a:cs typeface="Arial" panose="020B0604020202020204" pitchFamily="34" charset="0"/>
              </a:rPr>
              <a:t>pvam</a:t>
            </a:r>
            <a:endParaRPr lang="en-US" sz="6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2650F5D-E1CD-41AE-BDFE-7F12970DEB83}"/>
              </a:ext>
            </a:extLst>
          </p:cNvPr>
          <p:cNvSpPr>
            <a:spLocks noGrp="1"/>
          </p:cNvSpPr>
          <p:nvPr>
            <p:ph type="subTitle" idx="1"/>
          </p:nvPr>
        </p:nvSpPr>
        <p:spPr/>
        <p:txBody>
          <a:bodyPr>
            <a:normAutofit/>
          </a:bodyPr>
          <a:lstStyle/>
          <a:p>
            <a:r>
              <a:rPr lang="en-US" sz="1800" dirty="0">
                <a:latin typeface="Arial" panose="020B0604020202020204" pitchFamily="34" charset="0"/>
                <a:cs typeface="Arial" panose="020B0604020202020204" pitchFamily="34" charset="0"/>
              </a:rPr>
              <a:t>(Marketing Environmental Audit) </a:t>
            </a:r>
          </a:p>
        </p:txBody>
      </p:sp>
      <p:pic>
        <p:nvPicPr>
          <p:cNvPr id="7" name="Picture 6" descr="A picture containing accessory, umbrella&#10;&#10;Description automatically generated">
            <a:extLst>
              <a:ext uri="{FF2B5EF4-FFF2-40B4-BE49-F238E27FC236}">
                <a16:creationId xmlns:a16="http://schemas.microsoft.com/office/drawing/2014/main" id="{C804003D-2FF9-A148-8FD3-7BE4A1219C89}"/>
              </a:ext>
            </a:extLst>
          </p:cNvPr>
          <p:cNvPicPr>
            <a:picLocks noChangeAspect="1"/>
          </p:cNvPicPr>
          <p:nvPr/>
        </p:nvPicPr>
        <p:blipFill>
          <a:blip r:embed="rId2"/>
          <a:stretch>
            <a:fillRect/>
          </a:stretch>
        </p:blipFill>
        <p:spPr>
          <a:xfrm>
            <a:off x="1454356" y="3761509"/>
            <a:ext cx="2451100" cy="2235200"/>
          </a:xfrm>
          <a:prstGeom prst="rect">
            <a:avLst/>
          </a:prstGeom>
        </p:spPr>
      </p:pic>
    </p:spTree>
    <p:extLst>
      <p:ext uri="{BB962C8B-B14F-4D97-AF65-F5344CB8AC3E}">
        <p14:creationId xmlns:p14="http://schemas.microsoft.com/office/powerpoint/2010/main" val="1860133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650E260-209C-954A-9B36-CBC0ABEDD5EA}"/>
              </a:ext>
            </a:extLst>
          </p:cNvPr>
          <p:cNvSpPr>
            <a:spLocks noGrp="1"/>
          </p:cNvSpPr>
          <p:nvPr>
            <p:ph sz="half" idx="2"/>
          </p:nvPr>
        </p:nvSpPr>
        <p:spPr>
          <a:xfrm>
            <a:off x="5577215" y="3282156"/>
            <a:ext cx="4979949" cy="2585244"/>
          </a:xfrm>
        </p:spPr>
        <p:txBody>
          <a:bodyPr/>
          <a:lstStyle/>
          <a:p>
            <a:pPr marL="0" indent="0">
              <a:buNone/>
            </a:pPr>
            <a:r>
              <a:rPr lang="en-US" dirty="0">
                <a:latin typeface="Arial" panose="020B0604020202020204" pitchFamily="34" charset="0"/>
                <a:cs typeface="Arial" panose="020B0604020202020204" pitchFamily="34" charset="0"/>
              </a:rPr>
              <a:t>      </a:t>
            </a:r>
            <a:endParaRPr lang="en-US" dirty="0"/>
          </a:p>
        </p:txBody>
      </p:sp>
      <p:sp>
        <p:nvSpPr>
          <p:cNvPr id="15" name="TextBox 14">
            <a:extLst>
              <a:ext uri="{FF2B5EF4-FFF2-40B4-BE49-F238E27FC236}">
                <a16:creationId xmlns:a16="http://schemas.microsoft.com/office/drawing/2014/main" id="{8B008B55-2658-084F-91B9-A85BB5E14B73}"/>
              </a:ext>
            </a:extLst>
          </p:cNvPr>
          <p:cNvSpPr txBox="1"/>
          <p:nvPr/>
        </p:nvSpPr>
        <p:spPr>
          <a:xfrm>
            <a:off x="2941006" y="2371344"/>
            <a:ext cx="7315590" cy="369332"/>
          </a:xfrm>
          <a:prstGeom prst="rect">
            <a:avLst/>
          </a:prstGeom>
          <a:noFill/>
        </p:spPr>
        <p:txBody>
          <a:bodyPr wrap="square" rtlCol="0">
            <a:spAutoFit/>
          </a:bodyPr>
          <a:lstStyle/>
          <a:p>
            <a:endParaRPr lang="en-US" i="1" dirty="0"/>
          </a:p>
        </p:txBody>
      </p:sp>
      <p:sp>
        <p:nvSpPr>
          <p:cNvPr id="16" name="TextBox 15">
            <a:extLst>
              <a:ext uri="{FF2B5EF4-FFF2-40B4-BE49-F238E27FC236}">
                <a16:creationId xmlns:a16="http://schemas.microsoft.com/office/drawing/2014/main" id="{2636956C-665C-7F41-9765-6A2530C5D9CB}"/>
              </a:ext>
            </a:extLst>
          </p:cNvPr>
          <p:cNvSpPr txBox="1"/>
          <p:nvPr/>
        </p:nvSpPr>
        <p:spPr>
          <a:xfrm>
            <a:off x="969818" y="4805571"/>
            <a:ext cx="3942379" cy="1200329"/>
          </a:xfrm>
          <a:prstGeom prst="rect">
            <a:avLst/>
          </a:prstGeom>
          <a:noFill/>
        </p:spPr>
        <p:txBody>
          <a:bodyPr wrap="square" rtlCol="0">
            <a:spAutoFit/>
          </a:bodyPr>
          <a:lstStyle/>
          <a:p>
            <a:endParaRPr lang="en-US" dirty="0"/>
          </a:p>
          <a:p>
            <a:endParaRPr lang="en-US" dirty="0"/>
          </a:p>
          <a:p>
            <a:endParaRPr lang="en-US" dirty="0"/>
          </a:p>
          <a:p>
            <a:endParaRPr lang="en-US" dirty="0"/>
          </a:p>
        </p:txBody>
      </p:sp>
      <p:pic>
        <p:nvPicPr>
          <p:cNvPr id="18" name="Picture 17">
            <a:extLst>
              <a:ext uri="{FF2B5EF4-FFF2-40B4-BE49-F238E27FC236}">
                <a16:creationId xmlns:a16="http://schemas.microsoft.com/office/drawing/2014/main" id="{10EE903E-D015-0840-803A-60B231B04AAC}"/>
              </a:ext>
            </a:extLst>
          </p:cNvPr>
          <p:cNvPicPr>
            <a:picLocks noChangeAspect="1"/>
          </p:cNvPicPr>
          <p:nvPr/>
        </p:nvPicPr>
        <p:blipFill>
          <a:blip r:embed="rId2"/>
          <a:stretch>
            <a:fillRect/>
          </a:stretch>
        </p:blipFill>
        <p:spPr>
          <a:xfrm>
            <a:off x="3319267" y="1719039"/>
            <a:ext cx="5553466" cy="3838973"/>
          </a:xfrm>
          <a:prstGeom prst="rect">
            <a:avLst/>
          </a:prstGeom>
        </p:spPr>
      </p:pic>
      <p:sp>
        <p:nvSpPr>
          <p:cNvPr id="21" name="Rectangle 20">
            <a:extLst>
              <a:ext uri="{FF2B5EF4-FFF2-40B4-BE49-F238E27FC236}">
                <a16:creationId xmlns:a16="http://schemas.microsoft.com/office/drawing/2014/main" id="{E6C68547-3001-AB42-BCB0-28AB900E2D78}"/>
              </a:ext>
            </a:extLst>
          </p:cNvPr>
          <p:cNvSpPr/>
          <p:nvPr/>
        </p:nvSpPr>
        <p:spPr>
          <a:xfrm>
            <a:off x="-1875834" y="293852"/>
            <a:ext cx="9943023" cy="1384995"/>
          </a:xfrm>
          <a:prstGeom prst="rect">
            <a:avLst/>
          </a:prstGeom>
          <a:noFill/>
        </p:spPr>
        <p:txBody>
          <a:bodyPr wrap="square" lIns="91440" tIns="45720" rIns="91440" bIns="45720">
            <a:spAutoFit/>
          </a:bodyPr>
          <a:lstStyle/>
          <a:p>
            <a:pPr algn="ct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Katya Georgieva – 1815093</a:t>
            </a:r>
          </a:p>
          <a:p>
            <a:pPr algn="ct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Silviya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Tsekova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 1815097</a:t>
            </a:r>
          </a:p>
          <a:p>
            <a:pPr algn="ct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Volen</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Duz</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- 1815121</a:t>
            </a:r>
            <a:endPar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2" name="Rectangle 21">
            <a:extLst>
              <a:ext uri="{FF2B5EF4-FFF2-40B4-BE49-F238E27FC236}">
                <a16:creationId xmlns:a16="http://schemas.microsoft.com/office/drawing/2014/main" id="{C8E9581A-F492-1F4B-AFA8-451452B98E5F}"/>
              </a:ext>
            </a:extLst>
          </p:cNvPr>
          <p:cNvSpPr/>
          <p:nvPr/>
        </p:nvSpPr>
        <p:spPr>
          <a:xfrm>
            <a:off x="6264694" y="5805654"/>
            <a:ext cx="5772927" cy="954107"/>
          </a:xfrm>
          <a:prstGeom prst="rect">
            <a:avLst/>
          </a:prstGeom>
          <a:noFill/>
        </p:spPr>
        <p:txBody>
          <a:bodyPr wrap="none" lIns="91440" tIns="45720" rIns="91440" bIns="45720">
            <a:spAutoFit/>
          </a:bodyPr>
          <a:lstStyle/>
          <a:p>
            <a:pPr marL="0" indent="0" algn="ctr">
              <a:buNone/>
            </a:pP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Aleksandrina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Mincheva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 1815164</a:t>
            </a:r>
          </a:p>
          <a:p>
            <a:pPr marL="0" indent="0" algn="ctr">
              <a:buNone/>
            </a:pP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Stoyanka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US" sz="28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Tsvetkova</a:t>
            </a:r>
            <a:r>
              <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 1815041</a:t>
            </a:r>
            <a:endPar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164161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AA60E2-0355-4E67-838B-A002D1761B87}"/>
              </a:ext>
            </a:extLst>
          </p:cNvPr>
          <p:cNvSpPr>
            <a:spLocks noGrp="1"/>
          </p:cNvSpPr>
          <p:nvPr>
            <p:ph type="title"/>
          </p:nvPr>
        </p:nvSpPr>
        <p:spPr>
          <a:xfrm>
            <a:off x="1371600" y="316468"/>
            <a:ext cx="9601200" cy="1485900"/>
          </a:xfrm>
        </p:spPr>
        <p:txBody>
          <a:bodyPr>
            <a:noAutofit/>
          </a:bodyPr>
          <a:lstStyle/>
          <a:p>
            <a:r>
              <a:rPr lang="en-US" sz="2000" dirty="0">
                <a:latin typeface="Arial" panose="020B0604020202020204" pitchFamily="34" charset="0"/>
                <a:cs typeface="Arial" panose="020B0604020202020204" pitchFamily="34" charset="0"/>
              </a:rPr>
              <a:t>In </a:t>
            </a:r>
            <a:r>
              <a:rPr lang="en-US" sz="2800" dirty="0" err="1">
                <a:solidFill>
                  <a:schemeClr val="bg1"/>
                </a:solidFill>
                <a:latin typeface="Arial" panose="020B0604020202020204" pitchFamily="34" charset="0"/>
                <a:cs typeface="Arial" panose="020B0604020202020204" pitchFamily="34" charset="0"/>
              </a:rPr>
              <a:t>T</a:t>
            </a:r>
            <a:r>
              <a:rPr lang="en-US" sz="2800" dirty="0" err="1">
                <a:solidFill>
                  <a:srgbClr val="46ED5C"/>
                </a:solidFill>
                <a:latin typeface="Arial" panose="020B0604020202020204" pitchFamily="34" charset="0"/>
                <a:cs typeface="Arial" panose="020B0604020202020204" pitchFamily="34" charset="0"/>
              </a:rPr>
              <a:t>r</a:t>
            </a:r>
            <a:r>
              <a:rPr lang="en-US" sz="2800" dirty="0" err="1">
                <a:solidFill>
                  <a:srgbClr val="FF0000"/>
                </a:solidFill>
                <a:latin typeface="Arial" panose="020B0604020202020204" pitchFamily="34" charset="0"/>
                <a:cs typeface="Arial" panose="020B0604020202020204" pitchFamily="34" charset="0"/>
              </a:rPr>
              <a:t>i</a:t>
            </a:r>
            <a:r>
              <a:rPr lang="en-US" sz="2800" dirty="0" err="1">
                <a:solidFill>
                  <a:schemeClr val="tx1"/>
                </a:solidFill>
                <a:latin typeface="Arial" panose="020B0604020202020204" pitchFamily="34" charset="0"/>
                <a:cs typeface="Arial" panose="020B0604020202020204" pitchFamily="34" charset="0"/>
              </a:rPr>
              <a:t>pvam</a:t>
            </a:r>
            <a:r>
              <a:rPr lang="en-US" sz="2000" dirty="0">
                <a:latin typeface="Arial" panose="020B0604020202020204" pitchFamily="34" charset="0"/>
                <a:cs typeface="Arial" panose="020B0604020202020204" pitchFamily="34" charset="0"/>
              </a:rPr>
              <a:t>, the company creates unique and themed group and individual adventures in the form of stories where the main character is You. Company believe travel is not just about seeking new landscapes, but in having new eyes. The “</a:t>
            </a:r>
            <a:r>
              <a:rPr lang="en-US" sz="2000" dirty="0" err="1">
                <a:latin typeface="Arial" panose="020B0604020202020204" pitchFamily="34" charset="0"/>
                <a:cs typeface="Arial" panose="020B0604020202020204" pitchFamily="34" charset="0"/>
              </a:rPr>
              <a:t>Tripvam</a:t>
            </a:r>
            <a:r>
              <a:rPr lang="en-US" sz="2000" dirty="0">
                <a:latin typeface="Arial" panose="020B0604020202020204" pitchFamily="34" charset="0"/>
                <a:cs typeface="Arial" panose="020B0604020202020204" pitchFamily="34" charset="0"/>
              </a:rPr>
              <a:t> experience" is here to spark your imagination, awaken your senses and provoke the emotions so you can truly experience the destination with its history, culture and people.</a:t>
            </a:r>
            <a:br>
              <a:rPr lang="en-US" sz="2000" dirty="0"/>
            </a:br>
            <a:endParaRPr lang="en-US" sz="2000" dirty="0"/>
          </a:p>
        </p:txBody>
      </p:sp>
      <p:pic>
        <p:nvPicPr>
          <p:cNvPr id="7" name="Content Placeholder 6">
            <a:extLst>
              <a:ext uri="{FF2B5EF4-FFF2-40B4-BE49-F238E27FC236}">
                <a16:creationId xmlns:a16="http://schemas.microsoft.com/office/drawing/2014/main" id="{94C0ACB8-9312-4FC3-96C5-C3A92DA48D88}"/>
              </a:ext>
            </a:extLst>
          </p:cNvPr>
          <p:cNvPicPr>
            <a:picLocks noGrp="1" noChangeAspect="1"/>
          </p:cNvPicPr>
          <p:nvPr>
            <p:ph idx="1"/>
          </p:nvPr>
        </p:nvPicPr>
        <p:blipFill>
          <a:blip r:embed="rId2"/>
          <a:stretch>
            <a:fillRect/>
          </a:stretch>
        </p:blipFill>
        <p:spPr>
          <a:xfrm>
            <a:off x="1371600" y="2495257"/>
            <a:ext cx="9601200" cy="3559215"/>
          </a:xfrm>
        </p:spPr>
      </p:pic>
      <p:sp>
        <p:nvSpPr>
          <p:cNvPr id="9" name="TextBox 8">
            <a:extLst>
              <a:ext uri="{FF2B5EF4-FFF2-40B4-BE49-F238E27FC236}">
                <a16:creationId xmlns:a16="http://schemas.microsoft.com/office/drawing/2014/main" id="{2FE568EF-03FD-44FD-808E-2F7620ADA1E7}"/>
              </a:ext>
            </a:extLst>
          </p:cNvPr>
          <p:cNvSpPr txBox="1"/>
          <p:nvPr/>
        </p:nvSpPr>
        <p:spPr>
          <a:xfrm>
            <a:off x="9872462" y="6356866"/>
            <a:ext cx="3498573" cy="369332"/>
          </a:xfrm>
          <a:prstGeom prst="rect">
            <a:avLst/>
          </a:prstGeom>
          <a:noFill/>
        </p:spPr>
        <p:txBody>
          <a:bodyPr wrap="square" rtlCol="0">
            <a:spAutoFit/>
          </a:bodyPr>
          <a:lstStyle/>
          <a:p>
            <a:r>
              <a:rPr lang="en-US" i="1" dirty="0">
                <a:hlinkClick r:id="rId3"/>
              </a:rPr>
              <a:t>image </a:t>
            </a:r>
            <a:endParaRPr lang="en-US" i="1" dirty="0"/>
          </a:p>
        </p:txBody>
      </p:sp>
    </p:spTree>
    <p:extLst>
      <p:ext uri="{BB962C8B-B14F-4D97-AF65-F5344CB8AC3E}">
        <p14:creationId xmlns:p14="http://schemas.microsoft.com/office/powerpoint/2010/main" val="2900397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07695F-A838-4B8D-A46B-8A6363A8DF1A}"/>
              </a:ext>
            </a:extLst>
          </p:cNvPr>
          <p:cNvSpPr>
            <a:spLocks noGrp="1"/>
          </p:cNvSpPr>
          <p:nvPr>
            <p:ph type="ctrTitle"/>
          </p:nvPr>
        </p:nvSpPr>
        <p:spPr>
          <a:xfrm>
            <a:off x="1915128" y="1484243"/>
            <a:ext cx="8361229" cy="3723861"/>
          </a:xfrm>
        </p:spPr>
        <p:txBody>
          <a:bodyPr/>
          <a:lstStyle/>
          <a:p>
            <a:br>
              <a:rPr lang="en-US" sz="2400" dirty="0"/>
            </a:br>
            <a:br>
              <a:rPr lang="en-US" sz="2400" dirty="0"/>
            </a:br>
            <a:br>
              <a:rPr lang="en-US" sz="2400" dirty="0"/>
            </a:br>
            <a:br>
              <a:rPr lang="en-US" sz="2400" dirty="0"/>
            </a:br>
            <a:br>
              <a:rPr lang="en-US" sz="2400" dirty="0"/>
            </a:br>
            <a:br>
              <a:rPr lang="en-US" sz="2400" dirty="0"/>
            </a:br>
            <a:br>
              <a:rPr lang="en-US" sz="2400" dirty="0"/>
            </a:br>
            <a:endParaRPr lang="en-US" sz="2400" dirty="0"/>
          </a:p>
        </p:txBody>
      </p:sp>
      <p:sp>
        <p:nvSpPr>
          <p:cNvPr id="5" name="Subtitle 4">
            <a:extLst>
              <a:ext uri="{FF2B5EF4-FFF2-40B4-BE49-F238E27FC236}">
                <a16:creationId xmlns:a16="http://schemas.microsoft.com/office/drawing/2014/main" id="{321C4650-C196-4B88-A96E-EDECDE17055F}"/>
              </a:ext>
            </a:extLst>
          </p:cNvPr>
          <p:cNvSpPr>
            <a:spLocks noGrp="1"/>
          </p:cNvSpPr>
          <p:nvPr>
            <p:ph type="subTitle" idx="1"/>
          </p:nvPr>
        </p:nvSpPr>
        <p:spPr>
          <a:xfrm>
            <a:off x="8069356" y="6119442"/>
            <a:ext cx="3018529" cy="456695"/>
          </a:xfrm>
        </p:spPr>
        <p:txBody>
          <a:bodyPr>
            <a:normAutofit fontScale="85000" lnSpcReduction="10000"/>
          </a:bodyPr>
          <a:lstStyle/>
          <a:p>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Bichurova</a:t>
            </a:r>
            <a:r>
              <a:rPr lang="en-US" sz="2400" dirty="0">
                <a:latin typeface="Arial" panose="020B0604020202020204" pitchFamily="34" charset="0"/>
                <a:cs typeface="Arial" panose="020B0604020202020204" pitchFamily="34" charset="0"/>
              </a:rPr>
              <a:t>, 2011: 130).</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AEC441D-9D98-4750-98D3-7E45E330D906}"/>
              </a:ext>
            </a:extLst>
          </p:cNvPr>
          <p:cNvSpPr txBox="1"/>
          <p:nvPr/>
        </p:nvSpPr>
        <p:spPr>
          <a:xfrm>
            <a:off x="1915128" y="1484243"/>
            <a:ext cx="5890402"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Specialized (alternative) types of travels:</a:t>
            </a:r>
          </a:p>
        </p:txBody>
      </p:sp>
      <p:sp>
        <p:nvSpPr>
          <p:cNvPr id="2" name="Rectangle 1">
            <a:extLst>
              <a:ext uri="{FF2B5EF4-FFF2-40B4-BE49-F238E27FC236}">
                <a16:creationId xmlns:a16="http://schemas.microsoft.com/office/drawing/2014/main" id="{801E88E4-AA54-4BB5-BD0E-0BDA09B1BA54}"/>
              </a:ext>
            </a:extLst>
          </p:cNvPr>
          <p:cNvSpPr/>
          <p:nvPr/>
        </p:nvSpPr>
        <p:spPr>
          <a:xfrm>
            <a:off x="1232452" y="2623929"/>
            <a:ext cx="9607826" cy="2677656"/>
          </a:xfrm>
          <a:prstGeom prst="rect">
            <a:avLst/>
          </a:prstGeom>
        </p:spPr>
        <p:txBody>
          <a:bodyPr wrap="square">
            <a:spAutoFit/>
          </a:bodyPr>
          <a:lstStyle/>
          <a:p>
            <a:r>
              <a:rPr lang="en-US" sz="2800" dirty="0">
                <a:latin typeface="Arial" panose="020B0604020202020204" pitchFamily="34" charset="0"/>
                <a:cs typeface="Arial" panose="020B0604020202020204" pitchFamily="34" charset="0"/>
              </a:rPr>
              <a:t> “The alternative types of tourism are increasingly seen as the key to sustainable development. The relationship comes from the fact that contrary to mass tourism and its negative impact on the visited sites, alternative tourism causes a form of a balanced growth, which is in harmony with the environment and socio-culturally"</a:t>
            </a:r>
          </a:p>
        </p:txBody>
      </p:sp>
    </p:spTree>
    <p:extLst>
      <p:ext uri="{BB962C8B-B14F-4D97-AF65-F5344CB8AC3E}">
        <p14:creationId xmlns:p14="http://schemas.microsoft.com/office/powerpoint/2010/main" val="2205079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187516-B38B-426D-9604-271D46CFC1F8}"/>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Business Overview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E87739E-510F-4513-87DF-7FB2BE10887B}"/>
              </a:ext>
            </a:extLst>
          </p:cNvPr>
          <p:cNvSpPr>
            <a:spLocks noGrp="1"/>
          </p:cNvSpPr>
          <p:nvPr>
            <p:ph type="body" idx="1"/>
          </p:nvPr>
        </p:nvSpPr>
        <p:spPr>
          <a:xfrm>
            <a:off x="1517374" y="1759744"/>
            <a:ext cx="4443984" cy="823912"/>
          </a:xfrm>
        </p:spPr>
        <p:txBody>
          <a:bodyPr/>
          <a:lstStyle/>
          <a:p>
            <a:pPr algn="ctr"/>
            <a:r>
              <a:rPr lang="en-US" dirty="0">
                <a:latin typeface="Arial" panose="020B0604020202020204" pitchFamily="34" charset="0"/>
                <a:cs typeface="Arial" panose="020B0604020202020204" pitchFamily="34" charset="0"/>
              </a:rPr>
              <a:t>Flexibility and freedom in traveling</a:t>
            </a:r>
          </a:p>
        </p:txBody>
      </p:sp>
      <p:sp>
        <p:nvSpPr>
          <p:cNvPr id="6" name="Content Placeholder 5">
            <a:extLst>
              <a:ext uri="{FF2B5EF4-FFF2-40B4-BE49-F238E27FC236}">
                <a16:creationId xmlns:a16="http://schemas.microsoft.com/office/drawing/2014/main" id="{3E79BA27-28CD-49B4-8DB8-18287DBA9E1F}"/>
              </a:ext>
            </a:extLst>
          </p:cNvPr>
          <p:cNvSpPr>
            <a:spLocks noGrp="1"/>
          </p:cNvSpPr>
          <p:nvPr>
            <p:ph sz="half" idx="2"/>
          </p:nvPr>
        </p:nvSpPr>
        <p:spPr>
          <a:xfrm>
            <a:off x="1371600" y="2729949"/>
            <a:ext cx="4443984" cy="3896138"/>
          </a:xfrm>
        </p:spPr>
        <p:txBody>
          <a:bodyPr>
            <a:normAutofit/>
          </a:bodyPr>
          <a:lstStyle/>
          <a:p>
            <a:r>
              <a:rPr lang="en-US" dirty="0" err="1">
                <a:latin typeface="Arial" panose="020B0604020202020204" pitchFamily="34" charset="0"/>
                <a:cs typeface="Arial" panose="020B0604020202020204" pitchFamily="34" charset="0"/>
              </a:rPr>
              <a:t>Tripvam</a:t>
            </a:r>
            <a:r>
              <a:rPr lang="en-US" dirty="0">
                <a:latin typeface="Arial" panose="020B0604020202020204" pitchFamily="34" charset="0"/>
                <a:cs typeface="Arial" panose="020B0604020202020204" pitchFamily="34" charset="0"/>
              </a:rPr>
              <a:t> is Bulgaria based travel and tourism company , that offers innovative and adventurous tourism products to customers from Bulgaria and all around the world .It has enthusiastic team that deliver quality service to its customers and people to have memorable experience and flexibility and freedom in traveling. </a:t>
            </a:r>
          </a:p>
          <a:p>
            <a:endParaRPr lang="en-US" dirty="0"/>
          </a:p>
        </p:txBody>
      </p:sp>
      <p:sp>
        <p:nvSpPr>
          <p:cNvPr id="7" name="Text Placeholder 6">
            <a:extLst>
              <a:ext uri="{FF2B5EF4-FFF2-40B4-BE49-F238E27FC236}">
                <a16:creationId xmlns:a16="http://schemas.microsoft.com/office/drawing/2014/main" id="{E226C470-6D9E-46D1-8B47-EB772854FF98}"/>
              </a:ext>
            </a:extLst>
          </p:cNvPr>
          <p:cNvSpPr>
            <a:spLocks noGrp="1"/>
          </p:cNvSpPr>
          <p:nvPr>
            <p:ph type="body" sz="quarter" idx="3"/>
          </p:nvPr>
        </p:nvSpPr>
        <p:spPr>
          <a:xfrm>
            <a:off x="6503454" y="1759744"/>
            <a:ext cx="4443984" cy="823912"/>
          </a:xfrm>
        </p:spPr>
        <p:txBody>
          <a:bodyPr/>
          <a:lstStyle/>
          <a:p>
            <a:pPr algn="ctr"/>
            <a:r>
              <a:rPr lang="en-US" dirty="0">
                <a:latin typeface="Arial" panose="020B0604020202020204" pitchFamily="34" charset="0"/>
                <a:cs typeface="Arial" panose="020B0604020202020204" pitchFamily="34" charset="0"/>
              </a:rPr>
              <a:t>Competitors</a:t>
            </a:r>
          </a:p>
          <a:p>
            <a:endParaRPr lang="en-US" dirty="0"/>
          </a:p>
        </p:txBody>
      </p:sp>
      <p:sp>
        <p:nvSpPr>
          <p:cNvPr id="8" name="Content Placeholder 7">
            <a:extLst>
              <a:ext uri="{FF2B5EF4-FFF2-40B4-BE49-F238E27FC236}">
                <a16:creationId xmlns:a16="http://schemas.microsoft.com/office/drawing/2014/main" id="{B397C980-EF21-4801-985D-4AE1BB485DB4}"/>
              </a:ext>
            </a:extLst>
          </p:cNvPr>
          <p:cNvSpPr>
            <a:spLocks noGrp="1"/>
          </p:cNvSpPr>
          <p:nvPr>
            <p:ph sz="quarter" idx="4"/>
          </p:nvPr>
        </p:nvSpPr>
        <p:spPr>
          <a:xfrm>
            <a:off x="6503454" y="2729949"/>
            <a:ext cx="4443984" cy="4128051"/>
          </a:xfrm>
        </p:spPr>
        <p:txBody>
          <a:bodyPr>
            <a:noAutofit/>
          </a:bodyPr>
          <a:lstStyle/>
          <a:p>
            <a:r>
              <a:rPr lang="en-US" dirty="0">
                <a:latin typeface="Arial" panose="020B0604020202020204" pitchFamily="34" charset="0"/>
                <a:cs typeface="Arial" panose="020B0604020202020204" pitchFamily="34" charset="0"/>
              </a:rPr>
              <a:t>It has a number of competitors in Bulgaria , but it main competitors are :</a:t>
            </a:r>
          </a:p>
          <a:p>
            <a:r>
              <a:rPr lang="en-US" dirty="0">
                <a:latin typeface="Arial" panose="020B0604020202020204" pitchFamily="34" charset="0"/>
                <a:cs typeface="Arial" panose="020B0604020202020204" pitchFamily="34" charset="0"/>
              </a:rPr>
              <a:t>1-NVISIONtravel</a:t>
            </a:r>
          </a:p>
          <a:p>
            <a:r>
              <a:rPr lang="en-US" dirty="0">
                <a:latin typeface="Arial" panose="020B0604020202020204" pitchFamily="34" charset="0"/>
                <a:cs typeface="Arial" panose="020B0604020202020204" pitchFamily="34" charset="0"/>
              </a:rPr>
              <a:t>2-Alexandar tour </a:t>
            </a:r>
          </a:p>
          <a:p>
            <a:r>
              <a:rPr lang="en-US" dirty="0">
                <a:latin typeface="Arial" panose="020B0604020202020204" pitchFamily="34" charset="0"/>
                <a:cs typeface="Arial" panose="020B0604020202020204" pitchFamily="34" charset="0"/>
              </a:rPr>
              <a:t>And some other competitors offers almost same services but the experience and quality service </a:t>
            </a:r>
            <a:r>
              <a:rPr lang="en-US" dirty="0" err="1">
                <a:latin typeface="Arial" panose="020B0604020202020204" pitchFamily="34" charset="0"/>
                <a:cs typeface="Arial" panose="020B0604020202020204" pitchFamily="34" charset="0"/>
              </a:rPr>
              <a:t>Tripvam</a:t>
            </a:r>
            <a:r>
              <a:rPr lang="en-US" dirty="0">
                <a:latin typeface="Arial" panose="020B0604020202020204" pitchFamily="34" charset="0"/>
                <a:cs typeface="Arial" panose="020B0604020202020204" pitchFamily="34" charset="0"/>
              </a:rPr>
              <a:t> provides is highly appreciated by the clients , and majority of the customers prefer using </a:t>
            </a:r>
            <a:r>
              <a:rPr lang="en-US" dirty="0" err="1">
                <a:latin typeface="Arial" panose="020B0604020202020204" pitchFamily="34" charset="0"/>
                <a:cs typeface="Arial" panose="020B0604020202020204" pitchFamily="34" charset="0"/>
              </a:rPr>
              <a:t>Tripvam</a:t>
            </a:r>
            <a:r>
              <a:rPr lang="en-US" dirty="0">
                <a:latin typeface="Arial" panose="020B0604020202020204" pitchFamily="34" charset="0"/>
                <a:cs typeface="Arial" panose="020B0604020202020204" pitchFamily="34" charset="0"/>
              </a:rPr>
              <a:t> services.</a:t>
            </a:r>
          </a:p>
          <a:p>
            <a:endParaRPr lang="en-US" sz="1800" dirty="0"/>
          </a:p>
        </p:txBody>
      </p:sp>
    </p:spTree>
    <p:extLst>
      <p:ext uri="{BB962C8B-B14F-4D97-AF65-F5344CB8AC3E}">
        <p14:creationId xmlns:p14="http://schemas.microsoft.com/office/powerpoint/2010/main" val="4091181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A253-9AAF-4DB1-8F9B-FD8776C9E8CB}"/>
              </a:ext>
            </a:extLst>
          </p:cNvPr>
          <p:cNvSpPr>
            <a:spLocks noGrp="1"/>
          </p:cNvSpPr>
          <p:nvPr>
            <p:ph type="title"/>
          </p:nvPr>
        </p:nvSpPr>
        <p:spPr>
          <a:xfrm>
            <a:off x="854764" y="243233"/>
            <a:ext cx="3855720" cy="798443"/>
          </a:xfrm>
        </p:spPr>
        <p:txBody>
          <a:bodyPr/>
          <a:lstStyle/>
          <a:p>
            <a:pPr algn="ctr"/>
            <a:r>
              <a:rPr lang="en-US" sz="2000" b="1" dirty="0">
                <a:latin typeface="Arial" panose="020B0604020202020204" pitchFamily="34" charset="0"/>
                <a:cs typeface="Arial" panose="020B0604020202020204" pitchFamily="34" charset="0"/>
              </a:rPr>
              <a:t>Target Market and Market Segmentation</a:t>
            </a:r>
            <a:endParaRPr lang="en-US" sz="20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AFC5B16E-B517-48C1-8585-3358B570E1F6}"/>
              </a:ext>
            </a:extLst>
          </p:cNvPr>
          <p:cNvPicPr>
            <a:picLocks noGrp="1" noChangeAspect="1"/>
          </p:cNvPicPr>
          <p:nvPr>
            <p:ph idx="1"/>
          </p:nvPr>
        </p:nvPicPr>
        <p:blipFill>
          <a:blip r:embed="rId2"/>
          <a:stretch>
            <a:fillRect/>
          </a:stretch>
        </p:blipFill>
        <p:spPr>
          <a:xfrm>
            <a:off x="5526157" y="1041676"/>
            <a:ext cx="6665843" cy="4890052"/>
          </a:xfrm>
        </p:spPr>
      </p:pic>
      <p:sp>
        <p:nvSpPr>
          <p:cNvPr id="4" name="Text Placeholder 3">
            <a:extLst>
              <a:ext uri="{FF2B5EF4-FFF2-40B4-BE49-F238E27FC236}">
                <a16:creationId xmlns:a16="http://schemas.microsoft.com/office/drawing/2014/main" id="{DF511B98-0F10-4DBF-B39D-A096D958D447}"/>
              </a:ext>
            </a:extLst>
          </p:cNvPr>
          <p:cNvSpPr>
            <a:spLocks noGrp="1"/>
          </p:cNvSpPr>
          <p:nvPr>
            <p:ph type="body" sz="half" idx="2"/>
          </p:nvPr>
        </p:nvSpPr>
        <p:spPr>
          <a:xfrm>
            <a:off x="854764" y="578540"/>
            <a:ext cx="3855720" cy="5816324"/>
          </a:xfrm>
        </p:spPr>
        <p:txBody>
          <a:bodyPr>
            <a:noAutofit/>
          </a:bodyPr>
          <a:lstStyle/>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Types of tourism are followed:</a:t>
            </a:r>
            <a:br>
              <a:rPr lang="en-US" sz="1800" dirty="0">
                <a:latin typeface="Arial" panose="020B0604020202020204" pitchFamily="34" charset="0"/>
                <a:cs typeface="Arial" panose="020B0604020202020204" pitchFamily="34" charset="0"/>
              </a:rPr>
            </a:br>
            <a:r>
              <a:rPr lang="en-GB" sz="1800" dirty="0">
                <a:latin typeface="Helvetica Neue" panose="02000503000000020004" pitchFamily="2" charset="0"/>
              </a:rPr>
              <a:t>geographic, economic, social</a:t>
            </a:r>
          </a:p>
          <a:p>
            <a:pPr marL="285750" indent="-285750">
              <a:buFont typeface="Arial" panose="020B0604020202020204" pitchFamily="34" charset="0"/>
              <a:buChar char="•"/>
            </a:pPr>
            <a:r>
              <a:rPr lang="en-GB" sz="1800" dirty="0">
                <a:latin typeface="Helvetica Neue" panose="02000503000000020004" pitchFamily="2" charset="0"/>
              </a:rPr>
              <a:t> (</a:t>
            </a:r>
            <a:r>
              <a:rPr lang="en-GB" sz="1800" dirty="0" err="1">
                <a:latin typeface="Helvetica Neue" panose="02000503000000020004" pitchFamily="2" charset="0"/>
              </a:rPr>
              <a:t>Tonchev</a:t>
            </a:r>
            <a:r>
              <a:rPr lang="en-GB" sz="1800" dirty="0">
                <a:latin typeface="Helvetica Neue" panose="02000503000000020004" pitchFamily="2" charset="0"/>
              </a:rPr>
              <a:t> and </a:t>
            </a:r>
            <a:r>
              <a:rPr lang="en-GB" sz="1800" dirty="0" err="1">
                <a:latin typeface="Helvetica Neue" panose="02000503000000020004" pitchFamily="2" charset="0"/>
              </a:rPr>
              <a:t>Mileva</a:t>
            </a:r>
            <a:r>
              <a:rPr lang="en-GB" sz="1800" dirty="0">
                <a:latin typeface="Helvetica Neue" panose="02000503000000020004" pitchFamily="2" charset="0"/>
              </a:rPr>
              <a:t> 2006:44).</a:t>
            </a: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Helvetica Neue" panose="02000503000000020004" pitchFamily="2" charset="0"/>
              </a:rPr>
              <a:t>The trips – </a:t>
            </a:r>
            <a:r>
              <a:rPr lang="en-US" sz="1800" dirty="0">
                <a:latin typeface="Arial" panose="020B0604020202020204" pitchFamily="34" charset="0"/>
                <a:cs typeface="Arial" panose="020B0604020202020204" pitchFamily="34" charset="0"/>
              </a:rPr>
              <a:t>L</a:t>
            </a:r>
            <a:r>
              <a:rPr lang="en-GB" sz="1800" dirty="0" err="1">
                <a:latin typeface="Helvetica Neue" panose="02000503000000020004" pitchFamily="2" charset="0"/>
              </a:rPr>
              <a:t>eisure</a:t>
            </a:r>
            <a:r>
              <a:rPr lang="en-GB" sz="1800" dirty="0">
                <a:latin typeface="Helvetica Neue" panose="02000503000000020004" pitchFamily="2" charset="0"/>
              </a:rPr>
              <a:t>, recreation  are the key for customer needs. (</a:t>
            </a:r>
            <a:r>
              <a:rPr lang="en-GB" sz="1800" dirty="0" err="1">
                <a:latin typeface="Helvetica Neue" panose="02000503000000020004" pitchFamily="2" charset="0"/>
              </a:rPr>
              <a:t>Mileva</a:t>
            </a:r>
            <a:r>
              <a:rPr lang="en-GB" sz="1800" dirty="0">
                <a:latin typeface="Helvetica Neue" panose="02000503000000020004" pitchFamily="2" charset="0"/>
              </a:rPr>
              <a:t>, 2006: 192).</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Tourism is related to the economic efficiency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t>
            </a:r>
            <a:r>
              <a:rPr lang="en-US" sz="1800" dirty="0" err="1">
                <a:latin typeface="Arial" panose="020B0604020202020204" pitchFamily="34" charset="0"/>
                <a:cs typeface="Arial" panose="020B0604020202020204" pitchFamily="34" charset="0"/>
              </a:rPr>
              <a:t>Mileva</a:t>
            </a:r>
            <a:r>
              <a:rPr lang="en-US" sz="1800" dirty="0">
                <a:latin typeface="Arial" panose="020B0604020202020204" pitchFamily="34" charset="0"/>
                <a:cs typeface="Arial" panose="020B0604020202020204" pitchFamily="34" charset="0"/>
              </a:rPr>
              <a:t>, 2004).</a:t>
            </a:r>
          </a:p>
        </p:txBody>
      </p:sp>
      <p:sp>
        <p:nvSpPr>
          <p:cNvPr id="7" name="TextBox 6">
            <a:extLst>
              <a:ext uri="{FF2B5EF4-FFF2-40B4-BE49-F238E27FC236}">
                <a16:creationId xmlns:a16="http://schemas.microsoft.com/office/drawing/2014/main" id="{CB593294-ED0C-4C4D-96C9-6C417C97F467}"/>
              </a:ext>
            </a:extLst>
          </p:cNvPr>
          <p:cNvSpPr txBox="1"/>
          <p:nvPr/>
        </p:nvSpPr>
        <p:spPr>
          <a:xfrm>
            <a:off x="11314044" y="6472891"/>
            <a:ext cx="6480313" cy="369332"/>
          </a:xfrm>
          <a:prstGeom prst="rect">
            <a:avLst/>
          </a:prstGeom>
          <a:noFill/>
        </p:spPr>
        <p:txBody>
          <a:bodyPr wrap="square" rtlCol="0">
            <a:spAutoFit/>
          </a:bodyPr>
          <a:lstStyle/>
          <a:p>
            <a:r>
              <a:rPr lang="en-US" dirty="0">
                <a:hlinkClick r:id="rId3"/>
              </a:rPr>
              <a:t> Image</a:t>
            </a:r>
            <a:endParaRPr lang="en-US" i="1" dirty="0"/>
          </a:p>
        </p:txBody>
      </p:sp>
    </p:spTree>
    <p:extLst>
      <p:ext uri="{BB962C8B-B14F-4D97-AF65-F5344CB8AC3E}">
        <p14:creationId xmlns:p14="http://schemas.microsoft.com/office/powerpoint/2010/main" val="1356650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54DEA964-6239-48A8-A76A-455E5CEA8328}"/>
              </a:ext>
            </a:extLst>
          </p:cNvPr>
          <p:cNvSpPr txBox="1"/>
          <p:nvPr/>
        </p:nvSpPr>
        <p:spPr>
          <a:xfrm>
            <a:off x="1590261" y="1325216"/>
            <a:ext cx="5645426" cy="2031325"/>
          </a:xfrm>
          <a:prstGeom prst="rect">
            <a:avLst/>
          </a:prstGeom>
          <a:noFill/>
        </p:spPr>
        <p:txBody>
          <a:bodyPr wrap="square" rtlCol="0">
            <a:spAutoFit/>
          </a:bodyPr>
          <a:lstStyle/>
          <a:p>
            <a:endParaRPr lang="en-US" sz="3600" b="1" dirty="0"/>
          </a:p>
          <a:p>
            <a:endParaRPr lang="en-US" b="1" dirty="0"/>
          </a:p>
          <a:p>
            <a:endParaRPr lang="en-US" b="1" dirty="0"/>
          </a:p>
          <a:p>
            <a:endParaRPr lang="en-US" b="1" dirty="0"/>
          </a:p>
          <a:p>
            <a:endParaRPr lang="en-US" b="1" dirty="0"/>
          </a:p>
          <a:p>
            <a:r>
              <a:rPr lang="en-US" b="1" dirty="0"/>
              <a:t> </a:t>
            </a:r>
            <a:endParaRPr lang="en-US" dirty="0"/>
          </a:p>
        </p:txBody>
      </p:sp>
      <p:pic>
        <p:nvPicPr>
          <p:cNvPr id="3" name="Picture 2">
            <a:extLst>
              <a:ext uri="{FF2B5EF4-FFF2-40B4-BE49-F238E27FC236}">
                <a16:creationId xmlns:a16="http://schemas.microsoft.com/office/drawing/2014/main" id="{15E81909-FB9D-4BB6-94D9-4606B5B118AD}"/>
              </a:ext>
            </a:extLst>
          </p:cNvPr>
          <p:cNvPicPr>
            <a:picLocks noChangeAspect="1"/>
          </p:cNvPicPr>
          <p:nvPr/>
        </p:nvPicPr>
        <p:blipFill>
          <a:blip r:embed="rId2"/>
          <a:stretch>
            <a:fillRect/>
          </a:stretch>
        </p:blipFill>
        <p:spPr>
          <a:xfrm>
            <a:off x="1219200" y="272984"/>
            <a:ext cx="9753600" cy="5942700"/>
          </a:xfrm>
          <a:prstGeom prst="rect">
            <a:avLst/>
          </a:prstGeom>
        </p:spPr>
      </p:pic>
      <p:sp>
        <p:nvSpPr>
          <p:cNvPr id="5" name="TextBox 4">
            <a:extLst>
              <a:ext uri="{FF2B5EF4-FFF2-40B4-BE49-F238E27FC236}">
                <a16:creationId xmlns:a16="http://schemas.microsoft.com/office/drawing/2014/main" id="{5AF4D40B-1CA1-446F-8BC3-1E64DEA10ED9}"/>
              </a:ext>
            </a:extLst>
          </p:cNvPr>
          <p:cNvSpPr txBox="1"/>
          <p:nvPr/>
        </p:nvSpPr>
        <p:spPr>
          <a:xfrm>
            <a:off x="1590261" y="6215684"/>
            <a:ext cx="10601739" cy="369332"/>
          </a:xfrm>
          <a:prstGeom prst="rect">
            <a:avLst/>
          </a:prstGeom>
          <a:noFill/>
        </p:spPr>
        <p:txBody>
          <a:bodyPr wrap="square" rtlCol="0">
            <a:spAutoFit/>
          </a:bodyPr>
          <a:lstStyle/>
          <a:p>
            <a:r>
              <a:rPr lang="en-US" dirty="0"/>
              <a:t>Resource : http://monopteros.net/wp-content/uploads/2016/09/Marketing-4Ps-1024x638.png</a:t>
            </a:r>
          </a:p>
        </p:txBody>
      </p:sp>
      <p:pic>
        <p:nvPicPr>
          <p:cNvPr id="4" name="Picture 3">
            <a:extLst>
              <a:ext uri="{FF2B5EF4-FFF2-40B4-BE49-F238E27FC236}">
                <a16:creationId xmlns:a16="http://schemas.microsoft.com/office/drawing/2014/main" id="{212ACA0F-D897-4469-B8B8-15725E03B998}"/>
              </a:ext>
            </a:extLst>
          </p:cNvPr>
          <p:cNvPicPr>
            <a:picLocks noChangeAspect="1"/>
          </p:cNvPicPr>
          <p:nvPr/>
        </p:nvPicPr>
        <p:blipFill>
          <a:blip r:embed="rId3"/>
          <a:stretch>
            <a:fillRect/>
          </a:stretch>
        </p:blipFill>
        <p:spPr>
          <a:xfrm>
            <a:off x="1219809" y="272984"/>
            <a:ext cx="9938043" cy="6312032"/>
          </a:xfrm>
          <a:prstGeom prst="rect">
            <a:avLst/>
          </a:prstGeom>
        </p:spPr>
      </p:pic>
    </p:spTree>
    <p:extLst>
      <p:ext uri="{BB962C8B-B14F-4D97-AF65-F5344CB8AC3E}">
        <p14:creationId xmlns:p14="http://schemas.microsoft.com/office/powerpoint/2010/main" val="821857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FB978-21CF-4B54-8BC6-197ED6EB620E}"/>
              </a:ext>
            </a:extLst>
          </p:cNvPr>
          <p:cNvSpPr>
            <a:spLocks noGrp="1"/>
          </p:cNvSpPr>
          <p:nvPr>
            <p:ph type="title"/>
          </p:nvPr>
        </p:nvSpPr>
        <p:spPr>
          <a:xfrm>
            <a:off x="715617" y="198784"/>
            <a:ext cx="10950802" cy="609600"/>
          </a:xfrm>
        </p:spPr>
        <p:txBody>
          <a:bodyPr>
            <a:normAutofit fontScale="90000"/>
          </a:bodyPr>
          <a:lstStyle/>
          <a:p>
            <a:pPr algn="ctr"/>
            <a:r>
              <a:rPr lang="en-US" b="1" dirty="0">
                <a:latin typeface="Arial" panose="020B0604020202020204" pitchFamily="34" charset="0"/>
                <a:cs typeface="Arial" panose="020B0604020202020204" pitchFamily="34" charset="0"/>
              </a:rPr>
              <a:t>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03E7863-7DF5-4379-8AA4-D2E4C01FBE6C}"/>
              </a:ext>
            </a:extLst>
          </p:cNvPr>
          <p:cNvSpPr>
            <a:spLocks noGrp="1"/>
          </p:cNvSpPr>
          <p:nvPr>
            <p:ph type="body" idx="1"/>
          </p:nvPr>
        </p:nvSpPr>
        <p:spPr>
          <a:xfrm>
            <a:off x="1408043" y="447982"/>
            <a:ext cx="9375913" cy="609600"/>
          </a:xfrm>
        </p:spPr>
        <p:txBody>
          <a:bodyPr/>
          <a:lstStyle/>
          <a:p>
            <a:pPr algn="ctr"/>
            <a:r>
              <a:rPr lang="en-US" sz="4000" b="1" dirty="0">
                <a:latin typeface="Arial" panose="020B0604020202020204" pitchFamily="34" charset="0"/>
                <a:cs typeface="Arial" panose="020B0604020202020204" pitchFamily="34" charset="0"/>
              </a:rPr>
              <a:t>Micro Environment</a:t>
            </a:r>
            <a:endParaRPr lang="en-US"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CD54753-F997-466F-89F3-32188FB32F12}"/>
              </a:ext>
            </a:extLst>
          </p:cNvPr>
          <p:cNvSpPr>
            <a:spLocks noGrp="1"/>
          </p:cNvSpPr>
          <p:nvPr>
            <p:ph sz="half" idx="2"/>
          </p:nvPr>
        </p:nvSpPr>
        <p:spPr>
          <a:xfrm>
            <a:off x="1371600" y="1616154"/>
            <a:ext cx="4443984" cy="5043062"/>
          </a:xfrm>
        </p:spPr>
        <p:txBody>
          <a:bodyPr>
            <a:normAutofit fontScale="92500" lnSpcReduction="10000"/>
          </a:bodyPr>
          <a:lstStyle/>
          <a:p>
            <a:pPr marL="457200" indent="-457200">
              <a:buFont typeface="+mj-lt"/>
              <a:buAutoNum type="arabicPeriod"/>
            </a:pPr>
            <a:r>
              <a:rPr lang="en-US" dirty="0">
                <a:latin typeface="Arial" panose="020B0604020202020204" pitchFamily="34" charset="0"/>
                <a:cs typeface="Arial" panose="020B0604020202020204" pitchFamily="34" charset="0"/>
              </a:rPr>
              <a:t>During the period January – December 2018 Bulgaria was visited by total of 8 712 821 foreigners - + 4.0%. </a:t>
            </a:r>
          </a:p>
          <a:p>
            <a:pPr marL="457200" indent="-457200">
              <a:buFont typeface="+mj-lt"/>
              <a:buAutoNum type="arabicPeriod"/>
            </a:pPr>
            <a:r>
              <a:rPr lang="en-US" dirty="0">
                <a:latin typeface="Arial" panose="020B0604020202020204" pitchFamily="34" charset="0"/>
                <a:cs typeface="Arial" panose="020B0604020202020204" pitchFamily="34" charset="0"/>
              </a:rPr>
              <a:t>There is increase in relaxation and vacation visits of 6.1%, as 4484248 visits have been realized</a:t>
            </a:r>
          </a:p>
          <a:p>
            <a:r>
              <a:rPr lang="en-US" dirty="0">
                <a:latin typeface="Arial" panose="020B0604020202020204" pitchFamily="34" charset="0"/>
                <a:cs typeface="Arial" panose="020B0604020202020204" pitchFamily="34" charset="0"/>
              </a:rPr>
              <a:t>in the visits for business purposes of 4.1%, as 971735 visits</a:t>
            </a:r>
          </a:p>
          <a:p>
            <a:r>
              <a:rPr lang="en-US" dirty="0">
                <a:latin typeface="Arial" panose="020B0604020202020204" pitchFamily="34" charset="0"/>
                <a:cs typeface="Arial" panose="020B0604020202020204" pitchFamily="34" charset="0"/>
              </a:rPr>
              <a:t>guest visits of 0.5% – 144308 visits</a:t>
            </a:r>
          </a:p>
          <a:p>
            <a:r>
              <a:rPr lang="en-US" dirty="0">
                <a:latin typeface="Arial" panose="020B0604020202020204" pitchFamily="34" charset="0"/>
                <a:cs typeface="Arial" panose="020B0604020202020204" pitchFamily="34" charset="0"/>
              </a:rPr>
              <a:t>There is decrease in the other visits of (‐2%)</a:t>
            </a:r>
          </a:p>
          <a:p>
            <a:r>
              <a:rPr lang="en-US" dirty="0">
                <a:latin typeface="Arial" panose="020B0604020202020204" pitchFamily="34" charset="0"/>
                <a:cs typeface="Arial" panose="020B0604020202020204" pitchFamily="34" charset="0"/>
              </a:rPr>
              <a:t>2 384798 foreigners have passed transit through the country, which is by 2.5% more than the previous year</a:t>
            </a:r>
          </a:p>
        </p:txBody>
      </p:sp>
      <p:pic>
        <p:nvPicPr>
          <p:cNvPr id="8" name="Content Placeholder 7">
            <a:extLst>
              <a:ext uri="{FF2B5EF4-FFF2-40B4-BE49-F238E27FC236}">
                <a16:creationId xmlns:a16="http://schemas.microsoft.com/office/drawing/2014/main" id="{06F89271-9106-4C10-B251-C99B805AA3B8}"/>
              </a:ext>
            </a:extLst>
          </p:cNvPr>
          <p:cNvPicPr>
            <a:picLocks noGrp="1" noChangeAspect="1"/>
          </p:cNvPicPr>
          <p:nvPr>
            <p:ph sz="quarter" idx="4"/>
          </p:nvPr>
        </p:nvPicPr>
        <p:blipFill>
          <a:blip r:embed="rId2"/>
          <a:stretch>
            <a:fillRect/>
          </a:stretch>
        </p:blipFill>
        <p:spPr>
          <a:xfrm>
            <a:off x="6095999" y="1902547"/>
            <a:ext cx="5124036" cy="3297936"/>
          </a:xfrm>
        </p:spPr>
      </p:pic>
      <p:sp>
        <p:nvSpPr>
          <p:cNvPr id="10" name="TextBox 9">
            <a:extLst>
              <a:ext uri="{FF2B5EF4-FFF2-40B4-BE49-F238E27FC236}">
                <a16:creationId xmlns:a16="http://schemas.microsoft.com/office/drawing/2014/main" id="{96328816-ACC4-4C32-A397-37FA06F80933}"/>
              </a:ext>
            </a:extLst>
          </p:cNvPr>
          <p:cNvSpPr txBox="1"/>
          <p:nvPr/>
        </p:nvSpPr>
        <p:spPr>
          <a:xfrm>
            <a:off x="10501539" y="6045448"/>
            <a:ext cx="5141794" cy="369332"/>
          </a:xfrm>
          <a:prstGeom prst="rect">
            <a:avLst/>
          </a:prstGeom>
          <a:noFill/>
        </p:spPr>
        <p:txBody>
          <a:bodyPr wrap="square" rtlCol="0">
            <a:spAutoFit/>
          </a:bodyPr>
          <a:lstStyle/>
          <a:p>
            <a:r>
              <a:rPr lang="en-US" i="1" dirty="0">
                <a:hlinkClick r:id="rId3"/>
              </a:rPr>
              <a:t> Image</a:t>
            </a:r>
            <a:endParaRPr lang="en-US" i="1" dirty="0"/>
          </a:p>
        </p:txBody>
      </p:sp>
    </p:spTree>
    <p:extLst>
      <p:ext uri="{BB962C8B-B14F-4D97-AF65-F5344CB8AC3E}">
        <p14:creationId xmlns:p14="http://schemas.microsoft.com/office/powerpoint/2010/main" val="3077300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B02F-1066-4445-93F2-4227F2EFAE64}"/>
              </a:ext>
            </a:extLst>
          </p:cNvPr>
          <p:cNvSpPr>
            <a:spLocks noGrp="1"/>
          </p:cNvSpPr>
          <p:nvPr>
            <p:ph type="title"/>
          </p:nvPr>
        </p:nvSpPr>
        <p:spPr>
          <a:xfrm>
            <a:off x="1464365" y="174970"/>
            <a:ext cx="9601200" cy="626165"/>
          </a:xfrm>
        </p:spPr>
        <p:txBody>
          <a:bodyPr>
            <a:normAutofit fontScale="90000"/>
          </a:bodyPr>
          <a:lstStyle/>
          <a:p>
            <a:pPr algn="ctr"/>
            <a:r>
              <a:rPr lang="en-US" b="1" dirty="0"/>
              <a:t> Macro Environment </a:t>
            </a:r>
            <a:br>
              <a:rPr lang="en-US" dirty="0"/>
            </a:br>
            <a:br>
              <a:rPr lang="en-US" dirty="0"/>
            </a:br>
            <a:endParaRPr lang="en-US" dirty="0"/>
          </a:p>
        </p:txBody>
      </p:sp>
      <p:sp>
        <p:nvSpPr>
          <p:cNvPr id="3" name="Text Placeholder 2">
            <a:extLst>
              <a:ext uri="{FF2B5EF4-FFF2-40B4-BE49-F238E27FC236}">
                <a16:creationId xmlns:a16="http://schemas.microsoft.com/office/drawing/2014/main" id="{D6B4D3B4-6D37-4EDC-B1BF-197BF5F26D49}"/>
              </a:ext>
            </a:extLst>
          </p:cNvPr>
          <p:cNvSpPr>
            <a:spLocks noGrp="1"/>
          </p:cNvSpPr>
          <p:nvPr>
            <p:ph type="body" idx="1"/>
          </p:nvPr>
        </p:nvSpPr>
        <p:spPr>
          <a:xfrm>
            <a:off x="1488045" y="488052"/>
            <a:ext cx="9577520" cy="823912"/>
          </a:xfrm>
        </p:spPr>
        <p:txBody>
          <a:bodyPr/>
          <a:lstStyle/>
          <a:p>
            <a:pPr algn="ctr"/>
            <a:r>
              <a:rPr lang="en-US" b="1" dirty="0"/>
              <a:t> </a:t>
            </a:r>
            <a:endParaRPr lang="en-US" dirty="0"/>
          </a:p>
        </p:txBody>
      </p:sp>
      <p:sp>
        <p:nvSpPr>
          <p:cNvPr id="4" name="Content Placeholder 3">
            <a:extLst>
              <a:ext uri="{FF2B5EF4-FFF2-40B4-BE49-F238E27FC236}">
                <a16:creationId xmlns:a16="http://schemas.microsoft.com/office/drawing/2014/main" id="{AE7E75FC-066A-46B6-9B55-159E90B5DA36}"/>
              </a:ext>
            </a:extLst>
          </p:cNvPr>
          <p:cNvSpPr>
            <a:spLocks noGrp="1"/>
          </p:cNvSpPr>
          <p:nvPr>
            <p:ph sz="half" idx="2"/>
          </p:nvPr>
        </p:nvSpPr>
        <p:spPr>
          <a:xfrm>
            <a:off x="1488045" y="1625046"/>
            <a:ext cx="4351219" cy="4346712"/>
          </a:xfrm>
        </p:spPr>
        <p:txBody>
          <a:bodyPr/>
          <a:lstStyle/>
          <a:p>
            <a:r>
              <a:rPr lang="en-US" dirty="0">
                <a:latin typeface="Arial" panose="020B0604020202020204" pitchFamily="34" charset="0"/>
                <a:cs typeface="Arial" panose="020B0604020202020204" pitchFamily="34" charset="0"/>
              </a:rPr>
              <a:t>Bulgaria is located in Southeast Europe, in the northeast part of the Balkan Peninsula.</a:t>
            </a:r>
          </a:p>
          <a:p>
            <a:r>
              <a:rPr lang="en-US" dirty="0">
                <a:latin typeface="Arial" panose="020B0604020202020204" pitchFamily="34" charset="0"/>
                <a:cs typeface="Arial" panose="020B0604020202020204" pitchFamily="34" charset="0"/>
              </a:rPr>
              <a:t>This geographic location places it on the crossroad between Europe, Asia and Africa</a:t>
            </a:r>
          </a:p>
          <a:p>
            <a:r>
              <a:rPr lang="en-US" dirty="0">
                <a:latin typeface="Arial" panose="020B0604020202020204" pitchFamily="34" charset="0"/>
                <a:cs typeface="Arial" panose="020B0604020202020204" pitchFamily="34" charset="0"/>
              </a:rPr>
              <a:t>The Slavs and proto--‐Bulgarians were greatly influenced by the cultures of the Thracians, Illyrians and Greeks</a:t>
            </a:r>
          </a:p>
          <a:p>
            <a:r>
              <a:rPr lang="en-US" dirty="0">
                <a:latin typeface="Arial" panose="020B0604020202020204" pitchFamily="34" charset="0"/>
                <a:cs typeface="Arial" panose="020B0604020202020204" pitchFamily="34" charset="0"/>
              </a:rPr>
              <a:t>Bulgarian rituals</a:t>
            </a:r>
          </a:p>
          <a:p>
            <a:endParaRPr lang="en-US" dirty="0"/>
          </a:p>
          <a:p>
            <a:pPr marL="0" indent="0">
              <a:buNone/>
            </a:pPr>
            <a:endParaRPr lang="en-US" dirty="0"/>
          </a:p>
        </p:txBody>
      </p:sp>
      <p:pic>
        <p:nvPicPr>
          <p:cNvPr id="10" name="Content Placeholder 9">
            <a:extLst>
              <a:ext uri="{FF2B5EF4-FFF2-40B4-BE49-F238E27FC236}">
                <a16:creationId xmlns:a16="http://schemas.microsoft.com/office/drawing/2014/main" id="{BFDEA2B4-0B92-4C8C-9E30-BD4A9827AC0C}"/>
              </a:ext>
            </a:extLst>
          </p:cNvPr>
          <p:cNvPicPr>
            <a:picLocks noGrp="1" noChangeAspect="1"/>
          </p:cNvPicPr>
          <p:nvPr>
            <p:ph sz="quarter" idx="4"/>
          </p:nvPr>
        </p:nvPicPr>
        <p:blipFill>
          <a:blip r:embed="rId2"/>
          <a:stretch>
            <a:fillRect/>
          </a:stretch>
        </p:blipFill>
        <p:spPr>
          <a:xfrm>
            <a:off x="6591784" y="1625047"/>
            <a:ext cx="5189399" cy="4346711"/>
          </a:xfrm>
        </p:spPr>
      </p:pic>
      <p:sp>
        <p:nvSpPr>
          <p:cNvPr id="11" name="TextBox 10">
            <a:extLst>
              <a:ext uri="{FF2B5EF4-FFF2-40B4-BE49-F238E27FC236}">
                <a16:creationId xmlns:a16="http://schemas.microsoft.com/office/drawing/2014/main" id="{C451C3D6-68FC-4735-9D10-56CE221401CA}"/>
              </a:ext>
            </a:extLst>
          </p:cNvPr>
          <p:cNvSpPr txBox="1"/>
          <p:nvPr/>
        </p:nvSpPr>
        <p:spPr>
          <a:xfrm>
            <a:off x="10641496" y="6185282"/>
            <a:ext cx="4664766" cy="369332"/>
          </a:xfrm>
          <a:prstGeom prst="rect">
            <a:avLst/>
          </a:prstGeom>
          <a:noFill/>
        </p:spPr>
        <p:txBody>
          <a:bodyPr wrap="square" rtlCol="0">
            <a:spAutoFit/>
          </a:bodyPr>
          <a:lstStyle/>
          <a:p>
            <a:r>
              <a:rPr lang="en-US" i="1" dirty="0">
                <a:hlinkClick r:id="rId3"/>
              </a:rPr>
              <a:t>image </a:t>
            </a:r>
            <a:endParaRPr lang="en-US" i="1" dirty="0"/>
          </a:p>
        </p:txBody>
      </p:sp>
    </p:spTree>
    <p:extLst>
      <p:ext uri="{BB962C8B-B14F-4D97-AF65-F5344CB8AC3E}">
        <p14:creationId xmlns:p14="http://schemas.microsoft.com/office/powerpoint/2010/main" val="2635928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3F171-4427-4F5D-8C40-CC3ED4488DE6}"/>
              </a:ext>
            </a:extLst>
          </p:cNvPr>
          <p:cNvSpPr>
            <a:spLocks noGrp="1"/>
          </p:cNvSpPr>
          <p:nvPr>
            <p:ph type="title"/>
          </p:nvPr>
        </p:nvSpPr>
        <p:spPr>
          <a:xfrm>
            <a:off x="1438972" y="130652"/>
            <a:ext cx="9601200" cy="823912"/>
          </a:xfrm>
        </p:spPr>
        <p:txBody>
          <a:bodyPr>
            <a:normAutofit fontScale="90000"/>
          </a:bodyPr>
          <a:lstStyle/>
          <a:p>
            <a:pPr algn="ctr"/>
            <a:r>
              <a:rPr lang="en-US" b="1" dirty="0">
                <a:latin typeface="Arial" panose="020B0604020202020204" pitchFamily="34" charset="0"/>
                <a:cs typeface="Arial" panose="020B0604020202020204" pitchFamily="34" charset="0"/>
              </a:rPr>
              <a:t>SWOT Analysis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9DF0013B-E929-4C02-BCF5-9B75DE01340F}"/>
              </a:ext>
            </a:extLst>
          </p:cNvPr>
          <p:cNvSpPr>
            <a:spLocks noGrp="1"/>
          </p:cNvSpPr>
          <p:nvPr>
            <p:ph type="body" idx="1"/>
          </p:nvPr>
        </p:nvSpPr>
        <p:spPr>
          <a:xfrm>
            <a:off x="1371600" y="954564"/>
            <a:ext cx="4443984" cy="823912"/>
          </a:xfrm>
        </p:spPr>
        <p:txBody>
          <a:bodyPr/>
          <a:lstStyle/>
          <a:p>
            <a:pPr algn="ctr"/>
            <a:r>
              <a:rPr lang="en-US" b="1" dirty="0">
                <a:latin typeface="Arial" panose="020B0604020202020204" pitchFamily="34" charset="0"/>
                <a:cs typeface="Arial" panose="020B0604020202020204" pitchFamily="34" charset="0"/>
              </a:rPr>
              <a:t>Strength</a:t>
            </a:r>
            <a:endParaRPr lang="en-US" dirty="0">
              <a:latin typeface="Arial" panose="020B0604020202020204" pitchFamily="34" charset="0"/>
              <a:cs typeface="Arial" panose="020B0604020202020204" pitchFamily="34" charset="0"/>
            </a:endParaRPr>
          </a:p>
          <a:p>
            <a:endParaRPr lang="en-US" dirty="0"/>
          </a:p>
        </p:txBody>
      </p:sp>
      <p:sp>
        <p:nvSpPr>
          <p:cNvPr id="4" name="Content Placeholder 3">
            <a:extLst>
              <a:ext uri="{FF2B5EF4-FFF2-40B4-BE49-F238E27FC236}">
                <a16:creationId xmlns:a16="http://schemas.microsoft.com/office/drawing/2014/main" id="{1B9C5BDE-D41E-45F9-9917-848AED185264}"/>
              </a:ext>
            </a:extLst>
          </p:cNvPr>
          <p:cNvSpPr>
            <a:spLocks noGrp="1"/>
          </p:cNvSpPr>
          <p:nvPr>
            <p:ph sz="half" idx="2"/>
          </p:nvPr>
        </p:nvSpPr>
        <p:spPr>
          <a:xfrm>
            <a:off x="1385454" y="1490709"/>
            <a:ext cx="4613563" cy="5187182"/>
          </a:xfrm>
        </p:spPr>
        <p:txBody>
          <a:bodyPr>
            <a:normAutofit fontScale="25000" lnSpcReduction="20000"/>
          </a:bodyPr>
          <a:lstStyle/>
          <a:p>
            <a:pPr marL="0" indent="0" algn="ctr">
              <a:buNone/>
            </a:pPr>
            <a:r>
              <a:rPr lang="en-US" sz="7200" i="1" dirty="0">
                <a:latin typeface="Arial" panose="020B0604020202020204" pitchFamily="34" charset="0"/>
                <a:cs typeface="Arial" panose="020B0604020202020204" pitchFamily="34" charset="0"/>
              </a:rPr>
              <a:t>Positive elements detected.</a:t>
            </a:r>
            <a:endParaRPr lang="en-US" sz="7200" dirty="0">
              <a:latin typeface="Arial" panose="020B0604020202020204" pitchFamily="34" charset="0"/>
              <a:cs typeface="Arial" panose="020B0604020202020204" pitchFamily="34" charset="0"/>
            </a:endParaRPr>
          </a:p>
          <a:p>
            <a:r>
              <a:rPr lang="en-US" sz="7200" i="1" dirty="0">
                <a:latin typeface="Arial" panose="020B0604020202020204" pitchFamily="34" charset="0"/>
                <a:cs typeface="Arial" panose="020B0604020202020204" pitchFamily="34" charset="0"/>
              </a:rPr>
              <a:t>Diversity of natural and cultural tourist resources located on a small territory which offers good accessibility and opportunities for tourism development.</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Beautiful and clean environment of tourism sights.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Excellent climate conditions.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Rich and internationally famous cultural and historic heritage and preserved traditions.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Geographic proximity to the main tourist markets.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Hospitability of local people.</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Renewed accommodation and hotels.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Image of a safe destination.</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Attractive cuisine and quality wines.</a:t>
            </a:r>
            <a:endParaRPr lang="en-US" sz="7200" dirty="0">
              <a:latin typeface="Arial" panose="020B0604020202020204" pitchFamily="34" charset="0"/>
              <a:cs typeface="Arial" panose="020B0604020202020204" pitchFamily="34" charset="0"/>
            </a:endParaRPr>
          </a:p>
          <a:p>
            <a:endParaRPr lang="en-US" dirty="0"/>
          </a:p>
        </p:txBody>
      </p:sp>
      <p:sp>
        <p:nvSpPr>
          <p:cNvPr id="5" name="Text Placeholder 4">
            <a:extLst>
              <a:ext uri="{FF2B5EF4-FFF2-40B4-BE49-F238E27FC236}">
                <a16:creationId xmlns:a16="http://schemas.microsoft.com/office/drawing/2014/main" id="{3139F912-E9B9-4B55-8A1E-FFB73C24877F}"/>
              </a:ext>
            </a:extLst>
          </p:cNvPr>
          <p:cNvSpPr>
            <a:spLocks noGrp="1"/>
          </p:cNvSpPr>
          <p:nvPr>
            <p:ph type="body" sz="quarter" idx="3"/>
          </p:nvPr>
        </p:nvSpPr>
        <p:spPr>
          <a:xfrm>
            <a:off x="6663560" y="954564"/>
            <a:ext cx="4443984" cy="823912"/>
          </a:xfrm>
        </p:spPr>
        <p:txBody>
          <a:bodyPr/>
          <a:lstStyle/>
          <a:p>
            <a:pPr algn="ctr"/>
            <a:r>
              <a:rPr lang="en-US" b="1" dirty="0">
                <a:latin typeface="Arial" panose="020B0604020202020204" pitchFamily="34" charset="0"/>
                <a:cs typeface="Arial" panose="020B0604020202020204" pitchFamily="34" charset="0"/>
              </a:rPr>
              <a:t>Weakness</a:t>
            </a:r>
            <a:endParaRPr lang="en-US" dirty="0">
              <a:latin typeface="Arial" panose="020B0604020202020204" pitchFamily="34" charset="0"/>
              <a:cs typeface="Arial" panose="020B0604020202020204" pitchFamily="34" charset="0"/>
            </a:endParaRPr>
          </a:p>
          <a:p>
            <a:endParaRPr lang="en-US" dirty="0"/>
          </a:p>
        </p:txBody>
      </p:sp>
      <p:sp>
        <p:nvSpPr>
          <p:cNvPr id="6" name="Content Placeholder 5">
            <a:extLst>
              <a:ext uri="{FF2B5EF4-FFF2-40B4-BE49-F238E27FC236}">
                <a16:creationId xmlns:a16="http://schemas.microsoft.com/office/drawing/2014/main" id="{3DDB26B2-E732-4CFD-B0A4-2C29BF065439}"/>
              </a:ext>
            </a:extLst>
          </p:cNvPr>
          <p:cNvSpPr>
            <a:spLocks noGrp="1"/>
          </p:cNvSpPr>
          <p:nvPr>
            <p:ph sz="quarter" idx="4"/>
          </p:nvPr>
        </p:nvSpPr>
        <p:spPr>
          <a:xfrm>
            <a:off x="6663560" y="1490709"/>
            <a:ext cx="5108528" cy="5555673"/>
          </a:xfrm>
        </p:spPr>
        <p:txBody>
          <a:bodyPr>
            <a:normAutofit fontScale="25000" lnSpcReduction="20000"/>
          </a:bodyPr>
          <a:lstStyle/>
          <a:p>
            <a:pPr marL="0" indent="0" algn="ctr">
              <a:buNone/>
            </a:pPr>
            <a:r>
              <a:rPr lang="en-US" sz="7200" i="1" dirty="0">
                <a:latin typeface="Arial" panose="020B0604020202020204" pitchFamily="34" charset="0"/>
                <a:cs typeface="Arial" panose="020B0604020202020204" pitchFamily="34" charset="0"/>
              </a:rPr>
              <a:t>Negative or weak detected.</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Lack of well recognized image of Bulgaria as a tourist destination.</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Strong territorial disproportion and dependency of the product by the recreational tourism.</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Insufficient infrastructure inside the country (roads, public transport).</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Lack of tourist offices abroad.</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Not well trained and experienced staff.</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Lack of well-planned land use in the tourist regions.</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An initial stage for the development of PPP.</a:t>
            </a:r>
            <a:endParaRPr lang="en-US" sz="72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 </a:t>
            </a:r>
            <a:r>
              <a:rPr lang="en-US" sz="7200" i="1" dirty="0">
                <a:latin typeface="Arial" panose="020B0604020202020204" pitchFamily="34" charset="0"/>
                <a:cs typeface="Arial" panose="020B0604020202020204" pitchFamily="34" charset="0"/>
              </a:rPr>
              <a:t>Insufficient information in Internet about Bulgaria as a tourist destination.</a:t>
            </a:r>
            <a:endParaRPr lang="en-US" sz="7200" dirty="0">
              <a:latin typeface="Arial" panose="020B0604020202020204" pitchFamily="34" charset="0"/>
              <a:cs typeface="Arial" panose="020B0604020202020204" pitchFamily="34" charset="0"/>
            </a:endParaRPr>
          </a:p>
          <a:p>
            <a:r>
              <a:rPr lang="en-US" sz="7200" i="1" dirty="0">
                <a:latin typeface="Arial" panose="020B0604020202020204" pitchFamily="34" charset="0"/>
                <a:cs typeface="Arial" panose="020B0604020202020204" pitchFamily="34" charset="0"/>
              </a:rPr>
              <a:t> Not quite attractive museums, galleries, attractions that exhibit the Bulgarian cultural and historic heritage.</a:t>
            </a:r>
            <a:endParaRPr lang="en-US" sz="72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66976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0F5F1-4DEF-48A0-BA84-F232353A8589}"/>
              </a:ext>
            </a:extLst>
          </p:cNvPr>
          <p:cNvSpPr>
            <a:spLocks noGrp="1"/>
          </p:cNvSpPr>
          <p:nvPr>
            <p:ph type="title"/>
          </p:nvPr>
        </p:nvSpPr>
        <p:spPr>
          <a:xfrm>
            <a:off x="1399787" y="156297"/>
            <a:ext cx="9601200" cy="588818"/>
          </a:xfrm>
        </p:spPr>
        <p:txBody>
          <a:bodyPr>
            <a:normAutofit fontScale="90000"/>
          </a:bodyPr>
          <a:lstStyle/>
          <a:p>
            <a:pPr algn="ctr"/>
            <a:r>
              <a:rPr lang="en-US" b="1" dirty="0">
                <a:latin typeface="Arial" panose="020B0604020202020204" pitchFamily="34" charset="0"/>
                <a:cs typeface="Arial" panose="020B0604020202020204" pitchFamily="34" charset="0"/>
              </a:rPr>
              <a:t>SWOT Analysis</a:t>
            </a:r>
            <a:br>
              <a:rPr lang="en-US" dirty="0"/>
            </a:br>
            <a:endParaRPr lang="en-US" dirty="0"/>
          </a:p>
        </p:txBody>
      </p:sp>
      <p:sp>
        <p:nvSpPr>
          <p:cNvPr id="3" name="Text Placeholder 2">
            <a:extLst>
              <a:ext uri="{FF2B5EF4-FFF2-40B4-BE49-F238E27FC236}">
                <a16:creationId xmlns:a16="http://schemas.microsoft.com/office/drawing/2014/main" id="{1B9AF812-88E2-491E-B351-40CFD9FD6897}"/>
              </a:ext>
            </a:extLst>
          </p:cNvPr>
          <p:cNvSpPr>
            <a:spLocks noGrp="1"/>
          </p:cNvSpPr>
          <p:nvPr>
            <p:ph type="body" idx="1"/>
          </p:nvPr>
        </p:nvSpPr>
        <p:spPr>
          <a:xfrm>
            <a:off x="1427496" y="1083253"/>
            <a:ext cx="4443984" cy="823912"/>
          </a:xfrm>
        </p:spPr>
        <p:txBody>
          <a:bodyPr/>
          <a:lstStyle/>
          <a:p>
            <a:pPr algn="ctr"/>
            <a:r>
              <a:rPr lang="en-US" b="1" dirty="0">
                <a:latin typeface="Arial" panose="020B0604020202020204" pitchFamily="34" charset="0"/>
                <a:cs typeface="Arial" panose="020B0604020202020204" pitchFamily="34" charset="0"/>
              </a:rPr>
              <a:t>Opportunities</a:t>
            </a:r>
            <a:endParaRPr lang="en-US" dirty="0">
              <a:latin typeface="Arial" panose="020B0604020202020204" pitchFamily="34" charset="0"/>
              <a:cs typeface="Arial" panose="020B0604020202020204" pitchFamily="34" charset="0"/>
            </a:endParaRPr>
          </a:p>
          <a:p>
            <a:endParaRPr lang="en-US" dirty="0"/>
          </a:p>
        </p:txBody>
      </p:sp>
      <p:sp>
        <p:nvSpPr>
          <p:cNvPr id="4" name="Content Placeholder 3">
            <a:extLst>
              <a:ext uri="{FF2B5EF4-FFF2-40B4-BE49-F238E27FC236}">
                <a16:creationId xmlns:a16="http://schemas.microsoft.com/office/drawing/2014/main" id="{FCDA233C-55B9-411B-B83E-9F5A43DD20FB}"/>
              </a:ext>
            </a:extLst>
          </p:cNvPr>
          <p:cNvSpPr>
            <a:spLocks noGrp="1"/>
          </p:cNvSpPr>
          <p:nvPr>
            <p:ph sz="half" idx="2"/>
          </p:nvPr>
        </p:nvSpPr>
        <p:spPr>
          <a:xfrm>
            <a:off x="1427495" y="1620982"/>
            <a:ext cx="4959449" cy="5112327"/>
          </a:xfrm>
        </p:spPr>
        <p:txBody>
          <a:bodyPr>
            <a:normAutofit fontScale="85000" lnSpcReduction="10000"/>
          </a:bodyPr>
          <a:lstStyle/>
          <a:p>
            <a:pPr marL="0" indent="0" algn="ctr">
              <a:buNone/>
            </a:pPr>
            <a:r>
              <a:rPr lang="en-US" i="1" dirty="0">
                <a:latin typeface="Arial" panose="020B0604020202020204" pitchFamily="34" charset="0"/>
                <a:cs typeface="Arial" panose="020B0604020202020204" pitchFamily="34" charset="0"/>
              </a:rPr>
              <a:t>Potential or real positive elements from the external environment.</a:t>
            </a:r>
          </a:p>
          <a:p>
            <a:pPr marL="0" indent="0" algn="ctr">
              <a:buNone/>
            </a:pP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Availability of rich tourist potential for diversification of the offers and overcoming of seasonality in tourism.</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Opportunities for diversification of the offered tourism products.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Development of specialized types of tourism.</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Increase of the offered additional tourist services.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Domestic tourism and tourism from the neighboring countries for weekend holidays.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Improvement of the qualification and skills of the tourism staff.</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Attract foreign investment in tourism.</a:t>
            </a:r>
            <a:endParaRPr lang="en-US" dirty="0">
              <a:latin typeface="Arial" panose="020B0604020202020204" pitchFamily="34" charset="0"/>
              <a:cs typeface="Arial" panose="020B0604020202020204" pitchFamily="34" charset="0"/>
            </a:endParaRPr>
          </a:p>
          <a:p>
            <a:endParaRPr lang="en-US" dirty="0"/>
          </a:p>
        </p:txBody>
      </p:sp>
      <p:sp>
        <p:nvSpPr>
          <p:cNvPr id="5" name="Text Placeholder 4">
            <a:extLst>
              <a:ext uri="{FF2B5EF4-FFF2-40B4-BE49-F238E27FC236}">
                <a16:creationId xmlns:a16="http://schemas.microsoft.com/office/drawing/2014/main" id="{F4778A99-93D5-4BB4-9F82-4A67E42337DD}"/>
              </a:ext>
            </a:extLst>
          </p:cNvPr>
          <p:cNvSpPr>
            <a:spLocks noGrp="1"/>
          </p:cNvSpPr>
          <p:nvPr>
            <p:ph type="body" sz="quarter" idx="3"/>
          </p:nvPr>
        </p:nvSpPr>
        <p:spPr>
          <a:xfrm>
            <a:off x="6525014" y="1048183"/>
            <a:ext cx="4443984" cy="823912"/>
          </a:xfrm>
        </p:spPr>
        <p:txBody>
          <a:bodyPr/>
          <a:lstStyle/>
          <a:p>
            <a:pPr algn="ctr"/>
            <a:r>
              <a:rPr lang="en-US" b="1" dirty="0">
                <a:latin typeface="Arial" panose="020B0604020202020204" pitchFamily="34" charset="0"/>
                <a:cs typeface="Arial" panose="020B0604020202020204" pitchFamily="34" charset="0"/>
              </a:rPr>
              <a:t>Threats</a:t>
            </a:r>
            <a:endParaRPr lang="en-US" dirty="0">
              <a:latin typeface="Arial" panose="020B0604020202020204" pitchFamily="34" charset="0"/>
              <a:cs typeface="Arial" panose="020B0604020202020204" pitchFamily="34" charset="0"/>
            </a:endParaRPr>
          </a:p>
          <a:p>
            <a:endParaRPr lang="en-US" dirty="0"/>
          </a:p>
        </p:txBody>
      </p:sp>
      <p:sp>
        <p:nvSpPr>
          <p:cNvPr id="6" name="Content Placeholder 5">
            <a:extLst>
              <a:ext uri="{FF2B5EF4-FFF2-40B4-BE49-F238E27FC236}">
                <a16:creationId xmlns:a16="http://schemas.microsoft.com/office/drawing/2014/main" id="{76EF09E8-1F9F-4583-AAE9-607D17F825D4}"/>
              </a:ext>
            </a:extLst>
          </p:cNvPr>
          <p:cNvSpPr>
            <a:spLocks noGrp="1"/>
          </p:cNvSpPr>
          <p:nvPr>
            <p:ph sz="quarter" idx="4"/>
          </p:nvPr>
        </p:nvSpPr>
        <p:spPr>
          <a:xfrm>
            <a:off x="6525014" y="1620982"/>
            <a:ext cx="4794150" cy="4821382"/>
          </a:xfrm>
        </p:spPr>
        <p:txBody>
          <a:bodyPr>
            <a:normAutofit fontScale="85000" lnSpcReduction="10000"/>
          </a:bodyPr>
          <a:lstStyle/>
          <a:p>
            <a:pPr marL="0" indent="0" algn="ctr">
              <a:buNone/>
            </a:pPr>
            <a:r>
              <a:rPr lang="en-US" i="1" dirty="0">
                <a:latin typeface="Arial" panose="020B0604020202020204" pitchFamily="34" charset="0"/>
                <a:cs typeface="Arial" panose="020B0604020202020204" pitchFamily="34" charset="0"/>
              </a:rPr>
              <a:t>Negative or weak elements that hamper the enhancement of the theme.</a:t>
            </a:r>
          </a:p>
          <a:p>
            <a:pPr marL="0" indent="0" algn="ctr">
              <a:buNone/>
            </a:pP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Economic and financial crises.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Increase of the prices of the offered tourist services.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Competitors from neighboring countries.</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Negative impact of </a:t>
            </a:r>
            <a:r>
              <a:rPr lang="en-US" i="1" dirty="0" err="1">
                <a:latin typeface="Arial" panose="020B0604020202020204" pitchFamily="34" charset="0"/>
                <a:cs typeface="Arial" panose="020B0604020202020204" pitchFamily="34" charset="0"/>
              </a:rPr>
              <a:t>for’s</a:t>
            </a:r>
            <a:r>
              <a:rPr lang="en-US" i="1" dirty="0">
                <a:latin typeface="Arial" panose="020B0604020202020204" pitchFamily="34" charset="0"/>
                <a:cs typeface="Arial" panose="020B0604020202020204" pitchFamily="34" charset="0"/>
              </a:rPr>
              <a:t> major circumstances such as natural phenomena, terroristic actions, etc.</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Bad parameters of the environment.</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Lack of adequate territorial and spatial plans and tourist regions.</a:t>
            </a:r>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600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6A0C-BACC-334A-9696-E994849DFCEF}"/>
              </a:ext>
            </a:extLst>
          </p:cNvPr>
          <p:cNvSpPr>
            <a:spLocks noGrp="1"/>
          </p:cNvSpPr>
          <p:nvPr>
            <p:ph type="title"/>
          </p:nvPr>
        </p:nvSpPr>
        <p:spPr>
          <a:xfrm>
            <a:off x="858981" y="1408843"/>
            <a:ext cx="4710545" cy="2185017"/>
          </a:xfrm>
        </p:spPr>
        <p:txBody>
          <a:bodyPr>
            <a:noAutofit/>
          </a:bodyPr>
          <a:lstStyle/>
          <a:p>
            <a:r>
              <a:rPr lang="en-GB" sz="2000" dirty="0">
                <a:latin typeface="Arial" panose="020B0604020202020204" pitchFamily="34" charset="0"/>
                <a:cs typeface="Arial" panose="020B0604020202020204" pitchFamily="34" charset="0"/>
              </a:rPr>
              <a:t>Political factors :</a:t>
            </a:r>
            <a:br>
              <a:rPr lang="en-GB" sz="2000" dirty="0"/>
            </a:br>
            <a:r>
              <a:rPr lang="en-GB" sz="1800" dirty="0">
                <a:latin typeface="Arial" panose="020B0604020202020204" pitchFamily="34" charset="0"/>
                <a:cs typeface="Arial" panose="020B0604020202020204" pitchFamily="34" charset="0"/>
              </a:rPr>
              <a:t>- Tourism has an important role for the EU.</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European tourism statistics are used for monitoring EU tourism, regional and sustainable development policy.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Law regulates the public relations, regulates and control tourism activities </a:t>
            </a:r>
            <a:r>
              <a:rPr lang="en-GB" sz="1800" dirty="0" err="1">
                <a:latin typeface="Arial" panose="020B0604020202020204" pitchFamily="34" charset="0"/>
                <a:cs typeface="Arial" panose="020B0604020202020204" pitchFamily="34" charset="0"/>
              </a:rPr>
              <a:t>ect</a:t>
            </a:r>
            <a:r>
              <a:rPr lang="en-GB"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C893DF2-1EB7-574E-BBAB-BD87FE18D032}"/>
              </a:ext>
            </a:extLst>
          </p:cNvPr>
          <p:cNvSpPr>
            <a:spLocks noGrp="1"/>
          </p:cNvSpPr>
          <p:nvPr>
            <p:ph sz="half" idx="2"/>
          </p:nvPr>
        </p:nvSpPr>
        <p:spPr>
          <a:xfrm>
            <a:off x="-2369130" y="3429000"/>
            <a:ext cx="7938656" cy="2212631"/>
          </a:xfrm>
        </p:spPr>
        <p:txBody>
          <a:bodyPr>
            <a:normAutofit/>
          </a:bodyPr>
          <a:lstStyle/>
          <a:p>
            <a:pPr marL="3273552" lvl="7" indent="0">
              <a:buNone/>
            </a:pPr>
            <a:r>
              <a:rPr lang="en-GB" sz="1800" i="0" dirty="0">
                <a:latin typeface="Arial" panose="020B0604020202020204" pitchFamily="34" charset="0"/>
                <a:cs typeface="Arial" panose="020B0604020202020204" pitchFamily="34" charset="0"/>
              </a:rPr>
              <a:t>Social Factors :</a:t>
            </a:r>
          </a:p>
          <a:p>
            <a:pPr lvl="7">
              <a:buFontTx/>
              <a:buChar char="-"/>
            </a:pPr>
            <a:r>
              <a:rPr lang="en-GB" sz="1800" i="0" dirty="0">
                <a:latin typeface="Arial" panose="020B0604020202020204" pitchFamily="34" charset="0"/>
                <a:cs typeface="Arial" panose="020B0604020202020204" pitchFamily="34" charset="0"/>
              </a:rPr>
              <a:t>promoting the company among its customers.</a:t>
            </a:r>
          </a:p>
          <a:p>
            <a:pPr lvl="7">
              <a:buFontTx/>
              <a:buChar char="-"/>
            </a:pPr>
            <a:r>
              <a:rPr lang="en-GB" sz="1800" i="0" dirty="0">
                <a:latin typeface="Arial" panose="020B0604020202020204" pitchFamily="34" charset="0"/>
                <a:cs typeface="Arial" panose="020B0604020202020204" pitchFamily="34" charset="0"/>
              </a:rPr>
              <a:t>the introduction of innovation attracts customers.</a:t>
            </a:r>
          </a:p>
          <a:p>
            <a:pPr lvl="7">
              <a:buFontTx/>
              <a:buChar char="-"/>
            </a:pPr>
            <a:r>
              <a:rPr lang="en-GB" sz="1800" i="0" dirty="0">
                <a:latin typeface="Arial" panose="020B0604020202020204" pitchFamily="34" charset="0"/>
                <a:cs typeface="Arial" panose="020B0604020202020204" pitchFamily="34" charset="0"/>
              </a:rPr>
              <a:t>negative aspects of the industry is the use of child labour.</a:t>
            </a:r>
          </a:p>
          <a:p>
            <a:pPr marL="3273552" lvl="7" indent="0">
              <a:buNone/>
            </a:pPr>
            <a:endParaRPr lang="en-US" dirty="0"/>
          </a:p>
        </p:txBody>
      </p:sp>
      <p:sp>
        <p:nvSpPr>
          <p:cNvPr id="5" name="Text Placeholder 4">
            <a:extLst>
              <a:ext uri="{FF2B5EF4-FFF2-40B4-BE49-F238E27FC236}">
                <a16:creationId xmlns:a16="http://schemas.microsoft.com/office/drawing/2014/main" id="{354DD555-B18F-A14B-A290-14B73993FD65}"/>
              </a:ext>
            </a:extLst>
          </p:cNvPr>
          <p:cNvSpPr>
            <a:spLocks noGrp="1"/>
          </p:cNvSpPr>
          <p:nvPr>
            <p:ph type="body" sz="quarter" idx="3"/>
          </p:nvPr>
        </p:nvSpPr>
        <p:spPr>
          <a:xfrm>
            <a:off x="7287491" y="2774946"/>
            <a:ext cx="4641273" cy="2212631"/>
          </a:xfrm>
        </p:spPr>
        <p:txBody>
          <a:bodyPr/>
          <a:lstStyle/>
          <a:p>
            <a:r>
              <a:rPr lang="en-GB" sz="1800" dirty="0">
                <a:latin typeface="Arial" panose="020B0604020202020204" pitchFamily="34" charset="0"/>
                <a:cs typeface="Arial" panose="020B0604020202020204" pitchFamily="34" charset="0"/>
              </a:rPr>
              <a:t>Legal factors: </a:t>
            </a:r>
          </a:p>
          <a:p>
            <a:pPr marL="285750" indent="-285750">
              <a:buFontTx/>
              <a:buChar char="-"/>
            </a:pPr>
            <a:r>
              <a:rPr lang="en-GB" sz="1800" dirty="0">
                <a:latin typeface="Arial" panose="020B0604020202020204" pitchFamily="34" charset="0"/>
                <a:cs typeface="Arial" panose="020B0604020202020204" pitchFamily="34" charset="0"/>
              </a:rPr>
              <a:t>Legal factors are related to the real. environment and actions of companies. </a:t>
            </a:r>
          </a:p>
          <a:p>
            <a:pPr marL="285750" indent="-285750">
              <a:buFontTx/>
              <a:buChar char="-"/>
            </a:pPr>
            <a:r>
              <a:rPr lang="en-GB" sz="1800" dirty="0">
                <a:latin typeface="Arial" panose="020B0604020202020204" pitchFamily="34" charset="0"/>
                <a:cs typeface="Arial" panose="020B0604020202020204" pitchFamily="34" charset="0"/>
              </a:rPr>
              <a:t>tourism activity depends on companies and the state, from their specific. management decisions.</a:t>
            </a:r>
          </a:p>
          <a:p>
            <a:pPr marL="285750" indent="-285750">
              <a:buFontTx/>
              <a:buChar char="-"/>
            </a:pPr>
            <a:r>
              <a:rPr lang="en-GB" sz="1800" dirty="0">
                <a:latin typeface="Arial" panose="020B0604020202020204" pitchFamily="34" charset="0"/>
                <a:cs typeface="Arial" panose="020B0604020202020204" pitchFamily="34" charset="0"/>
              </a:rPr>
              <a:t>In this sense, the effects of the global financial crisis on business also depend on the business's response to the crisis.</a:t>
            </a:r>
            <a:endParaRPr lang="en-US" sz="18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35398FF-9695-E542-9409-603C63BA1330}"/>
              </a:ext>
            </a:extLst>
          </p:cNvPr>
          <p:cNvSpPr txBox="1"/>
          <p:nvPr/>
        </p:nvSpPr>
        <p:spPr>
          <a:xfrm>
            <a:off x="4063168" y="5141269"/>
            <a:ext cx="8128832" cy="1754326"/>
          </a:xfrm>
          <a:prstGeom prst="rect">
            <a:avLst/>
          </a:prstGeom>
          <a:noFill/>
        </p:spPr>
        <p:txBody>
          <a:bodyPr wrap="square" rtlCol="0">
            <a:spAutoFit/>
          </a:bodyPr>
          <a:lstStyle/>
          <a:p>
            <a:pPr lvl="7"/>
            <a:r>
              <a:rPr lang="en-GB" dirty="0">
                <a:latin typeface="Arial" panose="020B0604020202020204" pitchFamily="34" charset="0"/>
                <a:cs typeface="Arial" panose="020B0604020202020204" pitchFamily="34" charset="0"/>
              </a:rPr>
              <a:t>Environment factors: </a:t>
            </a:r>
          </a:p>
          <a:p>
            <a:pPr lvl="7"/>
            <a:r>
              <a:rPr lang="en-GB" dirty="0">
                <a:latin typeface="Arial" panose="020B0604020202020204" pitchFamily="34" charset="0"/>
                <a:cs typeface="Arial" panose="020B0604020202020204" pitchFamily="34" charset="0"/>
              </a:rPr>
              <a:t>The impact of tourism and recreation on the environment depends on various factors: tourism activity, size of the area, number of visitors, seasonal concentration of tourists, types of transport used , </a:t>
            </a:r>
            <a:r>
              <a:rPr lang="en-GB" dirty="0" err="1">
                <a:latin typeface="Arial" panose="020B0604020202020204" pitchFamily="34" charset="0"/>
                <a:cs typeface="Arial" panose="020B0604020202020204" pitchFamily="34" charset="0"/>
              </a:rPr>
              <a:t>ect</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FE5D28E-9D9F-F44F-8734-EF8880199CB9}"/>
              </a:ext>
            </a:extLst>
          </p:cNvPr>
          <p:cNvSpPr txBox="1"/>
          <p:nvPr/>
        </p:nvSpPr>
        <p:spPr>
          <a:xfrm>
            <a:off x="879761" y="5657671"/>
            <a:ext cx="5721929"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Technology Factors:</a:t>
            </a:r>
          </a:p>
          <a:p>
            <a:r>
              <a:rPr lang="en-GB" dirty="0">
                <a:latin typeface="Arial" panose="020B0604020202020204" pitchFamily="34" charset="0"/>
                <a:cs typeface="Arial" panose="020B0604020202020204" pitchFamily="34" charset="0"/>
              </a:rPr>
              <a:t> - People are looking, every high rating companies.</a:t>
            </a:r>
          </a:p>
          <a:p>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Tripvam</a:t>
            </a:r>
            <a:r>
              <a:rPr lang="en-GB" dirty="0">
                <a:latin typeface="Arial" panose="020B0604020202020204" pitchFamily="34" charset="0"/>
                <a:cs typeface="Arial" panose="020B0604020202020204" pitchFamily="34" charset="0"/>
              </a:rPr>
              <a:t> update their system frequently.</a:t>
            </a:r>
          </a:p>
          <a:p>
            <a:r>
              <a:rPr lang="en-GB" dirty="0">
                <a:latin typeface="Arial" panose="020B0604020202020204" pitchFamily="34" charset="0"/>
                <a:cs typeface="Arial" panose="020B0604020202020204" pitchFamily="34" charset="0"/>
              </a:rPr>
              <a:t> Customers are satisfied and happy with their service.</a:t>
            </a:r>
            <a:endParaRPr lang="en-US"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7591EF6-C314-514F-BB0F-A4885A0CE26F}"/>
              </a:ext>
            </a:extLst>
          </p:cNvPr>
          <p:cNvSpPr txBox="1"/>
          <p:nvPr/>
        </p:nvSpPr>
        <p:spPr>
          <a:xfrm>
            <a:off x="7287491" y="312930"/>
            <a:ext cx="5089652" cy="230832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Economic Factors.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Travel industry is one of the well paid in the world.</a:t>
            </a:r>
          </a:p>
          <a:p>
            <a:r>
              <a:rPr lang="en-GB" dirty="0">
                <a:latin typeface="Arial" panose="020B0604020202020204" pitchFamily="34" charset="0"/>
                <a:cs typeface="Arial" panose="020B0604020202020204" pitchFamily="34" charset="0"/>
              </a:rPr>
              <a:t>- Legislation.</a:t>
            </a:r>
          </a:p>
          <a:p>
            <a:r>
              <a:rPr lang="en-GB" dirty="0">
                <a:latin typeface="Arial" panose="020B0604020202020204" pitchFamily="34" charset="0"/>
                <a:cs typeface="Arial" panose="020B0604020202020204" pitchFamily="34" charset="0"/>
              </a:rPr>
              <a:t>-  Profit.</a:t>
            </a:r>
          </a:p>
          <a:p>
            <a:r>
              <a:rPr lang="en-GB" dirty="0">
                <a:latin typeface="Arial" panose="020B0604020202020204" pitchFamily="34" charset="0"/>
                <a:cs typeface="Arial" panose="020B0604020202020204" pitchFamily="34" charset="0"/>
              </a:rPr>
              <a:t>- Currency fluctuations between countries directly affect the international marketing. </a:t>
            </a:r>
            <a:endParaRPr lang="en-US" dirty="0">
              <a:latin typeface="Arial" panose="020B0604020202020204" pitchFamily="34" charset="0"/>
              <a:cs typeface="Arial" panose="020B0604020202020204" pitchFamily="34" charset="0"/>
            </a:endParaRPr>
          </a:p>
        </p:txBody>
      </p:sp>
      <p:pic>
        <p:nvPicPr>
          <p:cNvPr id="17" name="Content Placeholder 16" descr="A close up of a sign&#10;&#10;Description automatically generated">
            <a:extLst>
              <a:ext uri="{FF2B5EF4-FFF2-40B4-BE49-F238E27FC236}">
                <a16:creationId xmlns:a16="http://schemas.microsoft.com/office/drawing/2014/main" id="{E5136733-BDC0-8A4B-9581-6AB517D31EF5}"/>
              </a:ext>
            </a:extLst>
          </p:cNvPr>
          <p:cNvPicPr>
            <a:picLocks noGrp="1" noChangeAspect="1"/>
          </p:cNvPicPr>
          <p:nvPr>
            <p:ph sz="quarter" idx="4"/>
          </p:nvPr>
        </p:nvPicPr>
        <p:blipFill>
          <a:blip r:embed="rId2"/>
          <a:stretch>
            <a:fillRect/>
          </a:stretch>
        </p:blipFill>
        <p:spPr>
          <a:xfrm>
            <a:off x="733424" y="54961"/>
            <a:ext cx="5868265" cy="930335"/>
          </a:xfrm>
        </p:spPr>
      </p:pic>
    </p:spTree>
    <p:extLst>
      <p:ext uri="{BB962C8B-B14F-4D97-AF65-F5344CB8AC3E}">
        <p14:creationId xmlns:p14="http://schemas.microsoft.com/office/powerpoint/2010/main" val="927662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222A-8312-405F-8A76-20AD40DDBE00}"/>
              </a:ext>
            </a:extLst>
          </p:cNvPr>
          <p:cNvSpPr>
            <a:spLocks noGrp="1"/>
          </p:cNvSpPr>
          <p:nvPr>
            <p:ph type="title"/>
          </p:nvPr>
        </p:nvSpPr>
        <p:spPr>
          <a:xfrm>
            <a:off x="1371600" y="238540"/>
            <a:ext cx="9601200" cy="823912"/>
          </a:xfrm>
        </p:spPr>
        <p:txBody>
          <a:bodyPr>
            <a:normAutofit fontScale="90000"/>
          </a:bodyPr>
          <a:lstStyle/>
          <a:p>
            <a:pPr algn="ctr"/>
            <a:r>
              <a:rPr lang="en-US" sz="2700" b="1" dirty="0">
                <a:latin typeface="Arial" panose="020B0604020202020204" pitchFamily="34" charset="0"/>
                <a:cs typeface="Arial" panose="020B0604020202020204" pitchFamily="34" charset="0"/>
              </a:rPr>
              <a:t>Business Strategy to Achieve Marketing Communication Mix and other Recommendations  </a:t>
            </a:r>
            <a:br>
              <a:rPr lang="en-US" dirty="0"/>
            </a:br>
            <a:endParaRPr lang="en-US" dirty="0"/>
          </a:p>
        </p:txBody>
      </p:sp>
      <p:sp>
        <p:nvSpPr>
          <p:cNvPr id="6" name="Content Placeholder 5">
            <a:extLst>
              <a:ext uri="{FF2B5EF4-FFF2-40B4-BE49-F238E27FC236}">
                <a16:creationId xmlns:a16="http://schemas.microsoft.com/office/drawing/2014/main" id="{C871C599-8CD9-4452-A4A6-D179AB44F9C0}"/>
              </a:ext>
            </a:extLst>
          </p:cNvPr>
          <p:cNvSpPr>
            <a:spLocks noGrp="1"/>
          </p:cNvSpPr>
          <p:nvPr>
            <p:ph sz="half" idx="2"/>
          </p:nvPr>
        </p:nvSpPr>
        <p:spPr>
          <a:xfrm>
            <a:off x="1316468" y="2549834"/>
            <a:ext cx="4443984" cy="3903975"/>
          </a:xfrm>
        </p:spPr>
        <p:txBody>
          <a:bodyPr/>
          <a:lstStyle/>
          <a:p>
            <a:pPr marL="0" indent="0">
              <a:buNone/>
            </a:pPr>
            <a:r>
              <a:rPr lang="en-US" b="1" dirty="0">
                <a:latin typeface="Arial" panose="020B0604020202020204" pitchFamily="34" charset="0"/>
                <a:cs typeface="Arial" panose="020B0604020202020204" pitchFamily="34" charset="0"/>
              </a:rPr>
              <a:t>Recommendations :</a:t>
            </a:r>
          </a:p>
          <a:p>
            <a:r>
              <a:rPr lang="en-US" dirty="0">
                <a:latin typeface="Arial" panose="020B0604020202020204" pitchFamily="34" charset="0"/>
                <a:cs typeface="Arial" panose="020B0604020202020204" pitchFamily="34" charset="0"/>
              </a:rPr>
              <a:t>promote the tourism; adventurous activities; marketing campaigns in Bulgaria and its neighboring countries.</a:t>
            </a:r>
          </a:p>
          <a:p>
            <a:r>
              <a:rPr lang="en-US" dirty="0">
                <a:latin typeface="Arial" panose="020B0604020202020204" pitchFamily="34" charset="0"/>
                <a:cs typeface="Arial" panose="020B0604020202020204" pitchFamily="34" charset="0"/>
              </a:rPr>
              <a:t>use social media sites like Face book , </a:t>
            </a:r>
            <a:r>
              <a:rPr lang="en-US" dirty="0" err="1">
                <a:latin typeface="Arial" panose="020B0604020202020204" pitchFamily="34" charset="0"/>
                <a:cs typeface="Arial" panose="020B0604020202020204" pitchFamily="34" charset="0"/>
              </a:rPr>
              <a:t>Twitter,Instagram</a:t>
            </a:r>
            <a:r>
              <a:rPr lang="en-US" dirty="0">
                <a:latin typeface="Arial" panose="020B0604020202020204" pitchFamily="34" charset="0"/>
                <a:cs typeface="Arial" panose="020B0604020202020204" pitchFamily="34" charset="0"/>
              </a:rPr>
              <a:t> ,YouTube </a:t>
            </a:r>
            <a:r>
              <a:rPr lang="en-US" dirty="0" err="1">
                <a:latin typeface="Arial" panose="020B0604020202020204" pitchFamily="34" charset="0"/>
                <a:cs typeface="Arial" panose="020B0604020202020204" pitchFamily="34" charset="0"/>
              </a:rPr>
              <a:t>etc</a:t>
            </a:r>
            <a:r>
              <a:rPr lang="en-US" dirty="0">
                <a:latin typeface="Arial" panose="020B0604020202020204" pitchFamily="34" charset="0"/>
                <a:cs typeface="Arial" panose="020B0604020202020204" pitchFamily="34" charset="0"/>
              </a:rPr>
              <a:t> to reach maximum number of target audience.</a:t>
            </a:r>
          </a:p>
          <a:p>
            <a:r>
              <a:rPr lang="en-US" dirty="0">
                <a:latin typeface="Arial" panose="020B0604020202020204" pitchFamily="34" charset="0"/>
                <a:cs typeface="Arial" panose="020B0604020202020204" pitchFamily="34" charset="0"/>
              </a:rPr>
              <a:t>pricing strategy It should focus on designing different packages.</a:t>
            </a:r>
            <a:endParaRPr lang="en-US" b="1" dirty="0">
              <a:latin typeface="Arial" panose="020B0604020202020204" pitchFamily="34" charset="0"/>
              <a:cs typeface="Arial" panose="020B0604020202020204" pitchFamily="34" charset="0"/>
            </a:endParaRPr>
          </a:p>
          <a:p>
            <a:endParaRPr lang="en-US" dirty="0"/>
          </a:p>
        </p:txBody>
      </p:sp>
      <p:pic>
        <p:nvPicPr>
          <p:cNvPr id="11" name="Content Placeholder 10">
            <a:extLst>
              <a:ext uri="{FF2B5EF4-FFF2-40B4-BE49-F238E27FC236}">
                <a16:creationId xmlns:a16="http://schemas.microsoft.com/office/drawing/2014/main" id="{B4856267-D7B8-4A59-8CD7-76CA317BE5CC}"/>
              </a:ext>
            </a:extLst>
          </p:cNvPr>
          <p:cNvPicPr>
            <a:picLocks noGrp="1" noChangeAspect="1"/>
          </p:cNvPicPr>
          <p:nvPr>
            <p:ph sz="quarter" idx="4"/>
          </p:nvPr>
        </p:nvPicPr>
        <p:blipFill>
          <a:blip r:embed="rId2"/>
          <a:stretch>
            <a:fillRect/>
          </a:stretch>
        </p:blipFill>
        <p:spPr>
          <a:xfrm>
            <a:off x="7553739" y="2167904"/>
            <a:ext cx="3419466" cy="3903975"/>
          </a:xfrm>
        </p:spPr>
      </p:pic>
      <p:sp>
        <p:nvSpPr>
          <p:cNvPr id="9" name="Text Placeholder 6">
            <a:extLst>
              <a:ext uri="{FF2B5EF4-FFF2-40B4-BE49-F238E27FC236}">
                <a16:creationId xmlns:a16="http://schemas.microsoft.com/office/drawing/2014/main" id="{F413EA5E-0002-4F1A-B04A-AD0B2EE63FBE}"/>
              </a:ext>
            </a:extLst>
          </p:cNvPr>
          <p:cNvSpPr>
            <a:spLocks noGrp="1"/>
          </p:cNvSpPr>
          <p:nvPr>
            <p:ph type="body" idx="1"/>
          </p:nvPr>
        </p:nvSpPr>
        <p:spPr>
          <a:xfrm>
            <a:off x="1371600" y="1062452"/>
            <a:ext cx="9775825" cy="1105452"/>
          </a:xfrm>
        </p:spPr>
        <p:txBody>
          <a:bodyPr/>
          <a:lstStyle/>
          <a:p>
            <a:r>
              <a:rPr lang="en-US" sz="2000" b="1" dirty="0" err="1">
                <a:latin typeface="Arial" panose="020B0604020202020204" pitchFamily="34" charset="0"/>
                <a:cs typeface="Arial" panose="020B0604020202020204" pitchFamily="34" charset="0"/>
              </a:rPr>
              <a:t>Tripvam</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is already utilizing its marketing mix strategy very effectively. It has wonderfully designed products and services that cater most of the tourists needs and It has exceptional website that uses visuals and is updated regularly</a:t>
            </a:r>
          </a:p>
        </p:txBody>
      </p:sp>
      <p:sp>
        <p:nvSpPr>
          <p:cNvPr id="3" name="TextBox 2">
            <a:extLst>
              <a:ext uri="{FF2B5EF4-FFF2-40B4-BE49-F238E27FC236}">
                <a16:creationId xmlns:a16="http://schemas.microsoft.com/office/drawing/2014/main" id="{5393AF64-D305-4FA6-98EE-42426E04307C}"/>
              </a:ext>
            </a:extLst>
          </p:cNvPr>
          <p:cNvSpPr txBox="1"/>
          <p:nvPr/>
        </p:nvSpPr>
        <p:spPr>
          <a:xfrm>
            <a:off x="7553739" y="5992144"/>
            <a:ext cx="4638261" cy="369332"/>
          </a:xfrm>
          <a:prstGeom prst="rect">
            <a:avLst/>
          </a:prstGeom>
          <a:noFill/>
        </p:spPr>
        <p:txBody>
          <a:bodyPr wrap="square" rtlCol="0">
            <a:spAutoFit/>
          </a:bodyPr>
          <a:lstStyle/>
          <a:p>
            <a:r>
              <a:rPr lang="en-US" i="1" dirty="0">
                <a:hlinkClick r:id="rId3"/>
              </a:rPr>
              <a:t>image </a:t>
            </a:r>
            <a:endParaRPr lang="en-US" i="1" dirty="0"/>
          </a:p>
        </p:txBody>
      </p:sp>
    </p:spTree>
    <p:extLst>
      <p:ext uri="{BB962C8B-B14F-4D97-AF65-F5344CB8AC3E}">
        <p14:creationId xmlns:p14="http://schemas.microsoft.com/office/powerpoint/2010/main" val="3361487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53DF8C-DE9B-410D-BE1A-A2DBA60C3767}"/>
              </a:ext>
            </a:extLst>
          </p:cNvPr>
          <p:cNvSpPr txBox="1"/>
          <p:nvPr/>
        </p:nvSpPr>
        <p:spPr>
          <a:xfrm flipH="1">
            <a:off x="1547093" y="1052944"/>
            <a:ext cx="9291778" cy="5078313"/>
          </a:xfrm>
          <a:prstGeom prst="rect">
            <a:avLst/>
          </a:prstGeom>
          <a:noFill/>
        </p:spPr>
        <p:txBody>
          <a:bodyPr wrap="square" rtlCol="0">
            <a:spAutoFit/>
          </a:bodyPr>
          <a:lstStyle/>
          <a:p>
            <a:pPr marL="285750" lvl="0" indent="-285750">
              <a:buFont typeface="Arial" panose="020B0604020202020204" pitchFamily="34" charset="0"/>
              <a:buChar char="•"/>
            </a:pPr>
            <a:r>
              <a:rPr lang="en-US" dirty="0" err="1"/>
              <a:t>Mileva</a:t>
            </a:r>
            <a:r>
              <a:rPr lang="en-US" dirty="0"/>
              <a:t>, S., 2004. Recreation by Specialized Tourism. In Bulgarian, </a:t>
            </a:r>
            <a:r>
              <a:rPr lang="en-US" dirty="0" err="1"/>
              <a:t>Avangard</a:t>
            </a:r>
            <a:r>
              <a:rPr lang="en-US" dirty="0"/>
              <a:t> Prima Publishing House, Sofia.</a:t>
            </a:r>
          </a:p>
          <a:p>
            <a:pPr marL="285750" lvl="0" indent="-285750">
              <a:buFont typeface="Arial" panose="020B0604020202020204" pitchFamily="34" charset="0"/>
              <a:buChar char="•"/>
            </a:pPr>
            <a:r>
              <a:rPr lang="en-US" dirty="0" err="1"/>
              <a:t>Mileva</a:t>
            </a:r>
            <a:r>
              <a:rPr lang="en-US" dirty="0"/>
              <a:t>, S., 2006. Opportunities of Small and Medium-Sized Enterprises for Development of Specialized Tourism. Annual of Sofia University "St. </a:t>
            </a:r>
            <a:r>
              <a:rPr lang="en-US" dirty="0" err="1"/>
              <a:t>Kliment</a:t>
            </a:r>
            <a:r>
              <a:rPr lang="en-US" dirty="0"/>
              <a:t> </a:t>
            </a:r>
            <a:r>
              <a:rPr lang="en-US" dirty="0" err="1"/>
              <a:t>Ohridski</a:t>
            </a:r>
            <a:r>
              <a:rPr lang="en-US" dirty="0"/>
              <a:t>". </a:t>
            </a:r>
            <a:r>
              <a:rPr lang="en-US" i="1" dirty="0"/>
              <a:t>Faculty of Economics and Business Administration</a:t>
            </a:r>
            <a:r>
              <a:rPr lang="en-US" dirty="0"/>
              <a:t>. Volume 5, p. 191-203</a:t>
            </a:r>
          </a:p>
          <a:p>
            <a:pPr marL="285750" indent="-285750">
              <a:buFont typeface="Arial" panose="020B0604020202020204" pitchFamily="34" charset="0"/>
              <a:buChar char="•"/>
            </a:pPr>
            <a:r>
              <a:rPr lang="en-US" dirty="0"/>
              <a:t>- in Bulgarian.</a:t>
            </a:r>
          </a:p>
          <a:p>
            <a:pPr marL="285750" lvl="0" indent="-285750">
              <a:buFont typeface="Arial" panose="020B0604020202020204" pitchFamily="34" charset="0"/>
              <a:buChar char="•"/>
            </a:pPr>
            <a:r>
              <a:rPr lang="en-US" dirty="0" err="1"/>
              <a:t>Petrovic</a:t>
            </a:r>
            <a:r>
              <a:rPr lang="en-US" dirty="0"/>
              <a:t>, M., D., Markovic, J., J., 2013. Sustainable Tourism as a Part of a Comprehensive Environmental Monitoring. A Study of Serbia. </a:t>
            </a:r>
            <a:r>
              <a:rPr lang="en-US" i="1" dirty="0"/>
              <a:t>Journal of Environmental and Tourism Analyses</a:t>
            </a:r>
            <a:r>
              <a:rPr lang="en-US" dirty="0"/>
              <a:t>. Vol.1, p.30-42.</a:t>
            </a:r>
          </a:p>
          <a:p>
            <a:pPr marL="285750" lvl="0" indent="-285750">
              <a:buFont typeface="Arial" panose="020B0604020202020204" pitchFamily="34" charset="0"/>
              <a:buChar char="•"/>
            </a:pPr>
            <a:r>
              <a:rPr lang="en-US" dirty="0"/>
              <a:t>Pride, W., Ferrell, O., 1994. </a:t>
            </a:r>
            <a:r>
              <a:rPr lang="en-US" i="1" dirty="0"/>
              <a:t>Marketing: Conceptions and Strategies</a:t>
            </a:r>
            <a:r>
              <a:rPr lang="en-US" dirty="0"/>
              <a:t>. </a:t>
            </a:r>
            <a:r>
              <a:rPr lang="en-US" dirty="0" err="1"/>
              <a:t>Forscom</a:t>
            </a:r>
            <a:r>
              <a:rPr lang="en-US" dirty="0"/>
              <a:t> - in Bulgarian Publishing House </a:t>
            </a:r>
            <a:r>
              <a:rPr lang="en-US" dirty="0" err="1"/>
              <a:t>Farkom</a:t>
            </a:r>
            <a:r>
              <a:rPr lang="en-US" dirty="0"/>
              <a:t>, Sofia.</a:t>
            </a:r>
          </a:p>
          <a:p>
            <a:pPr marL="285750" lvl="0" indent="-285750">
              <a:buFont typeface="Arial" panose="020B0604020202020204" pitchFamily="34" charset="0"/>
              <a:buChar char="•"/>
            </a:pPr>
            <a:r>
              <a:rPr lang="en-US" dirty="0"/>
              <a:t>Readings in Strategic Management, edited by Asch, D., and Bowman, C., 1989. MacMillan Education Ltd., The Open University, Chapter 13. </a:t>
            </a:r>
            <a:r>
              <a:rPr lang="en-US" i="1" dirty="0"/>
              <a:t>The Risky Business of Diversification</a:t>
            </a:r>
            <a:r>
              <a:rPr lang="en-US" dirty="0"/>
              <a:t>, </a:t>
            </a:r>
            <a:r>
              <a:rPr lang="en-US" dirty="0" err="1"/>
              <a:t>Biggadike</a:t>
            </a:r>
            <a:r>
              <a:rPr lang="en-US" dirty="0"/>
              <a:t> R., p. 177-190, Chapter 14. </a:t>
            </a:r>
            <a:r>
              <a:rPr lang="en-US" i="1" dirty="0"/>
              <a:t>Assessing Opportunities for Diversification</a:t>
            </a:r>
            <a:r>
              <a:rPr lang="en-US" dirty="0"/>
              <a:t>, An Analytical Approach, Younger, p.191-200.</a:t>
            </a:r>
          </a:p>
          <a:p>
            <a:pPr marL="285750" lvl="0" indent="-285750">
              <a:buFont typeface="Arial" panose="020B0604020202020204" pitchFamily="34" charset="0"/>
              <a:buChar char="•"/>
            </a:pPr>
            <a:r>
              <a:rPr lang="en-US" dirty="0" err="1"/>
              <a:t>Szymanska</a:t>
            </a:r>
            <a:r>
              <a:rPr lang="en-US" dirty="0"/>
              <a:t>, E., 2013. Implementation of Sustainable Tourism Concept by the Tourists Visiting National Parks. </a:t>
            </a:r>
            <a:r>
              <a:rPr lang="en-US" i="1" dirty="0"/>
              <a:t>Journal of Environmental and Tourism Analyses</a:t>
            </a:r>
            <a:r>
              <a:rPr lang="en-US" dirty="0"/>
              <a:t>. Vol.1, p.63-78.</a:t>
            </a:r>
          </a:p>
          <a:p>
            <a:pPr marL="285750" indent="-285750">
              <a:buFont typeface="Arial" panose="020B0604020202020204" pitchFamily="34" charset="0"/>
              <a:buChar char="•"/>
            </a:pPr>
            <a:r>
              <a:rPr lang="en-US" dirty="0" err="1"/>
              <a:t>Tonchev</a:t>
            </a:r>
            <a:r>
              <a:rPr lang="en-US" dirty="0"/>
              <a:t>, C., </a:t>
            </a:r>
            <a:r>
              <a:rPr lang="en-US" dirty="0" err="1"/>
              <a:t>Mileva</a:t>
            </a:r>
            <a:r>
              <a:rPr lang="en-US" dirty="0"/>
              <a:t>, S., 2006. </a:t>
            </a:r>
            <a:r>
              <a:rPr lang="en-US" i="1" dirty="0"/>
              <a:t>Planning and Development of Tourism</a:t>
            </a:r>
            <a:r>
              <a:rPr lang="en-US" dirty="0"/>
              <a:t>. </a:t>
            </a:r>
            <a:r>
              <a:rPr lang="en-US" dirty="0" err="1"/>
              <a:t>Tilia</a:t>
            </a:r>
            <a:r>
              <a:rPr lang="en-US" dirty="0"/>
              <a:t> Books. </a:t>
            </a:r>
          </a:p>
        </p:txBody>
      </p:sp>
      <p:sp>
        <p:nvSpPr>
          <p:cNvPr id="6" name="TextBox 5">
            <a:extLst>
              <a:ext uri="{FF2B5EF4-FFF2-40B4-BE49-F238E27FC236}">
                <a16:creationId xmlns:a16="http://schemas.microsoft.com/office/drawing/2014/main" id="{8DDB8C5B-5D82-4549-BB4B-7606C4CD22A6}"/>
              </a:ext>
            </a:extLst>
          </p:cNvPr>
          <p:cNvSpPr txBox="1"/>
          <p:nvPr/>
        </p:nvSpPr>
        <p:spPr>
          <a:xfrm>
            <a:off x="130629" y="342897"/>
            <a:ext cx="11321142" cy="1015663"/>
          </a:xfrm>
          <a:prstGeom prst="rect">
            <a:avLst/>
          </a:prstGeom>
          <a:noFill/>
        </p:spPr>
        <p:txBody>
          <a:bodyPr wrap="square" rtlCol="0">
            <a:spAutoFit/>
          </a:bodyPr>
          <a:lstStyle/>
          <a:p>
            <a:pPr algn="ctr"/>
            <a:r>
              <a:rPr lang="en-US" sz="3600" dirty="0">
                <a:solidFill>
                  <a:srgbClr val="C00000"/>
                </a:solidFill>
              </a:rPr>
              <a:t>Reference:</a:t>
            </a:r>
          </a:p>
          <a:p>
            <a:endParaRPr lang="en-US" sz="2400" dirty="0"/>
          </a:p>
        </p:txBody>
      </p:sp>
    </p:spTree>
    <p:extLst>
      <p:ext uri="{BB962C8B-B14F-4D97-AF65-F5344CB8AC3E}">
        <p14:creationId xmlns:p14="http://schemas.microsoft.com/office/powerpoint/2010/main" val="151603985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561</TotalTime>
  <Words>1362</Words>
  <Application>Microsoft Macintosh PowerPoint</Application>
  <PresentationFormat>Widescreen</PresentationFormat>
  <Paragraphs>135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Franklin Gothic Book</vt:lpstr>
      <vt:lpstr>Helvetica Neue</vt:lpstr>
      <vt:lpstr>Crop</vt:lpstr>
      <vt:lpstr>Title:  licensed tour operator  TRIpvam</vt:lpstr>
      <vt:lpstr>PowerPoint Presentation</vt:lpstr>
      <vt:lpstr>In Tripvam, the company creates unique and themed group and individual adventures in the form of stories where the main character is You. Company believe travel is not just about seeking new landscapes, but in having new eyes. The “Tripvam experience" is here to spark your imagination, awaken your senses and provoke the emotions so you can truly experience the destination with its history, culture and people. </vt:lpstr>
      <vt:lpstr>       </vt:lpstr>
      <vt:lpstr>Business Overview  </vt:lpstr>
      <vt:lpstr>Target Market and Market Segmentation</vt:lpstr>
      <vt:lpstr>PowerPoint Presentation</vt:lpstr>
      <vt:lpstr>   </vt:lpstr>
      <vt:lpstr> Macro Environment   </vt:lpstr>
      <vt:lpstr>SWOT Analysis </vt:lpstr>
      <vt:lpstr>SWOT Analysis </vt:lpstr>
      <vt:lpstr>Political factors : - Tourism has an important role for the EU. - European tourism statistics are used for monitoring EU tourism, regional and sustainable development policy. - Law regulates the public relations, regulates and control tourism activities ect..</vt:lpstr>
      <vt:lpstr>Business Strategy to Achieve Marketing Communication Mix and other Recommendations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A Romanian Restaurant – MAMA’S</dc:title>
  <dc:creator>venci</dc:creator>
  <cp:lastModifiedBy>Margarit Tsekov</cp:lastModifiedBy>
  <cp:revision>48</cp:revision>
  <dcterms:created xsi:type="dcterms:W3CDTF">2019-03-26T13:18:41Z</dcterms:created>
  <dcterms:modified xsi:type="dcterms:W3CDTF">2019-03-29T14:40:22Z</dcterms:modified>
</cp:coreProperties>
</file>