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9" r:id="rId4"/>
    <p:sldId id="258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E2E9B-127E-49B4-B456-E81E9569868A}" type="datetimeFigureOut">
              <a:rPr lang="en-US" smtClean="0"/>
              <a:t>2/22/2016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B9AF-B007-491D-86DB-66D1349EA0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E2E9B-127E-49B4-B456-E81E9569868A}" type="datetimeFigureOut">
              <a:rPr lang="en-US" smtClean="0"/>
              <a:t>2/22/2016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B9AF-B007-491D-86DB-66D1349EA0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E2E9B-127E-49B4-B456-E81E9569868A}" type="datetimeFigureOut">
              <a:rPr lang="en-US" smtClean="0"/>
              <a:t>2/22/2016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B9AF-B007-491D-86DB-66D1349EA0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E2E9B-127E-49B4-B456-E81E9569868A}" type="datetimeFigureOut">
              <a:rPr lang="en-US" smtClean="0"/>
              <a:t>2/22/2016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B9AF-B007-491D-86DB-66D1349EA0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E2E9B-127E-49B4-B456-E81E9569868A}" type="datetimeFigureOut">
              <a:rPr lang="en-US" smtClean="0"/>
              <a:t>2/22/2016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B9AF-B007-491D-86DB-66D1349EA0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E2E9B-127E-49B4-B456-E81E9569868A}" type="datetimeFigureOut">
              <a:rPr lang="en-US" smtClean="0"/>
              <a:t>2/22/2016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B9AF-B007-491D-86DB-66D1349EA0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E2E9B-127E-49B4-B456-E81E9569868A}" type="datetimeFigureOut">
              <a:rPr lang="en-US" smtClean="0"/>
              <a:t>2/22/2016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B9AF-B007-491D-86DB-66D1349EA0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E2E9B-127E-49B4-B456-E81E9569868A}" type="datetimeFigureOut">
              <a:rPr lang="en-US" smtClean="0"/>
              <a:t>2/22/2016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B9AF-B007-491D-86DB-66D1349EA0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E2E9B-127E-49B4-B456-E81E9569868A}" type="datetimeFigureOut">
              <a:rPr lang="en-US" smtClean="0"/>
              <a:t>2/22/2016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B9AF-B007-491D-86DB-66D1349EA0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E2E9B-127E-49B4-B456-E81E9569868A}" type="datetimeFigureOut">
              <a:rPr lang="en-US" smtClean="0"/>
              <a:t>2/22/2016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B9AF-B007-491D-86DB-66D1349EA0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E2E9B-127E-49B4-B456-E81E9569868A}" type="datetimeFigureOut">
              <a:rPr lang="en-US" smtClean="0"/>
              <a:t>2/22/2016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B9AF-B007-491D-86DB-66D1349EA03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6E2E9B-127E-49B4-B456-E81E9569868A}" type="datetimeFigureOut">
              <a:rPr lang="en-US" smtClean="0"/>
              <a:t>2/22/2016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6B9AF-B007-491D-86DB-66D1349EA03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75656" y="764704"/>
            <a:ext cx="5540152" cy="821953"/>
          </a:xfrm>
        </p:spPr>
        <p:txBody>
          <a:bodyPr>
            <a:normAutofit/>
          </a:bodyPr>
          <a:lstStyle/>
          <a:p>
            <a:r>
              <a:rPr lang="en-GB" dirty="0" smtClean="0"/>
              <a:t>Beth </a:t>
            </a:r>
            <a:r>
              <a:rPr lang="en-GB" dirty="0" err="1" smtClean="0"/>
              <a:t>y</a:t>
            </a:r>
            <a:r>
              <a:rPr lang="en-GB" dirty="0" smtClean="0"/>
              <a:t> </a:t>
            </a:r>
            <a:r>
              <a:rPr lang="en-GB" dirty="0" err="1" smtClean="0"/>
              <a:t>marchnata</a:t>
            </a:r>
            <a:r>
              <a:rPr lang="en-GB" dirty="0" smtClean="0"/>
              <a:t>?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552" y="1916832"/>
            <a:ext cx="7992888" cy="3816424"/>
          </a:xfrm>
        </p:spPr>
        <p:txBody>
          <a:bodyPr>
            <a:normAutofit fontScale="25000" lnSpcReduction="20000"/>
          </a:bodyPr>
          <a:lstStyle/>
          <a:p>
            <a:pPr algn="l"/>
            <a:r>
              <a:rPr lang="en-US" sz="12800" dirty="0" smtClean="0">
                <a:solidFill>
                  <a:schemeClr val="tx1"/>
                </a:solidFill>
              </a:rPr>
              <a:t>Mae </a:t>
            </a:r>
            <a:r>
              <a:rPr lang="en-US" sz="12800" dirty="0" err="1" smtClean="0">
                <a:solidFill>
                  <a:schemeClr val="tx1"/>
                </a:solidFill>
              </a:rPr>
              <a:t>Marchnata</a:t>
            </a:r>
            <a:r>
              <a:rPr lang="en-US" sz="12800" dirty="0" smtClean="0">
                <a:solidFill>
                  <a:schemeClr val="tx1"/>
                </a:solidFill>
              </a:rPr>
              <a:t>:</a:t>
            </a:r>
          </a:p>
          <a:p>
            <a:pPr algn="l">
              <a:buFont typeface="Arial" pitchFamily="34" charset="0"/>
              <a:buChar char="•"/>
            </a:pPr>
            <a:r>
              <a:rPr lang="en-US" sz="12800" dirty="0" err="1" smtClean="0">
                <a:solidFill>
                  <a:schemeClr val="tx1"/>
                </a:solidFill>
              </a:rPr>
              <a:t>Yn</a:t>
            </a:r>
            <a:r>
              <a:rPr lang="en-US" sz="12800" dirty="0" smtClean="0">
                <a:solidFill>
                  <a:schemeClr val="tx1"/>
                </a:solidFill>
              </a:rPr>
              <a:t> hen ac </a:t>
            </a:r>
            <a:r>
              <a:rPr lang="en-US" sz="12800" dirty="0" err="1" smtClean="0">
                <a:solidFill>
                  <a:schemeClr val="tx1"/>
                </a:solidFill>
              </a:rPr>
              <a:t>yn</a:t>
            </a:r>
            <a:r>
              <a:rPr lang="en-US" sz="12800" dirty="0" smtClean="0">
                <a:solidFill>
                  <a:schemeClr val="tx1"/>
                </a:solidFill>
              </a:rPr>
              <a:t> </a:t>
            </a:r>
            <a:r>
              <a:rPr lang="en-US" sz="12800" dirty="0" err="1" smtClean="0">
                <a:solidFill>
                  <a:schemeClr val="tx1"/>
                </a:solidFill>
              </a:rPr>
              <a:t>newydd</a:t>
            </a:r>
            <a:r>
              <a:rPr lang="en-US" sz="12800" dirty="0" smtClean="0">
                <a:solidFill>
                  <a:schemeClr val="tx1"/>
                </a:solidFill>
              </a:rPr>
              <a:t> </a:t>
            </a:r>
          </a:p>
          <a:p>
            <a:pPr algn="l"/>
            <a:r>
              <a:rPr lang="en-US" sz="12800" dirty="0" smtClean="0">
                <a:solidFill>
                  <a:schemeClr val="tx1"/>
                </a:solidFill>
              </a:rPr>
              <a:t>•</a:t>
            </a:r>
            <a:r>
              <a:rPr lang="en-US" sz="12800" dirty="0" err="1" smtClean="0">
                <a:solidFill>
                  <a:schemeClr val="tx1"/>
                </a:solidFill>
              </a:rPr>
              <a:t>Mae’n</a:t>
            </a:r>
            <a:r>
              <a:rPr lang="en-US" sz="12800" dirty="0" smtClean="0">
                <a:solidFill>
                  <a:schemeClr val="tx1"/>
                </a:solidFill>
              </a:rPr>
              <a:t> </a:t>
            </a:r>
            <a:r>
              <a:rPr lang="en-US" sz="12800" dirty="0" err="1" smtClean="0">
                <a:solidFill>
                  <a:schemeClr val="tx1"/>
                </a:solidFill>
              </a:rPr>
              <a:t>cyd-fynd</a:t>
            </a:r>
            <a:r>
              <a:rPr lang="en-US" sz="12800" dirty="0" smtClean="0">
                <a:solidFill>
                  <a:schemeClr val="tx1"/>
                </a:solidFill>
              </a:rPr>
              <a:t> a </a:t>
            </a:r>
            <a:r>
              <a:rPr lang="en-US" sz="12800" dirty="0" err="1" smtClean="0">
                <a:solidFill>
                  <a:schemeClr val="tx1"/>
                </a:solidFill>
              </a:rPr>
              <a:t>phrosesau</a:t>
            </a:r>
            <a:r>
              <a:rPr lang="en-US" sz="12800" dirty="0" smtClean="0">
                <a:solidFill>
                  <a:schemeClr val="tx1"/>
                </a:solidFill>
              </a:rPr>
              <a:t> </a:t>
            </a:r>
            <a:r>
              <a:rPr lang="en-US" sz="12800" dirty="0" err="1" smtClean="0">
                <a:solidFill>
                  <a:schemeClr val="tx1"/>
                </a:solidFill>
              </a:rPr>
              <a:t>busnes</a:t>
            </a:r>
            <a:r>
              <a:rPr lang="en-US" sz="12800" dirty="0" smtClean="0">
                <a:solidFill>
                  <a:schemeClr val="tx1"/>
                </a:solidFill>
              </a:rPr>
              <a:t> </a:t>
            </a:r>
            <a:r>
              <a:rPr lang="en-US" sz="12800" dirty="0" err="1" smtClean="0">
                <a:solidFill>
                  <a:schemeClr val="tx1"/>
                </a:solidFill>
              </a:rPr>
              <a:t>eraill</a:t>
            </a:r>
            <a:endParaRPr lang="en-US" sz="12800" dirty="0">
              <a:solidFill>
                <a:schemeClr val="tx1"/>
              </a:solidFill>
            </a:endParaRPr>
          </a:p>
          <a:p>
            <a:pPr algn="l"/>
            <a:r>
              <a:rPr lang="en-US" sz="12800" dirty="0" smtClean="0">
                <a:solidFill>
                  <a:schemeClr val="tx1"/>
                </a:solidFill>
              </a:rPr>
              <a:t>•</a:t>
            </a:r>
            <a:r>
              <a:rPr lang="en-US" sz="12800" dirty="0" err="1" smtClean="0">
                <a:solidFill>
                  <a:schemeClr val="tx1"/>
                </a:solidFill>
              </a:rPr>
              <a:t>Mae’n</a:t>
            </a:r>
            <a:r>
              <a:rPr lang="en-US" sz="12800" dirty="0" smtClean="0">
                <a:solidFill>
                  <a:schemeClr val="tx1"/>
                </a:solidFill>
              </a:rPr>
              <a:t> </a:t>
            </a:r>
            <a:r>
              <a:rPr lang="en-US" sz="12800" dirty="0" err="1" smtClean="0">
                <a:solidFill>
                  <a:schemeClr val="tx1"/>
                </a:solidFill>
              </a:rPr>
              <a:t>newid</a:t>
            </a:r>
            <a:r>
              <a:rPr lang="en-US" sz="12800" dirty="0" smtClean="0">
                <a:solidFill>
                  <a:schemeClr val="tx1"/>
                </a:solidFill>
              </a:rPr>
              <a:t> </a:t>
            </a:r>
            <a:r>
              <a:rPr lang="en-US" sz="12800" dirty="0" err="1" smtClean="0">
                <a:solidFill>
                  <a:schemeClr val="tx1"/>
                </a:solidFill>
              </a:rPr>
              <a:t>yn</a:t>
            </a:r>
            <a:r>
              <a:rPr lang="en-US" sz="12800" dirty="0" smtClean="0">
                <a:solidFill>
                  <a:schemeClr val="tx1"/>
                </a:solidFill>
              </a:rPr>
              <a:t> </a:t>
            </a:r>
            <a:r>
              <a:rPr lang="en-US" sz="12800" dirty="0" err="1" smtClean="0">
                <a:solidFill>
                  <a:schemeClr val="tx1"/>
                </a:solidFill>
              </a:rPr>
              <a:t>gyson</a:t>
            </a:r>
            <a:r>
              <a:rPr lang="en-US" sz="12800" dirty="0" smtClean="0">
                <a:solidFill>
                  <a:schemeClr val="tx1"/>
                </a:solidFill>
              </a:rPr>
              <a:t> </a:t>
            </a:r>
            <a:r>
              <a:rPr lang="en-US" sz="12800" dirty="0" err="1" smtClean="0">
                <a:solidFill>
                  <a:schemeClr val="tx1"/>
                </a:solidFill>
              </a:rPr>
              <a:t>er</a:t>
            </a:r>
            <a:r>
              <a:rPr lang="en-US" sz="12800" dirty="0" smtClean="0">
                <a:solidFill>
                  <a:schemeClr val="tx1"/>
                </a:solidFill>
              </a:rPr>
              <a:t> </a:t>
            </a:r>
            <a:r>
              <a:rPr lang="en-US" sz="12800" dirty="0" err="1" smtClean="0">
                <a:solidFill>
                  <a:schemeClr val="tx1"/>
                </a:solidFill>
              </a:rPr>
              <a:t>mwyn</a:t>
            </a:r>
            <a:r>
              <a:rPr lang="en-US" sz="12800" dirty="0" smtClean="0">
                <a:solidFill>
                  <a:schemeClr val="tx1"/>
                </a:solidFill>
              </a:rPr>
              <a:t> </a:t>
            </a:r>
            <a:r>
              <a:rPr lang="en-US" sz="12800" dirty="0" err="1" smtClean="0">
                <a:solidFill>
                  <a:schemeClr val="tx1"/>
                </a:solidFill>
              </a:rPr>
              <a:t>addasu</a:t>
            </a:r>
            <a:r>
              <a:rPr lang="en-US" sz="12800" dirty="0" smtClean="0">
                <a:solidFill>
                  <a:schemeClr val="tx1"/>
                </a:solidFill>
              </a:rPr>
              <a:t> </a:t>
            </a:r>
            <a:r>
              <a:rPr lang="en-US" sz="12800" dirty="0" err="1">
                <a:solidFill>
                  <a:schemeClr val="tx1"/>
                </a:solidFill>
              </a:rPr>
              <a:t>i</a:t>
            </a:r>
            <a:r>
              <a:rPr lang="en-US" sz="12800" dirty="0" err="1" smtClean="0">
                <a:solidFill>
                  <a:schemeClr val="tx1"/>
                </a:solidFill>
              </a:rPr>
              <a:t>’r</a:t>
            </a:r>
            <a:r>
              <a:rPr lang="en-US" sz="12800" dirty="0" smtClean="0">
                <a:solidFill>
                  <a:schemeClr val="tx1"/>
                </a:solidFill>
              </a:rPr>
              <a:t> </a:t>
            </a:r>
            <a:r>
              <a:rPr lang="en-US" sz="12800" dirty="0" err="1" smtClean="0">
                <a:solidFill>
                  <a:schemeClr val="tx1"/>
                </a:solidFill>
              </a:rPr>
              <a:t>amgylchedoedd</a:t>
            </a:r>
            <a:r>
              <a:rPr lang="en-US" sz="12800" dirty="0" smtClean="0">
                <a:solidFill>
                  <a:schemeClr val="tx1"/>
                </a:solidFill>
              </a:rPr>
              <a:t> </a:t>
            </a:r>
            <a:r>
              <a:rPr lang="en-US" sz="12800" dirty="0" err="1" smtClean="0">
                <a:solidFill>
                  <a:schemeClr val="tx1"/>
                </a:solidFill>
              </a:rPr>
              <a:t>busnes</a:t>
            </a:r>
            <a:r>
              <a:rPr lang="en-US" sz="12800" dirty="0" smtClean="0">
                <a:solidFill>
                  <a:schemeClr val="tx1"/>
                </a:solidFill>
              </a:rPr>
              <a:t> </a:t>
            </a:r>
            <a:r>
              <a:rPr lang="en-US" sz="12800" dirty="0" err="1" smtClean="0">
                <a:solidFill>
                  <a:schemeClr val="tx1"/>
                </a:solidFill>
              </a:rPr>
              <a:t>newydd</a:t>
            </a:r>
            <a:endParaRPr lang="en-US" sz="12800" dirty="0">
              <a:solidFill>
                <a:schemeClr val="tx1"/>
              </a:solidFill>
            </a:endParaRPr>
          </a:p>
          <a:p>
            <a:pPr algn="l"/>
            <a:r>
              <a:rPr lang="en-US" sz="12800" dirty="0">
                <a:solidFill>
                  <a:schemeClr val="tx1"/>
                </a:solidFill>
              </a:rPr>
              <a:t>•</a:t>
            </a:r>
            <a:r>
              <a:rPr lang="en-US" sz="12800" dirty="0" smtClean="0">
                <a:solidFill>
                  <a:schemeClr val="tx1"/>
                </a:solidFill>
              </a:rPr>
              <a:t>Mae </a:t>
            </a:r>
            <a:r>
              <a:rPr lang="en-US" sz="12800" dirty="0" err="1" smtClean="0">
                <a:solidFill>
                  <a:schemeClr val="tx1"/>
                </a:solidFill>
              </a:rPr>
              <a:t>dyfodol</a:t>
            </a:r>
            <a:r>
              <a:rPr lang="en-US" sz="12800" dirty="0" smtClean="0">
                <a:solidFill>
                  <a:schemeClr val="tx1"/>
                </a:solidFill>
              </a:rPr>
              <a:t> </a:t>
            </a:r>
            <a:r>
              <a:rPr lang="en-US" sz="12800" dirty="0" err="1" smtClean="0">
                <a:solidFill>
                  <a:schemeClr val="tx1"/>
                </a:solidFill>
              </a:rPr>
              <a:t>marchnata</a:t>
            </a:r>
            <a:r>
              <a:rPr lang="en-US" sz="12800" dirty="0" smtClean="0">
                <a:solidFill>
                  <a:schemeClr val="tx1"/>
                </a:solidFill>
              </a:rPr>
              <a:t> </a:t>
            </a:r>
            <a:r>
              <a:rPr lang="en-US" sz="12800" dirty="0" err="1" smtClean="0">
                <a:solidFill>
                  <a:schemeClr val="tx1"/>
                </a:solidFill>
              </a:rPr>
              <a:t>yn</a:t>
            </a:r>
            <a:r>
              <a:rPr lang="en-US" sz="12800" dirty="0" smtClean="0">
                <a:solidFill>
                  <a:schemeClr val="tx1"/>
                </a:solidFill>
              </a:rPr>
              <a:t> </a:t>
            </a:r>
            <a:r>
              <a:rPr lang="en-US" sz="12800" dirty="0" err="1" smtClean="0">
                <a:solidFill>
                  <a:schemeClr val="tx1"/>
                </a:solidFill>
              </a:rPr>
              <a:t>ansicr</a:t>
            </a:r>
            <a:r>
              <a:rPr lang="en-US" sz="12800" dirty="0" smtClean="0">
                <a:solidFill>
                  <a:schemeClr val="tx1"/>
                </a:solidFill>
              </a:rPr>
              <a:t>, </a:t>
            </a:r>
            <a:r>
              <a:rPr lang="en-US" sz="12800" dirty="0" err="1" smtClean="0">
                <a:solidFill>
                  <a:schemeClr val="tx1"/>
                </a:solidFill>
              </a:rPr>
              <a:t>ond</a:t>
            </a:r>
            <a:r>
              <a:rPr lang="en-US" sz="12800" dirty="0" smtClean="0">
                <a:solidFill>
                  <a:schemeClr val="tx1"/>
                </a:solidFill>
              </a:rPr>
              <a:t> </a:t>
            </a:r>
            <a:r>
              <a:rPr lang="en-US" sz="12800" dirty="0" err="1" smtClean="0">
                <a:solidFill>
                  <a:schemeClr val="tx1"/>
                </a:solidFill>
              </a:rPr>
              <a:t>mae</a:t>
            </a:r>
            <a:r>
              <a:rPr lang="en-US" sz="12800" dirty="0" smtClean="0">
                <a:solidFill>
                  <a:schemeClr val="tx1"/>
                </a:solidFill>
              </a:rPr>
              <a:t> </a:t>
            </a:r>
            <a:r>
              <a:rPr lang="en-US" sz="12800" dirty="0" err="1" smtClean="0">
                <a:solidFill>
                  <a:schemeClr val="tx1"/>
                </a:solidFill>
              </a:rPr>
              <a:t>ffactorau</a:t>
            </a:r>
            <a:r>
              <a:rPr lang="en-US" sz="12800" dirty="0">
                <a:solidFill>
                  <a:schemeClr val="tx1"/>
                </a:solidFill>
              </a:rPr>
              <a:t> </a:t>
            </a:r>
            <a:r>
              <a:rPr lang="en-US" sz="12800" dirty="0" err="1" smtClean="0">
                <a:solidFill>
                  <a:schemeClr val="tx1"/>
                </a:solidFill>
              </a:rPr>
              <a:t>craidd</a:t>
            </a:r>
            <a:r>
              <a:rPr lang="en-US" sz="12800" dirty="0" smtClean="0">
                <a:solidFill>
                  <a:schemeClr val="tx1"/>
                </a:solidFill>
              </a:rPr>
              <a:t> </a:t>
            </a:r>
            <a:r>
              <a:rPr lang="en-US" sz="12800" dirty="0" err="1" smtClean="0">
                <a:solidFill>
                  <a:schemeClr val="tx1"/>
                </a:solidFill>
              </a:rPr>
              <a:t>fel</a:t>
            </a:r>
            <a:r>
              <a:rPr lang="en-US" sz="12800" dirty="0" smtClean="0">
                <a:solidFill>
                  <a:schemeClr val="tx1"/>
                </a:solidFill>
              </a:rPr>
              <a:t> </a:t>
            </a:r>
            <a:r>
              <a:rPr lang="en-US" sz="12800" dirty="0" err="1" smtClean="0">
                <a:solidFill>
                  <a:schemeClr val="tx1"/>
                </a:solidFill>
              </a:rPr>
              <a:t>technoleg</a:t>
            </a:r>
            <a:r>
              <a:rPr lang="en-US" sz="12800" dirty="0" smtClean="0">
                <a:solidFill>
                  <a:schemeClr val="tx1"/>
                </a:solidFill>
              </a:rPr>
              <a:t> </a:t>
            </a:r>
            <a:r>
              <a:rPr lang="en-US" sz="12800" dirty="0" err="1" smtClean="0">
                <a:solidFill>
                  <a:schemeClr val="tx1"/>
                </a:solidFill>
              </a:rPr>
              <a:t>newydd</a:t>
            </a:r>
            <a:r>
              <a:rPr lang="en-US" sz="12800" dirty="0" smtClean="0">
                <a:solidFill>
                  <a:schemeClr val="tx1"/>
                </a:solidFill>
              </a:rPr>
              <a:t> </a:t>
            </a:r>
            <a:r>
              <a:rPr lang="en-US" sz="12800" dirty="0" err="1" smtClean="0">
                <a:solidFill>
                  <a:schemeClr val="tx1"/>
                </a:solidFill>
              </a:rPr>
              <a:t>yn</a:t>
            </a:r>
            <a:r>
              <a:rPr lang="en-US" sz="12800" dirty="0" smtClean="0">
                <a:solidFill>
                  <a:schemeClr val="tx1"/>
                </a:solidFill>
              </a:rPr>
              <a:t> </a:t>
            </a:r>
            <a:r>
              <a:rPr lang="en-US" sz="12800" dirty="0" err="1" smtClean="0">
                <a:solidFill>
                  <a:schemeClr val="tx1"/>
                </a:solidFill>
              </a:rPr>
              <a:t>holl</a:t>
            </a:r>
            <a:r>
              <a:rPr lang="en-US" sz="12800" dirty="0" smtClean="0">
                <a:solidFill>
                  <a:schemeClr val="tx1"/>
                </a:solidFill>
              </a:rPr>
              <a:t> </a:t>
            </a:r>
            <a:r>
              <a:rPr lang="en-US" sz="12800" dirty="0" err="1" smtClean="0">
                <a:solidFill>
                  <a:schemeClr val="tx1"/>
                </a:solidFill>
              </a:rPr>
              <a:t>bwysig</a:t>
            </a:r>
            <a:endParaRPr lang="en-US" sz="12800" dirty="0">
              <a:solidFill>
                <a:schemeClr val="tx1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5540152" cy="821953"/>
          </a:xfrm>
        </p:spPr>
        <p:txBody>
          <a:bodyPr>
            <a:normAutofit/>
          </a:bodyPr>
          <a:lstStyle/>
          <a:p>
            <a:pPr algn="l"/>
            <a:r>
              <a:rPr lang="en-GB" dirty="0" err="1" smtClean="0"/>
              <a:t>Datblygiadau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544" y="1484784"/>
            <a:ext cx="7992888" cy="4464496"/>
          </a:xfrm>
        </p:spPr>
        <p:txBody>
          <a:bodyPr>
            <a:normAutofit/>
          </a:bodyPr>
          <a:lstStyle/>
          <a:p>
            <a:pPr algn="l"/>
            <a:r>
              <a:rPr lang="en-US" sz="2800" dirty="0" err="1" smtClean="0">
                <a:solidFill>
                  <a:schemeClr val="tx1"/>
                </a:solidFill>
              </a:rPr>
              <a:t>Yn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fwy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annodd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gadw</a:t>
            </a:r>
            <a:r>
              <a:rPr lang="en-US" sz="2800" dirty="0" smtClean="0">
                <a:solidFill>
                  <a:schemeClr val="tx1"/>
                </a:solidFill>
              </a:rPr>
              <a:t>/</a:t>
            </a:r>
            <a:r>
              <a:rPr lang="en-US" sz="2800" dirty="0" err="1" smtClean="0">
                <a:solidFill>
                  <a:schemeClr val="tx1"/>
                </a:solidFill>
              </a:rPr>
              <a:t>datblygu</a:t>
            </a:r>
            <a:r>
              <a:rPr lang="en-US" sz="2800" dirty="0" smtClean="0">
                <a:solidFill>
                  <a:schemeClr val="tx1"/>
                </a:solidFill>
              </a:rPr>
              <a:t> y </a:t>
            </a:r>
            <a:r>
              <a:rPr lang="en-US" sz="2800" dirty="0" err="1" smtClean="0">
                <a:solidFill>
                  <a:schemeClr val="tx1"/>
                </a:solidFill>
              </a:rPr>
              <a:t>mantais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cystaleuol</a:t>
            </a:r>
            <a:r>
              <a:rPr lang="en-US" sz="2800" dirty="0" smtClean="0">
                <a:solidFill>
                  <a:schemeClr val="tx1"/>
                </a:solidFill>
              </a:rPr>
              <a:t>:</a:t>
            </a:r>
          </a:p>
          <a:p>
            <a:pPr algn="l"/>
            <a:endParaRPr lang="en-US" sz="1000" dirty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en-US" sz="2800" dirty="0" err="1" smtClean="0">
                <a:solidFill>
                  <a:schemeClr val="tx1"/>
                </a:solidFill>
              </a:rPr>
              <a:t>Cynhyrchion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yn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cael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eu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copio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yn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gyflym</a:t>
            </a:r>
            <a:endParaRPr lang="en-US" sz="2800" dirty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en-US" sz="2800" dirty="0" err="1" smtClean="0">
                <a:solidFill>
                  <a:schemeClr val="tx1"/>
                </a:solidFill>
              </a:rPr>
              <a:t>Cylchred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Oes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Cynnyrch</a:t>
            </a:r>
            <a:r>
              <a:rPr lang="en-US" sz="2800" dirty="0" smtClean="0">
                <a:solidFill>
                  <a:schemeClr val="tx1"/>
                </a:solidFill>
              </a:rPr>
              <a:t> (PLC) </a:t>
            </a:r>
            <a:r>
              <a:rPr lang="en-US" sz="2800" dirty="0" err="1" smtClean="0">
                <a:solidFill>
                  <a:schemeClr val="tx1"/>
                </a:solidFill>
              </a:rPr>
              <a:t>yn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fyrhau</a:t>
            </a:r>
            <a:endParaRPr lang="en-US" sz="2800" dirty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en-US" sz="2800" dirty="0" err="1" smtClean="0">
                <a:solidFill>
                  <a:schemeClr val="tx1"/>
                </a:solidFill>
              </a:rPr>
              <a:t>Mwy</a:t>
            </a:r>
            <a:r>
              <a:rPr lang="en-US" sz="2800" dirty="0" smtClean="0">
                <a:solidFill>
                  <a:schemeClr val="tx1"/>
                </a:solidFill>
              </a:rPr>
              <a:t> o </a:t>
            </a:r>
            <a:r>
              <a:rPr lang="en-US" sz="2800" dirty="0" err="1" smtClean="0">
                <a:solidFill>
                  <a:schemeClr val="tx1"/>
                </a:solidFill>
              </a:rPr>
              <a:t>wybodaeth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ar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gael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gwsmeriaid</a:t>
            </a:r>
            <a:endParaRPr lang="en-US" sz="2800" dirty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en-US" sz="2800" dirty="0" err="1" smtClean="0">
                <a:solidFill>
                  <a:schemeClr val="tx1"/>
                </a:solidFill>
              </a:rPr>
              <a:t>Cwsmeriaid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yn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fwy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aeddfed</a:t>
            </a:r>
            <a:r>
              <a:rPr lang="en-US" sz="2800" dirty="0" smtClean="0">
                <a:solidFill>
                  <a:schemeClr val="tx1"/>
                </a:solidFill>
              </a:rPr>
              <a:t> a </a:t>
            </a:r>
            <a:r>
              <a:rPr lang="en-US" sz="2800" dirty="0" err="1" smtClean="0">
                <a:solidFill>
                  <a:schemeClr val="tx1"/>
                </a:solidFill>
              </a:rPr>
              <a:t>soffistigedig</a:t>
            </a:r>
            <a:r>
              <a:rPr lang="en-US" sz="2800" dirty="0" smtClean="0">
                <a:solidFill>
                  <a:schemeClr val="tx1"/>
                </a:solidFill>
              </a:rPr>
              <a:t> – </a:t>
            </a:r>
            <a:r>
              <a:rPr lang="en-US" sz="2800" dirty="0" err="1" smtClean="0">
                <a:solidFill>
                  <a:schemeClr val="tx1"/>
                </a:solidFill>
              </a:rPr>
              <a:t>yn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gweld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trwy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negeseuon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ffug</a:t>
            </a:r>
            <a:endParaRPr lang="en-US" sz="2800" dirty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</a:rPr>
              <a:t>Mae </a:t>
            </a:r>
            <a:r>
              <a:rPr lang="en-US" sz="2800" dirty="0" err="1" smtClean="0">
                <a:solidFill>
                  <a:schemeClr val="tx1"/>
                </a:solidFill>
              </a:rPr>
              <a:t>angen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gwmniau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darganfo</a:t>
            </a:r>
            <a:r>
              <a:rPr lang="en-US" sz="2800" dirty="0" smtClean="0">
                <a:solidFill>
                  <a:schemeClr val="tx1"/>
                </a:solidFill>
              </a:rPr>
              <a:t> a </a:t>
            </a:r>
            <a:r>
              <a:rPr lang="en-US" sz="2800" dirty="0" err="1" smtClean="0">
                <a:solidFill>
                  <a:schemeClr val="tx1"/>
                </a:solidFill>
              </a:rPr>
              <a:t>datblygu</a:t>
            </a:r>
            <a:r>
              <a:rPr lang="en-US" sz="2800" dirty="0" smtClean="0">
                <a:solidFill>
                  <a:schemeClr val="tx1"/>
                </a:solidFill>
              </a:rPr>
              <a:t> ‘niche’ </a:t>
            </a:r>
            <a:r>
              <a:rPr lang="en-US" sz="2800" dirty="0" err="1" smtClean="0">
                <a:solidFill>
                  <a:schemeClr val="tx1"/>
                </a:solidFill>
              </a:rPr>
              <a:t>mewn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ffordd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sy’n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annodd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eraill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copio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yn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rhwydd</a:t>
            </a:r>
            <a:endParaRPr lang="en-US" sz="2800" dirty="0" smtClean="0">
              <a:solidFill>
                <a:schemeClr val="tx1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1143000"/>
          </a:xfrm>
        </p:spPr>
        <p:txBody>
          <a:bodyPr/>
          <a:lstStyle/>
          <a:p>
            <a:r>
              <a:rPr lang="en-GB" dirty="0" err="1" smtClean="0"/>
              <a:t>Cyfathrebu</a:t>
            </a:r>
            <a:r>
              <a:rPr lang="en-GB" dirty="0" smtClean="0"/>
              <a:t>: </a:t>
            </a:r>
            <a:r>
              <a:rPr lang="en-GB" dirty="0" err="1" smtClean="0"/>
              <a:t>o’r</a:t>
            </a:r>
            <a:r>
              <a:rPr lang="en-GB" dirty="0" smtClean="0"/>
              <a:t> hen </a:t>
            </a:r>
            <a:r>
              <a:rPr lang="en-GB" dirty="0" err="1"/>
              <a:t>i</a:t>
            </a:r>
            <a:r>
              <a:rPr lang="en-GB" dirty="0" err="1" smtClean="0"/>
              <a:t>’r</a:t>
            </a:r>
            <a:r>
              <a:rPr lang="en-GB" dirty="0" smtClean="0"/>
              <a:t> </a:t>
            </a:r>
            <a:r>
              <a:rPr lang="en-GB" dirty="0" err="1" smtClean="0"/>
              <a:t>newydd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2348879"/>
            <a:ext cx="2511549" cy="2480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348880"/>
            <a:ext cx="2745032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5540152" cy="821953"/>
          </a:xfrm>
        </p:spPr>
        <p:txBody>
          <a:bodyPr>
            <a:normAutofit/>
          </a:bodyPr>
          <a:lstStyle/>
          <a:p>
            <a:pPr algn="l"/>
            <a:r>
              <a:rPr lang="en-GB" dirty="0" err="1" smtClean="0"/>
              <a:t>Datblygiadau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544" y="1484784"/>
            <a:ext cx="7992888" cy="4464496"/>
          </a:xfrm>
        </p:spPr>
        <p:txBody>
          <a:bodyPr>
            <a:normAutofit/>
          </a:bodyPr>
          <a:lstStyle/>
          <a:p>
            <a:pPr algn="l"/>
            <a:r>
              <a:rPr lang="en-US" sz="2800" dirty="0" err="1" smtClean="0">
                <a:solidFill>
                  <a:schemeClr val="tx1"/>
                </a:solidFill>
              </a:rPr>
              <a:t>Yn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fwy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annodd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gadw</a:t>
            </a:r>
            <a:r>
              <a:rPr lang="en-US" sz="2800" dirty="0" smtClean="0">
                <a:solidFill>
                  <a:schemeClr val="tx1"/>
                </a:solidFill>
              </a:rPr>
              <a:t>/</a:t>
            </a:r>
            <a:r>
              <a:rPr lang="en-US" sz="2800" dirty="0" err="1" smtClean="0">
                <a:solidFill>
                  <a:schemeClr val="tx1"/>
                </a:solidFill>
              </a:rPr>
              <a:t>datblygu</a:t>
            </a:r>
            <a:r>
              <a:rPr lang="en-US" sz="2800" dirty="0" smtClean="0">
                <a:solidFill>
                  <a:schemeClr val="tx1"/>
                </a:solidFill>
              </a:rPr>
              <a:t> y </a:t>
            </a:r>
            <a:r>
              <a:rPr lang="en-US" sz="2800" dirty="0" err="1" smtClean="0">
                <a:solidFill>
                  <a:schemeClr val="tx1"/>
                </a:solidFill>
              </a:rPr>
              <a:t>mantais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cystaleuol</a:t>
            </a:r>
            <a:r>
              <a:rPr lang="en-US" sz="2800" dirty="0" smtClean="0">
                <a:solidFill>
                  <a:schemeClr val="tx1"/>
                </a:solidFill>
              </a:rPr>
              <a:t>:</a:t>
            </a:r>
          </a:p>
          <a:p>
            <a:pPr algn="l"/>
            <a:endParaRPr lang="en-US" sz="1000" dirty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en-US" sz="2800" dirty="0" err="1" smtClean="0">
                <a:solidFill>
                  <a:schemeClr val="tx1"/>
                </a:solidFill>
              </a:rPr>
              <a:t>Cynhyrchion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yn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cael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eu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copio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yn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gyflym</a:t>
            </a:r>
            <a:endParaRPr lang="en-US" sz="2800" dirty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en-US" sz="2800" dirty="0" err="1" smtClean="0">
                <a:solidFill>
                  <a:schemeClr val="tx1"/>
                </a:solidFill>
              </a:rPr>
              <a:t>Cylchred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Oes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Cynnyrch</a:t>
            </a:r>
            <a:r>
              <a:rPr lang="en-US" sz="2800" dirty="0" smtClean="0">
                <a:solidFill>
                  <a:schemeClr val="tx1"/>
                </a:solidFill>
              </a:rPr>
              <a:t> (PLC) </a:t>
            </a:r>
            <a:r>
              <a:rPr lang="en-US" sz="2800" dirty="0" err="1" smtClean="0">
                <a:solidFill>
                  <a:schemeClr val="tx1"/>
                </a:solidFill>
              </a:rPr>
              <a:t>yn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fyrhau</a:t>
            </a:r>
            <a:endParaRPr lang="en-US" sz="2800" dirty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en-US" sz="2800" dirty="0" err="1" smtClean="0">
                <a:solidFill>
                  <a:schemeClr val="tx1"/>
                </a:solidFill>
              </a:rPr>
              <a:t>Mwy</a:t>
            </a:r>
            <a:r>
              <a:rPr lang="en-US" sz="2800" dirty="0" smtClean="0">
                <a:solidFill>
                  <a:schemeClr val="tx1"/>
                </a:solidFill>
              </a:rPr>
              <a:t> o </a:t>
            </a:r>
            <a:r>
              <a:rPr lang="en-US" sz="2800" dirty="0" err="1" smtClean="0">
                <a:solidFill>
                  <a:schemeClr val="tx1"/>
                </a:solidFill>
              </a:rPr>
              <a:t>wybodaeth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ar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gael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gwsmeriaid</a:t>
            </a:r>
            <a:endParaRPr lang="en-US" sz="2800" dirty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en-US" sz="2800" dirty="0" err="1" smtClean="0">
                <a:solidFill>
                  <a:schemeClr val="tx1"/>
                </a:solidFill>
              </a:rPr>
              <a:t>Cwsmeriaid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yn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fwy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aeddfed</a:t>
            </a:r>
            <a:r>
              <a:rPr lang="en-US" sz="2800" dirty="0" smtClean="0">
                <a:solidFill>
                  <a:schemeClr val="tx1"/>
                </a:solidFill>
              </a:rPr>
              <a:t> a </a:t>
            </a:r>
            <a:r>
              <a:rPr lang="en-US" sz="2800" dirty="0" err="1" smtClean="0">
                <a:solidFill>
                  <a:schemeClr val="tx1"/>
                </a:solidFill>
              </a:rPr>
              <a:t>soffistigedig</a:t>
            </a:r>
            <a:r>
              <a:rPr lang="en-US" sz="2800" dirty="0" smtClean="0">
                <a:solidFill>
                  <a:schemeClr val="tx1"/>
                </a:solidFill>
              </a:rPr>
              <a:t> – </a:t>
            </a:r>
            <a:r>
              <a:rPr lang="en-US" sz="2800" dirty="0" err="1" smtClean="0">
                <a:solidFill>
                  <a:schemeClr val="tx1"/>
                </a:solidFill>
              </a:rPr>
              <a:t>yn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gweld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trwy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negeseuon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ffug</a:t>
            </a:r>
            <a:endParaRPr lang="en-US" sz="2800" dirty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</a:rPr>
              <a:t>Mae </a:t>
            </a:r>
            <a:r>
              <a:rPr lang="en-US" sz="2800" dirty="0" err="1" smtClean="0">
                <a:solidFill>
                  <a:schemeClr val="tx1"/>
                </a:solidFill>
              </a:rPr>
              <a:t>angen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gwmniau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darganfo</a:t>
            </a:r>
            <a:r>
              <a:rPr lang="en-US" sz="2800" dirty="0" smtClean="0">
                <a:solidFill>
                  <a:schemeClr val="tx1"/>
                </a:solidFill>
              </a:rPr>
              <a:t> a </a:t>
            </a:r>
            <a:r>
              <a:rPr lang="en-US" sz="2800" dirty="0" err="1" smtClean="0">
                <a:solidFill>
                  <a:schemeClr val="tx1"/>
                </a:solidFill>
              </a:rPr>
              <a:t>datblygu</a:t>
            </a:r>
            <a:r>
              <a:rPr lang="en-US" sz="2800" dirty="0" smtClean="0">
                <a:solidFill>
                  <a:schemeClr val="tx1"/>
                </a:solidFill>
              </a:rPr>
              <a:t> ‘niche’ </a:t>
            </a:r>
            <a:r>
              <a:rPr lang="en-US" sz="2800" dirty="0" err="1" smtClean="0">
                <a:solidFill>
                  <a:schemeClr val="tx1"/>
                </a:solidFill>
              </a:rPr>
              <a:t>mewn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ffordd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sy’n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annodd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eraill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copio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yn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rhwydd</a:t>
            </a:r>
            <a:endParaRPr lang="en-US" sz="2800" dirty="0" smtClean="0">
              <a:solidFill>
                <a:schemeClr val="tx1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</TotalTime>
  <Words>180</Words>
  <Application>Microsoft Office PowerPoint</Application>
  <PresentationFormat>On-screen Show (4:3)</PresentationFormat>
  <Paragraphs>23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Beth y marchnata?</vt:lpstr>
      <vt:lpstr>Datblygiadau</vt:lpstr>
      <vt:lpstr>Cyfathrebu: o’r hen i’r newydd</vt:lpstr>
      <vt:lpstr>Datblygiadau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Beth y marchnata?</dc:title>
  <dc:creator>sb004</dc:creator>
  <cp:lastModifiedBy>sb004</cp:lastModifiedBy>
  <cp:revision>4</cp:revision>
  <dcterms:created xsi:type="dcterms:W3CDTF">2016-02-22T21:45:58Z</dcterms:created>
  <dcterms:modified xsi:type="dcterms:W3CDTF">2016-02-22T22:19:16Z</dcterms:modified>
</cp:coreProperties>
</file>