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sldIdLst>
    <p:sldId id="256" r:id="rId2"/>
    <p:sldId id="258" r:id="rId3"/>
    <p:sldId id="257" r:id="rId4"/>
    <p:sldId id="260" r:id="rId5"/>
    <p:sldId id="261" r:id="rId6"/>
    <p:sldId id="262" r:id="rId7"/>
    <p:sldId id="263" r:id="rId8"/>
    <p:sldId id="264" r:id="rId9"/>
    <p:sldId id="265" r:id="rId10"/>
    <p:sldId id="266" r:id="rId11"/>
    <p:sldId id="267" r:id="rId12"/>
    <p:sldId id="25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C94219-235D-490A-BB30-4CCF812E4742}" v="47" dt="2022-12-08T18:31:22.3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0E2E86-378E-4C7F-BB87-A8CC2FBF3EB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197C448-AA5A-44BD-9DFB-EE7EC5D19F5F}">
      <dgm:prSet/>
      <dgm:spPr/>
      <dgm:t>
        <a:bodyPr/>
        <a:lstStyle/>
        <a:p>
          <a:r>
            <a:rPr lang="en-GB"/>
            <a:t>All four key points play a huge part in creating a high functioning team.</a:t>
          </a:r>
          <a:endParaRPr lang="en-US"/>
        </a:p>
      </dgm:t>
    </dgm:pt>
    <dgm:pt modelId="{1FB65A88-7370-454B-9039-9189A0875A94}" type="parTrans" cxnId="{7D7F171B-CF5B-45DA-8740-829E253BD63E}">
      <dgm:prSet/>
      <dgm:spPr/>
      <dgm:t>
        <a:bodyPr/>
        <a:lstStyle/>
        <a:p>
          <a:endParaRPr lang="en-US"/>
        </a:p>
      </dgm:t>
    </dgm:pt>
    <dgm:pt modelId="{F382A534-75EC-4F89-B285-60A7DE93F34C}" type="sibTrans" cxnId="{7D7F171B-CF5B-45DA-8740-829E253BD63E}">
      <dgm:prSet/>
      <dgm:spPr/>
      <dgm:t>
        <a:bodyPr/>
        <a:lstStyle/>
        <a:p>
          <a:endParaRPr lang="en-US"/>
        </a:p>
      </dgm:t>
    </dgm:pt>
    <dgm:pt modelId="{77971E02-1F8F-4E02-8333-82D78B2AA83E}">
      <dgm:prSet/>
      <dgm:spPr/>
      <dgm:t>
        <a:bodyPr/>
        <a:lstStyle/>
        <a:p>
          <a:r>
            <a:rPr lang="en-GB"/>
            <a:t>Lead by example!</a:t>
          </a:r>
          <a:endParaRPr lang="en-US"/>
        </a:p>
      </dgm:t>
    </dgm:pt>
    <dgm:pt modelId="{24E7EA89-0E61-4932-A509-06A01726F356}" type="parTrans" cxnId="{A2D38608-D54A-4F35-8670-982C61FE149A}">
      <dgm:prSet/>
      <dgm:spPr/>
      <dgm:t>
        <a:bodyPr/>
        <a:lstStyle/>
        <a:p>
          <a:endParaRPr lang="en-US"/>
        </a:p>
      </dgm:t>
    </dgm:pt>
    <dgm:pt modelId="{B147BC47-17F9-455B-9791-E68B02BAC404}" type="sibTrans" cxnId="{A2D38608-D54A-4F35-8670-982C61FE149A}">
      <dgm:prSet/>
      <dgm:spPr/>
      <dgm:t>
        <a:bodyPr/>
        <a:lstStyle/>
        <a:p>
          <a:endParaRPr lang="en-US"/>
        </a:p>
      </dgm:t>
    </dgm:pt>
    <dgm:pt modelId="{7834CAF8-69AC-48E6-B6A8-1188DBC2ACD0}">
      <dgm:prSet/>
      <dgm:spPr/>
      <dgm:t>
        <a:bodyPr/>
        <a:lstStyle/>
        <a:p>
          <a:r>
            <a:rPr lang="en-GB"/>
            <a:t>Team meetings/team building exercises.</a:t>
          </a:r>
          <a:endParaRPr lang="en-US"/>
        </a:p>
      </dgm:t>
    </dgm:pt>
    <dgm:pt modelId="{1EA8AFD2-D5A5-418D-9BB6-373EE2AC4D97}" type="parTrans" cxnId="{4C4366BD-88D1-4D64-AD22-ABA64D4C9D86}">
      <dgm:prSet/>
      <dgm:spPr/>
      <dgm:t>
        <a:bodyPr/>
        <a:lstStyle/>
        <a:p>
          <a:endParaRPr lang="en-US"/>
        </a:p>
      </dgm:t>
    </dgm:pt>
    <dgm:pt modelId="{562966BB-CB93-4044-B79A-F8A3258070F7}" type="sibTrans" cxnId="{4C4366BD-88D1-4D64-AD22-ABA64D4C9D86}">
      <dgm:prSet/>
      <dgm:spPr/>
      <dgm:t>
        <a:bodyPr/>
        <a:lstStyle/>
        <a:p>
          <a:endParaRPr lang="en-US"/>
        </a:p>
      </dgm:t>
    </dgm:pt>
    <dgm:pt modelId="{689CF73D-B3D8-4653-BAFB-98D2003C846A}">
      <dgm:prSet/>
      <dgm:spPr/>
      <dgm:t>
        <a:bodyPr/>
        <a:lstStyle/>
        <a:p>
          <a:r>
            <a:rPr lang="en-GB"/>
            <a:t>Communicate.</a:t>
          </a:r>
          <a:br>
            <a:rPr lang="en-GB"/>
          </a:br>
          <a:br>
            <a:rPr lang="en-GB"/>
          </a:br>
          <a:endParaRPr lang="en-US"/>
        </a:p>
      </dgm:t>
    </dgm:pt>
    <dgm:pt modelId="{A2670190-248E-4A44-871B-CC6ECF2E19C5}" type="parTrans" cxnId="{C01EB63E-AA70-40AC-BEBA-9838253EEE8C}">
      <dgm:prSet/>
      <dgm:spPr/>
      <dgm:t>
        <a:bodyPr/>
        <a:lstStyle/>
        <a:p>
          <a:endParaRPr lang="en-US"/>
        </a:p>
      </dgm:t>
    </dgm:pt>
    <dgm:pt modelId="{7FD619BE-0642-441B-A531-8652A5198331}" type="sibTrans" cxnId="{C01EB63E-AA70-40AC-BEBA-9838253EEE8C}">
      <dgm:prSet/>
      <dgm:spPr/>
      <dgm:t>
        <a:bodyPr/>
        <a:lstStyle/>
        <a:p>
          <a:endParaRPr lang="en-US"/>
        </a:p>
      </dgm:t>
    </dgm:pt>
    <dgm:pt modelId="{F1C786C4-9EFE-4DF0-8D0F-F0D7B2E01852}">
      <dgm:prSet/>
      <dgm:spPr/>
      <dgm:t>
        <a:bodyPr/>
        <a:lstStyle/>
        <a:p>
          <a:r>
            <a:rPr lang="en-GB"/>
            <a:t>Please take a take home leaflet home with you.</a:t>
          </a:r>
          <a:endParaRPr lang="en-US"/>
        </a:p>
      </dgm:t>
    </dgm:pt>
    <dgm:pt modelId="{14E25778-F34B-4C9E-8CCB-8A399969B3B8}" type="parTrans" cxnId="{BE717EB4-0986-4C1B-9BF6-F42CD40426DA}">
      <dgm:prSet/>
      <dgm:spPr/>
      <dgm:t>
        <a:bodyPr/>
        <a:lstStyle/>
        <a:p>
          <a:endParaRPr lang="en-US"/>
        </a:p>
      </dgm:t>
    </dgm:pt>
    <dgm:pt modelId="{0AB7C8DF-64BC-41CD-BEA7-1442B9FB3CE8}" type="sibTrans" cxnId="{BE717EB4-0986-4C1B-9BF6-F42CD40426DA}">
      <dgm:prSet/>
      <dgm:spPr/>
      <dgm:t>
        <a:bodyPr/>
        <a:lstStyle/>
        <a:p>
          <a:endParaRPr lang="en-US"/>
        </a:p>
      </dgm:t>
    </dgm:pt>
    <dgm:pt modelId="{1CCCA843-6EED-429F-9979-A7C53ED63E46}" type="pres">
      <dgm:prSet presAssocID="{500E2E86-378E-4C7F-BB87-A8CC2FBF3EB8}" presName="root" presStyleCnt="0">
        <dgm:presLayoutVars>
          <dgm:dir/>
          <dgm:resizeHandles val="exact"/>
        </dgm:presLayoutVars>
      </dgm:prSet>
      <dgm:spPr/>
    </dgm:pt>
    <dgm:pt modelId="{A5FF58EE-63C9-42E9-89E7-67134D462D1C}" type="pres">
      <dgm:prSet presAssocID="{1197C448-AA5A-44BD-9DFB-EE7EC5D19F5F}" presName="compNode" presStyleCnt="0"/>
      <dgm:spPr/>
    </dgm:pt>
    <dgm:pt modelId="{058FDE86-3CCD-44A9-AE65-1B68EF18D6B7}" type="pres">
      <dgm:prSet presAssocID="{1197C448-AA5A-44BD-9DFB-EE7EC5D19F5F}" presName="bgRect" presStyleLbl="bgShp" presStyleIdx="0" presStyleCnt="5"/>
      <dgm:spPr/>
    </dgm:pt>
    <dgm:pt modelId="{7C20176B-514B-4724-A9FE-C44C488A1F6F}" type="pres">
      <dgm:prSet presAssocID="{1197C448-AA5A-44BD-9DFB-EE7EC5D19F5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DFFA2373-DE49-4885-A8E7-FD4B0062C97A}" type="pres">
      <dgm:prSet presAssocID="{1197C448-AA5A-44BD-9DFB-EE7EC5D19F5F}" presName="spaceRect" presStyleCnt="0"/>
      <dgm:spPr/>
    </dgm:pt>
    <dgm:pt modelId="{5A61AA8C-B154-4486-A6C8-15BF117E83F0}" type="pres">
      <dgm:prSet presAssocID="{1197C448-AA5A-44BD-9DFB-EE7EC5D19F5F}" presName="parTx" presStyleLbl="revTx" presStyleIdx="0" presStyleCnt="5">
        <dgm:presLayoutVars>
          <dgm:chMax val="0"/>
          <dgm:chPref val="0"/>
        </dgm:presLayoutVars>
      </dgm:prSet>
      <dgm:spPr/>
    </dgm:pt>
    <dgm:pt modelId="{853A68CE-E880-420D-8E78-A127114005BC}" type="pres">
      <dgm:prSet presAssocID="{F382A534-75EC-4F89-B285-60A7DE93F34C}" presName="sibTrans" presStyleCnt="0"/>
      <dgm:spPr/>
    </dgm:pt>
    <dgm:pt modelId="{EED6D9BE-A04F-4C3A-AB09-22F10C22669C}" type="pres">
      <dgm:prSet presAssocID="{77971E02-1F8F-4E02-8333-82D78B2AA83E}" presName="compNode" presStyleCnt="0"/>
      <dgm:spPr/>
    </dgm:pt>
    <dgm:pt modelId="{26FB9058-7B4B-420E-97E3-6ECD13DB7529}" type="pres">
      <dgm:prSet presAssocID="{77971E02-1F8F-4E02-8333-82D78B2AA83E}" presName="bgRect" presStyleLbl="bgShp" presStyleIdx="1" presStyleCnt="5"/>
      <dgm:spPr/>
    </dgm:pt>
    <dgm:pt modelId="{AB43A1AC-8656-4953-B25D-4DAB9191044A}" type="pres">
      <dgm:prSet presAssocID="{77971E02-1F8F-4E02-8333-82D78B2AA83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055777F1-E630-4456-BAFD-BDAC31739024}" type="pres">
      <dgm:prSet presAssocID="{77971E02-1F8F-4E02-8333-82D78B2AA83E}" presName="spaceRect" presStyleCnt="0"/>
      <dgm:spPr/>
    </dgm:pt>
    <dgm:pt modelId="{1DF4693B-456E-46BE-9622-03DF8EC0DFAD}" type="pres">
      <dgm:prSet presAssocID="{77971E02-1F8F-4E02-8333-82D78B2AA83E}" presName="parTx" presStyleLbl="revTx" presStyleIdx="1" presStyleCnt="5">
        <dgm:presLayoutVars>
          <dgm:chMax val="0"/>
          <dgm:chPref val="0"/>
        </dgm:presLayoutVars>
      </dgm:prSet>
      <dgm:spPr/>
    </dgm:pt>
    <dgm:pt modelId="{15A50356-C629-43DC-A5AE-0792719E264C}" type="pres">
      <dgm:prSet presAssocID="{B147BC47-17F9-455B-9791-E68B02BAC404}" presName="sibTrans" presStyleCnt="0"/>
      <dgm:spPr/>
    </dgm:pt>
    <dgm:pt modelId="{DCC9B75D-0D3B-47DB-B89F-D20628E9C21E}" type="pres">
      <dgm:prSet presAssocID="{7834CAF8-69AC-48E6-B6A8-1188DBC2ACD0}" presName="compNode" presStyleCnt="0"/>
      <dgm:spPr/>
    </dgm:pt>
    <dgm:pt modelId="{1082072A-DC30-49B6-B8E3-0C96FE48E02F}" type="pres">
      <dgm:prSet presAssocID="{7834CAF8-69AC-48E6-B6A8-1188DBC2ACD0}" presName="bgRect" presStyleLbl="bgShp" presStyleIdx="2" presStyleCnt="5"/>
      <dgm:spPr/>
    </dgm:pt>
    <dgm:pt modelId="{11A1E5E5-B9F3-43D6-9FEE-1B600F5294FB}" type="pres">
      <dgm:prSet presAssocID="{7834CAF8-69AC-48E6-B6A8-1188DBC2ACD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64518D9E-BF9B-4191-9150-FC9B58AD8BF1}" type="pres">
      <dgm:prSet presAssocID="{7834CAF8-69AC-48E6-B6A8-1188DBC2ACD0}" presName="spaceRect" presStyleCnt="0"/>
      <dgm:spPr/>
    </dgm:pt>
    <dgm:pt modelId="{77423578-386D-4480-8B50-91C9591624D1}" type="pres">
      <dgm:prSet presAssocID="{7834CAF8-69AC-48E6-B6A8-1188DBC2ACD0}" presName="parTx" presStyleLbl="revTx" presStyleIdx="2" presStyleCnt="5">
        <dgm:presLayoutVars>
          <dgm:chMax val="0"/>
          <dgm:chPref val="0"/>
        </dgm:presLayoutVars>
      </dgm:prSet>
      <dgm:spPr/>
    </dgm:pt>
    <dgm:pt modelId="{0D1DD5BE-3C65-4CA5-90BF-C0350A5E5BEB}" type="pres">
      <dgm:prSet presAssocID="{562966BB-CB93-4044-B79A-F8A3258070F7}" presName="sibTrans" presStyleCnt="0"/>
      <dgm:spPr/>
    </dgm:pt>
    <dgm:pt modelId="{F6EC582A-1C33-422F-A20F-1997F634289E}" type="pres">
      <dgm:prSet presAssocID="{689CF73D-B3D8-4653-BAFB-98D2003C846A}" presName="compNode" presStyleCnt="0"/>
      <dgm:spPr/>
    </dgm:pt>
    <dgm:pt modelId="{4D42FE13-8AD9-49EA-99B6-D278B9C87C65}" type="pres">
      <dgm:prSet presAssocID="{689CF73D-B3D8-4653-BAFB-98D2003C846A}" presName="bgRect" presStyleLbl="bgShp" presStyleIdx="3" presStyleCnt="5"/>
      <dgm:spPr/>
    </dgm:pt>
    <dgm:pt modelId="{E2D615F5-8622-4C30-A595-230803A41649}" type="pres">
      <dgm:prSet presAssocID="{689CF73D-B3D8-4653-BAFB-98D2003C846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8E10CEE0-B172-486A-B3DE-82BAEE00A0C8}" type="pres">
      <dgm:prSet presAssocID="{689CF73D-B3D8-4653-BAFB-98D2003C846A}" presName="spaceRect" presStyleCnt="0"/>
      <dgm:spPr/>
    </dgm:pt>
    <dgm:pt modelId="{8C97A4F4-8BA3-44AA-A8ED-8B25ED5BE2A2}" type="pres">
      <dgm:prSet presAssocID="{689CF73D-B3D8-4653-BAFB-98D2003C846A}" presName="parTx" presStyleLbl="revTx" presStyleIdx="3" presStyleCnt="5">
        <dgm:presLayoutVars>
          <dgm:chMax val="0"/>
          <dgm:chPref val="0"/>
        </dgm:presLayoutVars>
      </dgm:prSet>
      <dgm:spPr/>
    </dgm:pt>
    <dgm:pt modelId="{EAFAB709-C6E0-4CC4-9DC6-7A8A618BDAA2}" type="pres">
      <dgm:prSet presAssocID="{7FD619BE-0642-441B-A531-8652A5198331}" presName="sibTrans" presStyleCnt="0"/>
      <dgm:spPr/>
    </dgm:pt>
    <dgm:pt modelId="{31DCB37E-4391-4804-B80E-64078F8CB87A}" type="pres">
      <dgm:prSet presAssocID="{F1C786C4-9EFE-4DF0-8D0F-F0D7B2E01852}" presName="compNode" presStyleCnt="0"/>
      <dgm:spPr/>
    </dgm:pt>
    <dgm:pt modelId="{6BFE10E5-3D5F-4850-B535-2E062DBE9021}" type="pres">
      <dgm:prSet presAssocID="{F1C786C4-9EFE-4DF0-8D0F-F0D7B2E01852}" presName="bgRect" presStyleLbl="bgShp" presStyleIdx="4" presStyleCnt="5"/>
      <dgm:spPr/>
    </dgm:pt>
    <dgm:pt modelId="{5CBE39CE-F8CC-4526-9A4E-6F5B0AD8A432}" type="pres">
      <dgm:prSet presAssocID="{F1C786C4-9EFE-4DF0-8D0F-F0D7B2E0185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eaf"/>
        </a:ext>
      </dgm:extLst>
    </dgm:pt>
    <dgm:pt modelId="{955669AF-54B6-4ECD-8D98-D9C2B5201256}" type="pres">
      <dgm:prSet presAssocID="{F1C786C4-9EFE-4DF0-8D0F-F0D7B2E01852}" presName="spaceRect" presStyleCnt="0"/>
      <dgm:spPr/>
    </dgm:pt>
    <dgm:pt modelId="{B1356D6F-5137-4C3A-8DA4-3C9D6F987DF0}" type="pres">
      <dgm:prSet presAssocID="{F1C786C4-9EFE-4DF0-8D0F-F0D7B2E01852}" presName="parTx" presStyleLbl="revTx" presStyleIdx="4" presStyleCnt="5">
        <dgm:presLayoutVars>
          <dgm:chMax val="0"/>
          <dgm:chPref val="0"/>
        </dgm:presLayoutVars>
      </dgm:prSet>
      <dgm:spPr/>
    </dgm:pt>
  </dgm:ptLst>
  <dgm:cxnLst>
    <dgm:cxn modelId="{FAE5E503-6BEA-4F8B-B9CC-78B8182E3AA4}" type="presOf" srcId="{500E2E86-378E-4C7F-BB87-A8CC2FBF3EB8}" destId="{1CCCA843-6EED-429F-9979-A7C53ED63E46}" srcOrd="0" destOrd="0" presId="urn:microsoft.com/office/officeart/2018/2/layout/IconVerticalSolidList"/>
    <dgm:cxn modelId="{A2D38608-D54A-4F35-8670-982C61FE149A}" srcId="{500E2E86-378E-4C7F-BB87-A8CC2FBF3EB8}" destId="{77971E02-1F8F-4E02-8333-82D78B2AA83E}" srcOrd="1" destOrd="0" parTransId="{24E7EA89-0E61-4932-A509-06A01726F356}" sibTransId="{B147BC47-17F9-455B-9791-E68B02BAC404}"/>
    <dgm:cxn modelId="{B3AB871A-9462-4E8B-8E42-C926E1580E3B}" type="presOf" srcId="{7834CAF8-69AC-48E6-B6A8-1188DBC2ACD0}" destId="{77423578-386D-4480-8B50-91C9591624D1}" srcOrd="0" destOrd="0" presId="urn:microsoft.com/office/officeart/2018/2/layout/IconVerticalSolidList"/>
    <dgm:cxn modelId="{7D7F171B-CF5B-45DA-8740-829E253BD63E}" srcId="{500E2E86-378E-4C7F-BB87-A8CC2FBF3EB8}" destId="{1197C448-AA5A-44BD-9DFB-EE7EC5D19F5F}" srcOrd="0" destOrd="0" parTransId="{1FB65A88-7370-454B-9039-9189A0875A94}" sibTransId="{F382A534-75EC-4F89-B285-60A7DE93F34C}"/>
    <dgm:cxn modelId="{69AE1A39-67C1-493C-A154-CED3D8213AAF}" type="presOf" srcId="{77971E02-1F8F-4E02-8333-82D78B2AA83E}" destId="{1DF4693B-456E-46BE-9622-03DF8EC0DFAD}" srcOrd="0" destOrd="0" presId="urn:microsoft.com/office/officeart/2018/2/layout/IconVerticalSolidList"/>
    <dgm:cxn modelId="{C01EB63E-AA70-40AC-BEBA-9838253EEE8C}" srcId="{500E2E86-378E-4C7F-BB87-A8CC2FBF3EB8}" destId="{689CF73D-B3D8-4653-BAFB-98D2003C846A}" srcOrd="3" destOrd="0" parTransId="{A2670190-248E-4A44-871B-CC6ECF2E19C5}" sibTransId="{7FD619BE-0642-441B-A531-8652A5198331}"/>
    <dgm:cxn modelId="{C5B89645-53D8-4887-BB01-3352CB6C0A8A}" type="presOf" srcId="{F1C786C4-9EFE-4DF0-8D0F-F0D7B2E01852}" destId="{B1356D6F-5137-4C3A-8DA4-3C9D6F987DF0}" srcOrd="0" destOrd="0" presId="urn:microsoft.com/office/officeart/2018/2/layout/IconVerticalSolidList"/>
    <dgm:cxn modelId="{BE717EB4-0986-4C1B-9BF6-F42CD40426DA}" srcId="{500E2E86-378E-4C7F-BB87-A8CC2FBF3EB8}" destId="{F1C786C4-9EFE-4DF0-8D0F-F0D7B2E01852}" srcOrd="4" destOrd="0" parTransId="{14E25778-F34B-4C9E-8CCB-8A399969B3B8}" sibTransId="{0AB7C8DF-64BC-41CD-BEA7-1442B9FB3CE8}"/>
    <dgm:cxn modelId="{4C4366BD-88D1-4D64-AD22-ABA64D4C9D86}" srcId="{500E2E86-378E-4C7F-BB87-A8CC2FBF3EB8}" destId="{7834CAF8-69AC-48E6-B6A8-1188DBC2ACD0}" srcOrd="2" destOrd="0" parTransId="{1EA8AFD2-D5A5-418D-9BB6-373EE2AC4D97}" sibTransId="{562966BB-CB93-4044-B79A-F8A3258070F7}"/>
    <dgm:cxn modelId="{FFBAE2C8-10C5-4846-BFA6-368342D2192A}" type="presOf" srcId="{1197C448-AA5A-44BD-9DFB-EE7EC5D19F5F}" destId="{5A61AA8C-B154-4486-A6C8-15BF117E83F0}" srcOrd="0" destOrd="0" presId="urn:microsoft.com/office/officeart/2018/2/layout/IconVerticalSolidList"/>
    <dgm:cxn modelId="{ACFB10DC-6789-481F-AE43-49E35794E7C3}" type="presOf" srcId="{689CF73D-B3D8-4653-BAFB-98D2003C846A}" destId="{8C97A4F4-8BA3-44AA-A8ED-8B25ED5BE2A2}" srcOrd="0" destOrd="0" presId="urn:microsoft.com/office/officeart/2018/2/layout/IconVerticalSolidList"/>
    <dgm:cxn modelId="{6519A635-142F-4D6C-AF02-3307A38C9751}" type="presParOf" srcId="{1CCCA843-6EED-429F-9979-A7C53ED63E46}" destId="{A5FF58EE-63C9-42E9-89E7-67134D462D1C}" srcOrd="0" destOrd="0" presId="urn:microsoft.com/office/officeart/2018/2/layout/IconVerticalSolidList"/>
    <dgm:cxn modelId="{32838BE8-0C47-408D-A6B1-5E3FFF3521EA}" type="presParOf" srcId="{A5FF58EE-63C9-42E9-89E7-67134D462D1C}" destId="{058FDE86-3CCD-44A9-AE65-1B68EF18D6B7}" srcOrd="0" destOrd="0" presId="urn:microsoft.com/office/officeart/2018/2/layout/IconVerticalSolidList"/>
    <dgm:cxn modelId="{433F3160-F0C5-4720-BD50-A0AD5610BCCB}" type="presParOf" srcId="{A5FF58EE-63C9-42E9-89E7-67134D462D1C}" destId="{7C20176B-514B-4724-A9FE-C44C488A1F6F}" srcOrd="1" destOrd="0" presId="urn:microsoft.com/office/officeart/2018/2/layout/IconVerticalSolidList"/>
    <dgm:cxn modelId="{F2779D35-BDAA-45FD-8658-F7A0F5C60566}" type="presParOf" srcId="{A5FF58EE-63C9-42E9-89E7-67134D462D1C}" destId="{DFFA2373-DE49-4885-A8E7-FD4B0062C97A}" srcOrd="2" destOrd="0" presId="urn:microsoft.com/office/officeart/2018/2/layout/IconVerticalSolidList"/>
    <dgm:cxn modelId="{27A40CF7-42C0-4C53-8CDE-B184CA5F49BF}" type="presParOf" srcId="{A5FF58EE-63C9-42E9-89E7-67134D462D1C}" destId="{5A61AA8C-B154-4486-A6C8-15BF117E83F0}" srcOrd="3" destOrd="0" presId="urn:microsoft.com/office/officeart/2018/2/layout/IconVerticalSolidList"/>
    <dgm:cxn modelId="{AA338CE9-326F-49D4-BBCF-42BC6B42633A}" type="presParOf" srcId="{1CCCA843-6EED-429F-9979-A7C53ED63E46}" destId="{853A68CE-E880-420D-8E78-A127114005BC}" srcOrd="1" destOrd="0" presId="urn:microsoft.com/office/officeart/2018/2/layout/IconVerticalSolidList"/>
    <dgm:cxn modelId="{5020F7C2-2D2D-49D8-823E-2AC912C7645B}" type="presParOf" srcId="{1CCCA843-6EED-429F-9979-A7C53ED63E46}" destId="{EED6D9BE-A04F-4C3A-AB09-22F10C22669C}" srcOrd="2" destOrd="0" presId="urn:microsoft.com/office/officeart/2018/2/layout/IconVerticalSolidList"/>
    <dgm:cxn modelId="{070EB599-19F4-4FAE-BF5F-E1558909BA9C}" type="presParOf" srcId="{EED6D9BE-A04F-4C3A-AB09-22F10C22669C}" destId="{26FB9058-7B4B-420E-97E3-6ECD13DB7529}" srcOrd="0" destOrd="0" presId="urn:microsoft.com/office/officeart/2018/2/layout/IconVerticalSolidList"/>
    <dgm:cxn modelId="{E8E91FCB-5DF2-4718-8AB2-40177C56903B}" type="presParOf" srcId="{EED6D9BE-A04F-4C3A-AB09-22F10C22669C}" destId="{AB43A1AC-8656-4953-B25D-4DAB9191044A}" srcOrd="1" destOrd="0" presId="urn:microsoft.com/office/officeart/2018/2/layout/IconVerticalSolidList"/>
    <dgm:cxn modelId="{6321B537-9D29-4C42-ACAF-CA0BDB4E29F5}" type="presParOf" srcId="{EED6D9BE-A04F-4C3A-AB09-22F10C22669C}" destId="{055777F1-E630-4456-BAFD-BDAC31739024}" srcOrd="2" destOrd="0" presId="urn:microsoft.com/office/officeart/2018/2/layout/IconVerticalSolidList"/>
    <dgm:cxn modelId="{12FD1D6A-8B98-42FF-AF85-C6CCB086805B}" type="presParOf" srcId="{EED6D9BE-A04F-4C3A-AB09-22F10C22669C}" destId="{1DF4693B-456E-46BE-9622-03DF8EC0DFAD}" srcOrd="3" destOrd="0" presId="urn:microsoft.com/office/officeart/2018/2/layout/IconVerticalSolidList"/>
    <dgm:cxn modelId="{FB28367B-A03C-4CF2-A451-AA8213209006}" type="presParOf" srcId="{1CCCA843-6EED-429F-9979-A7C53ED63E46}" destId="{15A50356-C629-43DC-A5AE-0792719E264C}" srcOrd="3" destOrd="0" presId="urn:microsoft.com/office/officeart/2018/2/layout/IconVerticalSolidList"/>
    <dgm:cxn modelId="{518BA648-8681-4A99-A4B7-90C3FFE0728B}" type="presParOf" srcId="{1CCCA843-6EED-429F-9979-A7C53ED63E46}" destId="{DCC9B75D-0D3B-47DB-B89F-D20628E9C21E}" srcOrd="4" destOrd="0" presId="urn:microsoft.com/office/officeart/2018/2/layout/IconVerticalSolidList"/>
    <dgm:cxn modelId="{4CEA4EEE-9ED3-4334-8927-F4C5E3A4C581}" type="presParOf" srcId="{DCC9B75D-0D3B-47DB-B89F-D20628E9C21E}" destId="{1082072A-DC30-49B6-B8E3-0C96FE48E02F}" srcOrd="0" destOrd="0" presId="urn:microsoft.com/office/officeart/2018/2/layout/IconVerticalSolidList"/>
    <dgm:cxn modelId="{EA5BC5BE-81AA-437E-9EF2-CDEF1C569A33}" type="presParOf" srcId="{DCC9B75D-0D3B-47DB-B89F-D20628E9C21E}" destId="{11A1E5E5-B9F3-43D6-9FEE-1B600F5294FB}" srcOrd="1" destOrd="0" presId="urn:microsoft.com/office/officeart/2018/2/layout/IconVerticalSolidList"/>
    <dgm:cxn modelId="{70700806-69CA-4D60-8F0D-7C979B4AB43A}" type="presParOf" srcId="{DCC9B75D-0D3B-47DB-B89F-D20628E9C21E}" destId="{64518D9E-BF9B-4191-9150-FC9B58AD8BF1}" srcOrd="2" destOrd="0" presId="urn:microsoft.com/office/officeart/2018/2/layout/IconVerticalSolidList"/>
    <dgm:cxn modelId="{23FF3676-D0D4-4AF2-A872-663078BCC86C}" type="presParOf" srcId="{DCC9B75D-0D3B-47DB-B89F-D20628E9C21E}" destId="{77423578-386D-4480-8B50-91C9591624D1}" srcOrd="3" destOrd="0" presId="urn:microsoft.com/office/officeart/2018/2/layout/IconVerticalSolidList"/>
    <dgm:cxn modelId="{6F871BE2-E9B9-4C2D-B6BB-D9B94589A4B1}" type="presParOf" srcId="{1CCCA843-6EED-429F-9979-A7C53ED63E46}" destId="{0D1DD5BE-3C65-4CA5-90BF-C0350A5E5BEB}" srcOrd="5" destOrd="0" presId="urn:microsoft.com/office/officeart/2018/2/layout/IconVerticalSolidList"/>
    <dgm:cxn modelId="{DEAA279A-6CCA-4058-A346-D6A5AD9AD1B2}" type="presParOf" srcId="{1CCCA843-6EED-429F-9979-A7C53ED63E46}" destId="{F6EC582A-1C33-422F-A20F-1997F634289E}" srcOrd="6" destOrd="0" presId="urn:microsoft.com/office/officeart/2018/2/layout/IconVerticalSolidList"/>
    <dgm:cxn modelId="{993B8574-5034-48E2-AE43-BCDC9F690A34}" type="presParOf" srcId="{F6EC582A-1C33-422F-A20F-1997F634289E}" destId="{4D42FE13-8AD9-49EA-99B6-D278B9C87C65}" srcOrd="0" destOrd="0" presId="urn:microsoft.com/office/officeart/2018/2/layout/IconVerticalSolidList"/>
    <dgm:cxn modelId="{4CDFBC4F-61E7-4E9F-89BD-B684D51D6B59}" type="presParOf" srcId="{F6EC582A-1C33-422F-A20F-1997F634289E}" destId="{E2D615F5-8622-4C30-A595-230803A41649}" srcOrd="1" destOrd="0" presId="urn:microsoft.com/office/officeart/2018/2/layout/IconVerticalSolidList"/>
    <dgm:cxn modelId="{0901666C-D56A-47C8-8F2C-F2A4D97F2D8A}" type="presParOf" srcId="{F6EC582A-1C33-422F-A20F-1997F634289E}" destId="{8E10CEE0-B172-486A-B3DE-82BAEE00A0C8}" srcOrd="2" destOrd="0" presId="urn:microsoft.com/office/officeart/2018/2/layout/IconVerticalSolidList"/>
    <dgm:cxn modelId="{7D1AB2D9-63DC-47E7-A5ED-48A0F715D896}" type="presParOf" srcId="{F6EC582A-1C33-422F-A20F-1997F634289E}" destId="{8C97A4F4-8BA3-44AA-A8ED-8B25ED5BE2A2}" srcOrd="3" destOrd="0" presId="urn:microsoft.com/office/officeart/2018/2/layout/IconVerticalSolidList"/>
    <dgm:cxn modelId="{E2C261DA-8701-48F2-AD5E-01C26F3E2143}" type="presParOf" srcId="{1CCCA843-6EED-429F-9979-A7C53ED63E46}" destId="{EAFAB709-C6E0-4CC4-9DC6-7A8A618BDAA2}" srcOrd="7" destOrd="0" presId="urn:microsoft.com/office/officeart/2018/2/layout/IconVerticalSolidList"/>
    <dgm:cxn modelId="{6717AF14-8757-4B00-A341-B2A381509FD0}" type="presParOf" srcId="{1CCCA843-6EED-429F-9979-A7C53ED63E46}" destId="{31DCB37E-4391-4804-B80E-64078F8CB87A}" srcOrd="8" destOrd="0" presId="urn:microsoft.com/office/officeart/2018/2/layout/IconVerticalSolidList"/>
    <dgm:cxn modelId="{8FA30320-2D22-4FAA-86F2-ECF40E8CF49B}" type="presParOf" srcId="{31DCB37E-4391-4804-B80E-64078F8CB87A}" destId="{6BFE10E5-3D5F-4850-B535-2E062DBE9021}" srcOrd="0" destOrd="0" presId="urn:microsoft.com/office/officeart/2018/2/layout/IconVerticalSolidList"/>
    <dgm:cxn modelId="{91D6C354-CE40-4160-AD0D-CC9C1BE49303}" type="presParOf" srcId="{31DCB37E-4391-4804-B80E-64078F8CB87A}" destId="{5CBE39CE-F8CC-4526-9A4E-6F5B0AD8A432}" srcOrd="1" destOrd="0" presId="urn:microsoft.com/office/officeart/2018/2/layout/IconVerticalSolidList"/>
    <dgm:cxn modelId="{7BF0A662-1059-4BC8-939A-1135767062DD}" type="presParOf" srcId="{31DCB37E-4391-4804-B80E-64078F8CB87A}" destId="{955669AF-54B6-4ECD-8D98-D9C2B5201256}" srcOrd="2" destOrd="0" presId="urn:microsoft.com/office/officeart/2018/2/layout/IconVerticalSolidList"/>
    <dgm:cxn modelId="{EAA6794A-8C37-431B-A57B-268F21B94CC8}" type="presParOf" srcId="{31DCB37E-4391-4804-B80E-64078F8CB87A}" destId="{B1356D6F-5137-4C3A-8DA4-3C9D6F987DF0}" srcOrd="3" destOrd="0" presId="urn:microsoft.com/office/officeart/2018/2/layout/IconVerticalSoli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FDE86-3CCD-44A9-AE65-1B68EF18D6B7}">
      <dsp:nvSpPr>
        <dsp:cNvPr id="0" name=""/>
        <dsp:cNvSpPr/>
      </dsp:nvSpPr>
      <dsp:spPr>
        <a:xfrm>
          <a:off x="0" y="3490"/>
          <a:ext cx="6451943" cy="7434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20176B-514B-4724-A9FE-C44C488A1F6F}">
      <dsp:nvSpPr>
        <dsp:cNvPr id="0" name=""/>
        <dsp:cNvSpPr/>
      </dsp:nvSpPr>
      <dsp:spPr>
        <a:xfrm>
          <a:off x="224904" y="170774"/>
          <a:ext cx="408916" cy="4089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61AA8C-B154-4486-A6C8-15BF117E83F0}">
      <dsp:nvSpPr>
        <dsp:cNvPr id="0" name=""/>
        <dsp:cNvSpPr/>
      </dsp:nvSpPr>
      <dsp:spPr>
        <a:xfrm>
          <a:off x="858724" y="3490"/>
          <a:ext cx="5593218" cy="74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685" tIns="78685" rIns="78685" bIns="78685" numCol="1" spcCol="1270" anchor="ctr" anchorCtr="0">
          <a:noAutofit/>
        </a:bodyPr>
        <a:lstStyle/>
        <a:p>
          <a:pPr marL="0" lvl="0" indent="0" algn="l" defTabSz="622300">
            <a:lnSpc>
              <a:spcPct val="90000"/>
            </a:lnSpc>
            <a:spcBef>
              <a:spcPct val="0"/>
            </a:spcBef>
            <a:spcAft>
              <a:spcPct val="35000"/>
            </a:spcAft>
            <a:buNone/>
          </a:pPr>
          <a:r>
            <a:rPr lang="en-GB" sz="1400" kern="1200"/>
            <a:t>All four key points play a huge part in creating a high functioning team.</a:t>
          </a:r>
          <a:endParaRPr lang="en-US" sz="1400" kern="1200"/>
        </a:p>
      </dsp:txBody>
      <dsp:txXfrm>
        <a:off x="858724" y="3490"/>
        <a:ext cx="5593218" cy="743484"/>
      </dsp:txXfrm>
    </dsp:sp>
    <dsp:sp modelId="{26FB9058-7B4B-420E-97E3-6ECD13DB7529}">
      <dsp:nvSpPr>
        <dsp:cNvPr id="0" name=""/>
        <dsp:cNvSpPr/>
      </dsp:nvSpPr>
      <dsp:spPr>
        <a:xfrm>
          <a:off x="0" y="932845"/>
          <a:ext cx="6451943" cy="7434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43A1AC-8656-4953-B25D-4DAB9191044A}">
      <dsp:nvSpPr>
        <dsp:cNvPr id="0" name=""/>
        <dsp:cNvSpPr/>
      </dsp:nvSpPr>
      <dsp:spPr>
        <a:xfrm>
          <a:off x="224904" y="1100129"/>
          <a:ext cx="408916" cy="4089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F4693B-456E-46BE-9622-03DF8EC0DFAD}">
      <dsp:nvSpPr>
        <dsp:cNvPr id="0" name=""/>
        <dsp:cNvSpPr/>
      </dsp:nvSpPr>
      <dsp:spPr>
        <a:xfrm>
          <a:off x="858724" y="932845"/>
          <a:ext cx="5593218" cy="74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685" tIns="78685" rIns="78685" bIns="78685" numCol="1" spcCol="1270" anchor="ctr" anchorCtr="0">
          <a:noAutofit/>
        </a:bodyPr>
        <a:lstStyle/>
        <a:p>
          <a:pPr marL="0" lvl="0" indent="0" algn="l" defTabSz="622300">
            <a:lnSpc>
              <a:spcPct val="90000"/>
            </a:lnSpc>
            <a:spcBef>
              <a:spcPct val="0"/>
            </a:spcBef>
            <a:spcAft>
              <a:spcPct val="35000"/>
            </a:spcAft>
            <a:buNone/>
          </a:pPr>
          <a:r>
            <a:rPr lang="en-GB" sz="1400" kern="1200"/>
            <a:t>Lead by example!</a:t>
          </a:r>
          <a:endParaRPr lang="en-US" sz="1400" kern="1200"/>
        </a:p>
      </dsp:txBody>
      <dsp:txXfrm>
        <a:off x="858724" y="932845"/>
        <a:ext cx="5593218" cy="743484"/>
      </dsp:txXfrm>
    </dsp:sp>
    <dsp:sp modelId="{1082072A-DC30-49B6-B8E3-0C96FE48E02F}">
      <dsp:nvSpPr>
        <dsp:cNvPr id="0" name=""/>
        <dsp:cNvSpPr/>
      </dsp:nvSpPr>
      <dsp:spPr>
        <a:xfrm>
          <a:off x="0" y="1862201"/>
          <a:ext cx="6451943" cy="7434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A1E5E5-B9F3-43D6-9FEE-1B600F5294FB}">
      <dsp:nvSpPr>
        <dsp:cNvPr id="0" name=""/>
        <dsp:cNvSpPr/>
      </dsp:nvSpPr>
      <dsp:spPr>
        <a:xfrm>
          <a:off x="224904" y="2029485"/>
          <a:ext cx="408916" cy="4089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423578-386D-4480-8B50-91C9591624D1}">
      <dsp:nvSpPr>
        <dsp:cNvPr id="0" name=""/>
        <dsp:cNvSpPr/>
      </dsp:nvSpPr>
      <dsp:spPr>
        <a:xfrm>
          <a:off x="858724" y="1862201"/>
          <a:ext cx="5593218" cy="74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685" tIns="78685" rIns="78685" bIns="78685" numCol="1" spcCol="1270" anchor="ctr" anchorCtr="0">
          <a:noAutofit/>
        </a:bodyPr>
        <a:lstStyle/>
        <a:p>
          <a:pPr marL="0" lvl="0" indent="0" algn="l" defTabSz="622300">
            <a:lnSpc>
              <a:spcPct val="90000"/>
            </a:lnSpc>
            <a:spcBef>
              <a:spcPct val="0"/>
            </a:spcBef>
            <a:spcAft>
              <a:spcPct val="35000"/>
            </a:spcAft>
            <a:buNone/>
          </a:pPr>
          <a:r>
            <a:rPr lang="en-GB" sz="1400" kern="1200"/>
            <a:t>Team meetings/team building exercises.</a:t>
          </a:r>
          <a:endParaRPr lang="en-US" sz="1400" kern="1200"/>
        </a:p>
      </dsp:txBody>
      <dsp:txXfrm>
        <a:off x="858724" y="1862201"/>
        <a:ext cx="5593218" cy="743484"/>
      </dsp:txXfrm>
    </dsp:sp>
    <dsp:sp modelId="{4D42FE13-8AD9-49EA-99B6-D278B9C87C65}">
      <dsp:nvSpPr>
        <dsp:cNvPr id="0" name=""/>
        <dsp:cNvSpPr/>
      </dsp:nvSpPr>
      <dsp:spPr>
        <a:xfrm>
          <a:off x="0" y="2791556"/>
          <a:ext cx="6451943" cy="7434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D615F5-8622-4C30-A595-230803A41649}">
      <dsp:nvSpPr>
        <dsp:cNvPr id="0" name=""/>
        <dsp:cNvSpPr/>
      </dsp:nvSpPr>
      <dsp:spPr>
        <a:xfrm>
          <a:off x="224904" y="2958840"/>
          <a:ext cx="408916" cy="4089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97A4F4-8BA3-44AA-A8ED-8B25ED5BE2A2}">
      <dsp:nvSpPr>
        <dsp:cNvPr id="0" name=""/>
        <dsp:cNvSpPr/>
      </dsp:nvSpPr>
      <dsp:spPr>
        <a:xfrm>
          <a:off x="858724" y="2791556"/>
          <a:ext cx="5593218" cy="74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685" tIns="78685" rIns="78685" bIns="78685" numCol="1" spcCol="1270" anchor="ctr" anchorCtr="0">
          <a:noAutofit/>
        </a:bodyPr>
        <a:lstStyle/>
        <a:p>
          <a:pPr marL="0" lvl="0" indent="0" algn="l" defTabSz="622300">
            <a:lnSpc>
              <a:spcPct val="90000"/>
            </a:lnSpc>
            <a:spcBef>
              <a:spcPct val="0"/>
            </a:spcBef>
            <a:spcAft>
              <a:spcPct val="35000"/>
            </a:spcAft>
            <a:buNone/>
          </a:pPr>
          <a:r>
            <a:rPr lang="en-GB" sz="1400" kern="1200"/>
            <a:t>Communicate.</a:t>
          </a:r>
          <a:br>
            <a:rPr lang="en-GB" sz="1400" kern="1200"/>
          </a:br>
          <a:br>
            <a:rPr lang="en-GB" sz="1400" kern="1200"/>
          </a:br>
          <a:endParaRPr lang="en-US" sz="1400" kern="1200"/>
        </a:p>
      </dsp:txBody>
      <dsp:txXfrm>
        <a:off x="858724" y="2791556"/>
        <a:ext cx="5593218" cy="743484"/>
      </dsp:txXfrm>
    </dsp:sp>
    <dsp:sp modelId="{6BFE10E5-3D5F-4850-B535-2E062DBE9021}">
      <dsp:nvSpPr>
        <dsp:cNvPr id="0" name=""/>
        <dsp:cNvSpPr/>
      </dsp:nvSpPr>
      <dsp:spPr>
        <a:xfrm>
          <a:off x="0" y="3720912"/>
          <a:ext cx="6451943" cy="7434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BE39CE-F8CC-4526-9A4E-6F5B0AD8A432}">
      <dsp:nvSpPr>
        <dsp:cNvPr id="0" name=""/>
        <dsp:cNvSpPr/>
      </dsp:nvSpPr>
      <dsp:spPr>
        <a:xfrm>
          <a:off x="224904" y="3888196"/>
          <a:ext cx="408916" cy="40891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356D6F-5137-4C3A-8DA4-3C9D6F987DF0}">
      <dsp:nvSpPr>
        <dsp:cNvPr id="0" name=""/>
        <dsp:cNvSpPr/>
      </dsp:nvSpPr>
      <dsp:spPr>
        <a:xfrm>
          <a:off x="858724" y="3720912"/>
          <a:ext cx="5593218" cy="74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685" tIns="78685" rIns="78685" bIns="78685" numCol="1" spcCol="1270" anchor="ctr" anchorCtr="0">
          <a:noAutofit/>
        </a:bodyPr>
        <a:lstStyle/>
        <a:p>
          <a:pPr marL="0" lvl="0" indent="0" algn="l" defTabSz="622300">
            <a:lnSpc>
              <a:spcPct val="90000"/>
            </a:lnSpc>
            <a:spcBef>
              <a:spcPct val="0"/>
            </a:spcBef>
            <a:spcAft>
              <a:spcPct val="35000"/>
            </a:spcAft>
            <a:buNone/>
          </a:pPr>
          <a:r>
            <a:rPr lang="en-GB" sz="1400" kern="1200"/>
            <a:t>Please take a take home leaflet home with you.</a:t>
          </a:r>
          <a:endParaRPr lang="en-US" sz="1400" kern="1200"/>
        </a:p>
      </dsp:txBody>
      <dsp:txXfrm>
        <a:off x="858724" y="3720912"/>
        <a:ext cx="5593218" cy="74348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chemeClr val="tx1"/>
                </a:solidFill>
              </a:defRPr>
            </a:lvl1pPr>
          </a:lstStyle>
          <a:p>
            <a:r>
              <a:rPr lang="en-GB"/>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solidFill>
              </a:defRPr>
            </a:lvl1pPr>
          </a:lstStyle>
          <a:p>
            <a:fld id="{96DFF08F-DC6B-4601-B491-B0F83F6DD2DA}" type="datetimeFigureOut">
              <a:rPr lang="en-US" dirty="0"/>
              <a:pPr/>
              <a:t>11/28/2022</a:t>
            </a:fld>
            <a:endParaRPr lang="en-US" dirty="0"/>
          </a:p>
        </p:txBody>
      </p:sp>
      <p:sp>
        <p:nvSpPr>
          <p:cNvPr id="5" name="Footer Placeholder 4"/>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4FAB73BC-B049-4115-A692-8D63A059BFB8}" type="slidenum">
              <a:rPr lang="en-US" dirty="0"/>
              <a:pPr/>
              <a:t>‹#›</a:t>
            </a:fld>
            <a:endParaRPr lang="en-US" dirty="0"/>
          </a:p>
        </p:txBody>
      </p:sp>
      <p:cxnSp>
        <p:nvCxnSpPr>
          <p:cNvPr id="8" name="Straight Connector 7"/>
          <p:cNvCxnSpPr/>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GB"/>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11/28/2022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11/28/2022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11/28/2022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11/28/2022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11/28/2022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11/28/2022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11/28/2022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tx1"/>
                </a:solidFill>
              </a:defRPr>
            </a:lvl1pPr>
          </a:lstStyle>
          <a:p>
            <a:fld id="{96DFF08F-DC6B-4601-B491-B0F83F6DD2DA}" type="datetimeFigureOut">
              <a:rPr lang="en-US" dirty="0"/>
              <a:pPr/>
              <a:t>11/28/2022</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tx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tx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tx1"/>
        </a:buClr>
        <a:buSzPct val="80000"/>
        <a:buFont typeface="Corbel" pitchFamily="34" charset="0"/>
        <a:buChar char="•"/>
        <a:defRPr sz="2200" kern="1200">
          <a:solidFill>
            <a:schemeClr val="tx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2000" kern="1200">
          <a:solidFill>
            <a:schemeClr val="tx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800" kern="1200">
          <a:solidFill>
            <a:schemeClr val="tx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3.m4a"/><Relationship Id="rId7"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audio" Target="../media/media4.m4a"/><Relationship Id="rId5" Type="http://schemas.microsoft.com/office/2007/relationships/media" Target="../media/media4.m4a"/><Relationship Id="rId4" Type="http://schemas.openxmlformats.org/officeDocument/2006/relationships/audio" Target="../media/media3.m4a"/></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6.m4a"/><Relationship Id="rId7"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audio" Target="../media/media7.m4a"/><Relationship Id="rId5" Type="http://schemas.microsoft.com/office/2007/relationships/media" Target="../media/media7.m4a"/><Relationship Id="rId4" Type="http://schemas.openxmlformats.org/officeDocument/2006/relationships/audio" Target="../media/media6.m4a"/></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9.m4a"/><Relationship Id="rId7"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audio" Target="../media/media10.m4a"/><Relationship Id="rId5" Type="http://schemas.microsoft.com/office/2007/relationships/media" Target="../media/media10.m4a"/><Relationship Id="rId4" Type="http://schemas.openxmlformats.org/officeDocument/2006/relationships/audio" Target="../media/media9.m4a"/></Relationships>
</file>

<file path=ppt/slides/_rels/slide5.xml.rels><?xml version="1.0" encoding="UTF-8" standalone="yes"?>
<Relationships xmlns="http://schemas.openxmlformats.org/package/2006/relationships"><Relationship Id="rId3" Type="http://schemas.microsoft.com/office/2007/relationships/media" Target="../media/media12.m4a"/><Relationship Id="rId7" Type="http://schemas.openxmlformats.org/officeDocument/2006/relationships/image" Target="../media/image1.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jpeg"/><Relationship Id="rId5" Type="http://schemas.openxmlformats.org/officeDocument/2006/relationships/slideLayout" Target="../slideLayouts/slideLayout2.xml"/><Relationship Id="rId4" Type="http://schemas.openxmlformats.org/officeDocument/2006/relationships/audio" Target="../media/media12.m4a"/></Relationships>
</file>

<file path=ppt/slides/_rels/slide6.xml.rels><?xml version="1.0" encoding="UTF-8" standalone="yes"?>
<Relationships xmlns="http://schemas.openxmlformats.org/package/2006/relationships"><Relationship Id="rId8" Type="http://schemas.openxmlformats.org/officeDocument/2006/relationships/audio" Target="../media/media16.m4a"/><Relationship Id="rId3" Type="http://schemas.microsoft.com/office/2007/relationships/media" Target="../media/media14.m4a"/><Relationship Id="rId7" Type="http://schemas.microsoft.com/office/2007/relationships/media" Target="../media/media16.m4a"/><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audio" Target="../media/media15.m4a"/><Relationship Id="rId11" Type="http://schemas.openxmlformats.org/officeDocument/2006/relationships/image" Target="../media/image1.png"/><Relationship Id="rId5" Type="http://schemas.microsoft.com/office/2007/relationships/media" Target="../media/media15.m4a"/><Relationship Id="rId10" Type="http://schemas.openxmlformats.org/officeDocument/2006/relationships/image" Target="../media/image3.jpeg"/><Relationship Id="rId4" Type="http://schemas.openxmlformats.org/officeDocument/2006/relationships/audio" Target="../media/media14.m4a"/><Relationship Id="rId9"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audio" Target="../media/media20.m4a"/><Relationship Id="rId3" Type="http://schemas.microsoft.com/office/2007/relationships/media" Target="../media/media18.m4a"/><Relationship Id="rId7" Type="http://schemas.microsoft.com/office/2007/relationships/media" Target="../media/media20.m4a"/><Relationship Id="rId12" Type="http://schemas.openxmlformats.org/officeDocument/2006/relationships/image" Target="../media/image1.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audio" Target="../media/media19.m4a"/><Relationship Id="rId11" Type="http://schemas.openxmlformats.org/officeDocument/2006/relationships/slideLayout" Target="../slideLayouts/slideLayout1.xml"/><Relationship Id="rId5" Type="http://schemas.microsoft.com/office/2007/relationships/media" Target="../media/media19.m4a"/><Relationship Id="rId10" Type="http://schemas.openxmlformats.org/officeDocument/2006/relationships/audio" Target="../media/media21.m4a"/><Relationship Id="rId4" Type="http://schemas.openxmlformats.org/officeDocument/2006/relationships/audio" Target="../media/media18.m4a"/><Relationship Id="rId9" Type="http://schemas.microsoft.com/office/2007/relationships/media" Target="../media/media21.m4a"/></Relationships>
</file>

<file path=ppt/slides/_rels/slide8.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23.m4a"/><Relationship Id="rId7" Type="http://schemas.openxmlformats.org/officeDocument/2006/relationships/slideLayout" Target="../slideLayouts/slideLayout1.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audio" Target="../media/media24.m4a"/><Relationship Id="rId5" Type="http://schemas.microsoft.com/office/2007/relationships/media" Target="../media/media24.m4a"/><Relationship Id="rId4" Type="http://schemas.openxmlformats.org/officeDocument/2006/relationships/audio" Target="../media/media23.m4a"/></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26.m4a"/><Relationship Id="rId7"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audio" Target="../media/media27.m4a"/><Relationship Id="rId5" Type="http://schemas.microsoft.com/office/2007/relationships/media" Target="../media/media27.m4a"/><Relationship Id="rId4" Type="http://schemas.openxmlformats.org/officeDocument/2006/relationships/audio" Target="../media/media26.m4a"/></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image" Target="../media/image1.png"/><Relationship Id="rId3" Type="http://schemas.microsoft.com/office/2007/relationships/media" Target="../media/media29.m4a"/><Relationship Id="rId7" Type="http://schemas.openxmlformats.org/officeDocument/2006/relationships/slideLayout" Target="../slideLayouts/slideLayout2.xml"/><Relationship Id="rId12" Type="http://schemas.microsoft.com/office/2007/relationships/diagramDrawing" Target="../diagrams/drawing1.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audio" Target="../media/media30.m4a"/><Relationship Id="rId11" Type="http://schemas.openxmlformats.org/officeDocument/2006/relationships/diagramColors" Target="../diagrams/colors1.xml"/><Relationship Id="rId5" Type="http://schemas.microsoft.com/office/2007/relationships/media" Target="../media/media30.m4a"/><Relationship Id="rId10" Type="http://schemas.openxmlformats.org/officeDocument/2006/relationships/diagramQuickStyle" Target="../diagrams/quickStyle1.xml"/><Relationship Id="rId4" Type="http://schemas.openxmlformats.org/officeDocument/2006/relationships/audio" Target="../media/media29.m4a"/><Relationship Id="rId9"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A6301-0CE2-1A85-49C5-AA13411F3E83}"/>
              </a:ext>
            </a:extLst>
          </p:cNvPr>
          <p:cNvSpPr>
            <a:spLocks noGrp="1"/>
          </p:cNvSpPr>
          <p:nvPr>
            <p:ph type="ctrTitle"/>
          </p:nvPr>
        </p:nvSpPr>
        <p:spPr/>
        <p:txBody>
          <a:bodyPr/>
          <a:lstStyle/>
          <a:p>
            <a:r>
              <a:rPr lang="en-GB" dirty="0"/>
              <a:t>What makes a good team.</a:t>
            </a:r>
          </a:p>
        </p:txBody>
      </p:sp>
      <p:sp>
        <p:nvSpPr>
          <p:cNvPr id="3" name="Subtitle 2">
            <a:extLst>
              <a:ext uri="{FF2B5EF4-FFF2-40B4-BE49-F238E27FC236}">
                <a16:creationId xmlns:a16="http://schemas.microsoft.com/office/drawing/2014/main" id="{FEE054D3-5269-9798-DF70-F38A25659D6D}"/>
              </a:ext>
            </a:extLst>
          </p:cNvPr>
          <p:cNvSpPr>
            <a:spLocks noGrp="1"/>
          </p:cNvSpPr>
          <p:nvPr>
            <p:ph type="subTitle" idx="1"/>
          </p:nvPr>
        </p:nvSpPr>
        <p:spPr/>
        <p:txBody>
          <a:bodyPr/>
          <a:lstStyle/>
          <a:p>
            <a:r>
              <a:rPr lang="en-GB" dirty="0"/>
              <a:t>As new management staff, it is important to understand the key aspects to have yourself and to show your team to create the best possible working environment. </a:t>
            </a:r>
          </a:p>
        </p:txBody>
      </p:sp>
      <p:pic>
        <p:nvPicPr>
          <p:cNvPr id="27" name="Recorded Sound">
            <a:hlinkClick r:id="" action="ppaction://media"/>
            <a:extLst>
              <a:ext uri="{FF2B5EF4-FFF2-40B4-BE49-F238E27FC236}">
                <a16:creationId xmlns:a16="http://schemas.microsoft.com/office/drawing/2014/main" id="{ADE4D5B3-7200-B74B-D45C-6F8D69C5AEC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580880" y="5569224"/>
            <a:ext cx="406400" cy="406400"/>
          </a:xfrm>
          <a:prstGeom prst="rect">
            <a:avLst/>
          </a:prstGeom>
        </p:spPr>
      </p:pic>
    </p:spTree>
    <p:extLst>
      <p:ext uri="{BB962C8B-B14F-4D97-AF65-F5344CB8AC3E}">
        <p14:creationId xmlns:p14="http://schemas.microsoft.com/office/powerpoint/2010/main" val="4007768667"/>
      </p:ext>
    </p:extLst>
  </p:cSld>
  <p:clrMapOvr>
    <a:masterClrMapping/>
  </p:clrMapOvr>
  <mc:AlternateContent xmlns:mc="http://schemas.openxmlformats.org/markup-compatibility/2006">
    <mc:Choice xmlns:p14="http://schemas.microsoft.com/office/powerpoint/2010/main" Requires="p14">
      <p:transition spd="slow" p14:dur="2000" advTm="19625"/>
    </mc:Choice>
    <mc:Fallback>
      <p:transition spd="slow" advTm="19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078"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EFFF6-9638-403F-808C-257C4C1609B0}"/>
              </a:ext>
            </a:extLst>
          </p:cNvPr>
          <p:cNvSpPr>
            <a:spLocks noGrp="1"/>
          </p:cNvSpPr>
          <p:nvPr>
            <p:ph type="title"/>
          </p:nvPr>
        </p:nvSpPr>
        <p:spPr/>
        <p:txBody>
          <a:bodyPr/>
          <a:lstStyle/>
          <a:p>
            <a:r>
              <a:rPr lang="en-GB" dirty="0"/>
              <a:t>Why is a well functioning team important within a health setting?</a:t>
            </a:r>
          </a:p>
        </p:txBody>
      </p:sp>
      <p:sp>
        <p:nvSpPr>
          <p:cNvPr id="3" name="Content Placeholder 2">
            <a:extLst>
              <a:ext uri="{FF2B5EF4-FFF2-40B4-BE49-F238E27FC236}">
                <a16:creationId xmlns:a16="http://schemas.microsoft.com/office/drawing/2014/main" id="{1103520A-E239-358B-9BE6-70F5983F08DB}"/>
              </a:ext>
            </a:extLst>
          </p:cNvPr>
          <p:cNvSpPr>
            <a:spLocks noGrp="1"/>
          </p:cNvSpPr>
          <p:nvPr>
            <p:ph idx="1"/>
          </p:nvPr>
        </p:nvSpPr>
        <p:spPr/>
        <p:txBody>
          <a:bodyPr/>
          <a:lstStyle/>
          <a:p>
            <a:r>
              <a:rPr lang="en-GB" dirty="0"/>
              <a:t>Linda Ray (2018) explains</a:t>
            </a:r>
            <a:r>
              <a:rPr lang="en-GB" dirty="0">
                <a:solidFill>
                  <a:srgbClr val="222222"/>
                </a:solidFill>
              </a:rPr>
              <a:t> t</a:t>
            </a:r>
            <a:r>
              <a:rPr lang="en-GB" b="0" i="0" dirty="0">
                <a:solidFill>
                  <a:srgbClr val="222222"/>
                </a:solidFill>
                <a:effectLst/>
              </a:rPr>
              <a:t>eam work is an optimal method of delivering exemplary health care. Efficient and effective teamwork provides benefits for you, your peers and your patients. Your workplace becomes more enjoyable and productive when you are able to operate as a team. Safety issues are reduced, while retention rates are increased. At the same time, patient care improves with seamless collaboration and enhanced communication. </a:t>
            </a:r>
            <a:endParaRPr lang="en-GB" dirty="0"/>
          </a:p>
        </p:txBody>
      </p:sp>
      <p:pic>
        <p:nvPicPr>
          <p:cNvPr id="30" name="Recorded Sound">
            <a:hlinkClick r:id="" action="ppaction://media"/>
            <a:extLst>
              <a:ext uri="{FF2B5EF4-FFF2-40B4-BE49-F238E27FC236}">
                <a16:creationId xmlns:a16="http://schemas.microsoft.com/office/drawing/2014/main" id="{D2FBE1E5-5218-57CF-5990-4163AEDDC93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584960" y="4302760"/>
            <a:ext cx="406400" cy="406400"/>
          </a:xfrm>
          <a:prstGeom prst="rect">
            <a:avLst/>
          </a:prstGeom>
        </p:spPr>
      </p:pic>
      <p:pic>
        <p:nvPicPr>
          <p:cNvPr id="31" name="Recorded Sound">
            <a:hlinkClick r:id="" action="ppaction://media"/>
            <a:extLst>
              <a:ext uri="{FF2B5EF4-FFF2-40B4-BE49-F238E27FC236}">
                <a16:creationId xmlns:a16="http://schemas.microsoft.com/office/drawing/2014/main" id="{9E9A62A1-8AE8-B29D-651D-9882C6207C4A}"/>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2433320" y="4302760"/>
            <a:ext cx="406400" cy="406400"/>
          </a:xfrm>
          <a:prstGeom prst="rect">
            <a:avLst/>
          </a:prstGeom>
        </p:spPr>
      </p:pic>
      <p:pic>
        <p:nvPicPr>
          <p:cNvPr id="32" name="Recorded Sound">
            <a:hlinkClick r:id="" action="ppaction://media"/>
            <a:extLst>
              <a:ext uri="{FF2B5EF4-FFF2-40B4-BE49-F238E27FC236}">
                <a16:creationId xmlns:a16="http://schemas.microsoft.com/office/drawing/2014/main" id="{BD29EE75-B493-AFEF-F710-FCB5198C6AA9}"/>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3281680" y="4302760"/>
            <a:ext cx="406400" cy="406400"/>
          </a:xfrm>
          <a:prstGeom prst="rect">
            <a:avLst/>
          </a:prstGeom>
        </p:spPr>
      </p:pic>
    </p:spTree>
    <p:extLst>
      <p:ext uri="{BB962C8B-B14F-4D97-AF65-F5344CB8AC3E}">
        <p14:creationId xmlns:p14="http://schemas.microsoft.com/office/powerpoint/2010/main" val="3372454074"/>
      </p:ext>
    </p:extLst>
  </p:cSld>
  <p:clrMapOvr>
    <a:masterClrMapping/>
  </p:clrMapOvr>
  <mc:AlternateContent xmlns:mc="http://schemas.openxmlformats.org/markup-compatibility/2006">
    <mc:Choice xmlns:p14="http://schemas.microsoft.com/office/powerpoint/2010/main" Requires="p14">
      <p:transition spd="slow" p14:dur="2000" advTm="1540"/>
    </mc:Choice>
    <mc:Fallback>
      <p:transition spd="slow" advTm="1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745" fill="hold"/>
                                        <p:tgtEl>
                                          <p:spTgt spid="30"/>
                                        </p:tgtEl>
                                      </p:cBhvr>
                                    </p:cmd>
                                  </p:childTnLst>
                                </p:cTn>
                              </p:par>
                            </p:childTnLst>
                          </p:cTn>
                        </p:par>
                        <p:par>
                          <p:cTn id="7" fill="hold">
                            <p:stCondLst>
                              <p:cond delay="13745"/>
                            </p:stCondLst>
                            <p:childTnLst>
                              <p:par>
                                <p:cTn id="8" presetID="1" presetClass="mediacall" presetSubtype="0" fill="hold" nodeType="afterEffect">
                                  <p:stCondLst>
                                    <p:cond delay="0"/>
                                  </p:stCondLst>
                                  <p:childTnLst>
                                    <p:cmd type="call" cmd="playFrom(0.0)">
                                      <p:cBhvr>
                                        <p:cTn id="9" dur="26330" fill="hold"/>
                                        <p:tgtEl>
                                          <p:spTgt spid="31"/>
                                        </p:tgtEl>
                                      </p:cBhvr>
                                    </p:cmd>
                                  </p:childTnLst>
                                </p:cTn>
                              </p:par>
                            </p:childTnLst>
                          </p:cTn>
                        </p:par>
                        <p:par>
                          <p:cTn id="10" fill="hold">
                            <p:stCondLst>
                              <p:cond delay="40075"/>
                            </p:stCondLst>
                            <p:childTnLst>
                              <p:par>
                                <p:cTn id="11" presetID="1" presetClass="mediacall" presetSubtype="0" fill="hold" nodeType="afterEffect">
                                  <p:stCondLst>
                                    <p:cond delay="0"/>
                                  </p:stCondLst>
                                  <p:childTnLst>
                                    <p:cmd type="call" cmd="playFrom(0.0)">
                                      <p:cBhvr>
                                        <p:cTn id="12" dur="13954"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0"/>
                </p:tgtEl>
              </p:cMediaNode>
            </p:audio>
            <p:audio>
              <p:cMediaNode vol="80000">
                <p:cTn id="14" fill="hold" display="0">
                  <p:stCondLst>
                    <p:cond delay="indefinite"/>
                  </p:stCondLst>
                  <p:endCondLst>
                    <p:cond evt="onStopAudio" delay="0">
                      <p:tgtEl>
                        <p:sldTgt/>
                      </p:tgtEl>
                    </p:cond>
                  </p:endCondLst>
                </p:cTn>
                <p:tgtEl>
                  <p:spTgt spid="31"/>
                </p:tgtEl>
              </p:cMediaNode>
            </p:audio>
            <p:audio>
              <p:cMediaNode vol="80000">
                <p:cTn id="15" fill="hold" display="0">
                  <p:stCondLst>
                    <p:cond delay="indefinite"/>
                  </p:stCondLst>
                  <p:endCondLst>
                    <p:cond evt="onStopAudio" delay="0">
                      <p:tgtEl>
                        <p:sldTgt/>
                      </p:tgtEl>
                    </p:cond>
                  </p:endCondLst>
                </p:cTn>
                <p:tgtEl>
                  <p:spTgt spid="3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F3D78-CB28-C7EB-0E41-21B8A51B3737}"/>
              </a:ext>
            </a:extLst>
          </p:cNvPr>
          <p:cNvSpPr>
            <a:spLocks noGrp="1"/>
          </p:cNvSpPr>
          <p:nvPr>
            <p:ph type="title"/>
          </p:nvPr>
        </p:nvSpPr>
        <p:spPr/>
        <p:txBody>
          <a:bodyPr/>
          <a:lstStyle/>
          <a:p>
            <a:r>
              <a:rPr lang="en-GB" dirty="0"/>
              <a:t>Four key points to help create an effective team.</a:t>
            </a:r>
          </a:p>
        </p:txBody>
      </p:sp>
      <p:sp>
        <p:nvSpPr>
          <p:cNvPr id="3" name="Text Placeholder 2">
            <a:extLst>
              <a:ext uri="{FF2B5EF4-FFF2-40B4-BE49-F238E27FC236}">
                <a16:creationId xmlns:a16="http://schemas.microsoft.com/office/drawing/2014/main" id="{C7F13FAA-D330-0E4B-D8DD-A70B9CCCE672}"/>
              </a:ext>
            </a:extLst>
          </p:cNvPr>
          <p:cNvSpPr>
            <a:spLocks noGrp="1"/>
          </p:cNvSpPr>
          <p:nvPr>
            <p:ph type="body" idx="1"/>
          </p:nvPr>
        </p:nvSpPr>
        <p:spPr/>
        <p:txBody>
          <a:bodyPr>
            <a:normAutofit fontScale="77500" lnSpcReduction="20000"/>
          </a:bodyPr>
          <a:lstStyle/>
          <a:p>
            <a:pPr marL="342900" indent="-342900">
              <a:buFont typeface="Arial" panose="020B0604020202020204" pitchFamily="34" charset="0"/>
              <a:buChar char="•"/>
            </a:pPr>
            <a:r>
              <a:rPr lang="en-GB" dirty="0"/>
              <a:t>Organisational culture.</a:t>
            </a:r>
          </a:p>
          <a:p>
            <a:pPr marL="342900" indent="-342900">
              <a:buFont typeface="Arial" panose="020B0604020202020204" pitchFamily="34" charset="0"/>
              <a:buChar char="•"/>
            </a:pPr>
            <a:r>
              <a:rPr lang="en-GB" dirty="0" err="1"/>
              <a:t>Charactistics</a:t>
            </a:r>
            <a:r>
              <a:rPr lang="en-GB" dirty="0"/>
              <a:t> of an effective team.</a:t>
            </a:r>
          </a:p>
          <a:p>
            <a:pPr marL="342900" indent="-342900">
              <a:buFont typeface="Arial" panose="020B0604020202020204" pitchFamily="34" charset="0"/>
              <a:buChar char="•"/>
            </a:pPr>
            <a:r>
              <a:rPr lang="en-GB" dirty="0"/>
              <a:t>Team cognition.</a:t>
            </a:r>
          </a:p>
          <a:p>
            <a:pPr marL="342900" indent="-342900">
              <a:buFont typeface="Arial" panose="020B0604020202020204" pitchFamily="34" charset="0"/>
              <a:buChar char="•"/>
            </a:pPr>
            <a:r>
              <a:rPr lang="en-GB" dirty="0"/>
              <a:t>Psychological safety.</a:t>
            </a:r>
          </a:p>
        </p:txBody>
      </p:sp>
      <p:pic>
        <p:nvPicPr>
          <p:cNvPr id="4" name="Recorded Sound">
            <a:hlinkClick r:id="" action="ppaction://media"/>
            <a:extLst>
              <a:ext uri="{FF2B5EF4-FFF2-40B4-BE49-F238E27FC236}">
                <a16:creationId xmlns:a16="http://schemas.microsoft.com/office/drawing/2014/main" id="{BBF8C872-1C5F-15C3-5B7F-AC4B8CA9B52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03224" y="4424943"/>
            <a:ext cx="406400" cy="406400"/>
          </a:xfrm>
          <a:prstGeom prst="rect">
            <a:avLst/>
          </a:prstGeom>
        </p:spPr>
      </p:pic>
      <p:pic>
        <p:nvPicPr>
          <p:cNvPr id="5" name="Recorded Sound">
            <a:hlinkClick r:id="" action="ppaction://media"/>
            <a:extLst>
              <a:ext uri="{FF2B5EF4-FFF2-40B4-BE49-F238E27FC236}">
                <a16:creationId xmlns:a16="http://schemas.microsoft.com/office/drawing/2014/main" id="{AFD68C7F-2E57-07EC-CAFC-3E2E399227C0}"/>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635760" y="4440183"/>
            <a:ext cx="406400" cy="406400"/>
          </a:xfrm>
          <a:prstGeom prst="rect">
            <a:avLst/>
          </a:prstGeom>
        </p:spPr>
      </p:pic>
      <p:pic>
        <p:nvPicPr>
          <p:cNvPr id="6" name="Recorded Sound">
            <a:hlinkClick r:id="" action="ppaction://media"/>
            <a:extLst>
              <a:ext uri="{FF2B5EF4-FFF2-40B4-BE49-F238E27FC236}">
                <a16:creationId xmlns:a16="http://schemas.microsoft.com/office/drawing/2014/main" id="{1688FFA4-68D0-3089-507A-0BFAFA13E2A3}"/>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2368296" y="4424943"/>
            <a:ext cx="406400" cy="406400"/>
          </a:xfrm>
          <a:prstGeom prst="rect">
            <a:avLst/>
          </a:prstGeom>
        </p:spPr>
      </p:pic>
    </p:spTree>
    <p:extLst>
      <p:ext uri="{BB962C8B-B14F-4D97-AF65-F5344CB8AC3E}">
        <p14:creationId xmlns:p14="http://schemas.microsoft.com/office/powerpoint/2010/main" val="3594375522"/>
      </p:ext>
    </p:extLst>
  </p:cSld>
  <p:clrMapOvr>
    <a:masterClrMapping/>
  </p:clrMapOvr>
  <mc:AlternateContent xmlns:mc="http://schemas.openxmlformats.org/markup-compatibility/2006">
    <mc:Choice xmlns:p14="http://schemas.microsoft.com/office/powerpoint/2010/main" Requires="p14">
      <p:transition spd="slow" p14:dur="2000" advTm="14372"/>
    </mc:Choice>
    <mc:Fallback>
      <p:transition spd="slow" advTm="14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372" fill="hold"/>
                                        <p:tgtEl>
                                          <p:spTgt spid="4"/>
                                        </p:tgtEl>
                                      </p:cBhvr>
                                    </p:cmd>
                                  </p:childTnLst>
                                </p:cTn>
                              </p:par>
                            </p:childTnLst>
                          </p:cTn>
                        </p:par>
                        <p:par>
                          <p:cTn id="7" fill="hold">
                            <p:stCondLst>
                              <p:cond delay="14372"/>
                            </p:stCondLst>
                            <p:childTnLst>
                              <p:par>
                                <p:cTn id="8" presetID="1" presetClass="mediacall" presetSubtype="0" fill="hold" nodeType="afterEffect">
                                  <p:stCondLst>
                                    <p:cond delay="0"/>
                                  </p:stCondLst>
                                  <p:childTnLst>
                                    <p:cmd type="call" cmd="playFrom(0.0)">
                                      <p:cBhvr>
                                        <p:cTn id="9" dur="10796" fill="hold"/>
                                        <p:tgtEl>
                                          <p:spTgt spid="5"/>
                                        </p:tgtEl>
                                      </p:cBhvr>
                                    </p:cmd>
                                  </p:childTnLst>
                                </p:cTn>
                              </p:par>
                            </p:childTnLst>
                          </p:cTn>
                        </p:par>
                        <p:par>
                          <p:cTn id="10" fill="hold">
                            <p:stCondLst>
                              <p:cond delay="25168"/>
                            </p:stCondLst>
                            <p:childTnLst>
                              <p:par>
                                <p:cTn id="11" presetID="1" presetClass="mediacall" presetSubtype="0" fill="hold" nodeType="afterEffect">
                                  <p:stCondLst>
                                    <p:cond delay="0"/>
                                  </p:stCondLst>
                                  <p:childTnLst>
                                    <p:cmd type="call" cmd="playFrom(0.0)">
                                      <p:cBhvr>
                                        <p:cTn id="12" dur="1427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audio>
              <p:cMediaNode vol="80000">
                <p:cTn id="14" fill="hold" display="0">
                  <p:stCondLst>
                    <p:cond delay="indefinite"/>
                  </p:stCondLst>
                  <p:endCondLst>
                    <p:cond evt="onStopAudio" delay="0">
                      <p:tgtEl>
                        <p:sldTgt/>
                      </p:tgtEl>
                    </p:cond>
                  </p:endCondLst>
                </p:cTn>
                <p:tgtEl>
                  <p:spTgt spid="5"/>
                </p:tgtEl>
              </p:cMediaNode>
            </p:audio>
            <p:audio>
              <p:cMediaNode vol="80000">
                <p:cTn id="15"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6DBAD6-8CB8-42FF-B0D9-6CE619D42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BC67B137-15B0-4AF6-94A8-AC00BA8D7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699F27B-22F2-45E1-BFB8-2B1FF14A9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A195C0F-E333-776B-F41F-4F791D913686}"/>
              </a:ext>
            </a:extLst>
          </p:cNvPr>
          <p:cNvSpPr>
            <a:spLocks noGrp="1"/>
          </p:cNvSpPr>
          <p:nvPr>
            <p:ph type="title"/>
          </p:nvPr>
        </p:nvSpPr>
        <p:spPr>
          <a:xfrm>
            <a:off x="643467" y="643466"/>
            <a:ext cx="3602736" cy="5269651"/>
          </a:xfrm>
        </p:spPr>
        <p:txBody>
          <a:bodyPr vert="horz" lIns="91440" tIns="45720" rIns="91440" bIns="45720" rtlCol="0" anchor="ctr">
            <a:normAutofit/>
          </a:bodyPr>
          <a:lstStyle/>
          <a:p>
            <a:pPr algn="ctr"/>
            <a:r>
              <a:rPr lang="en-US" sz="3200"/>
              <a:t>Organisational culture.</a:t>
            </a:r>
          </a:p>
        </p:txBody>
      </p:sp>
      <p:cxnSp>
        <p:nvCxnSpPr>
          <p:cNvPr id="14" name="Straight Connector 13">
            <a:extLst>
              <a:ext uri="{FF2B5EF4-FFF2-40B4-BE49-F238E27FC236}">
                <a16:creationId xmlns:a16="http://schemas.microsoft.com/office/drawing/2014/main" id="{633ABDA7-FF8C-4E26-8C7D-47E0AE54E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265557"/>
            <a:ext cx="7031" cy="393192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D80DC0C3-EC3A-D9DE-6E48-837BE45A6273}"/>
              </a:ext>
            </a:extLst>
          </p:cNvPr>
          <p:cNvSpPr>
            <a:spLocks noGrp="1"/>
          </p:cNvSpPr>
          <p:nvPr>
            <p:ph type="body" idx="4294967295"/>
          </p:nvPr>
        </p:nvSpPr>
        <p:spPr>
          <a:xfrm>
            <a:off x="5065182" y="643466"/>
            <a:ext cx="6173333" cy="5269650"/>
          </a:xfrm>
        </p:spPr>
        <p:txBody>
          <a:bodyPr vert="horz" lIns="91440" tIns="45720" rIns="91440" bIns="45720" rtlCol="0" anchor="ctr">
            <a:normAutofit/>
          </a:bodyPr>
          <a:lstStyle/>
          <a:p>
            <a:r>
              <a:rPr lang="en-US" sz="2000" dirty="0"/>
              <a:t>“The way things are done around here”</a:t>
            </a:r>
            <a:br>
              <a:rPr lang="en-US" sz="2000" dirty="0"/>
            </a:br>
            <a:r>
              <a:rPr lang="en-US" sz="2000" dirty="0"/>
              <a:t>Deal and Kennedy (1982)</a:t>
            </a:r>
          </a:p>
          <a:p>
            <a:endParaRPr lang="en-US" sz="2000" dirty="0"/>
          </a:p>
          <a:p>
            <a:endParaRPr lang="en-US" sz="2000" dirty="0"/>
          </a:p>
          <a:p>
            <a:r>
              <a:rPr lang="en-US" sz="2000" dirty="0"/>
              <a:t>There are two main aspects to consider when discussing organizational culture and they are</a:t>
            </a:r>
            <a:br>
              <a:rPr lang="en-US" sz="2000" dirty="0"/>
            </a:br>
            <a:r>
              <a:rPr lang="en-US" sz="2000" dirty="0"/>
              <a:t>tangible and intangible. </a:t>
            </a:r>
          </a:p>
        </p:txBody>
      </p:sp>
      <p:pic>
        <p:nvPicPr>
          <p:cNvPr id="4" name="Recorded Sound">
            <a:hlinkClick r:id="" action="ppaction://media"/>
            <a:extLst>
              <a:ext uri="{FF2B5EF4-FFF2-40B4-BE49-F238E27FC236}">
                <a16:creationId xmlns:a16="http://schemas.microsoft.com/office/drawing/2014/main" id="{2C4D326B-20A7-0689-A5A6-994C60E7AA5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277106" y="2871891"/>
            <a:ext cx="406400" cy="406400"/>
          </a:xfrm>
          <a:prstGeom prst="rect">
            <a:avLst/>
          </a:prstGeom>
        </p:spPr>
      </p:pic>
      <p:pic>
        <p:nvPicPr>
          <p:cNvPr id="6" name="Recorded Sound">
            <a:hlinkClick r:id="" action="ppaction://media"/>
            <a:extLst>
              <a:ext uri="{FF2B5EF4-FFF2-40B4-BE49-F238E27FC236}">
                <a16:creationId xmlns:a16="http://schemas.microsoft.com/office/drawing/2014/main" id="{B0010064-3074-48EA-DD0E-C7D13F629D72}"/>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869418" y="2871891"/>
            <a:ext cx="406400" cy="406400"/>
          </a:xfrm>
          <a:prstGeom prst="rect">
            <a:avLst/>
          </a:prstGeom>
        </p:spPr>
      </p:pic>
      <p:pic>
        <p:nvPicPr>
          <p:cNvPr id="7" name="Recorded Sound">
            <a:hlinkClick r:id="" action="ppaction://media"/>
            <a:extLst>
              <a:ext uri="{FF2B5EF4-FFF2-40B4-BE49-F238E27FC236}">
                <a16:creationId xmlns:a16="http://schemas.microsoft.com/office/drawing/2014/main" id="{35BE709B-BEAB-E741-14FB-5E2593D09AA9}"/>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6489148" y="2871891"/>
            <a:ext cx="406400" cy="406400"/>
          </a:xfrm>
          <a:prstGeom prst="rect">
            <a:avLst/>
          </a:prstGeom>
        </p:spPr>
      </p:pic>
    </p:spTree>
    <p:extLst>
      <p:ext uri="{BB962C8B-B14F-4D97-AF65-F5344CB8AC3E}">
        <p14:creationId xmlns:p14="http://schemas.microsoft.com/office/powerpoint/2010/main" val="1864691293"/>
      </p:ext>
    </p:extLst>
  </p:cSld>
  <p:clrMapOvr>
    <a:masterClrMapping/>
  </p:clrMapOvr>
  <mc:AlternateContent xmlns:mc="http://schemas.openxmlformats.org/markup-compatibility/2006">
    <mc:Choice xmlns:p14="http://schemas.microsoft.com/office/powerpoint/2010/main" Requires="p14">
      <p:transition spd="slow" p14:dur="2000" advTm="12259"/>
    </mc:Choice>
    <mc:Fallback>
      <p:transition spd="slow" advTm="12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259" fill="hold"/>
                                        <p:tgtEl>
                                          <p:spTgt spid="4"/>
                                        </p:tgtEl>
                                      </p:cBhvr>
                                    </p:cmd>
                                  </p:childTnLst>
                                </p:cTn>
                              </p:par>
                            </p:childTnLst>
                          </p:cTn>
                        </p:par>
                        <p:par>
                          <p:cTn id="7" fill="hold">
                            <p:stCondLst>
                              <p:cond delay="12259"/>
                            </p:stCondLst>
                            <p:childTnLst>
                              <p:par>
                                <p:cTn id="8" presetID="1" presetClass="mediacall" presetSubtype="0" fill="hold" nodeType="afterEffect">
                                  <p:stCondLst>
                                    <p:cond delay="0"/>
                                  </p:stCondLst>
                                  <p:childTnLst>
                                    <p:cmd type="call" cmd="playFrom(0.0)">
                                      <p:cBhvr>
                                        <p:cTn id="9" dur="13560" fill="hold"/>
                                        <p:tgtEl>
                                          <p:spTgt spid="6"/>
                                        </p:tgtEl>
                                      </p:cBhvr>
                                    </p:cmd>
                                  </p:childTnLst>
                                </p:cTn>
                              </p:par>
                            </p:childTnLst>
                          </p:cTn>
                        </p:par>
                        <p:par>
                          <p:cTn id="10" fill="hold">
                            <p:stCondLst>
                              <p:cond delay="25819"/>
                            </p:stCondLst>
                            <p:childTnLst>
                              <p:par>
                                <p:cTn id="11" presetID="1" presetClass="mediacall" presetSubtype="0" fill="hold" nodeType="afterEffect">
                                  <p:stCondLst>
                                    <p:cond delay="0"/>
                                  </p:stCondLst>
                                  <p:childTnLst>
                                    <p:cmd type="call" cmd="playFrom(0.0)">
                                      <p:cBhvr>
                                        <p:cTn id="12" dur="1390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audio>
              <p:cMediaNode vol="80000">
                <p:cTn id="14" fill="hold" display="0">
                  <p:stCondLst>
                    <p:cond delay="indefinite"/>
                  </p:stCondLst>
                  <p:endCondLst>
                    <p:cond evt="onStopAudio" delay="0">
                      <p:tgtEl>
                        <p:sldTgt/>
                      </p:tgtEl>
                    </p:cond>
                  </p:endCondLst>
                </p:cTn>
                <p:tgtEl>
                  <p:spTgt spid="6"/>
                </p:tgtEl>
              </p:cMediaNode>
            </p:audio>
            <p:audio>
              <p:cMediaNode vol="80000">
                <p:cTn id="15"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015786B-EDF9-4D06-86F8-138A81A37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CDAF4C44-C3B3-4BE9-B858-3F83253B5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cxnSp>
        <p:nvCxnSpPr>
          <p:cNvPr id="77" name="Straight Connector 76">
            <a:extLst>
              <a:ext uri="{FF2B5EF4-FFF2-40B4-BE49-F238E27FC236}">
                <a16:creationId xmlns:a16="http://schemas.microsoft.com/office/drawing/2014/main" id="{B914FCD7-4475-4DE4-BCF9-F3032ECA5C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Many question marks on black background">
            <a:extLst>
              <a:ext uri="{FF2B5EF4-FFF2-40B4-BE49-F238E27FC236}">
                <a16:creationId xmlns:a16="http://schemas.microsoft.com/office/drawing/2014/main" id="{D0DE85A0-72A3-C58E-7F16-E735414A69A1}"/>
              </a:ext>
            </a:extLst>
          </p:cNvPr>
          <p:cNvPicPr>
            <a:picLocks noChangeAspect="1"/>
          </p:cNvPicPr>
          <p:nvPr/>
        </p:nvPicPr>
        <p:blipFill rotWithShape="1">
          <a:blip r:embed="rId6"/>
          <a:srcRect t="7787"/>
          <a:stretch/>
        </p:blipFill>
        <p:spPr>
          <a:xfrm>
            <a:off x="20" y="10"/>
            <a:ext cx="12191980" cy="6857990"/>
          </a:xfrm>
          <a:prstGeom prst="rect">
            <a:avLst/>
          </a:prstGeom>
        </p:spPr>
      </p:pic>
      <p:sp>
        <p:nvSpPr>
          <p:cNvPr id="79" name="Rectangle 78">
            <a:extLst>
              <a:ext uri="{FF2B5EF4-FFF2-40B4-BE49-F238E27FC236}">
                <a16:creationId xmlns:a16="http://schemas.microsoft.com/office/drawing/2014/main" id="{B62A9CB5-42F5-479F-98DE-B134064B6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31140" y="243840"/>
            <a:ext cx="11724640" cy="6377939"/>
          </a:xfrm>
          <a:prstGeom prst="rect">
            <a:avLst/>
          </a:prstGeom>
          <a:solidFill>
            <a:schemeClr val="tx1">
              <a:alpha val="80000"/>
            </a:scheme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81" name="Straight Connector 80">
            <a:extLst>
              <a:ext uri="{FF2B5EF4-FFF2-40B4-BE49-F238E27FC236}">
                <a16:creationId xmlns:a16="http://schemas.microsoft.com/office/drawing/2014/main" id="{EAD83CCE-410C-48AF-8590-8CBA5FE455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4292966"/>
            <a:ext cx="6400800"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6CFE5A7-CB17-3685-707E-1929E48D8691}"/>
              </a:ext>
            </a:extLst>
          </p:cNvPr>
          <p:cNvSpPr>
            <a:spLocks noGrp="1"/>
          </p:cNvSpPr>
          <p:nvPr>
            <p:ph type="title"/>
          </p:nvPr>
        </p:nvSpPr>
        <p:spPr>
          <a:xfrm>
            <a:off x="1109980" y="1441542"/>
            <a:ext cx="9966960" cy="2926080"/>
          </a:xfrm>
        </p:spPr>
        <p:txBody>
          <a:bodyPr vert="horz" lIns="91440" tIns="45720" rIns="91440" bIns="45720" rtlCol="0" anchor="b">
            <a:normAutofit/>
          </a:bodyPr>
          <a:lstStyle/>
          <a:p>
            <a:pPr algn="ctr">
              <a:lnSpc>
                <a:spcPct val="85000"/>
              </a:lnSpc>
            </a:pPr>
            <a:r>
              <a:rPr lang="en-US" sz="2300" b="1" cap="all">
                <a:solidFill>
                  <a:schemeClr val="bg1"/>
                </a:solidFill>
              </a:rPr>
              <a:t>Tangible aspects.</a:t>
            </a:r>
            <a:br>
              <a:rPr lang="en-US" sz="2300" b="1" cap="all">
                <a:solidFill>
                  <a:schemeClr val="bg1"/>
                </a:solidFill>
              </a:rPr>
            </a:br>
            <a:br>
              <a:rPr lang="en-US" sz="2300" b="1" cap="all">
                <a:solidFill>
                  <a:schemeClr val="bg1"/>
                </a:solidFill>
              </a:rPr>
            </a:br>
            <a:r>
              <a:rPr lang="en-US" sz="2300" b="1" cap="all">
                <a:solidFill>
                  <a:schemeClr val="bg1"/>
                </a:solidFill>
              </a:rPr>
              <a:t>Documents</a:t>
            </a:r>
            <a:br>
              <a:rPr lang="en-US" sz="2300" b="1" cap="all">
                <a:solidFill>
                  <a:schemeClr val="bg1"/>
                </a:solidFill>
              </a:rPr>
            </a:br>
            <a:r>
              <a:rPr lang="en-US" sz="2300" b="1" cap="all">
                <a:solidFill>
                  <a:schemeClr val="bg1"/>
                </a:solidFill>
              </a:rPr>
              <a:t>forms</a:t>
            </a:r>
            <a:br>
              <a:rPr lang="en-US" sz="2300" b="1" cap="all">
                <a:solidFill>
                  <a:schemeClr val="bg1"/>
                </a:solidFill>
              </a:rPr>
            </a:br>
            <a:r>
              <a:rPr lang="en-US" sz="2300" b="1" cap="all">
                <a:solidFill>
                  <a:schemeClr val="bg1"/>
                </a:solidFill>
              </a:rPr>
              <a:t>policy</a:t>
            </a:r>
            <a:br>
              <a:rPr lang="en-US" sz="2300" b="1" cap="all">
                <a:solidFill>
                  <a:schemeClr val="bg1"/>
                </a:solidFill>
              </a:rPr>
            </a:br>
            <a:r>
              <a:rPr lang="en-US" sz="2300" b="1" cap="all">
                <a:solidFill>
                  <a:schemeClr val="bg1"/>
                </a:solidFill>
              </a:rPr>
              <a:t>procedure</a:t>
            </a:r>
            <a:br>
              <a:rPr lang="en-US" sz="2300" b="1" cap="all">
                <a:solidFill>
                  <a:schemeClr val="bg1"/>
                </a:solidFill>
              </a:rPr>
            </a:br>
            <a:br>
              <a:rPr lang="en-US" sz="2300" b="1" cap="all">
                <a:solidFill>
                  <a:schemeClr val="bg1"/>
                </a:solidFill>
              </a:rPr>
            </a:br>
            <a:endParaRPr lang="en-US" sz="2300" b="1" cap="all">
              <a:solidFill>
                <a:schemeClr val="bg1"/>
              </a:solidFill>
            </a:endParaRPr>
          </a:p>
        </p:txBody>
      </p:sp>
      <p:pic>
        <p:nvPicPr>
          <p:cNvPr id="4" name="Recorded Sound">
            <a:hlinkClick r:id="" action="ppaction://media"/>
            <a:extLst>
              <a:ext uri="{FF2B5EF4-FFF2-40B4-BE49-F238E27FC236}">
                <a16:creationId xmlns:a16="http://schemas.microsoft.com/office/drawing/2014/main" id="{0937E9FF-15E2-1123-439A-495331631EC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003040" y="4372702"/>
            <a:ext cx="406400" cy="406400"/>
          </a:xfrm>
          <a:prstGeom prst="rect">
            <a:avLst/>
          </a:prstGeom>
        </p:spPr>
      </p:pic>
      <p:pic>
        <p:nvPicPr>
          <p:cNvPr id="6" name="Recorded Sound">
            <a:hlinkClick r:id="" action="ppaction://media"/>
            <a:extLst>
              <a:ext uri="{FF2B5EF4-FFF2-40B4-BE49-F238E27FC236}">
                <a16:creationId xmlns:a16="http://schemas.microsoft.com/office/drawing/2014/main" id="{D6F0C123-2B35-1A7C-580D-452D0744EC98}"/>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4866640" y="4408252"/>
            <a:ext cx="406400" cy="406400"/>
          </a:xfrm>
          <a:prstGeom prst="rect">
            <a:avLst/>
          </a:prstGeom>
        </p:spPr>
      </p:pic>
    </p:spTree>
    <p:extLst>
      <p:ext uri="{BB962C8B-B14F-4D97-AF65-F5344CB8AC3E}">
        <p14:creationId xmlns:p14="http://schemas.microsoft.com/office/powerpoint/2010/main" val="4082686425"/>
      </p:ext>
    </p:extLst>
  </p:cSld>
  <p:clrMapOvr>
    <a:masterClrMapping/>
  </p:clrMapOvr>
  <mc:AlternateContent xmlns:mc="http://schemas.openxmlformats.org/markup-compatibility/2006">
    <mc:Choice xmlns:p14="http://schemas.microsoft.com/office/powerpoint/2010/main" Requires="p14">
      <p:transition spd="slow" p14:dur="2000" advTm="15208"/>
    </mc:Choice>
    <mc:Fallback>
      <p:transition spd="slow" advTm="15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3160"/>
                            </p:stCondLst>
                            <p:childTnLst>
                              <p:par>
                                <p:cTn id="9" presetID="1" presetClass="mediacall" presetSubtype="0" fill="hold" nodeType="afterEffect">
                                  <p:stCondLst>
                                    <p:cond delay="0"/>
                                  </p:stCondLst>
                                  <p:childTnLst>
                                    <p:cmd type="call" cmd="playFrom(0.0)">
                                      <p:cBhvr>
                                        <p:cTn id="10" dur="15208" fill="hold"/>
                                        <p:tgtEl>
                                          <p:spTgt spid="4"/>
                                        </p:tgtEl>
                                      </p:cBhvr>
                                    </p:cmd>
                                  </p:childTnLst>
                                </p:cTn>
                              </p:par>
                            </p:childTnLst>
                          </p:cTn>
                        </p:par>
                        <p:par>
                          <p:cTn id="11" fill="hold">
                            <p:stCondLst>
                              <p:cond delay="18368"/>
                            </p:stCondLst>
                            <p:childTnLst>
                              <p:par>
                                <p:cTn id="12" presetID="1" presetClass="mediacall" presetSubtype="0" fill="hold" nodeType="afterEffect">
                                  <p:stCondLst>
                                    <p:cond delay="0"/>
                                  </p:stCondLst>
                                  <p:childTnLst>
                                    <p:cmd type="call" cmd="playFrom(0.0)">
                                      <p:cBhvr>
                                        <p:cTn id="13" dur="2983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 fill="hold" display="0">
                  <p:stCondLst>
                    <p:cond delay="indefinite"/>
                  </p:stCondLst>
                  <p:endCondLst>
                    <p:cond evt="onStopAudio" delay="0">
                      <p:tgtEl>
                        <p:sldTgt/>
                      </p:tgtEl>
                    </p:cond>
                  </p:endCondLst>
                </p:cTn>
                <p:tgtEl>
                  <p:spTgt spid="4"/>
                </p:tgtEl>
              </p:cMediaNode>
            </p:audio>
            <p:audio>
              <p:cMediaNode vol="80000">
                <p:cTn id="15"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 name="Rectangle 48">
            <a:extLst>
              <a:ext uri="{FF2B5EF4-FFF2-40B4-BE49-F238E27FC236}">
                <a16:creationId xmlns:a16="http://schemas.microsoft.com/office/drawing/2014/main" id="{3015786B-EDF9-4D06-86F8-138A81A37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60" name="Rectangle 50">
            <a:extLst>
              <a:ext uri="{FF2B5EF4-FFF2-40B4-BE49-F238E27FC236}">
                <a16:creationId xmlns:a16="http://schemas.microsoft.com/office/drawing/2014/main" id="{CDAF4C44-C3B3-4BE9-B858-3F83253B5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cxnSp>
        <p:nvCxnSpPr>
          <p:cNvPr id="61" name="Straight Connector 52">
            <a:extLst>
              <a:ext uri="{FF2B5EF4-FFF2-40B4-BE49-F238E27FC236}">
                <a16:creationId xmlns:a16="http://schemas.microsoft.com/office/drawing/2014/main" id="{B914FCD7-4475-4DE4-BCF9-F3032ECA5C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26" name="Picture 3">
            <a:extLst>
              <a:ext uri="{FF2B5EF4-FFF2-40B4-BE49-F238E27FC236}">
                <a16:creationId xmlns:a16="http://schemas.microsoft.com/office/drawing/2014/main" id="{5559A118-FBD6-A807-7242-0B11E124FBA8}"/>
              </a:ext>
            </a:extLst>
          </p:cNvPr>
          <p:cNvPicPr>
            <a:picLocks noChangeAspect="1"/>
          </p:cNvPicPr>
          <p:nvPr/>
        </p:nvPicPr>
        <p:blipFill rotWithShape="1">
          <a:blip r:embed="rId10"/>
          <a:srcRect t="31611"/>
          <a:stretch/>
        </p:blipFill>
        <p:spPr>
          <a:xfrm>
            <a:off x="20" y="10"/>
            <a:ext cx="12191980" cy="6857990"/>
          </a:xfrm>
          <a:prstGeom prst="rect">
            <a:avLst/>
          </a:prstGeom>
        </p:spPr>
      </p:pic>
      <p:sp>
        <p:nvSpPr>
          <p:cNvPr id="62" name="Rectangle 54">
            <a:extLst>
              <a:ext uri="{FF2B5EF4-FFF2-40B4-BE49-F238E27FC236}">
                <a16:creationId xmlns:a16="http://schemas.microsoft.com/office/drawing/2014/main" id="{B62A9CB5-42F5-479F-98DE-B134064B6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31140" y="243840"/>
            <a:ext cx="11724640" cy="6377939"/>
          </a:xfrm>
          <a:prstGeom prst="rect">
            <a:avLst/>
          </a:prstGeom>
          <a:solidFill>
            <a:schemeClr val="tx1">
              <a:alpha val="80000"/>
            </a:scheme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63" name="Straight Connector 56">
            <a:extLst>
              <a:ext uri="{FF2B5EF4-FFF2-40B4-BE49-F238E27FC236}">
                <a16:creationId xmlns:a16="http://schemas.microsoft.com/office/drawing/2014/main" id="{EAD83CCE-410C-48AF-8590-8CBA5FE455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4292966"/>
            <a:ext cx="6400800"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B53297F-8AC5-E598-8EFC-F7887D64570D}"/>
              </a:ext>
            </a:extLst>
          </p:cNvPr>
          <p:cNvSpPr>
            <a:spLocks noGrp="1"/>
          </p:cNvSpPr>
          <p:nvPr>
            <p:ph type="title"/>
          </p:nvPr>
        </p:nvSpPr>
        <p:spPr>
          <a:xfrm>
            <a:off x="1109980" y="1441542"/>
            <a:ext cx="9966960" cy="2926080"/>
          </a:xfrm>
        </p:spPr>
        <p:txBody>
          <a:bodyPr vert="horz" lIns="91440" tIns="45720" rIns="91440" bIns="45720" rtlCol="0" anchor="b">
            <a:normAutofit/>
          </a:bodyPr>
          <a:lstStyle/>
          <a:p>
            <a:pPr algn="ctr">
              <a:lnSpc>
                <a:spcPct val="85000"/>
              </a:lnSpc>
            </a:pPr>
            <a:r>
              <a:rPr lang="en-US" sz="2300" b="1" cap="all">
                <a:solidFill>
                  <a:schemeClr val="bg1"/>
                </a:solidFill>
              </a:rPr>
              <a:t>Intangible</a:t>
            </a:r>
            <a:br>
              <a:rPr lang="en-US" sz="2300" b="1" cap="all">
                <a:solidFill>
                  <a:schemeClr val="bg1"/>
                </a:solidFill>
              </a:rPr>
            </a:br>
            <a:r>
              <a:rPr lang="en-US" sz="2300" b="1" cap="all">
                <a:solidFill>
                  <a:schemeClr val="bg1"/>
                </a:solidFill>
              </a:rPr>
              <a:t> aspects. </a:t>
            </a:r>
            <a:br>
              <a:rPr lang="en-US" sz="2300" b="1" cap="all">
                <a:solidFill>
                  <a:schemeClr val="bg1"/>
                </a:solidFill>
              </a:rPr>
            </a:br>
            <a:br>
              <a:rPr lang="en-US" sz="2300" b="1" cap="all">
                <a:solidFill>
                  <a:schemeClr val="bg1"/>
                </a:solidFill>
              </a:rPr>
            </a:br>
            <a:r>
              <a:rPr lang="en-US" sz="2300" b="1" cap="all">
                <a:solidFill>
                  <a:schemeClr val="bg1"/>
                </a:solidFill>
              </a:rPr>
              <a:t>Atmosphia </a:t>
            </a:r>
            <a:br>
              <a:rPr lang="en-US" sz="2300" b="1" cap="all">
                <a:solidFill>
                  <a:schemeClr val="bg1"/>
                </a:solidFill>
              </a:rPr>
            </a:br>
            <a:r>
              <a:rPr lang="en-US" sz="2300" b="1" cap="all">
                <a:solidFill>
                  <a:schemeClr val="bg1"/>
                </a:solidFill>
              </a:rPr>
              <a:t>Care and compation in staff.</a:t>
            </a:r>
            <a:br>
              <a:rPr lang="en-US" sz="2300" b="1" cap="all">
                <a:solidFill>
                  <a:schemeClr val="bg1"/>
                </a:solidFill>
              </a:rPr>
            </a:br>
            <a:r>
              <a:rPr lang="en-US" sz="2300" b="1" cap="all">
                <a:solidFill>
                  <a:schemeClr val="bg1"/>
                </a:solidFill>
              </a:rPr>
              <a:t>Encouragement.</a:t>
            </a:r>
            <a:br>
              <a:rPr lang="en-US" sz="2300" b="1" cap="all">
                <a:solidFill>
                  <a:schemeClr val="bg1"/>
                </a:solidFill>
              </a:rPr>
            </a:br>
            <a:r>
              <a:rPr lang="en-US" sz="2300" b="1" cap="all">
                <a:solidFill>
                  <a:schemeClr val="bg1"/>
                </a:solidFill>
              </a:rPr>
              <a:t>Lead by example.</a:t>
            </a:r>
            <a:br>
              <a:rPr lang="en-US" sz="2300" b="1" cap="all">
                <a:solidFill>
                  <a:schemeClr val="bg1"/>
                </a:solidFill>
              </a:rPr>
            </a:br>
            <a:endParaRPr lang="en-US" sz="2300" b="1" cap="all">
              <a:solidFill>
                <a:schemeClr val="bg1"/>
              </a:solidFill>
            </a:endParaRPr>
          </a:p>
        </p:txBody>
      </p:sp>
      <p:pic>
        <p:nvPicPr>
          <p:cNvPr id="6" name="Recorded Sound">
            <a:hlinkClick r:id="" action="ppaction://media"/>
            <a:extLst>
              <a:ext uri="{FF2B5EF4-FFF2-40B4-BE49-F238E27FC236}">
                <a16:creationId xmlns:a16="http://schemas.microsoft.com/office/drawing/2014/main" id="{0A61DB9D-496D-4573-47E9-BB9528F1934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330960" y="4759960"/>
            <a:ext cx="406400" cy="406400"/>
          </a:xfrm>
          <a:prstGeom prst="rect">
            <a:avLst/>
          </a:prstGeom>
        </p:spPr>
      </p:pic>
      <p:pic>
        <p:nvPicPr>
          <p:cNvPr id="7" name="Recorded Sound">
            <a:hlinkClick r:id="" action="ppaction://media"/>
            <a:extLst>
              <a:ext uri="{FF2B5EF4-FFF2-40B4-BE49-F238E27FC236}">
                <a16:creationId xmlns:a16="http://schemas.microsoft.com/office/drawing/2014/main" id="{4535CDC3-9C7A-FD5E-8759-78A2E50B2F55}"/>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1996440" y="4759960"/>
            <a:ext cx="406400" cy="406400"/>
          </a:xfrm>
          <a:prstGeom prst="rect">
            <a:avLst/>
          </a:prstGeom>
        </p:spPr>
      </p:pic>
      <p:pic>
        <p:nvPicPr>
          <p:cNvPr id="9" name="Recorded Sound">
            <a:hlinkClick r:id="" action="ppaction://media"/>
            <a:extLst>
              <a:ext uri="{FF2B5EF4-FFF2-40B4-BE49-F238E27FC236}">
                <a16:creationId xmlns:a16="http://schemas.microsoft.com/office/drawing/2014/main" id="{77F1490F-F3A2-D624-4219-A299C40B1304}"/>
              </a:ext>
            </a:extLst>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2720340" y="4759960"/>
            <a:ext cx="406400" cy="406400"/>
          </a:xfrm>
          <a:prstGeom prst="rect">
            <a:avLst/>
          </a:prstGeom>
        </p:spPr>
      </p:pic>
      <p:pic>
        <p:nvPicPr>
          <p:cNvPr id="11" name="Recorded Sound">
            <a:hlinkClick r:id="" action="ppaction://media"/>
            <a:extLst>
              <a:ext uri="{FF2B5EF4-FFF2-40B4-BE49-F238E27FC236}">
                <a16:creationId xmlns:a16="http://schemas.microsoft.com/office/drawing/2014/main" id="{32BF916F-7A05-070D-D758-15087B19BBA7}"/>
              </a:ext>
            </a:extLst>
          </p:cNvPr>
          <p:cNvPicPr>
            <a:picLocks noChangeAspect="1"/>
          </p:cNvPicPr>
          <p:nvPr>
            <a:audioFile r:link="rId8"/>
            <p:extLst>
              <p:ext uri="{DAA4B4D4-6D71-4841-9C94-3DE7FCFB9230}">
                <p14:media xmlns:p14="http://schemas.microsoft.com/office/powerpoint/2010/main" r:embed="rId7"/>
              </p:ext>
            </p:extLst>
          </p:nvPr>
        </p:nvPicPr>
        <p:blipFill>
          <a:blip r:embed="rId11"/>
          <a:stretch>
            <a:fillRect/>
          </a:stretch>
        </p:blipFill>
        <p:spPr>
          <a:xfrm>
            <a:off x="3444240" y="4759960"/>
            <a:ext cx="406400" cy="406400"/>
          </a:xfrm>
          <a:prstGeom prst="rect">
            <a:avLst/>
          </a:prstGeom>
        </p:spPr>
      </p:pic>
    </p:spTree>
    <p:extLst>
      <p:ext uri="{BB962C8B-B14F-4D97-AF65-F5344CB8AC3E}">
        <p14:creationId xmlns:p14="http://schemas.microsoft.com/office/powerpoint/2010/main" val="511734678"/>
      </p:ext>
    </p:extLst>
  </p:cSld>
  <p:clrMapOvr>
    <a:masterClrMapping/>
  </p:clrMapOvr>
  <mc:AlternateContent xmlns:mc="http://schemas.openxmlformats.org/markup-compatibility/2006">
    <mc:Choice xmlns:p14="http://schemas.microsoft.com/office/powerpoint/2010/main" Requires="p14">
      <p:transition spd="slow" p14:dur="2000" advTm="24751"/>
    </mc:Choice>
    <mc:Fallback>
      <p:transition spd="slow" advTm="24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4520"/>
                            </p:stCondLst>
                            <p:childTnLst>
                              <p:par>
                                <p:cTn id="9" presetID="1" presetClass="mediacall" presetSubtype="0" fill="hold" nodeType="afterEffect">
                                  <p:stCondLst>
                                    <p:cond delay="0"/>
                                  </p:stCondLst>
                                  <p:childTnLst>
                                    <p:cmd type="call" cmd="playFrom(0.0)">
                                      <p:cBhvr>
                                        <p:cTn id="10" dur="25680" fill="hold"/>
                                        <p:tgtEl>
                                          <p:spTgt spid="6"/>
                                        </p:tgtEl>
                                      </p:cBhvr>
                                    </p:cmd>
                                  </p:childTnLst>
                                </p:cTn>
                              </p:par>
                            </p:childTnLst>
                          </p:cTn>
                        </p:par>
                        <p:par>
                          <p:cTn id="11" fill="hold">
                            <p:stCondLst>
                              <p:cond delay="30200"/>
                            </p:stCondLst>
                            <p:childTnLst>
                              <p:par>
                                <p:cTn id="12" presetID="1" presetClass="mediacall" presetSubtype="0" fill="hold" nodeType="afterEffect">
                                  <p:stCondLst>
                                    <p:cond delay="0"/>
                                  </p:stCondLst>
                                  <p:childTnLst>
                                    <p:cmd type="call" cmd="playFrom(0.0)">
                                      <p:cBhvr>
                                        <p:cTn id="13" dur="26562" fill="hold"/>
                                        <p:tgtEl>
                                          <p:spTgt spid="7"/>
                                        </p:tgtEl>
                                      </p:cBhvr>
                                    </p:cmd>
                                  </p:childTnLst>
                                </p:cTn>
                              </p:par>
                            </p:childTnLst>
                          </p:cTn>
                        </p:par>
                        <p:par>
                          <p:cTn id="14" fill="hold">
                            <p:stCondLst>
                              <p:cond delay="56762"/>
                            </p:stCondLst>
                            <p:childTnLst>
                              <p:par>
                                <p:cTn id="15" presetID="1" presetClass="mediacall" presetSubtype="0" fill="hold" nodeType="afterEffect">
                                  <p:stCondLst>
                                    <p:cond delay="0"/>
                                  </p:stCondLst>
                                  <p:childTnLst>
                                    <p:cmd type="call" cmd="playFrom(0.0)">
                                      <p:cBhvr>
                                        <p:cTn id="16" dur="16299" fill="hold"/>
                                        <p:tgtEl>
                                          <p:spTgt spid="9"/>
                                        </p:tgtEl>
                                      </p:cBhvr>
                                    </p:cmd>
                                  </p:childTnLst>
                                </p:cTn>
                              </p:par>
                            </p:childTnLst>
                          </p:cTn>
                        </p:par>
                        <p:par>
                          <p:cTn id="17" fill="hold">
                            <p:stCondLst>
                              <p:cond delay="73061"/>
                            </p:stCondLst>
                            <p:childTnLst>
                              <p:par>
                                <p:cTn id="18" presetID="1" presetClass="mediacall" presetSubtype="0" fill="hold" nodeType="afterEffect">
                                  <p:stCondLst>
                                    <p:cond delay="0"/>
                                  </p:stCondLst>
                                  <p:childTnLst>
                                    <p:cmd type="call" cmd="playFrom(0.0)">
                                      <p:cBhvr>
                                        <p:cTn id="19" dur="15928"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6"/>
                </p:tgtEl>
              </p:cMediaNode>
            </p:audio>
            <p:audio>
              <p:cMediaNode vol="80000">
                <p:cTn id="21" fill="hold" display="0">
                  <p:stCondLst>
                    <p:cond delay="indefinite"/>
                  </p:stCondLst>
                  <p:endCondLst>
                    <p:cond evt="onStopAudio" delay="0">
                      <p:tgtEl>
                        <p:sldTgt/>
                      </p:tgtEl>
                    </p:cond>
                  </p:endCondLst>
                </p:cTn>
                <p:tgtEl>
                  <p:spTgt spid="7"/>
                </p:tgtEl>
              </p:cMediaNode>
            </p:audio>
            <p:audio>
              <p:cMediaNode vol="80000">
                <p:cTn id="22" fill="hold" display="0">
                  <p:stCondLst>
                    <p:cond delay="indefinite"/>
                  </p:stCondLst>
                  <p:endCondLst>
                    <p:cond evt="onStopAudio" delay="0">
                      <p:tgtEl>
                        <p:sldTgt/>
                      </p:tgtEl>
                    </p:cond>
                  </p:endCondLst>
                </p:cTn>
                <p:tgtEl>
                  <p:spTgt spid="9"/>
                </p:tgtEl>
              </p:cMediaNode>
            </p:audio>
            <p:audio>
              <p:cMediaNode vol="80000">
                <p:cTn id="23" fill="hold" display="0">
                  <p:stCondLst>
                    <p:cond delay="indefinite"/>
                  </p:stCondLst>
                  <p:endCondLst>
                    <p:cond evt="onStopAudio" delay="0">
                      <p:tgtEl>
                        <p:sldTgt/>
                      </p:tgtEl>
                    </p:cond>
                  </p:endCondLst>
                </p:cTn>
                <p:tgtEl>
                  <p:spTgt spid="11"/>
                </p:tgtEl>
              </p:cMediaNode>
            </p:audio>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278EA84-AA47-4E64-9AEA-745F57EADB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55A3D311-5198-4AE1-A195-642105676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482F0D3-4BE6-C068-03E5-D9E3B272243F}"/>
              </a:ext>
            </a:extLst>
          </p:cNvPr>
          <p:cNvSpPr>
            <a:spLocks noGrp="1"/>
          </p:cNvSpPr>
          <p:nvPr>
            <p:ph type="ctrTitle"/>
          </p:nvPr>
        </p:nvSpPr>
        <p:spPr>
          <a:xfrm>
            <a:off x="643467" y="625775"/>
            <a:ext cx="6377629" cy="5258429"/>
          </a:xfrm>
          <a:noFill/>
          <a:ln w="12700" cmpd="sng">
            <a:noFill/>
          </a:ln>
        </p:spPr>
        <p:txBody>
          <a:bodyPr anchor="ctr">
            <a:normAutofit/>
          </a:bodyPr>
          <a:lstStyle/>
          <a:p>
            <a:pPr algn="r"/>
            <a:r>
              <a:rPr lang="en-GB" sz="6100" dirty="0"/>
              <a:t>Chrematistics of an effective team.</a:t>
            </a:r>
            <a:br>
              <a:rPr lang="en-GB" sz="6100" dirty="0"/>
            </a:br>
            <a:br>
              <a:rPr lang="en-GB" sz="6100" dirty="0"/>
            </a:br>
            <a:endParaRPr lang="en-GB" sz="6100" dirty="0"/>
          </a:p>
        </p:txBody>
      </p:sp>
      <p:sp>
        <p:nvSpPr>
          <p:cNvPr id="4" name="Subtitle 3">
            <a:extLst>
              <a:ext uri="{FF2B5EF4-FFF2-40B4-BE49-F238E27FC236}">
                <a16:creationId xmlns:a16="http://schemas.microsoft.com/office/drawing/2014/main" id="{68ED0B9A-67BF-6690-2C2F-81D23AE5281E}"/>
              </a:ext>
            </a:extLst>
          </p:cNvPr>
          <p:cNvSpPr>
            <a:spLocks noGrp="1"/>
          </p:cNvSpPr>
          <p:nvPr>
            <p:ph type="subTitle" idx="1"/>
          </p:nvPr>
        </p:nvSpPr>
        <p:spPr>
          <a:xfrm>
            <a:off x="8048217" y="625775"/>
            <a:ext cx="3391467" cy="5258429"/>
          </a:xfrm>
        </p:spPr>
        <p:txBody>
          <a:bodyPr anchor="ctr">
            <a:normAutofit/>
          </a:bodyPr>
          <a:lstStyle/>
          <a:p>
            <a:pPr marL="285750" indent="-285750" algn="l">
              <a:buFont typeface="Arial" panose="020B0604020202020204" pitchFamily="34" charset="0"/>
              <a:buChar char="•"/>
            </a:pPr>
            <a:r>
              <a:rPr lang="en-GB" sz="2800" dirty="0"/>
              <a:t>The team objective/goal is clear.</a:t>
            </a:r>
          </a:p>
          <a:p>
            <a:pPr marL="285750" indent="-285750" algn="l">
              <a:buFont typeface="Arial" panose="020B0604020202020204" pitchFamily="34" charset="0"/>
              <a:buChar char="•"/>
            </a:pPr>
            <a:r>
              <a:rPr lang="en-GB" sz="2800" dirty="0"/>
              <a:t>Shared focus client outcome.</a:t>
            </a:r>
          </a:p>
          <a:p>
            <a:pPr marL="285750" indent="-285750" algn="l">
              <a:buFont typeface="Arial" panose="020B0604020202020204" pitchFamily="34" charset="0"/>
              <a:buChar char="•"/>
            </a:pPr>
            <a:r>
              <a:rPr lang="en-GB" sz="2800" dirty="0"/>
              <a:t>Good communication.</a:t>
            </a:r>
          </a:p>
          <a:p>
            <a:pPr marL="285750" indent="-285750" algn="l">
              <a:buFont typeface="Arial" panose="020B0604020202020204" pitchFamily="34" charset="0"/>
              <a:buChar char="•"/>
            </a:pPr>
            <a:r>
              <a:rPr lang="en-GB" sz="2800" dirty="0"/>
              <a:t>Effective leadership. </a:t>
            </a:r>
          </a:p>
        </p:txBody>
      </p:sp>
      <p:cxnSp>
        <p:nvCxnSpPr>
          <p:cNvPr id="13" name="Straight Connector 12">
            <a:extLst>
              <a:ext uri="{FF2B5EF4-FFF2-40B4-BE49-F238E27FC236}">
                <a16:creationId xmlns:a16="http://schemas.microsoft.com/office/drawing/2014/main" id="{FE054535-C006-4CBD-B555-2D26AE62CB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828800"/>
            <a:ext cx="0" cy="32004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9E16970-27FC-6B99-C3FA-C5E48C80DBC6}"/>
              </a:ext>
            </a:extLst>
          </p:cNvPr>
          <p:cNvSpPr txBox="1"/>
          <p:nvPr/>
        </p:nvSpPr>
        <p:spPr>
          <a:xfrm>
            <a:off x="883920" y="4806267"/>
            <a:ext cx="3108960" cy="923330"/>
          </a:xfrm>
          <a:prstGeom prst="rect">
            <a:avLst/>
          </a:prstGeom>
          <a:noFill/>
        </p:spPr>
        <p:txBody>
          <a:bodyPr wrap="square" rtlCol="0">
            <a:spAutoFit/>
          </a:bodyPr>
          <a:lstStyle/>
          <a:p>
            <a:r>
              <a:rPr lang="en-GB" b="0" i="0" dirty="0">
                <a:solidFill>
                  <a:srgbClr val="111111"/>
                </a:solidFill>
                <a:effectLst/>
                <a:latin typeface="Roboto" panose="02000000000000000000" pitchFamily="2" charset="0"/>
              </a:rPr>
              <a:t>People have a natural disposition to follow a leader (indeed, 2022).</a:t>
            </a:r>
            <a:endParaRPr lang="en-GB" dirty="0"/>
          </a:p>
        </p:txBody>
      </p:sp>
      <p:pic>
        <p:nvPicPr>
          <p:cNvPr id="6" name="Recorded Sound">
            <a:hlinkClick r:id="" action="ppaction://media"/>
            <a:extLst>
              <a:ext uri="{FF2B5EF4-FFF2-40B4-BE49-F238E27FC236}">
                <a16:creationId xmlns:a16="http://schemas.microsoft.com/office/drawing/2014/main" id="{11536216-1247-2C34-77A1-3AA03A9387FB}"/>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4246880" y="4058920"/>
            <a:ext cx="406400" cy="406400"/>
          </a:xfrm>
          <a:prstGeom prst="rect">
            <a:avLst/>
          </a:prstGeom>
        </p:spPr>
      </p:pic>
      <p:pic>
        <p:nvPicPr>
          <p:cNvPr id="7" name="Recorded Sound">
            <a:hlinkClick r:id="" action="ppaction://media"/>
            <a:extLst>
              <a:ext uri="{FF2B5EF4-FFF2-40B4-BE49-F238E27FC236}">
                <a16:creationId xmlns:a16="http://schemas.microsoft.com/office/drawing/2014/main" id="{FCCC6430-5316-C74A-88B4-343F50E6243E}"/>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4864947" y="4104640"/>
            <a:ext cx="406400" cy="406400"/>
          </a:xfrm>
          <a:prstGeom prst="rect">
            <a:avLst/>
          </a:prstGeom>
        </p:spPr>
      </p:pic>
      <p:pic>
        <p:nvPicPr>
          <p:cNvPr id="8" name="Recorded Sound">
            <a:hlinkClick r:id="" action="ppaction://media"/>
            <a:extLst>
              <a:ext uri="{FF2B5EF4-FFF2-40B4-BE49-F238E27FC236}">
                <a16:creationId xmlns:a16="http://schemas.microsoft.com/office/drawing/2014/main" id="{DB2A9EA9-86C4-694D-61CC-799CB10FB072}"/>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5430788" y="4104640"/>
            <a:ext cx="406400" cy="406400"/>
          </a:xfrm>
          <a:prstGeom prst="rect">
            <a:avLst/>
          </a:prstGeom>
        </p:spPr>
      </p:pic>
      <p:pic>
        <p:nvPicPr>
          <p:cNvPr id="10" name="Recorded Sound">
            <a:hlinkClick r:id="" action="ppaction://media"/>
            <a:extLst>
              <a:ext uri="{FF2B5EF4-FFF2-40B4-BE49-F238E27FC236}">
                <a16:creationId xmlns:a16="http://schemas.microsoft.com/office/drawing/2014/main" id="{30337A7B-F3BA-81CD-286D-C9BC497ECD25}"/>
              </a:ext>
            </a:extLst>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6048855" y="4084320"/>
            <a:ext cx="406400" cy="406400"/>
          </a:xfrm>
          <a:prstGeom prst="rect">
            <a:avLst/>
          </a:prstGeom>
        </p:spPr>
      </p:pic>
      <p:pic>
        <p:nvPicPr>
          <p:cNvPr id="12" name="Recorded Sound">
            <a:hlinkClick r:id="" action="ppaction://media"/>
            <a:extLst>
              <a:ext uri="{FF2B5EF4-FFF2-40B4-BE49-F238E27FC236}">
                <a16:creationId xmlns:a16="http://schemas.microsoft.com/office/drawing/2014/main" id="{1E80BFDC-6A1F-A4BB-F58E-4285BA294276}"/>
              </a:ext>
            </a:extLst>
          </p:cNvPr>
          <p:cNvPicPr>
            <a:picLocks noChangeAspect="1"/>
          </p:cNvPicPr>
          <p:nvPr>
            <a:audioFile r:link="rId10"/>
            <p:extLst>
              <p:ext uri="{DAA4B4D4-6D71-4841-9C94-3DE7FCFB9230}">
                <p14:media xmlns:p14="http://schemas.microsoft.com/office/powerpoint/2010/main" r:embed="rId9"/>
              </p:ext>
            </p:extLst>
          </p:nvPr>
        </p:nvPicPr>
        <p:blipFill>
          <a:blip r:embed="rId12"/>
          <a:stretch>
            <a:fillRect/>
          </a:stretch>
        </p:blipFill>
        <p:spPr>
          <a:xfrm>
            <a:off x="6698071" y="4104640"/>
            <a:ext cx="406400" cy="406400"/>
          </a:xfrm>
          <a:prstGeom prst="rect">
            <a:avLst/>
          </a:prstGeom>
        </p:spPr>
      </p:pic>
    </p:spTree>
    <p:extLst>
      <p:ext uri="{BB962C8B-B14F-4D97-AF65-F5344CB8AC3E}">
        <p14:creationId xmlns:p14="http://schemas.microsoft.com/office/powerpoint/2010/main" val="146768055"/>
      </p:ext>
    </p:extLst>
  </p:cSld>
  <p:clrMapOvr>
    <a:masterClrMapping/>
  </p:clrMapOvr>
  <mc:AlternateContent xmlns:mc="http://schemas.openxmlformats.org/markup-compatibility/2006">
    <mc:Choice xmlns:p14="http://schemas.microsoft.com/office/powerpoint/2010/main" Requires="p14">
      <p:transition spd="slow" p14:dur="2000" advTm="18528"/>
    </mc:Choice>
    <mc:Fallback>
      <p:transition spd="slow" advTm="18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528" fill="hold"/>
                                        <p:tgtEl>
                                          <p:spTgt spid="6"/>
                                        </p:tgtEl>
                                      </p:cBhvr>
                                    </p:cmd>
                                  </p:childTnLst>
                                </p:cTn>
                              </p:par>
                            </p:childTnLst>
                          </p:cTn>
                        </p:par>
                        <p:par>
                          <p:cTn id="7" fill="hold">
                            <p:stCondLst>
                              <p:cond delay="18528"/>
                            </p:stCondLst>
                            <p:childTnLst>
                              <p:par>
                                <p:cTn id="8" presetID="1" presetClass="mediacall" presetSubtype="0" fill="hold" nodeType="afterEffect">
                                  <p:stCondLst>
                                    <p:cond delay="0"/>
                                  </p:stCondLst>
                                  <p:childTnLst>
                                    <p:cmd type="call" cmd="playFrom(0.0)">
                                      <p:cBhvr>
                                        <p:cTn id="9" dur="37359" fill="hold"/>
                                        <p:tgtEl>
                                          <p:spTgt spid="7"/>
                                        </p:tgtEl>
                                      </p:cBhvr>
                                    </p:cmd>
                                  </p:childTnLst>
                                </p:cTn>
                              </p:par>
                            </p:childTnLst>
                          </p:cTn>
                        </p:par>
                        <p:par>
                          <p:cTn id="10" fill="hold">
                            <p:stCondLst>
                              <p:cond delay="55887"/>
                            </p:stCondLst>
                            <p:childTnLst>
                              <p:par>
                                <p:cTn id="11" presetID="1" presetClass="mediacall" presetSubtype="0" fill="hold" nodeType="afterEffect">
                                  <p:stCondLst>
                                    <p:cond delay="0"/>
                                  </p:stCondLst>
                                  <p:childTnLst>
                                    <p:cmd type="call" cmd="playFrom(0.0)">
                                      <p:cBhvr>
                                        <p:cTn id="12" dur="15161" fill="hold"/>
                                        <p:tgtEl>
                                          <p:spTgt spid="8"/>
                                        </p:tgtEl>
                                      </p:cBhvr>
                                    </p:cmd>
                                  </p:childTnLst>
                                </p:cTn>
                              </p:par>
                            </p:childTnLst>
                          </p:cTn>
                        </p:par>
                        <p:par>
                          <p:cTn id="13" fill="hold">
                            <p:stCondLst>
                              <p:cond delay="71048"/>
                            </p:stCondLst>
                            <p:childTnLst>
                              <p:par>
                                <p:cTn id="14" presetID="1" presetClass="mediacall" presetSubtype="0" fill="hold" nodeType="afterEffect">
                                  <p:stCondLst>
                                    <p:cond delay="0"/>
                                  </p:stCondLst>
                                  <p:childTnLst>
                                    <p:cmd type="call" cmd="playFrom(0.0)">
                                      <p:cBhvr>
                                        <p:cTn id="15" dur="28373" fill="hold"/>
                                        <p:tgtEl>
                                          <p:spTgt spid="10"/>
                                        </p:tgtEl>
                                      </p:cBhvr>
                                    </p:cmd>
                                  </p:childTnLst>
                                </p:cTn>
                              </p:par>
                            </p:childTnLst>
                          </p:cTn>
                        </p:par>
                        <p:par>
                          <p:cTn id="16" fill="hold">
                            <p:stCondLst>
                              <p:cond delay="99421"/>
                            </p:stCondLst>
                            <p:childTnLst>
                              <p:par>
                                <p:cTn id="17" presetID="1" presetClass="mediacall" presetSubtype="0" fill="hold" nodeType="afterEffect">
                                  <p:stCondLst>
                                    <p:cond delay="0"/>
                                  </p:stCondLst>
                                  <p:childTnLst>
                                    <p:cmd type="call" cmd="playFrom(0.0)">
                                      <p:cBhvr>
                                        <p:cTn id="18" dur="29116"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6"/>
                </p:tgtEl>
              </p:cMediaNode>
            </p:audio>
            <p:audio>
              <p:cMediaNode vol="80000">
                <p:cTn id="20" fill="hold" display="0">
                  <p:stCondLst>
                    <p:cond delay="indefinite"/>
                  </p:stCondLst>
                  <p:endCondLst>
                    <p:cond evt="onStopAudio" delay="0">
                      <p:tgtEl>
                        <p:sldTgt/>
                      </p:tgtEl>
                    </p:cond>
                  </p:endCondLst>
                </p:cTn>
                <p:tgtEl>
                  <p:spTgt spid="7"/>
                </p:tgtEl>
              </p:cMediaNode>
            </p:audio>
            <p:audio>
              <p:cMediaNode vol="80000">
                <p:cTn id="21" fill="hold" display="0">
                  <p:stCondLst>
                    <p:cond delay="indefinite"/>
                  </p:stCondLst>
                  <p:endCondLst>
                    <p:cond evt="onStopAudio" delay="0">
                      <p:tgtEl>
                        <p:sldTgt/>
                      </p:tgtEl>
                    </p:cond>
                  </p:endCondLst>
                </p:cTn>
                <p:tgtEl>
                  <p:spTgt spid="8"/>
                </p:tgtEl>
              </p:cMediaNode>
            </p:audio>
            <p:audio>
              <p:cMediaNode vol="80000">
                <p:cTn id="22" fill="hold" display="0">
                  <p:stCondLst>
                    <p:cond delay="indefinite"/>
                  </p:stCondLst>
                  <p:endCondLst>
                    <p:cond evt="onStopAudio" delay="0">
                      <p:tgtEl>
                        <p:sldTgt/>
                      </p:tgtEl>
                    </p:cond>
                  </p:endCondLst>
                </p:cTn>
                <p:tgtEl>
                  <p:spTgt spid="10"/>
                </p:tgtEl>
              </p:cMediaNode>
            </p:audio>
            <p:audio>
              <p:cMediaNode vol="80000">
                <p:cTn id="23"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4D5AE-761D-D5C1-481B-42ED84DCA055}"/>
              </a:ext>
            </a:extLst>
          </p:cNvPr>
          <p:cNvSpPr>
            <a:spLocks noGrp="1"/>
          </p:cNvSpPr>
          <p:nvPr>
            <p:ph type="ctrTitle"/>
          </p:nvPr>
        </p:nvSpPr>
        <p:spPr/>
        <p:txBody>
          <a:bodyPr/>
          <a:lstStyle/>
          <a:p>
            <a:r>
              <a:rPr lang="en-GB" dirty="0"/>
              <a:t>Team cognition. </a:t>
            </a:r>
          </a:p>
        </p:txBody>
      </p:sp>
      <p:sp>
        <p:nvSpPr>
          <p:cNvPr id="3" name="Content Placeholder 2">
            <a:extLst>
              <a:ext uri="{FF2B5EF4-FFF2-40B4-BE49-F238E27FC236}">
                <a16:creationId xmlns:a16="http://schemas.microsoft.com/office/drawing/2014/main" id="{0B909FEA-582B-1A88-700D-ECBC5D8FDB7B}"/>
              </a:ext>
            </a:extLst>
          </p:cNvPr>
          <p:cNvSpPr>
            <a:spLocks noGrp="1"/>
          </p:cNvSpPr>
          <p:nvPr>
            <p:ph type="subTitle" idx="1"/>
          </p:nvPr>
        </p:nvSpPr>
        <p:spPr/>
        <p:txBody>
          <a:bodyPr>
            <a:normAutofit/>
          </a:bodyPr>
          <a:lstStyle/>
          <a:p>
            <a:pPr marL="342900" indent="-342900">
              <a:buFont typeface="Arial" panose="020B0604020202020204" pitchFamily="34" charset="0"/>
              <a:buChar char="•"/>
            </a:pPr>
            <a:r>
              <a:rPr lang="en-GB" dirty="0"/>
              <a:t>Learning how to get on as a team.</a:t>
            </a:r>
          </a:p>
          <a:p>
            <a:pPr marL="342900" indent="-342900">
              <a:buFont typeface="Arial" panose="020B0604020202020204" pitchFamily="34" charset="0"/>
              <a:buChar char="•"/>
            </a:pPr>
            <a:r>
              <a:rPr lang="en-GB" dirty="0"/>
              <a:t>Understanding each others strengths and weaknesses.</a:t>
            </a:r>
          </a:p>
          <a:p>
            <a:pPr marL="342900" indent="-342900">
              <a:buFont typeface="Arial" panose="020B0604020202020204" pitchFamily="34" charset="0"/>
              <a:buChar char="•"/>
            </a:pPr>
            <a:r>
              <a:rPr lang="en-GB" dirty="0"/>
              <a:t>Empathy. </a:t>
            </a:r>
          </a:p>
        </p:txBody>
      </p:sp>
      <p:sp>
        <p:nvSpPr>
          <p:cNvPr id="4" name="TextBox 3">
            <a:extLst>
              <a:ext uri="{FF2B5EF4-FFF2-40B4-BE49-F238E27FC236}">
                <a16:creationId xmlns:a16="http://schemas.microsoft.com/office/drawing/2014/main" id="{CE40D0A7-69FC-7A38-B9BD-BB5FF908830C}"/>
              </a:ext>
            </a:extLst>
          </p:cNvPr>
          <p:cNvSpPr txBox="1"/>
          <p:nvPr/>
        </p:nvSpPr>
        <p:spPr>
          <a:xfrm>
            <a:off x="2844800" y="5652458"/>
            <a:ext cx="6695440" cy="646331"/>
          </a:xfrm>
          <a:prstGeom prst="rect">
            <a:avLst/>
          </a:prstGeom>
          <a:noFill/>
        </p:spPr>
        <p:txBody>
          <a:bodyPr wrap="square" rtlCol="0">
            <a:spAutoFit/>
          </a:bodyPr>
          <a:lstStyle/>
          <a:p>
            <a:pPr algn="ctr"/>
            <a:r>
              <a:rPr lang="en-GB" i="1" dirty="0"/>
              <a:t>As a manager a good way to encourage team cognition is to give team building stimulations/role play exercises. </a:t>
            </a:r>
          </a:p>
        </p:txBody>
      </p:sp>
      <p:pic>
        <p:nvPicPr>
          <p:cNvPr id="5" name="Recorded Sound">
            <a:hlinkClick r:id="" action="ppaction://media"/>
            <a:extLst>
              <a:ext uri="{FF2B5EF4-FFF2-40B4-BE49-F238E27FC236}">
                <a16:creationId xmlns:a16="http://schemas.microsoft.com/office/drawing/2014/main" id="{1C03B2A8-9816-6115-047C-A973FACC8C6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844800" y="1488440"/>
            <a:ext cx="406400" cy="406400"/>
          </a:xfrm>
          <a:prstGeom prst="rect">
            <a:avLst/>
          </a:prstGeom>
        </p:spPr>
      </p:pic>
      <p:pic>
        <p:nvPicPr>
          <p:cNvPr id="6" name="Recorded Sound">
            <a:hlinkClick r:id="" action="ppaction://media"/>
            <a:extLst>
              <a:ext uri="{FF2B5EF4-FFF2-40B4-BE49-F238E27FC236}">
                <a16:creationId xmlns:a16="http://schemas.microsoft.com/office/drawing/2014/main" id="{1C3C959F-2031-89DD-8A51-B9ED30DC8568}"/>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3525520" y="1488440"/>
            <a:ext cx="406400" cy="406400"/>
          </a:xfrm>
          <a:prstGeom prst="rect">
            <a:avLst/>
          </a:prstGeom>
        </p:spPr>
      </p:pic>
      <p:pic>
        <p:nvPicPr>
          <p:cNvPr id="7" name="Recorded Sound">
            <a:hlinkClick r:id="" action="ppaction://media"/>
            <a:extLst>
              <a:ext uri="{FF2B5EF4-FFF2-40B4-BE49-F238E27FC236}">
                <a16:creationId xmlns:a16="http://schemas.microsoft.com/office/drawing/2014/main" id="{B51637E7-3F81-2CB4-3196-D72DDAF193B2}"/>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4084320" y="1488440"/>
            <a:ext cx="406400" cy="406400"/>
          </a:xfrm>
          <a:prstGeom prst="rect">
            <a:avLst/>
          </a:prstGeom>
        </p:spPr>
      </p:pic>
    </p:spTree>
    <p:extLst>
      <p:ext uri="{BB962C8B-B14F-4D97-AF65-F5344CB8AC3E}">
        <p14:creationId xmlns:p14="http://schemas.microsoft.com/office/powerpoint/2010/main" val="1812130131"/>
      </p:ext>
    </p:extLst>
  </p:cSld>
  <p:clrMapOvr>
    <a:masterClrMapping/>
  </p:clrMapOvr>
  <mc:AlternateContent xmlns:mc="http://schemas.openxmlformats.org/markup-compatibility/2006">
    <mc:Choice xmlns:p14="http://schemas.microsoft.com/office/powerpoint/2010/main" Requires="p14">
      <p:transition spd="slow" p14:dur="2000" advTm="16811"/>
    </mc:Choice>
    <mc:Fallback>
      <p:transition spd="slow" advTm="16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811" fill="hold"/>
                                        <p:tgtEl>
                                          <p:spTgt spid="5"/>
                                        </p:tgtEl>
                                      </p:cBhvr>
                                    </p:cmd>
                                  </p:childTnLst>
                                </p:cTn>
                              </p:par>
                            </p:childTnLst>
                          </p:cTn>
                        </p:par>
                        <p:par>
                          <p:cTn id="7" fill="hold">
                            <p:stCondLst>
                              <p:cond delay="16811"/>
                            </p:stCondLst>
                            <p:childTnLst>
                              <p:par>
                                <p:cTn id="8" presetID="1" presetClass="mediacall" presetSubtype="0" fill="hold" nodeType="afterEffect">
                                  <p:stCondLst>
                                    <p:cond delay="0"/>
                                  </p:stCondLst>
                                  <p:childTnLst>
                                    <p:cmd type="call" cmd="playFrom(0.0)">
                                      <p:cBhvr>
                                        <p:cTn id="9" dur="13536" fill="hold"/>
                                        <p:tgtEl>
                                          <p:spTgt spid="6"/>
                                        </p:tgtEl>
                                      </p:cBhvr>
                                    </p:cmd>
                                  </p:childTnLst>
                                </p:cTn>
                              </p:par>
                            </p:childTnLst>
                          </p:cTn>
                        </p:par>
                        <p:par>
                          <p:cTn id="10" fill="hold">
                            <p:stCondLst>
                              <p:cond delay="30347"/>
                            </p:stCondLst>
                            <p:childTnLst>
                              <p:par>
                                <p:cTn id="11" presetID="1" presetClass="mediacall" presetSubtype="0" fill="hold" nodeType="afterEffect">
                                  <p:stCondLst>
                                    <p:cond delay="0"/>
                                  </p:stCondLst>
                                  <p:childTnLst>
                                    <p:cmd type="call" cmd="playFrom(0.0)">
                                      <p:cBhvr>
                                        <p:cTn id="12" dur="3266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5"/>
                </p:tgtEl>
              </p:cMediaNode>
            </p:audio>
            <p:audio>
              <p:cMediaNode vol="80000">
                <p:cTn id="14" fill="hold" display="0">
                  <p:stCondLst>
                    <p:cond delay="indefinite"/>
                  </p:stCondLst>
                  <p:endCondLst>
                    <p:cond evt="onStopAudio" delay="0">
                      <p:tgtEl>
                        <p:sldTgt/>
                      </p:tgtEl>
                    </p:cond>
                  </p:endCondLst>
                </p:cTn>
                <p:tgtEl>
                  <p:spTgt spid="6"/>
                </p:tgtEl>
              </p:cMediaNode>
            </p:audio>
            <p:audio>
              <p:cMediaNode vol="80000">
                <p:cTn id="15"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419FD-A2D0-DED9-1956-048DCD2B41DF}"/>
              </a:ext>
            </a:extLst>
          </p:cNvPr>
          <p:cNvSpPr>
            <a:spLocks noGrp="1"/>
          </p:cNvSpPr>
          <p:nvPr>
            <p:ph type="title"/>
          </p:nvPr>
        </p:nvSpPr>
        <p:spPr/>
        <p:txBody>
          <a:bodyPr/>
          <a:lstStyle/>
          <a:p>
            <a:r>
              <a:rPr lang="en-GB" dirty="0"/>
              <a:t>Psychological safety.</a:t>
            </a:r>
          </a:p>
        </p:txBody>
      </p:sp>
      <p:sp>
        <p:nvSpPr>
          <p:cNvPr id="3" name="Content Placeholder 2">
            <a:extLst>
              <a:ext uri="{FF2B5EF4-FFF2-40B4-BE49-F238E27FC236}">
                <a16:creationId xmlns:a16="http://schemas.microsoft.com/office/drawing/2014/main" id="{3E3AE13A-CC9E-6784-3602-27E3C862E44B}"/>
              </a:ext>
            </a:extLst>
          </p:cNvPr>
          <p:cNvSpPr>
            <a:spLocks noGrp="1"/>
          </p:cNvSpPr>
          <p:nvPr>
            <p:ph idx="1"/>
          </p:nvPr>
        </p:nvSpPr>
        <p:spPr/>
        <p:txBody>
          <a:bodyPr/>
          <a:lstStyle/>
          <a:p>
            <a:pPr marL="45720" indent="0">
              <a:buNone/>
            </a:pPr>
            <a:r>
              <a:rPr lang="en-GB" b="0" i="0" dirty="0">
                <a:solidFill>
                  <a:srgbClr val="282828"/>
                </a:solidFill>
                <a:effectLst/>
                <a:latin typeface="GT America"/>
              </a:rPr>
              <a:t>Laura </a:t>
            </a:r>
            <a:r>
              <a:rPr lang="en-GB" b="0" i="0" dirty="0" err="1">
                <a:solidFill>
                  <a:srgbClr val="282828"/>
                </a:solidFill>
                <a:effectLst/>
                <a:latin typeface="GT America"/>
              </a:rPr>
              <a:t>Delizonna</a:t>
            </a:r>
            <a:r>
              <a:rPr lang="en-GB" b="0" i="0" dirty="0">
                <a:solidFill>
                  <a:srgbClr val="282828"/>
                </a:solidFill>
                <a:effectLst/>
                <a:latin typeface="GT America"/>
              </a:rPr>
              <a:t> (2017) explains </a:t>
            </a:r>
            <a:r>
              <a:rPr lang="en-GB" dirty="0">
                <a:solidFill>
                  <a:srgbClr val="505050"/>
                </a:solidFill>
                <a:latin typeface="GT America"/>
              </a:rPr>
              <a:t>t</a:t>
            </a:r>
            <a:r>
              <a:rPr lang="en-GB" b="0" i="0" dirty="0">
                <a:solidFill>
                  <a:srgbClr val="505050"/>
                </a:solidFill>
                <a:effectLst/>
                <a:latin typeface="GT America"/>
              </a:rPr>
              <a:t>he highest-performing teams have one thing in common: psychological safety — the belief that you won’t be punished when you make a mistake. Studies show that psychological safety allows for moderate risk-taking, speaking your mind, creativity, and sticking your neck out without fear of having it cut off.</a:t>
            </a:r>
          </a:p>
          <a:p>
            <a:pPr marL="45720" indent="0">
              <a:buNone/>
            </a:pPr>
            <a:endParaRPr lang="en-GB" dirty="0"/>
          </a:p>
        </p:txBody>
      </p:sp>
      <p:sp>
        <p:nvSpPr>
          <p:cNvPr id="4" name="TextBox 3">
            <a:extLst>
              <a:ext uri="{FF2B5EF4-FFF2-40B4-BE49-F238E27FC236}">
                <a16:creationId xmlns:a16="http://schemas.microsoft.com/office/drawing/2014/main" id="{4D8CAC55-B11E-B5FC-E6A2-26AAC71B5A08}"/>
              </a:ext>
            </a:extLst>
          </p:cNvPr>
          <p:cNvSpPr txBox="1"/>
          <p:nvPr/>
        </p:nvSpPr>
        <p:spPr>
          <a:xfrm>
            <a:off x="6350000" y="4511040"/>
            <a:ext cx="5293360" cy="1200329"/>
          </a:xfrm>
          <a:prstGeom prst="rect">
            <a:avLst/>
          </a:prstGeom>
          <a:noFill/>
        </p:spPr>
        <p:txBody>
          <a:bodyPr wrap="square" rtlCol="0">
            <a:spAutoFit/>
          </a:bodyPr>
          <a:lstStyle/>
          <a:p>
            <a:pPr algn="ctr"/>
            <a:r>
              <a:rPr lang="en-GB" dirty="0"/>
              <a:t>It is healthy for a team to challenge each other respectfully to reach their end goal – it is important as a manager to create a safe space for this to happen, team meetings are a good way to encourage this. </a:t>
            </a:r>
          </a:p>
        </p:txBody>
      </p:sp>
      <p:pic>
        <p:nvPicPr>
          <p:cNvPr id="5" name="Recorded Sound">
            <a:hlinkClick r:id="" action="ppaction://media"/>
            <a:extLst>
              <a:ext uri="{FF2B5EF4-FFF2-40B4-BE49-F238E27FC236}">
                <a16:creationId xmlns:a16="http://schemas.microsoft.com/office/drawing/2014/main" id="{FA64646D-A4C6-0A98-4D26-4D1264156CE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452880" y="4307840"/>
            <a:ext cx="406400" cy="406400"/>
          </a:xfrm>
          <a:prstGeom prst="rect">
            <a:avLst/>
          </a:prstGeom>
        </p:spPr>
      </p:pic>
      <p:pic>
        <p:nvPicPr>
          <p:cNvPr id="6" name="Recorded Sound">
            <a:hlinkClick r:id="" action="ppaction://media"/>
            <a:extLst>
              <a:ext uri="{FF2B5EF4-FFF2-40B4-BE49-F238E27FC236}">
                <a16:creationId xmlns:a16="http://schemas.microsoft.com/office/drawing/2014/main" id="{02285576-34AE-4F47-8592-BF40E3287AB4}"/>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2169160" y="4307840"/>
            <a:ext cx="406400" cy="406400"/>
          </a:xfrm>
          <a:prstGeom prst="rect">
            <a:avLst/>
          </a:prstGeom>
        </p:spPr>
      </p:pic>
      <p:pic>
        <p:nvPicPr>
          <p:cNvPr id="7" name="Recorded Sound">
            <a:hlinkClick r:id="" action="ppaction://media"/>
            <a:extLst>
              <a:ext uri="{FF2B5EF4-FFF2-40B4-BE49-F238E27FC236}">
                <a16:creationId xmlns:a16="http://schemas.microsoft.com/office/drawing/2014/main" id="{CBF48332-0CF9-6AEB-4A55-0F768DFB70AE}"/>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2942535" y="4307840"/>
            <a:ext cx="406400" cy="406400"/>
          </a:xfrm>
          <a:prstGeom prst="rect">
            <a:avLst/>
          </a:prstGeom>
        </p:spPr>
      </p:pic>
    </p:spTree>
    <p:extLst>
      <p:ext uri="{BB962C8B-B14F-4D97-AF65-F5344CB8AC3E}">
        <p14:creationId xmlns:p14="http://schemas.microsoft.com/office/powerpoint/2010/main" val="3319354703"/>
      </p:ext>
    </p:extLst>
  </p:cSld>
  <p:clrMapOvr>
    <a:masterClrMapping/>
  </p:clrMapOvr>
  <mc:AlternateContent xmlns:mc="http://schemas.openxmlformats.org/markup-compatibility/2006">
    <mc:Choice xmlns:p14="http://schemas.microsoft.com/office/powerpoint/2010/main" Requires="p14">
      <p:transition spd="slow" p14:dur="2000" advTm="20827"/>
    </mc:Choice>
    <mc:Fallback>
      <p:transition spd="slow" advTm="20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827" fill="hold"/>
                                        <p:tgtEl>
                                          <p:spTgt spid="5"/>
                                        </p:tgtEl>
                                      </p:cBhvr>
                                    </p:cmd>
                                  </p:childTnLst>
                                </p:cTn>
                              </p:par>
                            </p:childTnLst>
                          </p:cTn>
                        </p:par>
                        <p:par>
                          <p:cTn id="7" fill="hold">
                            <p:stCondLst>
                              <p:cond delay="20827"/>
                            </p:stCondLst>
                            <p:childTnLst>
                              <p:par>
                                <p:cTn id="8" presetID="1" presetClass="mediacall" presetSubtype="0" fill="hold" nodeType="afterEffect">
                                  <p:stCondLst>
                                    <p:cond delay="0"/>
                                  </p:stCondLst>
                                  <p:childTnLst>
                                    <p:cmd type="call" cmd="playFrom(0.0)">
                                      <p:cBhvr>
                                        <p:cTn id="9" dur="20294" fill="hold"/>
                                        <p:tgtEl>
                                          <p:spTgt spid="6"/>
                                        </p:tgtEl>
                                      </p:cBhvr>
                                    </p:cmd>
                                  </p:childTnLst>
                                </p:cTn>
                              </p:par>
                            </p:childTnLst>
                          </p:cTn>
                        </p:par>
                        <p:par>
                          <p:cTn id="10" fill="hold">
                            <p:stCondLst>
                              <p:cond delay="41121"/>
                            </p:stCondLst>
                            <p:childTnLst>
                              <p:par>
                                <p:cTn id="11" presetID="1" presetClass="mediacall" presetSubtype="0" fill="hold" nodeType="afterEffect">
                                  <p:stCondLst>
                                    <p:cond delay="0"/>
                                  </p:stCondLst>
                                  <p:childTnLst>
                                    <p:cmd type="call" cmd="playFrom(0.0)">
                                      <p:cBhvr>
                                        <p:cTn id="12" dur="3304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5"/>
                </p:tgtEl>
              </p:cMediaNode>
            </p:audio>
            <p:audio>
              <p:cMediaNode vol="80000">
                <p:cTn id="14" fill="hold" display="0">
                  <p:stCondLst>
                    <p:cond delay="indefinite"/>
                  </p:stCondLst>
                  <p:endCondLst>
                    <p:cond evt="onStopAudio" delay="0">
                      <p:tgtEl>
                        <p:sldTgt/>
                      </p:tgtEl>
                    </p:cond>
                  </p:endCondLst>
                </p:cTn>
                <p:tgtEl>
                  <p:spTgt spid="6"/>
                </p:tgtEl>
              </p:cMediaNode>
            </p:audio>
            <p:audio>
              <p:cMediaNode vol="80000">
                <p:cTn id="15"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87CDD-F578-84F9-E36D-101875901873}"/>
              </a:ext>
            </a:extLst>
          </p:cNvPr>
          <p:cNvSpPr>
            <a:spLocks noGrp="1"/>
          </p:cNvSpPr>
          <p:nvPr>
            <p:ph type="title"/>
          </p:nvPr>
        </p:nvSpPr>
        <p:spPr>
          <a:xfrm>
            <a:off x="653145" y="609599"/>
            <a:ext cx="3364378" cy="5606143"/>
          </a:xfrm>
        </p:spPr>
        <p:txBody>
          <a:bodyPr>
            <a:normAutofit/>
          </a:bodyPr>
          <a:lstStyle/>
          <a:p>
            <a:r>
              <a:rPr lang="en-GB" sz="4800"/>
              <a:t>Overview.</a:t>
            </a:r>
          </a:p>
        </p:txBody>
      </p:sp>
      <p:graphicFrame>
        <p:nvGraphicFramePr>
          <p:cNvPr id="5" name="Content Placeholder 2">
            <a:extLst>
              <a:ext uri="{FF2B5EF4-FFF2-40B4-BE49-F238E27FC236}">
                <a16:creationId xmlns:a16="http://schemas.microsoft.com/office/drawing/2014/main" id="{0017060A-9DED-5F3E-E5B5-38D9110FB5D2}"/>
              </a:ext>
            </a:extLst>
          </p:cNvPr>
          <p:cNvGraphicFramePr>
            <a:graphicFrameLocks noGrp="1"/>
          </p:cNvGraphicFramePr>
          <p:nvPr>
            <p:ph idx="1"/>
            <p:extLst>
              <p:ext uri="{D42A27DB-BD31-4B8C-83A1-F6EECF244321}">
                <p14:modId xmlns:p14="http://schemas.microsoft.com/office/powerpoint/2010/main" val="4013176847"/>
              </p:ext>
            </p:extLst>
          </p:nvPr>
        </p:nvGraphicFramePr>
        <p:xfrm>
          <a:off x="4545013" y="1199858"/>
          <a:ext cx="6451943" cy="446788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4" name="Recorded Sound">
            <a:hlinkClick r:id="" action="ppaction://media"/>
            <a:extLst>
              <a:ext uri="{FF2B5EF4-FFF2-40B4-BE49-F238E27FC236}">
                <a16:creationId xmlns:a16="http://schemas.microsoft.com/office/drawing/2014/main" id="{EA860628-4C31-6B75-92AB-5E4C3303E615}"/>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653145" y="1199858"/>
            <a:ext cx="406400" cy="406400"/>
          </a:xfrm>
          <a:prstGeom prst="rect">
            <a:avLst/>
          </a:prstGeom>
        </p:spPr>
      </p:pic>
      <p:pic>
        <p:nvPicPr>
          <p:cNvPr id="6" name="Recorded Sound">
            <a:hlinkClick r:id="" action="ppaction://media"/>
            <a:extLst>
              <a:ext uri="{FF2B5EF4-FFF2-40B4-BE49-F238E27FC236}">
                <a16:creationId xmlns:a16="http://schemas.microsoft.com/office/drawing/2014/main" id="{9A9EFF56-D47C-2FF3-E7D2-41384657C791}"/>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1383835" y="1199858"/>
            <a:ext cx="406400" cy="406400"/>
          </a:xfrm>
          <a:prstGeom prst="rect">
            <a:avLst/>
          </a:prstGeom>
        </p:spPr>
      </p:pic>
      <p:pic>
        <p:nvPicPr>
          <p:cNvPr id="7" name="Recorded Sound">
            <a:hlinkClick r:id="" action="ppaction://media"/>
            <a:extLst>
              <a:ext uri="{FF2B5EF4-FFF2-40B4-BE49-F238E27FC236}">
                <a16:creationId xmlns:a16="http://schemas.microsoft.com/office/drawing/2014/main" id="{17479384-6C29-7DFF-FCC0-B5EDA90A0497}"/>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2020789" y="1199858"/>
            <a:ext cx="406400" cy="406400"/>
          </a:xfrm>
          <a:prstGeom prst="rect">
            <a:avLst/>
          </a:prstGeom>
        </p:spPr>
      </p:pic>
    </p:spTree>
    <p:extLst>
      <p:ext uri="{BB962C8B-B14F-4D97-AF65-F5344CB8AC3E}">
        <p14:creationId xmlns:p14="http://schemas.microsoft.com/office/powerpoint/2010/main" val="1431670025"/>
      </p:ext>
    </p:extLst>
  </p:cSld>
  <p:clrMapOvr>
    <a:masterClrMapping/>
  </p:clrMapOvr>
  <mc:AlternateContent xmlns:mc="http://schemas.openxmlformats.org/markup-compatibility/2006">
    <mc:Choice xmlns:p14="http://schemas.microsoft.com/office/powerpoint/2010/main" Requires="p14">
      <p:transition spd="slow" p14:dur="2000" advTm="17901"/>
    </mc:Choice>
    <mc:Fallback>
      <p:transition spd="slow" advTm="17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901" fill="hold"/>
                                        <p:tgtEl>
                                          <p:spTgt spid="4"/>
                                        </p:tgtEl>
                                      </p:cBhvr>
                                    </p:cmd>
                                  </p:childTnLst>
                                </p:cTn>
                              </p:par>
                            </p:childTnLst>
                          </p:cTn>
                        </p:par>
                        <p:par>
                          <p:cTn id="7" fill="hold">
                            <p:stCondLst>
                              <p:cond delay="17901"/>
                            </p:stCondLst>
                            <p:childTnLst>
                              <p:par>
                                <p:cTn id="8" presetID="1" presetClass="mediacall" presetSubtype="0" fill="hold" nodeType="afterEffect">
                                  <p:stCondLst>
                                    <p:cond delay="0"/>
                                  </p:stCondLst>
                                  <p:childTnLst>
                                    <p:cmd type="call" cmd="playFrom(0.0)">
                                      <p:cBhvr>
                                        <p:cTn id="9" dur="13328" fill="hold"/>
                                        <p:tgtEl>
                                          <p:spTgt spid="6"/>
                                        </p:tgtEl>
                                      </p:cBhvr>
                                    </p:cmd>
                                  </p:childTnLst>
                                </p:cTn>
                              </p:par>
                            </p:childTnLst>
                          </p:cTn>
                        </p:par>
                        <p:par>
                          <p:cTn id="10" fill="hold">
                            <p:stCondLst>
                              <p:cond delay="31229"/>
                            </p:stCondLst>
                            <p:childTnLst>
                              <p:par>
                                <p:cTn id="11" presetID="1" presetClass="mediacall" presetSubtype="0" fill="hold" nodeType="afterEffect">
                                  <p:stCondLst>
                                    <p:cond delay="0"/>
                                  </p:stCondLst>
                                  <p:childTnLst>
                                    <p:cmd type="call" cmd="playFrom(0.0)">
                                      <p:cBhvr>
                                        <p:cTn id="12" dur="1365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audio>
              <p:cMediaNode vol="80000">
                <p:cTn id="14" fill="hold" display="0">
                  <p:stCondLst>
                    <p:cond delay="indefinite"/>
                  </p:stCondLst>
                  <p:endCondLst>
                    <p:cond evt="onStopAudio" delay="0">
                      <p:tgtEl>
                        <p:sldTgt/>
                      </p:tgtEl>
                    </p:cond>
                  </p:endCondLst>
                </p:cTn>
                <p:tgtEl>
                  <p:spTgt spid="6"/>
                </p:tgtEl>
              </p:cMediaNode>
            </p:audio>
            <p:audio>
              <p:cMediaNode vol="80000">
                <p:cTn id="15"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78EA84-AA47-4E64-9AEA-745F57EADB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5A3D311-5198-4AE1-A195-642105676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C1D8753-6CA0-EA2D-F860-F115996C2BDB}"/>
              </a:ext>
            </a:extLst>
          </p:cNvPr>
          <p:cNvSpPr>
            <a:spLocks noGrp="1"/>
          </p:cNvSpPr>
          <p:nvPr>
            <p:ph type="ctrTitle"/>
          </p:nvPr>
        </p:nvSpPr>
        <p:spPr>
          <a:xfrm>
            <a:off x="643467" y="625775"/>
            <a:ext cx="6377629" cy="5258429"/>
          </a:xfrm>
          <a:noFill/>
          <a:ln w="12700" cmpd="sng">
            <a:noFill/>
          </a:ln>
        </p:spPr>
        <p:txBody>
          <a:bodyPr anchor="ctr">
            <a:normAutofit/>
          </a:bodyPr>
          <a:lstStyle/>
          <a:p>
            <a:pPr algn="r"/>
            <a:r>
              <a:rPr lang="en-GB" dirty="0"/>
              <a:t>Thank you.</a:t>
            </a:r>
            <a:endParaRPr lang="en-GB"/>
          </a:p>
        </p:txBody>
      </p:sp>
      <p:sp>
        <p:nvSpPr>
          <p:cNvPr id="3" name="Content Placeholder 2">
            <a:extLst>
              <a:ext uri="{FF2B5EF4-FFF2-40B4-BE49-F238E27FC236}">
                <a16:creationId xmlns:a16="http://schemas.microsoft.com/office/drawing/2014/main" id="{8E305202-A86A-8682-D461-8F99EFA83A47}"/>
              </a:ext>
            </a:extLst>
          </p:cNvPr>
          <p:cNvSpPr>
            <a:spLocks noGrp="1"/>
          </p:cNvSpPr>
          <p:nvPr>
            <p:ph type="subTitle" idx="1"/>
          </p:nvPr>
        </p:nvSpPr>
        <p:spPr>
          <a:xfrm>
            <a:off x="8048217" y="625775"/>
            <a:ext cx="3391467" cy="5258429"/>
          </a:xfrm>
        </p:spPr>
        <p:txBody>
          <a:bodyPr anchor="ctr">
            <a:normAutofit/>
          </a:bodyPr>
          <a:lstStyle/>
          <a:p>
            <a:pPr marL="45720" indent="0" algn="l">
              <a:buNone/>
            </a:pPr>
            <a:r>
              <a:rPr lang="en-GB" sz="2800"/>
              <a:t>Good luck in your new manager job roles!</a:t>
            </a:r>
          </a:p>
        </p:txBody>
      </p:sp>
      <p:cxnSp>
        <p:nvCxnSpPr>
          <p:cNvPr id="12" name="Straight Connector 11">
            <a:extLst>
              <a:ext uri="{FF2B5EF4-FFF2-40B4-BE49-F238E27FC236}">
                <a16:creationId xmlns:a16="http://schemas.microsoft.com/office/drawing/2014/main" id="{FE054535-C006-4CBD-B555-2D26AE62CB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828800"/>
            <a:ext cx="0" cy="32004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78382DD8-0DCB-F373-2308-2440679CBC5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930640" y="4180840"/>
            <a:ext cx="406400" cy="406400"/>
          </a:xfrm>
          <a:prstGeom prst="rect">
            <a:avLst/>
          </a:prstGeom>
        </p:spPr>
      </p:pic>
    </p:spTree>
    <p:extLst>
      <p:ext uri="{BB962C8B-B14F-4D97-AF65-F5344CB8AC3E}">
        <p14:creationId xmlns:p14="http://schemas.microsoft.com/office/powerpoint/2010/main" val="361451590"/>
      </p:ext>
    </p:extLst>
  </p:cSld>
  <p:clrMapOvr>
    <a:masterClrMapping/>
  </p:clrMapOvr>
  <mc:AlternateContent xmlns:mc="http://schemas.openxmlformats.org/markup-compatibility/2006">
    <mc:Choice xmlns:p14="http://schemas.microsoft.com/office/powerpoint/2010/main" Requires="p14">
      <p:transition spd="slow" p14:dur="2000" advTm="15974"/>
    </mc:Choice>
    <mc:Fallback>
      <p:transition spd="slow" advTm="15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par>
                          <p:cTn id="11" fill="hold">
                            <p:stCondLst>
                              <p:cond delay="3200"/>
                            </p:stCondLst>
                            <p:childTnLst>
                              <p:par>
                                <p:cTn id="12" presetID="1" presetClass="mediacall" presetSubtype="0" fill="hold" nodeType="afterEffect">
                                  <p:stCondLst>
                                    <p:cond delay="0"/>
                                  </p:stCondLst>
                                  <p:childTnLst>
                                    <p:cmd type="call" cmd="playFrom(0.0)">
                                      <p:cBhvr>
                                        <p:cTn id="13" dur="159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1D7DC-4B68-1F4F-5F42-C2CD741DBD40}"/>
              </a:ext>
            </a:extLst>
          </p:cNvPr>
          <p:cNvSpPr>
            <a:spLocks noGrp="1"/>
          </p:cNvSpPr>
          <p:nvPr>
            <p:ph type="title"/>
          </p:nvPr>
        </p:nvSpPr>
        <p:spPr>
          <a:xfrm>
            <a:off x="-1403096" y="193261"/>
            <a:ext cx="6025896" cy="766985"/>
          </a:xfrm>
        </p:spPr>
        <p:txBody>
          <a:bodyPr/>
          <a:lstStyle/>
          <a:p>
            <a:r>
              <a:rPr lang="en-GB" sz="1400" dirty="0"/>
              <a:t>References.</a:t>
            </a:r>
          </a:p>
        </p:txBody>
      </p:sp>
      <p:sp>
        <p:nvSpPr>
          <p:cNvPr id="3" name="Text Placeholder 2">
            <a:extLst>
              <a:ext uri="{FF2B5EF4-FFF2-40B4-BE49-F238E27FC236}">
                <a16:creationId xmlns:a16="http://schemas.microsoft.com/office/drawing/2014/main" id="{BCAE4B2A-50FF-28CD-8178-D02A791DDAF5}"/>
              </a:ext>
            </a:extLst>
          </p:cNvPr>
          <p:cNvSpPr>
            <a:spLocks noGrp="1"/>
          </p:cNvSpPr>
          <p:nvPr>
            <p:ph type="body" idx="1"/>
          </p:nvPr>
        </p:nvSpPr>
        <p:spPr>
          <a:xfrm>
            <a:off x="1039368" y="960246"/>
            <a:ext cx="8769096" cy="2209674"/>
          </a:xfrm>
        </p:spPr>
        <p:txBody>
          <a:bodyPr>
            <a:normAutofit fontScale="62500" lnSpcReduction="20000"/>
          </a:bodyPr>
          <a:lstStyle/>
          <a:p>
            <a:r>
              <a:rPr lang="en-GB" dirty="0"/>
              <a:t>Ray, L. (2018)</a:t>
            </a:r>
            <a:r>
              <a:rPr lang="en-GB" i="1" dirty="0"/>
              <a:t> The advantages of teamwork in todays health care organisation. </a:t>
            </a:r>
            <a:r>
              <a:rPr lang="en-GB" dirty="0"/>
              <a:t>Available at:  The Advantages of Teamwork in Today's Health Care Organizations (chron.com) (Accessed on 26</a:t>
            </a:r>
            <a:r>
              <a:rPr lang="en-GB" baseline="30000" dirty="0"/>
              <a:t>th</a:t>
            </a:r>
            <a:r>
              <a:rPr lang="en-GB" dirty="0"/>
              <a:t> November 2022).</a:t>
            </a:r>
            <a:br>
              <a:rPr lang="en-GB" dirty="0"/>
            </a:br>
            <a:endParaRPr lang="en-GB" dirty="0"/>
          </a:p>
          <a:p>
            <a:r>
              <a:rPr lang="en-GB" dirty="0"/>
              <a:t>Deal and </a:t>
            </a:r>
            <a:r>
              <a:rPr lang="en-GB" dirty="0" err="1"/>
              <a:t>Kennady</a:t>
            </a:r>
            <a:r>
              <a:rPr lang="en-GB" dirty="0"/>
              <a:t> (1982) </a:t>
            </a:r>
            <a:r>
              <a:rPr lang="en-GB" i="1" dirty="0"/>
              <a:t>Corporate cultures :The rites and rituals of corporate life. </a:t>
            </a:r>
            <a:r>
              <a:rPr lang="en-GB" dirty="0"/>
              <a:t>London: Basic Books.</a:t>
            </a:r>
            <a:br>
              <a:rPr lang="en-GB" dirty="0"/>
            </a:br>
            <a:endParaRPr lang="en-GB" dirty="0"/>
          </a:p>
          <a:p>
            <a:r>
              <a:rPr lang="en-GB" dirty="0"/>
              <a:t>Indeed. (2022) </a:t>
            </a:r>
            <a:r>
              <a:rPr lang="en-GB" i="1" dirty="0"/>
              <a:t>What is the importance of leadership. </a:t>
            </a:r>
            <a:r>
              <a:rPr lang="en-GB" dirty="0"/>
              <a:t>Available at: What Is the Importance of Leadership? | Indeed.com (Accessed on 26</a:t>
            </a:r>
            <a:r>
              <a:rPr lang="en-GB" baseline="30000" dirty="0"/>
              <a:t>th</a:t>
            </a:r>
            <a:r>
              <a:rPr lang="en-GB" dirty="0"/>
              <a:t> November 2022). </a:t>
            </a:r>
            <a:br>
              <a:rPr lang="en-GB" dirty="0"/>
            </a:br>
            <a:endParaRPr lang="en-GB" dirty="0"/>
          </a:p>
          <a:p>
            <a:r>
              <a:rPr lang="en-GB" b="0" i="0" dirty="0" err="1">
                <a:solidFill>
                  <a:srgbClr val="282828"/>
                </a:solidFill>
                <a:effectLst/>
                <a:latin typeface="GT America"/>
              </a:rPr>
              <a:t>Delizonna</a:t>
            </a:r>
            <a:r>
              <a:rPr lang="en-GB" dirty="0">
                <a:solidFill>
                  <a:srgbClr val="282828"/>
                </a:solidFill>
                <a:latin typeface="GT America"/>
              </a:rPr>
              <a:t>, L. (2017) ‘High-Preforming teams need psychological safety: Here's how to create it.’ </a:t>
            </a:r>
            <a:r>
              <a:rPr lang="en-GB" i="1" dirty="0">
                <a:solidFill>
                  <a:srgbClr val="282828"/>
                </a:solidFill>
                <a:latin typeface="GT America"/>
              </a:rPr>
              <a:t>Harvard business review. </a:t>
            </a:r>
            <a:r>
              <a:rPr lang="en-GB" dirty="0">
                <a:solidFill>
                  <a:srgbClr val="282828"/>
                </a:solidFill>
                <a:latin typeface="GT America"/>
              </a:rPr>
              <a:t>pp 2-7.</a:t>
            </a:r>
            <a:endParaRPr lang="en-GB" dirty="0"/>
          </a:p>
        </p:txBody>
      </p:sp>
    </p:spTree>
    <p:extLst>
      <p:ext uri="{BB962C8B-B14F-4D97-AF65-F5344CB8AC3E}">
        <p14:creationId xmlns:p14="http://schemas.microsoft.com/office/powerpoint/2010/main" val="3084494326"/>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ACC63D00-1EE0-4159-BF5A-6FF02000B710}"/>
    </a:ext>
  </a:extLst>
</a:theme>
</file>

<file path=docProps/app.xml><?xml version="1.0" encoding="utf-8"?>
<Properties xmlns="http://schemas.openxmlformats.org/officeDocument/2006/extended-properties" xmlns:vt="http://schemas.openxmlformats.org/officeDocument/2006/docPropsVTypes">
  <Template>TM03457444[[fn=Basis]]</Template>
  <TotalTime>14919</TotalTime>
  <Words>595</Words>
  <Application>Microsoft Office PowerPoint</Application>
  <PresentationFormat>Widescreen</PresentationFormat>
  <Paragraphs>43</Paragraphs>
  <Slides>12</Slides>
  <Notes>0</Notes>
  <HiddenSlides>0</HiddenSlides>
  <MMClips>31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Corbel</vt:lpstr>
      <vt:lpstr>GT America</vt:lpstr>
      <vt:lpstr>Roboto</vt:lpstr>
      <vt:lpstr>Basis</vt:lpstr>
      <vt:lpstr>What makes a good team.</vt:lpstr>
      <vt:lpstr>Why is a well functioning team important within a health setting?</vt:lpstr>
      <vt:lpstr>Four key points to help create an effective team.</vt:lpstr>
      <vt:lpstr>Organisational culture.</vt:lpstr>
      <vt:lpstr>Tangible aspects.  Documents forms policy procedure  </vt:lpstr>
      <vt:lpstr>Intangible  aspects.   Atmosphia  Care and compation in staff. Encouragement. Lead by example. </vt:lpstr>
      <vt:lpstr>Chrematistics of an effective team.  </vt:lpstr>
      <vt:lpstr>Team cognition. </vt:lpstr>
      <vt:lpstr>Psychological safety.</vt:lpstr>
      <vt:lpstr>Overview.</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makes a good team.</dc:title>
  <dc:creator>charmaine davies</dc:creator>
  <cp:lastModifiedBy>charmaine davies</cp:lastModifiedBy>
  <cp:revision>2</cp:revision>
  <dcterms:created xsi:type="dcterms:W3CDTF">2022-11-28T10:06:17Z</dcterms:created>
  <dcterms:modified xsi:type="dcterms:W3CDTF">2022-12-08T18:45:29Z</dcterms:modified>
</cp:coreProperties>
</file>