
<file path=[Content_Types].xml><?xml version="1.0" encoding="utf-8"?>
<Types xmlns="http://schemas.openxmlformats.org/package/2006/content-types">
  <Default Extension="png" ContentType="image/png"/>
  <Default Extension="wmf" ContentType="image/x-wmf"/>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84" r:id="rId3"/>
    <p:sldId id="285" r:id="rId4"/>
    <p:sldId id="258" r:id="rId5"/>
    <p:sldId id="340" r:id="rId6"/>
    <p:sldId id="339" r:id="rId7"/>
    <p:sldId id="310" r:id="rId8"/>
    <p:sldId id="312" r:id="rId9"/>
    <p:sldId id="318" r:id="rId10"/>
    <p:sldId id="331" r:id="rId11"/>
    <p:sldId id="341" r:id="rId12"/>
    <p:sldId id="313" r:id="rId13"/>
    <p:sldId id="319" r:id="rId14"/>
    <p:sldId id="320" r:id="rId15"/>
    <p:sldId id="332" r:id="rId16"/>
    <p:sldId id="342" r:id="rId17"/>
    <p:sldId id="314" r:id="rId18"/>
    <p:sldId id="321" r:id="rId19"/>
    <p:sldId id="347" r:id="rId20"/>
    <p:sldId id="343" r:id="rId21"/>
    <p:sldId id="316" r:id="rId22"/>
    <p:sldId id="345" r:id="rId23"/>
    <p:sldId id="328" r:id="rId24"/>
    <p:sldId id="317" r:id="rId25"/>
    <p:sldId id="330" r:id="rId26"/>
    <p:sldId id="346" r:id="rId27"/>
    <p:sldId id="329" r:id="rId28"/>
    <p:sldId id="265"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6"/>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0">
                <a:schemeClr val="accent1"/>
              </a:gs>
              <a:gs pos="14000">
                <a:schemeClr val="accent1">
                  <a:lumMod val="60000"/>
                  <a:lumOff val="40000"/>
                </a:schemeClr>
              </a:gs>
              <a:gs pos="83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b="1" kern="1200">
              <a:solidFill>
                <a:schemeClr val="lt1"/>
              </a:solidFill>
              <a:latin typeface="+mn-lt"/>
              <a:ea typeface="+mn-ea"/>
              <a:cs typeface="+mn-cs"/>
            </a:endParaRPr>
          </a:p>
        </p:txBody>
      </p:sp>
      <p:sp>
        <p:nvSpPr>
          <p:cNvPr id="8" name="Freeform 7"/>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41000">
                <a:schemeClr val="accent1">
                  <a:alpha val="0"/>
                </a:schemeClr>
              </a:gs>
              <a:gs pos="57000">
                <a:schemeClr val="accent1">
                  <a:lumMod val="40000"/>
                  <a:lumOff val="60000"/>
                </a:schemeClr>
              </a:gs>
              <a:gs pos="100000">
                <a:schemeClr val="accent1">
                  <a:alpha val="0"/>
                </a:schemeClr>
              </a:gs>
            </a:gsLst>
            <a:lin ang="6000000" scaled="0"/>
          </a:gra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b="1" kern="1200">
              <a:solidFill>
                <a:schemeClr val="lt1"/>
              </a:solidFill>
              <a:latin typeface="+mn-lt"/>
              <a:ea typeface="+mn-ea"/>
              <a:cs typeface="+mn-cs"/>
            </a:endParaRPr>
          </a:p>
        </p:txBody>
      </p:sp>
      <p:sp>
        <p:nvSpPr>
          <p:cNvPr id="9" name="Freeform 8"/>
          <p:cNvSpPr/>
          <p:nvPr/>
        </p:nvSpPr>
        <p:spPr>
          <a:xfrm>
            <a:off x="0" y="5545932"/>
            <a:ext cx="9146383" cy="1314449"/>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33337 h 1214437"/>
              <a:gd name="connsiteX1" fmla="*/ 6305550 w 9134475"/>
              <a:gd name="connsiteY1" fmla="*/ 1100137 h 1214437"/>
              <a:gd name="connsiteX2" fmla="*/ 9044270 w 9134475"/>
              <a:gd name="connsiteY2" fmla="*/ 0 h 1214437"/>
              <a:gd name="connsiteX3" fmla="*/ 9134475 w 9134475"/>
              <a:gd name="connsiteY3" fmla="*/ 1214437 h 1214437"/>
              <a:gd name="connsiteX4" fmla="*/ 0 w 9134475"/>
              <a:gd name="connsiteY4" fmla="*/ 1214437 h 1214437"/>
              <a:gd name="connsiteX5" fmla="*/ 0 w 9134475"/>
              <a:gd name="connsiteY5" fmla="*/ 33337 h 1214437"/>
              <a:gd name="connsiteX0" fmla="*/ 0 w 9134475"/>
              <a:gd name="connsiteY0" fmla="*/ 130968 h 1312068"/>
              <a:gd name="connsiteX1" fmla="*/ 6305550 w 9134475"/>
              <a:gd name="connsiteY1" fmla="*/ 1197768 h 1312068"/>
              <a:gd name="connsiteX2" fmla="*/ 9113111 w 9134475"/>
              <a:gd name="connsiteY2" fmla="*/ 0 h 1312068"/>
              <a:gd name="connsiteX3" fmla="*/ 9134475 w 9134475"/>
              <a:gd name="connsiteY3" fmla="*/ 1312068 h 1312068"/>
              <a:gd name="connsiteX4" fmla="*/ 0 w 9134475"/>
              <a:gd name="connsiteY4" fmla="*/ 1312068 h 1312068"/>
              <a:gd name="connsiteX5" fmla="*/ 0 w 9134475"/>
              <a:gd name="connsiteY5" fmla="*/ 130968 h 1312068"/>
              <a:gd name="connsiteX0" fmla="*/ 0 w 9113111"/>
              <a:gd name="connsiteY0" fmla="*/ 130968 h 1312068"/>
              <a:gd name="connsiteX1" fmla="*/ 6305550 w 9113111"/>
              <a:gd name="connsiteY1" fmla="*/ 1197768 h 1312068"/>
              <a:gd name="connsiteX2" fmla="*/ 9113111 w 9113111"/>
              <a:gd name="connsiteY2" fmla="*/ 0 h 1312068"/>
              <a:gd name="connsiteX3" fmla="*/ 8958813 w 9113111"/>
              <a:gd name="connsiteY3" fmla="*/ 1009649 h 1312068"/>
              <a:gd name="connsiteX4" fmla="*/ 0 w 9113111"/>
              <a:gd name="connsiteY4" fmla="*/ 1312068 h 1312068"/>
              <a:gd name="connsiteX5" fmla="*/ 0 w 9113111"/>
              <a:gd name="connsiteY5" fmla="*/ 130968 h 1312068"/>
              <a:gd name="connsiteX0" fmla="*/ 0 w 9117860"/>
              <a:gd name="connsiteY0" fmla="*/ 130968 h 1314449"/>
              <a:gd name="connsiteX1" fmla="*/ 6305550 w 9117860"/>
              <a:gd name="connsiteY1" fmla="*/ 1197768 h 1314449"/>
              <a:gd name="connsiteX2" fmla="*/ 9113111 w 9117860"/>
              <a:gd name="connsiteY2" fmla="*/ 0 h 1314449"/>
              <a:gd name="connsiteX3" fmla="*/ 9117860 w 9117860"/>
              <a:gd name="connsiteY3" fmla="*/ 1314449 h 1314449"/>
              <a:gd name="connsiteX4" fmla="*/ 0 w 9117860"/>
              <a:gd name="connsiteY4" fmla="*/ 1312068 h 1314449"/>
              <a:gd name="connsiteX5" fmla="*/ 0 w 9117860"/>
              <a:gd name="connsiteY5" fmla="*/ 130968 h 131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17860" h="1314449">
                <a:moveTo>
                  <a:pt x="0" y="130968"/>
                </a:moveTo>
                <a:lnTo>
                  <a:pt x="6305550" y="1197768"/>
                </a:lnTo>
                <a:lnTo>
                  <a:pt x="9113111" y="0"/>
                </a:lnTo>
                <a:lnTo>
                  <a:pt x="9117860" y="1314449"/>
                </a:lnTo>
                <a:lnTo>
                  <a:pt x="0" y="1312068"/>
                </a:lnTo>
                <a:lnTo>
                  <a:pt x="0" y="130968"/>
                </a:lnTo>
                <a:close/>
              </a:path>
            </a:pathLst>
          </a:custGeom>
          <a:gradFill>
            <a:gsLst>
              <a:gs pos="0">
                <a:schemeClr val="accent3">
                  <a:lumMod val="40000"/>
                  <a:lumOff val="60000"/>
                </a:schemeClr>
              </a:gs>
              <a:gs pos="50000">
                <a:schemeClr val="accent3"/>
              </a:gs>
              <a:gs pos="100000">
                <a:schemeClr val="accent3">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b="1"/>
          </a:p>
        </p:txBody>
      </p:sp>
      <p:sp>
        <p:nvSpPr>
          <p:cNvPr id="2" name="Title 1"/>
          <p:cNvSpPr>
            <a:spLocks noGrp="1"/>
          </p:cNvSpPr>
          <p:nvPr>
            <p:ph type="ctrTitle"/>
          </p:nvPr>
        </p:nvSpPr>
        <p:spPr>
          <a:xfrm>
            <a:off x="4572000" y="1676400"/>
            <a:ext cx="3886200" cy="1524000"/>
          </a:xfrm>
        </p:spPr>
        <p:txBody>
          <a:bodyPr anchor="b" anchorCtr="0"/>
          <a:lstStyle>
            <a:lvl1pPr algn="l">
              <a:defRPr/>
            </a:lvl1pPr>
          </a:lstStyle>
          <a:p>
            <a:r>
              <a:rPr lang="en-US" smtClean="0"/>
              <a:t>Click to edit Master title style</a:t>
            </a:r>
            <a:endParaRPr lang="en-US" dirty="0"/>
          </a:p>
        </p:txBody>
      </p:sp>
      <p:sp>
        <p:nvSpPr>
          <p:cNvPr id="3" name="Subtitle 2"/>
          <p:cNvSpPr>
            <a:spLocks noGrp="1"/>
          </p:cNvSpPr>
          <p:nvPr>
            <p:ph type="subTitle" idx="1"/>
          </p:nvPr>
        </p:nvSpPr>
        <p:spPr>
          <a:xfrm>
            <a:off x="4572000" y="3203574"/>
            <a:ext cx="3886200" cy="1825625"/>
          </a:xfrm>
        </p:spPr>
        <p:txBody>
          <a:bodyPr>
            <a:normAutofit/>
          </a:bodyPr>
          <a:lstStyle>
            <a:lvl1pPr marL="0" indent="0" algn="l">
              <a:buNone/>
              <a:defRPr sz="200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Rectangle 9"/>
          <p:cNvSpPr/>
          <p:nvPr/>
        </p:nvSpPr>
        <p:spPr>
          <a:xfrm>
            <a:off x="0" y="5262465"/>
            <a:ext cx="9144000" cy="7464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30" y="5502670"/>
            <a:ext cx="9144066" cy="1271150"/>
          </a:xfrm>
          <a:custGeom>
            <a:avLst/>
            <a:gdLst>
              <a:gd name="connsiteX0" fmla="*/ 9331 w 9144000"/>
              <a:gd name="connsiteY0" fmla="*/ 111968 h 1278294"/>
              <a:gd name="connsiteX1" fmla="*/ 6288833 w 9144000"/>
              <a:gd name="connsiteY1" fmla="*/ 1194319 h 1278294"/>
              <a:gd name="connsiteX2" fmla="*/ 9144000 w 9144000"/>
              <a:gd name="connsiteY2" fmla="*/ 0 h 1278294"/>
              <a:gd name="connsiteX3" fmla="*/ 9144000 w 9144000"/>
              <a:gd name="connsiteY3" fmla="*/ 83976 h 1278294"/>
              <a:gd name="connsiteX4" fmla="*/ 6279502 w 9144000"/>
              <a:gd name="connsiteY4" fmla="*/ 1278294 h 1278294"/>
              <a:gd name="connsiteX5" fmla="*/ 0 w 9144000"/>
              <a:gd name="connsiteY5" fmla="*/ 195943 h 1278294"/>
              <a:gd name="connsiteX6" fmla="*/ 9331 w 9144000"/>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71644 w 9134669"/>
              <a:gd name="connsiteY5" fmla="*/ 388824 h 1278294"/>
              <a:gd name="connsiteX6" fmla="*/ 0 w 9134669"/>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94 w 9134669"/>
              <a:gd name="connsiteY5" fmla="*/ 195943 h 1278294"/>
              <a:gd name="connsiteX6" fmla="*/ 0 w 9134669"/>
              <a:gd name="connsiteY6" fmla="*/ 111968 h 1278294"/>
              <a:gd name="connsiteX0" fmla="*/ 49877 w 9134540"/>
              <a:gd name="connsiteY0" fmla="*/ 42912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49877 w 9134540"/>
              <a:gd name="connsiteY6" fmla="*/ 42912 h 1278294"/>
              <a:gd name="connsiteX0" fmla="*/ 2252 w 9134540"/>
              <a:gd name="connsiteY0" fmla="*/ 116731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279373 w 9134540"/>
              <a:gd name="connsiteY1" fmla="*/ 1234801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307948 w 9134540"/>
              <a:gd name="connsiteY1" fmla="*/ 1189558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28287"/>
              <a:gd name="connsiteX1" fmla="*/ 6307948 w 9134540"/>
              <a:gd name="connsiteY1" fmla="*/ 1189558 h 1228287"/>
              <a:gd name="connsiteX2" fmla="*/ 9134540 w 9134540"/>
              <a:gd name="connsiteY2" fmla="*/ 0 h 1228287"/>
              <a:gd name="connsiteX3" fmla="*/ 9134540 w 9134540"/>
              <a:gd name="connsiteY3" fmla="*/ 83976 h 1228287"/>
              <a:gd name="connsiteX4" fmla="*/ 6270042 w 9134540"/>
              <a:gd name="connsiteY4" fmla="*/ 1228287 h 1228287"/>
              <a:gd name="connsiteX5" fmla="*/ 65 w 9134540"/>
              <a:gd name="connsiteY5" fmla="*/ 195943 h 1228287"/>
              <a:gd name="connsiteX6" fmla="*/ 2252 w 9134540"/>
              <a:gd name="connsiteY6" fmla="*/ 116731 h 1228287"/>
              <a:gd name="connsiteX0" fmla="*/ 2252 w 9134540"/>
              <a:gd name="connsiteY0" fmla="*/ 116731 h 1266387"/>
              <a:gd name="connsiteX1" fmla="*/ 6307948 w 9134540"/>
              <a:gd name="connsiteY1" fmla="*/ 1189558 h 1266387"/>
              <a:gd name="connsiteX2" fmla="*/ 9134540 w 9134540"/>
              <a:gd name="connsiteY2" fmla="*/ 0 h 1266387"/>
              <a:gd name="connsiteX3" fmla="*/ 9134540 w 9134540"/>
              <a:gd name="connsiteY3" fmla="*/ 83976 h 1266387"/>
              <a:gd name="connsiteX4" fmla="*/ 6315286 w 9134540"/>
              <a:gd name="connsiteY4" fmla="*/ 1266387 h 1266387"/>
              <a:gd name="connsiteX5" fmla="*/ 65 w 9134540"/>
              <a:gd name="connsiteY5" fmla="*/ 195943 h 1266387"/>
              <a:gd name="connsiteX6" fmla="*/ 2252 w 9134540"/>
              <a:gd name="connsiteY6" fmla="*/ 116731 h 1266387"/>
              <a:gd name="connsiteX0" fmla="*/ 2252 w 9134540"/>
              <a:gd name="connsiteY0" fmla="*/ 152450 h 1302106"/>
              <a:gd name="connsiteX1" fmla="*/ 6307948 w 9134540"/>
              <a:gd name="connsiteY1" fmla="*/ 1225277 h 1302106"/>
              <a:gd name="connsiteX2" fmla="*/ 8932134 w 9134540"/>
              <a:gd name="connsiteY2" fmla="*/ 0 h 1302106"/>
              <a:gd name="connsiteX3" fmla="*/ 9134540 w 9134540"/>
              <a:gd name="connsiteY3" fmla="*/ 119695 h 1302106"/>
              <a:gd name="connsiteX4" fmla="*/ 6315286 w 9134540"/>
              <a:gd name="connsiteY4" fmla="*/ 1302106 h 1302106"/>
              <a:gd name="connsiteX5" fmla="*/ 65 w 9134540"/>
              <a:gd name="connsiteY5" fmla="*/ 231662 h 1302106"/>
              <a:gd name="connsiteX6" fmla="*/ 2252 w 9134540"/>
              <a:gd name="connsiteY6" fmla="*/ 152450 h 1302106"/>
              <a:gd name="connsiteX0" fmla="*/ 2252 w 9144066"/>
              <a:gd name="connsiteY0" fmla="*/ 121494 h 1271150"/>
              <a:gd name="connsiteX1" fmla="*/ 6307948 w 9144066"/>
              <a:gd name="connsiteY1" fmla="*/ 1194321 h 1271150"/>
              <a:gd name="connsiteX2" fmla="*/ 9144066 w 9144066"/>
              <a:gd name="connsiteY2" fmla="*/ 0 h 1271150"/>
              <a:gd name="connsiteX3" fmla="*/ 9134540 w 9144066"/>
              <a:gd name="connsiteY3" fmla="*/ 88739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051196 w 9144066"/>
              <a:gd name="connsiteY3" fmla="*/ 236376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141683 w 9144066"/>
              <a:gd name="connsiteY3" fmla="*/ 79214 h 1271150"/>
              <a:gd name="connsiteX4" fmla="*/ 6315286 w 9144066"/>
              <a:gd name="connsiteY4" fmla="*/ 1271150 h 1271150"/>
              <a:gd name="connsiteX5" fmla="*/ 65 w 9144066"/>
              <a:gd name="connsiteY5" fmla="*/ 200706 h 1271150"/>
              <a:gd name="connsiteX6" fmla="*/ 2252 w 9144066"/>
              <a:gd name="connsiteY6" fmla="*/ 121494 h 127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66" h="1271150">
                <a:moveTo>
                  <a:pt x="2252" y="121494"/>
                </a:moveTo>
                <a:lnTo>
                  <a:pt x="6307948" y="1194321"/>
                </a:lnTo>
                <a:lnTo>
                  <a:pt x="9144066" y="0"/>
                </a:lnTo>
                <a:cubicBezTo>
                  <a:pt x="9143272" y="26405"/>
                  <a:pt x="9142477" y="52809"/>
                  <a:pt x="9141683" y="79214"/>
                </a:cubicBezTo>
                <a:lnTo>
                  <a:pt x="6315286" y="1271150"/>
                </a:lnTo>
                <a:lnTo>
                  <a:pt x="65" y="200706"/>
                </a:lnTo>
                <a:cubicBezTo>
                  <a:pt x="0" y="172714"/>
                  <a:pt x="2317" y="149486"/>
                  <a:pt x="2252" y="12149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normAutofit/>
          </a:bodyPr>
          <a:lstStyle/>
          <a:p>
            <a:fld id="{CC935741-5D89-4008-8F08-26031587A36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685800" y="1600201"/>
            <a:ext cx="7772400" cy="3733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Freeform 6"/>
          <p:cNvSpPr/>
          <p:nvPr/>
        </p:nvSpPr>
        <p:spPr>
          <a:xfrm>
            <a:off x="0" y="5545932"/>
            <a:ext cx="9146383" cy="1314449"/>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33337 h 1214437"/>
              <a:gd name="connsiteX1" fmla="*/ 6305550 w 9134475"/>
              <a:gd name="connsiteY1" fmla="*/ 1100137 h 1214437"/>
              <a:gd name="connsiteX2" fmla="*/ 9044270 w 9134475"/>
              <a:gd name="connsiteY2" fmla="*/ 0 h 1214437"/>
              <a:gd name="connsiteX3" fmla="*/ 9134475 w 9134475"/>
              <a:gd name="connsiteY3" fmla="*/ 1214437 h 1214437"/>
              <a:gd name="connsiteX4" fmla="*/ 0 w 9134475"/>
              <a:gd name="connsiteY4" fmla="*/ 1214437 h 1214437"/>
              <a:gd name="connsiteX5" fmla="*/ 0 w 9134475"/>
              <a:gd name="connsiteY5" fmla="*/ 33337 h 1214437"/>
              <a:gd name="connsiteX0" fmla="*/ 0 w 9134475"/>
              <a:gd name="connsiteY0" fmla="*/ 130968 h 1312068"/>
              <a:gd name="connsiteX1" fmla="*/ 6305550 w 9134475"/>
              <a:gd name="connsiteY1" fmla="*/ 1197768 h 1312068"/>
              <a:gd name="connsiteX2" fmla="*/ 9113111 w 9134475"/>
              <a:gd name="connsiteY2" fmla="*/ 0 h 1312068"/>
              <a:gd name="connsiteX3" fmla="*/ 9134475 w 9134475"/>
              <a:gd name="connsiteY3" fmla="*/ 1312068 h 1312068"/>
              <a:gd name="connsiteX4" fmla="*/ 0 w 9134475"/>
              <a:gd name="connsiteY4" fmla="*/ 1312068 h 1312068"/>
              <a:gd name="connsiteX5" fmla="*/ 0 w 9134475"/>
              <a:gd name="connsiteY5" fmla="*/ 130968 h 1312068"/>
              <a:gd name="connsiteX0" fmla="*/ 0 w 9113111"/>
              <a:gd name="connsiteY0" fmla="*/ 130968 h 1312068"/>
              <a:gd name="connsiteX1" fmla="*/ 6305550 w 9113111"/>
              <a:gd name="connsiteY1" fmla="*/ 1197768 h 1312068"/>
              <a:gd name="connsiteX2" fmla="*/ 9113111 w 9113111"/>
              <a:gd name="connsiteY2" fmla="*/ 0 h 1312068"/>
              <a:gd name="connsiteX3" fmla="*/ 8958813 w 9113111"/>
              <a:gd name="connsiteY3" fmla="*/ 1009649 h 1312068"/>
              <a:gd name="connsiteX4" fmla="*/ 0 w 9113111"/>
              <a:gd name="connsiteY4" fmla="*/ 1312068 h 1312068"/>
              <a:gd name="connsiteX5" fmla="*/ 0 w 9113111"/>
              <a:gd name="connsiteY5" fmla="*/ 130968 h 1312068"/>
              <a:gd name="connsiteX0" fmla="*/ 0 w 9117860"/>
              <a:gd name="connsiteY0" fmla="*/ 130968 h 1314449"/>
              <a:gd name="connsiteX1" fmla="*/ 6305550 w 9117860"/>
              <a:gd name="connsiteY1" fmla="*/ 1197768 h 1314449"/>
              <a:gd name="connsiteX2" fmla="*/ 9113111 w 9117860"/>
              <a:gd name="connsiteY2" fmla="*/ 0 h 1314449"/>
              <a:gd name="connsiteX3" fmla="*/ 9117860 w 9117860"/>
              <a:gd name="connsiteY3" fmla="*/ 1314449 h 1314449"/>
              <a:gd name="connsiteX4" fmla="*/ 0 w 9117860"/>
              <a:gd name="connsiteY4" fmla="*/ 1312068 h 1314449"/>
              <a:gd name="connsiteX5" fmla="*/ 0 w 9117860"/>
              <a:gd name="connsiteY5" fmla="*/ 130968 h 131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17860" h="1314449">
                <a:moveTo>
                  <a:pt x="0" y="130968"/>
                </a:moveTo>
                <a:lnTo>
                  <a:pt x="6305550" y="1197768"/>
                </a:lnTo>
                <a:lnTo>
                  <a:pt x="9113111" y="0"/>
                </a:lnTo>
                <a:lnTo>
                  <a:pt x="9117860" y="1314449"/>
                </a:lnTo>
                <a:lnTo>
                  <a:pt x="0" y="1312068"/>
                </a:lnTo>
                <a:lnTo>
                  <a:pt x="0" y="130968"/>
                </a:lnTo>
                <a:close/>
              </a:path>
            </a:pathLst>
          </a:custGeom>
          <a:gradFill>
            <a:gsLst>
              <a:gs pos="0">
                <a:schemeClr val="accent1">
                  <a:lumMod val="40000"/>
                  <a:lumOff val="60000"/>
                </a:schemeClr>
              </a:gs>
              <a:gs pos="50000">
                <a:schemeClr val="accent1"/>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8" name="Freeform 7"/>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0">
                <a:srgbClr val="000000"/>
              </a:gs>
              <a:gs pos="14000">
                <a:srgbClr val="333333"/>
              </a:gs>
              <a:gs pos="83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9" name="Freeform 8"/>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41000">
                <a:srgbClr val="000000">
                  <a:alpha val="0"/>
                </a:srgbClr>
              </a:gs>
              <a:gs pos="57000">
                <a:srgbClr val="4D4D4D"/>
              </a:gs>
              <a:gs pos="100000">
                <a:srgbClr val="000000">
                  <a:alpha val="0"/>
                </a:srgbClr>
              </a:gs>
            </a:gsLst>
            <a:lin ang="6000000" scaled="0"/>
          </a:gra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2" name="Title 1"/>
          <p:cNvSpPr>
            <a:spLocks noGrp="1"/>
          </p:cNvSpPr>
          <p:nvPr>
            <p:ph type="title"/>
          </p:nvPr>
        </p:nvSpPr>
        <p:spPr>
          <a:xfrm>
            <a:off x="722313" y="3633787"/>
            <a:ext cx="7772400" cy="1362075"/>
          </a:xfrm>
        </p:spPr>
        <p:txBody>
          <a:bodyPr anchor="t"/>
          <a:lstStyle>
            <a:lvl1pPr algn="l">
              <a:defRPr sz="40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722313" y="2133600"/>
            <a:ext cx="7772400" cy="1500187"/>
          </a:xfrm>
        </p:spPr>
        <p:txBody>
          <a:bodyPr anchor="b"/>
          <a:lstStyle>
            <a:lvl1pPr marL="0" indent="0">
              <a:buNone/>
              <a:defRPr sz="200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0" name="Rectangle 9"/>
          <p:cNvSpPr/>
          <p:nvPr/>
        </p:nvSpPr>
        <p:spPr>
          <a:xfrm>
            <a:off x="0" y="5262465"/>
            <a:ext cx="9144000" cy="7464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30" y="5502670"/>
            <a:ext cx="9144066" cy="1271150"/>
          </a:xfrm>
          <a:custGeom>
            <a:avLst/>
            <a:gdLst>
              <a:gd name="connsiteX0" fmla="*/ 9331 w 9144000"/>
              <a:gd name="connsiteY0" fmla="*/ 111968 h 1278294"/>
              <a:gd name="connsiteX1" fmla="*/ 6288833 w 9144000"/>
              <a:gd name="connsiteY1" fmla="*/ 1194319 h 1278294"/>
              <a:gd name="connsiteX2" fmla="*/ 9144000 w 9144000"/>
              <a:gd name="connsiteY2" fmla="*/ 0 h 1278294"/>
              <a:gd name="connsiteX3" fmla="*/ 9144000 w 9144000"/>
              <a:gd name="connsiteY3" fmla="*/ 83976 h 1278294"/>
              <a:gd name="connsiteX4" fmla="*/ 6279502 w 9144000"/>
              <a:gd name="connsiteY4" fmla="*/ 1278294 h 1278294"/>
              <a:gd name="connsiteX5" fmla="*/ 0 w 9144000"/>
              <a:gd name="connsiteY5" fmla="*/ 195943 h 1278294"/>
              <a:gd name="connsiteX6" fmla="*/ 9331 w 9144000"/>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71644 w 9134669"/>
              <a:gd name="connsiteY5" fmla="*/ 388824 h 1278294"/>
              <a:gd name="connsiteX6" fmla="*/ 0 w 9134669"/>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94 w 9134669"/>
              <a:gd name="connsiteY5" fmla="*/ 195943 h 1278294"/>
              <a:gd name="connsiteX6" fmla="*/ 0 w 9134669"/>
              <a:gd name="connsiteY6" fmla="*/ 111968 h 1278294"/>
              <a:gd name="connsiteX0" fmla="*/ 49877 w 9134540"/>
              <a:gd name="connsiteY0" fmla="*/ 42912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49877 w 9134540"/>
              <a:gd name="connsiteY6" fmla="*/ 42912 h 1278294"/>
              <a:gd name="connsiteX0" fmla="*/ 2252 w 9134540"/>
              <a:gd name="connsiteY0" fmla="*/ 116731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279373 w 9134540"/>
              <a:gd name="connsiteY1" fmla="*/ 1234801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307948 w 9134540"/>
              <a:gd name="connsiteY1" fmla="*/ 1189558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28287"/>
              <a:gd name="connsiteX1" fmla="*/ 6307948 w 9134540"/>
              <a:gd name="connsiteY1" fmla="*/ 1189558 h 1228287"/>
              <a:gd name="connsiteX2" fmla="*/ 9134540 w 9134540"/>
              <a:gd name="connsiteY2" fmla="*/ 0 h 1228287"/>
              <a:gd name="connsiteX3" fmla="*/ 9134540 w 9134540"/>
              <a:gd name="connsiteY3" fmla="*/ 83976 h 1228287"/>
              <a:gd name="connsiteX4" fmla="*/ 6270042 w 9134540"/>
              <a:gd name="connsiteY4" fmla="*/ 1228287 h 1228287"/>
              <a:gd name="connsiteX5" fmla="*/ 65 w 9134540"/>
              <a:gd name="connsiteY5" fmla="*/ 195943 h 1228287"/>
              <a:gd name="connsiteX6" fmla="*/ 2252 w 9134540"/>
              <a:gd name="connsiteY6" fmla="*/ 116731 h 1228287"/>
              <a:gd name="connsiteX0" fmla="*/ 2252 w 9134540"/>
              <a:gd name="connsiteY0" fmla="*/ 116731 h 1266387"/>
              <a:gd name="connsiteX1" fmla="*/ 6307948 w 9134540"/>
              <a:gd name="connsiteY1" fmla="*/ 1189558 h 1266387"/>
              <a:gd name="connsiteX2" fmla="*/ 9134540 w 9134540"/>
              <a:gd name="connsiteY2" fmla="*/ 0 h 1266387"/>
              <a:gd name="connsiteX3" fmla="*/ 9134540 w 9134540"/>
              <a:gd name="connsiteY3" fmla="*/ 83976 h 1266387"/>
              <a:gd name="connsiteX4" fmla="*/ 6315286 w 9134540"/>
              <a:gd name="connsiteY4" fmla="*/ 1266387 h 1266387"/>
              <a:gd name="connsiteX5" fmla="*/ 65 w 9134540"/>
              <a:gd name="connsiteY5" fmla="*/ 195943 h 1266387"/>
              <a:gd name="connsiteX6" fmla="*/ 2252 w 9134540"/>
              <a:gd name="connsiteY6" fmla="*/ 116731 h 1266387"/>
              <a:gd name="connsiteX0" fmla="*/ 2252 w 9134540"/>
              <a:gd name="connsiteY0" fmla="*/ 152450 h 1302106"/>
              <a:gd name="connsiteX1" fmla="*/ 6307948 w 9134540"/>
              <a:gd name="connsiteY1" fmla="*/ 1225277 h 1302106"/>
              <a:gd name="connsiteX2" fmla="*/ 8932134 w 9134540"/>
              <a:gd name="connsiteY2" fmla="*/ 0 h 1302106"/>
              <a:gd name="connsiteX3" fmla="*/ 9134540 w 9134540"/>
              <a:gd name="connsiteY3" fmla="*/ 119695 h 1302106"/>
              <a:gd name="connsiteX4" fmla="*/ 6315286 w 9134540"/>
              <a:gd name="connsiteY4" fmla="*/ 1302106 h 1302106"/>
              <a:gd name="connsiteX5" fmla="*/ 65 w 9134540"/>
              <a:gd name="connsiteY5" fmla="*/ 231662 h 1302106"/>
              <a:gd name="connsiteX6" fmla="*/ 2252 w 9134540"/>
              <a:gd name="connsiteY6" fmla="*/ 152450 h 1302106"/>
              <a:gd name="connsiteX0" fmla="*/ 2252 w 9144066"/>
              <a:gd name="connsiteY0" fmla="*/ 121494 h 1271150"/>
              <a:gd name="connsiteX1" fmla="*/ 6307948 w 9144066"/>
              <a:gd name="connsiteY1" fmla="*/ 1194321 h 1271150"/>
              <a:gd name="connsiteX2" fmla="*/ 9144066 w 9144066"/>
              <a:gd name="connsiteY2" fmla="*/ 0 h 1271150"/>
              <a:gd name="connsiteX3" fmla="*/ 9134540 w 9144066"/>
              <a:gd name="connsiteY3" fmla="*/ 88739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051196 w 9144066"/>
              <a:gd name="connsiteY3" fmla="*/ 236376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141683 w 9144066"/>
              <a:gd name="connsiteY3" fmla="*/ 79214 h 1271150"/>
              <a:gd name="connsiteX4" fmla="*/ 6315286 w 9144066"/>
              <a:gd name="connsiteY4" fmla="*/ 1271150 h 1271150"/>
              <a:gd name="connsiteX5" fmla="*/ 65 w 9144066"/>
              <a:gd name="connsiteY5" fmla="*/ 200706 h 1271150"/>
              <a:gd name="connsiteX6" fmla="*/ 2252 w 9144066"/>
              <a:gd name="connsiteY6" fmla="*/ 121494 h 127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66" h="1271150">
                <a:moveTo>
                  <a:pt x="2252" y="121494"/>
                </a:moveTo>
                <a:lnTo>
                  <a:pt x="6307948" y="1194321"/>
                </a:lnTo>
                <a:lnTo>
                  <a:pt x="9144066" y="0"/>
                </a:lnTo>
                <a:cubicBezTo>
                  <a:pt x="9143272" y="26405"/>
                  <a:pt x="9142477" y="52809"/>
                  <a:pt x="9141683" y="79214"/>
                </a:cubicBezTo>
                <a:lnTo>
                  <a:pt x="6315286" y="1271150"/>
                </a:lnTo>
                <a:lnTo>
                  <a:pt x="65" y="200706"/>
                </a:lnTo>
                <a:cubicBezTo>
                  <a:pt x="0" y="172714"/>
                  <a:pt x="2317" y="149486"/>
                  <a:pt x="2252" y="12149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en-US" smtClean="0"/>
              <a:t>Click to edit Master title style</a:t>
            </a:r>
            <a:endParaRPr lang="en-US"/>
          </a:p>
        </p:txBody>
      </p:sp>
      <p:sp>
        <p:nvSpPr>
          <p:cNvPr id="10" name="Freeform 9"/>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5779B43-CA7A-455C-ABA1-8379DC736556}" type="datetimeFigureOut">
              <a:rPr lang="en-GB" smtClean="0"/>
              <a:t>11/09/2018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6858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48006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9"/>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1"/>
              </a:gs>
              <a:gs pos="40000">
                <a:schemeClr val="accent1">
                  <a:lumMod val="40000"/>
                  <a:lumOff val="60000"/>
                </a:schemeClr>
              </a:gs>
              <a:gs pos="4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1" name="Freeform 10"/>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3"/>
              </a:gs>
              <a:gs pos="52000">
                <a:schemeClr val="accent3">
                  <a:lumMod val="40000"/>
                  <a:lumOff val="60000"/>
                </a:schemeClr>
              </a:gs>
              <a:gs pos="66000">
                <a:schemeClr val="accent3"/>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85800" y="1535113"/>
            <a:ext cx="3657600" cy="639762"/>
          </a:xfrm>
        </p:spPr>
        <p:txBody>
          <a:bodyPr anchor="b">
            <a:normAutofit/>
          </a:bodyPr>
          <a:lstStyle>
            <a:lvl1pPr marL="0" indent="0">
              <a:buNone/>
              <a:defRPr sz="2000" b="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800600" y="1535113"/>
            <a:ext cx="3657600" cy="639762"/>
          </a:xfrm>
        </p:spPr>
        <p:txBody>
          <a:bodyPr anchor="b">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Freeform 11"/>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75779B43-CA7A-455C-ABA1-8379DC736556}" type="datetimeFigureOut">
              <a:rPr lang="en-GB" smtClean="0"/>
              <a:t>11/09/2018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935741-5D89-4008-8F08-26031587A366}" type="slidenum">
              <a:rPr lang="en-GB" smtClean="0"/>
              <a:t>‹#›</a:t>
            </a:fld>
            <a:endParaRPr lang="en-GB"/>
          </a:p>
        </p:txBody>
      </p:sp>
      <p:sp>
        <p:nvSpPr>
          <p:cNvPr id="15" name="Content Placeholder 14"/>
          <p:cNvSpPr>
            <a:spLocks noGrp="1"/>
          </p:cNvSpPr>
          <p:nvPr>
            <p:ph sz="quarter" idx="13"/>
          </p:nvPr>
        </p:nvSpPr>
        <p:spPr>
          <a:xfrm>
            <a:off x="6858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7" name="Content Placeholder 16"/>
          <p:cNvSpPr>
            <a:spLocks noGrp="1"/>
          </p:cNvSpPr>
          <p:nvPr>
            <p:ph sz="quarter" idx="14"/>
          </p:nvPr>
        </p:nvSpPr>
        <p:spPr>
          <a:xfrm>
            <a:off x="48006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5"/>
          <p:cNvSpPr/>
          <p:nvPr/>
        </p:nvSpPr>
        <p:spPr>
          <a:xfrm>
            <a:off x="1" y="5010151"/>
            <a:ext cx="7439025" cy="157162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Lst>
            <a:ahLst/>
            <a:cxnLst>
              <a:cxn ang="0">
                <a:pos x="connsiteX0" y="connsiteY0"/>
              </a:cxn>
              <a:cxn ang="0">
                <a:pos x="connsiteX1" y="connsiteY1"/>
              </a:cxn>
              <a:cxn ang="0">
                <a:pos x="connsiteX2" y="connsiteY2"/>
              </a:cxn>
              <a:cxn ang="0">
                <a:pos x="connsiteX3" y="connsiteY3"/>
              </a:cxn>
            </a:cxnLst>
            <a:rect l="l" t="t" r="r" b="b"/>
            <a:pathLst>
              <a:path w="7415827" h="1571625">
                <a:moveTo>
                  <a:pt x="0" y="0"/>
                </a:moveTo>
                <a:lnTo>
                  <a:pt x="7415827" y="866775"/>
                </a:lnTo>
                <a:lnTo>
                  <a:pt x="0" y="1571625"/>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1"/>
              </a:gs>
              <a:gs pos="50000">
                <a:schemeClr val="accent1">
                  <a:lumMod val="40000"/>
                  <a:lumOff val="60000"/>
                </a:schemeClr>
              </a:gs>
              <a:gs pos="5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en-US" smtClean="0"/>
              <a:t>Click to edit Master title style</a:t>
            </a:r>
            <a:endParaRPr lang="en-US"/>
          </a:p>
        </p:txBody>
      </p:sp>
      <p:sp>
        <p:nvSpPr>
          <p:cNvPr id="8" name="Freeform 7"/>
          <p:cNvSpPr/>
          <p:nvPr/>
        </p:nvSpPr>
        <p:spPr>
          <a:xfrm>
            <a:off x="0" y="4973410"/>
            <a:ext cx="7674867" cy="928299"/>
          </a:xfrm>
          <a:custGeom>
            <a:avLst/>
            <a:gdLst>
              <a:gd name="connsiteX0" fmla="*/ 0 w 7548466"/>
              <a:gd name="connsiteY0" fmla="*/ 0 h 933061"/>
              <a:gd name="connsiteX1" fmla="*/ 9331 w 7548466"/>
              <a:gd name="connsiteY1" fmla="*/ 65314 h 933061"/>
              <a:gd name="connsiteX2" fmla="*/ 7221894 w 7548466"/>
              <a:gd name="connsiteY2" fmla="*/ 933061 h 933061"/>
              <a:gd name="connsiteX3" fmla="*/ 7548466 w 7548466"/>
              <a:gd name="connsiteY3" fmla="*/ 914400 h 933061"/>
              <a:gd name="connsiteX4" fmla="*/ 0 w 7548466"/>
              <a:gd name="connsiteY4" fmla="*/ 0 h 933061"/>
              <a:gd name="connsiteX0" fmla="*/ 131163 w 7539135"/>
              <a:gd name="connsiteY0" fmla="*/ 0 h 1042598"/>
              <a:gd name="connsiteX1" fmla="*/ 0 w 7539135"/>
              <a:gd name="connsiteY1" fmla="*/ 174851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0 w 7407972"/>
              <a:gd name="connsiteY0" fmla="*/ 0 h 1042598"/>
              <a:gd name="connsiteX1" fmla="*/ 85531 w 7407972"/>
              <a:gd name="connsiteY1" fmla="*/ 134370 h 1042598"/>
              <a:gd name="connsiteX2" fmla="*/ 7081400 w 7407972"/>
              <a:gd name="connsiteY2" fmla="*/ 1042598 h 1042598"/>
              <a:gd name="connsiteX3" fmla="*/ 7407972 w 7407972"/>
              <a:gd name="connsiteY3" fmla="*/ 1023937 h 1042598"/>
              <a:gd name="connsiteX4" fmla="*/ 0 w 7407972"/>
              <a:gd name="connsiteY4" fmla="*/ 0 h 1042598"/>
              <a:gd name="connsiteX0" fmla="*/ 131163 w 7539135"/>
              <a:gd name="connsiteY0" fmla="*/ 0 h 1042598"/>
              <a:gd name="connsiteX1" fmla="*/ 0 w 7539135"/>
              <a:gd name="connsiteY1" fmla="*/ 193902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59725 w 7539135"/>
              <a:gd name="connsiteY0" fmla="*/ 0 h 892580"/>
              <a:gd name="connsiteX1" fmla="*/ 0 w 7539135"/>
              <a:gd name="connsiteY1" fmla="*/ 43884 h 892580"/>
              <a:gd name="connsiteX2" fmla="*/ 7212563 w 7539135"/>
              <a:gd name="connsiteY2" fmla="*/ 892580 h 892580"/>
              <a:gd name="connsiteX3" fmla="*/ 7539135 w 7539135"/>
              <a:gd name="connsiteY3" fmla="*/ 873919 h 892580"/>
              <a:gd name="connsiteX4" fmla="*/ 59725 w 7539135"/>
              <a:gd name="connsiteY4" fmla="*/ 0 h 892580"/>
              <a:gd name="connsiteX0" fmla="*/ 194 w 7539135"/>
              <a:gd name="connsiteY0" fmla="*/ 0 h 923536"/>
              <a:gd name="connsiteX1" fmla="*/ 0 w 7539135"/>
              <a:gd name="connsiteY1" fmla="*/ 74840 h 923536"/>
              <a:gd name="connsiteX2" fmla="*/ 7212563 w 7539135"/>
              <a:gd name="connsiteY2" fmla="*/ 923536 h 923536"/>
              <a:gd name="connsiteX3" fmla="*/ 7539135 w 7539135"/>
              <a:gd name="connsiteY3" fmla="*/ 904875 h 923536"/>
              <a:gd name="connsiteX4" fmla="*/ 194 w 7539135"/>
              <a:gd name="connsiteY4" fmla="*/ 0 h 923536"/>
              <a:gd name="connsiteX0" fmla="*/ 194 w 7539135"/>
              <a:gd name="connsiteY0" fmla="*/ 0 h 904875"/>
              <a:gd name="connsiteX1" fmla="*/ 0 w 7539135"/>
              <a:gd name="connsiteY1" fmla="*/ 74840 h 904875"/>
              <a:gd name="connsiteX2" fmla="*/ 7212563 w 7539135"/>
              <a:gd name="connsiteY2" fmla="*/ 883055 h 904875"/>
              <a:gd name="connsiteX3" fmla="*/ 7539135 w 7539135"/>
              <a:gd name="connsiteY3" fmla="*/ 904875 h 904875"/>
              <a:gd name="connsiteX4" fmla="*/ 194 w 7539135"/>
              <a:gd name="connsiteY4" fmla="*/ 0 h 904875"/>
              <a:gd name="connsiteX0" fmla="*/ 194 w 7703442"/>
              <a:gd name="connsiteY0" fmla="*/ 0 h 1016794"/>
              <a:gd name="connsiteX1" fmla="*/ 0 w 7703442"/>
              <a:gd name="connsiteY1" fmla="*/ 74840 h 1016794"/>
              <a:gd name="connsiteX2" fmla="*/ 7212563 w 7703442"/>
              <a:gd name="connsiteY2" fmla="*/ 883055 h 1016794"/>
              <a:gd name="connsiteX3" fmla="*/ 7703442 w 7703442"/>
              <a:gd name="connsiteY3" fmla="*/ 1016794 h 1016794"/>
              <a:gd name="connsiteX4" fmla="*/ 194 w 7703442"/>
              <a:gd name="connsiteY4" fmla="*/ 0 h 1016794"/>
              <a:gd name="connsiteX0" fmla="*/ 194 w 7674867"/>
              <a:gd name="connsiteY0" fmla="*/ 0 h 897731"/>
              <a:gd name="connsiteX1" fmla="*/ 0 w 7674867"/>
              <a:gd name="connsiteY1" fmla="*/ 74840 h 897731"/>
              <a:gd name="connsiteX2" fmla="*/ 7212563 w 7674867"/>
              <a:gd name="connsiteY2" fmla="*/ 883055 h 897731"/>
              <a:gd name="connsiteX3" fmla="*/ 7674867 w 7674867"/>
              <a:gd name="connsiteY3" fmla="*/ 897731 h 897731"/>
              <a:gd name="connsiteX4" fmla="*/ 194 w 7674867"/>
              <a:gd name="connsiteY4" fmla="*/ 0 h 897731"/>
              <a:gd name="connsiteX0" fmla="*/ 194 w 7674867"/>
              <a:gd name="connsiteY0" fmla="*/ 0 h 930680"/>
              <a:gd name="connsiteX1" fmla="*/ 0 w 7674867"/>
              <a:gd name="connsiteY1" fmla="*/ 74840 h 930680"/>
              <a:gd name="connsiteX2" fmla="*/ 7293526 w 7674867"/>
              <a:gd name="connsiteY2" fmla="*/ 930680 h 930680"/>
              <a:gd name="connsiteX3" fmla="*/ 7674867 w 7674867"/>
              <a:gd name="connsiteY3" fmla="*/ 897731 h 930680"/>
              <a:gd name="connsiteX4" fmla="*/ 194 w 7674867"/>
              <a:gd name="connsiteY4" fmla="*/ 0 h 930680"/>
              <a:gd name="connsiteX0" fmla="*/ 194 w 7674867"/>
              <a:gd name="connsiteY0" fmla="*/ 0 h 897731"/>
              <a:gd name="connsiteX1" fmla="*/ 0 w 7674867"/>
              <a:gd name="connsiteY1" fmla="*/ 74840 h 897731"/>
              <a:gd name="connsiteX2" fmla="*/ 7293526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38758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98289 w 7674867"/>
              <a:gd name="connsiteY2" fmla="*/ 661599 h 897731"/>
              <a:gd name="connsiteX3" fmla="*/ 7674867 w 7674867"/>
              <a:gd name="connsiteY3" fmla="*/ 897731 h 897731"/>
              <a:gd name="connsiteX4" fmla="*/ 194 w 7674867"/>
              <a:gd name="connsiteY4" fmla="*/ 0 h 897731"/>
              <a:gd name="connsiteX0" fmla="*/ 194 w 7674867"/>
              <a:gd name="connsiteY0" fmla="*/ 0 h 928299"/>
              <a:gd name="connsiteX1" fmla="*/ 0 w 7674867"/>
              <a:gd name="connsiteY1" fmla="*/ 74840 h 928299"/>
              <a:gd name="connsiteX2" fmla="*/ 7298289 w 7674867"/>
              <a:gd name="connsiteY2" fmla="*/ 928299 h 928299"/>
              <a:gd name="connsiteX3" fmla="*/ 7674867 w 7674867"/>
              <a:gd name="connsiteY3" fmla="*/ 897731 h 928299"/>
              <a:gd name="connsiteX4" fmla="*/ 194 w 7674867"/>
              <a:gd name="connsiteY4" fmla="*/ 0 h 928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4867" h="928299">
                <a:moveTo>
                  <a:pt x="194" y="0"/>
                </a:moveTo>
                <a:cubicBezTo>
                  <a:pt x="129" y="24947"/>
                  <a:pt x="65" y="49893"/>
                  <a:pt x="0" y="74840"/>
                </a:cubicBezTo>
                <a:lnTo>
                  <a:pt x="7298289" y="928299"/>
                </a:lnTo>
                <a:lnTo>
                  <a:pt x="7674867" y="897731"/>
                </a:lnTo>
                <a:lnTo>
                  <a:pt x="19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2"/>
          <p:cNvSpPr>
            <a:spLocks noGrp="1"/>
          </p:cNvSpPr>
          <p:nvPr>
            <p:ph type="dt" sz="half" idx="10"/>
          </p:nvPr>
        </p:nvSpPr>
        <p:spPr/>
        <p:txBody>
          <a:bodyPr/>
          <a:lstStyle/>
          <a:p>
            <a:fld id="{75779B43-CA7A-455C-ABA1-8379DC736556}" type="datetimeFigureOut">
              <a:rPr lang="en-GB" smtClean="0"/>
              <a:t>11/09/2018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reeform 4"/>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3"/>
              </a:gs>
              <a:gs pos="50000">
                <a:schemeClr val="accent3">
                  <a:lumMod val="40000"/>
                  <a:lumOff val="60000"/>
                </a:schemeClr>
              </a:gs>
              <a:gs pos="5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6" name="Freeform 5"/>
          <p:cNvSpPr/>
          <p:nvPr/>
        </p:nvSpPr>
        <p:spPr>
          <a:xfrm>
            <a:off x="0" y="5381627"/>
            <a:ext cx="3286124" cy="1207294"/>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6996854"/>
              <a:gd name="connsiteY0" fmla="*/ 0 h 1571625"/>
              <a:gd name="connsiteX1" fmla="*/ 6996854 w 6996854"/>
              <a:gd name="connsiteY1" fmla="*/ 1266825 h 1571625"/>
              <a:gd name="connsiteX2" fmla="*/ 0 w 6996854"/>
              <a:gd name="connsiteY2" fmla="*/ 1571625 h 1571625"/>
              <a:gd name="connsiteX3" fmla="*/ 0 w 6996854"/>
              <a:gd name="connsiteY3" fmla="*/ 0 h 1571625"/>
              <a:gd name="connsiteX0" fmla="*/ 0 w 7583417"/>
              <a:gd name="connsiteY0" fmla="*/ 0 h 800100"/>
              <a:gd name="connsiteX1" fmla="*/ 7583417 w 7583417"/>
              <a:gd name="connsiteY1" fmla="*/ 495300 h 800100"/>
              <a:gd name="connsiteX2" fmla="*/ 586563 w 7583417"/>
              <a:gd name="connsiteY2" fmla="*/ 800100 h 800100"/>
              <a:gd name="connsiteX3" fmla="*/ 0 w 7583417"/>
              <a:gd name="connsiteY3" fmla="*/ 0 h 800100"/>
              <a:gd name="connsiteX0" fmla="*/ 0 w 7017803"/>
              <a:gd name="connsiteY0" fmla="*/ 0 h 1200150"/>
              <a:gd name="connsiteX1" fmla="*/ 7017803 w 7017803"/>
              <a:gd name="connsiteY1" fmla="*/ 895350 h 1200150"/>
              <a:gd name="connsiteX2" fmla="*/ 20949 w 7017803"/>
              <a:gd name="connsiteY2" fmla="*/ 1200150 h 1200150"/>
              <a:gd name="connsiteX3" fmla="*/ 0 w 7017803"/>
              <a:gd name="connsiteY3" fmla="*/ 0 h 1200150"/>
              <a:gd name="connsiteX0" fmla="*/ 0 w 6410292"/>
              <a:gd name="connsiteY0" fmla="*/ 0 h 1752600"/>
              <a:gd name="connsiteX1" fmla="*/ 6410292 w 6410292"/>
              <a:gd name="connsiteY1" fmla="*/ 1752600 h 1752600"/>
              <a:gd name="connsiteX2" fmla="*/ 20949 w 6410292"/>
              <a:gd name="connsiteY2" fmla="*/ 1200150 h 1752600"/>
              <a:gd name="connsiteX3" fmla="*/ 0 w 6410292"/>
              <a:gd name="connsiteY3" fmla="*/ 0 h 1752600"/>
              <a:gd name="connsiteX0" fmla="*/ 0 w 7227290"/>
              <a:gd name="connsiteY0" fmla="*/ 0 h 1200150"/>
              <a:gd name="connsiteX1" fmla="*/ 7227290 w 7227290"/>
              <a:gd name="connsiteY1" fmla="*/ 885825 h 1200150"/>
              <a:gd name="connsiteX2" fmla="*/ 20949 w 7227290"/>
              <a:gd name="connsiteY2" fmla="*/ 1200150 h 1200150"/>
              <a:gd name="connsiteX3" fmla="*/ 0 w 7227290"/>
              <a:gd name="connsiteY3" fmla="*/ 0 h 1200150"/>
              <a:gd name="connsiteX0" fmla="*/ 0 w 7227290"/>
              <a:gd name="connsiteY0" fmla="*/ 0 h 885825"/>
              <a:gd name="connsiteX1" fmla="*/ 7227290 w 7227290"/>
              <a:gd name="connsiteY1" fmla="*/ 885825 h 885825"/>
              <a:gd name="connsiteX2" fmla="*/ 555141 w 7227290"/>
              <a:gd name="connsiteY2" fmla="*/ 862013 h 885825"/>
              <a:gd name="connsiteX3" fmla="*/ 0 w 7227290"/>
              <a:gd name="connsiteY3" fmla="*/ 0 h 885825"/>
              <a:gd name="connsiteX0" fmla="*/ 0 w 7227290"/>
              <a:gd name="connsiteY0" fmla="*/ 0 h 1207294"/>
              <a:gd name="connsiteX1" fmla="*/ 7227290 w 7227290"/>
              <a:gd name="connsiteY1" fmla="*/ 885825 h 1207294"/>
              <a:gd name="connsiteX2" fmla="*/ 0 w 7227290"/>
              <a:gd name="connsiteY2" fmla="*/ 1207294 h 1207294"/>
              <a:gd name="connsiteX3" fmla="*/ 0 w 7227290"/>
              <a:gd name="connsiteY3" fmla="*/ 0 h 1207294"/>
            </a:gdLst>
            <a:ahLst/>
            <a:cxnLst>
              <a:cxn ang="0">
                <a:pos x="connsiteX0" y="connsiteY0"/>
              </a:cxn>
              <a:cxn ang="0">
                <a:pos x="connsiteX1" y="connsiteY1"/>
              </a:cxn>
              <a:cxn ang="0">
                <a:pos x="connsiteX2" y="connsiteY2"/>
              </a:cxn>
              <a:cxn ang="0">
                <a:pos x="connsiteX3" y="connsiteY3"/>
              </a:cxn>
            </a:cxnLst>
            <a:rect l="l" t="t" r="r" b="b"/>
            <a:pathLst>
              <a:path w="7227290" h="1207294">
                <a:moveTo>
                  <a:pt x="0" y="0"/>
                </a:moveTo>
                <a:lnTo>
                  <a:pt x="7227290" y="885825"/>
                </a:lnTo>
                <a:lnTo>
                  <a:pt x="0" y="1207294"/>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96" y="5347020"/>
            <a:ext cx="3426231" cy="944725"/>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 name="connsiteX0" fmla="*/ 1 w 7605568"/>
              <a:gd name="connsiteY0" fmla="*/ 0 h 897732"/>
              <a:gd name="connsiteX1" fmla="*/ 0 w 7605568"/>
              <a:gd name="connsiteY1" fmla="*/ 75665 h 897732"/>
              <a:gd name="connsiteX2" fmla="*/ 2830674 w 7605568"/>
              <a:gd name="connsiteY2" fmla="*/ 806612 h 897732"/>
              <a:gd name="connsiteX3" fmla="*/ 7605568 w 7605568"/>
              <a:gd name="connsiteY3" fmla="*/ 897732 h 897732"/>
              <a:gd name="connsiteX4" fmla="*/ 1 w 7605568"/>
              <a:gd name="connsiteY4" fmla="*/ 0 h 897732"/>
              <a:gd name="connsiteX0" fmla="*/ 1 w 2930931"/>
              <a:gd name="connsiteY0" fmla="*/ 0 h 806612"/>
              <a:gd name="connsiteX1" fmla="*/ 0 w 2930931"/>
              <a:gd name="connsiteY1" fmla="*/ 75665 h 806612"/>
              <a:gd name="connsiteX2" fmla="*/ 2830674 w 2930931"/>
              <a:gd name="connsiteY2" fmla="*/ 806612 h 806612"/>
              <a:gd name="connsiteX3" fmla="*/ 2930931 w 2930931"/>
              <a:gd name="connsiteY3" fmla="*/ 785765 h 806612"/>
              <a:gd name="connsiteX4" fmla="*/ 1 w 2930931"/>
              <a:gd name="connsiteY4" fmla="*/ 0 h 806612"/>
              <a:gd name="connsiteX0" fmla="*/ 1 w 3204530"/>
              <a:gd name="connsiteY0" fmla="*/ 0 h 944725"/>
              <a:gd name="connsiteX1" fmla="*/ 0 w 3204530"/>
              <a:gd name="connsiteY1" fmla="*/ 75665 h 944725"/>
              <a:gd name="connsiteX2" fmla="*/ 3204530 w 3204530"/>
              <a:gd name="connsiteY2" fmla="*/ 944725 h 944725"/>
              <a:gd name="connsiteX3" fmla="*/ 2930931 w 3204530"/>
              <a:gd name="connsiteY3" fmla="*/ 785765 h 944725"/>
              <a:gd name="connsiteX4" fmla="*/ 1 w 3204530"/>
              <a:gd name="connsiteY4" fmla="*/ 0 h 944725"/>
              <a:gd name="connsiteX0" fmla="*/ 1 w 3426231"/>
              <a:gd name="connsiteY0" fmla="*/ 0 h 944725"/>
              <a:gd name="connsiteX1" fmla="*/ 0 w 3426231"/>
              <a:gd name="connsiteY1" fmla="*/ 75665 h 944725"/>
              <a:gd name="connsiteX2" fmla="*/ 3204530 w 3426231"/>
              <a:gd name="connsiteY2" fmla="*/ 944725 h 944725"/>
              <a:gd name="connsiteX3" fmla="*/ 3426231 w 3426231"/>
              <a:gd name="connsiteY3" fmla="*/ 923877 h 944725"/>
              <a:gd name="connsiteX4" fmla="*/ 1 w 3426231"/>
              <a:gd name="connsiteY4" fmla="*/ 0 h 944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6231" h="944725">
                <a:moveTo>
                  <a:pt x="1" y="0"/>
                </a:moveTo>
                <a:cubicBezTo>
                  <a:pt x="1" y="25222"/>
                  <a:pt x="0" y="50443"/>
                  <a:pt x="0" y="75665"/>
                </a:cubicBezTo>
                <a:lnTo>
                  <a:pt x="3204530" y="944725"/>
                </a:lnTo>
                <a:lnTo>
                  <a:pt x="3426231" y="923877"/>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75779B43-CA7A-455C-ABA1-8379DC736556}" type="datetimeFigureOut">
              <a:rPr lang="en-GB" smtClean="0"/>
              <a:t>11/09/2018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7"/>
          <p:cNvSpPr/>
          <p:nvPr/>
        </p:nvSpPr>
        <p:spPr>
          <a:xfrm>
            <a:off x="1" y="5010151"/>
            <a:ext cx="7439025" cy="157162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Lst>
            <a:ahLst/>
            <a:cxnLst>
              <a:cxn ang="0">
                <a:pos x="connsiteX0" y="connsiteY0"/>
              </a:cxn>
              <a:cxn ang="0">
                <a:pos x="connsiteX1" y="connsiteY1"/>
              </a:cxn>
              <a:cxn ang="0">
                <a:pos x="connsiteX2" y="connsiteY2"/>
              </a:cxn>
              <a:cxn ang="0">
                <a:pos x="connsiteX3" y="connsiteY3"/>
              </a:cxn>
            </a:cxnLst>
            <a:rect l="l" t="t" r="r" b="b"/>
            <a:pathLst>
              <a:path w="7415827" h="1571625">
                <a:moveTo>
                  <a:pt x="0" y="0"/>
                </a:moveTo>
                <a:lnTo>
                  <a:pt x="7415827" y="866775"/>
                </a:lnTo>
                <a:lnTo>
                  <a:pt x="0" y="1571625"/>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1"/>
              </a:gs>
              <a:gs pos="50000">
                <a:schemeClr val="accent1">
                  <a:lumMod val="40000"/>
                  <a:lumOff val="60000"/>
                </a:schemeClr>
              </a:gs>
              <a:gs pos="5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a:off x="676656" y="609600"/>
            <a:ext cx="3383280" cy="914400"/>
          </a:xfrm>
        </p:spPr>
        <p:txBody>
          <a:bodyPr anchor="b">
            <a:noAutofit/>
          </a:bodyPr>
          <a:lstStyle>
            <a:lvl1pPr algn="l">
              <a:defRPr sz="2200" b="0" i="0" cap="none" baseline="0">
                <a:solidFill>
                  <a:schemeClr val="tx2"/>
                </a:solidFill>
              </a:defRPr>
            </a:lvl1pPr>
          </a:lstStyle>
          <a:p>
            <a:r>
              <a:rPr lang="en-US" smtClean="0"/>
              <a:t>Click to edit Master title style</a:t>
            </a:r>
            <a:endParaRPr lang="en-US" dirty="0"/>
          </a:p>
        </p:txBody>
      </p:sp>
      <p:sp>
        <p:nvSpPr>
          <p:cNvPr id="10" name="Freeform 9"/>
          <p:cNvSpPr/>
          <p:nvPr/>
        </p:nvSpPr>
        <p:spPr>
          <a:xfrm>
            <a:off x="0" y="4973410"/>
            <a:ext cx="7674867" cy="928299"/>
          </a:xfrm>
          <a:custGeom>
            <a:avLst/>
            <a:gdLst>
              <a:gd name="connsiteX0" fmla="*/ 0 w 7548466"/>
              <a:gd name="connsiteY0" fmla="*/ 0 h 933061"/>
              <a:gd name="connsiteX1" fmla="*/ 9331 w 7548466"/>
              <a:gd name="connsiteY1" fmla="*/ 65314 h 933061"/>
              <a:gd name="connsiteX2" fmla="*/ 7221894 w 7548466"/>
              <a:gd name="connsiteY2" fmla="*/ 933061 h 933061"/>
              <a:gd name="connsiteX3" fmla="*/ 7548466 w 7548466"/>
              <a:gd name="connsiteY3" fmla="*/ 914400 h 933061"/>
              <a:gd name="connsiteX4" fmla="*/ 0 w 7548466"/>
              <a:gd name="connsiteY4" fmla="*/ 0 h 933061"/>
              <a:gd name="connsiteX0" fmla="*/ 131163 w 7539135"/>
              <a:gd name="connsiteY0" fmla="*/ 0 h 1042598"/>
              <a:gd name="connsiteX1" fmla="*/ 0 w 7539135"/>
              <a:gd name="connsiteY1" fmla="*/ 174851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0 w 7407972"/>
              <a:gd name="connsiteY0" fmla="*/ 0 h 1042598"/>
              <a:gd name="connsiteX1" fmla="*/ 85531 w 7407972"/>
              <a:gd name="connsiteY1" fmla="*/ 134370 h 1042598"/>
              <a:gd name="connsiteX2" fmla="*/ 7081400 w 7407972"/>
              <a:gd name="connsiteY2" fmla="*/ 1042598 h 1042598"/>
              <a:gd name="connsiteX3" fmla="*/ 7407972 w 7407972"/>
              <a:gd name="connsiteY3" fmla="*/ 1023937 h 1042598"/>
              <a:gd name="connsiteX4" fmla="*/ 0 w 7407972"/>
              <a:gd name="connsiteY4" fmla="*/ 0 h 1042598"/>
              <a:gd name="connsiteX0" fmla="*/ 131163 w 7539135"/>
              <a:gd name="connsiteY0" fmla="*/ 0 h 1042598"/>
              <a:gd name="connsiteX1" fmla="*/ 0 w 7539135"/>
              <a:gd name="connsiteY1" fmla="*/ 193902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59725 w 7539135"/>
              <a:gd name="connsiteY0" fmla="*/ 0 h 892580"/>
              <a:gd name="connsiteX1" fmla="*/ 0 w 7539135"/>
              <a:gd name="connsiteY1" fmla="*/ 43884 h 892580"/>
              <a:gd name="connsiteX2" fmla="*/ 7212563 w 7539135"/>
              <a:gd name="connsiteY2" fmla="*/ 892580 h 892580"/>
              <a:gd name="connsiteX3" fmla="*/ 7539135 w 7539135"/>
              <a:gd name="connsiteY3" fmla="*/ 873919 h 892580"/>
              <a:gd name="connsiteX4" fmla="*/ 59725 w 7539135"/>
              <a:gd name="connsiteY4" fmla="*/ 0 h 892580"/>
              <a:gd name="connsiteX0" fmla="*/ 194 w 7539135"/>
              <a:gd name="connsiteY0" fmla="*/ 0 h 923536"/>
              <a:gd name="connsiteX1" fmla="*/ 0 w 7539135"/>
              <a:gd name="connsiteY1" fmla="*/ 74840 h 923536"/>
              <a:gd name="connsiteX2" fmla="*/ 7212563 w 7539135"/>
              <a:gd name="connsiteY2" fmla="*/ 923536 h 923536"/>
              <a:gd name="connsiteX3" fmla="*/ 7539135 w 7539135"/>
              <a:gd name="connsiteY3" fmla="*/ 904875 h 923536"/>
              <a:gd name="connsiteX4" fmla="*/ 194 w 7539135"/>
              <a:gd name="connsiteY4" fmla="*/ 0 h 923536"/>
              <a:gd name="connsiteX0" fmla="*/ 194 w 7539135"/>
              <a:gd name="connsiteY0" fmla="*/ 0 h 904875"/>
              <a:gd name="connsiteX1" fmla="*/ 0 w 7539135"/>
              <a:gd name="connsiteY1" fmla="*/ 74840 h 904875"/>
              <a:gd name="connsiteX2" fmla="*/ 7212563 w 7539135"/>
              <a:gd name="connsiteY2" fmla="*/ 883055 h 904875"/>
              <a:gd name="connsiteX3" fmla="*/ 7539135 w 7539135"/>
              <a:gd name="connsiteY3" fmla="*/ 904875 h 904875"/>
              <a:gd name="connsiteX4" fmla="*/ 194 w 7539135"/>
              <a:gd name="connsiteY4" fmla="*/ 0 h 904875"/>
              <a:gd name="connsiteX0" fmla="*/ 194 w 7703442"/>
              <a:gd name="connsiteY0" fmla="*/ 0 h 1016794"/>
              <a:gd name="connsiteX1" fmla="*/ 0 w 7703442"/>
              <a:gd name="connsiteY1" fmla="*/ 74840 h 1016794"/>
              <a:gd name="connsiteX2" fmla="*/ 7212563 w 7703442"/>
              <a:gd name="connsiteY2" fmla="*/ 883055 h 1016794"/>
              <a:gd name="connsiteX3" fmla="*/ 7703442 w 7703442"/>
              <a:gd name="connsiteY3" fmla="*/ 1016794 h 1016794"/>
              <a:gd name="connsiteX4" fmla="*/ 194 w 7703442"/>
              <a:gd name="connsiteY4" fmla="*/ 0 h 1016794"/>
              <a:gd name="connsiteX0" fmla="*/ 194 w 7674867"/>
              <a:gd name="connsiteY0" fmla="*/ 0 h 897731"/>
              <a:gd name="connsiteX1" fmla="*/ 0 w 7674867"/>
              <a:gd name="connsiteY1" fmla="*/ 74840 h 897731"/>
              <a:gd name="connsiteX2" fmla="*/ 7212563 w 7674867"/>
              <a:gd name="connsiteY2" fmla="*/ 883055 h 897731"/>
              <a:gd name="connsiteX3" fmla="*/ 7674867 w 7674867"/>
              <a:gd name="connsiteY3" fmla="*/ 897731 h 897731"/>
              <a:gd name="connsiteX4" fmla="*/ 194 w 7674867"/>
              <a:gd name="connsiteY4" fmla="*/ 0 h 897731"/>
              <a:gd name="connsiteX0" fmla="*/ 194 w 7674867"/>
              <a:gd name="connsiteY0" fmla="*/ 0 h 930680"/>
              <a:gd name="connsiteX1" fmla="*/ 0 w 7674867"/>
              <a:gd name="connsiteY1" fmla="*/ 74840 h 930680"/>
              <a:gd name="connsiteX2" fmla="*/ 7293526 w 7674867"/>
              <a:gd name="connsiteY2" fmla="*/ 930680 h 930680"/>
              <a:gd name="connsiteX3" fmla="*/ 7674867 w 7674867"/>
              <a:gd name="connsiteY3" fmla="*/ 897731 h 930680"/>
              <a:gd name="connsiteX4" fmla="*/ 194 w 7674867"/>
              <a:gd name="connsiteY4" fmla="*/ 0 h 930680"/>
              <a:gd name="connsiteX0" fmla="*/ 194 w 7674867"/>
              <a:gd name="connsiteY0" fmla="*/ 0 h 897731"/>
              <a:gd name="connsiteX1" fmla="*/ 0 w 7674867"/>
              <a:gd name="connsiteY1" fmla="*/ 74840 h 897731"/>
              <a:gd name="connsiteX2" fmla="*/ 7293526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38758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98289 w 7674867"/>
              <a:gd name="connsiteY2" fmla="*/ 661599 h 897731"/>
              <a:gd name="connsiteX3" fmla="*/ 7674867 w 7674867"/>
              <a:gd name="connsiteY3" fmla="*/ 897731 h 897731"/>
              <a:gd name="connsiteX4" fmla="*/ 194 w 7674867"/>
              <a:gd name="connsiteY4" fmla="*/ 0 h 897731"/>
              <a:gd name="connsiteX0" fmla="*/ 194 w 7674867"/>
              <a:gd name="connsiteY0" fmla="*/ 0 h 928299"/>
              <a:gd name="connsiteX1" fmla="*/ 0 w 7674867"/>
              <a:gd name="connsiteY1" fmla="*/ 74840 h 928299"/>
              <a:gd name="connsiteX2" fmla="*/ 7298289 w 7674867"/>
              <a:gd name="connsiteY2" fmla="*/ 928299 h 928299"/>
              <a:gd name="connsiteX3" fmla="*/ 7674867 w 7674867"/>
              <a:gd name="connsiteY3" fmla="*/ 897731 h 928299"/>
              <a:gd name="connsiteX4" fmla="*/ 194 w 7674867"/>
              <a:gd name="connsiteY4" fmla="*/ 0 h 928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4867" h="928299">
                <a:moveTo>
                  <a:pt x="194" y="0"/>
                </a:moveTo>
                <a:cubicBezTo>
                  <a:pt x="129" y="24947"/>
                  <a:pt x="65" y="49893"/>
                  <a:pt x="0" y="74840"/>
                </a:cubicBezTo>
                <a:lnTo>
                  <a:pt x="7298289" y="928299"/>
                </a:lnTo>
                <a:lnTo>
                  <a:pt x="7674867" y="897731"/>
                </a:lnTo>
                <a:lnTo>
                  <a:pt x="19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5779B43-CA7A-455C-ABA1-8379DC736556}" type="datetimeFigureOut">
              <a:rPr lang="en-GB" smtClean="0"/>
              <a:t>11/09/2018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4572000" y="609600"/>
            <a:ext cx="3886200" cy="4191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Text Placeholder 13"/>
          <p:cNvSpPr>
            <a:spLocks noGrp="1"/>
          </p:cNvSpPr>
          <p:nvPr>
            <p:ph type="body" sz="quarter" idx="14"/>
          </p:nvPr>
        </p:nvSpPr>
        <p:spPr>
          <a:xfrm>
            <a:off x="676274" y="1527048"/>
            <a:ext cx="3383280" cy="3291840"/>
          </a:xfrm>
        </p:spPr>
        <p:txBody>
          <a:bodyPr>
            <a:normAutofit/>
          </a:bodyPr>
          <a:lstStyle>
            <a:lvl1pPr marL="0" indent="0">
              <a:buFontTx/>
              <a:buNone/>
              <a:defRPr sz="1600"/>
            </a:lvl1pPr>
            <a:lvl2pPr>
              <a:buFontTx/>
              <a:buNone/>
              <a:defRPr/>
            </a:lvl2pPr>
            <a:lvl3pPr>
              <a:buFontTx/>
              <a:buNone/>
              <a:defRPr/>
            </a:lvl3pPr>
            <a:lvl4pPr>
              <a:buFontTx/>
              <a:buNone/>
              <a:defRPr/>
            </a:lvl4pPr>
            <a:lvl5pPr>
              <a:buFontTx/>
              <a:buNone/>
              <a:defRPr/>
            </a:lvl5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1"/>
              </a:gs>
              <a:gs pos="40000">
                <a:schemeClr val="accent1">
                  <a:lumMod val="40000"/>
                  <a:lumOff val="60000"/>
                </a:schemeClr>
              </a:gs>
              <a:gs pos="4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9" name="Freeform 8"/>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3"/>
              </a:gs>
              <a:gs pos="52000">
                <a:schemeClr val="accent3">
                  <a:lumMod val="40000"/>
                  <a:lumOff val="60000"/>
                </a:schemeClr>
              </a:gs>
              <a:gs pos="66000">
                <a:schemeClr val="accent3"/>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3" name="Picture Placeholder 2"/>
          <p:cNvSpPr>
            <a:spLocks noGrp="1"/>
          </p:cNvSpPr>
          <p:nvPr>
            <p:ph type="pic" idx="1"/>
          </p:nvPr>
        </p:nvSpPr>
        <p:spPr>
          <a:xfrm>
            <a:off x="4572000" y="609600"/>
            <a:ext cx="3886200" cy="4190999"/>
          </a:xfrm>
          <a:ln w="79375">
            <a:solidFill>
              <a:schemeClr val="tx1"/>
            </a:solidFill>
            <a:miter lim="800000"/>
          </a:ln>
          <a:effectLst>
            <a:outerShdw blurRad="50800" dist="38100" dir="5400000" algn="ctr" rotWithShape="0">
              <a:srgbClr val="000000">
                <a:alpha val="42000"/>
              </a:srgbClr>
            </a:outerShdw>
          </a:effectLst>
        </p:spPr>
        <p:txBody>
          <a:bodyPr>
            <a:normAutofit/>
          </a:bodyPr>
          <a:lstStyle>
            <a:lvl1pPr marL="0" indent="0" algn="ctr">
              <a:buNone/>
              <a:defRPr sz="25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0" name="Freeform 9"/>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5779B43-CA7A-455C-ABA1-8379DC736556}" type="datetimeFigureOut">
              <a:rPr lang="en-GB" smtClean="0"/>
              <a:t>11/09/2018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4" name="Title 1"/>
          <p:cNvSpPr>
            <a:spLocks noGrp="1"/>
          </p:cNvSpPr>
          <p:nvPr>
            <p:ph type="title"/>
          </p:nvPr>
        </p:nvSpPr>
        <p:spPr>
          <a:xfrm>
            <a:off x="676656" y="609600"/>
            <a:ext cx="3383280" cy="914400"/>
          </a:xfrm>
        </p:spPr>
        <p:txBody>
          <a:bodyPr anchor="b">
            <a:noAutofit/>
          </a:bodyPr>
          <a:lstStyle>
            <a:lvl1pPr algn="l">
              <a:defRPr sz="2200" b="0" i="0" cap="none" baseline="0">
                <a:solidFill>
                  <a:schemeClr val="tx2"/>
                </a:solidFill>
              </a:defRPr>
            </a:lvl1pPr>
          </a:lstStyle>
          <a:p>
            <a:r>
              <a:rPr lang="en-US" smtClean="0"/>
              <a:t>Click to edit Master title style</a:t>
            </a:r>
            <a:endParaRPr lang="en-US" dirty="0"/>
          </a:p>
        </p:txBody>
      </p:sp>
      <p:sp>
        <p:nvSpPr>
          <p:cNvPr id="15" name="Text Placeholder 14"/>
          <p:cNvSpPr>
            <a:spLocks noGrp="1"/>
          </p:cNvSpPr>
          <p:nvPr>
            <p:ph type="body" sz="quarter" idx="14"/>
          </p:nvPr>
        </p:nvSpPr>
        <p:spPr>
          <a:xfrm>
            <a:off x="676656" y="1524000"/>
            <a:ext cx="3381375" cy="3295650"/>
          </a:xfrm>
        </p:spPr>
        <p:txBody>
          <a:bodyPr>
            <a:normAutofit/>
          </a:bodyPr>
          <a:lstStyle>
            <a:lvl1pPr marL="0" indent="0">
              <a:buFontTx/>
              <a:buNone/>
              <a:defRPr sz="1600"/>
            </a:lvl1pPr>
            <a:lvl2pPr>
              <a:buFontTx/>
              <a:buNone/>
              <a:defRPr/>
            </a:lvl2pPr>
            <a:lvl3pPr>
              <a:buFontTx/>
              <a:buNone/>
              <a:defRPr/>
            </a:lvl3pPr>
            <a:lvl4pPr>
              <a:buFontTx/>
              <a:buNone/>
              <a:defRPr/>
            </a:lvl4pPr>
            <a:lvl5pPr>
              <a:buFontTx/>
              <a:buNone/>
              <a:defRPr/>
            </a:lvl5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blipFill dpi="0" rotWithShape="1">
            <a:blip r:embed="rId13">
              <a:alphaModFix amt="15000"/>
            </a:blip>
            <a:srcRect/>
            <a:tile tx="0" ty="0" sx="76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685800" y="274638"/>
            <a:ext cx="7772400" cy="1143000"/>
          </a:xfrm>
          <a:prstGeom prst="rect">
            <a:avLst/>
          </a:prstGeom>
        </p:spPr>
        <p:txBody>
          <a:bodyPr vert="horz" lIns="0" tIns="45720" rIns="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1600200"/>
            <a:ext cx="7772400" cy="4525963"/>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00800" y="6416675"/>
            <a:ext cx="1981200" cy="365125"/>
          </a:xfrm>
          <a:prstGeom prst="rect">
            <a:avLst/>
          </a:prstGeom>
        </p:spPr>
        <p:txBody>
          <a:bodyPr vert="horz" lIns="0" tIns="45720" rIns="0" bIns="0" rtlCol="0" anchor="b" anchorCtr="0"/>
          <a:lstStyle>
            <a:lvl1pPr algn="r">
              <a:defRPr lang="en-US" sz="900" kern="1200" cap="all" spc="110" baseline="0" smtClean="0">
                <a:solidFill>
                  <a:srgbClr val="4D4D4D"/>
                </a:solidFill>
                <a:latin typeface="+mn-lt"/>
                <a:ea typeface="+mn-ea"/>
                <a:cs typeface="+mn-cs"/>
              </a:defRPr>
            </a:lvl1pPr>
          </a:lstStyle>
          <a:p>
            <a:fld id="{75779B43-CA7A-455C-ABA1-8379DC736556}" type="datetimeFigureOut">
              <a:rPr lang="en-GB" smtClean="0"/>
              <a:t>11/09/2018</a:t>
            </a:fld>
            <a:endParaRPr lang="en-GB"/>
          </a:p>
        </p:txBody>
      </p:sp>
      <p:sp>
        <p:nvSpPr>
          <p:cNvPr id="5" name="Footer Placeholder 4"/>
          <p:cNvSpPr>
            <a:spLocks noGrp="1"/>
          </p:cNvSpPr>
          <p:nvPr>
            <p:ph type="ftr" sz="quarter" idx="3"/>
          </p:nvPr>
        </p:nvSpPr>
        <p:spPr>
          <a:xfrm>
            <a:off x="228600" y="6416675"/>
            <a:ext cx="2895600" cy="365125"/>
          </a:xfrm>
          <a:prstGeom prst="rect">
            <a:avLst/>
          </a:prstGeom>
        </p:spPr>
        <p:txBody>
          <a:bodyPr vert="horz" lIns="0" tIns="45720" rIns="0" bIns="0" rtlCol="0" anchor="b" anchorCtr="0"/>
          <a:lstStyle>
            <a:lvl1pPr algn="l">
              <a:defRPr sz="900" cap="all" spc="110" baseline="0">
                <a:solidFill>
                  <a:srgbClr val="4D4D4D"/>
                </a:solidFill>
              </a:defRPr>
            </a:lvl1pPr>
          </a:lstStyle>
          <a:p>
            <a:endParaRPr lang="en-GB"/>
          </a:p>
        </p:txBody>
      </p:sp>
      <p:sp>
        <p:nvSpPr>
          <p:cNvPr id="6" name="Slide Number Placeholder 5"/>
          <p:cNvSpPr>
            <a:spLocks noGrp="1"/>
          </p:cNvSpPr>
          <p:nvPr>
            <p:ph type="sldNum" sz="quarter" idx="4"/>
          </p:nvPr>
        </p:nvSpPr>
        <p:spPr>
          <a:xfrm>
            <a:off x="8458200" y="6416675"/>
            <a:ext cx="457200" cy="365125"/>
          </a:xfrm>
          <a:prstGeom prst="rect">
            <a:avLst/>
          </a:prstGeom>
        </p:spPr>
        <p:txBody>
          <a:bodyPr vert="horz" lIns="0" tIns="45720" rIns="0" bIns="0" rtlCol="0" anchor="b" anchorCtr="0"/>
          <a:lstStyle>
            <a:lvl1pPr algn="r">
              <a:defRPr sz="1100" b="1" baseline="0">
                <a:solidFill>
                  <a:srgbClr val="4D4D4D"/>
                </a:solidFill>
              </a:defRPr>
            </a:lvl1pPr>
          </a:lstStyle>
          <a:p>
            <a:fld id="{CC935741-5D89-4008-8F08-26031587A36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lnSpc>
          <a:spcPct val="100000"/>
        </a:lnSpc>
        <a:spcBef>
          <a:spcPts val="700"/>
        </a:spcBef>
        <a:buClr>
          <a:schemeClr val="accent1"/>
        </a:buClr>
        <a:buSzPct val="85000"/>
        <a:buFont typeface="Wingdings 3" pitchFamily="18" charset="2"/>
        <a:buChar char=""/>
        <a:defRPr sz="2000" kern="1200" baseline="0">
          <a:solidFill>
            <a:schemeClr val="tx1"/>
          </a:solidFill>
          <a:latin typeface="+mn-lt"/>
          <a:ea typeface="+mn-ea"/>
          <a:cs typeface="+mn-cs"/>
        </a:defRPr>
      </a:lvl1pPr>
      <a:lvl2pPr marL="742950" indent="-274320" algn="l" defTabSz="914400" rtl="0" eaLnBrk="1" latinLnBrk="0" hangingPunct="1">
        <a:lnSpc>
          <a:spcPct val="100000"/>
        </a:lnSpc>
        <a:spcBef>
          <a:spcPts val="700"/>
        </a:spcBef>
        <a:buClr>
          <a:schemeClr val="accent1"/>
        </a:buClr>
        <a:buSzPct val="85000"/>
        <a:buFont typeface="Wingdings 3" pitchFamily="18" charset="2"/>
        <a:buChar char=""/>
        <a:defRPr sz="1600" kern="1200" baseline="0">
          <a:solidFill>
            <a:schemeClr val="tx1"/>
          </a:solidFill>
          <a:latin typeface="+mn-lt"/>
          <a:ea typeface="+mn-ea"/>
          <a:cs typeface="+mn-cs"/>
        </a:defRPr>
      </a:lvl2pPr>
      <a:lvl3pPr marL="1143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3pPr>
      <a:lvl4pPr marL="1600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4pPr>
      <a:lvl5pPr marL="20574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5pPr>
      <a:lvl6pPr marL="25146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6pPr>
      <a:lvl7pPr marL="29718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7pPr>
      <a:lvl8pPr marL="3429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8pPr>
      <a:lvl9pPr marL="3886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lj-tO63Xds0"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youtube.com/watch?v=fnaKnVWFh44"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www.helensandersonassociates.co.uk/" TargetMode="External"/><Relationship Id="rId2" Type="http://schemas.openxmlformats.org/officeDocument/2006/relationships/hyperlink" Target="http://www.helensandersonassociates.co.uk/media/43014/outcomefocusedreviews2.pdf" TargetMode="External"/><Relationship Id="rId1" Type="http://schemas.openxmlformats.org/officeDocument/2006/relationships/slideLayout" Target="../slideLayouts/slideLayout2.xml"/><Relationship Id="rId4" Type="http://schemas.openxmlformats.org/officeDocument/2006/relationships/hyperlink" Target="https://www.youtube.com/watch?v=fnaKnVWFh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SJEU6006/C</a:t>
            </a:r>
            <a:br>
              <a:rPr lang="en-GB" dirty="0" smtClean="0"/>
            </a:br>
            <a:r>
              <a:rPr lang="en-GB" dirty="0" smtClean="0"/>
              <a:t>Person Centred Planning/</a:t>
            </a:r>
            <a:br>
              <a:rPr lang="en-GB" dirty="0" smtClean="0"/>
            </a:br>
            <a:r>
              <a:rPr lang="en-GB" dirty="0" err="1" smtClean="0"/>
              <a:t>Cynllunio</a:t>
            </a:r>
            <a:r>
              <a:rPr lang="en-GB" dirty="0" smtClean="0"/>
              <a:t> Person </a:t>
            </a:r>
            <a:r>
              <a:rPr lang="en-GB" dirty="0" err="1" smtClean="0"/>
              <a:t>Ganolog</a:t>
            </a:r>
            <a:endParaRPr lang="en-GB" dirty="0"/>
          </a:p>
        </p:txBody>
      </p:sp>
      <p:sp>
        <p:nvSpPr>
          <p:cNvPr id="3" name="Subtitle 2"/>
          <p:cNvSpPr>
            <a:spLocks noGrp="1"/>
          </p:cNvSpPr>
          <p:nvPr>
            <p:ph type="subTitle" idx="1"/>
          </p:nvPr>
        </p:nvSpPr>
        <p:spPr/>
        <p:txBody>
          <a:bodyPr/>
          <a:lstStyle/>
          <a:p>
            <a:r>
              <a:rPr lang="en-GB" dirty="0" err="1" smtClean="0"/>
              <a:t>Sesiwn</a:t>
            </a:r>
            <a:r>
              <a:rPr lang="en-GB" smtClean="0"/>
              <a:t> </a:t>
            </a:r>
            <a:r>
              <a:rPr lang="en-GB" smtClean="0"/>
              <a:t>5/ </a:t>
            </a:r>
            <a:r>
              <a:rPr lang="en-GB" smtClean="0"/>
              <a:t>Session </a:t>
            </a:r>
            <a:r>
              <a:rPr lang="en-GB" smtClean="0"/>
              <a:t>5</a:t>
            </a:r>
            <a:endParaRPr lang="en-GB" dirty="0" smtClean="0"/>
          </a:p>
        </p:txBody>
      </p:sp>
    </p:spTree>
    <p:extLst>
      <p:ext uri="{BB962C8B-B14F-4D97-AF65-F5344CB8AC3E}">
        <p14:creationId xmlns:p14="http://schemas.microsoft.com/office/powerpoint/2010/main" val="38489290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Nod y </a:t>
            </a:r>
            <a:r>
              <a:rPr lang="en-GB" dirty="0" err="1" smtClean="0">
                <a:latin typeface="Arial" panose="020B0604020202020204" pitchFamily="34" charset="0"/>
                <a:cs typeface="Arial" panose="020B0604020202020204" pitchFamily="34" charset="0"/>
              </a:rPr>
              <a:t>Modiwl</a:t>
            </a:r>
            <a:r>
              <a:rPr lang="en-GB" dirty="0" smtClean="0">
                <a:latin typeface="Arial" panose="020B0604020202020204" pitchFamily="34" charset="0"/>
                <a:cs typeface="Arial" panose="020B0604020202020204" pitchFamily="34" charset="0"/>
              </a:rPr>
              <a:t> / Module Aim</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quarter" idx="13"/>
          </p:nvPr>
        </p:nvSpPr>
        <p:spPr>
          <a:xfrm>
            <a:off x="676655" y="1828800"/>
            <a:ext cx="3822192" cy="4297680"/>
          </a:xfrm>
          <a:prstGeom prst="rect">
            <a:avLst/>
          </a:prstGeom>
        </p:spPr>
        <p:txBody>
          <a:bodyPr>
            <a:normAutofit/>
          </a:bodyPr>
          <a:lstStyle/>
          <a:p>
            <a:r>
              <a:rPr lang="en-GB" sz="3200" dirty="0" err="1" smtClean="0">
                <a:latin typeface="Arial" panose="020B0604020202020204" pitchFamily="34" charset="0"/>
                <a:cs typeface="Arial" panose="020B0604020202020204" pitchFamily="34" charset="0"/>
              </a:rPr>
              <a:t>Darparu</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dealltwriaeth</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feirniadol</a:t>
            </a:r>
            <a:r>
              <a:rPr lang="en-GB" sz="3200" dirty="0" smtClean="0">
                <a:latin typeface="Arial" panose="020B0604020202020204" pitchFamily="34" charset="0"/>
                <a:cs typeface="Arial" panose="020B0604020202020204" pitchFamily="34" charset="0"/>
              </a:rPr>
              <a:t> o </a:t>
            </a:r>
            <a:r>
              <a:rPr lang="en-GB" sz="3200" dirty="0" err="1" smtClean="0">
                <a:latin typeface="Arial" panose="020B0604020202020204" pitchFamily="34" charset="0"/>
                <a:cs typeface="Arial" panose="020B0604020202020204" pitchFamily="34" charset="0"/>
              </a:rPr>
              <a:t>egwyddorion</a:t>
            </a:r>
            <a:r>
              <a:rPr lang="en-GB" sz="3200" dirty="0" smtClean="0">
                <a:latin typeface="Arial" panose="020B0604020202020204" pitchFamily="34" charset="0"/>
                <a:cs typeface="Arial" panose="020B0604020202020204" pitchFamily="34" charset="0"/>
              </a:rPr>
              <a:t> ac </a:t>
            </a:r>
            <a:r>
              <a:rPr lang="en-GB" sz="3200" dirty="0" err="1" smtClean="0">
                <a:latin typeface="Arial" panose="020B0604020202020204" pitchFamily="34" charset="0"/>
                <a:cs typeface="Arial" panose="020B0604020202020204" pitchFamily="34" charset="0"/>
              </a:rPr>
              <a:t>arferion</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cyllunio</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sy’n</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canolbwyntio</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ar</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unigolion</a:t>
            </a:r>
            <a:endParaRPr lang="en-GB" sz="3200" dirty="0">
              <a:latin typeface="Arial" panose="020B0604020202020204" pitchFamily="34" charset="0"/>
              <a:cs typeface="Arial" panose="020B0604020202020204" pitchFamily="34" charset="0"/>
            </a:endParaRPr>
          </a:p>
        </p:txBody>
      </p:sp>
      <p:sp>
        <p:nvSpPr>
          <p:cNvPr id="4" name="Content Placeholder 3"/>
          <p:cNvSpPr>
            <a:spLocks noGrp="1"/>
          </p:cNvSpPr>
          <p:nvPr>
            <p:ph sz="quarter" idx="14"/>
          </p:nvPr>
        </p:nvSpPr>
        <p:spPr>
          <a:xfrm>
            <a:off x="4645152" y="1828800"/>
            <a:ext cx="3822192" cy="4297680"/>
          </a:xfrm>
          <a:prstGeom prst="rect">
            <a:avLst/>
          </a:prstGeom>
        </p:spPr>
        <p:txBody>
          <a:bodyPr>
            <a:normAutofit/>
          </a:bodyPr>
          <a:lstStyle/>
          <a:p>
            <a:r>
              <a:rPr lang="en-GB" sz="3200" i="1" dirty="0" smtClean="0">
                <a:latin typeface="Arial" panose="020B0604020202020204" pitchFamily="34" charset="0"/>
                <a:cs typeface="Arial" panose="020B0604020202020204" pitchFamily="34" charset="0"/>
              </a:rPr>
              <a:t>To provide a critical understanding of the principles and practice of person –centred planning</a:t>
            </a:r>
            <a:endParaRPr lang="en-GB" sz="32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6549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err="1" smtClean="0">
                <a:latin typeface="Arial" panose="020B0604020202020204" pitchFamily="34" charset="0"/>
                <a:cs typeface="Arial" panose="020B0604020202020204" pitchFamily="34" charset="0"/>
              </a:rPr>
              <a:t>Deilliant</a:t>
            </a:r>
            <a:r>
              <a:rPr lang="en-GB" sz="3600" dirty="0" smtClean="0">
                <a:latin typeface="Arial" panose="020B0604020202020204" pitchFamily="34" charset="0"/>
                <a:cs typeface="Arial" panose="020B0604020202020204" pitchFamily="34" charset="0"/>
              </a:rPr>
              <a:t>  </a:t>
            </a:r>
            <a:r>
              <a:rPr lang="en-GB" sz="3600" dirty="0" err="1" smtClean="0">
                <a:latin typeface="Arial" panose="020B0604020202020204" pitchFamily="34" charset="0"/>
                <a:cs typeface="Arial" panose="020B0604020202020204" pitchFamily="34" charset="0"/>
              </a:rPr>
              <a:t>Dysgu</a:t>
            </a:r>
            <a:r>
              <a:rPr lang="en-GB" sz="3600"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perthnasol</a:t>
            </a:r>
            <a:r>
              <a:rPr lang="en-GB" sz="3600" dirty="0" smtClean="0">
                <a:latin typeface="Arial" panose="020B0604020202020204" pitchFamily="34" charset="0"/>
                <a:cs typeface="Arial" panose="020B0604020202020204" pitchFamily="34" charset="0"/>
              </a:rPr>
              <a:t/>
            </a:r>
            <a:br>
              <a:rPr lang="en-GB" sz="3600" dirty="0" smtClean="0">
                <a:latin typeface="Arial" panose="020B0604020202020204" pitchFamily="34" charset="0"/>
                <a:cs typeface="Arial" panose="020B0604020202020204" pitchFamily="34" charset="0"/>
              </a:rPr>
            </a:br>
            <a:r>
              <a:rPr lang="en-GB" sz="3600" dirty="0" smtClean="0">
                <a:latin typeface="Arial" panose="020B0604020202020204" pitchFamily="34" charset="0"/>
                <a:cs typeface="Arial" panose="020B0604020202020204" pitchFamily="34" charset="0"/>
              </a:rPr>
              <a:t>Relevant Learning Outcome </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quarter" idx="13"/>
          </p:nvPr>
        </p:nvSpPr>
        <p:spPr>
          <a:xfrm>
            <a:off x="676655" y="2133600"/>
            <a:ext cx="3822192" cy="3992880"/>
          </a:xfrm>
          <a:prstGeom prst="rect">
            <a:avLst/>
          </a:prstGeom>
        </p:spPr>
        <p:txBody>
          <a:bodyPr>
            <a:normAutofit/>
          </a:bodyPr>
          <a:lstStyle/>
          <a:p>
            <a:r>
              <a:rPr lang="en-GB" sz="3200" dirty="0" err="1" smtClean="0"/>
              <a:t>Adfyfyrio’n</a:t>
            </a:r>
            <a:r>
              <a:rPr lang="en-GB" sz="3200" dirty="0" smtClean="0"/>
              <a:t> </a:t>
            </a:r>
            <a:r>
              <a:rPr lang="en-GB" sz="3200" dirty="0" err="1" smtClean="0"/>
              <a:t>feirniadol</a:t>
            </a:r>
            <a:r>
              <a:rPr lang="en-GB" sz="3200" dirty="0" smtClean="0"/>
              <a:t> </a:t>
            </a:r>
            <a:r>
              <a:rPr lang="en-GB" sz="3200" dirty="0" err="1" smtClean="0"/>
              <a:t>ar</a:t>
            </a:r>
            <a:r>
              <a:rPr lang="en-GB" sz="3200" dirty="0" smtClean="0"/>
              <a:t> </a:t>
            </a:r>
            <a:r>
              <a:rPr lang="en-GB" sz="3200" dirty="0" err="1" smtClean="0"/>
              <a:t>yr</a:t>
            </a:r>
            <a:r>
              <a:rPr lang="en-GB" sz="3200" dirty="0" smtClean="0"/>
              <a:t> </a:t>
            </a:r>
            <a:r>
              <a:rPr lang="en-GB" sz="3200" dirty="0" err="1" smtClean="0"/>
              <a:t>ideoleg</a:t>
            </a:r>
            <a:r>
              <a:rPr lang="en-GB" sz="3200" dirty="0" smtClean="0"/>
              <a:t> </a:t>
            </a:r>
            <a:r>
              <a:rPr lang="en-GB" sz="3200" dirty="0" err="1" smtClean="0"/>
              <a:t>sy’n</a:t>
            </a:r>
            <a:r>
              <a:rPr lang="en-GB" sz="3200" dirty="0" smtClean="0"/>
              <a:t> </a:t>
            </a:r>
            <a:r>
              <a:rPr lang="en-GB" sz="3200" dirty="0" err="1" smtClean="0"/>
              <a:t>ymwneud</a:t>
            </a:r>
            <a:r>
              <a:rPr lang="en-GB" sz="3200" dirty="0" smtClean="0"/>
              <a:t> â </a:t>
            </a:r>
            <a:r>
              <a:rPr lang="en-GB" sz="3200" dirty="0" err="1" smtClean="0"/>
              <a:t>chynllunio</a:t>
            </a:r>
            <a:r>
              <a:rPr lang="en-GB" sz="3200" dirty="0" smtClean="0"/>
              <a:t> </a:t>
            </a:r>
            <a:r>
              <a:rPr lang="en-GB" sz="3200" dirty="0" err="1" smtClean="0"/>
              <a:t>sy’n</a:t>
            </a:r>
            <a:r>
              <a:rPr lang="en-GB" sz="3200" dirty="0" smtClean="0"/>
              <a:t> </a:t>
            </a:r>
            <a:r>
              <a:rPr lang="en-GB" sz="3200" dirty="0" err="1" smtClean="0"/>
              <a:t>canolbwyntio</a:t>
            </a:r>
            <a:r>
              <a:rPr lang="en-GB" sz="3200" dirty="0" smtClean="0"/>
              <a:t> </a:t>
            </a:r>
            <a:r>
              <a:rPr lang="en-GB" sz="3200" dirty="0" err="1" smtClean="0"/>
              <a:t>ar</a:t>
            </a:r>
            <a:r>
              <a:rPr lang="en-GB" sz="3200" dirty="0" smtClean="0"/>
              <a:t> </a:t>
            </a:r>
            <a:r>
              <a:rPr lang="en-GB" sz="3200" dirty="0" err="1" smtClean="0"/>
              <a:t>unigolion</a:t>
            </a:r>
            <a:endParaRPr lang="en-GB" sz="3200" dirty="0"/>
          </a:p>
        </p:txBody>
      </p:sp>
      <p:sp>
        <p:nvSpPr>
          <p:cNvPr id="4" name="Content Placeholder 3"/>
          <p:cNvSpPr>
            <a:spLocks noGrp="1"/>
          </p:cNvSpPr>
          <p:nvPr>
            <p:ph sz="quarter" idx="14"/>
          </p:nvPr>
        </p:nvSpPr>
        <p:spPr>
          <a:xfrm>
            <a:off x="4645152" y="1676400"/>
            <a:ext cx="3822192" cy="4450080"/>
          </a:xfrm>
          <a:prstGeom prst="rect">
            <a:avLst/>
          </a:prstGeom>
        </p:spPr>
        <p:txBody>
          <a:bodyPr>
            <a:normAutofit/>
          </a:bodyPr>
          <a:lstStyle/>
          <a:p>
            <a:pPr marL="64008" indent="0">
              <a:buNone/>
            </a:pPr>
            <a:endParaRPr lang="en-GB" dirty="0"/>
          </a:p>
          <a:p>
            <a:r>
              <a:rPr lang="en-GB" sz="4000" i="1" dirty="0" smtClean="0"/>
              <a:t>Critically reflect on the ideology relating to person-centred planning</a:t>
            </a:r>
            <a:endParaRPr lang="en-GB" sz="4000" i="1" dirty="0"/>
          </a:p>
          <a:p>
            <a:endParaRPr lang="en-GB" dirty="0"/>
          </a:p>
        </p:txBody>
      </p:sp>
    </p:spTree>
    <p:extLst>
      <p:ext uri="{BB962C8B-B14F-4D97-AF65-F5344CB8AC3E}">
        <p14:creationId xmlns:p14="http://schemas.microsoft.com/office/powerpoint/2010/main" val="3212416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latin typeface="Arial" panose="020B0604020202020204" pitchFamily="34" charset="0"/>
                <a:cs typeface="Arial" panose="020B0604020202020204" pitchFamily="34" charset="0"/>
              </a:rPr>
              <a:t>Gorolwg</a:t>
            </a:r>
            <a:r>
              <a:rPr lang="en-GB" dirty="0" smtClean="0">
                <a:latin typeface="Arial" panose="020B0604020202020204" pitchFamily="34" charset="0"/>
                <a:cs typeface="Arial" panose="020B0604020202020204" pitchFamily="34" charset="0"/>
              </a:rPr>
              <a:t> / Overview</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quarter" idx="13"/>
          </p:nvPr>
        </p:nvSpPr>
        <p:spPr>
          <a:xfrm>
            <a:off x="676655" y="2514600"/>
            <a:ext cx="3822192" cy="3611880"/>
          </a:xfrm>
          <a:prstGeom prst="rect">
            <a:avLst/>
          </a:prstGeom>
        </p:spPr>
        <p:txBody>
          <a:bodyPr>
            <a:normAutofit/>
          </a:bodyPr>
          <a:lstStyle/>
          <a:p>
            <a:r>
              <a:rPr lang="en-GB" sz="3200" dirty="0" err="1" smtClean="0"/>
              <a:t>Mathau</a:t>
            </a:r>
            <a:r>
              <a:rPr lang="en-GB" sz="3200" dirty="0" smtClean="0"/>
              <a:t> o </a:t>
            </a:r>
            <a:r>
              <a:rPr lang="en-GB" sz="3200" dirty="0" err="1" smtClean="0"/>
              <a:t>Gynllunio</a:t>
            </a:r>
            <a:r>
              <a:rPr lang="en-GB" sz="3200" dirty="0" smtClean="0"/>
              <a:t> Person </a:t>
            </a:r>
            <a:r>
              <a:rPr lang="en-GB" sz="3200" dirty="0" err="1" smtClean="0"/>
              <a:t>Ganolog</a:t>
            </a:r>
            <a:endParaRPr lang="en-GB" sz="3200" dirty="0"/>
          </a:p>
        </p:txBody>
      </p:sp>
      <p:sp>
        <p:nvSpPr>
          <p:cNvPr id="6" name="Content Placeholder 5"/>
          <p:cNvSpPr>
            <a:spLocks noGrp="1"/>
          </p:cNvSpPr>
          <p:nvPr>
            <p:ph sz="quarter" idx="14"/>
          </p:nvPr>
        </p:nvSpPr>
        <p:spPr>
          <a:xfrm>
            <a:off x="4645152" y="2514600"/>
            <a:ext cx="3822192" cy="3611880"/>
          </a:xfrm>
          <a:prstGeom prst="rect">
            <a:avLst/>
          </a:prstGeom>
        </p:spPr>
        <p:txBody>
          <a:bodyPr>
            <a:normAutofit/>
          </a:bodyPr>
          <a:lstStyle/>
          <a:p>
            <a:r>
              <a:rPr lang="en-GB" sz="3200" i="1" dirty="0" smtClean="0">
                <a:latin typeface="Arial" panose="020B0604020202020204" pitchFamily="34" charset="0"/>
                <a:cs typeface="Arial" panose="020B0604020202020204" pitchFamily="34" charset="0"/>
              </a:rPr>
              <a:t>Person Centred Planning Approaches</a:t>
            </a:r>
          </a:p>
        </p:txBody>
      </p:sp>
    </p:spTree>
    <p:extLst>
      <p:ext uri="{BB962C8B-B14F-4D97-AF65-F5344CB8AC3E}">
        <p14:creationId xmlns:p14="http://schemas.microsoft.com/office/powerpoint/2010/main" val="28641227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smtClean="0"/>
              <a:t>Y </a:t>
            </a:r>
            <a:r>
              <a:rPr lang="en-GB" dirty="0" err="1" smtClean="0"/>
              <a:t>llun</a:t>
            </a:r>
            <a:r>
              <a:rPr lang="en-GB" dirty="0" smtClean="0"/>
              <a:t> </a:t>
            </a:r>
            <a:r>
              <a:rPr lang="en-GB" dirty="0" err="1" smtClean="0"/>
              <a:t>mawr</a:t>
            </a:r>
            <a:r>
              <a:rPr lang="en-GB" dirty="0" smtClean="0"/>
              <a:t/>
            </a:r>
            <a:br>
              <a:rPr lang="en-GB" dirty="0" smtClean="0"/>
            </a:br>
            <a:r>
              <a:rPr lang="en-GB" dirty="0" smtClean="0"/>
              <a:t>The big picture</a:t>
            </a:r>
            <a:endParaRPr lang="cy-GB" dirty="0"/>
          </a:p>
        </p:txBody>
      </p:sp>
      <p:sp>
        <p:nvSpPr>
          <p:cNvPr id="3" name="Content Placeholder 2"/>
          <p:cNvSpPr>
            <a:spLocks noGrp="1"/>
          </p:cNvSpPr>
          <p:nvPr>
            <p:ph sz="quarter" idx="13"/>
          </p:nvPr>
        </p:nvSpPr>
        <p:spPr/>
        <p:txBody>
          <a:bodyPr>
            <a:normAutofit/>
          </a:bodyPr>
          <a:lstStyle/>
          <a:p>
            <a:r>
              <a:rPr lang="en-GB" sz="2400" dirty="0" smtClean="0"/>
              <a:t>CPG – </a:t>
            </a:r>
            <a:r>
              <a:rPr lang="en-GB" sz="2400" dirty="0" err="1" smtClean="0"/>
              <a:t>ideoleg</a:t>
            </a:r>
            <a:r>
              <a:rPr lang="en-GB" sz="2400" dirty="0" smtClean="0"/>
              <a:t> a </a:t>
            </a:r>
            <a:r>
              <a:rPr lang="en-GB" sz="2400" dirty="0" err="1" smtClean="0"/>
              <a:t>fframweithiau</a:t>
            </a:r>
            <a:r>
              <a:rPr lang="en-GB" sz="2400" dirty="0" smtClean="0"/>
              <a:t> </a:t>
            </a:r>
            <a:r>
              <a:rPr lang="en-GB" sz="2400" dirty="0" err="1" smtClean="0"/>
              <a:t>damcaniaethol</a:t>
            </a:r>
            <a:endParaRPr lang="en-GB" sz="2400" dirty="0" smtClean="0"/>
          </a:p>
          <a:p>
            <a:r>
              <a:rPr lang="en-GB" sz="2400" dirty="0" err="1" smtClean="0"/>
              <a:t>Mathau</a:t>
            </a:r>
            <a:r>
              <a:rPr lang="en-GB" sz="2400" dirty="0" smtClean="0"/>
              <a:t> o GPG</a:t>
            </a:r>
          </a:p>
          <a:p>
            <a:r>
              <a:rPr lang="en-GB" sz="2400" dirty="0" err="1" smtClean="0"/>
              <a:t>Defnydd</a:t>
            </a:r>
            <a:r>
              <a:rPr lang="en-GB" sz="2400" dirty="0" smtClean="0"/>
              <a:t> o GPG</a:t>
            </a:r>
          </a:p>
          <a:p>
            <a:r>
              <a:rPr lang="en-GB" sz="2400" dirty="0" err="1" smtClean="0"/>
              <a:t>Rol</a:t>
            </a:r>
            <a:r>
              <a:rPr lang="en-GB" sz="2400" dirty="0" smtClean="0"/>
              <a:t> y </a:t>
            </a:r>
            <a:r>
              <a:rPr lang="en-GB" sz="2400" dirty="0" err="1" smtClean="0"/>
              <a:t>gweithiwr</a:t>
            </a:r>
            <a:r>
              <a:rPr lang="en-GB" sz="2400" dirty="0" smtClean="0"/>
              <a:t> </a:t>
            </a:r>
            <a:r>
              <a:rPr lang="en-GB" sz="2400" dirty="0" err="1" smtClean="0"/>
              <a:t>allweddol</a:t>
            </a:r>
            <a:r>
              <a:rPr lang="en-GB" sz="2400" dirty="0" smtClean="0"/>
              <a:t> o </a:t>
            </a:r>
            <a:r>
              <a:rPr lang="en-GB" sz="2400" dirty="0" err="1" smtClean="0"/>
              <a:t>fewn</a:t>
            </a:r>
            <a:r>
              <a:rPr lang="en-GB" sz="2400" dirty="0" smtClean="0"/>
              <a:t> y </a:t>
            </a:r>
            <a:r>
              <a:rPr lang="en-GB" sz="2400" dirty="0" err="1" smtClean="0"/>
              <a:t>defnydd</a:t>
            </a:r>
            <a:r>
              <a:rPr lang="en-GB" sz="2400" dirty="0" smtClean="0"/>
              <a:t> o GPG</a:t>
            </a:r>
          </a:p>
          <a:p>
            <a:r>
              <a:rPr lang="en-GB" sz="2400" dirty="0" err="1" smtClean="0"/>
              <a:t>Datblygiadau</a:t>
            </a:r>
            <a:r>
              <a:rPr lang="en-GB" sz="2400" dirty="0" smtClean="0"/>
              <a:t> </a:t>
            </a:r>
            <a:r>
              <a:rPr lang="en-GB" sz="2400" dirty="0" err="1" smtClean="0"/>
              <a:t>cyfredol</a:t>
            </a:r>
            <a:endParaRPr lang="cy-GB" sz="2400" dirty="0"/>
          </a:p>
        </p:txBody>
      </p:sp>
      <p:sp>
        <p:nvSpPr>
          <p:cNvPr id="4" name="Content Placeholder 3"/>
          <p:cNvSpPr>
            <a:spLocks noGrp="1"/>
          </p:cNvSpPr>
          <p:nvPr>
            <p:ph sz="quarter" idx="14"/>
          </p:nvPr>
        </p:nvSpPr>
        <p:spPr/>
        <p:txBody>
          <a:bodyPr>
            <a:normAutofit/>
          </a:bodyPr>
          <a:lstStyle/>
          <a:p>
            <a:r>
              <a:rPr lang="en-GB" sz="2400" i="1" dirty="0" smtClean="0"/>
              <a:t>PCP- ideology and theoretical frameworks</a:t>
            </a:r>
          </a:p>
          <a:p>
            <a:r>
              <a:rPr lang="en-GB" sz="2400" i="1" dirty="0" smtClean="0"/>
              <a:t>Approaches used in PCP</a:t>
            </a:r>
          </a:p>
          <a:p>
            <a:r>
              <a:rPr lang="en-GB" sz="2400" i="1" dirty="0" smtClean="0"/>
              <a:t>Applications of PCP </a:t>
            </a:r>
          </a:p>
          <a:p>
            <a:r>
              <a:rPr lang="en-GB" sz="2400" i="1" dirty="0" smtClean="0"/>
              <a:t>Key worker role within applications of PCP</a:t>
            </a:r>
          </a:p>
          <a:p>
            <a:r>
              <a:rPr lang="en-GB" sz="2400" i="1" dirty="0" smtClean="0"/>
              <a:t>Current developments</a:t>
            </a:r>
            <a:endParaRPr lang="cy-GB" sz="2400" i="1" dirty="0"/>
          </a:p>
        </p:txBody>
      </p:sp>
      <p:pic>
        <p:nvPicPr>
          <p:cNvPr id="2050" name="Picture 2" descr="C:\Users\l.roberts\AppData\Local\Microsoft\Windows\Temporary Internet Files\Content.IE5\VT7L4AUG\cr12_1_Self_advocacy_in_North_Lincolnshir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3371" y="5329237"/>
            <a:ext cx="2667000" cy="1366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1969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Tebygrwydd</a:t>
            </a:r>
            <a:r>
              <a:rPr lang="en-GB" dirty="0" smtClean="0"/>
              <a:t> </a:t>
            </a:r>
            <a:r>
              <a:rPr lang="en-GB" dirty="0" err="1" smtClean="0"/>
              <a:t>Rhwng</a:t>
            </a:r>
            <a:r>
              <a:rPr lang="en-GB" dirty="0" smtClean="0"/>
              <a:t> y </a:t>
            </a:r>
            <a:r>
              <a:rPr lang="en-GB" dirty="0" err="1" smtClean="0"/>
              <a:t>mathau</a:t>
            </a:r>
            <a:r>
              <a:rPr lang="en-GB" dirty="0" smtClean="0"/>
              <a:t>  </a:t>
            </a:r>
            <a:br>
              <a:rPr lang="en-GB" dirty="0" smtClean="0"/>
            </a:br>
            <a:r>
              <a:rPr lang="en-GB" dirty="0" smtClean="0"/>
              <a:t>Similarities between Approaches</a:t>
            </a:r>
            <a:endParaRPr lang="cy-GB" dirty="0"/>
          </a:p>
        </p:txBody>
      </p:sp>
      <p:sp>
        <p:nvSpPr>
          <p:cNvPr id="3" name="Content Placeholder 2"/>
          <p:cNvSpPr>
            <a:spLocks noGrp="1"/>
          </p:cNvSpPr>
          <p:nvPr>
            <p:ph sz="quarter" idx="13"/>
          </p:nvPr>
        </p:nvSpPr>
        <p:spPr>
          <a:xfrm>
            <a:off x="685800" y="1536192"/>
            <a:ext cx="3657600" cy="4712208"/>
          </a:xfrm>
        </p:spPr>
        <p:txBody>
          <a:bodyPr>
            <a:normAutofit/>
          </a:bodyPr>
          <a:lstStyle/>
          <a:p>
            <a:r>
              <a:rPr lang="en-GB" dirty="0" smtClean="0"/>
              <a:t>Bod </a:t>
            </a:r>
            <a:r>
              <a:rPr lang="en-GB" dirty="0" err="1" smtClean="0"/>
              <a:t>yn</a:t>
            </a:r>
            <a:r>
              <a:rPr lang="en-GB" dirty="0" smtClean="0"/>
              <a:t> </a:t>
            </a:r>
            <a:r>
              <a:rPr lang="en-GB" dirty="0" err="1" smtClean="0"/>
              <a:t>rhan</a:t>
            </a:r>
            <a:r>
              <a:rPr lang="en-GB" dirty="0" smtClean="0"/>
              <a:t> a </a:t>
            </a:r>
            <a:r>
              <a:rPr lang="en-GB" dirty="0" err="1" smtClean="0"/>
              <a:t>chyfranogi</a:t>
            </a:r>
            <a:r>
              <a:rPr lang="en-GB" dirty="0" smtClean="0"/>
              <a:t> </a:t>
            </a:r>
            <a:r>
              <a:rPr lang="en-GB" dirty="0" err="1" smtClean="0"/>
              <a:t>mewn</a:t>
            </a:r>
            <a:r>
              <a:rPr lang="en-GB" dirty="0" smtClean="0"/>
              <a:t> </a:t>
            </a:r>
            <a:r>
              <a:rPr lang="en-GB" dirty="0" err="1" smtClean="0"/>
              <a:t>bywyd</a:t>
            </a:r>
            <a:r>
              <a:rPr lang="en-GB" dirty="0" smtClean="0"/>
              <a:t> </a:t>
            </a:r>
            <a:r>
              <a:rPr lang="en-GB" dirty="0" err="1" smtClean="0"/>
              <a:t>cymunedol</a:t>
            </a:r>
            <a:endParaRPr lang="en-GB" dirty="0" smtClean="0"/>
          </a:p>
          <a:p>
            <a:r>
              <a:rPr lang="en-GB" dirty="0" err="1" smtClean="0"/>
              <a:t>Datblygu</a:t>
            </a:r>
            <a:r>
              <a:rPr lang="en-GB" dirty="0" smtClean="0"/>
              <a:t> a </a:t>
            </a:r>
            <a:r>
              <a:rPr lang="en-GB" dirty="0" err="1" smtClean="0"/>
              <a:t>pharhau</a:t>
            </a:r>
            <a:r>
              <a:rPr lang="en-GB" dirty="0" smtClean="0"/>
              <a:t> </a:t>
            </a:r>
            <a:r>
              <a:rPr lang="en-GB" dirty="0" err="1" smtClean="0"/>
              <a:t>perthnasau</a:t>
            </a:r>
            <a:r>
              <a:rPr lang="en-GB" dirty="0" smtClean="0"/>
              <a:t> </a:t>
            </a:r>
            <a:r>
              <a:rPr lang="en-GB" dirty="0" err="1" smtClean="0"/>
              <a:t>boddhaol</a:t>
            </a:r>
            <a:endParaRPr lang="en-GB" dirty="0" smtClean="0"/>
          </a:p>
          <a:p>
            <a:r>
              <a:rPr lang="en-GB" dirty="0" err="1" smtClean="0"/>
              <a:t>Datgan</a:t>
            </a:r>
            <a:r>
              <a:rPr lang="en-GB" dirty="0" smtClean="0"/>
              <a:t> </a:t>
            </a:r>
            <a:r>
              <a:rPr lang="en-GB" dirty="0" err="1" smtClean="0"/>
              <a:t>dewis</a:t>
            </a:r>
            <a:r>
              <a:rPr lang="en-GB" dirty="0" smtClean="0"/>
              <a:t> a </a:t>
            </a:r>
            <a:r>
              <a:rPr lang="en-GB" dirty="0" err="1" smtClean="0"/>
              <a:t>gwneud</a:t>
            </a:r>
            <a:r>
              <a:rPr lang="en-GB" dirty="0" smtClean="0"/>
              <a:t> </a:t>
            </a:r>
            <a:r>
              <a:rPr lang="en-GB" dirty="0" err="1" smtClean="0"/>
              <a:t>dewisiadau</a:t>
            </a:r>
            <a:r>
              <a:rPr lang="en-GB" dirty="0" smtClean="0"/>
              <a:t> </a:t>
            </a:r>
            <a:r>
              <a:rPr lang="en-GB" dirty="0" err="1" smtClean="0"/>
              <a:t>mewn</a:t>
            </a:r>
            <a:r>
              <a:rPr lang="en-GB" dirty="0" smtClean="0"/>
              <a:t> </a:t>
            </a:r>
            <a:r>
              <a:rPr lang="en-GB" dirty="0" err="1" smtClean="0"/>
              <a:t>bywyd</a:t>
            </a:r>
            <a:r>
              <a:rPr lang="en-GB" dirty="0" smtClean="0"/>
              <a:t> bob </a:t>
            </a:r>
            <a:r>
              <a:rPr lang="en-GB" dirty="0" err="1" smtClean="0"/>
              <a:t>dydd</a:t>
            </a:r>
            <a:endParaRPr lang="en-GB" dirty="0" smtClean="0"/>
          </a:p>
          <a:p>
            <a:r>
              <a:rPr lang="en-GB" dirty="0" smtClean="0"/>
              <a:t>Cael </a:t>
            </a:r>
            <a:r>
              <a:rPr lang="en-GB" dirty="0" err="1" smtClean="0"/>
              <a:t>cyfleoedd</a:t>
            </a:r>
            <a:r>
              <a:rPr lang="en-GB" dirty="0" smtClean="0"/>
              <a:t> </a:t>
            </a:r>
            <a:r>
              <a:rPr lang="en-GB" dirty="0" err="1" smtClean="0"/>
              <a:t>i</a:t>
            </a:r>
            <a:r>
              <a:rPr lang="en-GB" dirty="0" smtClean="0"/>
              <a:t> </a:t>
            </a:r>
            <a:r>
              <a:rPr lang="en-GB" dirty="0" err="1" smtClean="0"/>
              <a:t>gyflawni</a:t>
            </a:r>
            <a:r>
              <a:rPr lang="en-GB" dirty="0" smtClean="0"/>
              <a:t> </a:t>
            </a:r>
            <a:r>
              <a:rPr lang="en-GB" dirty="0" err="1" smtClean="0"/>
              <a:t>rolau</a:t>
            </a:r>
            <a:r>
              <a:rPr lang="en-GB" dirty="0" smtClean="0"/>
              <a:t> â </a:t>
            </a:r>
            <a:r>
              <a:rPr lang="en-GB" dirty="0" err="1" smtClean="0"/>
              <a:t>pharch</a:t>
            </a:r>
            <a:r>
              <a:rPr lang="en-GB" dirty="0" smtClean="0"/>
              <a:t> a </a:t>
            </a:r>
            <a:r>
              <a:rPr lang="en-GB" dirty="0" err="1" smtClean="0"/>
              <a:t>byw</a:t>
            </a:r>
            <a:r>
              <a:rPr lang="en-GB" dirty="0" smtClean="0"/>
              <a:t> </a:t>
            </a:r>
            <a:r>
              <a:rPr lang="en-GB" dirty="0" err="1" smtClean="0"/>
              <a:t>gydag</a:t>
            </a:r>
            <a:r>
              <a:rPr lang="en-GB" dirty="0" smtClean="0"/>
              <a:t> </a:t>
            </a:r>
            <a:r>
              <a:rPr lang="en-GB" dirty="0" err="1" smtClean="0"/>
              <a:t>urddas</a:t>
            </a:r>
            <a:endParaRPr lang="en-GB" dirty="0" smtClean="0"/>
          </a:p>
          <a:p>
            <a:r>
              <a:rPr lang="en-GB" dirty="0" err="1" smtClean="0"/>
              <a:t>Parhau</a:t>
            </a:r>
            <a:r>
              <a:rPr lang="en-GB" dirty="0" smtClean="0"/>
              <a:t> </a:t>
            </a:r>
            <a:r>
              <a:rPr lang="en-GB" dirty="0" err="1" smtClean="0"/>
              <a:t>i</a:t>
            </a:r>
            <a:r>
              <a:rPr lang="en-GB" dirty="0" smtClean="0"/>
              <a:t> </a:t>
            </a:r>
            <a:r>
              <a:rPr lang="en-GB" dirty="0" err="1" smtClean="0"/>
              <a:t>ddatblygu</a:t>
            </a:r>
            <a:r>
              <a:rPr lang="en-GB" dirty="0" smtClean="0"/>
              <a:t> </a:t>
            </a:r>
            <a:r>
              <a:rPr lang="en-GB" dirty="0" err="1" smtClean="0"/>
              <a:t>galluoedd</a:t>
            </a:r>
            <a:r>
              <a:rPr lang="en-GB" dirty="0" smtClean="0"/>
              <a:t> </a:t>
            </a:r>
            <a:r>
              <a:rPr lang="en-GB" dirty="0" err="1" smtClean="0"/>
              <a:t>personol</a:t>
            </a:r>
            <a:endParaRPr lang="cy-GB" dirty="0"/>
          </a:p>
        </p:txBody>
      </p:sp>
      <p:sp>
        <p:nvSpPr>
          <p:cNvPr id="4" name="Content Placeholder 3"/>
          <p:cNvSpPr>
            <a:spLocks noGrp="1"/>
          </p:cNvSpPr>
          <p:nvPr>
            <p:ph sz="quarter" idx="14"/>
          </p:nvPr>
        </p:nvSpPr>
        <p:spPr>
          <a:xfrm>
            <a:off x="4800600" y="1536192"/>
            <a:ext cx="3657600" cy="4407408"/>
          </a:xfrm>
        </p:spPr>
        <p:txBody>
          <a:bodyPr>
            <a:normAutofit lnSpcReduction="10000"/>
          </a:bodyPr>
          <a:lstStyle/>
          <a:p>
            <a:r>
              <a:rPr lang="en-GB" i="1" dirty="0" smtClean="0"/>
              <a:t>Be part of and participate in community life</a:t>
            </a:r>
          </a:p>
          <a:p>
            <a:r>
              <a:rPr lang="en-GB" i="1" dirty="0" smtClean="0"/>
              <a:t>Gain and maintain satisfying relationships</a:t>
            </a:r>
          </a:p>
          <a:p>
            <a:r>
              <a:rPr lang="en-GB" i="1" dirty="0" smtClean="0"/>
              <a:t>Express preferences and make choices in everyday life</a:t>
            </a:r>
          </a:p>
          <a:p>
            <a:r>
              <a:rPr lang="en-GB" i="1" dirty="0" smtClean="0"/>
              <a:t>Have opportunities to </a:t>
            </a:r>
            <a:r>
              <a:rPr lang="en-GB" i="1" dirty="0" err="1" smtClean="0"/>
              <a:t>fulfill</a:t>
            </a:r>
            <a:r>
              <a:rPr lang="en-GB" i="1" dirty="0" smtClean="0"/>
              <a:t> respected roles and to live with dignity</a:t>
            </a:r>
          </a:p>
          <a:p>
            <a:r>
              <a:rPr lang="en-GB" i="1" dirty="0" smtClean="0"/>
              <a:t>Continue to develop personal competencies</a:t>
            </a:r>
          </a:p>
          <a:p>
            <a:r>
              <a:rPr lang="en-GB" sz="1700" dirty="0" smtClean="0"/>
              <a:t>( Kincaid 1996 cited in </a:t>
            </a:r>
            <a:r>
              <a:rPr lang="en-GB" sz="1700" dirty="0" err="1" smtClean="0"/>
              <a:t>Holburn</a:t>
            </a:r>
            <a:r>
              <a:rPr lang="en-GB" sz="1700" dirty="0" smtClean="0"/>
              <a:t> &amp; Vietze,2002, p. 33)</a:t>
            </a:r>
            <a:endParaRPr lang="cy-GB" sz="1700" dirty="0"/>
          </a:p>
        </p:txBody>
      </p:sp>
      <p:pic>
        <p:nvPicPr>
          <p:cNvPr id="1026" name="Picture 2" descr="C:\Users\l.roberts\AppData\Local\Microsoft\Windows\Temporary Internet Files\Content.IE5\6IDJCSBB\PCP_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5715000"/>
            <a:ext cx="1272153" cy="106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1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dirty="0"/>
          </a:p>
        </p:txBody>
      </p:sp>
      <p:sp>
        <p:nvSpPr>
          <p:cNvPr id="3" name="Content Placeholder 2"/>
          <p:cNvSpPr>
            <a:spLocks noGrp="1"/>
          </p:cNvSpPr>
          <p:nvPr>
            <p:ph sz="quarter" idx="13"/>
          </p:nvPr>
        </p:nvSpPr>
        <p:spPr>
          <a:xfrm>
            <a:off x="685800" y="1536192"/>
            <a:ext cx="3657600" cy="5169408"/>
          </a:xfrm>
        </p:spPr>
        <p:txBody>
          <a:bodyPr>
            <a:normAutofit/>
          </a:bodyPr>
          <a:lstStyle/>
          <a:p>
            <a:r>
              <a:rPr lang="en-GB" sz="2800" dirty="0" err="1" smtClean="0"/>
              <a:t>Cynllunio</a:t>
            </a:r>
            <a:r>
              <a:rPr lang="en-GB" sz="2800" dirty="0" smtClean="0"/>
              <a:t> </a:t>
            </a:r>
            <a:r>
              <a:rPr lang="en-GB" sz="2800" dirty="0" err="1" smtClean="0"/>
              <a:t>Dyfodol</a:t>
            </a:r>
            <a:r>
              <a:rPr lang="en-GB" sz="2800" dirty="0" smtClean="0"/>
              <a:t> </a:t>
            </a:r>
            <a:r>
              <a:rPr lang="en-GB" sz="2800" dirty="0" err="1" smtClean="0"/>
              <a:t>Personol</a:t>
            </a:r>
            <a:endParaRPr lang="en-GB" sz="2800" dirty="0" smtClean="0"/>
          </a:p>
          <a:p>
            <a:r>
              <a:rPr lang="en-GB" sz="2800" dirty="0" err="1" smtClean="0"/>
              <a:t>MAPiau</a:t>
            </a:r>
            <a:endParaRPr lang="en-GB" sz="2800" dirty="0" smtClean="0"/>
          </a:p>
          <a:p>
            <a:r>
              <a:rPr lang="en-GB" sz="2800" dirty="0" smtClean="0"/>
              <a:t>PATHs</a:t>
            </a:r>
          </a:p>
          <a:p>
            <a:r>
              <a:rPr lang="en-GB" sz="2800" dirty="0" err="1" smtClean="0"/>
              <a:t>Proffiliau</a:t>
            </a:r>
            <a:r>
              <a:rPr lang="en-GB" sz="2800" dirty="0" smtClean="0"/>
              <a:t> Un </a:t>
            </a:r>
            <a:r>
              <a:rPr lang="en-GB" sz="2800" dirty="0" err="1" smtClean="0"/>
              <a:t>Tudalen</a:t>
            </a:r>
            <a:endParaRPr lang="en-GB" sz="2800" smtClean="0"/>
          </a:p>
          <a:p>
            <a:r>
              <a:rPr lang="en-GB" sz="2800" smtClean="0"/>
              <a:t>Adolygiadau</a:t>
            </a:r>
            <a:r>
              <a:rPr lang="en-GB" sz="2800" dirty="0" smtClean="0"/>
              <a:t> Person </a:t>
            </a:r>
            <a:r>
              <a:rPr lang="en-GB" sz="2800" dirty="0" err="1" smtClean="0"/>
              <a:t>Ganolog</a:t>
            </a:r>
            <a:endParaRPr lang="en-GB" sz="2800" dirty="0" smtClean="0"/>
          </a:p>
          <a:p>
            <a:pPr marL="68580" indent="0">
              <a:buNone/>
            </a:pPr>
            <a:r>
              <a:rPr lang="en-GB" sz="2800" dirty="0"/>
              <a:t>(Sanderson, 2015)</a:t>
            </a:r>
          </a:p>
          <a:p>
            <a:pPr>
              <a:buFont typeface="Arial" panose="020B0604020202020204" pitchFamily="34" charset="0"/>
              <a:buChar char="•"/>
            </a:pPr>
            <a:endParaRPr lang="cy-GB" dirty="0"/>
          </a:p>
        </p:txBody>
      </p:sp>
      <p:sp>
        <p:nvSpPr>
          <p:cNvPr id="4" name="Content Placeholder 3"/>
          <p:cNvSpPr>
            <a:spLocks noGrp="1"/>
          </p:cNvSpPr>
          <p:nvPr>
            <p:ph sz="quarter" idx="14"/>
          </p:nvPr>
        </p:nvSpPr>
        <p:spPr>
          <a:xfrm>
            <a:off x="4800600" y="1524000"/>
            <a:ext cx="3657600" cy="3877056"/>
          </a:xfrm>
        </p:spPr>
        <p:txBody>
          <a:bodyPr>
            <a:noAutofit/>
          </a:bodyPr>
          <a:lstStyle/>
          <a:p>
            <a:r>
              <a:rPr lang="en-GB" sz="2400" i="1" dirty="0" smtClean="0"/>
              <a:t>Personal Futures Planning</a:t>
            </a:r>
          </a:p>
          <a:p>
            <a:r>
              <a:rPr lang="en-GB" sz="2400" i="1" dirty="0" smtClean="0"/>
              <a:t>MAPS</a:t>
            </a:r>
          </a:p>
          <a:p>
            <a:r>
              <a:rPr lang="en-GB" sz="2400" i="1" dirty="0" smtClean="0"/>
              <a:t>PATH</a:t>
            </a:r>
          </a:p>
          <a:p>
            <a:r>
              <a:rPr lang="en-GB" sz="2400" i="1" dirty="0" smtClean="0"/>
              <a:t>One Page Profiles</a:t>
            </a:r>
          </a:p>
          <a:p>
            <a:r>
              <a:rPr lang="en-GB" sz="2400" i="1" dirty="0" smtClean="0"/>
              <a:t>Person Centred Reviews</a:t>
            </a:r>
          </a:p>
          <a:p>
            <a:pPr marL="68580" indent="0">
              <a:buNone/>
            </a:pPr>
            <a:r>
              <a:rPr lang="en-GB" sz="2400" dirty="0" smtClean="0"/>
              <a:t>(Sanderson, 2015)</a:t>
            </a:r>
          </a:p>
        </p:txBody>
      </p:sp>
      <p:pic>
        <p:nvPicPr>
          <p:cNvPr id="1026" name="Picture 2" descr="C:\Users\l.roberts\AppData\Local\Microsoft\Windows\Temporary Internet Files\Content.IE5\FDGQFACQ\Stakeholder-Relationship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5800" y="228600"/>
            <a:ext cx="7848600" cy="1218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5594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sz="3200" dirty="0" smtClean="0"/>
              <a:t>Personal futures planning</a:t>
            </a:r>
            <a:endParaRPr lang="cy-GB" sz="3200" dirty="0"/>
          </a:p>
        </p:txBody>
      </p:sp>
      <p:sp>
        <p:nvSpPr>
          <p:cNvPr id="4" name="Content Placeholder 3"/>
          <p:cNvSpPr>
            <a:spLocks noGrp="1"/>
          </p:cNvSpPr>
          <p:nvPr>
            <p:ph idx="1"/>
          </p:nvPr>
        </p:nvSpPr>
        <p:spPr>
          <a:xfrm>
            <a:off x="685800" y="1600200"/>
            <a:ext cx="7772400" cy="4800599"/>
          </a:xfrm>
        </p:spPr>
        <p:txBody>
          <a:bodyPr>
            <a:normAutofit/>
          </a:bodyPr>
          <a:lstStyle/>
          <a:p>
            <a:r>
              <a:rPr lang="en-US" sz="2400" b="1" dirty="0"/>
              <a:t>"The person futures planning process suggests a series of tasks and provides a set of tools to help us begin the process with people to uncover their capacities, to discover opportunities in the local community, and to invent new service responses that help more than get in the way" </a:t>
            </a:r>
            <a:r>
              <a:rPr lang="en-US" sz="2400" b="1" dirty="0" smtClean="0"/>
              <a:t>Mount, 1992, cited in Sanderson, 2015</a:t>
            </a:r>
          </a:p>
          <a:p>
            <a:r>
              <a:rPr lang="en-US" sz="2400" b="1" dirty="0" smtClean="0"/>
              <a:t>A planning process that is about</a:t>
            </a:r>
          </a:p>
          <a:p>
            <a:pPr lvl="1"/>
            <a:r>
              <a:rPr lang="en-GB" sz="2000" dirty="0" smtClean="0"/>
              <a:t>Getting to know the person and what their life is like now</a:t>
            </a:r>
          </a:p>
          <a:p>
            <a:pPr lvl="1"/>
            <a:r>
              <a:rPr lang="en-GB" sz="2000" dirty="0" smtClean="0"/>
              <a:t>Developing ideas about what they would like in the future</a:t>
            </a:r>
          </a:p>
          <a:p>
            <a:pPr lvl="1"/>
            <a:r>
              <a:rPr lang="en-GB" sz="2000" dirty="0" smtClean="0"/>
              <a:t>Taking action towards this including what resources are available in the community to enable change to happen</a:t>
            </a:r>
            <a:endParaRPr lang="cy-GB" sz="2000" dirty="0"/>
          </a:p>
        </p:txBody>
      </p:sp>
      <p:pic>
        <p:nvPicPr>
          <p:cNvPr id="1027" name="Picture 3" descr="C:\Users\l.roberts\AppData\Local\Microsoft\Windows\Temporary Internet Files\Content.IE5\VT7L4AUG\future-direction-sig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828800"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2660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r"/>
            <a:r>
              <a:rPr lang="en-GB" sz="2800" dirty="0" smtClean="0"/>
              <a:t>Extracts from Joyce’s personal futures plan : </a:t>
            </a:r>
            <a:r>
              <a:rPr lang="en-GB" sz="2800" dirty="0" err="1" smtClean="0"/>
              <a:t>sanderson</a:t>
            </a:r>
            <a:r>
              <a:rPr lang="en-GB" sz="2800" dirty="0" smtClean="0"/>
              <a:t> 2015</a:t>
            </a:r>
            <a:endParaRPr lang="cy-GB" sz="2800" dirty="0"/>
          </a:p>
        </p:txBody>
      </p:sp>
      <p:pic>
        <p:nvPicPr>
          <p:cNvPr id="2050" name="Picture 2"/>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685800" y="1600200"/>
            <a:ext cx="3500767" cy="426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5199661" y="1536700"/>
            <a:ext cx="3639539" cy="4254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descr="C:\Users\l.roberts\AppData\Local\Microsoft\Windows\Temporary Internet Files\Content.IE5\VT7L4AUG\future-direction-sign[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752600"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312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err="1" smtClean="0"/>
              <a:t>Tasg</a:t>
            </a:r>
            <a:r>
              <a:rPr lang="en-GB" dirty="0" smtClean="0"/>
              <a:t>/ TASK</a:t>
            </a:r>
            <a:endParaRPr lang="cy-GB" dirty="0"/>
          </a:p>
        </p:txBody>
      </p:sp>
      <p:sp>
        <p:nvSpPr>
          <p:cNvPr id="3" name="Content Placeholder 2"/>
          <p:cNvSpPr>
            <a:spLocks noGrp="1"/>
          </p:cNvSpPr>
          <p:nvPr>
            <p:ph sz="quarter" idx="13"/>
          </p:nvPr>
        </p:nvSpPr>
        <p:spPr/>
        <p:txBody>
          <a:bodyPr>
            <a:normAutofit/>
          </a:bodyPr>
          <a:lstStyle/>
          <a:p>
            <a:r>
              <a:rPr lang="en-GB" sz="2800" dirty="0" err="1" smtClean="0"/>
              <a:t>Adlewyrchwch</a:t>
            </a:r>
            <a:r>
              <a:rPr lang="en-GB" sz="2800" dirty="0" smtClean="0"/>
              <a:t> </a:t>
            </a:r>
            <a:r>
              <a:rPr lang="en-GB" sz="2800" dirty="0" err="1" smtClean="0"/>
              <a:t>ar</a:t>
            </a:r>
            <a:r>
              <a:rPr lang="en-GB" sz="2800" dirty="0"/>
              <a:t> </a:t>
            </a:r>
            <a:r>
              <a:rPr lang="en-GB" sz="2800" dirty="0" smtClean="0"/>
              <a:t>‘</a:t>
            </a:r>
            <a:r>
              <a:rPr lang="en-GB" sz="2800" dirty="0" err="1" smtClean="0"/>
              <a:t>Gynllunio</a:t>
            </a:r>
            <a:r>
              <a:rPr lang="en-GB" sz="2800" dirty="0" smtClean="0"/>
              <a:t> </a:t>
            </a:r>
            <a:r>
              <a:rPr lang="en-GB" sz="2800" dirty="0" err="1" smtClean="0"/>
              <a:t>Dyfodol</a:t>
            </a:r>
            <a:r>
              <a:rPr lang="en-GB" sz="2800" dirty="0" smtClean="0"/>
              <a:t> </a:t>
            </a:r>
            <a:r>
              <a:rPr lang="en-GB" sz="2800" dirty="0" err="1" smtClean="0"/>
              <a:t>Personol</a:t>
            </a:r>
            <a:r>
              <a:rPr lang="en-GB" sz="2800" dirty="0" smtClean="0"/>
              <a:t>’</a:t>
            </a:r>
          </a:p>
          <a:p>
            <a:r>
              <a:rPr lang="en-GB" sz="2800" dirty="0" err="1" smtClean="0"/>
              <a:t>Cyfleoedd</a:t>
            </a:r>
            <a:r>
              <a:rPr lang="en-GB" sz="2800" dirty="0" smtClean="0"/>
              <a:t>?</a:t>
            </a:r>
          </a:p>
          <a:p>
            <a:r>
              <a:rPr lang="en-GB" sz="2800" dirty="0" err="1" smtClean="0"/>
              <a:t>Rhwystrau</a:t>
            </a:r>
            <a:r>
              <a:rPr lang="en-GB" sz="2800" dirty="0" smtClean="0"/>
              <a:t>?</a:t>
            </a:r>
          </a:p>
          <a:p>
            <a:r>
              <a:rPr lang="en-GB" sz="2800" dirty="0" err="1" smtClean="0"/>
              <a:t>Adborth</a:t>
            </a:r>
            <a:endParaRPr lang="cy-GB" sz="2800" dirty="0"/>
          </a:p>
        </p:txBody>
      </p:sp>
      <p:sp>
        <p:nvSpPr>
          <p:cNvPr id="4" name="Content Placeholder 3"/>
          <p:cNvSpPr>
            <a:spLocks noGrp="1"/>
          </p:cNvSpPr>
          <p:nvPr>
            <p:ph sz="quarter" idx="14"/>
          </p:nvPr>
        </p:nvSpPr>
        <p:spPr/>
        <p:txBody>
          <a:bodyPr>
            <a:normAutofit/>
          </a:bodyPr>
          <a:lstStyle/>
          <a:p>
            <a:r>
              <a:rPr lang="en-GB" sz="2800" i="1" dirty="0" smtClean="0"/>
              <a:t>Reflect on ‘Personal Futures Planning’</a:t>
            </a:r>
          </a:p>
          <a:p>
            <a:r>
              <a:rPr lang="en-GB" sz="2800" i="1" dirty="0" smtClean="0"/>
              <a:t>Opportunities?</a:t>
            </a:r>
          </a:p>
          <a:p>
            <a:r>
              <a:rPr lang="en-GB" sz="2800" i="1" dirty="0" smtClean="0"/>
              <a:t>Barriers?</a:t>
            </a:r>
          </a:p>
          <a:p>
            <a:r>
              <a:rPr lang="en-GB" sz="2800" i="1" dirty="0" smtClean="0"/>
              <a:t>Feedback</a:t>
            </a:r>
            <a:endParaRPr lang="cy-GB" sz="2800" i="1" dirty="0"/>
          </a:p>
        </p:txBody>
      </p:sp>
      <p:pic>
        <p:nvPicPr>
          <p:cNvPr id="8195" name="Picture 3" descr="C:\Users\l.roberts\AppData\Local\Microsoft\Windows\Temporary Internet Files\Content.IE5\S9T0P2O1\blog-comment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381000"/>
            <a:ext cx="3895725" cy="1014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9801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Critique</a:t>
            </a:r>
            <a:endParaRPr lang="cy-GB" dirty="0"/>
          </a:p>
        </p:txBody>
      </p:sp>
      <p:sp>
        <p:nvSpPr>
          <p:cNvPr id="3" name="Content Placeholder 2"/>
          <p:cNvSpPr>
            <a:spLocks noGrp="1"/>
          </p:cNvSpPr>
          <p:nvPr>
            <p:ph sz="quarter" idx="13"/>
          </p:nvPr>
        </p:nvSpPr>
        <p:spPr>
          <a:xfrm>
            <a:off x="685800" y="1536192"/>
            <a:ext cx="3657600" cy="4864608"/>
          </a:xfrm>
        </p:spPr>
        <p:txBody>
          <a:bodyPr>
            <a:normAutofit/>
          </a:bodyPr>
          <a:lstStyle/>
          <a:p>
            <a:r>
              <a:rPr lang="en-GB" dirty="0" err="1" smtClean="0"/>
              <a:t>Rheoli</a:t>
            </a:r>
            <a:r>
              <a:rPr lang="en-GB" dirty="0" smtClean="0"/>
              <a:t> </a:t>
            </a:r>
            <a:r>
              <a:rPr lang="en-GB" dirty="0" err="1" smtClean="0"/>
              <a:t>blaenoriaethau</a:t>
            </a:r>
            <a:r>
              <a:rPr lang="en-GB" dirty="0" smtClean="0"/>
              <a:t> </a:t>
            </a:r>
            <a:r>
              <a:rPr lang="en-GB" dirty="0" err="1" smtClean="0"/>
              <a:t>sydd</a:t>
            </a:r>
            <a:r>
              <a:rPr lang="en-GB" dirty="0" smtClean="0"/>
              <a:t> </a:t>
            </a:r>
            <a:r>
              <a:rPr lang="en-GB" dirty="0" err="1" smtClean="0"/>
              <a:t>yn</a:t>
            </a:r>
            <a:r>
              <a:rPr lang="en-GB" dirty="0" smtClean="0"/>
              <a:t> </a:t>
            </a:r>
            <a:r>
              <a:rPr lang="en-GB" dirty="0" err="1" smtClean="0"/>
              <a:t>gwrthdaro</a:t>
            </a:r>
            <a:endParaRPr lang="en-GB" dirty="0" smtClean="0"/>
          </a:p>
          <a:p>
            <a:r>
              <a:rPr lang="en-GB" dirty="0" smtClean="0"/>
              <a:t>CPG- </a:t>
            </a:r>
            <a:r>
              <a:rPr lang="en-GB" dirty="0" err="1" smtClean="0"/>
              <a:t>cyfleoedd</a:t>
            </a:r>
            <a:r>
              <a:rPr lang="en-GB" dirty="0" smtClean="0"/>
              <a:t> am </a:t>
            </a:r>
            <a:r>
              <a:rPr lang="en-GB" dirty="0" err="1" smtClean="0"/>
              <a:t>gefnogaeth</a:t>
            </a:r>
            <a:r>
              <a:rPr lang="en-GB" dirty="0" smtClean="0"/>
              <a:t> </a:t>
            </a:r>
            <a:r>
              <a:rPr lang="en-GB" dirty="0" err="1" smtClean="0"/>
              <a:t>hyblyg</a:t>
            </a:r>
            <a:r>
              <a:rPr lang="en-GB" dirty="0" smtClean="0"/>
              <a:t> ac </a:t>
            </a:r>
            <a:r>
              <a:rPr lang="en-GB" dirty="0" err="1" smtClean="0"/>
              <a:t>ariannu</a:t>
            </a:r>
            <a:r>
              <a:rPr lang="en-GB" dirty="0" smtClean="0"/>
              <a:t> </a:t>
            </a:r>
            <a:r>
              <a:rPr lang="en-GB" dirty="0" err="1" smtClean="0"/>
              <a:t>sefydlog</a:t>
            </a:r>
            <a:endParaRPr lang="en-GB" dirty="0" smtClean="0"/>
          </a:p>
          <a:p>
            <a:r>
              <a:rPr lang="en-GB" dirty="0" err="1" smtClean="0"/>
              <a:t>Modelau</a:t>
            </a:r>
            <a:r>
              <a:rPr lang="en-GB" dirty="0" smtClean="0"/>
              <a:t> </a:t>
            </a:r>
            <a:r>
              <a:rPr lang="en-GB" dirty="0" err="1" smtClean="0"/>
              <a:t>traddodiadol</a:t>
            </a:r>
            <a:r>
              <a:rPr lang="en-GB" dirty="0" smtClean="0"/>
              <a:t> </a:t>
            </a:r>
            <a:r>
              <a:rPr lang="en-GB" dirty="0" err="1" smtClean="0"/>
              <a:t>gwasanaeth</a:t>
            </a:r>
            <a:r>
              <a:rPr lang="en-GB" dirty="0" smtClean="0"/>
              <a:t> </a:t>
            </a:r>
            <a:r>
              <a:rPr lang="en-GB" dirty="0" err="1" smtClean="0"/>
              <a:t>yn</a:t>
            </a:r>
            <a:r>
              <a:rPr lang="en-GB" dirty="0" smtClean="0"/>
              <a:t> </a:t>
            </a:r>
            <a:r>
              <a:rPr lang="en-GB" dirty="0" err="1" smtClean="0"/>
              <a:t>darparu</a:t>
            </a:r>
            <a:r>
              <a:rPr lang="en-GB" dirty="0" smtClean="0"/>
              <a:t> </a:t>
            </a:r>
            <a:r>
              <a:rPr lang="en-GB" dirty="0" err="1" smtClean="0"/>
              <a:t>canolfannau</a:t>
            </a:r>
            <a:r>
              <a:rPr lang="en-GB" dirty="0" smtClean="0"/>
              <a:t> </a:t>
            </a:r>
            <a:r>
              <a:rPr lang="en-GB" dirty="0" err="1" smtClean="0"/>
              <a:t>gofal</a:t>
            </a:r>
            <a:r>
              <a:rPr lang="en-GB" dirty="0" smtClean="0"/>
              <a:t> </a:t>
            </a:r>
            <a:r>
              <a:rPr lang="en-GB" dirty="0" err="1" smtClean="0"/>
              <a:t>dydd</a:t>
            </a:r>
            <a:r>
              <a:rPr lang="en-GB" dirty="0" smtClean="0"/>
              <a:t> a </a:t>
            </a:r>
            <a:r>
              <a:rPr lang="en-GB" dirty="0" err="1" smtClean="0"/>
              <a:t>rhaglenni</a:t>
            </a:r>
            <a:r>
              <a:rPr lang="en-GB" dirty="0" smtClean="0"/>
              <a:t> </a:t>
            </a:r>
            <a:r>
              <a:rPr lang="en-GB" dirty="0" err="1" smtClean="0"/>
              <a:t>ymyrraeth</a:t>
            </a:r>
            <a:endParaRPr lang="en-GB" dirty="0" smtClean="0"/>
          </a:p>
          <a:p>
            <a:r>
              <a:rPr lang="en-GB" dirty="0" err="1" smtClean="0"/>
              <a:t>Blaenoriaethau</a:t>
            </a:r>
            <a:r>
              <a:rPr lang="en-GB" dirty="0" smtClean="0"/>
              <a:t> </a:t>
            </a:r>
            <a:r>
              <a:rPr lang="en-GB" dirty="0" err="1" smtClean="0"/>
              <a:t>yn</a:t>
            </a:r>
            <a:r>
              <a:rPr lang="en-GB" dirty="0" smtClean="0"/>
              <a:t> </a:t>
            </a:r>
            <a:r>
              <a:rPr lang="en-GB" dirty="0" err="1" smtClean="0"/>
              <a:t>aml</a:t>
            </a:r>
            <a:r>
              <a:rPr lang="en-GB" dirty="0" smtClean="0"/>
              <a:t> </a:t>
            </a:r>
            <a:r>
              <a:rPr lang="en-GB" dirty="0" err="1" smtClean="0"/>
              <a:t>yn</a:t>
            </a:r>
            <a:r>
              <a:rPr lang="en-GB" dirty="0" smtClean="0"/>
              <a:t> </a:t>
            </a:r>
            <a:r>
              <a:rPr lang="en-GB" dirty="0" err="1" smtClean="0"/>
              <a:t>adlewyrchu</a:t>
            </a:r>
            <a:r>
              <a:rPr lang="en-GB" dirty="0" smtClean="0"/>
              <a:t> </a:t>
            </a:r>
            <a:r>
              <a:rPr lang="en-GB" dirty="0" err="1" smtClean="0"/>
              <a:t>cydymffurfiad</a:t>
            </a:r>
            <a:r>
              <a:rPr lang="en-GB" dirty="0" smtClean="0"/>
              <a:t> </a:t>
            </a:r>
            <a:r>
              <a:rPr lang="en-GB" dirty="0" err="1" smtClean="0"/>
              <a:t>gyda</a:t>
            </a:r>
            <a:r>
              <a:rPr lang="en-GB" dirty="0" smtClean="0"/>
              <a:t> </a:t>
            </a:r>
            <a:r>
              <a:rPr lang="en-GB" dirty="0" err="1" smtClean="0"/>
              <a:t>safonau</a:t>
            </a:r>
            <a:r>
              <a:rPr lang="en-GB" dirty="0" smtClean="0"/>
              <a:t> </a:t>
            </a:r>
            <a:r>
              <a:rPr lang="en-GB" dirty="0" err="1" smtClean="0"/>
              <a:t>rheoledig</a:t>
            </a:r>
            <a:r>
              <a:rPr lang="en-GB" dirty="0" smtClean="0"/>
              <a:t> </a:t>
            </a:r>
            <a:r>
              <a:rPr lang="en-GB" dirty="0" err="1" smtClean="0"/>
              <a:t>yn</a:t>
            </a:r>
            <a:r>
              <a:rPr lang="en-GB" dirty="0" smtClean="0"/>
              <a:t> </a:t>
            </a:r>
            <a:r>
              <a:rPr lang="en-GB" dirty="0" err="1" smtClean="0"/>
              <a:t>hytrach</a:t>
            </a:r>
            <a:r>
              <a:rPr lang="en-GB" dirty="0" smtClean="0"/>
              <a:t> </a:t>
            </a:r>
            <a:r>
              <a:rPr lang="en-GB" dirty="0" err="1" smtClean="0"/>
              <a:t>na</a:t>
            </a:r>
            <a:r>
              <a:rPr lang="en-GB" dirty="0" smtClean="0"/>
              <a:t> </a:t>
            </a:r>
            <a:r>
              <a:rPr lang="en-GB" dirty="0" err="1" smtClean="0"/>
              <a:t>dymuniadau</a:t>
            </a:r>
            <a:r>
              <a:rPr lang="en-GB" dirty="0" smtClean="0"/>
              <a:t> </a:t>
            </a:r>
            <a:r>
              <a:rPr lang="en-GB" dirty="0" err="1" smtClean="0"/>
              <a:t>unigol</a:t>
            </a:r>
            <a:endParaRPr lang="cy-GB" dirty="0"/>
          </a:p>
        </p:txBody>
      </p:sp>
      <p:sp>
        <p:nvSpPr>
          <p:cNvPr id="4" name="Content Placeholder 3"/>
          <p:cNvSpPr>
            <a:spLocks noGrp="1"/>
          </p:cNvSpPr>
          <p:nvPr>
            <p:ph sz="quarter" idx="14"/>
          </p:nvPr>
        </p:nvSpPr>
        <p:spPr>
          <a:xfrm>
            <a:off x="4800600" y="1536192"/>
            <a:ext cx="3657600" cy="4559808"/>
          </a:xfrm>
        </p:spPr>
        <p:txBody>
          <a:bodyPr>
            <a:normAutofit/>
          </a:bodyPr>
          <a:lstStyle/>
          <a:p>
            <a:r>
              <a:rPr lang="en-GB" i="1" dirty="0" smtClean="0"/>
              <a:t>Managing conflicting priorities</a:t>
            </a:r>
          </a:p>
          <a:p>
            <a:r>
              <a:rPr lang="en-GB" i="1" dirty="0" smtClean="0"/>
              <a:t>PCP – opportunities for flexible supports and stable funding</a:t>
            </a:r>
          </a:p>
          <a:p>
            <a:r>
              <a:rPr lang="en-GB" i="1" dirty="0" smtClean="0"/>
              <a:t>Traditional service models provide day care centres and treatment programmes</a:t>
            </a:r>
          </a:p>
          <a:p>
            <a:r>
              <a:rPr lang="en-GB" i="1" dirty="0" smtClean="0"/>
              <a:t>Priorities often reflect compliance with regulatory standards and not individual desires</a:t>
            </a:r>
          </a:p>
          <a:p>
            <a:r>
              <a:rPr lang="en-GB" dirty="0" err="1" smtClean="0"/>
              <a:t>Holburn</a:t>
            </a:r>
            <a:r>
              <a:rPr lang="en-GB" dirty="0" smtClean="0"/>
              <a:t> &amp; </a:t>
            </a:r>
            <a:r>
              <a:rPr lang="en-GB" dirty="0" err="1" smtClean="0"/>
              <a:t>Vietze</a:t>
            </a:r>
            <a:r>
              <a:rPr lang="en-GB" dirty="0" smtClean="0"/>
              <a:t> ( 2002)</a:t>
            </a:r>
            <a:endParaRPr lang="cy-GB" dirty="0"/>
          </a:p>
        </p:txBody>
      </p:sp>
      <p:pic>
        <p:nvPicPr>
          <p:cNvPr id="5" name="Picture 3" descr="C:\Users\l.roberts\AppData\Local\Microsoft\Windows\Temporary Internet Files\Content.IE5\VT7L4AUG\future-direction-sig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828800"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9768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maps</a:t>
            </a:r>
            <a:endParaRPr lang="cy-GB" dirty="0"/>
          </a:p>
        </p:txBody>
      </p:sp>
      <p:sp>
        <p:nvSpPr>
          <p:cNvPr id="5" name="Content Placeholder 4"/>
          <p:cNvSpPr>
            <a:spLocks noGrp="1"/>
          </p:cNvSpPr>
          <p:nvPr>
            <p:ph idx="1"/>
          </p:nvPr>
        </p:nvSpPr>
        <p:spPr>
          <a:xfrm>
            <a:off x="685800" y="1600200"/>
            <a:ext cx="7772400" cy="4648199"/>
          </a:xfrm>
        </p:spPr>
        <p:txBody>
          <a:bodyPr>
            <a:noAutofit/>
          </a:bodyPr>
          <a:lstStyle/>
          <a:p>
            <a:r>
              <a:rPr lang="en-US" sz="2400" dirty="0"/>
              <a:t>MAPs is a planning style developed by Judith Snow, Jack </a:t>
            </a:r>
            <a:r>
              <a:rPr lang="en-US" sz="2400" dirty="0" err="1"/>
              <a:t>Pearpoint</a:t>
            </a:r>
            <a:r>
              <a:rPr lang="en-US" sz="2400" dirty="0"/>
              <a:t> and Marsha Forest with support from John O'Brien and others. It was used first as a tool for helping disabled children integrate into mainstream schools, but is now used more widely in person </a:t>
            </a:r>
            <a:r>
              <a:rPr lang="en-US" sz="2400" dirty="0" err="1"/>
              <a:t>centred</a:t>
            </a:r>
            <a:r>
              <a:rPr lang="en-US" sz="2400" dirty="0"/>
              <a:t> planning with children and adults.</a:t>
            </a:r>
          </a:p>
          <a:p>
            <a:r>
              <a:rPr lang="en-US" sz="2400" dirty="0"/>
              <a:t>MAPs is typically used in a meeting lasting 2-3 hours with the person and those close to </a:t>
            </a:r>
            <a:r>
              <a:rPr lang="en-US" sz="2400" dirty="0" smtClean="0"/>
              <a:t>them. </a:t>
            </a:r>
            <a:r>
              <a:rPr lang="en-US" sz="2400" dirty="0"/>
              <a:t>It can also be used one to one. If used in a meeting it is essential that there are two facilitators, one to guide the process and the second to record it graphically. The MAPs process has eight steps</a:t>
            </a:r>
            <a:r>
              <a:rPr lang="en-US" sz="2400" dirty="0" smtClean="0"/>
              <a:t>.</a:t>
            </a:r>
          </a:p>
          <a:p>
            <a:r>
              <a:rPr lang="en-US" sz="2400" dirty="0" smtClean="0"/>
              <a:t>(Sanderson 2015)</a:t>
            </a:r>
            <a:endParaRPr lang="en-US" sz="2400" dirty="0"/>
          </a:p>
          <a:p>
            <a:endParaRPr lang="cy-GB" sz="2400" dirty="0"/>
          </a:p>
        </p:txBody>
      </p:sp>
      <p:pic>
        <p:nvPicPr>
          <p:cNvPr id="4" name="Picture 2" descr="C:\Users\l.roberts\AppData\Local\Microsoft\Windows\Temporary Internet Files\Content.IE5\6IDJCSBB\PCP_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276386"/>
            <a:ext cx="38862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7742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cy-GB" dirty="0"/>
          </a:p>
        </p:txBody>
      </p:sp>
      <p:sp>
        <p:nvSpPr>
          <p:cNvPr id="5" name="Content Placeholder 4"/>
          <p:cNvSpPr>
            <a:spLocks noGrp="1"/>
          </p:cNvSpPr>
          <p:nvPr>
            <p:ph sz="quarter" idx="13"/>
          </p:nvPr>
        </p:nvSpPr>
        <p:spPr/>
        <p:txBody>
          <a:bodyPr>
            <a:noAutofit/>
          </a:bodyPr>
          <a:lstStyle/>
          <a:p>
            <a:pPr marL="525780" indent="-457200">
              <a:buFont typeface="+mj-lt"/>
              <a:buAutoNum type="arabicPeriod"/>
            </a:pPr>
            <a:r>
              <a:rPr lang="en-GB" sz="2400" dirty="0" smtClean="0"/>
              <a:t>Beth </a:t>
            </a:r>
            <a:r>
              <a:rPr lang="en-GB" sz="2400" dirty="0" err="1" smtClean="0"/>
              <a:t>yw’r</a:t>
            </a:r>
            <a:r>
              <a:rPr lang="en-GB" sz="2400" dirty="0" smtClean="0"/>
              <a:t> MAP?</a:t>
            </a:r>
            <a:endParaRPr lang="en-GB" sz="2400" dirty="0"/>
          </a:p>
          <a:p>
            <a:pPr marL="525780" indent="-457200">
              <a:buFont typeface="+mj-lt"/>
              <a:buAutoNum type="arabicPeriod"/>
            </a:pPr>
            <a:r>
              <a:rPr lang="en-GB" sz="2400" dirty="0" smtClean="0"/>
              <a:t>Beth </a:t>
            </a:r>
            <a:r>
              <a:rPr lang="en-GB" sz="2400" dirty="0" err="1" smtClean="0"/>
              <a:t>yw’r</a:t>
            </a:r>
            <a:r>
              <a:rPr lang="en-GB" sz="2400" dirty="0" smtClean="0"/>
              <a:t> </a:t>
            </a:r>
            <a:r>
              <a:rPr lang="en-GB" sz="2400" dirty="0" err="1" smtClean="0"/>
              <a:t>hanes</a:t>
            </a:r>
            <a:r>
              <a:rPr lang="en-GB" sz="2400" dirty="0" smtClean="0"/>
              <a:t>?</a:t>
            </a:r>
          </a:p>
          <a:p>
            <a:pPr marL="525780" indent="-457200">
              <a:buFont typeface="+mj-lt"/>
              <a:buAutoNum type="arabicPeriod"/>
            </a:pPr>
            <a:r>
              <a:rPr lang="en-GB" sz="2400" dirty="0" smtClean="0"/>
              <a:t>Beth </a:t>
            </a:r>
            <a:r>
              <a:rPr lang="en-GB" sz="2400" dirty="0" err="1" smtClean="0"/>
              <a:t>yw</a:t>
            </a:r>
            <a:r>
              <a:rPr lang="en-GB" sz="2400" dirty="0" smtClean="0"/>
              <a:t> </a:t>
            </a:r>
            <a:r>
              <a:rPr lang="en-GB" sz="2400" dirty="0" err="1" smtClean="0"/>
              <a:t>dy</a:t>
            </a:r>
            <a:r>
              <a:rPr lang="en-GB" sz="2400" dirty="0" smtClean="0"/>
              <a:t> </a:t>
            </a:r>
            <a:r>
              <a:rPr lang="en-GB" sz="2400" dirty="0" err="1" smtClean="0"/>
              <a:t>freuddwydion</a:t>
            </a:r>
            <a:r>
              <a:rPr lang="en-GB" sz="2400" dirty="0" smtClean="0"/>
              <a:t>?</a:t>
            </a:r>
          </a:p>
          <a:p>
            <a:pPr marL="525780" indent="-457200">
              <a:buFont typeface="+mj-lt"/>
              <a:buAutoNum type="arabicPeriod"/>
            </a:pPr>
            <a:r>
              <a:rPr lang="en-GB" sz="2400" dirty="0" smtClean="0"/>
              <a:t>Beth </a:t>
            </a:r>
            <a:r>
              <a:rPr lang="en-GB" sz="2400" dirty="0" err="1" smtClean="0"/>
              <a:t>yw</a:t>
            </a:r>
            <a:r>
              <a:rPr lang="en-GB" sz="2400" dirty="0" smtClean="0"/>
              <a:t> </a:t>
            </a:r>
            <a:r>
              <a:rPr lang="en-GB" sz="2400" dirty="0" err="1" smtClean="0"/>
              <a:t>dy</a:t>
            </a:r>
            <a:r>
              <a:rPr lang="en-GB" sz="2400" dirty="0" smtClean="0"/>
              <a:t> </a:t>
            </a:r>
            <a:r>
              <a:rPr lang="en-GB" sz="2400" dirty="0" err="1" smtClean="0"/>
              <a:t>hunllefau</a:t>
            </a:r>
            <a:r>
              <a:rPr lang="en-GB" sz="2400" dirty="0" smtClean="0"/>
              <a:t>?</a:t>
            </a:r>
          </a:p>
          <a:p>
            <a:pPr marL="525780" indent="-457200">
              <a:buFont typeface="+mj-lt"/>
              <a:buAutoNum type="arabicPeriod"/>
            </a:pPr>
            <a:r>
              <a:rPr lang="en-GB" sz="2400" dirty="0" err="1" smtClean="0"/>
              <a:t>Pwy</a:t>
            </a:r>
            <a:r>
              <a:rPr lang="en-GB" sz="2400" dirty="0" smtClean="0"/>
              <a:t> </a:t>
            </a:r>
            <a:r>
              <a:rPr lang="en-GB" sz="2400" dirty="0" err="1" smtClean="0"/>
              <a:t>yw’r</a:t>
            </a:r>
            <a:r>
              <a:rPr lang="en-GB" sz="2400" dirty="0" smtClean="0"/>
              <a:t> person?</a:t>
            </a:r>
          </a:p>
          <a:p>
            <a:pPr marL="525780" indent="-457200">
              <a:buFont typeface="+mj-lt"/>
              <a:buAutoNum type="arabicPeriod"/>
            </a:pPr>
            <a:r>
              <a:rPr lang="en-GB" sz="2400" dirty="0" smtClean="0"/>
              <a:t>Beth </a:t>
            </a:r>
            <a:r>
              <a:rPr lang="en-GB" sz="2400" dirty="0" err="1" smtClean="0"/>
              <a:t>yw</a:t>
            </a:r>
            <a:r>
              <a:rPr lang="en-GB" sz="2400" dirty="0" smtClean="0"/>
              <a:t> </a:t>
            </a:r>
            <a:r>
              <a:rPr lang="en-GB" sz="2400" dirty="0" err="1" smtClean="0"/>
              <a:t>eu</a:t>
            </a:r>
            <a:r>
              <a:rPr lang="en-GB" sz="2400" dirty="0" smtClean="0"/>
              <a:t> </a:t>
            </a:r>
            <a:r>
              <a:rPr lang="en-GB" sz="2400" dirty="0" err="1" smtClean="0"/>
              <a:t>doniau</a:t>
            </a:r>
            <a:r>
              <a:rPr lang="en-GB" sz="2400" dirty="0" smtClean="0"/>
              <a:t>, </a:t>
            </a:r>
            <a:r>
              <a:rPr lang="en-GB" sz="2400" dirty="0" err="1" smtClean="0"/>
              <a:t>cryfderau</a:t>
            </a:r>
            <a:r>
              <a:rPr lang="en-GB" sz="2400" dirty="0" smtClean="0"/>
              <a:t> a </a:t>
            </a:r>
            <a:r>
              <a:rPr lang="en-GB" sz="2400" dirty="0" err="1" smtClean="0"/>
              <a:t>thalentau</a:t>
            </a:r>
            <a:r>
              <a:rPr lang="en-GB" sz="2400" dirty="0" smtClean="0"/>
              <a:t>?</a:t>
            </a:r>
          </a:p>
          <a:p>
            <a:pPr marL="525780" indent="-457200">
              <a:buFont typeface="+mj-lt"/>
              <a:buAutoNum type="arabicPeriod"/>
            </a:pPr>
            <a:r>
              <a:rPr lang="en-GB" sz="2400" dirty="0" smtClean="0"/>
              <a:t>Beth </a:t>
            </a:r>
            <a:r>
              <a:rPr lang="en-GB" sz="2400" dirty="0" err="1" smtClean="0"/>
              <a:t>sydd</a:t>
            </a:r>
            <a:r>
              <a:rPr lang="en-GB" sz="2400" dirty="0" smtClean="0"/>
              <a:t> </a:t>
            </a:r>
            <a:r>
              <a:rPr lang="en-GB" sz="2400" dirty="0" err="1" smtClean="0"/>
              <a:t>angen</a:t>
            </a:r>
            <a:r>
              <a:rPr lang="en-GB" sz="2400" dirty="0" smtClean="0"/>
              <a:t> </a:t>
            </a:r>
            <a:r>
              <a:rPr lang="en-GB" sz="2400" dirty="0" err="1" smtClean="0"/>
              <a:t>ar</a:t>
            </a:r>
            <a:r>
              <a:rPr lang="en-GB" sz="2400" dirty="0" smtClean="0"/>
              <a:t> y person?</a:t>
            </a:r>
          </a:p>
          <a:p>
            <a:pPr marL="525780" indent="-457200">
              <a:buFont typeface="+mj-lt"/>
              <a:buAutoNum type="arabicPeriod"/>
            </a:pPr>
            <a:r>
              <a:rPr lang="en-GB" sz="2400" dirty="0" err="1" smtClean="0"/>
              <a:t>Cynllun</a:t>
            </a:r>
            <a:r>
              <a:rPr lang="en-GB" sz="2400" dirty="0" smtClean="0"/>
              <a:t> </a:t>
            </a:r>
            <a:r>
              <a:rPr lang="en-GB" sz="2400" dirty="0" err="1" smtClean="0"/>
              <a:t>Gweithredu</a:t>
            </a:r>
            <a:endParaRPr lang="cy-GB" sz="2400" dirty="0"/>
          </a:p>
        </p:txBody>
      </p:sp>
      <p:sp>
        <p:nvSpPr>
          <p:cNvPr id="6" name="Content Placeholder 5"/>
          <p:cNvSpPr>
            <a:spLocks noGrp="1"/>
          </p:cNvSpPr>
          <p:nvPr>
            <p:ph sz="quarter" idx="14"/>
          </p:nvPr>
        </p:nvSpPr>
        <p:spPr>
          <a:xfrm>
            <a:off x="4800600" y="1536192"/>
            <a:ext cx="3657600" cy="4940808"/>
          </a:xfrm>
        </p:spPr>
        <p:txBody>
          <a:bodyPr>
            <a:noAutofit/>
          </a:bodyPr>
          <a:lstStyle/>
          <a:p>
            <a:pPr marL="525780" indent="-457200">
              <a:buAutoNum type="arabicPeriod"/>
            </a:pPr>
            <a:r>
              <a:rPr lang="en-GB" sz="2400" i="1" dirty="0" smtClean="0"/>
              <a:t>What is a MAP?</a:t>
            </a:r>
          </a:p>
          <a:p>
            <a:pPr marL="525780" indent="-457200">
              <a:buAutoNum type="arabicPeriod"/>
            </a:pPr>
            <a:r>
              <a:rPr lang="en-GB" sz="2400" i="1" dirty="0" smtClean="0"/>
              <a:t>What is the history?</a:t>
            </a:r>
          </a:p>
          <a:p>
            <a:pPr marL="525780" indent="-457200">
              <a:buAutoNum type="arabicPeriod"/>
            </a:pPr>
            <a:r>
              <a:rPr lang="en-GB" sz="2400" i="1" dirty="0" smtClean="0"/>
              <a:t>What are your dreams?</a:t>
            </a:r>
          </a:p>
          <a:p>
            <a:pPr marL="525780" indent="-457200">
              <a:buAutoNum type="arabicPeriod"/>
            </a:pPr>
            <a:r>
              <a:rPr lang="en-GB" sz="2400" i="1" dirty="0" smtClean="0"/>
              <a:t>What are your nightmares?</a:t>
            </a:r>
          </a:p>
          <a:p>
            <a:pPr marL="525780" indent="-457200">
              <a:buAutoNum type="arabicPeriod"/>
            </a:pPr>
            <a:r>
              <a:rPr lang="en-GB" sz="2400" i="1" dirty="0" smtClean="0"/>
              <a:t>Who is the person?</a:t>
            </a:r>
          </a:p>
          <a:p>
            <a:pPr marL="525780" indent="-457200">
              <a:buAutoNum type="arabicPeriod"/>
            </a:pPr>
            <a:r>
              <a:rPr lang="en-GB" sz="2400" i="1" dirty="0" smtClean="0"/>
              <a:t>What are their gifts, strengths and talents?</a:t>
            </a:r>
          </a:p>
          <a:p>
            <a:pPr marL="525780" indent="-457200">
              <a:buAutoNum type="arabicPeriod"/>
            </a:pPr>
            <a:r>
              <a:rPr lang="en-GB" sz="2400" i="1" dirty="0" smtClean="0"/>
              <a:t>What does the person need?</a:t>
            </a:r>
          </a:p>
          <a:p>
            <a:pPr marL="525780" indent="-457200">
              <a:buAutoNum type="arabicPeriod"/>
            </a:pPr>
            <a:r>
              <a:rPr lang="en-GB" sz="2400" i="1" dirty="0" smtClean="0"/>
              <a:t>Action Plan</a:t>
            </a:r>
            <a:endParaRPr lang="cy-GB" sz="2400" i="1" dirty="0"/>
          </a:p>
        </p:txBody>
      </p:sp>
      <p:pic>
        <p:nvPicPr>
          <p:cNvPr id="3074" name="Picture 2" descr="C:\Users\l.roberts\AppData\Local\Microsoft\Windows\Temporary Internet Files\Content.IE5\6IDJCSBB\PCP_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274638"/>
            <a:ext cx="38862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529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r"/>
            <a:r>
              <a:rPr lang="en-GB" dirty="0" smtClean="0"/>
              <a:t>Sanderson 2015</a:t>
            </a:r>
            <a:endParaRPr lang="cy-GB"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rot="5400000">
            <a:off x="1752598" y="-533403"/>
            <a:ext cx="5638800" cy="91440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descr="C:\Users\l.roberts\AppData\Local\Microsoft\Windows\Temporary Internet Files\Content.IE5\6IDJCSBB\PCP_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0"/>
            <a:ext cx="38862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6183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TASG / </a:t>
            </a:r>
            <a:r>
              <a:rPr lang="en-GB" dirty="0" err="1" smtClean="0"/>
              <a:t>TASk</a:t>
            </a:r>
            <a:endParaRPr lang="cy-GB" dirty="0"/>
          </a:p>
        </p:txBody>
      </p:sp>
      <p:sp>
        <p:nvSpPr>
          <p:cNvPr id="3" name="Content Placeholder 2"/>
          <p:cNvSpPr>
            <a:spLocks noGrp="1"/>
          </p:cNvSpPr>
          <p:nvPr>
            <p:ph sz="quarter" idx="13"/>
          </p:nvPr>
        </p:nvSpPr>
        <p:spPr/>
        <p:txBody>
          <a:bodyPr/>
          <a:lstStyle/>
          <a:p>
            <a:pPr lvl="0">
              <a:buClr>
                <a:srgbClr val="53548A"/>
              </a:buClr>
            </a:pPr>
            <a:r>
              <a:rPr lang="en-GB" sz="2800" dirty="0" err="1">
                <a:solidFill>
                  <a:prstClr val="black"/>
                </a:solidFill>
              </a:rPr>
              <a:t>Adlewyrchwch</a:t>
            </a:r>
            <a:r>
              <a:rPr lang="en-GB" sz="2800" dirty="0">
                <a:solidFill>
                  <a:prstClr val="black"/>
                </a:solidFill>
              </a:rPr>
              <a:t> </a:t>
            </a:r>
            <a:r>
              <a:rPr lang="en-GB" sz="2800" dirty="0" err="1">
                <a:solidFill>
                  <a:prstClr val="black"/>
                </a:solidFill>
              </a:rPr>
              <a:t>ar</a:t>
            </a:r>
            <a:r>
              <a:rPr lang="en-GB" sz="2800" dirty="0">
                <a:solidFill>
                  <a:prstClr val="black"/>
                </a:solidFill>
              </a:rPr>
              <a:t> </a:t>
            </a:r>
            <a:r>
              <a:rPr lang="en-GB" sz="2800" dirty="0" smtClean="0">
                <a:solidFill>
                  <a:prstClr val="black"/>
                </a:solidFill>
              </a:rPr>
              <a:t>MAPS</a:t>
            </a:r>
          </a:p>
          <a:p>
            <a:pPr lvl="0">
              <a:buClr>
                <a:srgbClr val="53548A"/>
              </a:buClr>
            </a:pPr>
            <a:r>
              <a:rPr lang="en-GB" sz="2800" dirty="0" err="1" smtClean="0">
                <a:solidFill>
                  <a:prstClr val="black"/>
                </a:solidFill>
              </a:rPr>
              <a:t>Cyfleoedd</a:t>
            </a:r>
            <a:r>
              <a:rPr lang="en-GB" sz="2800" dirty="0">
                <a:solidFill>
                  <a:prstClr val="black"/>
                </a:solidFill>
              </a:rPr>
              <a:t>?</a:t>
            </a:r>
          </a:p>
          <a:p>
            <a:pPr lvl="0">
              <a:buClr>
                <a:srgbClr val="53548A"/>
              </a:buClr>
            </a:pPr>
            <a:r>
              <a:rPr lang="en-GB" sz="2800" dirty="0" err="1">
                <a:solidFill>
                  <a:prstClr val="black"/>
                </a:solidFill>
              </a:rPr>
              <a:t>Rhwystrau</a:t>
            </a:r>
            <a:r>
              <a:rPr lang="en-GB" sz="2800" dirty="0">
                <a:solidFill>
                  <a:prstClr val="black"/>
                </a:solidFill>
              </a:rPr>
              <a:t>?</a:t>
            </a:r>
          </a:p>
          <a:p>
            <a:pPr lvl="0">
              <a:buClr>
                <a:srgbClr val="53548A"/>
              </a:buClr>
            </a:pPr>
            <a:r>
              <a:rPr lang="en-GB" sz="2800" dirty="0" err="1">
                <a:solidFill>
                  <a:prstClr val="black"/>
                </a:solidFill>
              </a:rPr>
              <a:t>Adborth</a:t>
            </a:r>
            <a:endParaRPr lang="cy-GB" dirty="0"/>
          </a:p>
        </p:txBody>
      </p:sp>
      <p:sp>
        <p:nvSpPr>
          <p:cNvPr id="4" name="Content Placeholder 3"/>
          <p:cNvSpPr>
            <a:spLocks noGrp="1"/>
          </p:cNvSpPr>
          <p:nvPr>
            <p:ph sz="quarter" idx="14"/>
          </p:nvPr>
        </p:nvSpPr>
        <p:spPr/>
        <p:txBody>
          <a:bodyPr/>
          <a:lstStyle/>
          <a:p>
            <a:pPr lvl="0">
              <a:buClr>
                <a:srgbClr val="53548A"/>
              </a:buClr>
            </a:pPr>
            <a:r>
              <a:rPr lang="en-GB" sz="2800" i="1" dirty="0">
                <a:solidFill>
                  <a:prstClr val="black"/>
                </a:solidFill>
              </a:rPr>
              <a:t>Reflect on </a:t>
            </a:r>
            <a:r>
              <a:rPr lang="en-GB" sz="2800" i="1" dirty="0" smtClean="0">
                <a:solidFill>
                  <a:prstClr val="black"/>
                </a:solidFill>
              </a:rPr>
              <a:t>‘MAPS’</a:t>
            </a:r>
            <a:endParaRPr lang="en-GB" sz="2800" i="1" dirty="0">
              <a:solidFill>
                <a:prstClr val="black"/>
              </a:solidFill>
            </a:endParaRPr>
          </a:p>
          <a:p>
            <a:pPr lvl="0">
              <a:buClr>
                <a:srgbClr val="53548A"/>
              </a:buClr>
            </a:pPr>
            <a:r>
              <a:rPr lang="en-GB" sz="2800" i="1" dirty="0">
                <a:solidFill>
                  <a:prstClr val="black"/>
                </a:solidFill>
              </a:rPr>
              <a:t>Opportunities?</a:t>
            </a:r>
          </a:p>
          <a:p>
            <a:pPr lvl="0">
              <a:buClr>
                <a:srgbClr val="53548A"/>
              </a:buClr>
            </a:pPr>
            <a:r>
              <a:rPr lang="en-GB" sz="2800" i="1" dirty="0">
                <a:solidFill>
                  <a:prstClr val="black"/>
                </a:solidFill>
              </a:rPr>
              <a:t>Barriers?</a:t>
            </a:r>
          </a:p>
          <a:p>
            <a:pPr lvl="0">
              <a:buClr>
                <a:srgbClr val="53548A"/>
              </a:buClr>
            </a:pPr>
            <a:r>
              <a:rPr lang="en-GB" sz="2800" i="1" dirty="0">
                <a:solidFill>
                  <a:prstClr val="black"/>
                </a:solidFill>
              </a:rPr>
              <a:t>Feedback</a:t>
            </a:r>
            <a:endParaRPr lang="cy-GB" sz="2800" i="1" dirty="0">
              <a:solidFill>
                <a:prstClr val="black"/>
              </a:solidFill>
            </a:endParaRPr>
          </a:p>
          <a:p>
            <a:endParaRPr lang="cy-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381000"/>
            <a:ext cx="3895725" cy="101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913295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critique</a:t>
            </a:r>
            <a:endParaRPr lang="cy-GB" dirty="0"/>
          </a:p>
        </p:txBody>
      </p:sp>
      <p:sp>
        <p:nvSpPr>
          <p:cNvPr id="5" name="Content Placeholder 4"/>
          <p:cNvSpPr>
            <a:spLocks noGrp="1"/>
          </p:cNvSpPr>
          <p:nvPr>
            <p:ph sz="quarter" idx="13"/>
          </p:nvPr>
        </p:nvSpPr>
        <p:spPr>
          <a:xfrm>
            <a:off x="685800" y="1536192"/>
            <a:ext cx="3657600" cy="4178808"/>
          </a:xfrm>
        </p:spPr>
        <p:txBody>
          <a:bodyPr>
            <a:normAutofit lnSpcReduction="10000"/>
          </a:bodyPr>
          <a:lstStyle/>
          <a:p>
            <a:r>
              <a:rPr lang="en-GB" dirty="0" err="1" smtClean="0"/>
              <a:t>Unigoli</a:t>
            </a:r>
            <a:r>
              <a:rPr lang="en-GB" dirty="0" smtClean="0"/>
              <a:t> </a:t>
            </a:r>
            <a:r>
              <a:rPr lang="en-GB" dirty="0" err="1" smtClean="0"/>
              <a:t>cynlluniau</a:t>
            </a:r>
            <a:r>
              <a:rPr lang="en-GB" dirty="0" smtClean="0"/>
              <a:t> </a:t>
            </a:r>
            <a:r>
              <a:rPr lang="en-GB" dirty="0" err="1" smtClean="0"/>
              <a:t>tra’n</a:t>
            </a:r>
            <a:r>
              <a:rPr lang="en-GB" dirty="0" smtClean="0"/>
              <a:t> </a:t>
            </a:r>
            <a:r>
              <a:rPr lang="en-GB" dirty="0" err="1" smtClean="0"/>
              <a:t>gweithio</a:t>
            </a:r>
            <a:r>
              <a:rPr lang="en-GB" dirty="0" smtClean="0"/>
              <a:t> </a:t>
            </a:r>
            <a:r>
              <a:rPr lang="en-GB" dirty="0" err="1" smtClean="0"/>
              <a:t>gyda</a:t>
            </a:r>
            <a:r>
              <a:rPr lang="en-GB" dirty="0" smtClean="0"/>
              <a:t> </a:t>
            </a:r>
            <a:r>
              <a:rPr lang="en-GB" dirty="0" err="1" smtClean="0"/>
              <a:t>nifer</a:t>
            </a:r>
            <a:r>
              <a:rPr lang="en-GB" dirty="0" smtClean="0"/>
              <a:t> </a:t>
            </a:r>
            <a:r>
              <a:rPr lang="en-GB" dirty="0" err="1" smtClean="0"/>
              <a:t>fawr</a:t>
            </a:r>
            <a:r>
              <a:rPr lang="en-GB" dirty="0" smtClean="0"/>
              <a:t> o </a:t>
            </a:r>
            <a:r>
              <a:rPr lang="en-GB" dirty="0" err="1" smtClean="0"/>
              <a:t>bobl</a:t>
            </a:r>
            <a:endParaRPr lang="en-GB" dirty="0" smtClean="0"/>
          </a:p>
          <a:p>
            <a:r>
              <a:rPr lang="en-GB" dirty="0" err="1" smtClean="0"/>
              <a:t>Darpariaeth</a:t>
            </a:r>
            <a:r>
              <a:rPr lang="en-GB" dirty="0" smtClean="0"/>
              <a:t> </a:t>
            </a:r>
            <a:r>
              <a:rPr lang="en-GB" dirty="0" err="1" smtClean="0"/>
              <a:t>gwasanaethau</a:t>
            </a:r>
            <a:r>
              <a:rPr lang="en-GB" dirty="0" smtClean="0"/>
              <a:t> </a:t>
            </a:r>
            <a:r>
              <a:rPr lang="en-GB" dirty="0" err="1" smtClean="0"/>
              <a:t>traddodiadol</a:t>
            </a:r>
            <a:r>
              <a:rPr lang="en-GB" dirty="0" smtClean="0"/>
              <a:t> </a:t>
            </a:r>
            <a:r>
              <a:rPr lang="en-GB" dirty="0" err="1" smtClean="0"/>
              <a:t>yn</a:t>
            </a:r>
            <a:r>
              <a:rPr lang="en-GB" dirty="0" smtClean="0"/>
              <a:t> </a:t>
            </a:r>
            <a:r>
              <a:rPr lang="en-GB" dirty="0" err="1" smtClean="0"/>
              <a:t>gwasanaethau</a:t>
            </a:r>
            <a:r>
              <a:rPr lang="en-GB" dirty="0" smtClean="0"/>
              <a:t> </a:t>
            </a:r>
            <a:r>
              <a:rPr lang="en-GB" dirty="0" err="1" smtClean="0"/>
              <a:t>rhifau</a:t>
            </a:r>
            <a:r>
              <a:rPr lang="en-GB" dirty="0" smtClean="0"/>
              <a:t> </a:t>
            </a:r>
            <a:r>
              <a:rPr lang="en-GB" dirty="0" err="1" smtClean="0"/>
              <a:t>mawr</a:t>
            </a:r>
            <a:r>
              <a:rPr lang="en-GB" dirty="0" smtClean="0"/>
              <a:t> </a:t>
            </a:r>
            <a:r>
              <a:rPr lang="en-GB" dirty="0" err="1" smtClean="0"/>
              <a:t>e.e</a:t>
            </a:r>
            <a:r>
              <a:rPr lang="en-GB" dirty="0" smtClean="0"/>
              <a:t>. </a:t>
            </a:r>
            <a:r>
              <a:rPr lang="en-GB" dirty="0" err="1" smtClean="0"/>
              <a:t>cartrefi</a:t>
            </a:r>
            <a:r>
              <a:rPr lang="en-GB" dirty="0" smtClean="0"/>
              <a:t> </a:t>
            </a:r>
            <a:r>
              <a:rPr lang="en-GB" dirty="0" err="1" smtClean="0"/>
              <a:t>gofal</a:t>
            </a:r>
            <a:r>
              <a:rPr lang="en-GB" dirty="0" smtClean="0"/>
              <a:t> </a:t>
            </a:r>
            <a:r>
              <a:rPr lang="en-GB" dirty="0" err="1" smtClean="0"/>
              <a:t>dydd</a:t>
            </a:r>
            <a:endParaRPr lang="en-GB" dirty="0" smtClean="0"/>
          </a:p>
          <a:p>
            <a:r>
              <a:rPr lang="en-GB" dirty="0" smtClean="0"/>
              <a:t>Y </a:t>
            </a:r>
            <a:r>
              <a:rPr lang="en-GB" dirty="0" err="1" smtClean="0"/>
              <a:t>canlyniad</a:t>
            </a:r>
            <a:r>
              <a:rPr lang="en-GB" dirty="0" smtClean="0"/>
              <a:t> </a:t>
            </a:r>
            <a:r>
              <a:rPr lang="en-GB" dirty="0" err="1" smtClean="0"/>
              <a:t>yn</a:t>
            </a:r>
            <a:r>
              <a:rPr lang="en-GB" dirty="0" smtClean="0"/>
              <a:t> </a:t>
            </a:r>
            <a:r>
              <a:rPr lang="en-GB" dirty="0" err="1" smtClean="0"/>
              <a:t>medru</a:t>
            </a:r>
            <a:r>
              <a:rPr lang="en-GB" dirty="0" smtClean="0"/>
              <a:t> </a:t>
            </a:r>
            <a:r>
              <a:rPr lang="en-GB" dirty="0" err="1" smtClean="0"/>
              <a:t>cynnwys</a:t>
            </a:r>
            <a:r>
              <a:rPr lang="en-GB" dirty="0" smtClean="0"/>
              <a:t> </a:t>
            </a:r>
            <a:r>
              <a:rPr lang="en-GB" dirty="0" err="1" smtClean="0"/>
              <a:t>ymwneud</a:t>
            </a:r>
            <a:r>
              <a:rPr lang="en-GB" dirty="0" smtClean="0"/>
              <a:t> </a:t>
            </a:r>
            <a:r>
              <a:rPr lang="en-GB" dirty="0" err="1" smtClean="0"/>
              <a:t>aml</a:t>
            </a:r>
            <a:r>
              <a:rPr lang="en-GB" dirty="0" smtClean="0"/>
              <a:t> â </a:t>
            </a:r>
            <a:r>
              <a:rPr lang="en-GB" dirty="0" err="1" smtClean="0"/>
              <a:t>phobl</a:t>
            </a:r>
            <a:r>
              <a:rPr lang="en-GB" dirty="0" smtClean="0"/>
              <a:t> </a:t>
            </a:r>
            <a:r>
              <a:rPr lang="en-GB" dirty="0" err="1" smtClean="0"/>
              <a:t>na</a:t>
            </a:r>
            <a:r>
              <a:rPr lang="en-GB" dirty="0" smtClean="0"/>
              <a:t> </a:t>
            </a:r>
            <a:r>
              <a:rPr lang="en-GB" dirty="0" err="1" smtClean="0"/>
              <a:t>fuasai</a:t>
            </a:r>
            <a:r>
              <a:rPr lang="en-GB" dirty="0" smtClean="0"/>
              <a:t> </a:t>
            </a:r>
            <a:r>
              <a:rPr lang="en-GB" dirty="0" err="1" smtClean="0"/>
              <a:t>yn</a:t>
            </a:r>
            <a:r>
              <a:rPr lang="en-GB" dirty="0" smtClean="0"/>
              <a:t> </a:t>
            </a:r>
            <a:r>
              <a:rPr lang="en-GB" dirty="0" err="1" smtClean="0"/>
              <a:t>ddewisedig</a:t>
            </a:r>
            <a:r>
              <a:rPr lang="en-GB" dirty="0" smtClean="0"/>
              <a:t>, </a:t>
            </a:r>
            <a:r>
              <a:rPr lang="en-GB" dirty="0" err="1" smtClean="0"/>
              <a:t>gweithgareddau</a:t>
            </a:r>
            <a:r>
              <a:rPr lang="en-GB" dirty="0" smtClean="0"/>
              <a:t> </a:t>
            </a:r>
            <a:r>
              <a:rPr lang="en-GB" dirty="0" err="1" smtClean="0"/>
              <a:t>safonedig</a:t>
            </a:r>
            <a:r>
              <a:rPr lang="en-GB" dirty="0" smtClean="0"/>
              <a:t> a </a:t>
            </a:r>
            <a:r>
              <a:rPr lang="en-GB" dirty="0" err="1" smtClean="0"/>
              <a:t>diffyg</a:t>
            </a:r>
            <a:r>
              <a:rPr lang="en-GB" dirty="0" smtClean="0"/>
              <a:t> </a:t>
            </a:r>
            <a:r>
              <a:rPr lang="en-GB" dirty="0" err="1" smtClean="0"/>
              <a:t>sylw</a:t>
            </a:r>
            <a:r>
              <a:rPr lang="en-GB" dirty="0" smtClean="0"/>
              <a:t> </a:t>
            </a:r>
            <a:r>
              <a:rPr lang="en-GB" dirty="0" err="1" smtClean="0"/>
              <a:t>i</a:t>
            </a:r>
            <a:r>
              <a:rPr lang="en-GB" dirty="0" smtClean="0"/>
              <a:t> </a:t>
            </a:r>
            <a:r>
              <a:rPr lang="en-GB" dirty="0" err="1" smtClean="0"/>
              <a:t>fanylion</a:t>
            </a:r>
            <a:r>
              <a:rPr lang="en-GB" dirty="0" smtClean="0"/>
              <a:t> y </a:t>
            </a:r>
            <a:r>
              <a:rPr lang="en-GB" dirty="0" err="1" smtClean="0"/>
              <a:t>cynllun</a:t>
            </a:r>
            <a:endParaRPr lang="cy-GB" dirty="0"/>
          </a:p>
        </p:txBody>
      </p:sp>
      <p:sp>
        <p:nvSpPr>
          <p:cNvPr id="6" name="Content Placeholder 5"/>
          <p:cNvSpPr>
            <a:spLocks noGrp="1"/>
          </p:cNvSpPr>
          <p:nvPr>
            <p:ph sz="quarter" idx="14"/>
          </p:nvPr>
        </p:nvSpPr>
        <p:spPr>
          <a:xfrm>
            <a:off x="4800600" y="1536192"/>
            <a:ext cx="3657600" cy="4559808"/>
          </a:xfrm>
        </p:spPr>
        <p:txBody>
          <a:bodyPr>
            <a:normAutofit/>
          </a:bodyPr>
          <a:lstStyle/>
          <a:p>
            <a:r>
              <a:rPr lang="en-GB" i="1" dirty="0" smtClean="0"/>
              <a:t>Individualizing plans while serving large numbers of people</a:t>
            </a:r>
          </a:p>
          <a:p>
            <a:r>
              <a:rPr lang="en-GB" i="1" dirty="0" smtClean="0"/>
              <a:t>Traditional service delivery systems often serve large numbers of people e.g. day care centres</a:t>
            </a:r>
          </a:p>
          <a:p>
            <a:r>
              <a:rPr lang="en-GB" i="1" dirty="0" smtClean="0"/>
              <a:t>Can result in frequent exposure to non-preferred people, standardized activities and inattention to details in a person’s plan</a:t>
            </a:r>
          </a:p>
          <a:p>
            <a:r>
              <a:rPr lang="en-GB" dirty="0" smtClean="0"/>
              <a:t>(</a:t>
            </a:r>
            <a:r>
              <a:rPr lang="en-GB" dirty="0" err="1" smtClean="0"/>
              <a:t>Holburn</a:t>
            </a:r>
            <a:r>
              <a:rPr lang="en-GB" dirty="0" smtClean="0"/>
              <a:t> &amp; </a:t>
            </a:r>
            <a:r>
              <a:rPr lang="en-GB" dirty="0" err="1" smtClean="0"/>
              <a:t>Vietze</a:t>
            </a:r>
            <a:r>
              <a:rPr lang="en-GB" dirty="0" smtClean="0"/>
              <a:t>, 2002)</a:t>
            </a:r>
            <a:endParaRPr lang="cy-GB" dirty="0"/>
          </a:p>
        </p:txBody>
      </p:sp>
      <p:pic>
        <p:nvPicPr>
          <p:cNvPr id="4" name="Picture 2" descr="C:\Users\l.roberts\AppData\Local\Microsoft\Windows\Temporary Internet Files\Content.IE5\6IDJCSBB\PCP_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73803"/>
            <a:ext cx="38862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3708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path</a:t>
            </a:r>
            <a:endParaRPr lang="cy-GB" dirty="0"/>
          </a:p>
        </p:txBody>
      </p:sp>
      <p:sp>
        <p:nvSpPr>
          <p:cNvPr id="5" name="Content Placeholder 4"/>
          <p:cNvSpPr>
            <a:spLocks noGrp="1"/>
          </p:cNvSpPr>
          <p:nvPr>
            <p:ph idx="1"/>
          </p:nvPr>
        </p:nvSpPr>
        <p:spPr>
          <a:xfrm>
            <a:off x="685800" y="1600200"/>
            <a:ext cx="7772400" cy="4876800"/>
          </a:xfrm>
        </p:spPr>
        <p:txBody>
          <a:bodyPr>
            <a:normAutofit lnSpcReduction="10000"/>
          </a:bodyPr>
          <a:lstStyle/>
          <a:p>
            <a:r>
              <a:rPr lang="en-US" sz="2400" dirty="0"/>
              <a:t>PATH was developed by Jack </a:t>
            </a:r>
            <a:r>
              <a:rPr lang="en-US" sz="2400" dirty="0" err="1"/>
              <a:t>Pearpoint</a:t>
            </a:r>
            <a:r>
              <a:rPr lang="en-US" sz="2400" dirty="0"/>
              <a:t>, Marsha Forest and John O'Brien from 1991 onwards. It can be used as a planning style with individuals and with </a:t>
            </a:r>
            <a:r>
              <a:rPr lang="en-US" sz="2400" dirty="0" err="1"/>
              <a:t>organisations</a:t>
            </a:r>
            <a:r>
              <a:rPr lang="en-US" sz="2400" dirty="0"/>
              <a:t>. When used in person </a:t>
            </a:r>
            <a:r>
              <a:rPr lang="en-US" sz="2400" dirty="0" err="1"/>
              <a:t>centred</a:t>
            </a:r>
            <a:r>
              <a:rPr lang="en-US" sz="2400" dirty="0"/>
              <a:t> planning, the person and the people she wants to invite meet together with two facilitators to work through the process.</a:t>
            </a:r>
          </a:p>
          <a:p>
            <a:r>
              <a:rPr lang="en-US" sz="2400" dirty="0"/>
              <a:t>PATH works well when an individual has a group of people around her who are committed to making things happen. Using the PATH process enables people to understand and take control of the situation</a:t>
            </a:r>
            <a:r>
              <a:rPr lang="en-US" sz="2400" dirty="0" smtClean="0"/>
              <a:t>.</a:t>
            </a:r>
          </a:p>
          <a:p>
            <a:endParaRPr lang="en-US" sz="2400" b="1" dirty="0"/>
          </a:p>
          <a:p>
            <a:r>
              <a:rPr lang="en-US" dirty="0" smtClean="0"/>
              <a:t>Sanderson 2015</a:t>
            </a:r>
            <a:endParaRPr lang="en-US" dirty="0"/>
          </a:p>
          <a:p>
            <a:endParaRPr lang="cy-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454" y="152400"/>
            <a:ext cx="3810000" cy="145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5116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r"/>
            <a:r>
              <a:rPr lang="en-GB" dirty="0" smtClean="0"/>
              <a:t>PATH</a:t>
            </a:r>
            <a:endParaRPr lang="cy-GB" dirty="0"/>
          </a:p>
        </p:txBody>
      </p:sp>
      <p:sp>
        <p:nvSpPr>
          <p:cNvPr id="5" name="Content Placeholder 4"/>
          <p:cNvSpPr>
            <a:spLocks noGrp="1"/>
          </p:cNvSpPr>
          <p:nvPr>
            <p:ph sz="quarter" idx="13"/>
          </p:nvPr>
        </p:nvSpPr>
        <p:spPr/>
        <p:txBody>
          <a:bodyPr>
            <a:noAutofit/>
          </a:bodyPr>
          <a:lstStyle/>
          <a:p>
            <a:pPr marL="525780" indent="-457200">
              <a:buFont typeface="+mj-lt"/>
              <a:buAutoNum type="arabicPeriod"/>
            </a:pPr>
            <a:r>
              <a:rPr lang="en-GB" sz="2400" dirty="0" smtClean="0"/>
              <a:t>Y </a:t>
            </a:r>
            <a:r>
              <a:rPr lang="en-GB" sz="2400" dirty="0" err="1" smtClean="0"/>
              <a:t>Freuddwyd</a:t>
            </a:r>
            <a:endParaRPr lang="en-GB" sz="2400" dirty="0" smtClean="0"/>
          </a:p>
          <a:p>
            <a:pPr marL="525780" indent="-457200">
              <a:buFont typeface="+mj-lt"/>
              <a:buAutoNum type="arabicPeriod"/>
            </a:pPr>
            <a:r>
              <a:rPr lang="en-GB" sz="2400" dirty="0" smtClean="0"/>
              <a:t>Y </a:t>
            </a:r>
            <a:r>
              <a:rPr lang="en-GB" sz="2400" dirty="0" err="1" smtClean="0"/>
              <a:t>Gôl</a:t>
            </a:r>
            <a:endParaRPr lang="en-GB" sz="2400" dirty="0" smtClean="0"/>
          </a:p>
          <a:p>
            <a:pPr marL="525780" indent="-457200">
              <a:buFont typeface="+mj-lt"/>
              <a:buAutoNum type="arabicPeriod"/>
            </a:pPr>
            <a:r>
              <a:rPr lang="en-GB" sz="2400" dirty="0" err="1" smtClean="0"/>
              <a:t>Nawr</a:t>
            </a:r>
            <a:endParaRPr lang="en-GB" sz="2400" dirty="0" smtClean="0"/>
          </a:p>
          <a:p>
            <a:pPr marL="525780" indent="-457200">
              <a:buFont typeface="+mj-lt"/>
              <a:buAutoNum type="arabicPeriod"/>
            </a:pPr>
            <a:r>
              <a:rPr lang="en-GB" sz="2400" dirty="0" err="1" smtClean="0"/>
              <a:t>Ymrestru</a:t>
            </a:r>
            <a:r>
              <a:rPr lang="en-GB" sz="2400" dirty="0" smtClean="0"/>
              <a:t> / </a:t>
            </a:r>
            <a:r>
              <a:rPr lang="en-GB" sz="2400" dirty="0" err="1" smtClean="0"/>
              <a:t>Pwy</a:t>
            </a:r>
            <a:r>
              <a:rPr lang="en-GB" sz="2400" dirty="0" smtClean="0"/>
              <a:t> </a:t>
            </a:r>
            <a:r>
              <a:rPr lang="en-GB" sz="2400" dirty="0" err="1" smtClean="0"/>
              <a:t>sydd</a:t>
            </a:r>
            <a:r>
              <a:rPr lang="en-GB" sz="2400" dirty="0" smtClean="0"/>
              <a:t> </a:t>
            </a:r>
            <a:r>
              <a:rPr lang="en-GB" sz="2400" dirty="0" err="1" smtClean="0"/>
              <a:t>gyda</a:t>
            </a:r>
            <a:r>
              <a:rPr lang="en-GB" sz="2400" dirty="0" smtClean="0"/>
              <a:t> </a:t>
            </a:r>
            <a:r>
              <a:rPr lang="en-GB" sz="2400" dirty="0" err="1" smtClean="0"/>
              <a:t>ni</a:t>
            </a:r>
            <a:r>
              <a:rPr lang="en-GB" sz="2400" dirty="0" smtClean="0"/>
              <a:t>?</a:t>
            </a:r>
          </a:p>
          <a:p>
            <a:pPr marL="525780" indent="-457200">
              <a:buFont typeface="+mj-lt"/>
              <a:buAutoNum type="arabicPeriod"/>
            </a:pPr>
            <a:r>
              <a:rPr lang="en-GB" sz="2400" dirty="0" err="1" smtClean="0"/>
              <a:t>Sut</a:t>
            </a:r>
            <a:r>
              <a:rPr lang="en-GB" sz="2400" dirty="0" smtClean="0"/>
              <a:t> </a:t>
            </a:r>
            <a:r>
              <a:rPr lang="en-GB" sz="2400" dirty="0" err="1" smtClean="0"/>
              <a:t>ydym</a:t>
            </a:r>
            <a:r>
              <a:rPr lang="en-GB" sz="2400" dirty="0" smtClean="0"/>
              <a:t> </a:t>
            </a:r>
            <a:r>
              <a:rPr lang="en-GB" sz="2400" dirty="0" err="1" smtClean="0"/>
              <a:t>yn</a:t>
            </a:r>
            <a:r>
              <a:rPr lang="en-GB" sz="2400" dirty="0" smtClean="0"/>
              <a:t> </a:t>
            </a:r>
            <a:r>
              <a:rPr lang="en-GB" sz="2400" dirty="0" err="1" smtClean="0"/>
              <a:t>mynd</a:t>
            </a:r>
            <a:r>
              <a:rPr lang="en-GB" sz="2400" dirty="0" smtClean="0"/>
              <a:t> </a:t>
            </a:r>
            <a:r>
              <a:rPr lang="en-GB" sz="2400" dirty="0" err="1" smtClean="0"/>
              <a:t>i</a:t>
            </a:r>
            <a:r>
              <a:rPr lang="en-GB" sz="2400" dirty="0" smtClean="0"/>
              <a:t> </a:t>
            </a:r>
            <a:r>
              <a:rPr lang="en-GB" sz="2400" dirty="0" err="1" smtClean="0"/>
              <a:t>adeiladu</a:t>
            </a:r>
            <a:r>
              <a:rPr lang="en-GB" sz="2400" dirty="0" smtClean="0"/>
              <a:t> </a:t>
            </a:r>
            <a:r>
              <a:rPr lang="en-GB" sz="2400" dirty="0" err="1" smtClean="0"/>
              <a:t>cryfder</a:t>
            </a:r>
            <a:r>
              <a:rPr lang="en-GB" sz="2400" dirty="0" smtClean="0"/>
              <a:t>?</a:t>
            </a:r>
          </a:p>
          <a:p>
            <a:pPr marL="525780" indent="-457200">
              <a:buFont typeface="+mj-lt"/>
              <a:buAutoNum type="arabicPeriod"/>
            </a:pPr>
            <a:r>
              <a:rPr lang="en-GB" sz="2400" dirty="0" smtClean="0"/>
              <a:t>Tri </a:t>
            </a:r>
            <a:r>
              <a:rPr lang="en-GB" sz="2400" dirty="0" err="1" smtClean="0"/>
              <a:t>mis</a:t>
            </a:r>
            <a:r>
              <a:rPr lang="en-GB" sz="2400" dirty="0" smtClean="0"/>
              <a:t> / </a:t>
            </a:r>
            <a:r>
              <a:rPr lang="en-GB" sz="2400" dirty="0" err="1" smtClean="0"/>
              <a:t>Chwe</a:t>
            </a:r>
            <a:r>
              <a:rPr lang="en-GB" sz="2400" dirty="0" smtClean="0"/>
              <a:t> </a:t>
            </a:r>
            <a:r>
              <a:rPr lang="en-GB" sz="2400" dirty="0" err="1" smtClean="0"/>
              <a:t>mis</a:t>
            </a:r>
            <a:endParaRPr lang="en-GB" sz="2400" dirty="0" smtClean="0"/>
          </a:p>
          <a:p>
            <a:pPr marL="525780" indent="-457200">
              <a:buFont typeface="+mj-lt"/>
              <a:buAutoNum type="arabicPeriod"/>
            </a:pPr>
            <a:r>
              <a:rPr lang="en-GB" sz="2400" dirty="0" err="1" smtClean="0"/>
              <a:t>Camau</a:t>
            </a:r>
            <a:r>
              <a:rPr lang="en-GB" sz="2400" dirty="0" smtClean="0"/>
              <a:t> </a:t>
            </a:r>
            <a:r>
              <a:rPr lang="en-GB" sz="2400" dirty="0" err="1" smtClean="0"/>
              <a:t>cyntaf</a:t>
            </a:r>
            <a:endParaRPr lang="cy-GB" sz="2400" dirty="0"/>
          </a:p>
        </p:txBody>
      </p:sp>
      <p:sp>
        <p:nvSpPr>
          <p:cNvPr id="6" name="Content Placeholder 5"/>
          <p:cNvSpPr>
            <a:spLocks noGrp="1"/>
          </p:cNvSpPr>
          <p:nvPr>
            <p:ph sz="quarter" idx="14"/>
          </p:nvPr>
        </p:nvSpPr>
        <p:spPr>
          <a:xfrm>
            <a:off x="4800600" y="1536192"/>
            <a:ext cx="3657600" cy="4636008"/>
          </a:xfrm>
        </p:spPr>
        <p:txBody>
          <a:bodyPr>
            <a:normAutofit/>
          </a:bodyPr>
          <a:lstStyle/>
          <a:p>
            <a:pPr marL="525780" indent="-457200">
              <a:buFont typeface="+mj-lt"/>
              <a:buAutoNum type="arabicPeriod"/>
            </a:pPr>
            <a:r>
              <a:rPr lang="en-GB" sz="2400" i="1" dirty="0" smtClean="0"/>
              <a:t>The Dream</a:t>
            </a:r>
          </a:p>
          <a:p>
            <a:pPr marL="525780" indent="-457200">
              <a:buFont typeface="+mj-lt"/>
              <a:buAutoNum type="arabicPeriod"/>
            </a:pPr>
            <a:r>
              <a:rPr lang="en-GB" sz="2400" i="1" dirty="0" smtClean="0"/>
              <a:t>Sensing the Goal</a:t>
            </a:r>
          </a:p>
          <a:p>
            <a:pPr marL="525780" indent="-457200">
              <a:buFont typeface="+mj-lt"/>
              <a:buAutoNum type="arabicPeriod"/>
            </a:pPr>
            <a:r>
              <a:rPr lang="en-GB" sz="2400" i="1" dirty="0" smtClean="0"/>
              <a:t>Now</a:t>
            </a:r>
          </a:p>
          <a:p>
            <a:pPr marL="525780" indent="-457200">
              <a:buFont typeface="+mj-lt"/>
              <a:buAutoNum type="arabicPeriod"/>
            </a:pPr>
            <a:r>
              <a:rPr lang="en-GB" sz="2400" i="1" dirty="0" smtClean="0"/>
              <a:t>Enrol / Who’s on Board?</a:t>
            </a:r>
          </a:p>
          <a:p>
            <a:pPr marL="525780" indent="-457200">
              <a:buFont typeface="+mj-lt"/>
              <a:buAutoNum type="arabicPeriod"/>
            </a:pPr>
            <a:r>
              <a:rPr lang="en-GB" sz="2400" i="1" dirty="0" smtClean="0"/>
              <a:t>How are we going to build strength?</a:t>
            </a:r>
          </a:p>
          <a:p>
            <a:pPr marL="525780" indent="-457200">
              <a:buFont typeface="+mj-lt"/>
              <a:buAutoNum type="arabicPeriod"/>
            </a:pPr>
            <a:r>
              <a:rPr lang="en-GB" sz="2400" i="1" dirty="0" smtClean="0"/>
              <a:t>Three months / Six months</a:t>
            </a:r>
          </a:p>
          <a:p>
            <a:pPr marL="525780" indent="-457200">
              <a:buFont typeface="+mj-lt"/>
              <a:buAutoNum type="arabicPeriod"/>
            </a:pPr>
            <a:r>
              <a:rPr lang="en-GB" sz="2400" i="1" dirty="0" smtClean="0"/>
              <a:t>First Steps</a:t>
            </a:r>
            <a:endParaRPr lang="cy-GB" sz="2400" i="1" dirty="0"/>
          </a:p>
        </p:txBody>
      </p:sp>
      <p:pic>
        <p:nvPicPr>
          <p:cNvPr id="2052" name="Picture 4" descr="C:\Users\l.roberts\AppData\Local\Microsoft\Windows\Temporary Internet Files\Content.IE5\EEQLKL9O\path_through_the_forest_by_darkphoenix36-d4xs0e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52400"/>
            <a:ext cx="3810000" cy="1454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4132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PATH</a:t>
            </a:r>
            <a:endParaRPr lang="en-US" dirty="0"/>
          </a:p>
        </p:txBody>
      </p:sp>
      <p:sp>
        <p:nvSpPr>
          <p:cNvPr id="3" name="Content Placeholder 2"/>
          <p:cNvSpPr>
            <a:spLocks noGrp="1"/>
          </p:cNvSpPr>
          <p:nvPr>
            <p:ph sz="quarter" idx="13"/>
          </p:nvPr>
        </p:nvSpPr>
        <p:spPr/>
        <p:txBody>
          <a:bodyPr/>
          <a:lstStyle/>
          <a:p>
            <a:r>
              <a:rPr lang="en-GB" dirty="0" err="1" smtClean="0"/>
              <a:t>Datblygu</a:t>
            </a:r>
            <a:r>
              <a:rPr lang="en-GB" dirty="0" smtClean="0"/>
              <a:t> PATH / LLWYBR</a:t>
            </a:r>
          </a:p>
          <a:p>
            <a:r>
              <a:rPr lang="en-GB" dirty="0" smtClean="0"/>
              <a:t>Chris</a:t>
            </a:r>
          </a:p>
          <a:p>
            <a:pPr lvl="0">
              <a:buClr>
                <a:srgbClr val="53548A"/>
              </a:buClr>
            </a:pPr>
            <a:r>
              <a:rPr lang="en-GB" dirty="0" err="1">
                <a:solidFill>
                  <a:prstClr val="black"/>
                </a:solidFill>
              </a:rPr>
              <a:t>Adlewyrchwch</a:t>
            </a:r>
            <a:r>
              <a:rPr lang="en-GB" dirty="0">
                <a:solidFill>
                  <a:prstClr val="black"/>
                </a:solidFill>
              </a:rPr>
              <a:t> </a:t>
            </a:r>
            <a:r>
              <a:rPr lang="en-GB" dirty="0" err="1">
                <a:solidFill>
                  <a:prstClr val="black"/>
                </a:solidFill>
              </a:rPr>
              <a:t>ar</a:t>
            </a:r>
            <a:r>
              <a:rPr lang="en-GB" dirty="0">
                <a:solidFill>
                  <a:prstClr val="black"/>
                </a:solidFill>
              </a:rPr>
              <a:t> PATH</a:t>
            </a:r>
          </a:p>
          <a:p>
            <a:pPr lvl="0">
              <a:buClr>
                <a:srgbClr val="53548A"/>
              </a:buClr>
            </a:pPr>
            <a:r>
              <a:rPr lang="en-GB" dirty="0" err="1">
                <a:solidFill>
                  <a:prstClr val="black"/>
                </a:solidFill>
              </a:rPr>
              <a:t>Cyfleoedd</a:t>
            </a:r>
            <a:r>
              <a:rPr lang="en-GB" dirty="0">
                <a:solidFill>
                  <a:prstClr val="black"/>
                </a:solidFill>
              </a:rPr>
              <a:t>?</a:t>
            </a:r>
          </a:p>
          <a:p>
            <a:pPr lvl="0">
              <a:buClr>
                <a:srgbClr val="53548A"/>
              </a:buClr>
            </a:pPr>
            <a:r>
              <a:rPr lang="en-GB" dirty="0" err="1">
                <a:solidFill>
                  <a:prstClr val="black"/>
                </a:solidFill>
              </a:rPr>
              <a:t>Rhwystrau</a:t>
            </a:r>
            <a:r>
              <a:rPr lang="en-GB" dirty="0">
                <a:solidFill>
                  <a:prstClr val="black"/>
                </a:solidFill>
              </a:rPr>
              <a:t>?</a:t>
            </a:r>
          </a:p>
          <a:p>
            <a:pPr lvl="0">
              <a:buClr>
                <a:srgbClr val="53548A"/>
              </a:buClr>
            </a:pPr>
            <a:r>
              <a:rPr lang="en-GB" dirty="0" err="1">
                <a:solidFill>
                  <a:prstClr val="black"/>
                </a:solidFill>
              </a:rPr>
              <a:t>Adborth</a:t>
            </a:r>
            <a:endParaRPr lang="cy-GB" dirty="0"/>
          </a:p>
          <a:p>
            <a:endParaRPr lang="en-US" dirty="0"/>
          </a:p>
        </p:txBody>
      </p:sp>
      <p:sp>
        <p:nvSpPr>
          <p:cNvPr id="4" name="Content Placeholder 3"/>
          <p:cNvSpPr>
            <a:spLocks noGrp="1"/>
          </p:cNvSpPr>
          <p:nvPr>
            <p:ph sz="quarter" idx="14"/>
          </p:nvPr>
        </p:nvSpPr>
        <p:spPr/>
        <p:txBody>
          <a:bodyPr/>
          <a:lstStyle/>
          <a:p>
            <a:r>
              <a:rPr lang="en-GB" dirty="0" smtClean="0"/>
              <a:t>Developing a Path </a:t>
            </a:r>
          </a:p>
          <a:p>
            <a:r>
              <a:rPr lang="en-US" dirty="0" smtClean="0">
                <a:hlinkClick r:id="rId2"/>
              </a:rPr>
              <a:t>Chris</a:t>
            </a:r>
            <a:endParaRPr lang="en-US" dirty="0" smtClean="0"/>
          </a:p>
          <a:p>
            <a:pPr lvl="0">
              <a:buClr>
                <a:srgbClr val="53548A"/>
              </a:buClr>
            </a:pPr>
            <a:r>
              <a:rPr lang="en-GB" i="1" dirty="0">
                <a:solidFill>
                  <a:prstClr val="black"/>
                </a:solidFill>
              </a:rPr>
              <a:t>Reflect on ‘PATH’</a:t>
            </a:r>
          </a:p>
          <a:p>
            <a:pPr lvl="0">
              <a:buClr>
                <a:srgbClr val="53548A"/>
              </a:buClr>
            </a:pPr>
            <a:r>
              <a:rPr lang="en-GB" i="1" dirty="0">
                <a:solidFill>
                  <a:prstClr val="black"/>
                </a:solidFill>
              </a:rPr>
              <a:t>Opportunities?</a:t>
            </a:r>
          </a:p>
          <a:p>
            <a:pPr lvl="0">
              <a:buClr>
                <a:srgbClr val="53548A"/>
              </a:buClr>
            </a:pPr>
            <a:r>
              <a:rPr lang="en-GB" i="1" dirty="0">
                <a:solidFill>
                  <a:prstClr val="black"/>
                </a:solidFill>
              </a:rPr>
              <a:t>Barriers?</a:t>
            </a:r>
          </a:p>
          <a:p>
            <a:pPr lvl="0">
              <a:buClr>
                <a:srgbClr val="53548A"/>
              </a:buClr>
            </a:pPr>
            <a:r>
              <a:rPr lang="en-GB" i="1" dirty="0">
                <a:solidFill>
                  <a:prstClr val="black"/>
                </a:solidFill>
              </a:rPr>
              <a:t>Feedback</a:t>
            </a:r>
            <a:endParaRPr lang="cy-GB" i="1" dirty="0">
              <a:solidFill>
                <a:prstClr val="black"/>
              </a:solidFill>
            </a:endParaRPr>
          </a:p>
          <a:p>
            <a:endParaRPr lang="en-US"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275" y="381000"/>
            <a:ext cx="3895725" cy="101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72854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critique</a:t>
            </a:r>
            <a:endParaRPr lang="cy-GB" dirty="0"/>
          </a:p>
        </p:txBody>
      </p:sp>
      <p:sp>
        <p:nvSpPr>
          <p:cNvPr id="5" name="Content Placeholder 4"/>
          <p:cNvSpPr>
            <a:spLocks noGrp="1"/>
          </p:cNvSpPr>
          <p:nvPr>
            <p:ph sz="quarter" idx="13"/>
          </p:nvPr>
        </p:nvSpPr>
        <p:spPr>
          <a:xfrm>
            <a:off x="685800" y="1536192"/>
            <a:ext cx="3657600" cy="4636008"/>
          </a:xfrm>
        </p:spPr>
        <p:txBody>
          <a:bodyPr>
            <a:normAutofit lnSpcReduction="10000"/>
          </a:bodyPr>
          <a:lstStyle/>
          <a:p>
            <a:r>
              <a:rPr lang="en-GB" dirty="0" err="1" smtClean="0"/>
              <a:t>Darparu</a:t>
            </a:r>
            <a:r>
              <a:rPr lang="en-GB" dirty="0" smtClean="0"/>
              <a:t> </a:t>
            </a:r>
            <a:r>
              <a:rPr lang="en-GB" dirty="0" err="1" smtClean="0"/>
              <a:t>Staffio</a:t>
            </a:r>
            <a:r>
              <a:rPr lang="en-GB" dirty="0" smtClean="0"/>
              <a:t> </a:t>
            </a:r>
            <a:r>
              <a:rPr lang="en-GB" dirty="0" err="1" smtClean="0"/>
              <a:t>Digonol</a:t>
            </a:r>
            <a:endParaRPr lang="en-GB" dirty="0" smtClean="0"/>
          </a:p>
          <a:p>
            <a:r>
              <a:rPr lang="en-GB" dirty="0" smtClean="0"/>
              <a:t>Mae CPG </a:t>
            </a:r>
            <a:r>
              <a:rPr lang="en-GB" dirty="0" err="1" smtClean="0"/>
              <a:t>yn</a:t>
            </a:r>
            <a:r>
              <a:rPr lang="en-GB" dirty="0" smtClean="0"/>
              <a:t> </a:t>
            </a:r>
            <a:r>
              <a:rPr lang="en-GB" dirty="0" err="1" smtClean="0"/>
              <a:t>darparu</a:t>
            </a:r>
            <a:r>
              <a:rPr lang="en-GB" dirty="0" smtClean="0"/>
              <a:t> </a:t>
            </a:r>
            <a:r>
              <a:rPr lang="en-GB" dirty="0" err="1" smtClean="0"/>
              <a:t>cyfleoedd</a:t>
            </a:r>
            <a:r>
              <a:rPr lang="en-GB" dirty="0" smtClean="0"/>
              <a:t> am </a:t>
            </a:r>
            <a:r>
              <a:rPr lang="en-GB" dirty="0" err="1" smtClean="0"/>
              <a:t>gylch</a:t>
            </a:r>
            <a:r>
              <a:rPr lang="en-GB" dirty="0" smtClean="0"/>
              <a:t> o </a:t>
            </a:r>
            <a:r>
              <a:rPr lang="en-GB" dirty="0" err="1" smtClean="0"/>
              <a:t>gefnogath</a:t>
            </a:r>
            <a:r>
              <a:rPr lang="en-GB" dirty="0" smtClean="0"/>
              <a:t> </a:t>
            </a:r>
            <a:r>
              <a:rPr lang="en-GB" dirty="0" err="1" smtClean="0"/>
              <a:t>prysur</a:t>
            </a:r>
            <a:r>
              <a:rPr lang="en-GB" dirty="0" smtClean="0"/>
              <a:t> ac </a:t>
            </a:r>
            <a:r>
              <a:rPr lang="en-GB" dirty="0" err="1" smtClean="0"/>
              <a:t>ymatebol</a:t>
            </a:r>
            <a:endParaRPr lang="en-GB" dirty="0" smtClean="0"/>
          </a:p>
          <a:p>
            <a:r>
              <a:rPr lang="en-GB" dirty="0" smtClean="0"/>
              <a:t>Mae staff </a:t>
            </a:r>
            <a:r>
              <a:rPr lang="en-GB" dirty="0" err="1" smtClean="0"/>
              <a:t>gofal</a:t>
            </a:r>
            <a:r>
              <a:rPr lang="en-GB" dirty="0" smtClean="0"/>
              <a:t> </a:t>
            </a:r>
            <a:r>
              <a:rPr lang="en-GB" dirty="0" err="1" smtClean="0"/>
              <a:t>yn</a:t>
            </a:r>
            <a:r>
              <a:rPr lang="en-GB" dirty="0" smtClean="0"/>
              <a:t> </a:t>
            </a:r>
            <a:r>
              <a:rPr lang="en-GB" dirty="0" err="1" smtClean="0"/>
              <a:t>aml</a:t>
            </a:r>
            <a:r>
              <a:rPr lang="en-GB" dirty="0" smtClean="0"/>
              <a:t> </a:t>
            </a:r>
            <a:r>
              <a:rPr lang="en-GB" dirty="0" err="1" smtClean="0"/>
              <a:t>yn</a:t>
            </a:r>
            <a:r>
              <a:rPr lang="en-GB" dirty="0" smtClean="0"/>
              <a:t> </a:t>
            </a:r>
            <a:r>
              <a:rPr lang="en-GB" dirty="0" err="1" smtClean="0"/>
              <a:t>darparu</a:t>
            </a:r>
            <a:r>
              <a:rPr lang="en-GB" dirty="0" smtClean="0"/>
              <a:t> </a:t>
            </a:r>
            <a:r>
              <a:rPr lang="en-GB" dirty="0" err="1" smtClean="0"/>
              <a:t>cryn</a:t>
            </a:r>
            <a:r>
              <a:rPr lang="en-GB" dirty="0" smtClean="0"/>
              <a:t> </a:t>
            </a:r>
            <a:r>
              <a:rPr lang="en-GB" dirty="0" err="1" smtClean="0"/>
              <a:t>dipyn</a:t>
            </a:r>
            <a:r>
              <a:rPr lang="en-GB" dirty="0" smtClean="0"/>
              <a:t> o </a:t>
            </a:r>
            <a:r>
              <a:rPr lang="en-GB" dirty="0" err="1" smtClean="0"/>
              <a:t>gefnogaeth</a:t>
            </a:r>
            <a:r>
              <a:rPr lang="en-GB" dirty="0" smtClean="0"/>
              <a:t> ac </a:t>
            </a:r>
            <a:r>
              <a:rPr lang="en-GB" dirty="0" err="1" smtClean="0"/>
              <a:t>yn</a:t>
            </a:r>
            <a:r>
              <a:rPr lang="en-GB" dirty="0" smtClean="0"/>
              <a:t> </a:t>
            </a:r>
            <a:r>
              <a:rPr lang="en-GB" dirty="0" err="1" smtClean="0"/>
              <a:t>gweithredu</a:t>
            </a:r>
            <a:r>
              <a:rPr lang="en-GB" dirty="0" smtClean="0"/>
              <a:t> </a:t>
            </a:r>
            <a:r>
              <a:rPr lang="en-GB" dirty="0" err="1" smtClean="0"/>
              <a:t>cynlluniau</a:t>
            </a:r>
            <a:endParaRPr lang="en-GB" dirty="0" smtClean="0"/>
          </a:p>
          <a:p>
            <a:r>
              <a:rPr lang="en-GB" dirty="0" err="1" smtClean="0"/>
              <a:t>Gwelir</a:t>
            </a:r>
            <a:r>
              <a:rPr lang="en-GB" dirty="0" smtClean="0"/>
              <a:t> </a:t>
            </a:r>
            <a:r>
              <a:rPr lang="en-GB" dirty="0" err="1" smtClean="0"/>
              <a:t>rhwystrau</a:t>
            </a:r>
            <a:r>
              <a:rPr lang="en-GB" dirty="0" smtClean="0"/>
              <a:t> felly pan </a:t>
            </a:r>
            <a:r>
              <a:rPr lang="en-GB" dirty="0" err="1" smtClean="0"/>
              <a:t>fo</a:t>
            </a:r>
            <a:r>
              <a:rPr lang="en-GB" dirty="0" smtClean="0"/>
              <a:t> </a:t>
            </a:r>
            <a:r>
              <a:rPr lang="en-GB" dirty="0" err="1" smtClean="0"/>
              <a:t>diffyg</a:t>
            </a:r>
            <a:r>
              <a:rPr lang="en-GB" dirty="0" smtClean="0"/>
              <a:t> staff</a:t>
            </a:r>
          </a:p>
          <a:p>
            <a:r>
              <a:rPr lang="en-GB" dirty="0" err="1" smtClean="0"/>
              <a:t>Medr</a:t>
            </a:r>
            <a:r>
              <a:rPr lang="en-GB" dirty="0" smtClean="0"/>
              <a:t> y </a:t>
            </a:r>
            <a:r>
              <a:rPr lang="en-GB" dirty="0" err="1" smtClean="0"/>
              <a:t>defnydd</a:t>
            </a:r>
            <a:r>
              <a:rPr lang="en-GB" dirty="0" smtClean="0"/>
              <a:t> </a:t>
            </a:r>
            <a:r>
              <a:rPr lang="en-GB" dirty="0" err="1" smtClean="0"/>
              <a:t>helaeth</a:t>
            </a:r>
            <a:r>
              <a:rPr lang="en-GB" dirty="0" smtClean="0"/>
              <a:t> o ‘staff banc’ </a:t>
            </a:r>
            <a:r>
              <a:rPr lang="en-GB" dirty="0" err="1" smtClean="0"/>
              <a:t>hefyd</a:t>
            </a:r>
            <a:r>
              <a:rPr lang="en-GB" dirty="0" smtClean="0"/>
              <a:t> </a:t>
            </a:r>
            <a:r>
              <a:rPr lang="en-GB" dirty="0" err="1" smtClean="0"/>
              <a:t>effeithio</a:t>
            </a:r>
            <a:r>
              <a:rPr lang="en-GB" dirty="0" smtClean="0"/>
              <a:t> </a:t>
            </a:r>
            <a:r>
              <a:rPr lang="en-GB" dirty="0" err="1" smtClean="0"/>
              <a:t>ar</a:t>
            </a:r>
            <a:r>
              <a:rPr lang="en-GB" dirty="0" smtClean="0"/>
              <a:t> </a:t>
            </a:r>
            <a:r>
              <a:rPr lang="en-GB" dirty="0" err="1" smtClean="0"/>
              <a:t>sefydlogrwydd</a:t>
            </a:r>
            <a:endParaRPr lang="cy-GB" dirty="0"/>
          </a:p>
        </p:txBody>
      </p:sp>
      <p:sp>
        <p:nvSpPr>
          <p:cNvPr id="6" name="Content Placeholder 5"/>
          <p:cNvSpPr>
            <a:spLocks noGrp="1"/>
          </p:cNvSpPr>
          <p:nvPr>
            <p:ph sz="quarter" idx="14"/>
          </p:nvPr>
        </p:nvSpPr>
        <p:spPr>
          <a:xfrm>
            <a:off x="4800600" y="1536192"/>
            <a:ext cx="3657600" cy="4712208"/>
          </a:xfrm>
        </p:spPr>
        <p:txBody>
          <a:bodyPr>
            <a:normAutofit lnSpcReduction="10000"/>
          </a:bodyPr>
          <a:lstStyle/>
          <a:p>
            <a:r>
              <a:rPr lang="en-GB" i="1" dirty="0" smtClean="0"/>
              <a:t>Providing Adequate Staffing</a:t>
            </a:r>
          </a:p>
          <a:p>
            <a:r>
              <a:rPr lang="en-GB" i="1" dirty="0" smtClean="0"/>
              <a:t>PCP provides opportunities for a highly active and responsive circle of support</a:t>
            </a:r>
          </a:p>
          <a:p>
            <a:r>
              <a:rPr lang="en-GB" i="1" dirty="0" smtClean="0"/>
              <a:t>Direct care staff often provide significant support and are relied upon for much implementation of the plan</a:t>
            </a:r>
          </a:p>
          <a:p>
            <a:r>
              <a:rPr lang="en-GB" i="1" dirty="0" smtClean="0"/>
              <a:t>Limitations in staffing resources are barriers</a:t>
            </a:r>
          </a:p>
          <a:p>
            <a:r>
              <a:rPr lang="en-GB" i="1" dirty="0" smtClean="0"/>
              <a:t>Frequent use of ‘bank staff’ can also compromise stability</a:t>
            </a:r>
          </a:p>
          <a:p>
            <a:r>
              <a:rPr lang="en-GB" dirty="0"/>
              <a:t>(</a:t>
            </a:r>
            <a:r>
              <a:rPr lang="en-GB" dirty="0" err="1"/>
              <a:t>Holburn</a:t>
            </a:r>
            <a:r>
              <a:rPr lang="en-GB" dirty="0"/>
              <a:t> &amp; </a:t>
            </a:r>
            <a:r>
              <a:rPr lang="en-GB" dirty="0" err="1"/>
              <a:t>Vietze</a:t>
            </a:r>
            <a:r>
              <a:rPr lang="en-GB" dirty="0"/>
              <a:t>, 2002)</a:t>
            </a:r>
            <a:endParaRPr lang="cy-GB" dirty="0"/>
          </a:p>
          <a:p>
            <a:endParaRPr lang="cy-GB" dirty="0"/>
          </a:p>
        </p:txBody>
      </p:sp>
      <p:pic>
        <p:nvPicPr>
          <p:cNvPr id="4" name="Picture 4" descr="C:\Users\l.roberts\AppData\Local\Microsoft\Windows\Temporary Internet Files\Content.IE5\EEQLKL9O\path_through_the_forest_by_darkphoenix36-d4xs0e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52400"/>
            <a:ext cx="3810000" cy="1454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414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One page profiles</a:t>
            </a:r>
            <a:endParaRPr lang="cy-GB" dirty="0"/>
          </a:p>
        </p:txBody>
      </p:sp>
      <p:sp>
        <p:nvSpPr>
          <p:cNvPr id="5" name="Content Placeholder 4"/>
          <p:cNvSpPr>
            <a:spLocks noGrp="1"/>
          </p:cNvSpPr>
          <p:nvPr>
            <p:ph idx="1"/>
          </p:nvPr>
        </p:nvSpPr>
        <p:spPr>
          <a:xfrm>
            <a:off x="685800" y="1600200"/>
            <a:ext cx="7772400" cy="4800599"/>
          </a:xfrm>
        </p:spPr>
        <p:txBody>
          <a:bodyPr/>
          <a:lstStyle/>
          <a:p>
            <a:r>
              <a:rPr lang="en-US" dirty="0"/>
              <a:t>The foundation of a Person </a:t>
            </a:r>
            <a:r>
              <a:rPr lang="en-US" dirty="0" err="1"/>
              <a:t>Centred</a:t>
            </a:r>
            <a:r>
              <a:rPr lang="en-US" dirty="0"/>
              <a:t> Plan (Essential Lifestyle Plan) is a One Page Profile. This is a record of what is important to someone, and how to best support them.</a:t>
            </a:r>
          </a:p>
          <a:p>
            <a:endParaRPr lang="en-US" dirty="0"/>
          </a:p>
          <a:p>
            <a:r>
              <a:rPr lang="en-US" dirty="0"/>
              <a:t>From a one page profile, you can use the 'working and not working' person </a:t>
            </a:r>
            <a:r>
              <a:rPr lang="en-US" dirty="0" err="1"/>
              <a:t>centred</a:t>
            </a:r>
            <a:r>
              <a:rPr lang="en-US" dirty="0"/>
              <a:t> thinking tool to create actions that build on what is working and address what is not working. You can then use information about what is not working to help you to decide which person </a:t>
            </a:r>
            <a:r>
              <a:rPr lang="en-US" dirty="0" err="1"/>
              <a:t>centred</a:t>
            </a:r>
            <a:r>
              <a:rPr lang="en-US" dirty="0"/>
              <a:t> thinking tool to use next.</a:t>
            </a:r>
          </a:p>
          <a:p>
            <a:r>
              <a:rPr lang="en-GB" dirty="0" smtClean="0"/>
              <a:t>( Sanderson , 2015)</a:t>
            </a:r>
          </a:p>
          <a:p>
            <a:r>
              <a:rPr lang="en-GB" dirty="0" smtClean="0">
                <a:hlinkClick r:id="rId2"/>
              </a:rPr>
              <a:t>One page profiles</a:t>
            </a:r>
            <a:endParaRPr lang="en-GB" dirty="0"/>
          </a:p>
        </p:txBody>
      </p:sp>
      <p:pic>
        <p:nvPicPr>
          <p:cNvPr id="4098" name="Picture 2" descr="C:\Users\l.roberts\AppData\Local\Microsoft\Windows\Temporary Internet Files\Content.IE5\UU4Z21D1\44_person_centred_planning[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2400"/>
            <a:ext cx="3441700" cy="129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283539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TASG / </a:t>
            </a:r>
            <a:r>
              <a:rPr lang="en-GB" dirty="0" err="1" smtClean="0"/>
              <a:t>TASk</a:t>
            </a:r>
            <a:endParaRPr lang="cy-GB" dirty="0"/>
          </a:p>
        </p:txBody>
      </p:sp>
      <p:sp>
        <p:nvSpPr>
          <p:cNvPr id="3" name="Content Placeholder 2"/>
          <p:cNvSpPr>
            <a:spLocks noGrp="1"/>
          </p:cNvSpPr>
          <p:nvPr>
            <p:ph sz="quarter" idx="13"/>
          </p:nvPr>
        </p:nvSpPr>
        <p:spPr/>
        <p:txBody>
          <a:bodyPr/>
          <a:lstStyle/>
          <a:p>
            <a:pPr lvl="0">
              <a:buClr>
                <a:srgbClr val="53548A"/>
              </a:buClr>
            </a:pPr>
            <a:r>
              <a:rPr lang="en-GB" sz="2800" dirty="0" err="1">
                <a:solidFill>
                  <a:prstClr val="black"/>
                </a:solidFill>
              </a:rPr>
              <a:t>Adlewyrchwch</a:t>
            </a:r>
            <a:r>
              <a:rPr lang="en-GB" sz="2800" dirty="0">
                <a:solidFill>
                  <a:prstClr val="black"/>
                </a:solidFill>
              </a:rPr>
              <a:t> </a:t>
            </a:r>
            <a:r>
              <a:rPr lang="en-GB" sz="2800" dirty="0" err="1">
                <a:solidFill>
                  <a:prstClr val="black"/>
                </a:solidFill>
              </a:rPr>
              <a:t>ar</a:t>
            </a:r>
            <a:r>
              <a:rPr lang="en-GB" sz="2800" dirty="0">
                <a:solidFill>
                  <a:prstClr val="black"/>
                </a:solidFill>
              </a:rPr>
              <a:t> </a:t>
            </a:r>
            <a:r>
              <a:rPr lang="en-GB" sz="2800" dirty="0" err="1" smtClean="0">
                <a:solidFill>
                  <a:prstClr val="black"/>
                </a:solidFill>
              </a:rPr>
              <a:t>Proffiliau</a:t>
            </a:r>
            <a:r>
              <a:rPr lang="en-GB" sz="2800" dirty="0" smtClean="0">
                <a:solidFill>
                  <a:prstClr val="black"/>
                </a:solidFill>
              </a:rPr>
              <a:t> Un </a:t>
            </a:r>
            <a:r>
              <a:rPr lang="en-GB" sz="2800" dirty="0" err="1" smtClean="0">
                <a:solidFill>
                  <a:prstClr val="black"/>
                </a:solidFill>
              </a:rPr>
              <a:t>Tudalen</a:t>
            </a:r>
            <a:endParaRPr lang="en-GB" sz="2800" dirty="0" smtClean="0">
              <a:solidFill>
                <a:prstClr val="black"/>
              </a:solidFill>
            </a:endParaRPr>
          </a:p>
          <a:p>
            <a:pPr lvl="0">
              <a:buClr>
                <a:srgbClr val="53548A"/>
              </a:buClr>
            </a:pPr>
            <a:r>
              <a:rPr lang="en-GB" sz="2800" dirty="0" err="1" smtClean="0">
                <a:solidFill>
                  <a:prstClr val="black"/>
                </a:solidFill>
              </a:rPr>
              <a:t>Cyfleoedd</a:t>
            </a:r>
            <a:r>
              <a:rPr lang="en-GB" sz="2800" dirty="0">
                <a:solidFill>
                  <a:prstClr val="black"/>
                </a:solidFill>
              </a:rPr>
              <a:t>?</a:t>
            </a:r>
          </a:p>
          <a:p>
            <a:pPr lvl="0">
              <a:buClr>
                <a:srgbClr val="53548A"/>
              </a:buClr>
            </a:pPr>
            <a:r>
              <a:rPr lang="en-GB" sz="2800" dirty="0" err="1">
                <a:solidFill>
                  <a:prstClr val="black"/>
                </a:solidFill>
              </a:rPr>
              <a:t>Rhwystrau</a:t>
            </a:r>
            <a:r>
              <a:rPr lang="en-GB" sz="2800" dirty="0">
                <a:solidFill>
                  <a:prstClr val="black"/>
                </a:solidFill>
              </a:rPr>
              <a:t>?</a:t>
            </a:r>
          </a:p>
          <a:p>
            <a:pPr lvl="0">
              <a:buClr>
                <a:srgbClr val="53548A"/>
              </a:buClr>
            </a:pPr>
            <a:r>
              <a:rPr lang="en-GB" sz="2800" dirty="0" err="1">
                <a:solidFill>
                  <a:prstClr val="black"/>
                </a:solidFill>
              </a:rPr>
              <a:t>Adborth</a:t>
            </a:r>
            <a:endParaRPr lang="cy-GB" dirty="0"/>
          </a:p>
        </p:txBody>
      </p:sp>
      <p:sp>
        <p:nvSpPr>
          <p:cNvPr id="4" name="Content Placeholder 3"/>
          <p:cNvSpPr>
            <a:spLocks noGrp="1"/>
          </p:cNvSpPr>
          <p:nvPr>
            <p:ph sz="quarter" idx="14"/>
          </p:nvPr>
        </p:nvSpPr>
        <p:spPr/>
        <p:txBody>
          <a:bodyPr/>
          <a:lstStyle/>
          <a:p>
            <a:pPr lvl="0">
              <a:buClr>
                <a:srgbClr val="53548A"/>
              </a:buClr>
            </a:pPr>
            <a:r>
              <a:rPr lang="en-GB" sz="2800" i="1" dirty="0">
                <a:solidFill>
                  <a:prstClr val="black"/>
                </a:solidFill>
              </a:rPr>
              <a:t>Reflect on  </a:t>
            </a:r>
            <a:r>
              <a:rPr lang="en-GB" sz="2800" i="1" dirty="0" smtClean="0">
                <a:solidFill>
                  <a:prstClr val="black"/>
                </a:solidFill>
              </a:rPr>
              <a:t>One Page Profiles</a:t>
            </a:r>
          </a:p>
          <a:p>
            <a:pPr lvl="0">
              <a:buClr>
                <a:srgbClr val="53548A"/>
              </a:buClr>
            </a:pPr>
            <a:r>
              <a:rPr lang="en-GB" sz="2800" i="1" dirty="0" smtClean="0">
                <a:solidFill>
                  <a:prstClr val="black"/>
                </a:solidFill>
              </a:rPr>
              <a:t>Opportunities</a:t>
            </a:r>
            <a:r>
              <a:rPr lang="en-GB" sz="2800" i="1" dirty="0">
                <a:solidFill>
                  <a:prstClr val="black"/>
                </a:solidFill>
              </a:rPr>
              <a:t>?</a:t>
            </a:r>
          </a:p>
          <a:p>
            <a:pPr lvl="0">
              <a:buClr>
                <a:srgbClr val="53548A"/>
              </a:buClr>
            </a:pPr>
            <a:r>
              <a:rPr lang="en-GB" sz="2800" i="1" dirty="0">
                <a:solidFill>
                  <a:prstClr val="black"/>
                </a:solidFill>
              </a:rPr>
              <a:t>Barriers?</a:t>
            </a:r>
          </a:p>
          <a:p>
            <a:pPr lvl="0">
              <a:buClr>
                <a:srgbClr val="53548A"/>
              </a:buClr>
            </a:pPr>
            <a:r>
              <a:rPr lang="en-GB" sz="2800" i="1" dirty="0">
                <a:solidFill>
                  <a:prstClr val="black"/>
                </a:solidFill>
              </a:rPr>
              <a:t>Feedback</a:t>
            </a:r>
            <a:endParaRPr lang="cy-GB" sz="2800" i="1" dirty="0">
              <a:solidFill>
                <a:prstClr val="black"/>
              </a:solidFill>
            </a:endParaRPr>
          </a:p>
          <a:p>
            <a:endParaRPr lang="cy-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381000"/>
            <a:ext cx="3895725" cy="101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578032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critique</a:t>
            </a:r>
            <a:endParaRPr lang="cy-GB" dirty="0"/>
          </a:p>
        </p:txBody>
      </p:sp>
      <p:sp>
        <p:nvSpPr>
          <p:cNvPr id="4" name="Content Placeholder 3"/>
          <p:cNvSpPr>
            <a:spLocks noGrp="1"/>
          </p:cNvSpPr>
          <p:nvPr>
            <p:ph sz="quarter" idx="13"/>
          </p:nvPr>
        </p:nvSpPr>
        <p:spPr>
          <a:xfrm>
            <a:off x="685800" y="1536192"/>
            <a:ext cx="3657600" cy="4178808"/>
          </a:xfrm>
        </p:spPr>
        <p:txBody>
          <a:bodyPr/>
          <a:lstStyle/>
          <a:p>
            <a:r>
              <a:rPr lang="en-GB" dirty="0" smtClean="0"/>
              <a:t>This is your meeting</a:t>
            </a:r>
          </a:p>
          <a:p>
            <a:r>
              <a:rPr lang="en-GB" dirty="0" err="1" smtClean="0"/>
              <a:t>Ie</a:t>
            </a:r>
            <a:r>
              <a:rPr lang="en-GB" dirty="0" smtClean="0"/>
              <a:t> </a:t>
            </a:r>
            <a:r>
              <a:rPr lang="en-GB" dirty="0" err="1" smtClean="0"/>
              <a:t>wir</a:t>
            </a:r>
            <a:r>
              <a:rPr lang="en-GB" dirty="0" smtClean="0"/>
              <a:t>?</a:t>
            </a:r>
          </a:p>
          <a:p>
            <a:r>
              <a:rPr lang="en-GB" dirty="0" smtClean="0"/>
              <a:t>Y broses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gyfyngu</a:t>
            </a:r>
            <a:r>
              <a:rPr lang="en-GB" dirty="0" smtClean="0"/>
              <a:t> </a:t>
            </a:r>
            <a:r>
              <a:rPr lang="en-GB" dirty="0" err="1" smtClean="0"/>
              <a:t>gan</a:t>
            </a:r>
            <a:r>
              <a:rPr lang="en-GB" dirty="0" smtClean="0"/>
              <a:t> </a:t>
            </a:r>
            <a:r>
              <a:rPr lang="en-GB" dirty="0" err="1" smtClean="0"/>
              <a:t>tueddiad</a:t>
            </a:r>
            <a:r>
              <a:rPr lang="en-GB" dirty="0" smtClean="0"/>
              <a:t> </a:t>
            </a:r>
            <a:r>
              <a:rPr lang="en-GB" dirty="0" err="1" smtClean="0"/>
              <a:t>yr</a:t>
            </a:r>
            <a:r>
              <a:rPr lang="en-GB" dirty="0" smtClean="0"/>
              <a:t> </a:t>
            </a:r>
            <a:r>
              <a:rPr lang="en-GB" dirty="0" err="1" smtClean="0"/>
              <a:t>hwyluswyr</a:t>
            </a:r>
            <a:r>
              <a:rPr lang="en-GB" dirty="0" smtClean="0"/>
              <a:t> </a:t>
            </a:r>
            <a:r>
              <a:rPr lang="en-GB" dirty="0" err="1" smtClean="0"/>
              <a:t>i</a:t>
            </a:r>
            <a:r>
              <a:rPr lang="en-GB" dirty="0" smtClean="0"/>
              <a:t> </a:t>
            </a:r>
            <a:r>
              <a:rPr lang="en-GB" dirty="0" err="1" smtClean="0"/>
              <a:t>ymddwyn</a:t>
            </a:r>
            <a:r>
              <a:rPr lang="en-GB" dirty="0" smtClean="0"/>
              <a:t> </a:t>
            </a:r>
            <a:r>
              <a:rPr lang="en-GB" dirty="0" err="1" smtClean="0"/>
              <a:t>yn</a:t>
            </a:r>
            <a:r>
              <a:rPr lang="en-GB" dirty="0" smtClean="0"/>
              <a:t> </a:t>
            </a:r>
            <a:r>
              <a:rPr lang="en-GB" dirty="0" err="1" smtClean="0"/>
              <a:t>ol</a:t>
            </a:r>
            <a:r>
              <a:rPr lang="en-GB" dirty="0" smtClean="0"/>
              <a:t> </a:t>
            </a:r>
            <a:r>
              <a:rPr lang="en-GB" dirty="0" err="1" smtClean="0"/>
              <a:t>eu</a:t>
            </a:r>
            <a:r>
              <a:rPr lang="en-GB" dirty="0" smtClean="0"/>
              <a:t> </a:t>
            </a:r>
            <a:r>
              <a:rPr lang="en-GB" dirty="0" err="1" smtClean="0"/>
              <a:t>rolau</a:t>
            </a:r>
            <a:r>
              <a:rPr lang="en-GB" dirty="0" smtClean="0"/>
              <a:t> </a:t>
            </a:r>
            <a:r>
              <a:rPr lang="en-GB" dirty="0" err="1" smtClean="0"/>
              <a:t>neu</a:t>
            </a:r>
            <a:r>
              <a:rPr lang="en-GB" dirty="0" smtClean="0"/>
              <a:t> </a:t>
            </a:r>
            <a:r>
              <a:rPr lang="en-GB" dirty="0" err="1" smtClean="0"/>
              <a:t>eu</a:t>
            </a:r>
            <a:r>
              <a:rPr lang="en-GB" dirty="0" smtClean="0"/>
              <a:t> </a:t>
            </a:r>
            <a:r>
              <a:rPr lang="en-GB" dirty="0" err="1" smtClean="0"/>
              <a:t>hyfforddiant</a:t>
            </a:r>
            <a:r>
              <a:rPr lang="en-GB" dirty="0" smtClean="0"/>
              <a:t> </a:t>
            </a:r>
            <a:r>
              <a:rPr lang="en-GB" dirty="0" err="1" smtClean="0"/>
              <a:t>cynt</a:t>
            </a:r>
            <a:endParaRPr lang="en-GB" dirty="0" smtClean="0"/>
          </a:p>
          <a:p>
            <a:r>
              <a:rPr lang="en-GB" dirty="0" err="1" smtClean="0"/>
              <a:t>Canlyniadau</a:t>
            </a:r>
            <a:r>
              <a:rPr lang="en-GB" dirty="0" smtClean="0"/>
              <a:t> </a:t>
            </a:r>
            <a:r>
              <a:rPr lang="en-GB" dirty="0" err="1" smtClean="0"/>
              <a:t>positif</a:t>
            </a:r>
            <a:r>
              <a:rPr lang="en-GB" dirty="0" smtClean="0"/>
              <a: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priodoli</a:t>
            </a:r>
            <a:r>
              <a:rPr lang="en-GB" dirty="0" smtClean="0"/>
              <a:t> </a:t>
            </a:r>
            <a:r>
              <a:rPr lang="en-GB" dirty="0" err="1"/>
              <a:t>i</a:t>
            </a:r>
            <a:r>
              <a:rPr lang="en-GB" dirty="0" err="1" smtClean="0"/>
              <a:t>’r</a:t>
            </a:r>
            <a:r>
              <a:rPr lang="en-GB" dirty="0" smtClean="0"/>
              <a:t> broses </a:t>
            </a:r>
            <a:r>
              <a:rPr lang="en-GB" dirty="0" err="1"/>
              <a:t>g</a:t>
            </a:r>
            <a:r>
              <a:rPr lang="en-GB" dirty="0" err="1" smtClean="0"/>
              <a:t>ynllunio</a:t>
            </a:r>
            <a:endParaRPr lang="en-GB" dirty="0" smtClean="0"/>
          </a:p>
          <a:p>
            <a:r>
              <a:rPr lang="en-GB" dirty="0" err="1" smtClean="0"/>
              <a:t>Hefyd</a:t>
            </a:r>
            <a:r>
              <a:rPr lang="en-GB" dirty="0" smtClean="0"/>
              <a:t> </a:t>
            </a:r>
            <a:r>
              <a:rPr lang="en-GB" dirty="0" err="1" smtClean="0"/>
              <a:t>canlyniadau</a:t>
            </a:r>
            <a:r>
              <a:rPr lang="en-GB" dirty="0" smtClean="0"/>
              <a:t> </a:t>
            </a:r>
            <a:r>
              <a:rPr lang="en-GB" dirty="0" err="1" smtClean="0"/>
              <a:t>positif</a:t>
            </a:r>
            <a:r>
              <a:rPr lang="en-GB" dirty="0" smtClean="0"/>
              <a:t> </a:t>
            </a:r>
            <a:r>
              <a:rPr lang="en-GB" dirty="0" err="1" smtClean="0"/>
              <a:t>heb</a:t>
            </a:r>
            <a:r>
              <a:rPr lang="en-GB" dirty="0" smtClean="0"/>
              <a:t> </a:t>
            </a:r>
            <a:r>
              <a:rPr lang="en-GB" dirty="0" err="1" smtClean="0"/>
              <a:t>eu</a:t>
            </a:r>
            <a:r>
              <a:rPr lang="en-GB" dirty="0" smtClean="0"/>
              <a:t> </a:t>
            </a:r>
            <a:r>
              <a:rPr lang="en-GB" dirty="0" err="1" smtClean="0"/>
              <a:t>cynllunio</a:t>
            </a:r>
            <a:r>
              <a:rPr lang="en-GB" dirty="0" smtClean="0"/>
              <a:t> </a:t>
            </a:r>
          </a:p>
          <a:p>
            <a:endParaRPr lang="cy-GB" dirty="0"/>
          </a:p>
        </p:txBody>
      </p:sp>
      <p:sp>
        <p:nvSpPr>
          <p:cNvPr id="5" name="Content Placeholder 4"/>
          <p:cNvSpPr>
            <a:spLocks noGrp="1"/>
          </p:cNvSpPr>
          <p:nvPr>
            <p:ph sz="quarter" idx="14"/>
          </p:nvPr>
        </p:nvSpPr>
        <p:spPr>
          <a:xfrm>
            <a:off x="4800600" y="1536192"/>
            <a:ext cx="3657600" cy="4788408"/>
          </a:xfrm>
        </p:spPr>
        <p:txBody>
          <a:bodyPr>
            <a:normAutofit/>
          </a:bodyPr>
          <a:lstStyle/>
          <a:p>
            <a:r>
              <a:rPr lang="en-GB" i="1" dirty="0" smtClean="0"/>
              <a:t>This is your meeting</a:t>
            </a:r>
          </a:p>
          <a:p>
            <a:r>
              <a:rPr lang="en-GB" i="1" dirty="0" smtClean="0"/>
              <a:t>Or is it?</a:t>
            </a:r>
          </a:p>
          <a:p>
            <a:r>
              <a:rPr lang="en-GB" i="1" dirty="0" smtClean="0"/>
              <a:t>Process constrained by facilitators’ tendency to behave according to previous roles and training</a:t>
            </a:r>
          </a:p>
          <a:p>
            <a:r>
              <a:rPr lang="en-GB" i="1" dirty="0" smtClean="0"/>
              <a:t>Positive outcomes attributed to planning process</a:t>
            </a:r>
          </a:p>
          <a:p>
            <a:r>
              <a:rPr lang="en-GB" i="1" dirty="0" smtClean="0"/>
              <a:t>Also unplanned positive outcomes</a:t>
            </a:r>
          </a:p>
          <a:p>
            <a:r>
              <a:rPr lang="en-GB" dirty="0" err="1" smtClean="0"/>
              <a:t>Hagner</a:t>
            </a:r>
            <a:r>
              <a:rPr lang="en-GB" dirty="0" smtClean="0"/>
              <a:t>, Helm &amp; Butterworth (1996)</a:t>
            </a:r>
          </a:p>
        </p:txBody>
      </p:sp>
      <p:pic>
        <p:nvPicPr>
          <p:cNvPr id="5122" name="Picture 2" descr="C:\Users\l.roberts\AppData\Local\Microsoft\Windows\Temporary Internet Files\Content.IE5\UU4Z21D1\44_person_centred_plann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7447"/>
            <a:ext cx="3441700" cy="1360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03773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4638"/>
            <a:ext cx="7772400" cy="1143000"/>
          </a:xfrm>
        </p:spPr>
        <p:txBody>
          <a:bodyPr>
            <a:normAutofit/>
          </a:bodyPr>
          <a:lstStyle/>
          <a:p>
            <a:pPr algn="r"/>
            <a:r>
              <a:rPr lang="en-GB" sz="2400" dirty="0" smtClean="0"/>
              <a:t>Person centred reviews</a:t>
            </a:r>
            <a:endParaRPr lang="cy-GB" sz="2400" dirty="0"/>
          </a:p>
        </p:txBody>
      </p:sp>
      <p:sp>
        <p:nvSpPr>
          <p:cNvPr id="5" name="Content Placeholder 4"/>
          <p:cNvSpPr>
            <a:spLocks noGrp="1"/>
          </p:cNvSpPr>
          <p:nvPr>
            <p:ph idx="1"/>
          </p:nvPr>
        </p:nvSpPr>
        <p:spPr/>
        <p:txBody>
          <a:bodyPr/>
          <a:lstStyle/>
          <a:p>
            <a:r>
              <a:rPr lang="en-US" sz="2800" dirty="0"/>
              <a:t>Most services have regular reviews. A person </a:t>
            </a:r>
            <a:r>
              <a:rPr lang="en-US" sz="2800" dirty="0" smtClean="0"/>
              <a:t>centered </a:t>
            </a:r>
            <a:r>
              <a:rPr lang="en-US" sz="2800" dirty="0"/>
              <a:t>review uses person </a:t>
            </a:r>
            <a:r>
              <a:rPr lang="en-US" sz="2800" dirty="0" smtClean="0"/>
              <a:t>centered </a:t>
            </a:r>
            <a:r>
              <a:rPr lang="en-US" sz="2800" dirty="0"/>
              <a:t>thinking tools to explore what is happening from the person and other peoples perspectives, and to agree actions for change</a:t>
            </a:r>
            <a:r>
              <a:rPr lang="en-US" sz="2800" dirty="0" smtClean="0"/>
              <a:t>.</a:t>
            </a:r>
          </a:p>
          <a:p>
            <a:r>
              <a:rPr lang="en-US" dirty="0" smtClean="0"/>
              <a:t>( Sanderson, 2015)</a:t>
            </a:r>
            <a:endParaRPr lang="cy-GB" dirty="0"/>
          </a:p>
        </p:txBody>
      </p:sp>
      <p:pic>
        <p:nvPicPr>
          <p:cNvPr id="6" name="Picture 2" descr="C:\Users\l.roberts\AppData\Local\Microsoft\Windows\Temporary Internet Files\Content.IE5\HEPN0LIZ\choice4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2400"/>
            <a:ext cx="38100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3579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r"/>
            <a:r>
              <a:rPr lang="en-GB" sz="2400" dirty="0">
                <a:solidFill>
                  <a:prstClr val="black"/>
                </a:solidFill>
              </a:rPr>
              <a:t>Person centred reviews</a:t>
            </a:r>
            <a:endParaRPr lang="cy-GB" dirty="0"/>
          </a:p>
        </p:txBody>
      </p:sp>
      <p:sp>
        <p:nvSpPr>
          <p:cNvPr id="5" name="Content Placeholder 4"/>
          <p:cNvSpPr>
            <a:spLocks noGrp="1"/>
          </p:cNvSpPr>
          <p:nvPr>
            <p:ph sz="quarter" idx="13"/>
          </p:nvPr>
        </p:nvSpPr>
        <p:spPr>
          <a:xfrm>
            <a:off x="685800" y="1371600"/>
            <a:ext cx="3657600" cy="5486400"/>
          </a:xfrm>
        </p:spPr>
        <p:txBody>
          <a:bodyPr>
            <a:normAutofit/>
          </a:bodyPr>
          <a:lstStyle/>
          <a:p>
            <a:r>
              <a:rPr lang="en-GB" dirty="0" err="1" smtClean="0"/>
              <a:t>Pwy</a:t>
            </a:r>
            <a:r>
              <a:rPr lang="en-GB" dirty="0" smtClean="0"/>
              <a:t> </a:t>
            </a:r>
            <a:r>
              <a:rPr lang="en-GB" dirty="0" err="1" smtClean="0"/>
              <a:t>gyfrannodd</a:t>
            </a:r>
            <a:endParaRPr lang="en-GB" dirty="0" smtClean="0"/>
          </a:p>
          <a:p>
            <a:r>
              <a:rPr lang="en-GB" dirty="0" smtClean="0"/>
              <a:t>Beth </a:t>
            </a:r>
            <a:r>
              <a:rPr lang="en-GB" dirty="0" err="1" smtClean="0"/>
              <a:t>ydym</a:t>
            </a:r>
            <a:r>
              <a:rPr lang="en-GB" dirty="0" smtClean="0"/>
              <a:t> </a:t>
            </a:r>
            <a:r>
              <a:rPr lang="en-GB" dirty="0" err="1" smtClean="0"/>
              <a:t>yn</a:t>
            </a:r>
            <a:r>
              <a:rPr lang="en-GB" dirty="0" smtClean="0"/>
              <a:t> </a:t>
            </a:r>
            <a:r>
              <a:rPr lang="en-GB" dirty="0" err="1" smtClean="0"/>
              <a:t>hoffi</a:t>
            </a:r>
            <a:r>
              <a:rPr lang="en-GB" dirty="0" smtClean="0"/>
              <a:t> ac </a:t>
            </a:r>
            <a:r>
              <a:rPr lang="en-GB" dirty="0" err="1" smtClean="0"/>
              <a:t>edmygu</a:t>
            </a:r>
            <a:endParaRPr lang="en-GB" dirty="0" smtClean="0"/>
          </a:p>
          <a:p>
            <a:r>
              <a:rPr lang="en-GB" dirty="0" smtClean="0"/>
              <a:t>Beth </a:t>
            </a:r>
            <a:r>
              <a:rPr lang="en-GB" dirty="0" err="1" smtClean="0"/>
              <a:t>sydd</a:t>
            </a:r>
            <a:r>
              <a:rPr lang="en-GB" dirty="0" smtClean="0"/>
              <a:t> </a:t>
            </a:r>
            <a:r>
              <a:rPr lang="en-GB" dirty="0" err="1" smtClean="0"/>
              <a:t>yn</a:t>
            </a:r>
            <a:r>
              <a:rPr lang="en-GB" dirty="0" smtClean="0"/>
              <a:t> </a:t>
            </a:r>
            <a:r>
              <a:rPr lang="en-GB" dirty="0" err="1" smtClean="0"/>
              <a:t>bwysig</a:t>
            </a:r>
            <a:r>
              <a:rPr lang="en-GB" dirty="0" smtClean="0"/>
              <a:t> </a:t>
            </a:r>
            <a:r>
              <a:rPr lang="en-GB" dirty="0" err="1" smtClean="0"/>
              <a:t>nawr</a:t>
            </a:r>
            <a:endParaRPr lang="en-GB" dirty="0" smtClean="0"/>
          </a:p>
          <a:p>
            <a:r>
              <a:rPr lang="en-GB" dirty="0" smtClean="0"/>
              <a:t>Beth </a:t>
            </a:r>
            <a:r>
              <a:rPr lang="en-GB" dirty="0" err="1" smtClean="0"/>
              <a:t>sydd</a:t>
            </a:r>
            <a:r>
              <a:rPr lang="en-GB" dirty="0" smtClean="0"/>
              <a:t> </a:t>
            </a:r>
            <a:r>
              <a:rPr lang="en-GB" dirty="0" err="1" smtClean="0"/>
              <a:t>yn</a:t>
            </a:r>
            <a:r>
              <a:rPr lang="en-GB" dirty="0" smtClean="0"/>
              <a:t> </a:t>
            </a:r>
            <a:r>
              <a:rPr lang="en-GB" dirty="0" err="1" smtClean="0"/>
              <a:t>bwysig</a:t>
            </a:r>
            <a:r>
              <a:rPr lang="en-GB" dirty="0" smtClean="0"/>
              <a:t> </a:t>
            </a:r>
            <a:r>
              <a:rPr lang="en-GB" dirty="0" err="1" smtClean="0"/>
              <a:t>ar</a:t>
            </a:r>
            <a:r>
              <a:rPr lang="en-GB" dirty="0" smtClean="0"/>
              <a:t> </a:t>
            </a:r>
            <a:r>
              <a:rPr lang="en-GB" dirty="0" err="1" smtClean="0"/>
              <a:t>gyfer</a:t>
            </a:r>
            <a:r>
              <a:rPr lang="en-GB" dirty="0" smtClean="0"/>
              <a:t> y </a:t>
            </a:r>
            <a:r>
              <a:rPr lang="en-GB" dirty="0" err="1" smtClean="0"/>
              <a:t>dyfodol</a:t>
            </a:r>
            <a:endParaRPr lang="en-GB" dirty="0" smtClean="0"/>
          </a:p>
          <a:p>
            <a:r>
              <a:rPr lang="en-GB" dirty="0" smtClean="0"/>
              <a:t>Pa </a:t>
            </a:r>
            <a:r>
              <a:rPr lang="en-GB" dirty="0" err="1" smtClean="0"/>
              <a:t>gefnogaeth</a:t>
            </a:r>
            <a:r>
              <a:rPr lang="en-GB" dirty="0" smtClean="0"/>
              <a:t> a </a:t>
            </a:r>
            <a:r>
              <a:rPr lang="en-GB" dirty="0" err="1" smtClean="0"/>
              <a:t>chymorth</a:t>
            </a:r>
            <a:r>
              <a:rPr lang="en-GB" dirty="0" smtClean="0"/>
              <a:t> </a:t>
            </a:r>
            <a:r>
              <a:rPr lang="en-GB" dirty="0" err="1" smtClean="0"/>
              <a:t>sydd</a:t>
            </a:r>
            <a:r>
              <a:rPr lang="en-GB" dirty="0" smtClean="0"/>
              <a:t> </a:t>
            </a:r>
            <a:r>
              <a:rPr lang="en-GB" dirty="0" err="1" smtClean="0"/>
              <a:t>angen</a:t>
            </a:r>
            <a:r>
              <a:rPr lang="en-GB" dirty="0" smtClean="0"/>
              <a:t> </a:t>
            </a:r>
            <a:r>
              <a:rPr lang="en-GB" dirty="0" err="1" smtClean="0"/>
              <a:t>i</a:t>
            </a:r>
            <a:r>
              <a:rPr lang="en-GB" dirty="0" smtClean="0"/>
              <a:t> </a:t>
            </a:r>
            <a:r>
              <a:rPr lang="en-GB" dirty="0" err="1" smtClean="0"/>
              <a:t>gadw</a:t>
            </a:r>
            <a:r>
              <a:rPr lang="en-GB" dirty="0" smtClean="0"/>
              <a:t> </a:t>
            </a:r>
            <a:r>
              <a:rPr lang="en-GB" dirty="0" err="1" smtClean="0"/>
              <a:t>yn</a:t>
            </a:r>
            <a:r>
              <a:rPr lang="en-GB" dirty="0" smtClean="0"/>
              <a:t> </a:t>
            </a:r>
            <a:r>
              <a:rPr lang="en-GB" dirty="0" err="1" smtClean="0"/>
              <a:t>iach</a:t>
            </a:r>
            <a:r>
              <a:rPr lang="en-GB" dirty="0" smtClean="0"/>
              <a:t> a </a:t>
            </a:r>
            <a:r>
              <a:rPr lang="en-GB" dirty="0" err="1" smtClean="0"/>
              <a:t>diogel</a:t>
            </a:r>
            <a:endParaRPr lang="en-GB" dirty="0" smtClean="0"/>
          </a:p>
          <a:p>
            <a:r>
              <a:rPr lang="en-GB" dirty="0" err="1" smtClean="0"/>
              <a:t>Atebion</a:t>
            </a:r>
            <a:r>
              <a:rPr lang="en-GB" dirty="0" smtClean="0"/>
              <a:t> </a:t>
            </a:r>
            <a:r>
              <a:rPr lang="en-GB" dirty="0" err="1" smtClean="0"/>
              <a:t>i</a:t>
            </a:r>
            <a:r>
              <a:rPr lang="en-GB" dirty="0" smtClean="0"/>
              <a:t> </a:t>
            </a:r>
            <a:r>
              <a:rPr lang="en-GB" dirty="0" err="1" smtClean="0"/>
              <a:t>gwestiynau</a:t>
            </a:r>
            <a:r>
              <a:rPr lang="en-GB" dirty="0" smtClean="0"/>
              <a:t> / </a:t>
            </a:r>
            <a:r>
              <a:rPr lang="en-GB" dirty="0" err="1" smtClean="0"/>
              <a:t>faterion</a:t>
            </a:r>
            <a:r>
              <a:rPr lang="en-GB" dirty="0" smtClean="0"/>
              <a:t> </a:t>
            </a:r>
            <a:r>
              <a:rPr lang="en-GB" dirty="0" err="1" smtClean="0"/>
              <a:t>ofid</a:t>
            </a:r>
            <a:endParaRPr lang="en-GB" dirty="0" smtClean="0"/>
          </a:p>
          <a:p>
            <a:r>
              <a:rPr lang="en-GB" dirty="0" smtClean="0"/>
              <a:t>Beth </a:t>
            </a:r>
            <a:r>
              <a:rPr lang="en-GB" dirty="0" err="1" smtClean="0"/>
              <a:t>sydd</a:t>
            </a:r>
            <a:r>
              <a:rPr lang="en-GB" dirty="0" smtClean="0"/>
              <a:t> </a:t>
            </a:r>
            <a:r>
              <a:rPr lang="en-GB" dirty="0" err="1" smtClean="0"/>
              <a:t>yn</a:t>
            </a:r>
            <a:r>
              <a:rPr lang="en-GB" dirty="0" smtClean="0"/>
              <a:t> </a:t>
            </a:r>
            <a:r>
              <a:rPr lang="en-GB" dirty="0" err="1" smtClean="0"/>
              <a:t>gweithio</a:t>
            </a:r>
            <a:r>
              <a:rPr lang="en-GB" dirty="0" smtClean="0"/>
              <a:t> a </a:t>
            </a:r>
            <a:r>
              <a:rPr lang="en-GB" dirty="0" err="1" smtClean="0"/>
              <a:t>beth</a:t>
            </a:r>
            <a:r>
              <a:rPr lang="en-GB" dirty="0" smtClean="0"/>
              <a:t> </a:t>
            </a:r>
            <a:r>
              <a:rPr lang="en-GB" dirty="0" err="1" smtClean="0"/>
              <a:t>sydd</a:t>
            </a:r>
            <a:r>
              <a:rPr lang="en-GB" dirty="0" smtClean="0"/>
              <a:t> </a:t>
            </a:r>
            <a:r>
              <a:rPr lang="en-GB" dirty="0" err="1" smtClean="0"/>
              <a:t>ddim</a:t>
            </a:r>
            <a:r>
              <a:rPr lang="en-GB" dirty="0" smtClean="0"/>
              <a:t> </a:t>
            </a:r>
            <a:r>
              <a:rPr lang="en-GB" dirty="0" err="1" smtClean="0"/>
              <a:t>yn</a:t>
            </a:r>
            <a:r>
              <a:rPr lang="en-GB" dirty="0" smtClean="0"/>
              <a:t> </a:t>
            </a:r>
            <a:r>
              <a:rPr lang="en-GB" dirty="0" err="1" smtClean="0"/>
              <a:t>gweithio</a:t>
            </a:r>
            <a:r>
              <a:rPr lang="en-GB" dirty="0" smtClean="0"/>
              <a:t> o </a:t>
            </a:r>
            <a:r>
              <a:rPr lang="en-GB" dirty="0" err="1" smtClean="0"/>
              <a:t>gwahanol</a:t>
            </a:r>
            <a:r>
              <a:rPr lang="en-GB" dirty="0" smtClean="0"/>
              <a:t> </a:t>
            </a:r>
            <a:r>
              <a:rPr lang="en-GB" dirty="0" err="1" smtClean="0"/>
              <a:t>safbwyntiau</a:t>
            </a:r>
            <a:endParaRPr lang="en-GB" dirty="0" smtClean="0"/>
          </a:p>
          <a:p>
            <a:r>
              <a:rPr lang="en-GB" dirty="0" err="1" smtClean="0"/>
              <a:t>Cynllun</a:t>
            </a:r>
            <a:r>
              <a:rPr lang="en-GB" dirty="0" smtClean="0"/>
              <a:t> </a:t>
            </a:r>
            <a:r>
              <a:rPr lang="en-GB" dirty="0" err="1" smtClean="0"/>
              <a:t>Gweithredu</a:t>
            </a:r>
            <a:endParaRPr lang="cy-GB" dirty="0"/>
          </a:p>
        </p:txBody>
      </p:sp>
      <p:sp>
        <p:nvSpPr>
          <p:cNvPr id="6" name="Content Placeholder 5"/>
          <p:cNvSpPr>
            <a:spLocks noGrp="1"/>
          </p:cNvSpPr>
          <p:nvPr>
            <p:ph sz="quarter" idx="14"/>
          </p:nvPr>
        </p:nvSpPr>
        <p:spPr>
          <a:xfrm>
            <a:off x="4800600" y="1066800"/>
            <a:ext cx="3657600" cy="5562600"/>
          </a:xfrm>
        </p:spPr>
        <p:txBody>
          <a:bodyPr>
            <a:normAutofit fontScale="92500" lnSpcReduction="20000"/>
          </a:bodyPr>
          <a:lstStyle/>
          <a:p>
            <a:endParaRPr lang="cy-GB" dirty="0"/>
          </a:p>
          <a:p>
            <a:r>
              <a:rPr lang="en-US" i="1" dirty="0"/>
              <a:t>Who contributed to the review </a:t>
            </a:r>
          </a:p>
          <a:p>
            <a:r>
              <a:rPr lang="en-US" i="1" dirty="0" smtClean="0"/>
              <a:t>What </a:t>
            </a:r>
            <a:r>
              <a:rPr lang="en-US" i="1" dirty="0"/>
              <a:t>we like and admire about (the person) </a:t>
            </a:r>
          </a:p>
          <a:p>
            <a:r>
              <a:rPr lang="en-US" i="1" dirty="0" smtClean="0"/>
              <a:t>What </a:t>
            </a:r>
            <a:r>
              <a:rPr lang="en-US" i="1" dirty="0"/>
              <a:t>is important to (the person) now </a:t>
            </a:r>
          </a:p>
          <a:p>
            <a:r>
              <a:rPr lang="en-US" i="1" dirty="0" smtClean="0"/>
              <a:t>What </a:t>
            </a:r>
            <a:r>
              <a:rPr lang="en-US" i="1" dirty="0"/>
              <a:t>is important to (the person) for the future </a:t>
            </a:r>
          </a:p>
          <a:p>
            <a:r>
              <a:rPr lang="en-US" i="1" dirty="0" smtClean="0"/>
              <a:t>What </a:t>
            </a:r>
            <a:r>
              <a:rPr lang="en-US" i="1" dirty="0"/>
              <a:t>support and help (the person) needs to stay healthy and safe </a:t>
            </a:r>
          </a:p>
          <a:p>
            <a:r>
              <a:rPr lang="en-US" i="1" dirty="0" smtClean="0"/>
              <a:t>Questions </a:t>
            </a:r>
            <a:r>
              <a:rPr lang="en-US" i="1" dirty="0"/>
              <a:t>to answer/issues we are struggling with </a:t>
            </a:r>
          </a:p>
          <a:p>
            <a:r>
              <a:rPr lang="en-US" i="1" dirty="0" smtClean="0"/>
              <a:t>What </a:t>
            </a:r>
            <a:r>
              <a:rPr lang="en-US" i="1" dirty="0"/>
              <a:t>is working and not working from different perspectives </a:t>
            </a:r>
          </a:p>
          <a:p>
            <a:r>
              <a:rPr lang="cy-GB" i="1" dirty="0" smtClean="0"/>
              <a:t>Action </a:t>
            </a:r>
            <a:r>
              <a:rPr lang="cy-GB" i="1" dirty="0"/>
              <a:t>Plan </a:t>
            </a:r>
            <a:endParaRPr lang="cy-GB" i="1" dirty="0" smtClean="0"/>
          </a:p>
          <a:p>
            <a:r>
              <a:rPr lang="en-GB" i="1" dirty="0" smtClean="0"/>
              <a:t>Sanderson 2015</a:t>
            </a:r>
          </a:p>
          <a:p>
            <a:r>
              <a:rPr lang="en-GB" i="1" dirty="0" smtClean="0"/>
              <a:t>Clare Taylor</a:t>
            </a:r>
          </a:p>
          <a:p>
            <a:pPr marL="68580" indent="0">
              <a:buNone/>
            </a:pPr>
            <a:endParaRPr lang="cy-GB" dirty="0"/>
          </a:p>
          <a:p>
            <a:endParaRPr lang="cy-GB" dirty="0"/>
          </a:p>
        </p:txBody>
      </p:sp>
      <p:pic>
        <p:nvPicPr>
          <p:cNvPr id="6146" name="Picture 2" descr="C:\Users\l.roberts\AppData\Local\Microsoft\Windows\Temporary Internet Files\Content.IE5\HEPN0LIZ\choice4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2400"/>
            <a:ext cx="38100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2464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TASG / </a:t>
            </a:r>
            <a:r>
              <a:rPr lang="en-GB" dirty="0" err="1" smtClean="0"/>
              <a:t>TASk</a:t>
            </a:r>
            <a:endParaRPr lang="cy-GB" dirty="0"/>
          </a:p>
        </p:txBody>
      </p:sp>
      <p:sp>
        <p:nvSpPr>
          <p:cNvPr id="3" name="Content Placeholder 2"/>
          <p:cNvSpPr>
            <a:spLocks noGrp="1"/>
          </p:cNvSpPr>
          <p:nvPr>
            <p:ph sz="quarter" idx="13"/>
          </p:nvPr>
        </p:nvSpPr>
        <p:spPr/>
        <p:txBody>
          <a:bodyPr/>
          <a:lstStyle/>
          <a:p>
            <a:pPr lvl="0">
              <a:buClr>
                <a:srgbClr val="53548A"/>
              </a:buClr>
            </a:pPr>
            <a:r>
              <a:rPr lang="en-GB" sz="2800" dirty="0" err="1">
                <a:solidFill>
                  <a:prstClr val="black"/>
                </a:solidFill>
              </a:rPr>
              <a:t>Adlewyrchwch</a:t>
            </a:r>
            <a:r>
              <a:rPr lang="en-GB" sz="2800" dirty="0">
                <a:solidFill>
                  <a:prstClr val="black"/>
                </a:solidFill>
              </a:rPr>
              <a:t> </a:t>
            </a:r>
            <a:r>
              <a:rPr lang="en-GB" sz="2800" dirty="0" err="1" smtClean="0">
                <a:solidFill>
                  <a:prstClr val="black"/>
                </a:solidFill>
              </a:rPr>
              <a:t>ar</a:t>
            </a:r>
            <a:r>
              <a:rPr lang="en-GB" sz="2800" dirty="0" smtClean="0">
                <a:solidFill>
                  <a:prstClr val="black"/>
                </a:solidFill>
              </a:rPr>
              <a:t> </a:t>
            </a:r>
            <a:r>
              <a:rPr lang="en-GB" sz="2800" dirty="0" err="1" smtClean="0">
                <a:solidFill>
                  <a:prstClr val="black"/>
                </a:solidFill>
              </a:rPr>
              <a:t>Adolygu</a:t>
            </a:r>
            <a:r>
              <a:rPr lang="en-GB" sz="2800" dirty="0" smtClean="0">
                <a:solidFill>
                  <a:prstClr val="black"/>
                </a:solidFill>
              </a:rPr>
              <a:t> Person </a:t>
            </a:r>
            <a:r>
              <a:rPr lang="en-GB" sz="2800" dirty="0" err="1" smtClean="0">
                <a:solidFill>
                  <a:prstClr val="black"/>
                </a:solidFill>
              </a:rPr>
              <a:t>Ganolog</a:t>
            </a:r>
            <a:endParaRPr lang="en-GB" sz="2800" dirty="0" smtClean="0">
              <a:solidFill>
                <a:prstClr val="black"/>
              </a:solidFill>
            </a:endParaRPr>
          </a:p>
          <a:p>
            <a:pPr lvl="0">
              <a:buClr>
                <a:srgbClr val="53548A"/>
              </a:buClr>
            </a:pPr>
            <a:r>
              <a:rPr lang="en-GB" sz="2800" dirty="0" err="1" smtClean="0">
                <a:solidFill>
                  <a:prstClr val="black"/>
                </a:solidFill>
              </a:rPr>
              <a:t>Cyfleoedd</a:t>
            </a:r>
            <a:r>
              <a:rPr lang="en-GB" sz="2800" dirty="0">
                <a:solidFill>
                  <a:prstClr val="black"/>
                </a:solidFill>
              </a:rPr>
              <a:t>?</a:t>
            </a:r>
          </a:p>
          <a:p>
            <a:pPr lvl="0">
              <a:buClr>
                <a:srgbClr val="53548A"/>
              </a:buClr>
            </a:pPr>
            <a:r>
              <a:rPr lang="en-GB" sz="2800" dirty="0" err="1">
                <a:solidFill>
                  <a:prstClr val="black"/>
                </a:solidFill>
              </a:rPr>
              <a:t>Rhwystrau</a:t>
            </a:r>
            <a:r>
              <a:rPr lang="en-GB" sz="2800" dirty="0">
                <a:solidFill>
                  <a:prstClr val="black"/>
                </a:solidFill>
              </a:rPr>
              <a:t>?</a:t>
            </a:r>
          </a:p>
          <a:p>
            <a:pPr lvl="0">
              <a:buClr>
                <a:srgbClr val="53548A"/>
              </a:buClr>
            </a:pPr>
            <a:r>
              <a:rPr lang="en-GB" sz="2800" dirty="0" err="1">
                <a:solidFill>
                  <a:prstClr val="black"/>
                </a:solidFill>
              </a:rPr>
              <a:t>Adborth</a:t>
            </a:r>
            <a:endParaRPr lang="cy-GB" dirty="0"/>
          </a:p>
        </p:txBody>
      </p:sp>
      <p:sp>
        <p:nvSpPr>
          <p:cNvPr id="4" name="Content Placeholder 3"/>
          <p:cNvSpPr>
            <a:spLocks noGrp="1"/>
          </p:cNvSpPr>
          <p:nvPr>
            <p:ph sz="quarter" idx="14"/>
          </p:nvPr>
        </p:nvSpPr>
        <p:spPr/>
        <p:txBody>
          <a:bodyPr/>
          <a:lstStyle/>
          <a:p>
            <a:pPr lvl="0">
              <a:buClr>
                <a:srgbClr val="53548A"/>
              </a:buClr>
            </a:pPr>
            <a:r>
              <a:rPr lang="en-GB" sz="2800" i="1" dirty="0">
                <a:solidFill>
                  <a:prstClr val="black"/>
                </a:solidFill>
              </a:rPr>
              <a:t>Reflect </a:t>
            </a:r>
            <a:r>
              <a:rPr lang="en-GB" sz="2800" i="1" dirty="0" smtClean="0">
                <a:solidFill>
                  <a:prstClr val="black"/>
                </a:solidFill>
              </a:rPr>
              <a:t>on Person Centred Reviews</a:t>
            </a:r>
          </a:p>
          <a:p>
            <a:pPr lvl="0">
              <a:buClr>
                <a:srgbClr val="53548A"/>
              </a:buClr>
            </a:pPr>
            <a:r>
              <a:rPr lang="en-GB" sz="2800" i="1" dirty="0" smtClean="0">
                <a:solidFill>
                  <a:prstClr val="black"/>
                </a:solidFill>
              </a:rPr>
              <a:t>Opportunities</a:t>
            </a:r>
            <a:r>
              <a:rPr lang="en-GB" sz="2800" i="1" dirty="0">
                <a:solidFill>
                  <a:prstClr val="black"/>
                </a:solidFill>
              </a:rPr>
              <a:t>?</a:t>
            </a:r>
          </a:p>
          <a:p>
            <a:pPr lvl="0">
              <a:buClr>
                <a:srgbClr val="53548A"/>
              </a:buClr>
            </a:pPr>
            <a:r>
              <a:rPr lang="en-GB" sz="2800" i="1" dirty="0">
                <a:solidFill>
                  <a:prstClr val="black"/>
                </a:solidFill>
              </a:rPr>
              <a:t>Barriers?</a:t>
            </a:r>
          </a:p>
          <a:p>
            <a:pPr lvl="0">
              <a:buClr>
                <a:srgbClr val="53548A"/>
              </a:buClr>
            </a:pPr>
            <a:r>
              <a:rPr lang="en-GB" sz="2800" i="1" dirty="0">
                <a:solidFill>
                  <a:prstClr val="black"/>
                </a:solidFill>
              </a:rPr>
              <a:t>Feedback</a:t>
            </a:r>
            <a:endParaRPr lang="cy-GB" sz="2800" i="1" dirty="0">
              <a:solidFill>
                <a:prstClr val="black"/>
              </a:solidFill>
            </a:endParaRPr>
          </a:p>
          <a:p>
            <a:endParaRPr lang="cy-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381000"/>
            <a:ext cx="3895725" cy="101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685476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critique</a:t>
            </a:r>
            <a:endParaRPr lang="cy-GB" dirty="0"/>
          </a:p>
        </p:txBody>
      </p:sp>
      <p:sp>
        <p:nvSpPr>
          <p:cNvPr id="3" name="Content Placeholder 2"/>
          <p:cNvSpPr>
            <a:spLocks noGrp="1"/>
          </p:cNvSpPr>
          <p:nvPr>
            <p:ph sz="quarter" idx="13"/>
          </p:nvPr>
        </p:nvSpPr>
        <p:spPr>
          <a:xfrm>
            <a:off x="685800" y="1536192"/>
            <a:ext cx="3657600" cy="4559808"/>
          </a:xfrm>
        </p:spPr>
        <p:txBody>
          <a:bodyPr>
            <a:normAutofit/>
          </a:bodyPr>
          <a:lstStyle/>
          <a:p>
            <a:r>
              <a:rPr lang="en-GB" dirty="0" smtClean="0"/>
              <a:t>Y </a:t>
            </a:r>
            <a:r>
              <a:rPr lang="en-GB" dirty="0" err="1" smtClean="0"/>
              <a:t>nifer</a:t>
            </a:r>
            <a:r>
              <a:rPr lang="en-GB" dirty="0" smtClean="0"/>
              <a:t> o </a:t>
            </a:r>
            <a:r>
              <a:rPr lang="en-GB" dirty="0" err="1" smtClean="0"/>
              <a:t>adolygiadau</a:t>
            </a:r>
            <a:r>
              <a:rPr lang="en-GB" dirty="0" smtClean="0"/>
              <a:t> </a:t>
            </a:r>
            <a:r>
              <a:rPr lang="en-GB" dirty="0" err="1" smtClean="0"/>
              <a:t>ddim</a:t>
            </a:r>
            <a:r>
              <a:rPr lang="en-GB" dirty="0" smtClean="0"/>
              <a:t> </a:t>
            </a:r>
            <a:r>
              <a:rPr lang="en-GB" dirty="0" err="1" smtClean="0"/>
              <a:t>yn</a:t>
            </a:r>
            <a:r>
              <a:rPr lang="en-GB" dirty="0" smtClean="0"/>
              <a:t> </a:t>
            </a:r>
            <a:r>
              <a:rPr lang="en-GB" dirty="0" err="1" smtClean="0"/>
              <a:t>gymorth</a:t>
            </a:r>
            <a:r>
              <a:rPr lang="en-GB" dirty="0" smtClean="0"/>
              <a:t> </a:t>
            </a:r>
            <a:r>
              <a:rPr lang="en-GB" dirty="0" err="1" smtClean="0"/>
              <a:t>i</a:t>
            </a:r>
            <a:r>
              <a:rPr lang="en-GB" dirty="0" smtClean="0"/>
              <a:t> </a:t>
            </a:r>
            <a:r>
              <a:rPr lang="en-GB" dirty="0" err="1" smtClean="0"/>
              <a:t>ansawdd</a:t>
            </a:r>
            <a:endParaRPr lang="en-GB" dirty="0" smtClean="0"/>
          </a:p>
          <a:p>
            <a:r>
              <a:rPr lang="en-GB" dirty="0" err="1" smtClean="0"/>
              <a:t>Canolbwyntio</a:t>
            </a:r>
            <a:r>
              <a:rPr lang="en-GB" dirty="0" smtClean="0"/>
              <a:t> </a:t>
            </a:r>
            <a:r>
              <a:rPr lang="en-GB" dirty="0" err="1" smtClean="0"/>
              <a:t>ar</a:t>
            </a:r>
            <a:r>
              <a:rPr lang="en-GB" dirty="0" smtClean="0"/>
              <a:t> </a:t>
            </a:r>
            <a:r>
              <a:rPr lang="en-GB" dirty="0" err="1" smtClean="0"/>
              <a:t>anghenion</a:t>
            </a:r>
            <a:r>
              <a:rPr lang="en-GB" dirty="0" smtClean="0"/>
              <a:t> </a:t>
            </a:r>
            <a:r>
              <a:rPr lang="en-GB" dirty="0" err="1" smtClean="0"/>
              <a:t>presennol</a:t>
            </a:r>
            <a:r>
              <a:rPr lang="en-GB" dirty="0" smtClean="0"/>
              <a:t> a </a:t>
            </a:r>
            <a:r>
              <a:rPr lang="en-GB" dirty="0" err="1" smtClean="0"/>
              <a:t>gwasanaethau</a:t>
            </a:r>
            <a:r>
              <a:rPr lang="en-GB" dirty="0" smtClean="0"/>
              <a:t> </a:t>
            </a:r>
            <a:r>
              <a:rPr lang="en-GB" dirty="0" err="1" smtClean="0"/>
              <a:t>statig</a:t>
            </a:r>
            <a:endParaRPr lang="en-GB" dirty="0" smtClean="0"/>
          </a:p>
          <a:p>
            <a:r>
              <a:rPr lang="en-GB" dirty="0" err="1" smtClean="0"/>
              <a:t>Agwedd</a:t>
            </a:r>
            <a:r>
              <a:rPr lang="en-GB" dirty="0" smtClean="0"/>
              <a:t> a </a:t>
            </a:r>
            <a:r>
              <a:rPr lang="en-GB" dirty="0" err="1" smtClean="0"/>
              <a:t>sgiliau</a:t>
            </a:r>
            <a:r>
              <a:rPr lang="en-GB" dirty="0" smtClean="0"/>
              <a:t> </a:t>
            </a:r>
            <a:r>
              <a:rPr lang="en-GB" dirty="0" err="1" smtClean="0"/>
              <a:t>gweithwyr</a:t>
            </a:r>
            <a:r>
              <a:rPr lang="en-GB" dirty="0" smtClean="0"/>
              <a:t> </a:t>
            </a:r>
            <a:r>
              <a:rPr lang="en-GB" dirty="0" err="1" smtClean="0"/>
              <a:t>yn</a:t>
            </a:r>
            <a:r>
              <a:rPr lang="en-GB" dirty="0" smtClean="0"/>
              <a:t> </a:t>
            </a:r>
            <a:r>
              <a:rPr lang="en-GB" dirty="0" err="1" smtClean="0"/>
              <a:t>amrywio</a:t>
            </a:r>
            <a:endParaRPr lang="en-GB" dirty="0" smtClean="0"/>
          </a:p>
          <a:p>
            <a:r>
              <a:rPr lang="en-GB" dirty="0" err="1" smtClean="0"/>
              <a:t>Medrid</a:t>
            </a:r>
            <a:r>
              <a:rPr lang="en-GB" dirty="0" smtClean="0"/>
              <a:t> </a:t>
            </a:r>
            <a:r>
              <a:rPr lang="en-GB" dirty="0" err="1" smtClean="0"/>
              <a:t>defnyddio</a:t>
            </a:r>
            <a:r>
              <a:rPr lang="en-GB" dirty="0" smtClean="0"/>
              <a:t> </a:t>
            </a:r>
            <a:r>
              <a:rPr lang="en-GB" dirty="0" err="1" smtClean="0"/>
              <a:t>adolygiadau</a:t>
            </a:r>
            <a:r>
              <a:rPr lang="en-GB" dirty="0" smtClean="0"/>
              <a:t> </a:t>
            </a:r>
            <a:r>
              <a:rPr lang="en-GB" dirty="0" err="1" smtClean="0"/>
              <a:t>fel</a:t>
            </a:r>
            <a:r>
              <a:rPr lang="en-GB" dirty="0" smtClean="0"/>
              <a:t> </a:t>
            </a:r>
            <a:r>
              <a:rPr lang="en-GB" dirty="0" err="1" smtClean="0"/>
              <a:t>dangosydd</a:t>
            </a:r>
            <a:r>
              <a:rPr lang="en-GB" dirty="0" smtClean="0"/>
              <a:t> </a:t>
            </a:r>
            <a:r>
              <a:rPr lang="en-GB" dirty="0" err="1" smtClean="0"/>
              <a:t>perfformiad</a:t>
            </a:r>
            <a:endParaRPr lang="en-GB" dirty="0" smtClean="0"/>
          </a:p>
          <a:p>
            <a:r>
              <a:rPr lang="en-GB" dirty="0" err="1" smtClean="0"/>
              <a:t>Adolygiadau</a:t>
            </a:r>
            <a:r>
              <a:rPr lang="en-GB" dirty="0" smtClean="0"/>
              <a: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defnyddio</a:t>
            </a:r>
            <a:r>
              <a:rPr lang="en-GB" dirty="0" smtClean="0"/>
              <a:t> </a:t>
            </a:r>
            <a:r>
              <a:rPr lang="en-GB" dirty="0" err="1" smtClean="0"/>
              <a:t>fel</a:t>
            </a:r>
            <a:r>
              <a:rPr lang="en-GB" dirty="0" smtClean="0"/>
              <a:t> dull o </a:t>
            </a:r>
            <a:r>
              <a:rPr lang="en-GB" dirty="0" err="1" smtClean="0"/>
              <a:t>gael</a:t>
            </a:r>
            <a:r>
              <a:rPr lang="en-GB" dirty="0" smtClean="0"/>
              <a:t> </a:t>
            </a:r>
            <a:r>
              <a:rPr lang="en-GB" dirty="0" err="1" smtClean="0"/>
              <a:t>adnoddau</a:t>
            </a:r>
            <a:r>
              <a:rPr lang="en-GB" dirty="0" smtClean="0"/>
              <a:t> ‘</a:t>
            </a:r>
            <a:r>
              <a:rPr lang="en-GB" dirty="0" err="1" smtClean="0"/>
              <a:t>nôl</a:t>
            </a:r>
            <a:endParaRPr lang="en-GB" dirty="0" smtClean="0"/>
          </a:p>
          <a:p>
            <a:endParaRPr lang="cy-GB" dirty="0"/>
          </a:p>
        </p:txBody>
      </p:sp>
      <p:sp>
        <p:nvSpPr>
          <p:cNvPr id="4" name="Content Placeholder 3"/>
          <p:cNvSpPr>
            <a:spLocks noGrp="1"/>
          </p:cNvSpPr>
          <p:nvPr>
            <p:ph sz="quarter" idx="14"/>
          </p:nvPr>
        </p:nvSpPr>
        <p:spPr>
          <a:xfrm>
            <a:off x="4800600" y="1536192"/>
            <a:ext cx="3657600" cy="5093208"/>
          </a:xfrm>
        </p:spPr>
        <p:txBody>
          <a:bodyPr>
            <a:normAutofit/>
          </a:bodyPr>
          <a:lstStyle/>
          <a:p>
            <a:r>
              <a:rPr lang="en-GB" i="1" dirty="0" smtClean="0"/>
              <a:t>Numbers of reviews not conducive to quality</a:t>
            </a:r>
          </a:p>
          <a:p>
            <a:r>
              <a:rPr lang="en-GB" i="1" dirty="0" smtClean="0"/>
              <a:t>Focus on present needs and static services</a:t>
            </a:r>
          </a:p>
          <a:p>
            <a:r>
              <a:rPr lang="en-GB" i="1" dirty="0" smtClean="0"/>
              <a:t>Attitude and skills of workers vary</a:t>
            </a:r>
          </a:p>
          <a:p>
            <a:r>
              <a:rPr lang="en-GB" i="1" dirty="0" smtClean="0"/>
              <a:t>Reviews can be used as a performance indicator</a:t>
            </a:r>
          </a:p>
          <a:p>
            <a:r>
              <a:rPr lang="en-GB" i="1" dirty="0" smtClean="0"/>
              <a:t>Reviews used as a way of ‘clawing back’ resources</a:t>
            </a:r>
          </a:p>
          <a:p>
            <a:r>
              <a:rPr lang="en-GB" dirty="0" smtClean="0"/>
              <a:t>Bennett, Cattermole &amp; Sanderson (2009)</a:t>
            </a:r>
            <a:endParaRPr lang="cy-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28600"/>
            <a:ext cx="3810000"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26937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Reference list</a:t>
            </a:r>
            <a:endParaRPr lang="cy-GB" dirty="0"/>
          </a:p>
        </p:txBody>
      </p:sp>
      <p:sp>
        <p:nvSpPr>
          <p:cNvPr id="9" name="Content Placeholder 8"/>
          <p:cNvSpPr>
            <a:spLocks noGrp="1"/>
          </p:cNvSpPr>
          <p:nvPr>
            <p:ph idx="1"/>
          </p:nvPr>
        </p:nvSpPr>
        <p:spPr/>
        <p:txBody>
          <a:bodyPr>
            <a:noAutofit/>
          </a:bodyPr>
          <a:lstStyle/>
          <a:p>
            <a:r>
              <a:rPr lang="en-US" sz="1800" dirty="0" smtClean="0"/>
              <a:t>Bennett, T.,  Cattermole, M. &amp; Sanderson, H.  ( 2009) </a:t>
            </a:r>
            <a:r>
              <a:rPr lang="en-US" sz="1800" i="1" dirty="0" smtClean="0"/>
              <a:t>Outcome Focused Reviews: A Practical Guide</a:t>
            </a:r>
            <a:r>
              <a:rPr lang="en-US" sz="1800" dirty="0" smtClean="0"/>
              <a:t>. London: Department of Health. </a:t>
            </a:r>
            <a:r>
              <a:rPr lang="en-US" sz="1800" dirty="0"/>
              <a:t>Available at </a:t>
            </a:r>
            <a:r>
              <a:rPr lang="en-US" sz="1800" dirty="0">
                <a:hlinkClick r:id="rId2"/>
              </a:rPr>
              <a:t>http://</a:t>
            </a:r>
            <a:r>
              <a:rPr lang="en-US" sz="1800" dirty="0" smtClean="0">
                <a:hlinkClick r:id="rId2"/>
              </a:rPr>
              <a:t>www.helensandersonassociates.co.uk/media/43014/outcomefocusedreviews2.pdf</a:t>
            </a:r>
            <a:r>
              <a:rPr lang="en-US" sz="1800" dirty="0" smtClean="0"/>
              <a:t> ( Accessed 16.2.15)</a:t>
            </a:r>
          </a:p>
          <a:p>
            <a:r>
              <a:rPr lang="en-US" sz="1800" dirty="0" err="1" smtClean="0"/>
              <a:t>Hagner</a:t>
            </a:r>
            <a:r>
              <a:rPr lang="en-US" sz="1800" dirty="0"/>
              <a:t>, D, Helm, D, &amp; Butterworth, J 1996, '“This is your meeting”: a qualitative study of person-centered planning', </a:t>
            </a:r>
            <a:r>
              <a:rPr lang="en-US" sz="1800" i="1" dirty="0"/>
              <a:t>Mental Retardation</a:t>
            </a:r>
            <a:r>
              <a:rPr lang="en-US" sz="1800" dirty="0"/>
              <a:t>, 34, 3, pp. 159-171, Education Source, </a:t>
            </a:r>
            <a:r>
              <a:rPr lang="en-US" sz="1800" dirty="0" err="1"/>
              <a:t>EBSCO</a:t>
            </a:r>
            <a:r>
              <a:rPr lang="en-US" sz="1800" i="1" dirty="0" err="1"/>
              <a:t>host</a:t>
            </a:r>
            <a:r>
              <a:rPr lang="en-US" sz="1800" dirty="0"/>
              <a:t>, viewed 16 February 2015.</a:t>
            </a:r>
          </a:p>
          <a:p>
            <a:r>
              <a:rPr lang="en-US" sz="1800" dirty="0" err="1" smtClean="0">
                <a:latin typeface="Arial" panose="020B0604020202020204" pitchFamily="34" charset="0"/>
                <a:cs typeface="Arial" panose="020B0604020202020204" pitchFamily="34" charset="0"/>
              </a:rPr>
              <a:t>Holburn.S</a:t>
            </a:r>
            <a:r>
              <a:rPr lang="en-US" sz="1800" dirty="0" smtClean="0">
                <a:latin typeface="Arial" panose="020B0604020202020204" pitchFamily="34" charset="0"/>
                <a:cs typeface="Arial" panose="020B0604020202020204" pitchFamily="34" charset="0"/>
              </a:rPr>
              <a:t>. and </a:t>
            </a:r>
            <a:r>
              <a:rPr lang="en-US" sz="1800" dirty="0" err="1" smtClean="0">
                <a:latin typeface="Arial" panose="020B0604020202020204" pitchFamily="34" charset="0"/>
                <a:cs typeface="Arial" panose="020B0604020202020204" pitchFamily="34" charset="0"/>
              </a:rPr>
              <a:t>Vietze</a:t>
            </a:r>
            <a:r>
              <a:rPr lang="en-US" sz="1800" dirty="0" smtClean="0">
                <a:latin typeface="Arial" panose="020B0604020202020204" pitchFamily="34" charset="0"/>
                <a:cs typeface="Arial" panose="020B0604020202020204" pitchFamily="34" charset="0"/>
              </a:rPr>
              <a:t>, P. ( 2002) </a:t>
            </a:r>
            <a:r>
              <a:rPr lang="en-US" sz="1800" i="1" dirty="0" smtClean="0">
                <a:latin typeface="Arial" panose="020B0604020202020204" pitchFamily="34" charset="0"/>
                <a:cs typeface="Arial" panose="020B0604020202020204" pitchFamily="34" charset="0"/>
              </a:rPr>
              <a:t>Person centered planning: research, practice, and future directions</a:t>
            </a:r>
            <a:r>
              <a:rPr lang="en-US" sz="1800" dirty="0" smtClean="0">
                <a:latin typeface="Arial" panose="020B0604020202020204" pitchFamily="34" charset="0"/>
                <a:cs typeface="Arial" panose="020B0604020202020204" pitchFamily="34" charset="0"/>
              </a:rPr>
              <a:t>. Baltimore: Paul H Brookes Publishers</a:t>
            </a:r>
            <a:endParaRPr lang="en-US" sz="1800" dirty="0">
              <a:latin typeface="Arial" panose="020B0604020202020204" pitchFamily="34" charset="0"/>
              <a:cs typeface="Arial" panose="020B0604020202020204" pitchFamily="34" charset="0"/>
            </a:endParaRPr>
          </a:p>
          <a:p>
            <a:r>
              <a:rPr lang="en-GB" sz="1800" dirty="0" err="1" smtClean="0">
                <a:latin typeface="Arial" panose="020B0604020202020204" pitchFamily="34" charset="0"/>
                <a:cs typeface="Arial" panose="020B0604020202020204" pitchFamily="34" charset="0"/>
              </a:rPr>
              <a:t>O’Brien.J</a:t>
            </a:r>
            <a:r>
              <a:rPr lang="en-GB" sz="1800" dirty="0">
                <a:latin typeface="Arial" panose="020B0604020202020204" pitchFamily="34" charset="0"/>
                <a:cs typeface="Arial" panose="020B0604020202020204" pitchFamily="34" charset="0"/>
              </a:rPr>
              <a:t>. &amp; O’Brien, C.L ( 2000) </a:t>
            </a:r>
            <a:r>
              <a:rPr lang="en-GB" sz="1800" i="1" dirty="0">
                <a:latin typeface="Arial" panose="020B0604020202020204" pitchFamily="34" charset="0"/>
                <a:cs typeface="Arial" panose="020B0604020202020204" pitchFamily="34" charset="0"/>
              </a:rPr>
              <a:t>A Little Book About Person Centred Planning</a:t>
            </a:r>
            <a:r>
              <a:rPr lang="en-GB" sz="1800" dirty="0">
                <a:latin typeface="Arial" panose="020B0604020202020204" pitchFamily="34" charset="0"/>
                <a:cs typeface="Arial" panose="020B0604020202020204" pitchFamily="34" charset="0"/>
              </a:rPr>
              <a:t>. Ontario: Inclusion </a:t>
            </a:r>
            <a:r>
              <a:rPr lang="en-GB" sz="1800" dirty="0" smtClean="0">
                <a:latin typeface="Arial" panose="020B0604020202020204" pitchFamily="34" charset="0"/>
                <a:cs typeface="Arial" panose="020B0604020202020204" pitchFamily="34" charset="0"/>
              </a:rPr>
              <a:t>Press</a:t>
            </a:r>
          </a:p>
          <a:p>
            <a:r>
              <a:rPr lang="en-GB" sz="1800" dirty="0" smtClean="0">
                <a:latin typeface="Arial" panose="020B0604020202020204" pitchFamily="34" charset="0"/>
                <a:cs typeface="Arial" panose="020B0604020202020204" pitchFamily="34" charset="0"/>
              </a:rPr>
              <a:t>Sanderson, H. ( 2015) </a:t>
            </a:r>
            <a:r>
              <a:rPr lang="en-GB" sz="1800" i="1" dirty="0" smtClean="0">
                <a:latin typeface="Arial" panose="020B0604020202020204" pitchFamily="34" charset="0"/>
                <a:cs typeface="Arial" panose="020B0604020202020204" pitchFamily="34" charset="0"/>
              </a:rPr>
              <a:t>Helen Sanderson Associates</a:t>
            </a:r>
            <a:r>
              <a:rPr lang="en-GB" sz="1800" dirty="0" smtClean="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3"/>
              </a:rPr>
              <a:t>http://www.helensandersonassociates.co.uk</a:t>
            </a:r>
            <a:r>
              <a:rPr lang="en-GB" sz="1800" dirty="0" smtClean="0">
                <a:latin typeface="Arial" panose="020B0604020202020204" pitchFamily="34" charset="0"/>
                <a:cs typeface="Arial" panose="020B0604020202020204" pitchFamily="34" charset="0"/>
                <a:hlinkClick r:id="rId3"/>
              </a:rPr>
              <a:t>/</a:t>
            </a:r>
            <a:r>
              <a:rPr lang="en-GB" sz="1800" dirty="0" smtClean="0">
                <a:latin typeface="Arial" panose="020B0604020202020204" pitchFamily="34" charset="0"/>
                <a:cs typeface="Arial" panose="020B0604020202020204" pitchFamily="34" charset="0"/>
              </a:rPr>
              <a:t>. ( Accessed 16.2.15)</a:t>
            </a:r>
          </a:p>
          <a:p>
            <a:r>
              <a:rPr lang="en-GB" sz="1800" dirty="0" smtClean="0">
                <a:latin typeface="Arial" panose="020B0604020202020204" pitchFamily="34" charset="0"/>
                <a:cs typeface="Arial" panose="020B0604020202020204" pitchFamily="34" charset="0"/>
              </a:rPr>
              <a:t>Sanderson, H ( 2012) </a:t>
            </a:r>
            <a:r>
              <a:rPr lang="en-GB" sz="1800" i="1" dirty="0" smtClean="0">
                <a:latin typeface="Arial" panose="020B0604020202020204" pitchFamily="34" charset="0"/>
                <a:cs typeface="Arial" panose="020B0604020202020204" pitchFamily="34" charset="0"/>
              </a:rPr>
              <a:t>One page profiles – personalisation</a:t>
            </a:r>
            <a:r>
              <a:rPr lang="en-GB" sz="1800" dirty="0" smtClean="0">
                <a:latin typeface="Arial" panose="020B0604020202020204" pitchFamily="34" charset="0"/>
                <a:cs typeface="Arial" panose="020B0604020202020204" pitchFamily="34" charset="0"/>
              </a:rPr>
              <a:t>. Available </a:t>
            </a:r>
            <a:r>
              <a:rPr lang="en-GB" sz="1800" dirty="0">
                <a:latin typeface="Arial" panose="020B0604020202020204" pitchFamily="34" charset="0"/>
                <a:cs typeface="Arial" panose="020B0604020202020204" pitchFamily="34" charset="0"/>
              </a:rPr>
              <a:t>at </a:t>
            </a:r>
            <a:r>
              <a:rPr lang="en-GB" sz="1800" dirty="0">
                <a:latin typeface="Arial" panose="020B0604020202020204" pitchFamily="34" charset="0"/>
                <a:cs typeface="Arial" panose="020B0604020202020204" pitchFamily="34" charset="0"/>
                <a:hlinkClick r:id="rId4"/>
              </a:rPr>
              <a:t>https://</a:t>
            </a:r>
            <a:r>
              <a:rPr lang="en-GB" sz="1800" dirty="0" smtClean="0">
                <a:latin typeface="Arial" panose="020B0604020202020204" pitchFamily="34" charset="0"/>
                <a:cs typeface="Arial" panose="020B0604020202020204" pitchFamily="34" charset="0"/>
                <a:hlinkClick r:id="rId4"/>
              </a:rPr>
              <a:t>www.youtube.com/watch?v=fnaKnVWFh44</a:t>
            </a:r>
            <a:r>
              <a:rPr lang="en-GB" sz="1800" dirty="0" smtClean="0">
                <a:latin typeface="Arial" panose="020B0604020202020204" pitchFamily="34" charset="0"/>
                <a:cs typeface="Arial" panose="020B0604020202020204" pitchFamily="34" charset="0"/>
              </a:rPr>
              <a:t> </a:t>
            </a:r>
            <a:r>
              <a:rPr lang="en-GB" sz="1800" smtClean="0">
                <a:latin typeface="Arial" panose="020B0604020202020204" pitchFamily="34" charset="0"/>
                <a:cs typeface="Arial" panose="020B0604020202020204" pitchFamily="34" charset="0"/>
              </a:rPr>
              <a:t>( Accessed 17.02.17)</a:t>
            </a:r>
            <a:endParaRPr lang="en-GB" sz="1800" dirty="0" smtClean="0">
              <a:latin typeface="Arial" panose="020B0604020202020204" pitchFamily="34" charset="0"/>
              <a:cs typeface="Arial" panose="020B0604020202020204" pitchFamily="34" charset="0"/>
            </a:endParaRPr>
          </a:p>
          <a:p>
            <a:r>
              <a:rPr lang="en-GB" sz="1800" dirty="0" smtClean="0">
                <a:latin typeface="Arial" panose="020B0604020202020204" pitchFamily="34" charset="0"/>
                <a:cs typeface="Arial" panose="020B0604020202020204" pitchFamily="34" charset="0"/>
              </a:rPr>
              <a:t>Taylor ,C ( 2014) </a:t>
            </a:r>
            <a:r>
              <a:rPr lang="en-GB" sz="1800" i="1" dirty="0" smtClean="0">
                <a:latin typeface="Arial" panose="020B0604020202020204" pitchFamily="34" charset="0"/>
                <a:cs typeface="Arial" panose="020B0604020202020204" pitchFamily="34" charset="0"/>
              </a:rPr>
              <a:t>Person Centred Reviews</a:t>
            </a:r>
            <a:r>
              <a:rPr lang="en-GB" sz="1800" dirty="0" smtClean="0">
                <a:latin typeface="Arial" panose="020B0604020202020204" pitchFamily="34" charset="0"/>
                <a:cs typeface="Arial" panose="020B0604020202020204" pitchFamily="34" charset="0"/>
              </a:rPr>
              <a:t>. Unpublished</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3883927"/>
      </p:ext>
    </p:extLst>
  </p:cSld>
  <p:clrMapOvr>
    <a:masterClrMapping/>
  </p:clrMapOvr>
  <p:timing>
    <p:tnLst>
      <p:par>
        <p:cTn id="1" dur="indefinite" restart="never" nodeType="tmRoot"/>
      </p:par>
    </p:tnLst>
  </p:timing>
</p:sld>
</file>

<file path=ppt/theme/theme1.xml><?xml version="1.0" encoding="utf-8"?>
<a:theme xmlns:a="http://schemas.openxmlformats.org/drawingml/2006/main" name="Urban Pop">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Urban Pop">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2700" cap="flat" cmpd="sng" algn="ctr">
          <a:solidFill>
            <a:schemeClr val="phClr"/>
          </a:solidFill>
          <a:prstDash val="solid"/>
        </a:ln>
        <a:ln w="15875"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1909" dir="5400000" rotWithShape="0">
              <a:srgbClr val="000000">
                <a:alpha val="40000"/>
              </a:srgbClr>
            </a:outerShdw>
          </a:effectLst>
        </a:effectStyle>
        <a:effectStyle>
          <a:effectLst>
            <a:outerShdw blurRad="50800" dist="38100" dir="5400000" rotWithShape="0">
              <a:srgbClr val="000000">
                <a:alpha val="58000"/>
              </a:srgbClr>
            </a:outerShdw>
          </a:effectLst>
          <a:scene3d>
            <a:camera prst="orthographicFront">
              <a:rot lat="0" lon="0" rev="0"/>
            </a:camera>
            <a:lightRig rig="flat" dir="t"/>
          </a:scene3d>
          <a:sp3d contourW="15875">
            <a:bevelT w="95250" h="127000"/>
            <a:contourClr>
              <a:schemeClr val="phClr">
                <a:shade val="30000"/>
              </a:schemeClr>
            </a:contourClr>
          </a:sp3d>
        </a:effectStyle>
      </a:effectStyleLst>
      <a:bgFillStyleLst>
        <a:solidFill>
          <a:schemeClr val="phClr"/>
        </a:solidFill>
        <a:gradFill rotWithShape="1">
          <a:gsLst>
            <a:gs pos="0">
              <a:schemeClr val="phClr">
                <a:tint val="95000"/>
                <a:shade val="100000"/>
                <a:alpha val="100000"/>
                <a:satMod val="100000"/>
                <a:lumMod val="100000"/>
              </a:schemeClr>
            </a:gs>
            <a:gs pos="9000">
              <a:schemeClr val="phClr">
                <a:tint val="90000"/>
                <a:shade val="100000"/>
                <a:alpha val="100000"/>
                <a:satMod val="100000"/>
                <a:lumMod val="100000"/>
              </a:schemeClr>
            </a:gs>
            <a:gs pos="34000">
              <a:schemeClr val="phClr">
                <a:tint val="83000"/>
                <a:shade val="100000"/>
                <a:alpha val="100000"/>
                <a:satMod val="100000"/>
                <a:lumMod val="100000"/>
              </a:schemeClr>
            </a:gs>
            <a:gs pos="62000">
              <a:schemeClr val="phClr">
                <a:tint val="85000"/>
                <a:shade val="100000"/>
                <a:alpha val="100000"/>
                <a:satMod val="100000"/>
                <a:lumMod val="100000"/>
              </a:schemeClr>
            </a:gs>
            <a:gs pos="90000">
              <a:schemeClr val="phClr">
                <a:tint val="92000"/>
                <a:shade val="100000"/>
                <a:alpha val="100000"/>
                <a:satMod val="100000"/>
                <a:lumMod val="90000"/>
              </a:schemeClr>
            </a:gs>
            <a:gs pos="100000">
              <a:schemeClr val="phClr">
                <a:tint val="85000"/>
                <a:shade val="100000"/>
                <a:alpha val="100000"/>
                <a:satMod val="100000"/>
                <a:lumMod val="100000"/>
              </a:schemeClr>
            </a:gs>
          </a:gsLst>
          <a:lin ang="5400000" scaled="1"/>
        </a:gradFill>
        <a:gradFill rotWithShape="1">
          <a:gsLst>
            <a:gs pos="0">
              <a:schemeClr val="phClr">
                <a:tint val="78000"/>
              </a:schemeClr>
            </a:gs>
            <a:gs pos="100000">
              <a:schemeClr val="phClr">
                <a:tint val="95000"/>
                <a:shade val="98000"/>
                <a:lumMod val="80000"/>
              </a:schemeClr>
            </a:gs>
          </a:gsLst>
          <a:path path="circle">
            <a:fillToRect l="50000" t="100000" r="10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1568</TotalTime>
  <Words>1763</Words>
  <Application>Microsoft Office PowerPoint</Application>
  <PresentationFormat>On-screen Show (4:3)</PresentationFormat>
  <Paragraphs>235</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Wingdings 3</vt:lpstr>
      <vt:lpstr>Urban Pop</vt:lpstr>
      <vt:lpstr>SJEU6006/C Person Centred Planning/ Cynllunio Person Ganolog</vt:lpstr>
      <vt:lpstr>Nod y Modiwl / Module Aim</vt:lpstr>
      <vt:lpstr>Deilliant  Dysgu perthnasol Relevant Learning Outcome </vt:lpstr>
      <vt:lpstr>Gorolwg / Overview</vt:lpstr>
      <vt:lpstr>Y llun mawr The big picture</vt:lpstr>
      <vt:lpstr>Tebygrwydd Rhwng y mathau   Similarities between Approaches</vt:lpstr>
      <vt:lpstr>PowerPoint Presentation</vt:lpstr>
      <vt:lpstr>Personal futures planning</vt:lpstr>
      <vt:lpstr>Extracts from Joyce’s personal futures plan : sanderson 2015</vt:lpstr>
      <vt:lpstr>Tasg/ TASK</vt:lpstr>
      <vt:lpstr>Critique</vt:lpstr>
      <vt:lpstr>maps</vt:lpstr>
      <vt:lpstr>PowerPoint Presentation</vt:lpstr>
      <vt:lpstr>Sanderson 2015</vt:lpstr>
      <vt:lpstr>TASG / TASk</vt:lpstr>
      <vt:lpstr>critique</vt:lpstr>
      <vt:lpstr>path</vt:lpstr>
      <vt:lpstr>PATH</vt:lpstr>
      <vt:lpstr>PATH</vt:lpstr>
      <vt:lpstr>critique</vt:lpstr>
      <vt:lpstr>One page profiles</vt:lpstr>
      <vt:lpstr>TASG / TASk</vt:lpstr>
      <vt:lpstr>critique</vt:lpstr>
      <vt:lpstr>Person centred reviews</vt:lpstr>
      <vt:lpstr>Person centred reviews</vt:lpstr>
      <vt:lpstr>TASG / TASk</vt:lpstr>
      <vt:lpstr>critique</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Lynwen Roberts</cp:lastModifiedBy>
  <cp:revision>101</cp:revision>
  <dcterms:created xsi:type="dcterms:W3CDTF">2014-08-18T08:44:16Z</dcterms:created>
  <dcterms:modified xsi:type="dcterms:W3CDTF">2018-09-11T11:15:31Z</dcterms:modified>
</cp:coreProperties>
</file>