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5" r:id="rId20"/>
    <p:sldId id="276" r:id="rId21"/>
    <p:sldId id="302" r:id="rId22"/>
    <p:sldId id="277" r:id="rId23"/>
    <p:sldId id="301" r:id="rId24"/>
    <p:sldId id="278" r:id="rId25"/>
    <p:sldId id="279" r:id="rId26"/>
    <p:sldId id="280" r:id="rId27"/>
    <p:sldId id="281" r:id="rId28"/>
    <p:sldId id="303" r:id="rId29"/>
    <p:sldId id="282" r:id="rId30"/>
    <p:sldId id="304" r:id="rId31"/>
    <p:sldId id="283" r:id="rId32"/>
    <p:sldId id="284" r:id="rId33"/>
    <p:sldId id="305" r:id="rId34"/>
    <p:sldId id="285" r:id="rId35"/>
    <p:sldId id="286" r:id="rId36"/>
    <p:sldId id="287" r:id="rId37"/>
    <p:sldId id="288" r:id="rId38"/>
    <p:sldId id="306" r:id="rId39"/>
    <p:sldId id="289" r:id="rId40"/>
    <p:sldId id="307" r:id="rId41"/>
    <p:sldId id="290" r:id="rId42"/>
    <p:sldId id="291" r:id="rId43"/>
    <p:sldId id="308" r:id="rId44"/>
    <p:sldId id="292" r:id="rId45"/>
    <p:sldId id="293" r:id="rId46"/>
    <p:sldId id="294" r:id="rId47"/>
    <p:sldId id="295" r:id="rId48"/>
    <p:sldId id="309" r:id="rId49"/>
    <p:sldId id="296" r:id="rId50"/>
    <p:sldId id="297" r:id="rId51"/>
    <p:sldId id="298" r:id="rId52"/>
    <p:sldId id="299" r:id="rId53"/>
    <p:sldId id="300" r:id="rId54"/>
    <p:sldId id="310" r:id="rId55"/>
    <p:sldId id="311" r:id="rId56"/>
    <p:sldId id="312" r:id="rId57"/>
    <p:sldId id="313" r:id="rId58"/>
    <p:sldId id="314" r:id="rId59"/>
    <p:sldId id="315" r:id="rId60"/>
    <p:sldId id="316" r:id="rId61"/>
    <p:sldId id="332" r:id="rId62"/>
    <p:sldId id="317" r:id="rId63"/>
    <p:sldId id="333" r:id="rId64"/>
    <p:sldId id="318" r:id="rId65"/>
    <p:sldId id="319" r:id="rId66"/>
    <p:sldId id="320" r:id="rId67"/>
    <p:sldId id="321" r:id="rId68"/>
    <p:sldId id="322" r:id="rId69"/>
    <p:sldId id="334" r:id="rId70"/>
    <p:sldId id="323" r:id="rId71"/>
    <p:sldId id="324" r:id="rId72"/>
    <p:sldId id="325" r:id="rId73"/>
    <p:sldId id="335" r:id="rId74"/>
    <p:sldId id="326" r:id="rId75"/>
    <p:sldId id="327" r:id="rId76"/>
    <p:sldId id="328" r:id="rId77"/>
    <p:sldId id="329" r:id="rId78"/>
    <p:sldId id="330" r:id="rId79"/>
    <p:sldId id="331" r:id="rId80"/>
    <p:sldId id="336" r:id="rId81"/>
    <p:sldId id="337" r:id="rId82"/>
    <p:sldId id="338" r:id="rId83"/>
    <p:sldId id="339" r:id="rId84"/>
    <p:sldId id="340" r:id="rId85"/>
    <p:sldId id="341" r:id="rId86"/>
    <p:sldId id="342" r:id="rId87"/>
    <p:sldId id="343" r:id="rId88"/>
    <p:sldId id="344" r:id="rId89"/>
    <p:sldId id="345" r:id="rId90"/>
    <p:sldId id="346" r:id="rId91"/>
    <p:sldId id="347" r:id="rId92"/>
    <p:sldId id="348" r:id="rId93"/>
    <p:sldId id="349" r:id="rId94"/>
    <p:sldId id="350" r:id="rId95"/>
    <p:sldId id="351" r:id="rId96"/>
    <p:sldId id="352" r:id="rId97"/>
    <p:sldId id="353" r:id="rId98"/>
    <p:sldId id="354" r:id="rId99"/>
    <p:sldId id="355" r:id="rId100"/>
    <p:sldId id="356" r:id="rId101"/>
    <p:sldId id="357" r:id="rId102"/>
    <p:sldId id="358" r:id="rId103"/>
    <p:sldId id="359" r:id="rId104"/>
    <p:sldId id="360" r:id="rId105"/>
    <p:sldId id="361" r:id="rId106"/>
    <p:sldId id="362" r:id="rId107"/>
    <p:sldId id="363" r:id="rId108"/>
    <p:sldId id="364" r:id="rId109"/>
    <p:sldId id="365" r:id="rId110"/>
    <p:sldId id="366" r:id="rId111"/>
    <p:sldId id="367" r:id="rId112"/>
    <p:sldId id="368" r:id="rId113"/>
    <p:sldId id="369" r:id="rId114"/>
    <p:sldId id="370" r:id="rId115"/>
    <p:sldId id="371" r:id="rId116"/>
    <p:sldId id="372" r:id="rId117"/>
    <p:sldId id="373" r:id="rId118"/>
    <p:sldId id="374" r:id="rId119"/>
    <p:sldId id="375" r:id="rId120"/>
    <p:sldId id="376" r:id="rId121"/>
    <p:sldId id="377" r:id="rId122"/>
    <p:sldId id="378" r:id="rId123"/>
    <p:sldId id="379" r:id="rId124"/>
    <p:sldId id="380" r:id="rId125"/>
    <p:sldId id="381" r:id="rId126"/>
    <p:sldId id="382" r:id="rId1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97" d="100"/>
          <a:sy n="97" d="100"/>
        </p:scale>
        <p:origin x="68" y="2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presProps" Target="pres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slide" Target="slides/slide125.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slide" Target="slides/slide8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A6348232-22E8-4502-A79E-16D36F0BBD80}" type="datetimeFigureOut">
              <a:rPr lang="en-US" smtClean="0"/>
              <a:t>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F9DFDC-10A0-4830-BD2D-C34672A099B2}" type="slidenum">
              <a:rPr lang="en-US" smtClean="0"/>
              <a:t>‹#›</a:t>
            </a:fld>
            <a:endParaRPr lang="en-US" dirty="0"/>
          </a:p>
        </p:txBody>
      </p:sp>
    </p:spTree>
    <p:extLst>
      <p:ext uri="{BB962C8B-B14F-4D97-AF65-F5344CB8AC3E}">
        <p14:creationId xmlns:p14="http://schemas.microsoft.com/office/powerpoint/2010/main" val="4000272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6348232-22E8-4502-A79E-16D36F0BBD80}" type="datetimeFigureOut">
              <a:rPr lang="en-US" smtClean="0"/>
              <a:t>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F9DFDC-10A0-4830-BD2D-C34672A099B2}" type="slidenum">
              <a:rPr lang="en-US" smtClean="0"/>
              <a:t>‹#›</a:t>
            </a:fld>
            <a:endParaRPr lang="en-US" dirty="0"/>
          </a:p>
        </p:txBody>
      </p:sp>
    </p:spTree>
    <p:extLst>
      <p:ext uri="{BB962C8B-B14F-4D97-AF65-F5344CB8AC3E}">
        <p14:creationId xmlns:p14="http://schemas.microsoft.com/office/powerpoint/2010/main" val="1361309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6348232-22E8-4502-A79E-16D36F0BBD80}" type="datetimeFigureOut">
              <a:rPr lang="en-US" smtClean="0"/>
              <a:t>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F9DFDC-10A0-4830-BD2D-C34672A099B2}" type="slidenum">
              <a:rPr lang="en-US" smtClean="0"/>
              <a:t>‹#›</a:t>
            </a:fld>
            <a:endParaRPr lang="en-US" dirty="0"/>
          </a:p>
        </p:txBody>
      </p:sp>
    </p:spTree>
    <p:extLst>
      <p:ext uri="{BB962C8B-B14F-4D97-AF65-F5344CB8AC3E}">
        <p14:creationId xmlns:p14="http://schemas.microsoft.com/office/powerpoint/2010/main" val="2478414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6348232-22E8-4502-A79E-16D36F0BBD80}" type="datetimeFigureOut">
              <a:rPr lang="en-US" smtClean="0"/>
              <a:t>11/2/2019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F9DFDC-10A0-4830-BD2D-C34672A099B2}" type="slidenum">
              <a:rPr lang="en-US" smtClean="0"/>
              <a:t>‹#›</a:t>
            </a:fld>
            <a:endParaRPr lang="en-US" dirty="0"/>
          </a:p>
        </p:txBody>
      </p:sp>
    </p:spTree>
    <p:extLst>
      <p:ext uri="{BB962C8B-B14F-4D97-AF65-F5344CB8AC3E}">
        <p14:creationId xmlns:p14="http://schemas.microsoft.com/office/powerpoint/2010/main" val="1410194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6348232-22E8-4502-A79E-16D36F0BBD80}" type="datetimeFigureOut">
              <a:rPr lang="en-US" smtClean="0"/>
              <a:t>11/2/2019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8F9DFDC-10A0-4830-BD2D-C34672A099B2}" type="slidenum">
              <a:rPr lang="en-US" smtClean="0"/>
              <a:t>‹#›</a:t>
            </a:fld>
            <a:endParaRPr lang="en-US" dirty="0"/>
          </a:p>
        </p:txBody>
      </p:sp>
    </p:spTree>
    <p:extLst>
      <p:ext uri="{BB962C8B-B14F-4D97-AF65-F5344CB8AC3E}">
        <p14:creationId xmlns:p14="http://schemas.microsoft.com/office/powerpoint/2010/main" val="1607510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6348232-22E8-4502-A79E-16D36F0BBD80}" type="datetimeFigureOut">
              <a:rPr lang="en-US" smtClean="0"/>
              <a:t>11/2/2019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8F9DFDC-10A0-4830-BD2D-C34672A099B2}" type="slidenum">
              <a:rPr lang="en-US" smtClean="0"/>
              <a:t>‹#›</a:t>
            </a:fld>
            <a:endParaRPr lang="en-US" dirty="0"/>
          </a:p>
        </p:txBody>
      </p:sp>
    </p:spTree>
    <p:extLst>
      <p:ext uri="{BB962C8B-B14F-4D97-AF65-F5344CB8AC3E}">
        <p14:creationId xmlns:p14="http://schemas.microsoft.com/office/powerpoint/2010/main" val="251469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348232-22E8-4502-A79E-16D36F0BBD80}" type="datetimeFigureOut">
              <a:rPr lang="en-US" smtClean="0"/>
              <a:t>11/2/2019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8F9DFDC-10A0-4830-BD2D-C34672A099B2}" type="slidenum">
              <a:rPr lang="en-US" smtClean="0"/>
              <a:t>‹#›</a:t>
            </a:fld>
            <a:endParaRPr lang="en-US" dirty="0"/>
          </a:p>
        </p:txBody>
      </p:sp>
    </p:spTree>
    <p:extLst>
      <p:ext uri="{BB962C8B-B14F-4D97-AF65-F5344CB8AC3E}">
        <p14:creationId xmlns:p14="http://schemas.microsoft.com/office/powerpoint/2010/main" val="3726928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6348232-22E8-4502-A79E-16D36F0BBD80}" type="datetimeFigureOut">
              <a:rPr lang="en-US" smtClean="0"/>
              <a:t>11/2/2019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F9DFDC-10A0-4830-BD2D-C34672A099B2}" type="slidenum">
              <a:rPr lang="en-US" smtClean="0"/>
              <a:t>‹#›</a:t>
            </a:fld>
            <a:endParaRPr lang="en-US" dirty="0"/>
          </a:p>
        </p:txBody>
      </p:sp>
    </p:spTree>
    <p:extLst>
      <p:ext uri="{BB962C8B-B14F-4D97-AF65-F5344CB8AC3E}">
        <p14:creationId xmlns:p14="http://schemas.microsoft.com/office/powerpoint/2010/main" val="1168458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6348232-22E8-4502-A79E-16D36F0BBD80}" type="datetimeFigureOut">
              <a:rPr lang="en-US" smtClean="0"/>
              <a:t>11/2/2019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F9DFDC-10A0-4830-BD2D-C34672A099B2}" type="slidenum">
              <a:rPr lang="en-US" smtClean="0"/>
              <a:t>‹#›</a:t>
            </a:fld>
            <a:endParaRPr lang="en-US" dirty="0"/>
          </a:p>
        </p:txBody>
      </p:sp>
    </p:spTree>
    <p:extLst>
      <p:ext uri="{BB962C8B-B14F-4D97-AF65-F5344CB8AC3E}">
        <p14:creationId xmlns:p14="http://schemas.microsoft.com/office/powerpoint/2010/main" val="2728964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6348232-22E8-4502-A79E-16D36F0BBD80}" type="datetimeFigureOut">
              <a:rPr lang="en-US" smtClean="0"/>
              <a:t>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F9DFDC-10A0-4830-BD2D-C34672A099B2}" type="slidenum">
              <a:rPr lang="en-US" smtClean="0"/>
              <a:t>‹#›</a:t>
            </a:fld>
            <a:endParaRPr lang="en-US" dirty="0"/>
          </a:p>
        </p:txBody>
      </p:sp>
    </p:spTree>
    <p:extLst>
      <p:ext uri="{BB962C8B-B14F-4D97-AF65-F5344CB8AC3E}">
        <p14:creationId xmlns:p14="http://schemas.microsoft.com/office/powerpoint/2010/main" val="2235327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6348232-22E8-4502-A79E-16D36F0BBD80}" type="datetimeFigureOut">
              <a:rPr lang="en-US" smtClean="0"/>
              <a:t>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F9DFDC-10A0-4830-BD2D-C34672A099B2}" type="slidenum">
              <a:rPr lang="en-US" smtClean="0"/>
              <a:t>‹#›</a:t>
            </a:fld>
            <a:endParaRPr lang="en-US" dirty="0"/>
          </a:p>
        </p:txBody>
      </p:sp>
    </p:spTree>
    <p:extLst>
      <p:ext uri="{BB962C8B-B14F-4D97-AF65-F5344CB8AC3E}">
        <p14:creationId xmlns:p14="http://schemas.microsoft.com/office/powerpoint/2010/main" val="326289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348232-22E8-4502-A79E-16D36F0BBD80}" type="datetimeFigureOut">
              <a:rPr lang="en-US" smtClean="0"/>
              <a:t>11/2/2019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F9DFDC-10A0-4830-BD2D-C34672A099B2}" type="slidenum">
              <a:rPr lang="en-US" smtClean="0"/>
              <a:t>‹#›</a:t>
            </a:fld>
            <a:endParaRPr lang="en-US" dirty="0"/>
          </a:p>
        </p:txBody>
      </p:sp>
    </p:spTree>
    <p:extLst>
      <p:ext uri="{BB962C8B-B14F-4D97-AF65-F5344CB8AC3E}">
        <p14:creationId xmlns:p14="http://schemas.microsoft.com/office/powerpoint/2010/main" val="14205406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400" b="1" dirty="0" smtClean="0"/>
              <a:t>Ageing Plant</a:t>
            </a:r>
            <a:endParaRPr lang="en-US" sz="4400" b="1" dirty="0"/>
          </a:p>
        </p:txBody>
      </p:sp>
      <p:sp>
        <p:nvSpPr>
          <p:cNvPr id="3" name="Subtitle 2"/>
          <p:cNvSpPr>
            <a:spLocks noGrp="1"/>
          </p:cNvSpPr>
          <p:nvPr>
            <p:ph type="subTitle" idx="1"/>
          </p:nvPr>
        </p:nvSpPr>
        <p:spPr/>
        <p:txBody>
          <a:bodyPr>
            <a:normAutofit/>
          </a:bodyPr>
          <a:lstStyle/>
          <a:p>
            <a:r>
              <a:rPr lang="en-US" sz="3200" dirty="0" smtClean="0"/>
              <a:t>By</a:t>
            </a:r>
          </a:p>
          <a:p>
            <a:r>
              <a:rPr lang="en-US" sz="3200" dirty="0" smtClean="0"/>
              <a:t>Andrew Thorn</a:t>
            </a:r>
            <a:endParaRPr lang="en-US" sz="3200" dirty="0"/>
          </a:p>
        </p:txBody>
      </p:sp>
    </p:spTree>
    <p:extLst>
      <p:ext uri="{BB962C8B-B14F-4D97-AF65-F5344CB8AC3E}">
        <p14:creationId xmlns:p14="http://schemas.microsoft.com/office/powerpoint/2010/main" val="37010875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t>Definition of Ageing Plant</a:t>
            </a:r>
            <a:endParaRPr lang="en-US" b="1" dirty="0"/>
          </a:p>
        </p:txBody>
      </p:sp>
      <p:sp>
        <p:nvSpPr>
          <p:cNvPr id="3" name="Content Placeholder 2"/>
          <p:cNvSpPr>
            <a:spLocks noGrp="1"/>
          </p:cNvSpPr>
          <p:nvPr>
            <p:ph idx="1"/>
          </p:nvPr>
        </p:nvSpPr>
        <p:spPr>
          <a:xfrm>
            <a:off x="1429555" y="1825625"/>
            <a:ext cx="9040970" cy="4351338"/>
          </a:xfrm>
        </p:spPr>
        <p:txBody>
          <a:bodyPr>
            <a:normAutofit/>
          </a:bodyPr>
          <a:lstStyle/>
          <a:p>
            <a:pPr marL="0" indent="0">
              <a:buNone/>
            </a:pPr>
            <a:r>
              <a:rPr lang="en-US" sz="4400" dirty="0" smtClean="0"/>
              <a:t>“It is not about how old your equipment is: it is about its condition, and how that is changing over time.”</a:t>
            </a:r>
            <a:endParaRPr lang="en-US" sz="4400" dirty="0"/>
          </a:p>
        </p:txBody>
      </p:sp>
    </p:spTree>
    <p:extLst>
      <p:ext uri="{BB962C8B-B14F-4D97-AF65-F5344CB8AC3E}">
        <p14:creationId xmlns:p14="http://schemas.microsoft.com/office/powerpoint/2010/main" val="2402316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t>Ageing Equipment</a:t>
            </a:r>
            <a:endParaRPr lang="en-US" b="1" dirty="0"/>
          </a:p>
        </p:txBody>
      </p:sp>
      <p:sp>
        <p:nvSpPr>
          <p:cNvPr id="3" name="Content Placeholder 2"/>
          <p:cNvSpPr>
            <a:spLocks noGrp="1"/>
          </p:cNvSpPr>
          <p:nvPr>
            <p:ph idx="1"/>
          </p:nvPr>
        </p:nvSpPr>
        <p:spPr>
          <a:xfrm>
            <a:off x="1236372" y="1825625"/>
            <a:ext cx="9659155" cy="4351338"/>
          </a:xfrm>
        </p:spPr>
        <p:txBody>
          <a:bodyPr>
            <a:normAutofit/>
          </a:bodyPr>
          <a:lstStyle/>
          <a:p>
            <a:r>
              <a:rPr lang="en-US" sz="3600" dirty="0" smtClean="0"/>
              <a:t>Is equipment for which there is evidence or likelihood of significant deterioration and damage taking place since new, or for which there is insufficient information and knowledge available to know the extent to which this possibility exists</a:t>
            </a:r>
            <a:endParaRPr lang="en-US" sz="3600" dirty="0"/>
          </a:p>
        </p:txBody>
      </p:sp>
    </p:spTree>
    <p:extLst>
      <p:ext uri="{BB962C8B-B14F-4D97-AF65-F5344CB8AC3E}">
        <p14:creationId xmlns:p14="http://schemas.microsoft.com/office/powerpoint/2010/main" val="1841650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t>Ageing Asset Types</a:t>
            </a:r>
            <a:endParaRPr lang="en-US" b="1" dirty="0"/>
          </a:p>
        </p:txBody>
      </p:sp>
      <p:sp>
        <p:nvSpPr>
          <p:cNvPr id="3" name="Content Placeholder 2"/>
          <p:cNvSpPr>
            <a:spLocks noGrp="1"/>
          </p:cNvSpPr>
          <p:nvPr>
            <p:ph idx="1"/>
          </p:nvPr>
        </p:nvSpPr>
        <p:spPr>
          <a:xfrm>
            <a:off x="1365161" y="1825625"/>
            <a:ext cx="9337184" cy="4351338"/>
          </a:xfrm>
        </p:spPr>
        <p:txBody>
          <a:bodyPr>
            <a:normAutofit/>
          </a:bodyPr>
          <a:lstStyle/>
          <a:p>
            <a:r>
              <a:rPr lang="en-US" sz="3600" dirty="0" smtClean="0"/>
              <a:t>It is important to recognize that many systems and features which may be subject to ageing, can contribute to the health, safety and environmental performance of plant, or could comprise the performance were they to fail or collapse</a:t>
            </a:r>
            <a:endParaRPr lang="en-US" sz="3600" dirty="0"/>
          </a:p>
        </p:txBody>
      </p:sp>
    </p:spTree>
    <p:extLst>
      <p:ext uri="{BB962C8B-B14F-4D97-AF65-F5344CB8AC3E}">
        <p14:creationId xmlns:p14="http://schemas.microsoft.com/office/powerpoint/2010/main" val="4007312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t>Ageing Asset Types</a:t>
            </a:r>
            <a:endParaRPr lang="en-US" b="1" dirty="0"/>
          </a:p>
        </p:txBody>
      </p:sp>
      <p:sp>
        <p:nvSpPr>
          <p:cNvPr id="3" name="Content Placeholder 2"/>
          <p:cNvSpPr>
            <a:spLocks noGrp="1"/>
          </p:cNvSpPr>
          <p:nvPr>
            <p:ph idx="1"/>
          </p:nvPr>
        </p:nvSpPr>
        <p:spPr/>
        <p:txBody>
          <a:bodyPr>
            <a:normAutofit/>
          </a:bodyPr>
          <a:lstStyle/>
          <a:p>
            <a:pPr marL="0" indent="0">
              <a:buNone/>
            </a:pPr>
            <a:r>
              <a:rPr lang="en-US" sz="3600" dirty="0" smtClean="0"/>
              <a:t>Asset types can be segregated into four basic categories</a:t>
            </a:r>
          </a:p>
          <a:p>
            <a:pPr marL="742950" indent="-742950">
              <a:buAutoNum type="arabicPeriod"/>
            </a:pPr>
            <a:r>
              <a:rPr lang="en-US" sz="3600" dirty="0" smtClean="0"/>
              <a:t>Primary Containment </a:t>
            </a:r>
            <a:r>
              <a:rPr lang="en-US" sz="3600" dirty="0"/>
              <a:t>S</a:t>
            </a:r>
            <a:r>
              <a:rPr lang="en-US" sz="3600" dirty="0" smtClean="0"/>
              <a:t>ystems</a:t>
            </a:r>
          </a:p>
          <a:p>
            <a:pPr marL="742950" indent="-742950">
              <a:buAutoNum type="arabicPeriod"/>
            </a:pPr>
            <a:r>
              <a:rPr lang="en-US" sz="3600" dirty="0" smtClean="0"/>
              <a:t>Control &amp; </a:t>
            </a:r>
            <a:r>
              <a:rPr lang="en-US" sz="3600" dirty="0"/>
              <a:t>M</a:t>
            </a:r>
            <a:r>
              <a:rPr lang="en-US" sz="3600" dirty="0" smtClean="0"/>
              <a:t>itigation Measures</a:t>
            </a:r>
          </a:p>
          <a:p>
            <a:pPr marL="742950" indent="-742950">
              <a:buAutoNum type="arabicPeriod"/>
            </a:pPr>
            <a:r>
              <a:rPr lang="en-US" sz="3600" dirty="0" smtClean="0"/>
              <a:t>EC &amp; I Systems</a:t>
            </a:r>
          </a:p>
          <a:p>
            <a:pPr marL="742950" indent="-742950">
              <a:buAutoNum type="arabicPeriod"/>
            </a:pPr>
            <a:r>
              <a:rPr lang="en-US" sz="3600" dirty="0" smtClean="0"/>
              <a:t>Structures</a:t>
            </a:r>
            <a:endParaRPr lang="en-US" sz="3600" dirty="0"/>
          </a:p>
        </p:txBody>
      </p:sp>
    </p:spTree>
    <p:extLst>
      <p:ext uri="{BB962C8B-B14F-4D97-AF65-F5344CB8AC3E}">
        <p14:creationId xmlns:p14="http://schemas.microsoft.com/office/powerpoint/2010/main" val="2186846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t>Primary Containment Systems</a:t>
            </a:r>
            <a:endParaRPr lang="en-US" b="1" dirty="0"/>
          </a:p>
        </p:txBody>
      </p:sp>
      <p:sp>
        <p:nvSpPr>
          <p:cNvPr id="3" name="Content Placeholder 2"/>
          <p:cNvSpPr>
            <a:spLocks noGrp="1"/>
          </p:cNvSpPr>
          <p:nvPr>
            <p:ph idx="1"/>
          </p:nvPr>
        </p:nvSpPr>
        <p:spPr/>
        <p:txBody>
          <a:bodyPr>
            <a:normAutofit/>
          </a:bodyPr>
          <a:lstStyle/>
          <a:p>
            <a:pPr marL="0" indent="0">
              <a:buNone/>
            </a:pPr>
            <a:r>
              <a:rPr lang="en-US" sz="3600" dirty="0" smtClean="0"/>
              <a:t>Includes: -</a:t>
            </a:r>
          </a:p>
          <a:p>
            <a:r>
              <a:rPr lang="en-US" sz="3600" dirty="0" smtClean="0"/>
              <a:t>Vessels </a:t>
            </a:r>
          </a:p>
          <a:p>
            <a:r>
              <a:rPr lang="en-US" sz="3600" dirty="0" smtClean="0"/>
              <a:t>Pipework and fittings</a:t>
            </a:r>
          </a:p>
          <a:p>
            <a:r>
              <a:rPr lang="en-US" sz="3600" dirty="0" smtClean="0"/>
              <a:t>Heat exchangers</a:t>
            </a:r>
          </a:p>
          <a:p>
            <a:r>
              <a:rPr lang="en-US" sz="3600" dirty="0" smtClean="0"/>
              <a:t>Storage tanks</a:t>
            </a:r>
          </a:p>
          <a:p>
            <a:r>
              <a:rPr lang="en-US" sz="3600" dirty="0" smtClean="0"/>
              <a:t>Rotating equipment (pumps, turbines, agitators, fans, etc.</a:t>
            </a:r>
            <a:endParaRPr lang="en-US" sz="3600" dirty="0"/>
          </a:p>
        </p:txBody>
      </p:sp>
    </p:spTree>
    <p:extLst>
      <p:ext uri="{BB962C8B-B14F-4D97-AF65-F5344CB8AC3E}">
        <p14:creationId xmlns:p14="http://schemas.microsoft.com/office/powerpoint/2010/main" val="2647293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t>Control &amp; Mitigation Measures</a:t>
            </a:r>
            <a:endParaRPr lang="en-US" b="1" dirty="0"/>
          </a:p>
        </p:txBody>
      </p:sp>
      <p:sp>
        <p:nvSpPr>
          <p:cNvPr id="3" name="Content Placeholder 2"/>
          <p:cNvSpPr>
            <a:spLocks noGrp="1"/>
          </p:cNvSpPr>
          <p:nvPr>
            <p:ph idx="1"/>
          </p:nvPr>
        </p:nvSpPr>
        <p:spPr/>
        <p:txBody>
          <a:bodyPr>
            <a:normAutofit/>
          </a:bodyPr>
          <a:lstStyle/>
          <a:p>
            <a:pPr marL="0" indent="0">
              <a:buNone/>
            </a:pPr>
            <a:r>
              <a:rPr lang="en-US" sz="3600" b="1" u="sng" dirty="0" smtClean="0"/>
              <a:t>Process Safeguards</a:t>
            </a:r>
          </a:p>
          <a:p>
            <a:r>
              <a:rPr lang="en-US" sz="3600" dirty="0" smtClean="0"/>
              <a:t>Mechanical pressure protective systems – pressure/vacuum relief valves, vents and flares</a:t>
            </a:r>
          </a:p>
          <a:p>
            <a:r>
              <a:rPr lang="en-US" sz="3600" dirty="0" smtClean="0"/>
              <a:t>Mechanical overfilling protective systems – overflows, emergency dump systems</a:t>
            </a:r>
          </a:p>
          <a:p>
            <a:r>
              <a:rPr lang="en-US" sz="3600" dirty="0" smtClean="0"/>
              <a:t>Ignition source control equipment- earthing, equipment enclosures</a:t>
            </a:r>
            <a:endParaRPr lang="en-US" sz="3600" dirty="0"/>
          </a:p>
        </p:txBody>
      </p:sp>
    </p:spTree>
    <p:extLst>
      <p:ext uri="{BB962C8B-B14F-4D97-AF65-F5344CB8AC3E}">
        <p14:creationId xmlns:p14="http://schemas.microsoft.com/office/powerpoint/2010/main" val="1114426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t>Control </a:t>
            </a:r>
            <a:r>
              <a:rPr lang="en-US" b="1" dirty="0"/>
              <a:t>&amp; Mitigation Measures</a:t>
            </a:r>
            <a:endParaRPr lang="en-US" dirty="0"/>
          </a:p>
        </p:txBody>
      </p:sp>
      <p:sp>
        <p:nvSpPr>
          <p:cNvPr id="3" name="Content Placeholder 2"/>
          <p:cNvSpPr>
            <a:spLocks noGrp="1"/>
          </p:cNvSpPr>
          <p:nvPr>
            <p:ph idx="1"/>
          </p:nvPr>
        </p:nvSpPr>
        <p:spPr/>
        <p:txBody>
          <a:bodyPr>
            <a:normAutofit/>
          </a:bodyPr>
          <a:lstStyle/>
          <a:p>
            <a:pPr marL="0" indent="0">
              <a:buNone/>
            </a:pPr>
            <a:r>
              <a:rPr lang="en-US" sz="3600" b="1" u="sng" dirty="0" smtClean="0"/>
              <a:t>Process Safeguards</a:t>
            </a:r>
          </a:p>
          <a:p>
            <a:r>
              <a:rPr lang="en-US" sz="3600" dirty="0" smtClean="0"/>
              <a:t>Inerting systems (nitrogen blanketing and purging)</a:t>
            </a:r>
          </a:p>
          <a:p>
            <a:r>
              <a:rPr lang="en-US" sz="3600" dirty="0" smtClean="0"/>
              <a:t>Trace heating, cooling or other thermal insulation systems for process insulation or operator protection</a:t>
            </a:r>
            <a:endParaRPr lang="en-US" sz="3600" dirty="0"/>
          </a:p>
        </p:txBody>
      </p:sp>
    </p:spTree>
    <p:extLst>
      <p:ext uri="{BB962C8B-B14F-4D97-AF65-F5344CB8AC3E}">
        <p14:creationId xmlns:p14="http://schemas.microsoft.com/office/powerpoint/2010/main" val="271971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Control &amp; Mitigation Measures</a:t>
            </a:r>
            <a:endParaRPr lang="en-US" dirty="0"/>
          </a:p>
        </p:txBody>
      </p:sp>
      <p:sp>
        <p:nvSpPr>
          <p:cNvPr id="3" name="Content Placeholder 2"/>
          <p:cNvSpPr>
            <a:spLocks noGrp="1"/>
          </p:cNvSpPr>
          <p:nvPr>
            <p:ph idx="1"/>
          </p:nvPr>
        </p:nvSpPr>
        <p:spPr>
          <a:xfrm>
            <a:off x="838200" y="1519707"/>
            <a:ext cx="10515600" cy="5009882"/>
          </a:xfrm>
        </p:spPr>
        <p:txBody>
          <a:bodyPr>
            <a:normAutofit lnSpcReduction="10000"/>
          </a:bodyPr>
          <a:lstStyle/>
          <a:p>
            <a:pPr marL="0" indent="0">
              <a:buNone/>
            </a:pPr>
            <a:r>
              <a:rPr lang="en-US" sz="3600" b="1" u="sng" dirty="0" smtClean="0"/>
              <a:t>Secondary or Tertiary Containment Systems</a:t>
            </a:r>
          </a:p>
          <a:p>
            <a:r>
              <a:rPr lang="en-US" sz="3600" dirty="0" smtClean="0"/>
              <a:t>Double skin vessels and pipes</a:t>
            </a:r>
          </a:p>
          <a:p>
            <a:r>
              <a:rPr lang="en-US" sz="3600" dirty="0" smtClean="0"/>
              <a:t>Bunds</a:t>
            </a:r>
          </a:p>
          <a:p>
            <a:r>
              <a:rPr lang="en-US" sz="3600" dirty="0" smtClean="0"/>
              <a:t>Paved areas, kerbing, gulleys, sumps</a:t>
            </a:r>
          </a:p>
          <a:p>
            <a:r>
              <a:rPr lang="en-US" sz="3600" dirty="0" smtClean="0"/>
              <a:t>Under soil/underground non-permeable membranes and land drains</a:t>
            </a:r>
          </a:p>
          <a:p>
            <a:r>
              <a:rPr lang="en-US" sz="3600" dirty="0" smtClean="0"/>
              <a:t>Drainage systems</a:t>
            </a:r>
          </a:p>
          <a:p>
            <a:r>
              <a:rPr lang="en-US" sz="3600" dirty="0" smtClean="0"/>
              <a:t>Effluent treatment systems, interceptors, penstock valves for outfall isolation</a:t>
            </a:r>
            <a:endParaRPr lang="en-US" sz="3600" dirty="0"/>
          </a:p>
        </p:txBody>
      </p:sp>
    </p:spTree>
    <p:extLst>
      <p:ext uri="{BB962C8B-B14F-4D97-AF65-F5344CB8AC3E}">
        <p14:creationId xmlns:p14="http://schemas.microsoft.com/office/powerpoint/2010/main" val="437200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Control &amp; Mitigation Measures</a:t>
            </a:r>
            <a:endParaRPr lang="en-US" dirty="0"/>
          </a:p>
        </p:txBody>
      </p:sp>
      <p:sp>
        <p:nvSpPr>
          <p:cNvPr id="3" name="Content Placeholder 2"/>
          <p:cNvSpPr>
            <a:spLocks noGrp="1"/>
          </p:cNvSpPr>
          <p:nvPr>
            <p:ph idx="1"/>
          </p:nvPr>
        </p:nvSpPr>
        <p:spPr/>
        <p:txBody>
          <a:bodyPr>
            <a:normAutofit/>
          </a:bodyPr>
          <a:lstStyle/>
          <a:p>
            <a:pPr marL="0" indent="0">
              <a:buNone/>
            </a:pPr>
            <a:r>
              <a:rPr lang="en-US" sz="3600" b="1" u="sng" dirty="0" smtClean="0"/>
              <a:t>Control &amp; Mitigation Systems</a:t>
            </a:r>
          </a:p>
          <a:p>
            <a:r>
              <a:rPr lang="en-US" sz="3600" dirty="0" smtClean="0"/>
              <a:t>Fire protection and firewater systems</a:t>
            </a:r>
          </a:p>
          <a:p>
            <a:r>
              <a:rPr lang="en-US" sz="3600" dirty="0" smtClean="0"/>
              <a:t>Blast protection, relief and suppression systems</a:t>
            </a:r>
          </a:p>
          <a:p>
            <a:r>
              <a:rPr lang="en-US" sz="3600" dirty="0" smtClean="0"/>
              <a:t>Impact protection systems- crash barriers, shielding</a:t>
            </a:r>
          </a:p>
          <a:p>
            <a:r>
              <a:rPr lang="en-US" sz="3600" dirty="0" smtClean="0"/>
              <a:t>HVAC systems to prevent smoke or gas ingress</a:t>
            </a:r>
          </a:p>
          <a:p>
            <a:r>
              <a:rPr lang="en-US" sz="3600" dirty="0" smtClean="0"/>
              <a:t>Communication systems</a:t>
            </a:r>
            <a:endParaRPr lang="en-US" sz="3600" dirty="0"/>
          </a:p>
        </p:txBody>
      </p:sp>
    </p:spTree>
    <p:extLst>
      <p:ext uri="{BB962C8B-B14F-4D97-AF65-F5344CB8AC3E}">
        <p14:creationId xmlns:p14="http://schemas.microsoft.com/office/powerpoint/2010/main" val="1488990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Control &amp; Mitigation Measures</a:t>
            </a:r>
            <a:endParaRPr lang="en-US" dirty="0"/>
          </a:p>
        </p:txBody>
      </p:sp>
      <p:sp>
        <p:nvSpPr>
          <p:cNvPr id="3" name="Content Placeholder 2"/>
          <p:cNvSpPr>
            <a:spLocks noGrp="1"/>
          </p:cNvSpPr>
          <p:nvPr>
            <p:ph idx="1"/>
          </p:nvPr>
        </p:nvSpPr>
        <p:spPr/>
        <p:txBody>
          <a:bodyPr>
            <a:normAutofit lnSpcReduction="10000"/>
          </a:bodyPr>
          <a:lstStyle/>
          <a:p>
            <a:pPr marL="0" indent="0">
              <a:buNone/>
            </a:pPr>
            <a:r>
              <a:rPr lang="en-US" sz="3600" b="1" u="sng" dirty="0"/>
              <a:t>Control &amp; Mitigation Systems</a:t>
            </a:r>
          </a:p>
          <a:p>
            <a:r>
              <a:rPr lang="en-US" sz="3600" dirty="0" smtClean="0"/>
              <a:t>Spill kits- release clean up or control equipment and systems</a:t>
            </a:r>
          </a:p>
          <a:p>
            <a:r>
              <a:rPr lang="en-US" sz="3600" dirty="0" smtClean="0"/>
              <a:t>PPE for use in an emergency – BA sets, gloves, chemical suits etc.</a:t>
            </a:r>
          </a:p>
          <a:p>
            <a:r>
              <a:rPr lang="en-US" sz="3600" dirty="0" smtClean="0"/>
              <a:t>Rescue equipment</a:t>
            </a:r>
          </a:p>
          <a:p>
            <a:r>
              <a:rPr lang="en-US" sz="3600" dirty="0" smtClean="0"/>
              <a:t>Emergency showers and eye wash stations</a:t>
            </a:r>
          </a:p>
          <a:p>
            <a:r>
              <a:rPr lang="en-US" sz="3600" dirty="0" smtClean="0"/>
              <a:t>Portable and fire fighting equipment</a:t>
            </a:r>
            <a:endParaRPr lang="en-US" sz="3600" dirty="0"/>
          </a:p>
        </p:txBody>
      </p:sp>
    </p:spTree>
    <p:extLst>
      <p:ext uri="{BB962C8B-B14F-4D97-AF65-F5344CB8AC3E}">
        <p14:creationId xmlns:p14="http://schemas.microsoft.com/office/powerpoint/2010/main" val="2541193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t>Control </a:t>
            </a:r>
            <a:r>
              <a:rPr lang="en-US" b="1" dirty="0"/>
              <a:t>&amp; Mitigation Measures</a:t>
            </a:r>
            <a:endParaRPr lang="en-US" dirty="0"/>
          </a:p>
        </p:txBody>
      </p:sp>
      <p:sp>
        <p:nvSpPr>
          <p:cNvPr id="3" name="Content Placeholder 2"/>
          <p:cNvSpPr>
            <a:spLocks noGrp="1"/>
          </p:cNvSpPr>
          <p:nvPr>
            <p:ph idx="1"/>
          </p:nvPr>
        </p:nvSpPr>
        <p:spPr/>
        <p:txBody>
          <a:bodyPr>
            <a:normAutofit/>
          </a:bodyPr>
          <a:lstStyle/>
          <a:p>
            <a:pPr marL="0" indent="0">
              <a:buNone/>
            </a:pPr>
            <a:r>
              <a:rPr lang="en-US" sz="3600" b="1" u="sng" dirty="0" smtClean="0"/>
              <a:t>External Hazard/Environmental Safeguards</a:t>
            </a:r>
          </a:p>
          <a:p>
            <a:r>
              <a:rPr lang="en-US" sz="3600" dirty="0" smtClean="0"/>
              <a:t>Flood protection arrangements</a:t>
            </a:r>
          </a:p>
          <a:p>
            <a:r>
              <a:rPr lang="en-US" sz="3600" dirty="0" smtClean="0"/>
              <a:t>Lighting protection</a:t>
            </a:r>
          </a:p>
          <a:p>
            <a:r>
              <a:rPr lang="en-US" sz="3600" dirty="0" smtClean="0"/>
              <a:t>Trees or other natural features that could impact plant/pipelines if they collapsed or caused root damage or burrowing, or blocked outfalls or overflows</a:t>
            </a:r>
          </a:p>
          <a:p>
            <a:r>
              <a:rPr lang="en-US" sz="3600" dirty="0" smtClean="0"/>
              <a:t>Areas prone to subsidence, rock fall or land slip, etc.</a:t>
            </a:r>
          </a:p>
          <a:p>
            <a:endParaRPr lang="en-US" sz="3600" dirty="0"/>
          </a:p>
        </p:txBody>
      </p:sp>
    </p:spTree>
    <p:extLst>
      <p:ext uri="{BB962C8B-B14F-4D97-AF65-F5344CB8AC3E}">
        <p14:creationId xmlns:p14="http://schemas.microsoft.com/office/powerpoint/2010/main" val="31787496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EC &amp; I Systems</a:t>
            </a:r>
            <a:endParaRPr lang="en-US" dirty="0"/>
          </a:p>
        </p:txBody>
      </p:sp>
      <p:sp>
        <p:nvSpPr>
          <p:cNvPr id="3" name="Content Placeholder 2"/>
          <p:cNvSpPr>
            <a:spLocks noGrp="1"/>
          </p:cNvSpPr>
          <p:nvPr>
            <p:ph idx="1"/>
          </p:nvPr>
        </p:nvSpPr>
        <p:spPr>
          <a:xfrm>
            <a:off x="838200" y="1825625"/>
            <a:ext cx="10515600" cy="4652448"/>
          </a:xfrm>
        </p:spPr>
        <p:txBody>
          <a:bodyPr>
            <a:normAutofit lnSpcReduction="10000"/>
          </a:bodyPr>
          <a:lstStyle/>
          <a:p>
            <a:r>
              <a:rPr lang="en-US" sz="3600" dirty="0" smtClean="0"/>
              <a:t>EC &amp; I- safety critical process safeguarding systems (trips, alarms, process ESD)</a:t>
            </a:r>
          </a:p>
          <a:p>
            <a:r>
              <a:rPr lang="en-US" sz="3600" dirty="0" smtClean="0"/>
              <a:t>EC &amp; I- safety critical leak detection and response systems (fire and gas leak/area detection, emergency shutdown systems</a:t>
            </a:r>
          </a:p>
          <a:p>
            <a:r>
              <a:rPr lang="en-US" sz="3600" dirty="0" smtClean="0"/>
              <a:t>Integrity and availability of key services such as power supply, UPS, emergency backup generators, battery units</a:t>
            </a:r>
          </a:p>
          <a:p>
            <a:r>
              <a:rPr lang="en-US" sz="3600" dirty="0" smtClean="0"/>
              <a:t>CCTV monitoring of plant areas and escape routes</a:t>
            </a:r>
            <a:endParaRPr lang="en-US" sz="3600" dirty="0"/>
          </a:p>
        </p:txBody>
      </p:sp>
    </p:spTree>
    <p:extLst>
      <p:ext uri="{BB962C8B-B14F-4D97-AF65-F5344CB8AC3E}">
        <p14:creationId xmlns:p14="http://schemas.microsoft.com/office/powerpoint/2010/main" val="390053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Structures</a:t>
            </a:r>
            <a:endParaRPr lang="en-US" dirty="0"/>
          </a:p>
        </p:txBody>
      </p:sp>
      <p:sp>
        <p:nvSpPr>
          <p:cNvPr id="3" name="Content Placeholder 2"/>
          <p:cNvSpPr>
            <a:spLocks noGrp="1"/>
          </p:cNvSpPr>
          <p:nvPr>
            <p:ph idx="1"/>
          </p:nvPr>
        </p:nvSpPr>
        <p:spPr>
          <a:xfrm>
            <a:off x="838199" y="1506828"/>
            <a:ext cx="10623997" cy="5009882"/>
          </a:xfrm>
        </p:spPr>
        <p:txBody>
          <a:bodyPr>
            <a:normAutofit lnSpcReduction="10000"/>
          </a:bodyPr>
          <a:lstStyle/>
          <a:p>
            <a:pPr marL="0" indent="0">
              <a:buNone/>
            </a:pPr>
            <a:r>
              <a:rPr lang="en-US" sz="3600" b="1" u="sng" dirty="0" smtClean="0"/>
              <a:t>Supporting Structures, Civils Features and Foundations</a:t>
            </a:r>
          </a:p>
          <a:p>
            <a:r>
              <a:rPr lang="en-US" sz="3600" dirty="0" smtClean="0"/>
              <a:t>Primary containment</a:t>
            </a:r>
          </a:p>
          <a:p>
            <a:r>
              <a:rPr lang="en-US" sz="3600" dirty="0" smtClean="0"/>
              <a:t>Secondary and tertiary containment, including bunds, kerbs, drains, effluent and storm/firewater lagoons and basins</a:t>
            </a:r>
          </a:p>
          <a:p>
            <a:r>
              <a:rPr lang="en-US" sz="3600" dirty="0" smtClean="0"/>
              <a:t>Providing impact protection, e.g. protection from vehicle collision, blast, lifting operations, gas cylinders, etc.</a:t>
            </a:r>
          </a:p>
          <a:p>
            <a:r>
              <a:rPr lang="en-US" sz="3600" dirty="0" smtClean="0"/>
              <a:t>Safe places of work, e.g. control rooms, offices, workshops, emergency shelters</a:t>
            </a:r>
            <a:endParaRPr lang="en-US" sz="3600" dirty="0"/>
          </a:p>
        </p:txBody>
      </p:sp>
    </p:spTree>
    <p:extLst>
      <p:ext uri="{BB962C8B-B14F-4D97-AF65-F5344CB8AC3E}">
        <p14:creationId xmlns:p14="http://schemas.microsoft.com/office/powerpoint/2010/main" val="17556390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Structures</a:t>
            </a:r>
          </a:p>
        </p:txBody>
      </p:sp>
      <p:sp>
        <p:nvSpPr>
          <p:cNvPr id="3" name="Content Placeholder 2"/>
          <p:cNvSpPr>
            <a:spLocks noGrp="1"/>
          </p:cNvSpPr>
          <p:nvPr>
            <p:ph idx="1"/>
          </p:nvPr>
        </p:nvSpPr>
        <p:spPr>
          <a:xfrm>
            <a:off x="838199" y="1825625"/>
            <a:ext cx="10623997" cy="4351338"/>
          </a:xfrm>
        </p:spPr>
        <p:txBody>
          <a:bodyPr>
            <a:normAutofit/>
          </a:bodyPr>
          <a:lstStyle/>
          <a:p>
            <a:pPr marL="0" indent="0">
              <a:buNone/>
            </a:pPr>
            <a:r>
              <a:rPr lang="en-US" sz="3600" b="1" u="sng" dirty="0"/>
              <a:t>Supporting Structures, Civils Features and </a:t>
            </a:r>
            <a:r>
              <a:rPr lang="en-US" sz="3600" b="1" u="sng" dirty="0" smtClean="0"/>
              <a:t>Foundations</a:t>
            </a:r>
          </a:p>
          <a:p>
            <a:r>
              <a:rPr lang="en-US" sz="3600" dirty="0" smtClean="0"/>
              <a:t>Access and escape routes, e.g. roadways, ladders, stairs, gantries, walkways, etc.</a:t>
            </a:r>
          </a:p>
          <a:p>
            <a:r>
              <a:rPr lang="en-US" sz="3600" dirty="0" smtClean="0"/>
              <a:t>Safety critical services and utilities, e.g., power distribution, equipment and battery rooms, etc.</a:t>
            </a:r>
          </a:p>
          <a:p>
            <a:r>
              <a:rPr lang="en-US" sz="3600" dirty="0" smtClean="0"/>
              <a:t>Safety critical EC &amp; I equipment weather proofing, ingress protection etc.</a:t>
            </a:r>
            <a:endParaRPr lang="en-US" sz="3600" dirty="0"/>
          </a:p>
          <a:p>
            <a:pPr marL="0" indent="0">
              <a:buNone/>
            </a:pPr>
            <a:endParaRPr lang="en-US" sz="3600" dirty="0"/>
          </a:p>
        </p:txBody>
      </p:sp>
    </p:spTree>
    <p:extLst>
      <p:ext uri="{BB962C8B-B14F-4D97-AF65-F5344CB8AC3E}">
        <p14:creationId xmlns:p14="http://schemas.microsoft.com/office/powerpoint/2010/main" val="3983670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Structures </a:t>
            </a:r>
            <a:endParaRPr lang="en-US" dirty="0"/>
          </a:p>
        </p:txBody>
      </p:sp>
      <p:sp>
        <p:nvSpPr>
          <p:cNvPr id="3" name="Content Placeholder 2"/>
          <p:cNvSpPr>
            <a:spLocks noGrp="1"/>
          </p:cNvSpPr>
          <p:nvPr>
            <p:ph idx="1"/>
          </p:nvPr>
        </p:nvSpPr>
        <p:spPr/>
        <p:txBody>
          <a:bodyPr>
            <a:normAutofit/>
          </a:bodyPr>
          <a:lstStyle/>
          <a:p>
            <a:r>
              <a:rPr lang="en-US" sz="3600" dirty="0" smtClean="0"/>
              <a:t>Were they to collapse/fail, or which could disperse spilt material if they were to leak/fail</a:t>
            </a:r>
          </a:p>
          <a:p>
            <a:pPr marL="0" indent="0">
              <a:buNone/>
            </a:pPr>
            <a:r>
              <a:rPr lang="en-US" sz="3600" dirty="0"/>
              <a:t>	</a:t>
            </a:r>
            <a:r>
              <a:rPr lang="en-US" sz="3600" dirty="0" smtClean="0"/>
              <a:t>- flood defences</a:t>
            </a:r>
          </a:p>
          <a:p>
            <a:pPr marL="0" indent="0">
              <a:buNone/>
            </a:pPr>
            <a:r>
              <a:rPr lang="en-US" sz="3600" dirty="0"/>
              <a:t>	</a:t>
            </a:r>
            <a:r>
              <a:rPr lang="en-US" sz="3600" dirty="0" smtClean="0"/>
              <a:t>- flares/stacks</a:t>
            </a:r>
          </a:p>
          <a:p>
            <a:pPr marL="0" indent="0">
              <a:buNone/>
            </a:pPr>
            <a:r>
              <a:rPr lang="en-US" sz="3600" dirty="0"/>
              <a:t>	</a:t>
            </a:r>
            <a:r>
              <a:rPr lang="en-US" sz="3600" dirty="0" smtClean="0"/>
              <a:t>- retaining walls/embankments</a:t>
            </a:r>
          </a:p>
          <a:p>
            <a:pPr marL="0" indent="0">
              <a:buNone/>
            </a:pPr>
            <a:r>
              <a:rPr lang="en-US" sz="3600" dirty="0"/>
              <a:t>	</a:t>
            </a:r>
            <a:r>
              <a:rPr lang="en-US" sz="3600" dirty="0" smtClean="0"/>
              <a:t>- culverts, bridges etc.</a:t>
            </a:r>
            <a:endParaRPr lang="en-US" sz="3600" dirty="0"/>
          </a:p>
        </p:txBody>
      </p:sp>
    </p:spTree>
    <p:extLst>
      <p:ext uri="{BB962C8B-B14F-4D97-AF65-F5344CB8AC3E}">
        <p14:creationId xmlns:p14="http://schemas.microsoft.com/office/powerpoint/2010/main" val="20816319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Prevalence and Impact of Ageing on Major Hazard Plant</a:t>
            </a:r>
            <a:endParaRPr lang="en-US" dirty="0"/>
          </a:p>
        </p:txBody>
      </p:sp>
      <p:sp>
        <p:nvSpPr>
          <p:cNvPr id="3" name="Content Placeholder 2"/>
          <p:cNvSpPr>
            <a:spLocks noGrp="1"/>
          </p:cNvSpPr>
          <p:nvPr>
            <p:ph idx="1"/>
          </p:nvPr>
        </p:nvSpPr>
        <p:spPr/>
        <p:txBody>
          <a:bodyPr>
            <a:normAutofit/>
          </a:bodyPr>
          <a:lstStyle/>
          <a:p>
            <a:r>
              <a:rPr lang="en-US" sz="3600" dirty="0" smtClean="0"/>
              <a:t>Operators safety justification for continued use of ageing plant</a:t>
            </a:r>
          </a:p>
          <a:p>
            <a:r>
              <a:rPr lang="en-US" sz="3600" dirty="0" smtClean="0"/>
              <a:t>Need to consider issues such as; usage, design life, operational and failure history</a:t>
            </a:r>
          </a:p>
          <a:p>
            <a:r>
              <a:rPr lang="en-US" sz="3600" dirty="0" smtClean="0"/>
              <a:t>Maintenance and inspection history</a:t>
            </a:r>
            <a:endParaRPr lang="en-US" sz="3600" dirty="0"/>
          </a:p>
        </p:txBody>
      </p:sp>
    </p:spTree>
    <p:extLst>
      <p:ext uri="{BB962C8B-B14F-4D97-AF65-F5344CB8AC3E}">
        <p14:creationId xmlns:p14="http://schemas.microsoft.com/office/powerpoint/2010/main" val="24695219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3773"/>
            <a:ext cx="10515600" cy="777923"/>
          </a:xfrm>
        </p:spPr>
        <p:txBody>
          <a:bodyPr/>
          <a:lstStyle/>
          <a:p>
            <a:pPr algn="ctr"/>
            <a:r>
              <a:rPr lang="en-US" dirty="0" smtClean="0"/>
              <a:t>Ageing Mechanisms Affecting Physical Assets</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51751000"/>
              </p:ext>
            </p:extLst>
          </p:nvPr>
        </p:nvGraphicFramePr>
        <p:xfrm>
          <a:off x="477670" y="941696"/>
          <a:ext cx="10876130" cy="5664670"/>
        </p:xfrm>
        <a:graphic>
          <a:graphicData uri="http://schemas.openxmlformats.org/drawingml/2006/table">
            <a:tbl>
              <a:tblPr firstRow="1" bandRow="1">
                <a:tableStyleId>{5C22544A-7EE6-4342-B048-85BDC9FD1C3A}</a:tableStyleId>
              </a:tblPr>
              <a:tblGrid>
                <a:gridCol w="2975213">
                  <a:extLst>
                    <a:ext uri="{9D8B030D-6E8A-4147-A177-3AD203B41FA5}">
                      <a16:colId xmlns:a16="http://schemas.microsoft.com/office/drawing/2014/main" val="20000"/>
                    </a:ext>
                  </a:extLst>
                </a:gridCol>
                <a:gridCol w="2456597">
                  <a:extLst>
                    <a:ext uri="{9D8B030D-6E8A-4147-A177-3AD203B41FA5}">
                      <a16:colId xmlns:a16="http://schemas.microsoft.com/office/drawing/2014/main" val="20001"/>
                    </a:ext>
                  </a:extLst>
                </a:gridCol>
                <a:gridCol w="1965277">
                  <a:extLst>
                    <a:ext uri="{9D8B030D-6E8A-4147-A177-3AD203B41FA5}">
                      <a16:colId xmlns:a16="http://schemas.microsoft.com/office/drawing/2014/main" val="20002"/>
                    </a:ext>
                  </a:extLst>
                </a:gridCol>
                <a:gridCol w="2074460">
                  <a:extLst>
                    <a:ext uri="{9D8B030D-6E8A-4147-A177-3AD203B41FA5}">
                      <a16:colId xmlns:a16="http://schemas.microsoft.com/office/drawing/2014/main" val="20003"/>
                    </a:ext>
                  </a:extLst>
                </a:gridCol>
                <a:gridCol w="1404583">
                  <a:extLst>
                    <a:ext uri="{9D8B030D-6E8A-4147-A177-3AD203B41FA5}">
                      <a16:colId xmlns:a16="http://schemas.microsoft.com/office/drawing/2014/main" val="20004"/>
                    </a:ext>
                  </a:extLst>
                </a:gridCol>
              </a:tblGrid>
              <a:tr h="1184110">
                <a:tc>
                  <a:txBody>
                    <a:bodyPr/>
                    <a:lstStyle/>
                    <a:p>
                      <a:r>
                        <a:rPr lang="en-US" sz="3200" dirty="0" smtClean="0"/>
                        <a:t>Ageing Mechanism</a:t>
                      </a:r>
                      <a:endParaRPr lang="en-US" sz="3200" dirty="0"/>
                    </a:p>
                  </a:txBody>
                  <a:tcPr/>
                </a:tc>
                <a:tc>
                  <a:txBody>
                    <a:bodyPr/>
                    <a:lstStyle/>
                    <a:p>
                      <a:r>
                        <a:rPr lang="en-US" sz="3200" dirty="0" smtClean="0"/>
                        <a:t>Primary Containment</a:t>
                      </a:r>
                      <a:endParaRPr lang="en-US" sz="3200" dirty="0"/>
                    </a:p>
                  </a:txBody>
                  <a:tcPr/>
                </a:tc>
                <a:tc>
                  <a:txBody>
                    <a:bodyPr/>
                    <a:lstStyle/>
                    <a:p>
                      <a:r>
                        <a:rPr lang="en-US" sz="3200" dirty="0" smtClean="0"/>
                        <a:t>Structures</a:t>
                      </a:r>
                      <a:endParaRPr lang="en-US" sz="3200" dirty="0"/>
                    </a:p>
                  </a:txBody>
                  <a:tcPr/>
                </a:tc>
                <a:tc>
                  <a:txBody>
                    <a:bodyPr/>
                    <a:lstStyle/>
                    <a:p>
                      <a:r>
                        <a:rPr lang="en-US" sz="3200" dirty="0" smtClean="0"/>
                        <a:t>Safeguards</a:t>
                      </a:r>
                      <a:endParaRPr lang="en-US" sz="3200" dirty="0"/>
                    </a:p>
                  </a:txBody>
                  <a:tcPr/>
                </a:tc>
                <a:tc>
                  <a:txBody>
                    <a:bodyPr/>
                    <a:lstStyle/>
                    <a:p>
                      <a:r>
                        <a:rPr lang="en-US" sz="3200" dirty="0" smtClean="0"/>
                        <a:t>EC &amp; I</a:t>
                      </a:r>
                      <a:endParaRPr lang="en-US" sz="3200" dirty="0"/>
                    </a:p>
                  </a:txBody>
                  <a:tcPr/>
                </a:tc>
                <a:extLst>
                  <a:ext uri="{0D108BD9-81ED-4DB2-BD59-A6C34878D82A}">
                    <a16:rowId xmlns:a16="http://schemas.microsoft.com/office/drawing/2014/main" val="10000"/>
                  </a:ext>
                </a:extLst>
              </a:tr>
              <a:tr h="4431953">
                <a:tc>
                  <a:txBody>
                    <a:bodyPr/>
                    <a:lstStyle/>
                    <a:p>
                      <a:r>
                        <a:rPr lang="en-US" sz="3200" dirty="0" smtClean="0"/>
                        <a:t>Corrosion</a:t>
                      </a:r>
                    </a:p>
                    <a:p>
                      <a:r>
                        <a:rPr lang="en-US" sz="3200" dirty="0" smtClean="0"/>
                        <a:t>Stress Corrosion cracking</a:t>
                      </a:r>
                    </a:p>
                    <a:p>
                      <a:r>
                        <a:rPr lang="en-US" sz="3200" dirty="0" smtClean="0"/>
                        <a:t>Erosion</a:t>
                      </a:r>
                    </a:p>
                    <a:p>
                      <a:r>
                        <a:rPr lang="en-US" sz="3200" dirty="0" smtClean="0"/>
                        <a:t>Fatigue</a:t>
                      </a:r>
                    </a:p>
                    <a:p>
                      <a:r>
                        <a:rPr lang="en-US" sz="3200" dirty="0" smtClean="0"/>
                        <a:t>Embrittlement</a:t>
                      </a:r>
                    </a:p>
                    <a:p>
                      <a:r>
                        <a:rPr lang="en-US" sz="3200" dirty="0" smtClean="0"/>
                        <a:t>Physical damage</a:t>
                      </a:r>
                    </a:p>
                    <a:p>
                      <a:r>
                        <a:rPr lang="en-US" sz="3200" dirty="0" smtClean="0"/>
                        <a:t>Spalling</a:t>
                      </a:r>
                    </a:p>
                    <a:p>
                      <a:r>
                        <a:rPr lang="en-US" sz="3200" dirty="0" smtClean="0"/>
                        <a:t>Weathering</a:t>
                      </a:r>
                      <a:endParaRPr lang="en-US" sz="3200" dirty="0"/>
                    </a:p>
                  </a:txBody>
                  <a:tcPr/>
                </a:tc>
                <a:tc>
                  <a:txBody>
                    <a:bodyPr/>
                    <a:lstStyle/>
                    <a:p>
                      <a:pPr algn="ctr"/>
                      <a:r>
                        <a:rPr lang="en-US" sz="3200" dirty="0" smtClean="0">
                          <a:sym typeface="Wingdings" panose="05000000000000000000" pitchFamily="2" charset="2"/>
                        </a:rPr>
                        <a:t></a:t>
                      </a:r>
                    </a:p>
                    <a:p>
                      <a:pPr algn="ctr"/>
                      <a:r>
                        <a:rPr lang="en-US" sz="3200" dirty="0" smtClean="0">
                          <a:sym typeface="Wingdings" panose="05000000000000000000" pitchFamily="2" charset="2"/>
                        </a:rPr>
                        <a:t></a:t>
                      </a:r>
                    </a:p>
                    <a:p>
                      <a:pPr algn="ctr"/>
                      <a:endParaRPr lang="en-US" sz="3200" dirty="0" smtClean="0">
                        <a:sym typeface="Wingdings" panose="05000000000000000000" pitchFamily="2" charset="2"/>
                      </a:endParaRPr>
                    </a:p>
                    <a:p>
                      <a:pPr algn="ctr"/>
                      <a:r>
                        <a:rPr lang="en-US" sz="3200" dirty="0" smtClean="0">
                          <a:sym typeface="Wingdings" panose="05000000000000000000" pitchFamily="2" charset="2"/>
                        </a:rPr>
                        <a:t></a:t>
                      </a:r>
                    </a:p>
                    <a:p>
                      <a:pPr algn="ctr"/>
                      <a:r>
                        <a:rPr lang="en-US" sz="3200" dirty="0" smtClean="0">
                          <a:sym typeface="Wingdings" panose="05000000000000000000" pitchFamily="2" charset="2"/>
                        </a:rPr>
                        <a:t></a:t>
                      </a:r>
                    </a:p>
                    <a:p>
                      <a:pPr algn="ctr"/>
                      <a:r>
                        <a:rPr lang="en-US" sz="3200" dirty="0" smtClean="0">
                          <a:sym typeface="Wingdings" panose="05000000000000000000" pitchFamily="2" charset="2"/>
                        </a:rPr>
                        <a:t></a:t>
                      </a:r>
                    </a:p>
                    <a:p>
                      <a:pPr algn="ctr"/>
                      <a:r>
                        <a:rPr lang="en-US" sz="3200" dirty="0" smtClean="0">
                          <a:sym typeface="Wingdings" panose="05000000000000000000" pitchFamily="2" charset="2"/>
                        </a:rPr>
                        <a:t></a:t>
                      </a:r>
                      <a:endParaRPr lang="en-US" sz="3200" dirty="0"/>
                    </a:p>
                  </a:txBody>
                  <a:tcPr/>
                </a:tc>
                <a:tc>
                  <a:txBody>
                    <a:bodyPr/>
                    <a:lstStyle/>
                    <a:p>
                      <a:pPr algn="ctr"/>
                      <a:r>
                        <a:rPr lang="en-US" sz="3200" dirty="0" smtClean="0">
                          <a:sym typeface="Wingdings" panose="05000000000000000000" pitchFamily="2" charset="2"/>
                        </a:rPr>
                        <a:t></a:t>
                      </a:r>
                    </a:p>
                    <a:p>
                      <a:pPr algn="ctr"/>
                      <a:r>
                        <a:rPr lang="en-US" sz="3200" dirty="0" smtClean="0">
                          <a:sym typeface="Wingdings" panose="05000000000000000000" pitchFamily="2" charset="2"/>
                        </a:rPr>
                        <a:t></a:t>
                      </a:r>
                    </a:p>
                    <a:p>
                      <a:pPr algn="ctr"/>
                      <a:endParaRPr lang="en-US" sz="3200" dirty="0" smtClean="0">
                        <a:sym typeface="Wingdings" panose="05000000000000000000" pitchFamily="2" charset="2"/>
                      </a:endParaRPr>
                    </a:p>
                    <a:p>
                      <a:pPr algn="ctr"/>
                      <a:r>
                        <a:rPr lang="en-US" sz="3200" dirty="0" smtClean="0">
                          <a:sym typeface="Wingdings" panose="05000000000000000000" pitchFamily="2" charset="2"/>
                        </a:rPr>
                        <a:t></a:t>
                      </a:r>
                    </a:p>
                    <a:p>
                      <a:pPr algn="ctr"/>
                      <a:r>
                        <a:rPr lang="en-US" sz="3200" dirty="0" smtClean="0">
                          <a:sym typeface="Wingdings" panose="05000000000000000000" pitchFamily="2" charset="2"/>
                        </a:rPr>
                        <a:t></a:t>
                      </a:r>
                    </a:p>
                    <a:p>
                      <a:pPr algn="ctr"/>
                      <a:r>
                        <a:rPr lang="en-US" sz="3200" dirty="0" smtClean="0">
                          <a:sym typeface="Wingdings" panose="05000000000000000000" pitchFamily="2" charset="2"/>
                        </a:rPr>
                        <a:t></a:t>
                      </a:r>
                    </a:p>
                    <a:p>
                      <a:pPr algn="ctr"/>
                      <a:r>
                        <a:rPr lang="en-US" sz="3200" dirty="0" smtClean="0">
                          <a:sym typeface="Wingdings" panose="05000000000000000000" pitchFamily="2" charset="2"/>
                        </a:rPr>
                        <a:t></a:t>
                      </a:r>
                    </a:p>
                    <a:p>
                      <a:pPr algn="ctr"/>
                      <a:r>
                        <a:rPr lang="en-US" sz="3200" dirty="0" smtClean="0">
                          <a:sym typeface="Wingdings" panose="05000000000000000000" pitchFamily="2" charset="2"/>
                        </a:rPr>
                        <a:t></a:t>
                      </a:r>
                    </a:p>
                    <a:p>
                      <a:pPr algn="ctr"/>
                      <a:r>
                        <a:rPr lang="en-US" sz="3200" dirty="0" smtClean="0">
                          <a:sym typeface="Wingdings" panose="05000000000000000000" pitchFamily="2" charset="2"/>
                        </a:rPr>
                        <a:t></a:t>
                      </a:r>
                      <a:endParaRPr lang="en-US" sz="3200" dirty="0"/>
                    </a:p>
                  </a:txBody>
                  <a:tcPr/>
                </a:tc>
                <a:tc>
                  <a:txBody>
                    <a:bodyPr/>
                    <a:lstStyle/>
                    <a:p>
                      <a:pPr algn="ctr"/>
                      <a:r>
                        <a:rPr lang="en-US" sz="3200" dirty="0" smtClean="0">
                          <a:sym typeface="Wingdings" panose="05000000000000000000" pitchFamily="2" charset="2"/>
                        </a:rPr>
                        <a:t></a:t>
                      </a:r>
                    </a:p>
                    <a:p>
                      <a:pPr algn="ctr"/>
                      <a:r>
                        <a:rPr lang="en-US" sz="3200" dirty="0" smtClean="0">
                          <a:sym typeface="Wingdings" panose="05000000000000000000" pitchFamily="2" charset="2"/>
                        </a:rPr>
                        <a:t></a:t>
                      </a:r>
                    </a:p>
                    <a:p>
                      <a:pPr algn="ctr"/>
                      <a:endParaRPr lang="en-US" sz="3200" dirty="0" smtClean="0">
                        <a:sym typeface="Wingdings" panose="05000000000000000000" pitchFamily="2" charset="2"/>
                      </a:endParaRPr>
                    </a:p>
                    <a:p>
                      <a:pPr algn="ctr"/>
                      <a:r>
                        <a:rPr lang="en-US" sz="3200" dirty="0" smtClean="0">
                          <a:sym typeface="Wingdings" panose="05000000000000000000" pitchFamily="2" charset="2"/>
                        </a:rPr>
                        <a:t></a:t>
                      </a:r>
                    </a:p>
                    <a:p>
                      <a:pPr algn="ctr"/>
                      <a:r>
                        <a:rPr lang="en-US" sz="3200" dirty="0" smtClean="0">
                          <a:sym typeface="Wingdings" panose="05000000000000000000" pitchFamily="2" charset="2"/>
                        </a:rPr>
                        <a:t></a:t>
                      </a:r>
                    </a:p>
                    <a:p>
                      <a:pPr algn="ctr"/>
                      <a:endParaRPr lang="en-US" sz="3200" dirty="0" smtClean="0">
                        <a:sym typeface="Wingdings" panose="05000000000000000000" pitchFamily="2" charset="2"/>
                      </a:endParaRPr>
                    </a:p>
                    <a:p>
                      <a:pPr algn="ctr"/>
                      <a:r>
                        <a:rPr lang="en-US" sz="3200" dirty="0" smtClean="0">
                          <a:sym typeface="Wingdings" panose="05000000000000000000" pitchFamily="2" charset="2"/>
                        </a:rPr>
                        <a:t></a:t>
                      </a:r>
                    </a:p>
                    <a:p>
                      <a:pPr algn="ctr"/>
                      <a:endParaRPr lang="en-US" sz="3200" dirty="0" smtClean="0">
                        <a:sym typeface="Wingdings" panose="05000000000000000000" pitchFamily="2" charset="2"/>
                      </a:endParaRPr>
                    </a:p>
                    <a:p>
                      <a:pPr algn="ctr"/>
                      <a:r>
                        <a:rPr lang="en-US" sz="3200" dirty="0" smtClean="0">
                          <a:sym typeface="Wingdings" panose="05000000000000000000" pitchFamily="2" charset="2"/>
                        </a:rPr>
                        <a:t></a:t>
                      </a:r>
                      <a:endParaRPr lang="en-US" sz="3200" dirty="0"/>
                    </a:p>
                  </a:txBody>
                  <a:tcPr/>
                </a:tc>
                <a:tc>
                  <a:txBody>
                    <a:bodyPr/>
                    <a:lstStyle/>
                    <a:p>
                      <a:pPr algn="ctr"/>
                      <a:r>
                        <a:rPr lang="en-US" sz="3200" dirty="0" smtClean="0">
                          <a:sym typeface="Wingdings" panose="05000000000000000000" pitchFamily="2" charset="2"/>
                        </a:rPr>
                        <a:t></a:t>
                      </a:r>
                    </a:p>
                    <a:p>
                      <a:pPr algn="ctr"/>
                      <a:endParaRPr lang="en-US" sz="3200" dirty="0" smtClean="0">
                        <a:sym typeface="Wingdings" panose="05000000000000000000" pitchFamily="2" charset="2"/>
                      </a:endParaRPr>
                    </a:p>
                    <a:p>
                      <a:pPr algn="ctr"/>
                      <a:endParaRPr lang="en-US" sz="3200" dirty="0" smtClean="0">
                        <a:sym typeface="Wingdings" panose="05000000000000000000" pitchFamily="2" charset="2"/>
                      </a:endParaRPr>
                    </a:p>
                    <a:p>
                      <a:pPr algn="ctr"/>
                      <a:r>
                        <a:rPr lang="en-US" sz="3200" dirty="0" smtClean="0">
                          <a:sym typeface="Wingdings" panose="05000000000000000000" pitchFamily="2" charset="2"/>
                        </a:rPr>
                        <a:t></a:t>
                      </a:r>
                    </a:p>
                    <a:p>
                      <a:pPr algn="ctr"/>
                      <a:endParaRPr lang="en-US" sz="3200" dirty="0" smtClean="0">
                        <a:sym typeface="Wingdings" panose="05000000000000000000" pitchFamily="2" charset="2"/>
                      </a:endParaRPr>
                    </a:p>
                    <a:p>
                      <a:pPr algn="ctr"/>
                      <a:r>
                        <a:rPr lang="en-US" sz="3200" dirty="0" smtClean="0">
                          <a:sym typeface="Wingdings" panose="05000000000000000000" pitchFamily="2" charset="2"/>
                        </a:rPr>
                        <a:t></a:t>
                      </a:r>
                    </a:p>
                    <a:p>
                      <a:pPr algn="ctr"/>
                      <a:r>
                        <a:rPr lang="en-US" sz="3200" dirty="0" smtClean="0">
                          <a:sym typeface="Wingdings" panose="05000000000000000000" pitchFamily="2" charset="2"/>
                        </a:rPr>
                        <a:t></a:t>
                      </a:r>
                      <a:endParaRPr lang="en-US" sz="32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2767593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Corrosion</a:t>
            </a:r>
            <a:endParaRPr lang="en-US" dirty="0"/>
          </a:p>
        </p:txBody>
      </p:sp>
      <p:sp>
        <p:nvSpPr>
          <p:cNvPr id="3" name="Content Placeholder 2"/>
          <p:cNvSpPr>
            <a:spLocks noGrp="1"/>
          </p:cNvSpPr>
          <p:nvPr>
            <p:ph idx="1"/>
          </p:nvPr>
        </p:nvSpPr>
        <p:spPr/>
        <p:txBody>
          <a:bodyPr>
            <a:normAutofit/>
          </a:bodyPr>
          <a:lstStyle/>
          <a:p>
            <a:pPr marL="0" indent="0">
              <a:buNone/>
            </a:pPr>
            <a:r>
              <a:rPr lang="en-US" sz="3600" dirty="0" smtClean="0"/>
              <a:t>Defined as </a:t>
            </a:r>
          </a:p>
          <a:p>
            <a:pPr marL="0" indent="0">
              <a:buNone/>
            </a:pPr>
            <a:endParaRPr lang="en-US" sz="3600" dirty="0"/>
          </a:p>
          <a:p>
            <a:pPr marL="0" indent="0">
              <a:buNone/>
            </a:pPr>
            <a:r>
              <a:rPr lang="en-US" sz="3600" dirty="0" smtClean="0"/>
              <a:t>	“The physical degradation of a material due to 	 	  chemical reactions taking place on its surface 	 	  when it is exposed to an environment which will 	  support those reactions</a:t>
            </a:r>
          </a:p>
          <a:p>
            <a:pPr marL="0" indent="0">
              <a:buNone/>
            </a:pPr>
            <a:r>
              <a:rPr lang="en-US" sz="3600" dirty="0"/>
              <a:t>	 </a:t>
            </a:r>
            <a:r>
              <a:rPr lang="en-US" sz="3600" dirty="0" smtClean="0"/>
              <a:t> </a:t>
            </a:r>
          </a:p>
        </p:txBody>
      </p:sp>
    </p:spTree>
    <p:extLst>
      <p:ext uri="{BB962C8B-B14F-4D97-AF65-F5344CB8AC3E}">
        <p14:creationId xmlns:p14="http://schemas.microsoft.com/office/powerpoint/2010/main" val="23942055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Wet (Aqueous) Corrosion</a:t>
            </a:r>
            <a:endParaRPr lang="en-US" dirty="0"/>
          </a:p>
        </p:txBody>
      </p:sp>
      <p:sp>
        <p:nvSpPr>
          <p:cNvPr id="3" name="Content Placeholder 2"/>
          <p:cNvSpPr>
            <a:spLocks noGrp="1"/>
          </p:cNvSpPr>
          <p:nvPr>
            <p:ph idx="1"/>
          </p:nvPr>
        </p:nvSpPr>
        <p:spPr/>
        <p:txBody>
          <a:bodyPr>
            <a:normAutofit/>
          </a:bodyPr>
          <a:lstStyle/>
          <a:p>
            <a:r>
              <a:rPr lang="en-US" sz="3600" dirty="0" smtClean="0"/>
              <a:t>It takes place on a susceptible metal surface if water is present in the environment, this also includes water present as vapour in the atmosphere</a:t>
            </a:r>
            <a:endParaRPr lang="en-US" sz="3600" dirty="0"/>
          </a:p>
        </p:txBody>
      </p:sp>
    </p:spTree>
    <p:extLst>
      <p:ext uri="{BB962C8B-B14F-4D97-AF65-F5344CB8AC3E}">
        <p14:creationId xmlns:p14="http://schemas.microsoft.com/office/powerpoint/2010/main" val="41543352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Wet Corrosion</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55469" y="2050574"/>
            <a:ext cx="10041775" cy="3901440"/>
          </a:xfrm>
        </p:spPr>
      </p:pic>
    </p:spTree>
    <p:extLst>
      <p:ext uri="{BB962C8B-B14F-4D97-AF65-F5344CB8AC3E}">
        <p14:creationId xmlns:p14="http://schemas.microsoft.com/office/powerpoint/2010/main" val="15249066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Dry (Hot) Corrosion</a:t>
            </a:r>
            <a:endParaRPr lang="en-US" dirty="0"/>
          </a:p>
        </p:txBody>
      </p:sp>
      <p:sp>
        <p:nvSpPr>
          <p:cNvPr id="3" name="Content Placeholder 2"/>
          <p:cNvSpPr>
            <a:spLocks noGrp="1"/>
          </p:cNvSpPr>
          <p:nvPr>
            <p:ph idx="1"/>
          </p:nvPr>
        </p:nvSpPr>
        <p:spPr/>
        <p:txBody>
          <a:bodyPr>
            <a:normAutofit/>
          </a:bodyPr>
          <a:lstStyle/>
          <a:p>
            <a:r>
              <a:rPr lang="en-US" sz="3600" dirty="0" smtClean="0"/>
              <a:t>Unlike wet corrosion, dry corrosion takes place in the absence of water</a:t>
            </a:r>
          </a:p>
          <a:p>
            <a:r>
              <a:rPr lang="en-US" sz="3600" dirty="0" smtClean="0"/>
              <a:t>It typically occurs at temperatures in excess of 400°C where there is direct chemical oxidation of the surface metal to its metal oxide in the presence of oxygen</a:t>
            </a:r>
          </a:p>
          <a:p>
            <a:pPr marL="0" indent="0">
              <a:buNone/>
            </a:pPr>
            <a:r>
              <a:rPr lang="en-US" sz="3600" dirty="0"/>
              <a:t>	</a:t>
            </a:r>
            <a:r>
              <a:rPr lang="en-US" sz="3600" dirty="0" smtClean="0"/>
              <a:t>M</a:t>
            </a:r>
            <a:r>
              <a:rPr lang="en-US" sz="3600" baseline="-25000" dirty="0" smtClean="0"/>
              <a:t>(S)</a:t>
            </a:r>
            <a:r>
              <a:rPr lang="en-US" sz="3600" dirty="0" smtClean="0"/>
              <a:t> + O</a:t>
            </a:r>
            <a:r>
              <a:rPr lang="en-US" sz="3600" baseline="-25000" dirty="0" smtClean="0"/>
              <a:t>2</a:t>
            </a:r>
            <a:r>
              <a:rPr lang="en-US" sz="3600" dirty="0" smtClean="0"/>
              <a:t>		MO</a:t>
            </a:r>
            <a:r>
              <a:rPr lang="en-US" sz="3600" baseline="-25000" dirty="0" smtClean="0"/>
              <a:t>2</a:t>
            </a:r>
            <a:endParaRPr lang="en-US" sz="3600" dirty="0"/>
          </a:p>
        </p:txBody>
      </p:sp>
      <p:cxnSp>
        <p:nvCxnSpPr>
          <p:cNvPr id="5" name="Straight Arrow Connector 4"/>
          <p:cNvCxnSpPr/>
          <p:nvPr/>
        </p:nvCxnSpPr>
        <p:spPr>
          <a:xfrm>
            <a:off x="3643952" y="4790364"/>
            <a:ext cx="88710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421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Dry Corrosion</a:t>
            </a:r>
            <a:endParaRPr lang="en-GB" dirty="0"/>
          </a:p>
        </p:txBody>
      </p:sp>
      <p:pic>
        <p:nvPicPr>
          <p:cNvPr id="2055" name="Content Placeholder 205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2342" y="1825625"/>
            <a:ext cx="10108276" cy="4351338"/>
          </a:xfrm>
        </p:spPr>
      </p:pic>
    </p:spTree>
    <p:extLst>
      <p:ext uri="{BB962C8B-B14F-4D97-AF65-F5344CB8AC3E}">
        <p14:creationId xmlns:p14="http://schemas.microsoft.com/office/powerpoint/2010/main" val="899402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General Corrosion</a:t>
            </a:r>
            <a:endParaRPr lang="en-US" dirty="0"/>
          </a:p>
        </p:txBody>
      </p:sp>
      <p:sp>
        <p:nvSpPr>
          <p:cNvPr id="3" name="Content Placeholder 2"/>
          <p:cNvSpPr>
            <a:spLocks noGrp="1"/>
          </p:cNvSpPr>
          <p:nvPr>
            <p:ph idx="1"/>
          </p:nvPr>
        </p:nvSpPr>
        <p:spPr/>
        <p:txBody>
          <a:bodyPr>
            <a:normAutofit/>
          </a:bodyPr>
          <a:lstStyle/>
          <a:p>
            <a:r>
              <a:rPr lang="en-US" sz="3600" dirty="0" smtClean="0"/>
              <a:t>General corrosion is defined as corrosion which causes a uniform loss of wall thickness which is observed over the entire surface area of the metal exposed to the same conditions</a:t>
            </a:r>
          </a:p>
          <a:p>
            <a:r>
              <a:rPr lang="en-US" sz="3600" dirty="0" smtClean="0"/>
              <a:t>Externally, general corrosion is easily identified at exposed structures by the distinctive orange coloured iron oxide corrosion product deposits seen on the surface of uncoated carbon steels</a:t>
            </a:r>
            <a:endParaRPr lang="en-US" sz="3600" dirty="0"/>
          </a:p>
        </p:txBody>
      </p:sp>
    </p:spTree>
    <p:extLst>
      <p:ext uri="{BB962C8B-B14F-4D97-AF65-F5344CB8AC3E}">
        <p14:creationId xmlns:p14="http://schemas.microsoft.com/office/powerpoint/2010/main" val="2636877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Localised Corrosion</a:t>
            </a:r>
            <a:endParaRPr lang="en-US" dirty="0"/>
          </a:p>
        </p:txBody>
      </p:sp>
      <p:sp>
        <p:nvSpPr>
          <p:cNvPr id="3" name="Content Placeholder 2"/>
          <p:cNvSpPr>
            <a:spLocks noGrp="1"/>
          </p:cNvSpPr>
          <p:nvPr>
            <p:ph idx="1"/>
          </p:nvPr>
        </p:nvSpPr>
        <p:spPr/>
        <p:txBody>
          <a:bodyPr>
            <a:normAutofit/>
          </a:bodyPr>
          <a:lstStyle/>
          <a:p>
            <a:r>
              <a:rPr lang="en-US" sz="3600" dirty="0" smtClean="0"/>
              <a:t>Is a specific form of corrosion which occurs only at a relatively small area of the total metal surface</a:t>
            </a:r>
          </a:p>
          <a:p>
            <a:r>
              <a:rPr lang="en-US" sz="3600" dirty="0" smtClean="0"/>
              <a:t>It can be extremely damaging to a structure due to rapid degradation and because of the local nature of the attack, the damage can easily pass undetected until a failure occurs</a:t>
            </a:r>
            <a:endParaRPr lang="en-US" sz="3600" dirty="0"/>
          </a:p>
        </p:txBody>
      </p:sp>
    </p:spTree>
    <p:extLst>
      <p:ext uri="{BB962C8B-B14F-4D97-AF65-F5344CB8AC3E}">
        <p14:creationId xmlns:p14="http://schemas.microsoft.com/office/powerpoint/2010/main" val="18384766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Pitting Corrosion</a:t>
            </a:r>
            <a:endParaRPr lang="en-US" dirty="0"/>
          </a:p>
        </p:txBody>
      </p:sp>
      <p:sp>
        <p:nvSpPr>
          <p:cNvPr id="3" name="Content Placeholder 2"/>
          <p:cNvSpPr>
            <a:spLocks noGrp="1"/>
          </p:cNvSpPr>
          <p:nvPr>
            <p:ph idx="1"/>
          </p:nvPr>
        </p:nvSpPr>
        <p:spPr/>
        <p:txBody>
          <a:bodyPr>
            <a:normAutofit/>
          </a:bodyPr>
          <a:lstStyle/>
          <a:p>
            <a:r>
              <a:rPr lang="en-US" sz="3600" dirty="0" smtClean="0"/>
              <a:t>Is an extremely localized form of attack where the wall loss is confined to a very small area of the surface</a:t>
            </a:r>
          </a:p>
          <a:p>
            <a:r>
              <a:rPr lang="en-US" sz="3600" dirty="0" smtClean="0"/>
              <a:t>The conditions within the pit can quickly become increasingly aggressive causing corrosion pits to rapidly advance through the wall thickness whilst the vast majority of the pipe or vessel wall remains unaffected</a:t>
            </a:r>
            <a:endParaRPr lang="en-US" sz="3600" dirty="0"/>
          </a:p>
        </p:txBody>
      </p:sp>
    </p:spTree>
    <p:extLst>
      <p:ext uri="{BB962C8B-B14F-4D97-AF65-F5344CB8AC3E}">
        <p14:creationId xmlns:p14="http://schemas.microsoft.com/office/powerpoint/2010/main" val="16666650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Pitting Corrosion</a:t>
            </a:r>
          </a:p>
        </p:txBody>
      </p:sp>
      <p:sp>
        <p:nvSpPr>
          <p:cNvPr id="3" name="Content Placeholder 2"/>
          <p:cNvSpPr>
            <a:spLocks noGrp="1"/>
          </p:cNvSpPr>
          <p:nvPr>
            <p:ph idx="1"/>
          </p:nvPr>
        </p:nvSpPr>
        <p:spPr/>
        <p:txBody>
          <a:bodyPr>
            <a:normAutofit/>
          </a:bodyPr>
          <a:lstStyle/>
          <a:p>
            <a:r>
              <a:rPr lang="en-US" sz="3600" dirty="0" smtClean="0"/>
              <a:t>This can lead to very rapid failures as the pit quickly penetrates the wall</a:t>
            </a:r>
          </a:p>
          <a:p>
            <a:r>
              <a:rPr lang="en-US" sz="3600" dirty="0" smtClean="0"/>
              <a:t>This form of attack is one of the main forms of corrosion observed in corrosion resistant alloys, however it is also found with corrosion of carbon steels</a:t>
            </a:r>
            <a:endParaRPr lang="en-US" sz="3600" dirty="0"/>
          </a:p>
        </p:txBody>
      </p:sp>
    </p:spTree>
    <p:extLst>
      <p:ext uri="{BB962C8B-B14F-4D97-AF65-F5344CB8AC3E}">
        <p14:creationId xmlns:p14="http://schemas.microsoft.com/office/powerpoint/2010/main" val="26441660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Pitting Corrosion</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38102" y="2019994"/>
            <a:ext cx="9493134" cy="4372494"/>
          </a:xfrm>
        </p:spPr>
      </p:pic>
    </p:spTree>
    <p:extLst>
      <p:ext uri="{BB962C8B-B14F-4D97-AF65-F5344CB8AC3E}">
        <p14:creationId xmlns:p14="http://schemas.microsoft.com/office/powerpoint/2010/main" val="24273105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Crevice Corrosion</a:t>
            </a:r>
            <a:endParaRPr lang="en-US" dirty="0"/>
          </a:p>
        </p:txBody>
      </p:sp>
      <p:sp>
        <p:nvSpPr>
          <p:cNvPr id="3" name="Content Placeholder 2"/>
          <p:cNvSpPr>
            <a:spLocks noGrp="1"/>
          </p:cNvSpPr>
          <p:nvPr>
            <p:ph idx="1"/>
          </p:nvPr>
        </p:nvSpPr>
        <p:spPr>
          <a:xfrm>
            <a:off x="838200" y="1555846"/>
            <a:ext cx="10515600" cy="4967784"/>
          </a:xfrm>
        </p:spPr>
        <p:txBody>
          <a:bodyPr>
            <a:normAutofit lnSpcReduction="10000"/>
          </a:bodyPr>
          <a:lstStyle/>
          <a:p>
            <a:r>
              <a:rPr lang="en-US" sz="3600" dirty="0" smtClean="0"/>
              <a:t>In crevice corrosion the area of localized attack is found within crevices which typically form around and under washers, bolts and seals</a:t>
            </a:r>
          </a:p>
          <a:p>
            <a:r>
              <a:rPr lang="en-US" sz="3600" dirty="0" smtClean="0"/>
              <a:t>Crevice corrosion is similar to pitting corrosion, in that it is likely to be observed under the same environmental conditions that have given rise to pitting</a:t>
            </a:r>
          </a:p>
          <a:p>
            <a:r>
              <a:rPr lang="en-US" sz="3600" dirty="0" smtClean="0"/>
              <a:t>The solution within the trapped pocket can become increasingly aggressive and significant localised attack can occur around the crevice</a:t>
            </a:r>
            <a:endParaRPr lang="en-US" sz="3600" dirty="0"/>
          </a:p>
        </p:txBody>
      </p:sp>
    </p:spTree>
    <p:extLst>
      <p:ext uri="{BB962C8B-B14F-4D97-AF65-F5344CB8AC3E}">
        <p14:creationId xmlns:p14="http://schemas.microsoft.com/office/powerpoint/2010/main" val="102407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Crevice Corrosion</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1" y="1825625"/>
            <a:ext cx="10515600" cy="4351338"/>
          </a:xfrm>
        </p:spPr>
      </p:pic>
    </p:spTree>
    <p:extLst>
      <p:ext uri="{BB962C8B-B14F-4D97-AF65-F5344CB8AC3E}">
        <p14:creationId xmlns:p14="http://schemas.microsoft.com/office/powerpoint/2010/main" val="17775266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Galvanic Corrosion</a:t>
            </a:r>
            <a:endParaRPr lang="en-US" dirty="0"/>
          </a:p>
        </p:txBody>
      </p:sp>
      <p:sp>
        <p:nvSpPr>
          <p:cNvPr id="3" name="Content Placeholder 2"/>
          <p:cNvSpPr>
            <a:spLocks noGrp="1"/>
          </p:cNvSpPr>
          <p:nvPr>
            <p:ph idx="1"/>
          </p:nvPr>
        </p:nvSpPr>
        <p:spPr/>
        <p:txBody>
          <a:bodyPr>
            <a:normAutofit/>
          </a:bodyPr>
          <a:lstStyle/>
          <a:p>
            <a:r>
              <a:rPr lang="en-US" sz="3600" dirty="0" smtClean="0"/>
              <a:t>Galvanic corrosion occurs at the junction of two dissimilar metals which are in electrical contact with each other</a:t>
            </a:r>
          </a:p>
          <a:p>
            <a:r>
              <a:rPr lang="en-US" sz="3600" dirty="0" smtClean="0"/>
              <a:t>According to their relative positions within the galvanic series one metal will be protected from corrosion at the expense of the other</a:t>
            </a:r>
          </a:p>
          <a:p>
            <a:r>
              <a:rPr lang="en-US" sz="3600" dirty="0" smtClean="0"/>
              <a:t>Depending on the relative surface areas of each metal this form of corrosion can proceed extremely quickly</a:t>
            </a:r>
            <a:endParaRPr lang="en-US" sz="3600" dirty="0"/>
          </a:p>
        </p:txBody>
      </p:sp>
    </p:spTree>
    <p:extLst>
      <p:ext uri="{BB962C8B-B14F-4D97-AF65-F5344CB8AC3E}">
        <p14:creationId xmlns:p14="http://schemas.microsoft.com/office/powerpoint/2010/main" val="41493521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Galvanic Corrosion</a:t>
            </a:r>
          </a:p>
        </p:txBody>
      </p:sp>
      <p:sp>
        <p:nvSpPr>
          <p:cNvPr id="3" name="Content Placeholder 2"/>
          <p:cNvSpPr>
            <a:spLocks noGrp="1"/>
          </p:cNvSpPr>
          <p:nvPr>
            <p:ph idx="1"/>
          </p:nvPr>
        </p:nvSpPr>
        <p:spPr/>
        <p:txBody>
          <a:bodyPr>
            <a:normAutofit/>
          </a:bodyPr>
          <a:lstStyle/>
          <a:p>
            <a:r>
              <a:rPr lang="en-US" sz="3600" dirty="0" smtClean="0"/>
              <a:t>If the cathodic metal is much larger than the anodic metal surface then the observed corrosion rates can be extremely high as a large cathodic area is driving corrosion at a relatively small anodic point</a:t>
            </a:r>
            <a:endParaRPr lang="en-US" sz="3600" dirty="0"/>
          </a:p>
        </p:txBody>
      </p:sp>
    </p:spTree>
    <p:extLst>
      <p:ext uri="{BB962C8B-B14F-4D97-AF65-F5344CB8AC3E}">
        <p14:creationId xmlns:p14="http://schemas.microsoft.com/office/powerpoint/2010/main" val="15257233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Galvanic Corrosion</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825625"/>
            <a:ext cx="10515600" cy="4658302"/>
          </a:xfrm>
        </p:spPr>
      </p:pic>
    </p:spTree>
    <p:extLst>
      <p:ext uri="{BB962C8B-B14F-4D97-AF65-F5344CB8AC3E}">
        <p14:creationId xmlns:p14="http://schemas.microsoft.com/office/powerpoint/2010/main" val="9908184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32012"/>
            <a:ext cx="10515600" cy="750627"/>
          </a:xfrm>
        </p:spPr>
        <p:txBody>
          <a:bodyPr/>
          <a:lstStyle/>
          <a:p>
            <a:pPr algn="ctr"/>
            <a:r>
              <a:rPr lang="en-US" dirty="0" smtClean="0"/>
              <a:t>Velocity Related Corrosion Attack</a:t>
            </a:r>
            <a:endParaRPr lang="en-US" dirty="0"/>
          </a:p>
        </p:txBody>
      </p:sp>
      <p:sp>
        <p:nvSpPr>
          <p:cNvPr id="3" name="Content Placeholder 2"/>
          <p:cNvSpPr>
            <a:spLocks noGrp="1"/>
          </p:cNvSpPr>
          <p:nvPr>
            <p:ph idx="1"/>
          </p:nvPr>
        </p:nvSpPr>
        <p:spPr>
          <a:xfrm>
            <a:off x="838200" y="982639"/>
            <a:ext cx="10515600" cy="5194324"/>
          </a:xfrm>
        </p:spPr>
        <p:txBody>
          <a:bodyPr>
            <a:normAutofit lnSpcReduction="10000"/>
          </a:bodyPr>
          <a:lstStyle/>
          <a:p>
            <a:pPr marL="0" indent="0">
              <a:buNone/>
            </a:pPr>
            <a:r>
              <a:rPr lang="en-US" sz="3600" b="1" u="sng" dirty="0" smtClean="0"/>
              <a:t>Erosion Corrosion</a:t>
            </a:r>
          </a:p>
          <a:p>
            <a:r>
              <a:rPr lang="en-US" sz="3600" dirty="0" smtClean="0"/>
              <a:t>Is a faster form of corrosion attack than would otherwise be expected in a given environment due to high flow conditions or localised turbulence</a:t>
            </a:r>
          </a:p>
          <a:p>
            <a:r>
              <a:rPr lang="en-US" sz="3600" dirty="0" smtClean="0"/>
              <a:t>The increased corrosion damage is caused by the high shear stress stripping away protective corrosion product films and increasing the transport of the corrodent in the system to the metal surface</a:t>
            </a:r>
          </a:p>
          <a:p>
            <a:r>
              <a:rPr lang="en-US" sz="3600" dirty="0" smtClean="0"/>
              <a:t>The effect is increased if solid particles (sand) are present in the system</a:t>
            </a:r>
            <a:endParaRPr lang="en-US" sz="3600" dirty="0"/>
          </a:p>
        </p:txBody>
      </p:sp>
    </p:spTree>
    <p:extLst>
      <p:ext uri="{BB962C8B-B14F-4D97-AF65-F5344CB8AC3E}">
        <p14:creationId xmlns:p14="http://schemas.microsoft.com/office/powerpoint/2010/main" val="4675086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Erosion Corrosion</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825625"/>
            <a:ext cx="10515600" cy="4351338"/>
          </a:xfrm>
        </p:spPr>
      </p:pic>
    </p:spTree>
    <p:extLst>
      <p:ext uri="{BB962C8B-B14F-4D97-AF65-F5344CB8AC3E}">
        <p14:creationId xmlns:p14="http://schemas.microsoft.com/office/powerpoint/2010/main" val="11597170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Mechanical Damage (Cavitational Corrosion)</a:t>
            </a:r>
            <a:endParaRPr lang="en-US" dirty="0"/>
          </a:p>
        </p:txBody>
      </p:sp>
      <p:sp>
        <p:nvSpPr>
          <p:cNvPr id="3" name="Content Placeholder 2"/>
          <p:cNvSpPr>
            <a:spLocks noGrp="1"/>
          </p:cNvSpPr>
          <p:nvPr>
            <p:ph idx="1"/>
          </p:nvPr>
        </p:nvSpPr>
        <p:spPr/>
        <p:txBody>
          <a:bodyPr>
            <a:normAutofit/>
          </a:bodyPr>
          <a:lstStyle/>
          <a:p>
            <a:r>
              <a:rPr lang="en-US" sz="3200" dirty="0" smtClean="0"/>
              <a:t>Is a form of mechanical damage which also damages protective films formed on metal surfaces</a:t>
            </a:r>
          </a:p>
          <a:p>
            <a:r>
              <a:rPr lang="en-US" sz="3200" dirty="0" smtClean="0"/>
              <a:t>Cavitation bubbles can form in liquids at areas of a sudden drop in pressure these bubbles become unstable and can quickly collapse</a:t>
            </a:r>
          </a:p>
          <a:p>
            <a:r>
              <a:rPr lang="en-US" sz="3200" dirty="0" smtClean="0"/>
              <a:t>When a cavitation bubble forms and subsequently collapses on a metal surface this energy is directed onto the surface of the metal which can cause significant metallurgical damage to occur</a:t>
            </a:r>
            <a:endParaRPr lang="en-US" sz="3200" dirty="0"/>
          </a:p>
        </p:txBody>
      </p:sp>
    </p:spTree>
    <p:extLst>
      <p:ext uri="{BB962C8B-B14F-4D97-AF65-F5344CB8AC3E}">
        <p14:creationId xmlns:p14="http://schemas.microsoft.com/office/powerpoint/2010/main" val="24081133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Cavitational Corrosion</a:t>
            </a:r>
          </a:p>
        </p:txBody>
      </p:sp>
      <p:sp>
        <p:nvSpPr>
          <p:cNvPr id="3" name="Content Placeholder 2"/>
          <p:cNvSpPr>
            <a:spLocks noGrp="1"/>
          </p:cNvSpPr>
          <p:nvPr>
            <p:ph idx="1"/>
          </p:nvPr>
        </p:nvSpPr>
        <p:spPr>
          <a:xfrm>
            <a:off x="1506828" y="1825625"/>
            <a:ext cx="9195516" cy="4351338"/>
          </a:xfrm>
        </p:spPr>
        <p:txBody>
          <a:bodyPr>
            <a:normAutofit/>
          </a:bodyPr>
          <a:lstStyle/>
          <a:p>
            <a:pPr marL="0" indent="0">
              <a:buNone/>
            </a:pPr>
            <a:r>
              <a:rPr lang="en-US" sz="3200" dirty="0" smtClean="0"/>
              <a:t>Areas where cavitation is likely:</a:t>
            </a:r>
          </a:p>
          <a:p>
            <a:r>
              <a:rPr lang="en-US" sz="3200" dirty="0" smtClean="0"/>
              <a:t>At the suction end of a pump</a:t>
            </a:r>
          </a:p>
          <a:p>
            <a:r>
              <a:rPr lang="en-US" sz="3200" dirty="0" smtClean="0"/>
              <a:t>At the discharge of a value or regulator, especially when operating in a near-closed (choked) position</a:t>
            </a:r>
          </a:p>
          <a:p>
            <a:r>
              <a:rPr lang="en-US" sz="3200" dirty="0" smtClean="0"/>
              <a:t>At other geometry- affected flow areas such as pipe elbows and expansions</a:t>
            </a:r>
          </a:p>
          <a:p>
            <a:r>
              <a:rPr lang="en-US" sz="3200" dirty="0" smtClean="0"/>
              <a:t>Also, by processes incurring sudden expansion, which can lead to dramatic pressure drops</a:t>
            </a:r>
          </a:p>
        </p:txBody>
      </p:sp>
    </p:spTree>
    <p:extLst>
      <p:ext uri="{BB962C8B-B14F-4D97-AF65-F5344CB8AC3E}">
        <p14:creationId xmlns:p14="http://schemas.microsoft.com/office/powerpoint/2010/main" val="31208333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Cavitational Corrosion</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953419"/>
            <a:ext cx="10515600" cy="4597010"/>
          </a:xfrm>
        </p:spPr>
      </p:pic>
    </p:spTree>
    <p:extLst>
      <p:ext uri="{BB962C8B-B14F-4D97-AF65-F5344CB8AC3E}">
        <p14:creationId xmlns:p14="http://schemas.microsoft.com/office/powerpoint/2010/main" val="3995013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Carbon Dioxide (Sweet) Corrosion</a:t>
            </a:r>
            <a:endParaRPr lang="en-US" dirty="0"/>
          </a:p>
        </p:txBody>
      </p:sp>
      <p:sp>
        <p:nvSpPr>
          <p:cNvPr id="3" name="Content Placeholder 2"/>
          <p:cNvSpPr>
            <a:spLocks noGrp="1"/>
          </p:cNvSpPr>
          <p:nvPr>
            <p:ph idx="1"/>
          </p:nvPr>
        </p:nvSpPr>
        <p:spPr>
          <a:xfrm>
            <a:off x="1648496" y="1558344"/>
            <a:ext cx="9105363" cy="4893971"/>
          </a:xfrm>
        </p:spPr>
        <p:txBody>
          <a:bodyPr>
            <a:normAutofit/>
          </a:bodyPr>
          <a:lstStyle/>
          <a:p>
            <a:r>
              <a:rPr lang="en-US" sz="3200" dirty="0" smtClean="0"/>
              <a:t>Carbon dioxide dissolves in water to form carbonic acid which causes what is known as sweet corrosion</a:t>
            </a:r>
          </a:p>
          <a:p>
            <a:r>
              <a:rPr lang="en-US" sz="3200" dirty="0" smtClean="0"/>
              <a:t>The product of this form of corrosion is iron carbonate which forms as a film on the metal surface</a:t>
            </a:r>
          </a:p>
          <a:p>
            <a:r>
              <a:rPr lang="en-US" sz="3200" dirty="0" smtClean="0"/>
              <a:t>At higher temperatures (+80°C) this film has protective qualities leading to lower than expected corrosion rates at higher temperatures</a:t>
            </a:r>
          </a:p>
          <a:p>
            <a:r>
              <a:rPr lang="en-US" sz="3200" dirty="0" smtClean="0"/>
              <a:t>Sweet corrosion is typically observed as metal wall thinning and shallow pitting</a:t>
            </a:r>
          </a:p>
          <a:p>
            <a:endParaRPr lang="en-US" sz="3200" dirty="0"/>
          </a:p>
        </p:txBody>
      </p:sp>
    </p:spTree>
    <p:extLst>
      <p:ext uri="{BB962C8B-B14F-4D97-AF65-F5344CB8AC3E}">
        <p14:creationId xmlns:p14="http://schemas.microsoft.com/office/powerpoint/2010/main" val="3874633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Sweet Corrosion</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936865"/>
            <a:ext cx="10515600" cy="4862946"/>
          </a:xfrm>
        </p:spPr>
      </p:pic>
    </p:spTree>
    <p:extLst>
      <p:ext uri="{BB962C8B-B14F-4D97-AF65-F5344CB8AC3E}">
        <p14:creationId xmlns:p14="http://schemas.microsoft.com/office/powerpoint/2010/main" val="14415060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Hydrogen Sulphide (Sour) Corrosion</a:t>
            </a:r>
            <a:endParaRPr lang="en-US" dirty="0"/>
          </a:p>
        </p:txBody>
      </p:sp>
      <p:sp>
        <p:nvSpPr>
          <p:cNvPr id="3" name="Content Placeholder 2"/>
          <p:cNvSpPr>
            <a:spLocks noGrp="1"/>
          </p:cNvSpPr>
          <p:nvPr>
            <p:ph idx="1"/>
          </p:nvPr>
        </p:nvSpPr>
        <p:spPr>
          <a:xfrm>
            <a:off x="1519706" y="1825625"/>
            <a:ext cx="9118243" cy="4351338"/>
          </a:xfrm>
        </p:spPr>
        <p:txBody>
          <a:bodyPr>
            <a:normAutofit/>
          </a:bodyPr>
          <a:lstStyle/>
          <a:p>
            <a:r>
              <a:rPr lang="en-US" sz="3200" dirty="0" smtClean="0"/>
              <a:t>The product of this form of corrosion is iron sulphide</a:t>
            </a:r>
          </a:p>
          <a:p>
            <a:r>
              <a:rPr lang="en-US" sz="3200" dirty="0" smtClean="0"/>
              <a:t>The low solubility of iron sulphide in water results in the formation of a dark or black corrosion product film that is able to protect the steel surface from general corrosion even in aggressive systems</a:t>
            </a:r>
          </a:p>
          <a:p>
            <a:r>
              <a:rPr lang="en-US" sz="3200" dirty="0" smtClean="0"/>
              <a:t>However, due to the conductive nature of the protective film any local break in the iron sulphide layer can result in very severe pitting</a:t>
            </a:r>
            <a:endParaRPr lang="en-US" sz="3200" dirty="0"/>
          </a:p>
        </p:txBody>
      </p:sp>
    </p:spTree>
    <p:extLst>
      <p:ext uri="{BB962C8B-B14F-4D97-AF65-F5344CB8AC3E}">
        <p14:creationId xmlns:p14="http://schemas.microsoft.com/office/powerpoint/2010/main" val="33572978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Hydrogen Sulphide (Sour) Corrosion</a:t>
            </a:r>
          </a:p>
        </p:txBody>
      </p:sp>
      <p:sp>
        <p:nvSpPr>
          <p:cNvPr id="3" name="Content Placeholder 2"/>
          <p:cNvSpPr>
            <a:spLocks noGrp="1"/>
          </p:cNvSpPr>
          <p:nvPr>
            <p:ph idx="1"/>
          </p:nvPr>
        </p:nvSpPr>
        <p:spPr>
          <a:xfrm>
            <a:off x="1468192" y="1825625"/>
            <a:ext cx="9118242" cy="4351338"/>
          </a:xfrm>
        </p:spPr>
        <p:txBody>
          <a:bodyPr>
            <a:normAutofit/>
          </a:bodyPr>
          <a:lstStyle/>
          <a:p>
            <a:r>
              <a:rPr lang="en-US" sz="3200" dirty="0" smtClean="0"/>
              <a:t>Hydrogen sulphide may also cause hydrogen damage in susceptible steels</a:t>
            </a:r>
          </a:p>
          <a:p>
            <a:r>
              <a:rPr lang="en-US" sz="3200" dirty="0" smtClean="0"/>
              <a:t>The reaction which gives rise to iron sulphide film releases atomic hydrogen which can then diffuse into the steel where it can lead to the formation of hydrogen blisters or through wall cracking</a:t>
            </a:r>
          </a:p>
          <a:p>
            <a:r>
              <a:rPr lang="en-US" sz="3200" dirty="0" smtClean="0"/>
              <a:t>Sulphide stress corrosion cracking or stress oriented hydrogen induced cracking</a:t>
            </a:r>
            <a:endParaRPr lang="en-US" sz="3200" dirty="0"/>
          </a:p>
        </p:txBody>
      </p:sp>
    </p:spTree>
    <p:extLst>
      <p:ext uri="{BB962C8B-B14F-4D97-AF65-F5344CB8AC3E}">
        <p14:creationId xmlns:p14="http://schemas.microsoft.com/office/powerpoint/2010/main" val="1004673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Sour Corrosion</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825625"/>
            <a:ext cx="10515599" cy="4749742"/>
          </a:xfrm>
        </p:spPr>
      </p:pic>
    </p:spTree>
    <p:extLst>
      <p:ext uri="{BB962C8B-B14F-4D97-AF65-F5344CB8AC3E}">
        <p14:creationId xmlns:p14="http://schemas.microsoft.com/office/powerpoint/2010/main" val="21914523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Microbial Corrosion</a:t>
            </a:r>
            <a:endParaRPr lang="en-US" dirty="0"/>
          </a:p>
        </p:txBody>
      </p:sp>
      <p:sp>
        <p:nvSpPr>
          <p:cNvPr id="3" name="Content Placeholder 2"/>
          <p:cNvSpPr>
            <a:spLocks noGrp="1"/>
          </p:cNvSpPr>
          <p:nvPr>
            <p:ph idx="1"/>
          </p:nvPr>
        </p:nvSpPr>
        <p:spPr>
          <a:xfrm>
            <a:off x="1506828" y="1825625"/>
            <a:ext cx="9311426" cy="4351338"/>
          </a:xfrm>
        </p:spPr>
        <p:txBody>
          <a:bodyPr>
            <a:normAutofit/>
          </a:bodyPr>
          <a:lstStyle/>
          <a:p>
            <a:r>
              <a:rPr lang="en-US" sz="3200" dirty="0" smtClean="0"/>
              <a:t>Is caused by the action of bacteria contaminated systems, commonly sulphate reducing bacteria (SRB’s)</a:t>
            </a:r>
          </a:p>
          <a:p>
            <a:r>
              <a:rPr lang="en-US" sz="3200" dirty="0" smtClean="0"/>
              <a:t>It is not the bacteria themselves that attack the metal but the local environments that they create and contribute to that leads to corrosion of the structure</a:t>
            </a:r>
          </a:p>
          <a:p>
            <a:r>
              <a:rPr lang="en-US" sz="3200" dirty="0" smtClean="0"/>
              <a:t>Microbial corrosion is typically a problem inside pipes which are left with stagnant water, at dead legs and in the bottom of tanks</a:t>
            </a:r>
            <a:endParaRPr lang="en-US" sz="3200" dirty="0"/>
          </a:p>
        </p:txBody>
      </p:sp>
    </p:spTree>
    <p:extLst>
      <p:ext uri="{BB962C8B-B14F-4D97-AF65-F5344CB8AC3E}">
        <p14:creationId xmlns:p14="http://schemas.microsoft.com/office/powerpoint/2010/main" val="3569473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Microbial Corrosion</a:t>
            </a:r>
            <a:endParaRPr lang="en-US" dirty="0"/>
          </a:p>
        </p:txBody>
      </p:sp>
      <p:sp>
        <p:nvSpPr>
          <p:cNvPr id="3" name="Content Placeholder 2"/>
          <p:cNvSpPr>
            <a:spLocks noGrp="1"/>
          </p:cNvSpPr>
          <p:nvPr>
            <p:ph idx="1"/>
          </p:nvPr>
        </p:nvSpPr>
        <p:spPr>
          <a:xfrm>
            <a:off x="838200" y="1532586"/>
            <a:ext cx="10515600" cy="5151549"/>
          </a:xfrm>
        </p:spPr>
        <p:txBody>
          <a:bodyPr>
            <a:normAutofit lnSpcReduction="10000"/>
          </a:bodyPr>
          <a:lstStyle/>
          <a:p>
            <a:pPr marL="0" indent="0">
              <a:buNone/>
            </a:pPr>
            <a:r>
              <a:rPr lang="en-US" sz="3200" dirty="0" smtClean="0"/>
              <a:t>For microbial corrosion to occur conditions must be suitable to support bacterial life</a:t>
            </a:r>
          </a:p>
          <a:p>
            <a:r>
              <a:rPr lang="en-US" sz="3200" dirty="0" smtClean="0"/>
              <a:t>Presence of bacterial life in the system</a:t>
            </a:r>
          </a:p>
          <a:p>
            <a:r>
              <a:rPr lang="en-US" sz="3200" dirty="0" smtClean="0"/>
              <a:t>Source of sulphate</a:t>
            </a:r>
          </a:p>
          <a:p>
            <a:r>
              <a:rPr lang="en-US" sz="3200" dirty="0" smtClean="0"/>
              <a:t>Source of carbon</a:t>
            </a:r>
          </a:p>
          <a:p>
            <a:r>
              <a:rPr lang="en-US" sz="3200" dirty="0" smtClean="0"/>
              <a:t>Source of water</a:t>
            </a:r>
          </a:p>
          <a:p>
            <a:r>
              <a:rPr lang="en-US" sz="3200" dirty="0" smtClean="0"/>
              <a:t>Anaerobic conditions</a:t>
            </a:r>
          </a:p>
          <a:p>
            <a:r>
              <a:rPr lang="en-US" sz="3200" dirty="0" smtClean="0"/>
              <a:t>Close to neutral pH</a:t>
            </a:r>
          </a:p>
          <a:p>
            <a:r>
              <a:rPr lang="en-US" sz="3200" dirty="0" smtClean="0"/>
              <a:t>Suitable temperature and pressure for bacterial life to be sustained</a:t>
            </a:r>
            <a:endParaRPr lang="en-US" sz="3200" dirty="0"/>
          </a:p>
        </p:txBody>
      </p:sp>
    </p:spTree>
    <p:extLst>
      <p:ext uri="{BB962C8B-B14F-4D97-AF65-F5344CB8AC3E}">
        <p14:creationId xmlns:p14="http://schemas.microsoft.com/office/powerpoint/2010/main" val="234719702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Sulphate Reducing Bacteria</a:t>
            </a:r>
            <a:endParaRPr lang="en-US" dirty="0"/>
          </a:p>
        </p:txBody>
      </p:sp>
      <p:sp>
        <p:nvSpPr>
          <p:cNvPr id="3" name="Content Placeholder 2"/>
          <p:cNvSpPr>
            <a:spLocks noGrp="1"/>
          </p:cNvSpPr>
          <p:nvPr>
            <p:ph idx="1"/>
          </p:nvPr>
        </p:nvSpPr>
        <p:spPr>
          <a:xfrm>
            <a:off x="1455313" y="1825625"/>
            <a:ext cx="9182636" cy="4351338"/>
          </a:xfrm>
        </p:spPr>
        <p:txBody>
          <a:bodyPr>
            <a:normAutofit/>
          </a:bodyPr>
          <a:lstStyle/>
          <a:p>
            <a:r>
              <a:rPr lang="en-US" sz="3200" dirty="0" smtClean="0"/>
              <a:t>Are able to oxidise organic matter and utilize sulphite as a terminal electron acceptor</a:t>
            </a:r>
          </a:p>
          <a:p>
            <a:r>
              <a:rPr lang="en-US" sz="3200" dirty="0" smtClean="0"/>
              <a:t>The main end product due to their metabolism is the production of sulphides, which build up at the metal surface and acidify the environment, and catalyse the corrosion process</a:t>
            </a:r>
            <a:endParaRPr lang="en-US" sz="3200" dirty="0"/>
          </a:p>
        </p:txBody>
      </p:sp>
    </p:spTree>
    <p:extLst>
      <p:ext uri="{BB962C8B-B14F-4D97-AF65-F5344CB8AC3E}">
        <p14:creationId xmlns:p14="http://schemas.microsoft.com/office/powerpoint/2010/main" val="8332518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Sulphate Reducing Bacteria</a:t>
            </a:r>
          </a:p>
        </p:txBody>
      </p:sp>
      <p:sp>
        <p:nvSpPr>
          <p:cNvPr id="3" name="Content Placeholder 2"/>
          <p:cNvSpPr>
            <a:spLocks noGrp="1"/>
          </p:cNvSpPr>
          <p:nvPr>
            <p:ph idx="1"/>
          </p:nvPr>
        </p:nvSpPr>
        <p:spPr>
          <a:xfrm>
            <a:off x="1622738" y="1825625"/>
            <a:ext cx="8963696" cy="4351338"/>
          </a:xfrm>
        </p:spPr>
        <p:txBody>
          <a:bodyPr>
            <a:normAutofit/>
          </a:bodyPr>
          <a:lstStyle/>
          <a:p>
            <a:r>
              <a:rPr lang="en-US" sz="3200" dirty="0" smtClean="0"/>
              <a:t>The corrosion mechanism involves the transfer of electrons from the metal surface to the sulphate reduction pathway with the use of a hydrogen intermediate, which the use of hydrogenase enzymes</a:t>
            </a:r>
            <a:endParaRPr lang="en-US" sz="3200" dirty="0"/>
          </a:p>
        </p:txBody>
      </p:sp>
    </p:spTree>
    <p:extLst>
      <p:ext uri="{BB962C8B-B14F-4D97-AF65-F5344CB8AC3E}">
        <p14:creationId xmlns:p14="http://schemas.microsoft.com/office/powerpoint/2010/main" val="42431304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Sulphate Reducing Bacteria Corrosion</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38200" y="2119745"/>
            <a:ext cx="10515600" cy="4239491"/>
          </a:xfrm>
        </p:spPr>
      </p:pic>
    </p:spTree>
    <p:extLst>
      <p:ext uri="{BB962C8B-B14F-4D97-AF65-F5344CB8AC3E}">
        <p14:creationId xmlns:p14="http://schemas.microsoft.com/office/powerpoint/2010/main" val="15289215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smtClean="0"/>
              <a:t>Mn</a:t>
            </a:r>
            <a:r>
              <a:rPr lang="en-US" dirty="0" smtClean="0"/>
              <a:t> </a:t>
            </a:r>
            <a:r>
              <a:rPr lang="en-US" dirty="0" err="1" smtClean="0"/>
              <a:t>Oxidising</a:t>
            </a:r>
            <a:r>
              <a:rPr lang="en-US" dirty="0" smtClean="0"/>
              <a:t> Bacteria (MOB)</a:t>
            </a:r>
            <a:endParaRPr lang="en-US" dirty="0"/>
          </a:p>
        </p:txBody>
      </p:sp>
      <p:sp>
        <p:nvSpPr>
          <p:cNvPr id="3" name="Content Placeholder 2"/>
          <p:cNvSpPr>
            <a:spLocks noGrp="1"/>
          </p:cNvSpPr>
          <p:nvPr>
            <p:ph idx="1"/>
          </p:nvPr>
        </p:nvSpPr>
        <p:spPr>
          <a:xfrm>
            <a:off x="1481070" y="1825625"/>
            <a:ext cx="9350062" cy="4351338"/>
          </a:xfrm>
        </p:spPr>
        <p:txBody>
          <a:bodyPr>
            <a:normAutofit/>
          </a:bodyPr>
          <a:lstStyle/>
          <a:p>
            <a:r>
              <a:rPr lang="en-US" sz="3200" dirty="0" smtClean="0"/>
              <a:t>These organisms oxidise dissolved Mn</a:t>
            </a:r>
            <a:r>
              <a:rPr lang="en-US" sz="3200" baseline="30000" dirty="0" smtClean="0"/>
              <a:t>2+ </a:t>
            </a:r>
            <a:r>
              <a:rPr lang="en-US" sz="3200" dirty="0" smtClean="0"/>
              <a:t>to form enriched mineral encrustations</a:t>
            </a:r>
          </a:p>
          <a:p>
            <a:r>
              <a:rPr lang="en-US" sz="3200" dirty="0" err="1" smtClean="0"/>
              <a:t>Mn</a:t>
            </a:r>
            <a:r>
              <a:rPr lang="en-US" sz="3200" dirty="0"/>
              <a:t> </a:t>
            </a:r>
            <a:r>
              <a:rPr lang="en-US" sz="3200" dirty="0" smtClean="0"/>
              <a:t>O</a:t>
            </a:r>
            <a:r>
              <a:rPr lang="en-US" sz="3200" baseline="-25000" dirty="0" smtClean="0"/>
              <a:t>2</a:t>
            </a:r>
            <a:r>
              <a:rPr lang="en-US" sz="3200" dirty="0" smtClean="0"/>
              <a:t> is reduced to </a:t>
            </a:r>
            <a:r>
              <a:rPr lang="en-US" sz="3200" dirty="0"/>
              <a:t>Mn</a:t>
            </a:r>
            <a:r>
              <a:rPr lang="en-US" sz="3200" baseline="30000" dirty="0"/>
              <a:t>2+</a:t>
            </a:r>
            <a:r>
              <a:rPr lang="en-US" sz="3200" dirty="0" smtClean="0"/>
              <a:t> by accepting two electrons from metal dissolution</a:t>
            </a:r>
          </a:p>
          <a:p>
            <a:r>
              <a:rPr lang="en-US" sz="3200" dirty="0" smtClean="0"/>
              <a:t>It promotes corrosion by the creation of differential aeration cells, oxidation of ferrous oxides, lowering the redox potential and increasing the corrosion potential above the pitting potential, leading to pitting corrosion</a:t>
            </a:r>
            <a:endParaRPr lang="en-US" sz="3200" dirty="0"/>
          </a:p>
        </p:txBody>
      </p:sp>
    </p:spTree>
    <p:extLst>
      <p:ext uri="{BB962C8B-B14F-4D97-AF65-F5344CB8AC3E}">
        <p14:creationId xmlns:p14="http://schemas.microsoft.com/office/powerpoint/2010/main" val="37311232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Iron </a:t>
            </a:r>
            <a:r>
              <a:rPr lang="en-US" dirty="0" err="1" smtClean="0"/>
              <a:t>Oxidising</a:t>
            </a:r>
            <a:r>
              <a:rPr lang="en-US" dirty="0" smtClean="0"/>
              <a:t> Bacteria (IOB)</a:t>
            </a:r>
            <a:endParaRPr lang="en-US" dirty="0"/>
          </a:p>
        </p:txBody>
      </p:sp>
      <p:sp>
        <p:nvSpPr>
          <p:cNvPr id="3" name="Content Placeholder 2"/>
          <p:cNvSpPr>
            <a:spLocks noGrp="1"/>
          </p:cNvSpPr>
          <p:nvPr>
            <p:ph idx="1"/>
          </p:nvPr>
        </p:nvSpPr>
        <p:spPr/>
        <p:txBody>
          <a:bodyPr>
            <a:normAutofit/>
          </a:bodyPr>
          <a:lstStyle/>
          <a:p>
            <a:r>
              <a:rPr lang="en-US" sz="3200" dirty="0" smtClean="0"/>
              <a:t>These bacteria gain energy through the oxidation of ferrous iron (Fe</a:t>
            </a:r>
            <a:r>
              <a:rPr lang="en-US" sz="3200" baseline="30000" dirty="0" smtClean="0"/>
              <a:t>2+</a:t>
            </a:r>
            <a:r>
              <a:rPr lang="en-US" sz="3200" dirty="0" smtClean="0"/>
              <a:t>) to ferric iron (Fe</a:t>
            </a:r>
            <a:r>
              <a:rPr lang="en-US" sz="3200" baseline="30000" dirty="0" smtClean="0"/>
              <a:t>3+</a:t>
            </a:r>
            <a:r>
              <a:rPr lang="en-US" sz="3200" dirty="0" smtClean="0"/>
              <a:t>)</a:t>
            </a:r>
          </a:p>
          <a:p>
            <a:r>
              <a:rPr lang="en-US" sz="3200" dirty="0" smtClean="0"/>
              <a:t>At the metal solution interface the iron oxidizing reactions have taken place</a:t>
            </a:r>
          </a:p>
          <a:p>
            <a:r>
              <a:rPr lang="en-US" sz="3200" dirty="0" smtClean="0"/>
              <a:t>The bacteria deposit iron oxide and the area under the deposits is excluded from oxygen, there after serves as the anode and the areas uncovered by the </a:t>
            </a:r>
            <a:r>
              <a:rPr lang="en-US" sz="3200" dirty="0"/>
              <a:t>d</a:t>
            </a:r>
            <a:r>
              <a:rPr lang="en-US" sz="3200" dirty="0" smtClean="0"/>
              <a:t>eposits and exposed to oxygen serve as the cathode</a:t>
            </a:r>
            <a:endParaRPr lang="en-US" sz="3200" dirty="0"/>
          </a:p>
        </p:txBody>
      </p:sp>
    </p:spTree>
    <p:extLst>
      <p:ext uri="{BB962C8B-B14F-4D97-AF65-F5344CB8AC3E}">
        <p14:creationId xmlns:p14="http://schemas.microsoft.com/office/powerpoint/2010/main" val="272990339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Acid Producing Bacteria</a:t>
            </a:r>
            <a:endParaRPr lang="en-US" dirty="0"/>
          </a:p>
        </p:txBody>
      </p:sp>
      <p:sp>
        <p:nvSpPr>
          <p:cNvPr id="3" name="Content Placeholder 2"/>
          <p:cNvSpPr>
            <a:spLocks noGrp="1"/>
          </p:cNvSpPr>
          <p:nvPr>
            <p:ph idx="1"/>
          </p:nvPr>
        </p:nvSpPr>
        <p:spPr>
          <a:xfrm>
            <a:off x="1365161" y="1825625"/>
            <a:ext cx="9569002" cy="4351338"/>
          </a:xfrm>
        </p:spPr>
        <p:txBody>
          <a:bodyPr>
            <a:normAutofit/>
          </a:bodyPr>
          <a:lstStyle/>
          <a:p>
            <a:r>
              <a:rPr lang="en-US" sz="3200" dirty="0" smtClean="0"/>
              <a:t>Acids are produced during fermentation of organic materials to cause a drop in pH from neutral to pH values of 3.5</a:t>
            </a:r>
          </a:p>
          <a:p>
            <a:r>
              <a:rPr lang="en-US" sz="3200" dirty="0" smtClean="0"/>
              <a:t>These acidic conditions are aggressive enough to affect the integrity of any metallic material causing corrosion</a:t>
            </a:r>
          </a:p>
          <a:p>
            <a:r>
              <a:rPr lang="en-US" sz="3200" dirty="0" smtClean="0"/>
              <a:t>It is widely recognized that acid producing bacteria are in fact significant contributors to bio corrosion due to rapid depolarization of the cathode</a:t>
            </a:r>
            <a:endParaRPr lang="en-US" sz="3200" dirty="0"/>
          </a:p>
        </p:txBody>
      </p:sp>
    </p:spTree>
    <p:extLst>
      <p:ext uri="{BB962C8B-B14F-4D97-AF65-F5344CB8AC3E}">
        <p14:creationId xmlns:p14="http://schemas.microsoft.com/office/powerpoint/2010/main" val="21409412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Atmospheric Corrosion</a:t>
            </a:r>
            <a:endParaRPr lang="en-US" dirty="0"/>
          </a:p>
        </p:txBody>
      </p:sp>
      <p:sp>
        <p:nvSpPr>
          <p:cNvPr id="3" name="Content Placeholder 2"/>
          <p:cNvSpPr>
            <a:spLocks noGrp="1"/>
          </p:cNvSpPr>
          <p:nvPr>
            <p:ph idx="1"/>
          </p:nvPr>
        </p:nvSpPr>
        <p:spPr>
          <a:xfrm>
            <a:off x="1236372" y="1825625"/>
            <a:ext cx="9736428" cy="4351338"/>
          </a:xfrm>
        </p:spPr>
        <p:txBody>
          <a:bodyPr>
            <a:normAutofit/>
          </a:bodyPr>
          <a:lstStyle/>
          <a:p>
            <a:r>
              <a:rPr lang="en-US" sz="3200" dirty="0" smtClean="0"/>
              <a:t>Moisture, oxygen and aggressive species such as </a:t>
            </a:r>
            <a:r>
              <a:rPr lang="en-US" sz="3200" dirty="0" err="1" smtClean="0"/>
              <a:t>sulphate</a:t>
            </a:r>
            <a:r>
              <a:rPr lang="en-US" sz="3200" dirty="0" smtClean="0"/>
              <a:t>, nitrates and chlorides present in the atmosphere can lead to atmospheric corrosion occurring on exposed structures</a:t>
            </a:r>
          </a:p>
          <a:p>
            <a:r>
              <a:rPr lang="en-US" sz="3200" dirty="0" smtClean="0"/>
              <a:t>Atmospheric corrosion proceeds under the same mechanism as wet corrosion however, as a bulk liquid phase is only present during rainfall the corrosion reactions proceed in a thin film of condensed or absorbed moisture on the metal surface</a:t>
            </a:r>
            <a:endParaRPr lang="en-US" sz="3200" dirty="0"/>
          </a:p>
        </p:txBody>
      </p:sp>
    </p:spTree>
    <p:extLst>
      <p:ext uri="{BB962C8B-B14F-4D97-AF65-F5344CB8AC3E}">
        <p14:creationId xmlns:p14="http://schemas.microsoft.com/office/powerpoint/2010/main" val="16250475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Atmospheric Corrosion</a:t>
            </a:r>
          </a:p>
        </p:txBody>
      </p:sp>
      <p:sp>
        <p:nvSpPr>
          <p:cNvPr id="3" name="Content Placeholder 2"/>
          <p:cNvSpPr>
            <a:spLocks noGrp="1"/>
          </p:cNvSpPr>
          <p:nvPr>
            <p:ph idx="1"/>
          </p:nvPr>
        </p:nvSpPr>
        <p:spPr/>
        <p:txBody>
          <a:bodyPr>
            <a:normAutofit/>
          </a:bodyPr>
          <a:lstStyle/>
          <a:p>
            <a:r>
              <a:rPr lang="en-US" sz="3200" dirty="0" smtClean="0"/>
              <a:t>The major factors that affect the rate of atmospheric corrosion at a given location are the moisture levels and the concentrations of aggressive species in the environment</a:t>
            </a:r>
          </a:p>
          <a:p>
            <a:r>
              <a:rPr lang="en-US" sz="3200" dirty="0" smtClean="0"/>
              <a:t>Marine environments with high levels of chlorides present would exhibit significantly greater corrosion rates than inland environments with low levels of chloride</a:t>
            </a:r>
            <a:endParaRPr lang="en-US" sz="3200" dirty="0"/>
          </a:p>
        </p:txBody>
      </p:sp>
    </p:spTree>
    <p:extLst>
      <p:ext uri="{BB962C8B-B14F-4D97-AF65-F5344CB8AC3E}">
        <p14:creationId xmlns:p14="http://schemas.microsoft.com/office/powerpoint/2010/main" val="277961447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Management Options</a:t>
            </a:r>
            <a:endParaRPr lang="en-US" dirty="0"/>
          </a:p>
        </p:txBody>
      </p:sp>
      <p:sp>
        <p:nvSpPr>
          <p:cNvPr id="3" name="Content Placeholder 2"/>
          <p:cNvSpPr>
            <a:spLocks noGrp="1"/>
          </p:cNvSpPr>
          <p:nvPr>
            <p:ph idx="1"/>
          </p:nvPr>
        </p:nvSpPr>
        <p:spPr>
          <a:xfrm>
            <a:off x="1429555" y="1825625"/>
            <a:ext cx="9221273" cy="4351338"/>
          </a:xfrm>
        </p:spPr>
        <p:txBody>
          <a:bodyPr>
            <a:normAutofit/>
          </a:bodyPr>
          <a:lstStyle/>
          <a:p>
            <a:r>
              <a:rPr lang="en-US" sz="3200" dirty="0" smtClean="0"/>
              <a:t>Corrosion can be prevented or monitored and controlled</a:t>
            </a:r>
          </a:p>
          <a:p>
            <a:r>
              <a:rPr lang="en-US" sz="3200" dirty="0" smtClean="0"/>
              <a:t>Prevention methods include coatings and/or cathodic protection (often termed “CP”)</a:t>
            </a:r>
          </a:p>
          <a:p>
            <a:r>
              <a:rPr lang="en-US" sz="3200" dirty="0" smtClean="0"/>
              <a:t>CP can be achieved either by the use of impressed currents or by connection of sacrificial anodes typically made from zinc or aluminium blocks</a:t>
            </a:r>
            <a:endParaRPr lang="en-US" sz="3200" dirty="0"/>
          </a:p>
        </p:txBody>
      </p:sp>
    </p:spTree>
    <p:extLst>
      <p:ext uri="{BB962C8B-B14F-4D97-AF65-F5344CB8AC3E}">
        <p14:creationId xmlns:p14="http://schemas.microsoft.com/office/powerpoint/2010/main" val="66377360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Management Options</a:t>
            </a:r>
          </a:p>
        </p:txBody>
      </p:sp>
      <p:sp>
        <p:nvSpPr>
          <p:cNvPr id="3" name="Content Placeholder 2"/>
          <p:cNvSpPr>
            <a:spLocks noGrp="1"/>
          </p:cNvSpPr>
          <p:nvPr>
            <p:ph idx="1"/>
          </p:nvPr>
        </p:nvSpPr>
        <p:spPr>
          <a:xfrm>
            <a:off x="1390918" y="1825625"/>
            <a:ext cx="9414457" cy="4351338"/>
          </a:xfrm>
        </p:spPr>
        <p:txBody>
          <a:bodyPr>
            <a:normAutofit/>
          </a:bodyPr>
          <a:lstStyle/>
          <a:p>
            <a:r>
              <a:rPr lang="en-US" sz="3200" dirty="0" smtClean="0"/>
              <a:t>If coatings are used there should be evidence of coatings inspection and if CP is employed evidence of maintenance and monitoring of CP effectiveness should be available</a:t>
            </a:r>
            <a:endParaRPr lang="en-US" sz="3200" dirty="0"/>
          </a:p>
        </p:txBody>
      </p:sp>
    </p:spTree>
    <p:extLst>
      <p:ext uri="{BB962C8B-B14F-4D97-AF65-F5344CB8AC3E}">
        <p14:creationId xmlns:p14="http://schemas.microsoft.com/office/powerpoint/2010/main" val="185132174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Management Options</a:t>
            </a:r>
          </a:p>
        </p:txBody>
      </p:sp>
      <p:sp>
        <p:nvSpPr>
          <p:cNvPr id="3" name="Content Placeholder 2"/>
          <p:cNvSpPr>
            <a:spLocks noGrp="1"/>
          </p:cNvSpPr>
          <p:nvPr>
            <p:ph idx="1"/>
          </p:nvPr>
        </p:nvSpPr>
        <p:spPr/>
        <p:txBody>
          <a:bodyPr>
            <a:normAutofit/>
          </a:bodyPr>
          <a:lstStyle/>
          <a:p>
            <a:pPr marL="0" indent="0">
              <a:buNone/>
            </a:pPr>
            <a:r>
              <a:rPr lang="en-US" sz="3200" b="1" u="sng" dirty="0" smtClean="0"/>
              <a:t>Monitoring and Control</a:t>
            </a:r>
          </a:p>
          <a:p>
            <a:pPr marL="0" indent="0">
              <a:buNone/>
            </a:pPr>
            <a:r>
              <a:rPr lang="en-US" sz="3200" dirty="0" smtClean="0"/>
              <a:t>Management of corrosion is achieved through the following:</a:t>
            </a:r>
          </a:p>
          <a:p>
            <a:r>
              <a:rPr lang="en-US" sz="3200" b="1" u="sng" dirty="0" smtClean="0"/>
              <a:t>Identification</a:t>
            </a:r>
            <a:r>
              <a:rPr lang="en-US" sz="3200" dirty="0" smtClean="0"/>
              <a:t>: - usually involves a risk assessment</a:t>
            </a:r>
            <a:endParaRPr lang="en-US" sz="3200" b="1" u="sng" dirty="0" smtClean="0"/>
          </a:p>
          <a:p>
            <a:r>
              <a:rPr lang="en-US" sz="3200" b="1" u="sng" dirty="0" smtClean="0"/>
              <a:t>Detection</a:t>
            </a:r>
            <a:r>
              <a:rPr lang="en-US" sz="3200" dirty="0" smtClean="0"/>
              <a:t>: - is the application of suitable inspection technique, often visual, that can locate the corrosion</a:t>
            </a:r>
            <a:endParaRPr lang="en-US" sz="3200" b="1" u="sng" dirty="0" smtClean="0"/>
          </a:p>
          <a:p>
            <a:r>
              <a:rPr lang="en-US" sz="3200" b="1" u="sng" dirty="0" smtClean="0"/>
              <a:t>Qualification</a:t>
            </a:r>
            <a:r>
              <a:rPr lang="en-US" sz="3200" dirty="0" smtClean="0"/>
              <a:t>: - is achieved by measuring the remaining thickness of material available to contribute to the overall structural integrity of the equipment</a:t>
            </a:r>
            <a:endParaRPr lang="en-US" sz="3200" b="1" u="sng" dirty="0"/>
          </a:p>
        </p:txBody>
      </p:sp>
    </p:spTree>
    <p:extLst>
      <p:ext uri="{BB962C8B-B14F-4D97-AF65-F5344CB8AC3E}">
        <p14:creationId xmlns:p14="http://schemas.microsoft.com/office/powerpoint/2010/main" val="352258515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Management Options</a:t>
            </a:r>
          </a:p>
        </p:txBody>
      </p:sp>
      <p:sp>
        <p:nvSpPr>
          <p:cNvPr id="3" name="Content Placeholder 2"/>
          <p:cNvSpPr>
            <a:spLocks noGrp="1"/>
          </p:cNvSpPr>
          <p:nvPr>
            <p:ph idx="1"/>
          </p:nvPr>
        </p:nvSpPr>
        <p:spPr>
          <a:xfrm>
            <a:off x="1481070" y="1825625"/>
            <a:ext cx="9156879" cy="4351338"/>
          </a:xfrm>
        </p:spPr>
        <p:txBody>
          <a:bodyPr>
            <a:normAutofit/>
          </a:bodyPr>
          <a:lstStyle/>
          <a:p>
            <a:r>
              <a:rPr lang="en-US" sz="3200" b="1" u="sng" dirty="0" smtClean="0"/>
              <a:t>Assessment</a:t>
            </a:r>
            <a:r>
              <a:rPr lang="en-US" sz="3200" dirty="0" smtClean="0"/>
              <a:t>: - should be made of its implications for equipment integrity</a:t>
            </a:r>
          </a:p>
          <a:p>
            <a:r>
              <a:rPr lang="en-US" sz="3200" dirty="0" smtClean="0"/>
              <a:t>This assessment should inform any actions that are to be taken in the future including inspections and any repairs/modifications that may be made</a:t>
            </a:r>
            <a:endParaRPr lang="en-US" sz="3200" dirty="0"/>
          </a:p>
        </p:txBody>
      </p:sp>
    </p:spTree>
    <p:extLst>
      <p:ext uri="{BB962C8B-B14F-4D97-AF65-F5344CB8AC3E}">
        <p14:creationId xmlns:p14="http://schemas.microsoft.com/office/powerpoint/2010/main" val="13033092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Stress Corrosion Cracking</a:t>
            </a:r>
            <a:endParaRPr lang="en-US" dirty="0"/>
          </a:p>
        </p:txBody>
      </p:sp>
      <p:sp>
        <p:nvSpPr>
          <p:cNvPr id="3" name="Content Placeholder 2"/>
          <p:cNvSpPr>
            <a:spLocks noGrp="1"/>
          </p:cNvSpPr>
          <p:nvPr>
            <p:ph idx="1"/>
          </p:nvPr>
        </p:nvSpPr>
        <p:spPr/>
        <p:txBody>
          <a:bodyPr>
            <a:normAutofit/>
          </a:bodyPr>
          <a:lstStyle/>
          <a:p>
            <a:pPr marL="0" indent="0">
              <a:buNone/>
            </a:pPr>
            <a:r>
              <a:rPr lang="en-US" sz="3200" b="1" u="sng" dirty="0" smtClean="0"/>
              <a:t>Mechanisms</a:t>
            </a:r>
          </a:p>
          <a:p>
            <a:pPr marL="514350" indent="-514350">
              <a:buAutoNum type="arabicPeriod"/>
            </a:pPr>
            <a:r>
              <a:rPr lang="en-US" sz="3200" dirty="0" smtClean="0"/>
              <a:t>Chloride Stress Corrosion Cracking</a:t>
            </a:r>
          </a:p>
          <a:p>
            <a:pPr marL="514350" indent="-514350">
              <a:buAutoNum type="arabicPeriod"/>
            </a:pPr>
            <a:r>
              <a:rPr lang="en-US" sz="3200" dirty="0" smtClean="0"/>
              <a:t>Hydrogen Induced Cracking</a:t>
            </a:r>
          </a:p>
          <a:p>
            <a:pPr marL="514350" indent="-514350">
              <a:buAutoNum type="arabicPeriod"/>
            </a:pPr>
            <a:r>
              <a:rPr lang="en-US" sz="3200" dirty="0" smtClean="0"/>
              <a:t>Corrosion Fatigue</a:t>
            </a:r>
            <a:endParaRPr lang="en-US" sz="3200" dirty="0"/>
          </a:p>
        </p:txBody>
      </p:sp>
    </p:spTree>
    <p:extLst>
      <p:ext uri="{BB962C8B-B14F-4D97-AF65-F5344CB8AC3E}">
        <p14:creationId xmlns:p14="http://schemas.microsoft.com/office/powerpoint/2010/main" val="84820293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Chloride Stress Corrosion </a:t>
            </a:r>
            <a:r>
              <a:rPr lang="en-US" dirty="0" smtClean="0"/>
              <a:t>Cracking</a:t>
            </a:r>
            <a:endParaRPr lang="en-US" dirty="0"/>
          </a:p>
        </p:txBody>
      </p:sp>
      <p:sp>
        <p:nvSpPr>
          <p:cNvPr id="3" name="Content Placeholder 2"/>
          <p:cNvSpPr>
            <a:spLocks noGrp="1"/>
          </p:cNvSpPr>
          <p:nvPr>
            <p:ph idx="1"/>
          </p:nvPr>
        </p:nvSpPr>
        <p:spPr/>
        <p:txBody>
          <a:bodyPr>
            <a:normAutofit/>
          </a:bodyPr>
          <a:lstStyle/>
          <a:p>
            <a:r>
              <a:rPr lang="en-US" sz="3200" dirty="0" smtClean="0"/>
              <a:t>Is observed at susceptible austenitic stainless steels in chloride containing environments and SCC to occur the material must be stressed</a:t>
            </a:r>
          </a:p>
          <a:p>
            <a:r>
              <a:rPr lang="en-US" sz="3200" dirty="0" smtClean="0"/>
              <a:t>The stress does not only need to take the form of an applied physical load to the structure, residual stresses around welds and bends as well as temperature gradients can create stresses that will initiate SCC in a susceptible environment</a:t>
            </a:r>
            <a:endParaRPr lang="en-US" sz="3200" dirty="0"/>
          </a:p>
        </p:txBody>
      </p:sp>
    </p:spTree>
    <p:extLst>
      <p:ext uri="{BB962C8B-B14F-4D97-AF65-F5344CB8AC3E}">
        <p14:creationId xmlns:p14="http://schemas.microsoft.com/office/powerpoint/2010/main" val="56776750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Hydrogen Induced </a:t>
            </a:r>
            <a:r>
              <a:rPr lang="en-US" dirty="0" smtClean="0"/>
              <a:t>Cracking</a:t>
            </a:r>
            <a:endParaRPr lang="en-US" dirty="0"/>
          </a:p>
        </p:txBody>
      </p:sp>
      <p:sp>
        <p:nvSpPr>
          <p:cNvPr id="3" name="Content Placeholder 2"/>
          <p:cNvSpPr>
            <a:spLocks noGrp="1"/>
          </p:cNvSpPr>
          <p:nvPr>
            <p:ph idx="1"/>
          </p:nvPr>
        </p:nvSpPr>
        <p:spPr/>
        <p:txBody>
          <a:bodyPr>
            <a:normAutofit lnSpcReduction="10000"/>
          </a:bodyPr>
          <a:lstStyle/>
          <a:p>
            <a:r>
              <a:rPr lang="en-US" sz="3200" dirty="0" smtClean="0"/>
              <a:t>The presence of H</a:t>
            </a:r>
            <a:r>
              <a:rPr lang="en-US" sz="3200" baseline="-25000" dirty="0" smtClean="0"/>
              <a:t>2</a:t>
            </a:r>
            <a:r>
              <a:rPr lang="en-US" sz="3200" dirty="0" smtClean="0"/>
              <a:t>S hinders the formation of H</a:t>
            </a:r>
            <a:r>
              <a:rPr lang="en-US" sz="3200" baseline="-25000" dirty="0" smtClean="0"/>
              <a:t>2</a:t>
            </a:r>
            <a:r>
              <a:rPr lang="en-US" sz="3200" dirty="0" smtClean="0"/>
              <a:t> gas from the hydrogen atoms produced by the corrosion reaction</a:t>
            </a:r>
          </a:p>
          <a:p>
            <a:r>
              <a:rPr lang="en-US" sz="3200" dirty="0" smtClean="0"/>
              <a:t>Instead the hydrogen atoms are able to enter the steel structure</a:t>
            </a:r>
          </a:p>
          <a:p>
            <a:r>
              <a:rPr lang="en-US" sz="3200" dirty="0" smtClean="0"/>
              <a:t>Hydrogen atoms collect at small voids and inclusions within the steel where they combine to form H</a:t>
            </a:r>
            <a:r>
              <a:rPr lang="en-US" sz="3200" baseline="-25000" dirty="0" smtClean="0"/>
              <a:t>2</a:t>
            </a:r>
            <a:r>
              <a:rPr lang="en-US" sz="3200" dirty="0" smtClean="0"/>
              <a:t> gas</a:t>
            </a:r>
          </a:p>
          <a:p>
            <a:r>
              <a:rPr lang="en-US" sz="3200" dirty="0" smtClean="0"/>
              <a:t>The gas pressure of H</a:t>
            </a:r>
            <a:r>
              <a:rPr lang="en-US" sz="3200" baseline="-25000" dirty="0" smtClean="0"/>
              <a:t>2</a:t>
            </a:r>
            <a:r>
              <a:rPr lang="en-US" sz="3200" dirty="0" smtClean="0"/>
              <a:t> at these pockets builds up as more hydrogen atoms combine and can become extremely large, leading to cracks forming within the steel structure</a:t>
            </a:r>
            <a:endParaRPr lang="en-US" sz="3200" dirty="0"/>
          </a:p>
        </p:txBody>
      </p:sp>
    </p:spTree>
    <p:extLst>
      <p:ext uri="{BB962C8B-B14F-4D97-AF65-F5344CB8AC3E}">
        <p14:creationId xmlns:p14="http://schemas.microsoft.com/office/powerpoint/2010/main" val="358417189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Hydrogen Induced Cracking</a:t>
            </a:r>
            <a:endParaRPr lang="en-US" dirty="0"/>
          </a:p>
        </p:txBody>
      </p:sp>
      <p:pic>
        <p:nvPicPr>
          <p:cNvPr id="1026" name="Picture 2" descr="Image result for hydrogen induced cracki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17431" y="2163652"/>
            <a:ext cx="10122794" cy="4211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61761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Corrosion Fatigue</a:t>
            </a:r>
            <a:endParaRPr lang="en-US" dirty="0"/>
          </a:p>
        </p:txBody>
      </p:sp>
      <p:sp>
        <p:nvSpPr>
          <p:cNvPr id="3" name="Content Placeholder 2"/>
          <p:cNvSpPr>
            <a:spLocks noGrp="1"/>
          </p:cNvSpPr>
          <p:nvPr>
            <p:ph idx="1"/>
          </p:nvPr>
        </p:nvSpPr>
        <p:spPr>
          <a:xfrm>
            <a:off x="1339402" y="1825625"/>
            <a:ext cx="9633397" cy="4351338"/>
          </a:xfrm>
        </p:spPr>
        <p:txBody>
          <a:bodyPr>
            <a:normAutofit/>
          </a:bodyPr>
          <a:lstStyle/>
          <a:p>
            <a:r>
              <a:rPr lang="en-US" sz="3200" dirty="0" smtClean="0"/>
              <a:t>Corrosion fatigue is the enhancement of the rate of crack growth in a corrosive environment above that which would be expected in a purely mechanical fatigue dry environment</a:t>
            </a:r>
          </a:p>
          <a:p>
            <a:r>
              <a:rPr lang="en-US" sz="3200" dirty="0" smtClean="0"/>
              <a:t>Sources of fatigue include vibration and also the expansion and contraction associated with thermal cycling of equipment</a:t>
            </a:r>
            <a:endParaRPr lang="en-US" sz="3200" dirty="0"/>
          </a:p>
        </p:txBody>
      </p:sp>
    </p:spTree>
    <p:extLst>
      <p:ext uri="{BB962C8B-B14F-4D97-AF65-F5344CB8AC3E}">
        <p14:creationId xmlns:p14="http://schemas.microsoft.com/office/powerpoint/2010/main" val="354446771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Corrosion Fatigue</a:t>
            </a:r>
            <a:endParaRPr lang="en-US" dirty="0"/>
          </a:p>
        </p:txBody>
      </p:sp>
      <p:pic>
        <p:nvPicPr>
          <p:cNvPr id="2050" name="Picture 2" descr="Image result for corrosion fatigu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47742" y="1825625"/>
            <a:ext cx="8448540"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821908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Susceptibility to Stress Corrosion Cracking</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09711109"/>
              </p:ext>
            </p:extLst>
          </p:nvPr>
        </p:nvGraphicFramePr>
        <p:xfrm>
          <a:off x="838200" y="1825625"/>
          <a:ext cx="10515600" cy="4541520"/>
        </p:xfrm>
        <a:graphic>
          <a:graphicData uri="http://schemas.openxmlformats.org/drawingml/2006/table">
            <a:tbl>
              <a:tblPr firstRow="1" bandRow="1">
                <a:tableStyleId>{5C22544A-7EE6-4342-B048-85BDC9FD1C3A}</a:tableStyleId>
              </a:tblPr>
              <a:tblGrid>
                <a:gridCol w="4223197">
                  <a:extLst>
                    <a:ext uri="{9D8B030D-6E8A-4147-A177-3AD203B41FA5}">
                      <a16:colId xmlns:a16="http://schemas.microsoft.com/office/drawing/2014/main" val="20000"/>
                    </a:ext>
                  </a:extLst>
                </a:gridCol>
                <a:gridCol w="6292403">
                  <a:extLst>
                    <a:ext uri="{9D8B030D-6E8A-4147-A177-3AD203B41FA5}">
                      <a16:colId xmlns:a16="http://schemas.microsoft.com/office/drawing/2014/main" val="20001"/>
                    </a:ext>
                  </a:extLst>
                </a:gridCol>
              </a:tblGrid>
              <a:tr h="370840">
                <a:tc>
                  <a:txBody>
                    <a:bodyPr/>
                    <a:lstStyle/>
                    <a:p>
                      <a:r>
                        <a:rPr lang="en-US" sz="2800" dirty="0" smtClean="0"/>
                        <a:t>Alloy</a:t>
                      </a:r>
                      <a:endParaRPr lang="en-US" sz="2800" dirty="0"/>
                    </a:p>
                  </a:txBody>
                  <a:tcPr/>
                </a:tc>
                <a:tc>
                  <a:txBody>
                    <a:bodyPr/>
                    <a:lstStyle/>
                    <a:p>
                      <a:r>
                        <a:rPr lang="en-US" sz="2800" dirty="0" smtClean="0"/>
                        <a:t>Environment</a:t>
                      </a:r>
                      <a:endParaRPr lang="en-US" sz="2800" dirty="0"/>
                    </a:p>
                  </a:txBody>
                  <a:tcPr/>
                </a:tc>
                <a:extLst>
                  <a:ext uri="{0D108BD9-81ED-4DB2-BD59-A6C34878D82A}">
                    <a16:rowId xmlns:a16="http://schemas.microsoft.com/office/drawing/2014/main" val="10000"/>
                  </a:ext>
                </a:extLst>
              </a:tr>
              <a:tr h="370840">
                <a:tc>
                  <a:txBody>
                    <a:bodyPr/>
                    <a:lstStyle/>
                    <a:p>
                      <a:r>
                        <a:rPr lang="en-US" sz="2400" dirty="0" err="1" smtClean="0"/>
                        <a:t>Aluminium</a:t>
                      </a:r>
                      <a:r>
                        <a:rPr lang="en-US" sz="2400" dirty="0" smtClean="0"/>
                        <a:t> Alloys</a:t>
                      </a:r>
                      <a:endParaRPr lang="en-US" sz="2400" dirty="0"/>
                    </a:p>
                  </a:txBody>
                  <a:tcPr/>
                </a:tc>
                <a:tc>
                  <a:txBody>
                    <a:bodyPr/>
                    <a:lstStyle/>
                    <a:p>
                      <a:r>
                        <a:rPr lang="en-US" sz="2400" dirty="0" smtClean="0"/>
                        <a:t>Chloride solutions</a:t>
                      </a:r>
                      <a:endParaRPr lang="en-US" sz="2400" dirty="0"/>
                    </a:p>
                  </a:txBody>
                  <a:tcPr/>
                </a:tc>
                <a:extLst>
                  <a:ext uri="{0D108BD9-81ED-4DB2-BD59-A6C34878D82A}">
                    <a16:rowId xmlns:a16="http://schemas.microsoft.com/office/drawing/2014/main" val="10001"/>
                  </a:ext>
                </a:extLst>
              </a:tr>
              <a:tr h="370840">
                <a:tc>
                  <a:txBody>
                    <a:bodyPr/>
                    <a:lstStyle/>
                    <a:p>
                      <a:r>
                        <a:rPr lang="en-US" sz="2400" dirty="0" smtClean="0"/>
                        <a:t>Magnesium Alloys</a:t>
                      </a:r>
                      <a:endParaRPr lang="en-US" sz="2400" dirty="0"/>
                    </a:p>
                  </a:txBody>
                  <a:tcPr/>
                </a:tc>
                <a:tc>
                  <a:txBody>
                    <a:bodyPr/>
                    <a:lstStyle/>
                    <a:p>
                      <a:r>
                        <a:rPr lang="en-US" sz="2400" dirty="0" smtClean="0"/>
                        <a:t>Chloride solutions</a:t>
                      </a:r>
                      <a:endParaRPr lang="en-US" sz="2400" dirty="0"/>
                    </a:p>
                  </a:txBody>
                  <a:tcPr/>
                </a:tc>
                <a:extLst>
                  <a:ext uri="{0D108BD9-81ED-4DB2-BD59-A6C34878D82A}">
                    <a16:rowId xmlns:a16="http://schemas.microsoft.com/office/drawing/2014/main" val="10002"/>
                  </a:ext>
                </a:extLst>
              </a:tr>
              <a:tr h="370840">
                <a:tc>
                  <a:txBody>
                    <a:bodyPr/>
                    <a:lstStyle/>
                    <a:p>
                      <a:r>
                        <a:rPr lang="en-US" sz="2400" dirty="0" smtClean="0"/>
                        <a:t>Copper Alloys</a:t>
                      </a:r>
                      <a:endParaRPr lang="en-US" sz="2400" dirty="0"/>
                    </a:p>
                  </a:txBody>
                  <a:tcPr/>
                </a:tc>
                <a:tc>
                  <a:txBody>
                    <a:bodyPr/>
                    <a:lstStyle/>
                    <a:p>
                      <a:r>
                        <a:rPr lang="en-US" sz="2400" dirty="0" smtClean="0"/>
                        <a:t>Ammonia + oxygen + water</a:t>
                      </a:r>
                    </a:p>
                    <a:p>
                      <a:r>
                        <a:rPr lang="en-US" sz="2400" dirty="0" smtClean="0"/>
                        <a:t>Amines + oxygen + water</a:t>
                      </a:r>
                    </a:p>
                    <a:p>
                      <a:r>
                        <a:rPr lang="en-US" sz="2400" dirty="0" smtClean="0"/>
                        <a:t>Nitric acid </a:t>
                      </a:r>
                      <a:r>
                        <a:rPr lang="en-US" sz="2400" dirty="0" err="1" smtClean="0"/>
                        <a:t>vapour</a:t>
                      </a:r>
                      <a:endParaRPr lang="en-US" sz="2400" dirty="0" smtClean="0"/>
                    </a:p>
                    <a:p>
                      <a:r>
                        <a:rPr lang="en-US" sz="2400" dirty="0" smtClean="0"/>
                        <a:t>Steam </a:t>
                      </a:r>
                      <a:endParaRPr lang="en-US" sz="2400" dirty="0"/>
                    </a:p>
                  </a:txBody>
                  <a:tcPr/>
                </a:tc>
                <a:extLst>
                  <a:ext uri="{0D108BD9-81ED-4DB2-BD59-A6C34878D82A}">
                    <a16:rowId xmlns:a16="http://schemas.microsoft.com/office/drawing/2014/main" val="10003"/>
                  </a:ext>
                </a:extLst>
              </a:tr>
              <a:tr h="370840">
                <a:tc>
                  <a:txBody>
                    <a:bodyPr/>
                    <a:lstStyle/>
                    <a:p>
                      <a:r>
                        <a:rPr lang="en-US" sz="2400" dirty="0" smtClean="0"/>
                        <a:t>Carbon and Low</a:t>
                      </a:r>
                      <a:r>
                        <a:rPr lang="en-US" sz="2400" baseline="0" dirty="0" smtClean="0"/>
                        <a:t> Alloy Steels</a:t>
                      </a:r>
                      <a:endParaRPr lang="en-US" sz="2400" dirty="0"/>
                    </a:p>
                  </a:txBody>
                  <a:tcPr/>
                </a:tc>
                <a:tc>
                  <a:txBody>
                    <a:bodyPr/>
                    <a:lstStyle/>
                    <a:p>
                      <a:r>
                        <a:rPr lang="en-US" sz="2400" dirty="0" smtClean="0"/>
                        <a:t>Nitrate solutions</a:t>
                      </a:r>
                    </a:p>
                    <a:p>
                      <a:r>
                        <a:rPr lang="en-US" sz="2400" dirty="0" smtClean="0"/>
                        <a:t>Caustic solutions</a:t>
                      </a:r>
                    </a:p>
                    <a:p>
                      <a:r>
                        <a:rPr lang="en-US" sz="2400" dirty="0" smtClean="0"/>
                        <a:t>Carbonate solutions</a:t>
                      </a:r>
                    </a:p>
                    <a:p>
                      <a:r>
                        <a:rPr lang="en-US" sz="2400" dirty="0" smtClean="0"/>
                        <a:t>Alkanol amines + carbon dioxide</a:t>
                      </a:r>
                      <a:endParaRPr lang="en-US" sz="2400"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16973551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Susceptibility to Stress Corrosion Cracking</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47509853"/>
              </p:ext>
            </p:extLst>
          </p:nvPr>
        </p:nvGraphicFramePr>
        <p:xfrm>
          <a:off x="838200" y="1825625"/>
          <a:ext cx="10515600" cy="3261360"/>
        </p:xfrm>
        <a:graphic>
          <a:graphicData uri="http://schemas.openxmlformats.org/drawingml/2006/table">
            <a:tbl>
              <a:tblPr firstRow="1" bandRow="1">
                <a:tableStyleId>{5C22544A-7EE6-4342-B048-85BDC9FD1C3A}</a:tableStyleId>
              </a:tblPr>
              <a:tblGrid>
                <a:gridCol w="4802746">
                  <a:extLst>
                    <a:ext uri="{9D8B030D-6E8A-4147-A177-3AD203B41FA5}">
                      <a16:colId xmlns:a16="http://schemas.microsoft.com/office/drawing/2014/main" val="20000"/>
                    </a:ext>
                  </a:extLst>
                </a:gridCol>
                <a:gridCol w="5712854">
                  <a:extLst>
                    <a:ext uri="{9D8B030D-6E8A-4147-A177-3AD203B41FA5}">
                      <a16:colId xmlns:a16="http://schemas.microsoft.com/office/drawing/2014/main" val="20001"/>
                    </a:ext>
                  </a:extLst>
                </a:gridCol>
              </a:tblGrid>
              <a:tr h="370840">
                <a:tc>
                  <a:txBody>
                    <a:bodyPr/>
                    <a:lstStyle/>
                    <a:p>
                      <a:r>
                        <a:rPr lang="en-US" sz="2800" dirty="0" smtClean="0"/>
                        <a:t>Alloy</a:t>
                      </a:r>
                      <a:endParaRPr lang="en-US" sz="2800" dirty="0"/>
                    </a:p>
                  </a:txBody>
                  <a:tcPr/>
                </a:tc>
                <a:tc>
                  <a:txBody>
                    <a:bodyPr/>
                    <a:lstStyle/>
                    <a:p>
                      <a:r>
                        <a:rPr lang="en-US" sz="2800" dirty="0" smtClean="0"/>
                        <a:t>Environment</a:t>
                      </a:r>
                      <a:endParaRPr lang="en-US" sz="2800" dirty="0"/>
                    </a:p>
                  </a:txBody>
                  <a:tcPr/>
                </a:tc>
                <a:extLst>
                  <a:ext uri="{0D108BD9-81ED-4DB2-BD59-A6C34878D82A}">
                    <a16:rowId xmlns:a16="http://schemas.microsoft.com/office/drawing/2014/main" val="10000"/>
                  </a:ext>
                </a:extLst>
              </a:tr>
              <a:tr h="370840">
                <a:tc>
                  <a:txBody>
                    <a:bodyPr/>
                    <a:lstStyle/>
                    <a:p>
                      <a:r>
                        <a:rPr lang="en-US" sz="2400" dirty="0" smtClean="0"/>
                        <a:t>Carbon and Low Alloy Steels</a:t>
                      </a:r>
                      <a:endParaRPr lang="en-US" sz="2400" dirty="0"/>
                    </a:p>
                  </a:txBody>
                  <a:tcPr/>
                </a:tc>
                <a:tc>
                  <a:txBody>
                    <a:bodyPr/>
                    <a:lstStyle/>
                    <a:p>
                      <a:r>
                        <a:rPr lang="en-US" sz="2400" dirty="0" smtClean="0"/>
                        <a:t>Carbon</a:t>
                      </a:r>
                      <a:r>
                        <a:rPr lang="en-US" sz="2400" baseline="0" dirty="0" smtClean="0"/>
                        <a:t> monoxide – Carbon dioxide + water</a:t>
                      </a:r>
                    </a:p>
                    <a:p>
                      <a:r>
                        <a:rPr lang="en-US" sz="2400" baseline="0" dirty="0" smtClean="0"/>
                        <a:t>Anhydrous ammonia + air</a:t>
                      </a:r>
                    </a:p>
                    <a:p>
                      <a:r>
                        <a:rPr lang="en-US" sz="2400" baseline="0" dirty="0" smtClean="0"/>
                        <a:t>Hydrogen Cyanide Solutions</a:t>
                      </a:r>
                      <a:endParaRPr lang="en-US" sz="2400" dirty="0"/>
                    </a:p>
                  </a:txBody>
                  <a:tcPr/>
                </a:tc>
                <a:extLst>
                  <a:ext uri="{0D108BD9-81ED-4DB2-BD59-A6C34878D82A}">
                    <a16:rowId xmlns:a16="http://schemas.microsoft.com/office/drawing/2014/main" val="10001"/>
                  </a:ext>
                </a:extLst>
              </a:tr>
              <a:tr h="370840">
                <a:tc>
                  <a:txBody>
                    <a:bodyPr/>
                    <a:lstStyle/>
                    <a:p>
                      <a:r>
                        <a:rPr lang="en-US" sz="2400" dirty="0" smtClean="0"/>
                        <a:t>Austenitic Stainless Steels and some Ferritic and Duplex Stainless Steels</a:t>
                      </a:r>
                      <a:endParaRPr lang="en-US" sz="2400" dirty="0"/>
                    </a:p>
                  </a:txBody>
                  <a:tcPr/>
                </a:tc>
                <a:tc>
                  <a:txBody>
                    <a:bodyPr/>
                    <a:lstStyle/>
                    <a:p>
                      <a:r>
                        <a:rPr lang="en-US" sz="2400" dirty="0" smtClean="0"/>
                        <a:t>Chloride and bromide solutions</a:t>
                      </a:r>
                    </a:p>
                    <a:p>
                      <a:r>
                        <a:rPr lang="en-US" sz="2400" dirty="0" smtClean="0"/>
                        <a:t>Organic chlorides and bromides + water</a:t>
                      </a:r>
                    </a:p>
                    <a:p>
                      <a:r>
                        <a:rPr lang="en-US" sz="2400" dirty="0" smtClean="0"/>
                        <a:t>Caustic solutions</a:t>
                      </a:r>
                    </a:p>
                    <a:p>
                      <a:r>
                        <a:rPr lang="en-US" sz="2400" dirty="0" smtClean="0"/>
                        <a:t>H</a:t>
                      </a:r>
                      <a:r>
                        <a:rPr lang="en-US" sz="2400" baseline="-25000" dirty="0" smtClean="0"/>
                        <a:t>2</a:t>
                      </a:r>
                      <a:r>
                        <a:rPr lang="en-US" sz="2400" dirty="0" smtClean="0"/>
                        <a:t>S solutions – chlorides or oxidants</a:t>
                      </a:r>
                      <a:endParaRPr lang="en-US" sz="2400"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10441263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Susceptibility to Stress Corrosion Cracking</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44595393"/>
              </p:ext>
            </p:extLst>
          </p:nvPr>
        </p:nvGraphicFramePr>
        <p:xfrm>
          <a:off x="838200" y="1825625"/>
          <a:ext cx="10515600" cy="3261360"/>
        </p:xfrm>
        <a:graphic>
          <a:graphicData uri="http://schemas.openxmlformats.org/drawingml/2006/table">
            <a:tbl>
              <a:tblPr firstRow="1" bandRow="1">
                <a:tableStyleId>{5C22544A-7EE6-4342-B048-85BDC9FD1C3A}</a:tableStyleId>
              </a:tblPr>
              <a:tblGrid>
                <a:gridCol w="4236076">
                  <a:extLst>
                    <a:ext uri="{9D8B030D-6E8A-4147-A177-3AD203B41FA5}">
                      <a16:colId xmlns:a16="http://schemas.microsoft.com/office/drawing/2014/main" val="20000"/>
                    </a:ext>
                  </a:extLst>
                </a:gridCol>
                <a:gridCol w="6279524">
                  <a:extLst>
                    <a:ext uri="{9D8B030D-6E8A-4147-A177-3AD203B41FA5}">
                      <a16:colId xmlns:a16="http://schemas.microsoft.com/office/drawing/2014/main" val="20001"/>
                    </a:ext>
                  </a:extLst>
                </a:gridCol>
              </a:tblGrid>
              <a:tr h="370840">
                <a:tc>
                  <a:txBody>
                    <a:bodyPr/>
                    <a:lstStyle/>
                    <a:p>
                      <a:r>
                        <a:rPr lang="en-US" sz="2800" dirty="0" smtClean="0"/>
                        <a:t>Alloy</a:t>
                      </a:r>
                      <a:endParaRPr lang="en-US" sz="2800" dirty="0"/>
                    </a:p>
                  </a:txBody>
                  <a:tcPr/>
                </a:tc>
                <a:tc>
                  <a:txBody>
                    <a:bodyPr/>
                    <a:lstStyle/>
                    <a:p>
                      <a:r>
                        <a:rPr lang="en-US" sz="2800" dirty="0" smtClean="0"/>
                        <a:t>Environment</a:t>
                      </a:r>
                      <a:endParaRPr lang="en-US" sz="2800" dirty="0"/>
                    </a:p>
                  </a:txBody>
                  <a:tcPr/>
                </a:tc>
                <a:extLst>
                  <a:ext uri="{0D108BD9-81ED-4DB2-BD59-A6C34878D82A}">
                    <a16:rowId xmlns:a16="http://schemas.microsoft.com/office/drawing/2014/main" val="10000"/>
                  </a:ext>
                </a:extLst>
              </a:tr>
              <a:tr h="370840">
                <a:tc>
                  <a:txBody>
                    <a:bodyPr/>
                    <a:lstStyle/>
                    <a:p>
                      <a:r>
                        <a:rPr lang="en-US" sz="2400" dirty="0" smtClean="0"/>
                        <a:t>Nickel Alloys</a:t>
                      </a:r>
                      <a:endParaRPr lang="en-US" sz="2400" dirty="0"/>
                    </a:p>
                  </a:txBody>
                  <a:tcPr/>
                </a:tc>
                <a:tc>
                  <a:txBody>
                    <a:bodyPr/>
                    <a:lstStyle/>
                    <a:p>
                      <a:r>
                        <a:rPr lang="en-US" sz="2400" dirty="0" smtClean="0"/>
                        <a:t>Caustic solutions</a:t>
                      </a:r>
                    </a:p>
                    <a:p>
                      <a:r>
                        <a:rPr lang="en-US" sz="2400" dirty="0" smtClean="0"/>
                        <a:t>Fused caustic</a:t>
                      </a:r>
                    </a:p>
                    <a:p>
                      <a:r>
                        <a:rPr lang="en-US" sz="2400" dirty="0" smtClean="0"/>
                        <a:t>Hydrofluoric acid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H</a:t>
                      </a:r>
                      <a:r>
                        <a:rPr lang="en-US" sz="2400" baseline="-25000" dirty="0" smtClean="0"/>
                        <a:t>2</a:t>
                      </a:r>
                      <a:r>
                        <a:rPr lang="en-US" sz="2400" dirty="0" smtClean="0"/>
                        <a:t>S solutions – chlorides or oxidants</a:t>
                      </a:r>
                    </a:p>
                  </a:txBody>
                  <a:tcPr/>
                </a:tc>
                <a:extLst>
                  <a:ext uri="{0D108BD9-81ED-4DB2-BD59-A6C34878D82A}">
                    <a16:rowId xmlns:a16="http://schemas.microsoft.com/office/drawing/2014/main" val="10001"/>
                  </a:ext>
                </a:extLst>
              </a:tr>
              <a:tr h="370840">
                <a:tc>
                  <a:txBody>
                    <a:bodyPr/>
                    <a:lstStyle/>
                    <a:p>
                      <a:r>
                        <a:rPr lang="en-US" sz="2400" dirty="0" smtClean="0"/>
                        <a:t>Titanium Alloys</a:t>
                      </a:r>
                      <a:endParaRPr lang="en-US" sz="2400" dirty="0"/>
                    </a:p>
                  </a:txBody>
                  <a:tcPr/>
                </a:tc>
                <a:tc>
                  <a:txBody>
                    <a:bodyPr/>
                    <a:lstStyle/>
                    <a:p>
                      <a:r>
                        <a:rPr lang="en-US" sz="2400" dirty="0" smtClean="0"/>
                        <a:t>Aqueous salt systems</a:t>
                      </a:r>
                    </a:p>
                    <a:p>
                      <a:r>
                        <a:rPr lang="en-US" sz="2400" dirty="0" smtClean="0"/>
                        <a:t>Methanol plus halides</a:t>
                      </a:r>
                    </a:p>
                    <a:p>
                      <a:r>
                        <a:rPr lang="en-US" sz="2400" dirty="0" smtClean="0"/>
                        <a:t>Nitrogen tetroxide</a:t>
                      </a:r>
                      <a:endParaRPr lang="en-US" sz="2400"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95251732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Erosion</a:t>
            </a:r>
            <a:endParaRPr lang="en-US" dirty="0"/>
          </a:p>
        </p:txBody>
      </p:sp>
      <p:sp>
        <p:nvSpPr>
          <p:cNvPr id="3" name="Content Placeholder 2"/>
          <p:cNvSpPr>
            <a:spLocks noGrp="1"/>
          </p:cNvSpPr>
          <p:nvPr>
            <p:ph idx="1"/>
          </p:nvPr>
        </p:nvSpPr>
        <p:spPr/>
        <p:txBody>
          <a:bodyPr>
            <a:normAutofit/>
          </a:bodyPr>
          <a:lstStyle/>
          <a:p>
            <a:r>
              <a:rPr lang="en-US" sz="3200" dirty="0" smtClean="0"/>
              <a:t>Is the removal of the surface of a material by abrasion</a:t>
            </a:r>
          </a:p>
          <a:p>
            <a:r>
              <a:rPr lang="en-US" sz="3200" dirty="0" smtClean="0"/>
              <a:t>Hard particles impact the surface causing surface wear resulting in loss of material</a:t>
            </a:r>
          </a:p>
          <a:p>
            <a:r>
              <a:rPr lang="en-US" sz="3200" dirty="0" smtClean="0"/>
              <a:t>Erosion is fundamentally different to corrosion because it is not an electrochemical process</a:t>
            </a:r>
          </a:p>
          <a:p>
            <a:r>
              <a:rPr lang="en-US" sz="3200" dirty="0" smtClean="0"/>
              <a:t>It depends mainly on the difference in hardness between the material and the impacting particles and the velocity and impact angle</a:t>
            </a:r>
            <a:endParaRPr lang="en-US" sz="3200" dirty="0"/>
          </a:p>
        </p:txBody>
      </p:sp>
    </p:spTree>
    <p:extLst>
      <p:ext uri="{BB962C8B-B14F-4D97-AF65-F5344CB8AC3E}">
        <p14:creationId xmlns:p14="http://schemas.microsoft.com/office/powerpoint/2010/main" val="325569849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Erosion</a:t>
            </a:r>
          </a:p>
        </p:txBody>
      </p:sp>
      <p:sp>
        <p:nvSpPr>
          <p:cNvPr id="3" name="Content Placeholder 2"/>
          <p:cNvSpPr>
            <a:spLocks noGrp="1"/>
          </p:cNvSpPr>
          <p:nvPr>
            <p:ph idx="1"/>
          </p:nvPr>
        </p:nvSpPr>
        <p:spPr/>
        <p:txBody>
          <a:bodyPr>
            <a:normAutofit/>
          </a:bodyPr>
          <a:lstStyle/>
          <a:p>
            <a:r>
              <a:rPr lang="en-US" sz="3200" dirty="0" smtClean="0"/>
              <a:t>Erosion is often found in systems where solids are transported, e.g. systems containing sand, solid products or </a:t>
            </a:r>
            <a:r>
              <a:rPr lang="en-US" sz="3200" dirty="0" err="1" smtClean="0"/>
              <a:t>slurrys</a:t>
            </a:r>
            <a:endParaRPr lang="en-US" sz="3200" dirty="0" smtClean="0"/>
          </a:p>
          <a:p>
            <a:r>
              <a:rPr lang="en-US" sz="3200" dirty="0" smtClean="0"/>
              <a:t>Additionally, erosion can be caused by the impact of liquid particles, e.g. in condensing steam system</a:t>
            </a:r>
            <a:endParaRPr lang="en-US" sz="3200" dirty="0"/>
          </a:p>
        </p:txBody>
      </p:sp>
    </p:spTree>
    <p:extLst>
      <p:ext uri="{BB962C8B-B14F-4D97-AF65-F5344CB8AC3E}">
        <p14:creationId xmlns:p14="http://schemas.microsoft.com/office/powerpoint/2010/main" val="113762431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Erosion</a:t>
            </a:r>
            <a:endParaRPr lang="en-US" dirty="0"/>
          </a:p>
        </p:txBody>
      </p:sp>
      <p:pic>
        <p:nvPicPr>
          <p:cNvPr id="3074" name="Picture 2" descr="Image result for erosion corros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00766" y="2019817"/>
            <a:ext cx="9478851" cy="42135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655492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Corrosion Under Insulation (CUI)</a:t>
            </a:r>
            <a:endParaRPr lang="en-US" dirty="0"/>
          </a:p>
        </p:txBody>
      </p:sp>
      <p:sp>
        <p:nvSpPr>
          <p:cNvPr id="3" name="Content Placeholder 2"/>
          <p:cNvSpPr>
            <a:spLocks noGrp="1"/>
          </p:cNvSpPr>
          <p:nvPr>
            <p:ph idx="1"/>
          </p:nvPr>
        </p:nvSpPr>
        <p:spPr>
          <a:xfrm>
            <a:off x="1506828" y="1825625"/>
            <a:ext cx="9144000" cy="4351338"/>
          </a:xfrm>
        </p:spPr>
        <p:txBody>
          <a:bodyPr>
            <a:normAutofit/>
          </a:bodyPr>
          <a:lstStyle/>
          <a:p>
            <a:r>
              <a:rPr lang="en-US" sz="3200" dirty="0" smtClean="0"/>
              <a:t>The presence of external insulation coverings on pipelines and vessels can lead to corrosion which is much more severe than would be expected if the equipment was uncoated</a:t>
            </a:r>
            <a:endParaRPr lang="en-US" sz="3200" dirty="0"/>
          </a:p>
        </p:txBody>
      </p:sp>
    </p:spTree>
    <p:extLst>
      <p:ext uri="{BB962C8B-B14F-4D97-AF65-F5344CB8AC3E}">
        <p14:creationId xmlns:p14="http://schemas.microsoft.com/office/powerpoint/2010/main" val="166342329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Corrosion Under Insulation (CUI)</a:t>
            </a:r>
          </a:p>
        </p:txBody>
      </p:sp>
      <p:sp>
        <p:nvSpPr>
          <p:cNvPr id="3" name="Content Placeholder 2"/>
          <p:cNvSpPr>
            <a:spLocks noGrp="1"/>
          </p:cNvSpPr>
          <p:nvPr>
            <p:ph idx="1"/>
          </p:nvPr>
        </p:nvSpPr>
        <p:spPr/>
        <p:txBody>
          <a:bodyPr>
            <a:normAutofit/>
          </a:bodyPr>
          <a:lstStyle/>
          <a:p>
            <a:pPr marL="0" indent="0">
              <a:buNone/>
            </a:pPr>
            <a:r>
              <a:rPr lang="en-US" sz="3200" b="1" dirty="0" smtClean="0"/>
              <a:t>Several reasons for this to happen</a:t>
            </a:r>
            <a:endParaRPr lang="en-US" sz="3200" dirty="0" smtClean="0"/>
          </a:p>
          <a:p>
            <a:pPr marL="514350" indent="-514350">
              <a:buAutoNum type="arabicPeriod"/>
            </a:pPr>
            <a:r>
              <a:rPr lang="en-US" sz="3200" dirty="0" smtClean="0"/>
              <a:t>The insulation creates a creviced area at the surface of the metal which can retain water</a:t>
            </a:r>
          </a:p>
          <a:p>
            <a:pPr marL="514350" indent="-514350">
              <a:buAutoNum type="arabicPeriod"/>
            </a:pPr>
            <a:r>
              <a:rPr lang="en-US" sz="3200" dirty="0" smtClean="0"/>
              <a:t>The insulation itself may absorb or wick water</a:t>
            </a:r>
          </a:p>
          <a:p>
            <a:pPr marL="514350" indent="-514350">
              <a:buAutoNum type="arabicPeriod"/>
            </a:pPr>
            <a:r>
              <a:rPr lang="en-US" sz="3200" dirty="0" smtClean="0"/>
              <a:t>The insulation material may contain contaminates which increase the corrosion rate</a:t>
            </a:r>
          </a:p>
          <a:p>
            <a:pPr marL="514350" indent="-514350">
              <a:buAutoNum type="arabicPeriod"/>
            </a:pPr>
            <a:r>
              <a:rPr lang="en-US" sz="3200" dirty="0" smtClean="0"/>
              <a:t>The insulation hides from view almost all visual evidence of corrosion occurring underneath</a:t>
            </a:r>
            <a:endParaRPr lang="en-US" sz="3200" dirty="0"/>
          </a:p>
        </p:txBody>
      </p:sp>
    </p:spTree>
    <p:extLst>
      <p:ext uri="{BB962C8B-B14F-4D97-AF65-F5344CB8AC3E}">
        <p14:creationId xmlns:p14="http://schemas.microsoft.com/office/powerpoint/2010/main" val="181729845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Corrosion Under Insulation (CUI)</a:t>
            </a:r>
          </a:p>
        </p:txBody>
      </p:sp>
      <p:sp>
        <p:nvSpPr>
          <p:cNvPr id="3" name="Content Placeholder 2"/>
          <p:cNvSpPr>
            <a:spLocks noGrp="1"/>
          </p:cNvSpPr>
          <p:nvPr>
            <p:ph idx="1"/>
          </p:nvPr>
        </p:nvSpPr>
        <p:spPr/>
        <p:txBody>
          <a:bodyPr>
            <a:normAutofit/>
          </a:bodyPr>
          <a:lstStyle/>
          <a:p>
            <a:pPr marL="0" indent="0">
              <a:buNone/>
            </a:pPr>
            <a:r>
              <a:rPr lang="en-US" sz="3200" b="1" dirty="0" smtClean="0"/>
              <a:t>Two main sources of water under insulation are: -</a:t>
            </a:r>
            <a:endParaRPr lang="en-US" sz="3200" dirty="0" smtClean="0"/>
          </a:p>
          <a:p>
            <a:pPr marL="0" indent="0">
              <a:buNone/>
            </a:pPr>
            <a:endParaRPr lang="en-US" sz="3200" b="1" dirty="0"/>
          </a:p>
          <a:p>
            <a:pPr marL="514350" indent="-514350">
              <a:buAutoNum type="arabicPeriod"/>
            </a:pPr>
            <a:r>
              <a:rPr lang="en-US" sz="3200" dirty="0" smtClean="0"/>
              <a:t>Condensation</a:t>
            </a:r>
          </a:p>
          <a:p>
            <a:pPr marL="514350" indent="-514350">
              <a:buAutoNum type="arabicPeriod"/>
            </a:pPr>
            <a:r>
              <a:rPr lang="en-US" sz="3200" dirty="0" smtClean="0"/>
              <a:t>External sources such as rain, cooling tower discharge, condensate dripping from cold equipment above, steam discharge, process liquid spillage</a:t>
            </a:r>
            <a:endParaRPr lang="en-US" sz="3200" dirty="0"/>
          </a:p>
        </p:txBody>
      </p:sp>
    </p:spTree>
    <p:extLst>
      <p:ext uri="{BB962C8B-B14F-4D97-AF65-F5344CB8AC3E}">
        <p14:creationId xmlns:p14="http://schemas.microsoft.com/office/powerpoint/2010/main" val="176318372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Corrosion Under Insulation</a:t>
            </a:r>
            <a:endParaRPr lang="en-US" dirty="0"/>
          </a:p>
        </p:txBody>
      </p:sp>
      <p:pic>
        <p:nvPicPr>
          <p:cNvPr id="4098" name="Picture 2" descr="Image result for corrosion under insula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38648" y="1957589"/>
            <a:ext cx="9105363" cy="4301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395513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7426"/>
            <a:ext cx="10515600" cy="759854"/>
          </a:xfrm>
        </p:spPr>
        <p:txBody>
          <a:bodyPr/>
          <a:lstStyle/>
          <a:p>
            <a:pPr algn="ctr"/>
            <a:r>
              <a:rPr lang="en-US" dirty="0" smtClean="0"/>
              <a:t>Forms of Corrosion Found Under Insulation</a:t>
            </a:r>
            <a:endParaRPr lang="en-US" dirty="0"/>
          </a:p>
        </p:txBody>
      </p:sp>
      <p:sp>
        <p:nvSpPr>
          <p:cNvPr id="3" name="Content Placeholder 2"/>
          <p:cNvSpPr>
            <a:spLocks noGrp="1"/>
          </p:cNvSpPr>
          <p:nvPr>
            <p:ph idx="1"/>
          </p:nvPr>
        </p:nvSpPr>
        <p:spPr>
          <a:xfrm>
            <a:off x="838200" y="927280"/>
            <a:ext cx="10515600" cy="5666703"/>
          </a:xfrm>
        </p:spPr>
        <p:txBody>
          <a:bodyPr>
            <a:normAutofit lnSpcReduction="10000"/>
          </a:bodyPr>
          <a:lstStyle/>
          <a:p>
            <a:r>
              <a:rPr lang="en-US" sz="3200" dirty="0" smtClean="0"/>
              <a:t>Moisture trapped under insulation would be expected to cause general corrosion of carbon steels at areas of uncoated pipework</a:t>
            </a:r>
          </a:p>
          <a:p>
            <a:r>
              <a:rPr lang="en-US" sz="3200" dirty="0" smtClean="0"/>
              <a:t>The level of general corrosion observed would depend upon the existence, quality and condition of the coating system applied to the steel below the insulation</a:t>
            </a:r>
          </a:p>
          <a:p>
            <a:r>
              <a:rPr lang="en-US" sz="3200" dirty="0" smtClean="0"/>
              <a:t>At stainless steels localized corrosion would be expected particularly if chloride contamination is present under the insulation which may lead to localized corrosion in the form of pitting and crevice corrosion</a:t>
            </a:r>
          </a:p>
          <a:p>
            <a:r>
              <a:rPr lang="en-US" sz="3200" dirty="0" smtClean="0"/>
              <a:t>Additionally, cracking in the form of stress corrosion cracking or corrosion fatigue may be observed in susceptible areas</a:t>
            </a:r>
            <a:endParaRPr lang="en-US" sz="3200" dirty="0"/>
          </a:p>
        </p:txBody>
      </p:sp>
    </p:spTree>
    <p:extLst>
      <p:ext uri="{BB962C8B-B14F-4D97-AF65-F5344CB8AC3E}">
        <p14:creationId xmlns:p14="http://schemas.microsoft.com/office/powerpoint/2010/main" val="364754623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Inspection of Insulated Equipment</a:t>
            </a:r>
            <a:endParaRPr lang="en-US" dirty="0"/>
          </a:p>
        </p:txBody>
      </p:sp>
      <p:sp>
        <p:nvSpPr>
          <p:cNvPr id="3" name="Content Placeholder 2"/>
          <p:cNvSpPr>
            <a:spLocks noGrp="1"/>
          </p:cNvSpPr>
          <p:nvPr>
            <p:ph idx="1"/>
          </p:nvPr>
        </p:nvSpPr>
        <p:spPr/>
        <p:txBody>
          <a:bodyPr>
            <a:normAutofit/>
          </a:bodyPr>
          <a:lstStyle/>
          <a:p>
            <a:r>
              <a:rPr lang="en-US" sz="3200" dirty="0" smtClean="0"/>
              <a:t>Visual inspections should begin by identifying areas where damage and breaks to weather proofing potentially allowing water ingress are visible</a:t>
            </a:r>
          </a:p>
          <a:p>
            <a:r>
              <a:rPr lang="en-US" sz="3200" dirty="0" smtClean="0"/>
              <a:t>Additionally swollen or misshapen insulation can indicate the presence of rust build up below the insulation</a:t>
            </a:r>
            <a:endParaRPr lang="en-US" sz="3200" dirty="0"/>
          </a:p>
        </p:txBody>
      </p:sp>
    </p:spTree>
    <p:extLst>
      <p:ext uri="{BB962C8B-B14F-4D97-AF65-F5344CB8AC3E}">
        <p14:creationId xmlns:p14="http://schemas.microsoft.com/office/powerpoint/2010/main" val="283501730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Inspection of Insulated Equipment</a:t>
            </a:r>
          </a:p>
        </p:txBody>
      </p:sp>
      <p:sp>
        <p:nvSpPr>
          <p:cNvPr id="3" name="Content Placeholder 2"/>
          <p:cNvSpPr>
            <a:spLocks noGrp="1"/>
          </p:cNvSpPr>
          <p:nvPr>
            <p:ph idx="1"/>
          </p:nvPr>
        </p:nvSpPr>
        <p:spPr/>
        <p:txBody>
          <a:bodyPr>
            <a:normAutofit/>
          </a:bodyPr>
          <a:lstStyle/>
          <a:p>
            <a:pPr marL="0" indent="0">
              <a:buNone/>
            </a:pPr>
            <a:r>
              <a:rPr lang="en-US" sz="3200" dirty="0" smtClean="0"/>
              <a:t>If no areas of damaged weather proofing are visible then inspections should concentrate on the following areas: -</a:t>
            </a:r>
          </a:p>
          <a:p>
            <a:pPr marL="514350" indent="-514350">
              <a:buAutoNum type="arabicPeriod"/>
            </a:pPr>
            <a:r>
              <a:rPr lang="en-US" sz="3200" dirty="0" smtClean="0"/>
              <a:t>Surfaces exposed to frequent hot to cold cycles</a:t>
            </a:r>
          </a:p>
          <a:p>
            <a:pPr marL="514350" indent="-514350">
              <a:buAutoNum type="arabicPeriod"/>
            </a:pPr>
            <a:r>
              <a:rPr lang="en-US" sz="3200" dirty="0" smtClean="0"/>
              <a:t>Cold temperature equipment with parts which project through the insulation</a:t>
            </a:r>
          </a:p>
          <a:p>
            <a:pPr marL="514350" indent="-514350">
              <a:buAutoNum type="arabicPeriod"/>
            </a:pPr>
            <a:r>
              <a:rPr lang="en-US" sz="3200" dirty="0" smtClean="0"/>
              <a:t>Interfaces between hot and cold equipment</a:t>
            </a:r>
          </a:p>
          <a:p>
            <a:pPr marL="514350" indent="-514350">
              <a:buAutoNum type="arabicPeriod"/>
            </a:pPr>
            <a:r>
              <a:rPr lang="en-US" sz="3200" dirty="0" smtClean="0"/>
              <a:t>Horizontal pipework especially where there are joints and branches extending from the base</a:t>
            </a:r>
            <a:endParaRPr lang="en-US" sz="3200" dirty="0"/>
          </a:p>
        </p:txBody>
      </p:sp>
    </p:spTree>
    <p:extLst>
      <p:ext uri="{BB962C8B-B14F-4D97-AF65-F5344CB8AC3E}">
        <p14:creationId xmlns:p14="http://schemas.microsoft.com/office/powerpoint/2010/main" val="190485451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Inspection Techniques</a:t>
            </a:r>
            <a:endParaRPr lang="en-US" dirty="0"/>
          </a:p>
        </p:txBody>
      </p:sp>
      <p:sp>
        <p:nvSpPr>
          <p:cNvPr id="3" name="Content Placeholder 2"/>
          <p:cNvSpPr>
            <a:spLocks noGrp="1"/>
          </p:cNvSpPr>
          <p:nvPr>
            <p:ph idx="1"/>
          </p:nvPr>
        </p:nvSpPr>
        <p:spPr/>
        <p:txBody>
          <a:bodyPr>
            <a:normAutofit/>
          </a:bodyPr>
          <a:lstStyle/>
          <a:p>
            <a:r>
              <a:rPr lang="en-US" sz="3200" dirty="0" smtClean="0"/>
              <a:t>Visual inspection of the surface for evidence of dampness, coating defects and surface rusting</a:t>
            </a:r>
          </a:p>
          <a:p>
            <a:r>
              <a:rPr lang="en-US" sz="3200" dirty="0" smtClean="0"/>
              <a:t>Ultrasonic wall thickness measurements can be taken to assess the level of wall loss due to general corrosion</a:t>
            </a:r>
          </a:p>
          <a:p>
            <a:r>
              <a:rPr lang="en-US" sz="3200" dirty="0" smtClean="0"/>
              <a:t>For stainless steels where no general corrosion would be expected a visual inspection for evidence of localised areas of rust staining indicating the presence of pit or </a:t>
            </a:r>
            <a:r>
              <a:rPr lang="en-US" sz="3200" smtClean="0"/>
              <a:t>crevice corrosion</a:t>
            </a:r>
            <a:endParaRPr lang="en-US" sz="3200" dirty="0"/>
          </a:p>
        </p:txBody>
      </p:sp>
    </p:spTree>
    <p:extLst>
      <p:ext uri="{BB962C8B-B14F-4D97-AF65-F5344CB8AC3E}">
        <p14:creationId xmlns:p14="http://schemas.microsoft.com/office/powerpoint/2010/main" val="82627690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Inspection of Pipework</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By spot removal of insulation poses two problems</a:t>
            </a:r>
          </a:p>
          <a:p>
            <a:pPr marL="514350" indent="-514350">
              <a:buAutoNum type="arabicPeriod"/>
            </a:pPr>
            <a:r>
              <a:rPr lang="en-US" sz="3200" dirty="0" smtClean="0"/>
              <a:t>Firstly, the removal of some insulation sections creates a break in the weather proofing and a potential entry point for water ingress in the future</a:t>
            </a:r>
          </a:p>
          <a:p>
            <a:pPr marL="514350" indent="-514350">
              <a:buAutoNum type="arabicPeriod"/>
            </a:pPr>
            <a:r>
              <a:rPr lang="en-US" sz="3200" dirty="0" smtClean="0"/>
              <a:t>Only a small percentage of the structure can be inspected in this way which has the potential to miss defect areas</a:t>
            </a:r>
            <a:endParaRPr lang="en-US" sz="3200" dirty="0"/>
          </a:p>
        </p:txBody>
      </p:sp>
    </p:spTree>
    <p:extLst>
      <p:ext uri="{BB962C8B-B14F-4D97-AF65-F5344CB8AC3E}">
        <p14:creationId xmlns:p14="http://schemas.microsoft.com/office/powerpoint/2010/main" val="413775814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Inspection Techniques</a:t>
            </a:r>
          </a:p>
        </p:txBody>
      </p:sp>
      <p:sp>
        <p:nvSpPr>
          <p:cNvPr id="3" name="Content Placeholder 2"/>
          <p:cNvSpPr>
            <a:spLocks noGrp="1"/>
          </p:cNvSpPr>
          <p:nvPr>
            <p:ph idx="1"/>
          </p:nvPr>
        </p:nvSpPr>
        <p:spPr>
          <a:xfrm>
            <a:off x="1506828" y="1825625"/>
            <a:ext cx="8822028" cy="4351338"/>
          </a:xfrm>
        </p:spPr>
        <p:txBody>
          <a:bodyPr>
            <a:normAutofit/>
          </a:bodyPr>
          <a:lstStyle/>
          <a:p>
            <a:r>
              <a:rPr lang="en-US" sz="3200" b="1" u="sng" dirty="0" smtClean="0"/>
              <a:t>Flash Radiography</a:t>
            </a:r>
            <a:r>
              <a:rPr lang="en-US" sz="3200" dirty="0" smtClean="0"/>
              <a:t>: - can be used to carry out preventive checks on insulated pipelines, vessels and equipment with diameters up to one meter</a:t>
            </a:r>
          </a:p>
          <a:p>
            <a:r>
              <a:rPr lang="en-US" sz="3200" dirty="0" smtClean="0"/>
              <a:t>An image is produced on medical film which is used to measure any wall thickness loss due to CUI</a:t>
            </a:r>
            <a:endParaRPr lang="en-US" sz="3200" dirty="0"/>
          </a:p>
        </p:txBody>
      </p:sp>
    </p:spTree>
    <p:extLst>
      <p:ext uri="{BB962C8B-B14F-4D97-AF65-F5344CB8AC3E}">
        <p14:creationId xmlns:p14="http://schemas.microsoft.com/office/powerpoint/2010/main" val="139076376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Inspection Techniques</a:t>
            </a:r>
          </a:p>
        </p:txBody>
      </p:sp>
      <p:sp>
        <p:nvSpPr>
          <p:cNvPr id="3" name="Content Placeholder 2"/>
          <p:cNvSpPr>
            <a:spLocks noGrp="1"/>
          </p:cNvSpPr>
          <p:nvPr>
            <p:ph idx="1"/>
          </p:nvPr>
        </p:nvSpPr>
        <p:spPr/>
        <p:txBody>
          <a:bodyPr>
            <a:normAutofit/>
          </a:bodyPr>
          <a:lstStyle/>
          <a:p>
            <a:r>
              <a:rPr lang="en-US" sz="3200" b="1" u="sng" dirty="0" smtClean="0"/>
              <a:t>Guided </a:t>
            </a:r>
            <a:r>
              <a:rPr lang="en-US" sz="3200" b="1" u="sng" dirty="0"/>
              <a:t>W</a:t>
            </a:r>
            <a:r>
              <a:rPr lang="en-US" sz="3200" b="1" u="sng" dirty="0" smtClean="0"/>
              <a:t>ave Ultrasound</a:t>
            </a:r>
            <a:r>
              <a:rPr lang="en-US" sz="3200" dirty="0" smtClean="0"/>
              <a:t>: - measurements can be used to inspect for both internal corrosion and corrosion under insulation</a:t>
            </a:r>
          </a:p>
          <a:p>
            <a:r>
              <a:rPr lang="en-US" sz="3200" dirty="0" smtClean="0"/>
              <a:t>The ring transmits ultrasonic waves through the structure.  The echo of these waves is then used to assess the wall thickness</a:t>
            </a:r>
          </a:p>
          <a:p>
            <a:r>
              <a:rPr lang="en-US" sz="3200" dirty="0" smtClean="0"/>
              <a:t>The waves are able to travel across straight sections, bends supports, welds and even buried or other inaccessible sections</a:t>
            </a:r>
            <a:endParaRPr lang="en-US" sz="3200" dirty="0"/>
          </a:p>
        </p:txBody>
      </p:sp>
    </p:spTree>
    <p:extLst>
      <p:ext uri="{BB962C8B-B14F-4D97-AF65-F5344CB8AC3E}">
        <p14:creationId xmlns:p14="http://schemas.microsoft.com/office/powerpoint/2010/main" val="420351250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Inspection Techniques</a:t>
            </a:r>
          </a:p>
        </p:txBody>
      </p:sp>
      <p:sp>
        <p:nvSpPr>
          <p:cNvPr id="3" name="Content Placeholder 2"/>
          <p:cNvSpPr>
            <a:spLocks noGrp="1"/>
          </p:cNvSpPr>
          <p:nvPr>
            <p:ph idx="1"/>
          </p:nvPr>
        </p:nvSpPr>
        <p:spPr>
          <a:xfrm>
            <a:off x="1609859" y="1825625"/>
            <a:ext cx="9079606" cy="4351338"/>
          </a:xfrm>
        </p:spPr>
        <p:txBody>
          <a:bodyPr>
            <a:normAutofit/>
          </a:bodyPr>
          <a:lstStyle/>
          <a:p>
            <a:r>
              <a:rPr lang="en-US" sz="3200" b="1" u="sng" dirty="0" smtClean="0"/>
              <a:t>Profile Radiography</a:t>
            </a:r>
            <a:r>
              <a:rPr lang="en-US" sz="3200" dirty="0" smtClean="0"/>
              <a:t>: - exposures are made to a small section of the pipe wall from above the insulation</a:t>
            </a:r>
            <a:endParaRPr lang="en-US" sz="3200" b="1" u="sng" dirty="0" smtClean="0"/>
          </a:p>
          <a:p>
            <a:r>
              <a:rPr lang="en-US" sz="3200" dirty="0" smtClean="0"/>
              <a:t>This technique is able to measure wall thickness of pipelines up to 10 inches in diameter over relatively small areas of the surface</a:t>
            </a:r>
            <a:endParaRPr lang="en-US" sz="3200" dirty="0"/>
          </a:p>
        </p:txBody>
      </p:sp>
    </p:spTree>
    <p:extLst>
      <p:ext uri="{BB962C8B-B14F-4D97-AF65-F5344CB8AC3E}">
        <p14:creationId xmlns:p14="http://schemas.microsoft.com/office/powerpoint/2010/main" val="109496608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Machines &amp; Rotating Equipment</a:t>
            </a:r>
          </a:p>
        </p:txBody>
      </p:sp>
      <p:sp>
        <p:nvSpPr>
          <p:cNvPr id="3" name="Content Placeholder 2"/>
          <p:cNvSpPr>
            <a:spLocks noGrp="1"/>
          </p:cNvSpPr>
          <p:nvPr>
            <p:ph idx="1"/>
          </p:nvPr>
        </p:nvSpPr>
        <p:spPr/>
        <p:txBody>
          <a:bodyPr>
            <a:normAutofit lnSpcReduction="10000"/>
          </a:bodyPr>
          <a:lstStyle/>
          <a:p>
            <a:pPr marL="0" indent="0">
              <a:buNone/>
            </a:pPr>
            <a:r>
              <a:rPr lang="en-US" sz="3200" b="1" u="sng" dirty="0" smtClean="0"/>
              <a:t>Examples of Failure</a:t>
            </a:r>
          </a:p>
          <a:p>
            <a:r>
              <a:rPr lang="en-US" sz="3200" dirty="0" smtClean="0"/>
              <a:t>Build up of solids on a fan impeller can cause fatigue failure and ejection of parts</a:t>
            </a:r>
          </a:p>
          <a:p>
            <a:r>
              <a:rPr lang="en-US" sz="3200" dirty="0" smtClean="0"/>
              <a:t>Corrosion or fouling of turbine over-speed protection devices</a:t>
            </a:r>
          </a:p>
          <a:p>
            <a:r>
              <a:rPr lang="en-US" sz="3200" dirty="0" smtClean="0"/>
              <a:t>Valve seizure (particularly important for pressure relief valves)</a:t>
            </a:r>
          </a:p>
          <a:p>
            <a:r>
              <a:rPr lang="en-US" sz="3200" dirty="0" smtClean="0"/>
              <a:t>Fouling of an oil cooler which causes lubrication failure that in turn causes bearing failure, resulting in shaft failure and ultimately, breach of containment</a:t>
            </a:r>
            <a:endParaRPr lang="en-US" sz="3200" dirty="0"/>
          </a:p>
        </p:txBody>
      </p:sp>
    </p:spTree>
    <p:extLst>
      <p:ext uri="{BB962C8B-B14F-4D97-AF65-F5344CB8AC3E}">
        <p14:creationId xmlns:p14="http://schemas.microsoft.com/office/powerpoint/2010/main" val="393025008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Machines &amp; Rotating Equipment</a:t>
            </a:r>
          </a:p>
        </p:txBody>
      </p:sp>
      <p:sp>
        <p:nvSpPr>
          <p:cNvPr id="3" name="Content Placeholder 2"/>
          <p:cNvSpPr>
            <a:spLocks noGrp="1"/>
          </p:cNvSpPr>
          <p:nvPr>
            <p:ph idx="1"/>
          </p:nvPr>
        </p:nvSpPr>
        <p:spPr>
          <a:xfrm>
            <a:off x="1571222" y="1825625"/>
            <a:ext cx="9079605" cy="4351338"/>
          </a:xfrm>
        </p:spPr>
        <p:txBody>
          <a:bodyPr>
            <a:normAutofit/>
          </a:bodyPr>
          <a:lstStyle/>
          <a:p>
            <a:pPr marL="0" indent="0">
              <a:buNone/>
            </a:pPr>
            <a:r>
              <a:rPr lang="en-US" sz="3200" b="1" u="sng" dirty="0"/>
              <a:t>Examples of Failure</a:t>
            </a:r>
          </a:p>
          <a:p>
            <a:r>
              <a:rPr lang="en-US" sz="3200" dirty="0" smtClean="0"/>
              <a:t>Blockage of heat exchanger tubing/pipes</a:t>
            </a:r>
          </a:p>
          <a:p>
            <a:r>
              <a:rPr lang="en-US" sz="3200" dirty="0" smtClean="0"/>
              <a:t>Corrosion of fouling of pumps or fan impellers can reduce throughput and adversely affect the performance of associated equipment, e.g. a cooling system</a:t>
            </a:r>
          </a:p>
          <a:p>
            <a:r>
              <a:rPr lang="en-US" sz="3200" dirty="0" smtClean="0"/>
              <a:t>Vibration of rotating equipment due to being out of balance</a:t>
            </a:r>
            <a:endParaRPr lang="en-US" sz="3200" dirty="0"/>
          </a:p>
        </p:txBody>
      </p:sp>
    </p:spTree>
    <p:extLst>
      <p:ext uri="{BB962C8B-B14F-4D97-AF65-F5344CB8AC3E}">
        <p14:creationId xmlns:p14="http://schemas.microsoft.com/office/powerpoint/2010/main" val="73262247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Fired Heating Equipment</a:t>
            </a:r>
            <a:endParaRPr lang="en-US" dirty="0"/>
          </a:p>
        </p:txBody>
      </p:sp>
      <p:sp>
        <p:nvSpPr>
          <p:cNvPr id="3" name="Content Placeholder 2"/>
          <p:cNvSpPr>
            <a:spLocks noGrp="1"/>
          </p:cNvSpPr>
          <p:nvPr>
            <p:ph idx="1"/>
          </p:nvPr>
        </p:nvSpPr>
        <p:spPr/>
        <p:txBody>
          <a:bodyPr>
            <a:normAutofit/>
          </a:bodyPr>
          <a:lstStyle/>
          <a:p>
            <a:r>
              <a:rPr lang="en-US" sz="3200" dirty="0" smtClean="0"/>
              <a:t>Is subject to ageing both on the fire-side and the process side</a:t>
            </a:r>
          </a:p>
          <a:p>
            <a:r>
              <a:rPr lang="en-US" sz="3200" dirty="0" smtClean="0"/>
              <a:t>Normal ageing processes apply, e.g. corrosion, stress corrosion cracking etc. but are added to with specific ageing mechanisms related to the high temperatures on the fire-side, e.g. high temperature oxidation and creep</a:t>
            </a:r>
          </a:p>
          <a:p>
            <a:r>
              <a:rPr lang="en-US" sz="3200" dirty="0" smtClean="0"/>
              <a:t>In addition, significant thermal cycling can give rise to fatigue over a period of time and metallurgical changes can occur because of prolonged service at high temperatures</a:t>
            </a:r>
            <a:endParaRPr lang="en-US" sz="3200" dirty="0"/>
          </a:p>
        </p:txBody>
      </p:sp>
    </p:spTree>
    <p:extLst>
      <p:ext uri="{BB962C8B-B14F-4D97-AF65-F5344CB8AC3E}">
        <p14:creationId xmlns:p14="http://schemas.microsoft.com/office/powerpoint/2010/main" val="379268477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Non-Metallic Materials</a:t>
            </a:r>
          </a:p>
        </p:txBody>
      </p:sp>
      <p:sp>
        <p:nvSpPr>
          <p:cNvPr id="3" name="Content Placeholder 2"/>
          <p:cNvSpPr>
            <a:spLocks noGrp="1"/>
          </p:cNvSpPr>
          <p:nvPr>
            <p:ph idx="1"/>
          </p:nvPr>
        </p:nvSpPr>
        <p:spPr/>
        <p:txBody>
          <a:bodyPr>
            <a:normAutofit/>
          </a:bodyPr>
          <a:lstStyle/>
          <a:p>
            <a:r>
              <a:rPr lang="en-US" sz="3200" dirty="0" smtClean="0"/>
              <a:t>Composites do not corrode per se but can be subject to a number of degradation mechanisms in-service including physical, mechanical and chemical ageing</a:t>
            </a:r>
          </a:p>
          <a:p>
            <a:r>
              <a:rPr lang="en-US" sz="3200" dirty="0" smtClean="0"/>
              <a:t>The consequences of these can be a reduction of 20 – 40% or greater in the strength characteristics of the polymer during the lifetime of the component and introduction of damage including matrix cracking and </a:t>
            </a:r>
            <a:r>
              <a:rPr lang="en-US" sz="3200" dirty="0" err="1" smtClean="0"/>
              <a:t>delaminations</a:t>
            </a:r>
            <a:endParaRPr lang="en-US" sz="3200" dirty="0"/>
          </a:p>
        </p:txBody>
      </p:sp>
    </p:spTree>
    <p:extLst>
      <p:ext uri="{BB962C8B-B14F-4D97-AF65-F5344CB8AC3E}">
        <p14:creationId xmlns:p14="http://schemas.microsoft.com/office/powerpoint/2010/main" val="141870183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Non-Metallic Materials</a:t>
            </a:r>
            <a:endParaRPr lang="en-US" dirty="0"/>
          </a:p>
        </p:txBody>
      </p:sp>
      <p:sp>
        <p:nvSpPr>
          <p:cNvPr id="3" name="Content Placeholder 2"/>
          <p:cNvSpPr>
            <a:spLocks noGrp="1"/>
          </p:cNvSpPr>
          <p:nvPr>
            <p:ph idx="1"/>
          </p:nvPr>
        </p:nvSpPr>
        <p:spPr/>
        <p:txBody>
          <a:bodyPr>
            <a:normAutofit/>
          </a:bodyPr>
          <a:lstStyle/>
          <a:p>
            <a:r>
              <a:rPr lang="en-US" sz="3200" dirty="0" smtClean="0"/>
              <a:t>This is handled in design codes by the use of regression curves based on short-term and longer term (1000 </a:t>
            </a:r>
            <a:r>
              <a:rPr lang="en-US" sz="3200" dirty="0" err="1" smtClean="0"/>
              <a:t>hrs</a:t>
            </a:r>
            <a:r>
              <a:rPr lang="en-US" sz="3200" dirty="0" smtClean="0"/>
              <a:t>) tests to determine the qualification pressure for the component and allowed operating pressure over design life</a:t>
            </a:r>
          </a:p>
          <a:p>
            <a:r>
              <a:rPr lang="en-US" sz="3200" dirty="0" smtClean="0"/>
              <a:t>There is concern about whether such methods of life assessment are sufficiently robust given the increasing diversity of applications in which composites are applied</a:t>
            </a:r>
            <a:endParaRPr lang="en-US" sz="3200" dirty="0"/>
          </a:p>
        </p:txBody>
      </p:sp>
    </p:spTree>
    <p:extLst>
      <p:ext uri="{BB962C8B-B14F-4D97-AF65-F5344CB8AC3E}">
        <p14:creationId xmlns:p14="http://schemas.microsoft.com/office/powerpoint/2010/main" val="248225771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Non-Metallic Materials</a:t>
            </a:r>
          </a:p>
        </p:txBody>
      </p:sp>
      <p:sp>
        <p:nvSpPr>
          <p:cNvPr id="3" name="Content Placeholder 2"/>
          <p:cNvSpPr>
            <a:spLocks noGrp="1"/>
          </p:cNvSpPr>
          <p:nvPr>
            <p:ph idx="1"/>
          </p:nvPr>
        </p:nvSpPr>
        <p:spPr>
          <a:xfrm>
            <a:off x="1558344" y="1825625"/>
            <a:ext cx="9234152" cy="4351338"/>
          </a:xfrm>
        </p:spPr>
        <p:txBody>
          <a:bodyPr>
            <a:normAutofit/>
          </a:bodyPr>
          <a:lstStyle/>
          <a:p>
            <a:r>
              <a:rPr lang="en-US" sz="3200" dirty="0" smtClean="0"/>
              <a:t>In contrast to steel vessels or pipework where non-destructive methods such as ultrasonics, electro magnetics and radiography are widely applied</a:t>
            </a:r>
          </a:p>
          <a:p>
            <a:r>
              <a:rPr lang="en-US" sz="3200" dirty="0" smtClean="0"/>
              <a:t>Very little inspection other than visual inspection or pressure testing is currently undertaken on composite components in the chemical, process and petrochemical industries</a:t>
            </a:r>
            <a:endParaRPr lang="en-US" sz="3200" dirty="0"/>
          </a:p>
        </p:txBody>
      </p:sp>
    </p:spTree>
    <p:extLst>
      <p:ext uri="{BB962C8B-B14F-4D97-AF65-F5344CB8AC3E}">
        <p14:creationId xmlns:p14="http://schemas.microsoft.com/office/powerpoint/2010/main" val="421803944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Concrete Support Structures</a:t>
            </a:r>
            <a:endParaRPr lang="en-US"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02253311"/>
              </p:ext>
            </p:extLst>
          </p:nvPr>
        </p:nvGraphicFramePr>
        <p:xfrm>
          <a:off x="838200" y="1825625"/>
          <a:ext cx="10515600" cy="408432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20000"/>
                    </a:ext>
                  </a:extLst>
                </a:gridCol>
                <a:gridCol w="3505200">
                  <a:extLst>
                    <a:ext uri="{9D8B030D-6E8A-4147-A177-3AD203B41FA5}">
                      <a16:colId xmlns:a16="http://schemas.microsoft.com/office/drawing/2014/main" val="20001"/>
                    </a:ext>
                  </a:extLst>
                </a:gridCol>
                <a:gridCol w="3505200">
                  <a:extLst>
                    <a:ext uri="{9D8B030D-6E8A-4147-A177-3AD203B41FA5}">
                      <a16:colId xmlns:a16="http://schemas.microsoft.com/office/drawing/2014/main" val="20002"/>
                    </a:ext>
                  </a:extLst>
                </a:gridCol>
              </a:tblGrid>
              <a:tr h="370840">
                <a:tc gridSpan="3">
                  <a:txBody>
                    <a:bodyPr/>
                    <a:lstStyle/>
                    <a:p>
                      <a:pPr algn="ctr"/>
                      <a:r>
                        <a:rPr lang="en-US" sz="2800" dirty="0" smtClean="0"/>
                        <a:t>Defects in Concrete</a:t>
                      </a:r>
                      <a:endParaRPr lang="en-US" sz="2800" dirty="0"/>
                    </a:p>
                  </a:txBody>
                  <a:tcPr/>
                </a:tc>
                <a:tc hMerge="1">
                  <a:txBody>
                    <a:bodyPr/>
                    <a:lstStyle/>
                    <a:p>
                      <a:endParaRPr lang="en-US" dirty="0"/>
                    </a:p>
                  </a:txBody>
                  <a:tcPr/>
                </a:tc>
                <a:tc hMerge="1">
                  <a:txBody>
                    <a:bodyPr/>
                    <a:lstStyle/>
                    <a:p>
                      <a:endParaRPr lang="en-US" dirty="0"/>
                    </a:p>
                  </a:txBody>
                  <a:tcPr/>
                </a:tc>
                <a:extLst>
                  <a:ext uri="{0D108BD9-81ED-4DB2-BD59-A6C34878D82A}">
                    <a16:rowId xmlns:a16="http://schemas.microsoft.com/office/drawing/2014/main" val="10000"/>
                  </a:ext>
                </a:extLst>
              </a:tr>
              <a:tr h="370840">
                <a:tc>
                  <a:txBody>
                    <a:bodyPr/>
                    <a:lstStyle/>
                    <a:p>
                      <a:pPr algn="ctr"/>
                      <a:r>
                        <a:rPr lang="en-US" sz="2400" b="1" dirty="0" smtClean="0"/>
                        <a:t>Mechanical</a:t>
                      </a:r>
                      <a:endParaRPr lang="en-US" sz="2400" b="1" dirty="0"/>
                    </a:p>
                  </a:txBody>
                  <a:tcPr/>
                </a:tc>
                <a:tc>
                  <a:txBody>
                    <a:bodyPr/>
                    <a:lstStyle/>
                    <a:p>
                      <a:pPr algn="ctr"/>
                      <a:r>
                        <a:rPr lang="en-US" sz="2400" b="1" dirty="0" smtClean="0"/>
                        <a:t>Chemical</a:t>
                      </a:r>
                      <a:endParaRPr lang="en-US" sz="2400" b="1" dirty="0"/>
                    </a:p>
                  </a:txBody>
                  <a:tcPr/>
                </a:tc>
                <a:tc>
                  <a:txBody>
                    <a:bodyPr/>
                    <a:lstStyle/>
                    <a:p>
                      <a:pPr algn="ctr"/>
                      <a:r>
                        <a:rPr lang="en-US" sz="2400" b="1" dirty="0" smtClean="0"/>
                        <a:t>Physical</a:t>
                      </a:r>
                      <a:endParaRPr lang="en-US" sz="2400" b="1" dirty="0"/>
                    </a:p>
                  </a:txBody>
                  <a:tcPr/>
                </a:tc>
                <a:extLst>
                  <a:ext uri="{0D108BD9-81ED-4DB2-BD59-A6C34878D82A}">
                    <a16:rowId xmlns:a16="http://schemas.microsoft.com/office/drawing/2014/main" val="10001"/>
                  </a:ext>
                </a:extLst>
              </a:tr>
              <a:tr h="370840">
                <a:tc>
                  <a:txBody>
                    <a:bodyPr/>
                    <a:lstStyle/>
                    <a:p>
                      <a:pPr marL="285750" indent="-285750">
                        <a:buFont typeface="Arial" panose="020B0604020202020204" pitchFamily="34" charset="0"/>
                        <a:buChar char="•"/>
                      </a:pPr>
                      <a:r>
                        <a:rPr lang="en-US" sz="2400" dirty="0" smtClean="0"/>
                        <a:t>Impact </a:t>
                      </a:r>
                      <a:endParaRPr lang="en-US" sz="2400" dirty="0"/>
                    </a:p>
                  </a:txBody>
                  <a:tcPr/>
                </a:tc>
                <a:tc>
                  <a:txBody>
                    <a:bodyPr/>
                    <a:lstStyle/>
                    <a:p>
                      <a:pPr marL="342900" indent="-342900">
                        <a:buFont typeface="Arial" panose="020B0604020202020204" pitchFamily="34" charset="0"/>
                        <a:buChar char="•"/>
                      </a:pPr>
                      <a:r>
                        <a:rPr lang="en-US" sz="2400" dirty="0" smtClean="0"/>
                        <a:t>Alkali- aggregate reaction</a:t>
                      </a:r>
                      <a:endParaRPr lang="en-US" sz="2400" dirty="0"/>
                    </a:p>
                  </a:txBody>
                  <a:tcPr/>
                </a:tc>
                <a:tc>
                  <a:txBody>
                    <a:bodyPr/>
                    <a:lstStyle/>
                    <a:p>
                      <a:pPr marL="342900" indent="-342900">
                        <a:buFont typeface="Arial" panose="020B0604020202020204" pitchFamily="34" charset="0"/>
                        <a:buChar char="•"/>
                      </a:pPr>
                      <a:r>
                        <a:rPr lang="en-US" sz="2400" dirty="0" smtClean="0"/>
                        <a:t>Freeze/thaw</a:t>
                      </a:r>
                      <a:endParaRPr lang="en-US" sz="2400" dirty="0"/>
                    </a:p>
                  </a:txBody>
                  <a:tcPr/>
                </a:tc>
                <a:extLst>
                  <a:ext uri="{0D108BD9-81ED-4DB2-BD59-A6C34878D82A}">
                    <a16:rowId xmlns:a16="http://schemas.microsoft.com/office/drawing/2014/main" val="10002"/>
                  </a:ext>
                </a:extLst>
              </a:tr>
              <a:tr h="370840">
                <a:tc>
                  <a:txBody>
                    <a:bodyPr/>
                    <a:lstStyle/>
                    <a:p>
                      <a:pPr marL="342900" indent="-342900">
                        <a:buFont typeface="Arial" panose="020B0604020202020204" pitchFamily="34" charset="0"/>
                        <a:buChar char="•"/>
                      </a:pPr>
                      <a:r>
                        <a:rPr lang="en-US" sz="2400" dirty="0" smtClean="0"/>
                        <a:t>Overload</a:t>
                      </a:r>
                      <a:endParaRPr lang="en-US" sz="2400" dirty="0"/>
                    </a:p>
                  </a:txBody>
                  <a:tcPr/>
                </a:tc>
                <a:tc>
                  <a:txBody>
                    <a:bodyPr/>
                    <a:lstStyle/>
                    <a:p>
                      <a:pPr marL="342900" indent="-342900">
                        <a:buFont typeface="Arial" panose="020B0604020202020204" pitchFamily="34" charset="0"/>
                        <a:buChar char="•"/>
                      </a:pPr>
                      <a:r>
                        <a:rPr lang="en-US" sz="2400" dirty="0" smtClean="0"/>
                        <a:t>Aggressive agents</a:t>
                      </a:r>
                      <a:endParaRPr lang="en-US" sz="2400" dirty="0"/>
                    </a:p>
                  </a:txBody>
                  <a:tcPr/>
                </a:tc>
                <a:tc>
                  <a:txBody>
                    <a:bodyPr/>
                    <a:lstStyle/>
                    <a:p>
                      <a:pPr marL="342900" indent="-342900">
                        <a:buFont typeface="Arial" panose="020B0604020202020204" pitchFamily="34" charset="0"/>
                        <a:buChar char="•"/>
                      </a:pPr>
                      <a:r>
                        <a:rPr lang="en-US" sz="2400" dirty="0" smtClean="0"/>
                        <a:t>Thermal </a:t>
                      </a:r>
                      <a:endParaRPr lang="en-US" sz="2400" dirty="0"/>
                    </a:p>
                  </a:txBody>
                  <a:tcPr/>
                </a:tc>
                <a:extLst>
                  <a:ext uri="{0D108BD9-81ED-4DB2-BD59-A6C34878D82A}">
                    <a16:rowId xmlns:a16="http://schemas.microsoft.com/office/drawing/2014/main" val="10003"/>
                  </a:ext>
                </a:extLst>
              </a:tr>
              <a:tr h="370840">
                <a:tc>
                  <a:txBody>
                    <a:bodyPr/>
                    <a:lstStyle/>
                    <a:p>
                      <a:pPr marL="342900" indent="-342900">
                        <a:buFont typeface="Arial" panose="020B0604020202020204" pitchFamily="34" charset="0"/>
                        <a:buChar char="•"/>
                      </a:pPr>
                      <a:r>
                        <a:rPr lang="en-US" sz="2400" dirty="0" smtClean="0"/>
                        <a:t>Movement (settlement)</a:t>
                      </a:r>
                      <a:endParaRPr lang="en-US" sz="2400" dirty="0"/>
                    </a:p>
                  </a:txBody>
                  <a:tcPr/>
                </a:tc>
                <a:tc>
                  <a:txBody>
                    <a:bodyPr/>
                    <a:lstStyle/>
                    <a:p>
                      <a:pPr marL="342900" indent="-342900">
                        <a:buFont typeface="Arial" panose="020B0604020202020204" pitchFamily="34" charset="0"/>
                        <a:buChar char="•"/>
                      </a:pPr>
                      <a:r>
                        <a:rPr lang="en-US" sz="2400" dirty="0" smtClean="0"/>
                        <a:t>Biological activities</a:t>
                      </a:r>
                      <a:endParaRPr lang="en-US" sz="2400" dirty="0"/>
                    </a:p>
                  </a:txBody>
                  <a:tcPr/>
                </a:tc>
                <a:tc>
                  <a:txBody>
                    <a:bodyPr/>
                    <a:lstStyle/>
                    <a:p>
                      <a:pPr marL="342900" indent="-342900">
                        <a:buFont typeface="Arial" panose="020B0604020202020204" pitchFamily="34" charset="0"/>
                        <a:buChar char="•"/>
                      </a:pPr>
                      <a:r>
                        <a:rPr lang="en-US" sz="2400" dirty="0" smtClean="0"/>
                        <a:t>Salt </a:t>
                      </a:r>
                      <a:r>
                        <a:rPr lang="en-US" sz="2400" dirty="0" err="1" smtClean="0"/>
                        <a:t>crystallisation</a:t>
                      </a:r>
                      <a:endParaRPr lang="en-US" sz="2400" dirty="0"/>
                    </a:p>
                  </a:txBody>
                  <a:tcPr/>
                </a:tc>
                <a:extLst>
                  <a:ext uri="{0D108BD9-81ED-4DB2-BD59-A6C34878D82A}">
                    <a16:rowId xmlns:a16="http://schemas.microsoft.com/office/drawing/2014/main" val="10004"/>
                  </a:ext>
                </a:extLst>
              </a:tr>
              <a:tr h="370840">
                <a:tc>
                  <a:txBody>
                    <a:bodyPr/>
                    <a:lstStyle/>
                    <a:p>
                      <a:pPr marL="342900" indent="-342900">
                        <a:buFont typeface="Arial" panose="020B0604020202020204" pitchFamily="34" charset="0"/>
                        <a:buChar char="•"/>
                      </a:pPr>
                      <a:r>
                        <a:rPr lang="en-US" sz="2400" dirty="0" smtClean="0"/>
                        <a:t>Explosion</a:t>
                      </a:r>
                      <a:endParaRPr lang="en-US" sz="2400" dirty="0"/>
                    </a:p>
                  </a:txBody>
                  <a:tcPr/>
                </a:tc>
                <a:tc>
                  <a:txBody>
                    <a:bodyPr/>
                    <a:lstStyle/>
                    <a:p>
                      <a:endParaRPr lang="en-US" sz="2400"/>
                    </a:p>
                  </a:txBody>
                  <a:tcPr/>
                </a:tc>
                <a:tc>
                  <a:txBody>
                    <a:bodyPr/>
                    <a:lstStyle/>
                    <a:p>
                      <a:pPr marL="342900" indent="-342900">
                        <a:buFont typeface="Arial" panose="020B0604020202020204" pitchFamily="34" charset="0"/>
                        <a:buChar char="•"/>
                      </a:pPr>
                      <a:r>
                        <a:rPr lang="en-US" sz="2400" dirty="0" smtClean="0"/>
                        <a:t>Shrinkage </a:t>
                      </a:r>
                      <a:endParaRPr lang="en-US" sz="2400" dirty="0"/>
                    </a:p>
                  </a:txBody>
                  <a:tcPr/>
                </a:tc>
                <a:extLst>
                  <a:ext uri="{0D108BD9-81ED-4DB2-BD59-A6C34878D82A}">
                    <a16:rowId xmlns:a16="http://schemas.microsoft.com/office/drawing/2014/main" val="10005"/>
                  </a:ext>
                </a:extLst>
              </a:tr>
              <a:tr h="370840">
                <a:tc>
                  <a:txBody>
                    <a:bodyPr/>
                    <a:lstStyle/>
                    <a:p>
                      <a:pPr marL="342900" indent="-342900">
                        <a:buFont typeface="Arial" panose="020B0604020202020204" pitchFamily="34" charset="0"/>
                        <a:buChar char="•"/>
                      </a:pPr>
                      <a:r>
                        <a:rPr lang="en-US" sz="2400" dirty="0" smtClean="0"/>
                        <a:t>Vibration</a:t>
                      </a:r>
                      <a:endParaRPr lang="en-US" sz="2400" dirty="0"/>
                    </a:p>
                  </a:txBody>
                  <a:tcPr/>
                </a:tc>
                <a:tc>
                  <a:txBody>
                    <a:bodyPr/>
                    <a:lstStyle/>
                    <a:p>
                      <a:endParaRPr lang="en-US" sz="2400"/>
                    </a:p>
                  </a:txBody>
                  <a:tcPr/>
                </a:tc>
                <a:tc>
                  <a:txBody>
                    <a:bodyPr/>
                    <a:lstStyle/>
                    <a:p>
                      <a:pPr marL="342900" indent="-342900">
                        <a:buFont typeface="Arial" panose="020B0604020202020204" pitchFamily="34" charset="0"/>
                        <a:buChar char="•"/>
                      </a:pPr>
                      <a:r>
                        <a:rPr lang="en-US" sz="2400" dirty="0" smtClean="0"/>
                        <a:t>Erosion </a:t>
                      </a:r>
                      <a:endParaRPr lang="en-US" sz="2400" dirty="0"/>
                    </a:p>
                  </a:txBody>
                  <a:tcPr/>
                </a:tc>
                <a:extLst>
                  <a:ext uri="{0D108BD9-81ED-4DB2-BD59-A6C34878D82A}">
                    <a16:rowId xmlns:a16="http://schemas.microsoft.com/office/drawing/2014/main" val="10006"/>
                  </a:ext>
                </a:extLst>
              </a:tr>
              <a:tr h="370840">
                <a:tc>
                  <a:txBody>
                    <a:bodyPr/>
                    <a:lstStyle/>
                    <a:p>
                      <a:pPr marL="342900" indent="-342900">
                        <a:buFont typeface="Arial" panose="020B0604020202020204" pitchFamily="34" charset="0"/>
                        <a:buChar char="•"/>
                      </a:pPr>
                      <a:endParaRPr lang="en-US" sz="2400" dirty="0"/>
                    </a:p>
                  </a:txBody>
                  <a:tcPr/>
                </a:tc>
                <a:tc>
                  <a:txBody>
                    <a:bodyPr/>
                    <a:lstStyle/>
                    <a:p>
                      <a:endParaRPr lang="en-US" sz="2400"/>
                    </a:p>
                  </a:txBody>
                  <a:tcPr/>
                </a:tc>
                <a:tc>
                  <a:txBody>
                    <a:bodyPr/>
                    <a:lstStyle/>
                    <a:p>
                      <a:pPr marL="342900" indent="-342900">
                        <a:buFont typeface="Arial" panose="020B0604020202020204" pitchFamily="34" charset="0"/>
                        <a:buChar char="•"/>
                      </a:pPr>
                      <a:r>
                        <a:rPr lang="en-US" sz="2400" dirty="0" smtClean="0"/>
                        <a:t>Wear </a:t>
                      </a:r>
                      <a:endParaRPr lang="en-US" sz="2400" dirty="0"/>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67957513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Concrete Support Structures</a:t>
            </a:r>
          </a:p>
        </p:txBody>
      </p:sp>
      <p:sp>
        <p:nvSpPr>
          <p:cNvPr id="3" name="Content Placeholder 2"/>
          <p:cNvSpPr>
            <a:spLocks noGrp="1"/>
          </p:cNvSpPr>
          <p:nvPr>
            <p:ph idx="1"/>
          </p:nvPr>
        </p:nvSpPr>
        <p:spPr/>
        <p:txBody>
          <a:bodyPr/>
          <a:lstStyle/>
          <a:p>
            <a:pPr marL="0" indent="0">
              <a:buNone/>
            </a:pPr>
            <a:endParaRPr lang="en-US" dirty="0"/>
          </a:p>
        </p:txBody>
      </p:sp>
      <p:sp>
        <p:nvSpPr>
          <p:cNvPr id="4" name="Rectangle 3"/>
          <p:cNvSpPr/>
          <p:nvPr/>
        </p:nvSpPr>
        <p:spPr>
          <a:xfrm>
            <a:off x="1184856" y="1918948"/>
            <a:ext cx="9581882" cy="914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smtClean="0"/>
              <a:t>Reinforcement Corrosion</a:t>
            </a:r>
            <a:endParaRPr lang="en-US" sz="2800" dirty="0"/>
          </a:p>
        </p:txBody>
      </p:sp>
      <p:sp>
        <p:nvSpPr>
          <p:cNvPr id="5" name="Rectangle 4"/>
          <p:cNvSpPr/>
          <p:nvPr/>
        </p:nvSpPr>
        <p:spPr>
          <a:xfrm>
            <a:off x="1146221" y="3567448"/>
            <a:ext cx="2704562" cy="914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smtClean="0"/>
              <a:t>Carbonation</a:t>
            </a:r>
            <a:endParaRPr lang="en-US" sz="2400" dirty="0"/>
          </a:p>
        </p:txBody>
      </p:sp>
      <p:sp>
        <p:nvSpPr>
          <p:cNvPr id="6" name="Rectangle 5"/>
          <p:cNvSpPr/>
          <p:nvPr/>
        </p:nvSpPr>
        <p:spPr>
          <a:xfrm>
            <a:off x="4095481" y="3567449"/>
            <a:ext cx="3052293" cy="914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smtClean="0"/>
              <a:t>Corrosive Contaminants</a:t>
            </a:r>
            <a:endParaRPr lang="en-US" sz="2400" dirty="0"/>
          </a:p>
        </p:txBody>
      </p:sp>
      <p:sp>
        <p:nvSpPr>
          <p:cNvPr id="7" name="Rectangle 6"/>
          <p:cNvSpPr/>
          <p:nvPr/>
        </p:nvSpPr>
        <p:spPr>
          <a:xfrm>
            <a:off x="7392472" y="3580325"/>
            <a:ext cx="3258356" cy="914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smtClean="0"/>
              <a:t>Stray Currents</a:t>
            </a:r>
            <a:endParaRPr lang="en-US" sz="2400" dirty="0"/>
          </a:p>
        </p:txBody>
      </p:sp>
      <p:sp>
        <p:nvSpPr>
          <p:cNvPr id="8" name="Rectangle 7"/>
          <p:cNvSpPr/>
          <p:nvPr/>
        </p:nvSpPr>
        <p:spPr>
          <a:xfrm>
            <a:off x="2240924" y="5203067"/>
            <a:ext cx="2331076" cy="914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smtClean="0"/>
              <a:t>At Mixing</a:t>
            </a:r>
            <a:endParaRPr lang="en-US" sz="2400" dirty="0"/>
          </a:p>
        </p:txBody>
      </p:sp>
      <p:sp>
        <p:nvSpPr>
          <p:cNvPr id="9" name="Rectangle 8"/>
          <p:cNvSpPr/>
          <p:nvPr/>
        </p:nvSpPr>
        <p:spPr>
          <a:xfrm>
            <a:off x="6697015" y="5203066"/>
            <a:ext cx="2665926" cy="914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smtClean="0"/>
              <a:t>From external environment</a:t>
            </a:r>
            <a:endParaRPr lang="en-US" sz="2400" dirty="0"/>
          </a:p>
        </p:txBody>
      </p:sp>
      <p:cxnSp>
        <p:nvCxnSpPr>
          <p:cNvPr id="11" name="Straight Connector 10"/>
          <p:cNvCxnSpPr/>
          <p:nvPr/>
        </p:nvCxnSpPr>
        <p:spPr>
          <a:xfrm>
            <a:off x="2485623" y="3193961"/>
            <a:ext cx="677428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2472744" y="3193961"/>
            <a:ext cx="12879" cy="3734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9259910" y="3193961"/>
            <a:ext cx="0" cy="386364"/>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5563673" y="2833348"/>
            <a:ext cx="12879" cy="7341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3508419" y="4893972"/>
            <a:ext cx="473406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3490175" y="4881093"/>
            <a:ext cx="25757" cy="32197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8242479" y="4893972"/>
            <a:ext cx="0" cy="309094"/>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5563673" y="4494725"/>
            <a:ext cx="12879" cy="39924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9332652"/>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Glass Reinforced Plastic Tanks</a:t>
            </a:r>
          </a:p>
        </p:txBody>
      </p:sp>
      <p:sp>
        <p:nvSpPr>
          <p:cNvPr id="3" name="Content Placeholder 2"/>
          <p:cNvSpPr>
            <a:spLocks noGrp="1"/>
          </p:cNvSpPr>
          <p:nvPr>
            <p:ph idx="1"/>
          </p:nvPr>
        </p:nvSpPr>
        <p:spPr>
          <a:xfrm>
            <a:off x="1493949" y="1825625"/>
            <a:ext cx="9350062" cy="4351338"/>
          </a:xfrm>
        </p:spPr>
        <p:txBody>
          <a:bodyPr>
            <a:normAutofit/>
          </a:bodyPr>
          <a:lstStyle/>
          <a:p>
            <a:r>
              <a:rPr lang="en-US" sz="3200" dirty="0" smtClean="0"/>
              <a:t>Glass-reinforced plastic/epoxy is a composite material which is commonly used for tanks and pipes in areas that are not normally exposed to high temperatures or pressures, often this material is used for storing and transporting water</a:t>
            </a:r>
          </a:p>
          <a:p>
            <a:r>
              <a:rPr lang="en-US" sz="3200" dirty="0" smtClean="0"/>
              <a:t>Typical damage mechanisms for composite materials can include wall thinning due to exposure to chemicals which are incompatible with the resin used in manufacture</a:t>
            </a:r>
            <a:endParaRPr lang="en-US" sz="3200" dirty="0"/>
          </a:p>
        </p:txBody>
      </p:sp>
    </p:spTree>
    <p:extLst>
      <p:ext uri="{BB962C8B-B14F-4D97-AF65-F5344CB8AC3E}">
        <p14:creationId xmlns:p14="http://schemas.microsoft.com/office/powerpoint/2010/main" val="313431965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Glass Reinforced Plastic Tanks</a:t>
            </a:r>
            <a:endParaRPr lang="en-US" dirty="0"/>
          </a:p>
        </p:txBody>
      </p:sp>
      <p:sp>
        <p:nvSpPr>
          <p:cNvPr id="3" name="Content Placeholder 2"/>
          <p:cNvSpPr>
            <a:spLocks noGrp="1"/>
          </p:cNvSpPr>
          <p:nvPr>
            <p:ph idx="1"/>
          </p:nvPr>
        </p:nvSpPr>
        <p:spPr/>
        <p:txBody>
          <a:bodyPr>
            <a:normAutofit lnSpcReduction="10000"/>
          </a:bodyPr>
          <a:lstStyle/>
          <a:p>
            <a:r>
              <a:rPr lang="en-US" sz="3200" dirty="0" smtClean="0"/>
              <a:t>Erosion and cavitation are two other internal wall thinning mechanisms which can also damage these materials internally</a:t>
            </a:r>
          </a:p>
          <a:p>
            <a:r>
              <a:rPr lang="en-US" sz="3200" dirty="0" smtClean="0"/>
              <a:t>Delamination of the composite layers can occur due to thermal or chemical ageing of the resin layers or because the glass </a:t>
            </a:r>
            <a:r>
              <a:rPr lang="en-US" sz="3200" dirty="0" err="1" smtClean="0"/>
              <a:t>fibres</a:t>
            </a:r>
            <a:r>
              <a:rPr lang="en-US" sz="3200" dirty="0" smtClean="0"/>
              <a:t> have not been sufficiently wetted by the resin during manufacture</a:t>
            </a:r>
          </a:p>
          <a:p>
            <a:r>
              <a:rPr lang="en-US" sz="3200" dirty="0" smtClean="0"/>
              <a:t>UV exposure eventually results in the breakdown of the external laminate layer known as “Chalking” although this usually damages the outer surface</a:t>
            </a:r>
            <a:endParaRPr lang="en-US" sz="3200" dirty="0"/>
          </a:p>
        </p:txBody>
      </p:sp>
    </p:spTree>
    <p:extLst>
      <p:ext uri="{BB962C8B-B14F-4D97-AF65-F5344CB8AC3E}">
        <p14:creationId xmlns:p14="http://schemas.microsoft.com/office/powerpoint/2010/main" val="314325627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Glass Reinforced Plastic Tanks</a:t>
            </a:r>
          </a:p>
        </p:txBody>
      </p:sp>
      <p:sp>
        <p:nvSpPr>
          <p:cNvPr id="3" name="Content Placeholder 2"/>
          <p:cNvSpPr>
            <a:spLocks noGrp="1"/>
          </p:cNvSpPr>
          <p:nvPr>
            <p:ph idx="1"/>
          </p:nvPr>
        </p:nvSpPr>
        <p:spPr>
          <a:xfrm>
            <a:off x="1030310" y="1825625"/>
            <a:ext cx="10019763" cy="4351338"/>
          </a:xfrm>
        </p:spPr>
        <p:txBody>
          <a:bodyPr>
            <a:normAutofit lnSpcReduction="10000"/>
          </a:bodyPr>
          <a:lstStyle/>
          <a:p>
            <a:r>
              <a:rPr lang="en-US" sz="3200" dirty="0" smtClean="0"/>
              <a:t>Additionally blisters can form between laminate layers causing bulging at the surface</a:t>
            </a:r>
          </a:p>
          <a:p>
            <a:r>
              <a:rPr lang="en-US" sz="3200" dirty="0" smtClean="0"/>
              <a:t>Fatigue cracks can occur which propagate through either the resin and glass </a:t>
            </a:r>
            <a:r>
              <a:rPr lang="en-US" sz="3200" dirty="0" err="1" smtClean="0"/>
              <a:t>fibres</a:t>
            </a:r>
            <a:r>
              <a:rPr lang="en-US" sz="3200" dirty="0" smtClean="0"/>
              <a:t> or only the resin layer (matrix cracking)</a:t>
            </a:r>
          </a:p>
          <a:p>
            <a:r>
              <a:rPr lang="en-US" sz="3200" dirty="0" smtClean="0"/>
              <a:t>Unlike metals however, the crack initiation is always mechanical in nature</a:t>
            </a:r>
          </a:p>
          <a:p>
            <a:r>
              <a:rPr lang="en-US" sz="3200" dirty="0" smtClean="0"/>
              <a:t>Cracks are usually observed at joints due to poor connections and the over-torqueing of bolts</a:t>
            </a:r>
            <a:endParaRPr lang="en-US" sz="3200" dirty="0"/>
          </a:p>
        </p:txBody>
      </p:sp>
    </p:spTree>
    <p:extLst>
      <p:ext uri="{BB962C8B-B14F-4D97-AF65-F5344CB8AC3E}">
        <p14:creationId xmlns:p14="http://schemas.microsoft.com/office/powerpoint/2010/main" val="92303219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Buried Pipes</a:t>
            </a:r>
          </a:p>
        </p:txBody>
      </p:sp>
      <p:sp>
        <p:nvSpPr>
          <p:cNvPr id="3" name="Content Placeholder 2"/>
          <p:cNvSpPr>
            <a:spLocks noGrp="1"/>
          </p:cNvSpPr>
          <p:nvPr>
            <p:ph idx="1"/>
          </p:nvPr>
        </p:nvSpPr>
        <p:spPr>
          <a:xfrm>
            <a:off x="1403797" y="1825625"/>
            <a:ext cx="9491730" cy="4351338"/>
          </a:xfrm>
        </p:spPr>
        <p:txBody>
          <a:bodyPr>
            <a:normAutofit/>
          </a:bodyPr>
          <a:lstStyle/>
          <a:p>
            <a:r>
              <a:rPr lang="en-US" sz="3200" dirty="0" smtClean="0"/>
              <a:t>Metallic pipes and tanks buried below ground would, if left unprotected, undergo external corrosion depending on the material composition and the local environmental conditions</a:t>
            </a:r>
          </a:p>
          <a:p>
            <a:r>
              <a:rPr lang="en-US" sz="3200" dirty="0" smtClean="0"/>
              <a:t>In order to prevent corrosion and subsequent failure of the pipe or tank, the exterior surfaces of buried metallic structures are typically protected by both a coating and a cathodic protection System</a:t>
            </a:r>
            <a:endParaRPr lang="en-US" sz="3200" dirty="0"/>
          </a:p>
        </p:txBody>
      </p:sp>
    </p:spTree>
    <p:extLst>
      <p:ext uri="{BB962C8B-B14F-4D97-AF65-F5344CB8AC3E}">
        <p14:creationId xmlns:p14="http://schemas.microsoft.com/office/powerpoint/2010/main" val="341430078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Buried Pipes</a:t>
            </a:r>
            <a:endParaRPr lang="en-US" dirty="0"/>
          </a:p>
        </p:txBody>
      </p:sp>
      <p:sp>
        <p:nvSpPr>
          <p:cNvPr id="3" name="Content Placeholder 2"/>
          <p:cNvSpPr>
            <a:spLocks noGrp="1"/>
          </p:cNvSpPr>
          <p:nvPr>
            <p:ph idx="1"/>
          </p:nvPr>
        </p:nvSpPr>
        <p:spPr/>
        <p:txBody>
          <a:bodyPr>
            <a:normAutofit/>
          </a:bodyPr>
          <a:lstStyle/>
          <a:p>
            <a:r>
              <a:rPr lang="en-US" sz="3200" dirty="0" smtClean="0"/>
              <a:t>Where equipment is protected by a cathodic protection system then monitoring of the electrical potential of the protected structure at an adequate number of points along the buried pipeline or around the tank will give an indication that the cathodic protection system is functioning correctly</a:t>
            </a:r>
          </a:p>
          <a:p>
            <a:r>
              <a:rPr lang="en-US" sz="3200" dirty="0" smtClean="0"/>
              <a:t>However, this will not give any information as to the effect of corrosion process’s occurring internally or identify any defects which may be present within the structures</a:t>
            </a:r>
            <a:endParaRPr lang="en-US" sz="3200" dirty="0"/>
          </a:p>
        </p:txBody>
      </p:sp>
    </p:spTree>
    <p:extLst>
      <p:ext uri="{BB962C8B-B14F-4D97-AF65-F5344CB8AC3E}">
        <p14:creationId xmlns:p14="http://schemas.microsoft.com/office/powerpoint/2010/main" val="386092914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Buried Pipes</a:t>
            </a:r>
            <a:endParaRPr lang="en-US" dirty="0"/>
          </a:p>
        </p:txBody>
      </p:sp>
      <p:sp>
        <p:nvSpPr>
          <p:cNvPr id="3" name="Content Placeholder 2"/>
          <p:cNvSpPr>
            <a:spLocks noGrp="1"/>
          </p:cNvSpPr>
          <p:nvPr>
            <p:ph idx="1"/>
          </p:nvPr>
        </p:nvSpPr>
        <p:spPr/>
        <p:txBody>
          <a:bodyPr>
            <a:normAutofit/>
          </a:bodyPr>
          <a:lstStyle/>
          <a:p>
            <a:r>
              <a:rPr lang="en-US" sz="3200" dirty="0" smtClean="0"/>
              <a:t>Visual inspections, and NDT techniques are not usually possible without prohibitively expensive disruptive excavations being carried out around the buried structure</a:t>
            </a:r>
          </a:p>
          <a:p>
            <a:r>
              <a:rPr lang="en-US" sz="3200" dirty="0" smtClean="0"/>
              <a:t>Inspections are usually only possible in the case of underground pipes which run within a tunnel or trench</a:t>
            </a:r>
          </a:p>
          <a:p>
            <a:r>
              <a:rPr lang="en-US" sz="3200" dirty="0" smtClean="0"/>
              <a:t>For large underground pipelines which have been built to accommodate intelligent pigs, then this is the best technique to inspect the internal surface of a pipeline</a:t>
            </a:r>
            <a:endParaRPr lang="en-US" sz="3200" dirty="0"/>
          </a:p>
        </p:txBody>
      </p:sp>
    </p:spTree>
    <p:extLst>
      <p:ext uri="{BB962C8B-B14F-4D97-AF65-F5344CB8AC3E}">
        <p14:creationId xmlns:p14="http://schemas.microsoft.com/office/powerpoint/2010/main" val="345900643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Management of Ageing</a:t>
            </a:r>
            <a:endParaRPr lang="en-US" dirty="0"/>
          </a:p>
        </p:txBody>
      </p:sp>
      <p:sp>
        <p:nvSpPr>
          <p:cNvPr id="3" name="Content Placeholder 2"/>
          <p:cNvSpPr>
            <a:spLocks noGrp="1"/>
          </p:cNvSpPr>
          <p:nvPr>
            <p:ph idx="1"/>
          </p:nvPr>
        </p:nvSpPr>
        <p:spPr/>
        <p:txBody>
          <a:bodyPr>
            <a:normAutofit/>
          </a:bodyPr>
          <a:lstStyle/>
          <a:p>
            <a:r>
              <a:rPr lang="en-US" sz="3200" dirty="0" smtClean="0"/>
              <a:t>The identification and management of ageing plant issues in relation to process safety is recognized in a number of key risk control systems which must be identified and documented in order that they are regularly reviewed and updated</a:t>
            </a:r>
          </a:p>
          <a:p>
            <a:r>
              <a:rPr lang="en-US" sz="3200" dirty="0" smtClean="0"/>
              <a:t>A key stage in managing ageing plant issues in any business is identifying that</a:t>
            </a:r>
            <a:endParaRPr lang="en-US" sz="3200" dirty="0"/>
          </a:p>
        </p:txBody>
      </p:sp>
    </p:spTree>
    <p:extLst>
      <p:ext uri="{BB962C8B-B14F-4D97-AF65-F5344CB8AC3E}">
        <p14:creationId xmlns:p14="http://schemas.microsoft.com/office/powerpoint/2010/main" val="102946631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Management of Ageing</a:t>
            </a:r>
          </a:p>
        </p:txBody>
      </p:sp>
      <p:sp>
        <p:nvSpPr>
          <p:cNvPr id="3" name="Content Placeholder 2"/>
          <p:cNvSpPr>
            <a:spLocks noGrp="1"/>
          </p:cNvSpPr>
          <p:nvPr>
            <p:ph idx="1"/>
          </p:nvPr>
        </p:nvSpPr>
        <p:spPr/>
        <p:txBody>
          <a:bodyPr>
            <a:normAutofit fontScale="92500" lnSpcReduction="20000"/>
          </a:bodyPr>
          <a:lstStyle/>
          <a:p>
            <a:pPr marL="0" indent="0">
              <a:buNone/>
            </a:pPr>
            <a:r>
              <a:rPr lang="en-US" sz="3200" dirty="0" smtClean="0"/>
              <a:t>Key elements include: -</a:t>
            </a:r>
          </a:p>
          <a:p>
            <a:r>
              <a:rPr lang="en-US" sz="3200" dirty="0" smtClean="0"/>
              <a:t>Maintenance management systems</a:t>
            </a:r>
          </a:p>
          <a:p>
            <a:r>
              <a:rPr lang="en-US" sz="3200" dirty="0" smtClean="0"/>
              <a:t>Asset management and integrity systems</a:t>
            </a:r>
          </a:p>
          <a:p>
            <a:r>
              <a:rPr lang="en-US" sz="3200" dirty="0" smtClean="0"/>
              <a:t>Audit and inspection regimes</a:t>
            </a:r>
          </a:p>
          <a:p>
            <a:r>
              <a:rPr lang="en-US" sz="3200" dirty="0" smtClean="0"/>
              <a:t>Risk assessment management processes</a:t>
            </a:r>
          </a:p>
          <a:p>
            <a:r>
              <a:rPr lang="en-US" sz="3200" dirty="0" smtClean="0"/>
              <a:t>Management of change procedures</a:t>
            </a:r>
          </a:p>
          <a:p>
            <a:r>
              <a:rPr lang="en-US" sz="3200" dirty="0" smtClean="0"/>
              <a:t>Permit to work</a:t>
            </a:r>
          </a:p>
          <a:p>
            <a:r>
              <a:rPr lang="en-US" sz="3200" dirty="0" smtClean="0"/>
              <a:t>Responsibilities and communications</a:t>
            </a:r>
          </a:p>
          <a:p>
            <a:r>
              <a:rPr lang="en-US" sz="3200" dirty="0" smtClean="0"/>
              <a:t>Training and </a:t>
            </a:r>
            <a:r>
              <a:rPr lang="en-US" sz="3200" smtClean="0"/>
              <a:t>competence development</a:t>
            </a:r>
            <a:endParaRPr lang="en-US" sz="3200" dirty="0"/>
          </a:p>
        </p:txBody>
      </p:sp>
    </p:spTree>
    <p:extLst>
      <p:ext uri="{BB962C8B-B14F-4D97-AF65-F5344CB8AC3E}">
        <p14:creationId xmlns:p14="http://schemas.microsoft.com/office/powerpoint/2010/main" val="28958792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Management of Ageing</a:t>
            </a:r>
          </a:p>
        </p:txBody>
      </p:sp>
      <p:sp>
        <p:nvSpPr>
          <p:cNvPr id="3" name="Content Placeholder 2"/>
          <p:cNvSpPr>
            <a:spLocks noGrp="1"/>
          </p:cNvSpPr>
          <p:nvPr>
            <p:ph idx="1"/>
          </p:nvPr>
        </p:nvSpPr>
        <p:spPr/>
        <p:txBody>
          <a:bodyPr>
            <a:normAutofit/>
          </a:bodyPr>
          <a:lstStyle/>
          <a:p>
            <a:r>
              <a:rPr lang="en-US" sz="3200" dirty="0" smtClean="0"/>
              <a:t>This should be linked with an action plan that will encompass implementation and monitoring of the risk control systems to avoid major incidents</a:t>
            </a:r>
          </a:p>
          <a:p>
            <a:r>
              <a:rPr lang="en-US" sz="3200" dirty="0" smtClean="0"/>
              <a:t>In recognizing ageing mechanisms, businesses can identify key performance indicators (KPIs) which can be monitored to identify how effectively risks are being controlled</a:t>
            </a:r>
            <a:endParaRPr lang="en-US" sz="3200" dirty="0"/>
          </a:p>
        </p:txBody>
      </p:sp>
    </p:spTree>
    <p:extLst>
      <p:ext uri="{BB962C8B-B14F-4D97-AF65-F5344CB8AC3E}">
        <p14:creationId xmlns:p14="http://schemas.microsoft.com/office/powerpoint/2010/main" val="147748554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Management of Ageing</a:t>
            </a:r>
            <a:endParaRPr lang="en-GB" dirty="0"/>
          </a:p>
        </p:txBody>
      </p:sp>
      <p:sp>
        <p:nvSpPr>
          <p:cNvPr id="3" name="Content Placeholder 2"/>
          <p:cNvSpPr>
            <a:spLocks noGrp="1"/>
          </p:cNvSpPr>
          <p:nvPr>
            <p:ph idx="1"/>
          </p:nvPr>
        </p:nvSpPr>
        <p:spPr>
          <a:xfrm>
            <a:off x="838200" y="1825625"/>
            <a:ext cx="10515600" cy="4654116"/>
          </a:xfrm>
        </p:spPr>
        <p:txBody>
          <a:bodyPr>
            <a:normAutofit/>
          </a:bodyPr>
          <a:lstStyle/>
          <a:p>
            <a:pPr marL="0" indent="0">
              <a:buNone/>
            </a:pPr>
            <a:r>
              <a:rPr lang="en-GB" sz="3200" dirty="0" smtClean="0"/>
              <a:t>Procedures (Documentation/Planning)</a:t>
            </a:r>
          </a:p>
          <a:p>
            <a:r>
              <a:rPr lang="en-GB" sz="3200" dirty="0" smtClean="0"/>
              <a:t>Operational procedures that interface with maintenance management to avoid repeat work and subsequent increased stress and reaction of plant to downtime</a:t>
            </a:r>
          </a:p>
          <a:p>
            <a:r>
              <a:rPr lang="en-GB" sz="3200" dirty="0" smtClean="0"/>
              <a:t>Clear leading/lagging KPIs monitored on a regular basis to track performance</a:t>
            </a:r>
          </a:p>
          <a:p>
            <a:r>
              <a:rPr lang="en-GB" sz="3200" dirty="0" smtClean="0"/>
              <a:t>Proactive approach to identifying potential incidents and near misses which may identify ageing issues</a:t>
            </a:r>
          </a:p>
          <a:p>
            <a:r>
              <a:rPr lang="en-GB" sz="3200" dirty="0" smtClean="0"/>
              <a:t>The development of a Plant Defect Reporting System</a:t>
            </a:r>
            <a:endParaRPr lang="en-GB" sz="3200" dirty="0"/>
          </a:p>
        </p:txBody>
      </p:sp>
    </p:spTree>
    <p:extLst>
      <p:ext uri="{BB962C8B-B14F-4D97-AF65-F5344CB8AC3E}">
        <p14:creationId xmlns:p14="http://schemas.microsoft.com/office/powerpoint/2010/main" val="2184733080"/>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Risk Control Systems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sz="3200" dirty="0" smtClean="0"/>
              <a:t>Risk Assessment/Management Processes</a:t>
            </a:r>
          </a:p>
          <a:p>
            <a:r>
              <a:rPr lang="en-GB" sz="3200" dirty="0" smtClean="0"/>
              <a:t>Risk assessment programme relating to the impact of failure and the effect of process change</a:t>
            </a:r>
          </a:p>
          <a:p>
            <a:r>
              <a:rPr lang="en-GB" sz="3200" dirty="0" smtClean="0"/>
              <a:t>Hazard identification and fitness for service reviews to identify the effect of ageing mechanisms such as wear, corrosion, damage, vibration, pressurisation, atmospheric exposures etc.</a:t>
            </a:r>
          </a:p>
          <a:p>
            <a:r>
              <a:rPr lang="en-GB" sz="3200" dirty="0" smtClean="0"/>
              <a:t>Risk based inspection programmes identifying ownership and rational for change</a:t>
            </a:r>
          </a:p>
          <a:p>
            <a:r>
              <a:rPr lang="en-GB" sz="3200" dirty="0" smtClean="0"/>
              <a:t>Accident/incident investigation procedures with clear action tracking and close out procedures</a:t>
            </a:r>
            <a:endParaRPr lang="en-GB" sz="3200" dirty="0"/>
          </a:p>
        </p:txBody>
      </p:sp>
    </p:spTree>
    <p:extLst>
      <p:ext uri="{BB962C8B-B14F-4D97-AF65-F5344CB8AC3E}">
        <p14:creationId xmlns:p14="http://schemas.microsoft.com/office/powerpoint/2010/main" val="3115924294"/>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Risk Control Systems</a:t>
            </a:r>
          </a:p>
        </p:txBody>
      </p:sp>
      <p:sp>
        <p:nvSpPr>
          <p:cNvPr id="3" name="Content Placeholder 2"/>
          <p:cNvSpPr>
            <a:spLocks noGrp="1"/>
          </p:cNvSpPr>
          <p:nvPr>
            <p:ph idx="1"/>
          </p:nvPr>
        </p:nvSpPr>
        <p:spPr/>
        <p:txBody>
          <a:bodyPr/>
          <a:lstStyle/>
          <a:p>
            <a:pPr marL="0" indent="0">
              <a:buNone/>
            </a:pPr>
            <a:r>
              <a:rPr lang="en-GB" b="1" dirty="0" smtClean="0"/>
              <a:t>Asset Integrity Management Systems</a:t>
            </a:r>
          </a:p>
          <a:p>
            <a:r>
              <a:rPr lang="en-GB" sz="3200" dirty="0" smtClean="0"/>
              <a:t>AIMS plan and procedures in place to identify HSE critical plant and equipment</a:t>
            </a:r>
          </a:p>
          <a:p>
            <a:r>
              <a:rPr lang="en-GB" sz="3200" dirty="0" smtClean="0"/>
              <a:t>Clearly identified and accessible Asset Register documentation to ensure action is taken at the correct intervals</a:t>
            </a:r>
          </a:p>
          <a:p>
            <a:r>
              <a:rPr lang="en-GB" sz="3200" dirty="0" smtClean="0"/>
              <a:t>Reviewed at clearly defined intervals to ensure correct data is maintained</a:t>
            </a:r>
            <a:endParaRPr lang="en-GB" sz="3200" dirty="0"/>
          </a:p>
        </p:txBody>
      </p:sp>
    </p:spTree>
    <p:extLst>
      <p:ext uri="{BB962C8B-B14F-4D97-AF65-F5344CB8AC3E}">
        <p14:creationId xmlns:p14="http://schemas.microsoft.com/office/powerpoint/2010/main" val="281751766"/>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Risk Control Systems</a:t>
            </a:r>
          </a:p>
        </p:txBody>
      </p:sp>
      <p:sp>
        <p:nvSpPr>
          <p:cNvPr id="3" name="Content Placeholder 2"/>
          <p:cNvSpPr>
            <a:spLocks noGrp="1"/>
          </p:cNvSpPr>
          <p:nvPr>
            <p:ph idx="1"/>
          </p:nvPr>
        </p:nvSpPr>
        <p:spPr/>
        <p:txBody>
          <a:bodyPr>
            <a:normAutofit/>
          </a:bodyPr>
          <a:lstStyle/>
          <a:p>
            <a:pPr marL="0" indent="0">
              <a:buNone/>
            </a:pPr>
            <a:r>
              <a:rPr lang="en-GB" sz="3200" b="1" dirty="0" smtClean="0"/>
              <a:t>Management change procedures</a:t>
            </a:r>
          </a:p>
          <a:p>
            <a:r>
              <a:rPr lang="en-GB" sz="3200" dirty="0" smtClean="0"/>
              <a:t>A clearly defined Management of change procedure</a:t>
            </a:r>
          </a:p>
          <a:p>
            <a:r>
              <a:rPr lang="en-GB" sz="3200" dirty="0" smtClean="0"/>
              <a:t>Clear lines of responsibility and communication to agree and implement change</a:t>
            </a:r>
          </a:p>
          <a:p>
            <a:r>
              <a:rPr lang="en-GB" sz="3200" dirty="0" smtClean="0"/>
              <a:t>Consideration of organisational change and its influence on systems and human factors</a:t>
            </a:r>
            <a:endParaRPr lang="en-GB" sz="3200" dirty="0"/>
          </a:p>
        </p:txBody>
      </p:sp>
    </p:spTree>
    <p:extLst>
      <p:ext uri="{BB962C8B-B14F-4D97-AF65-F5344CB8AC3E}">
        <p14:creationId xmlns:p14="http://schemas.microsoft.com/office/powerpoint/2010/main" val="688793203"/>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Risk Control Systems</a:t>
            </a:r>
            <a:endParaRPr lang="en-GB" dirty="0"/>
          </a:p>
        </p:txBody>
      </p:sp>
      <p:sp>
        <p:nvSpPr>
          <p:cNvPr id="3" name="Content Placeholder 2"/>
          <p:cNvSpPr>
            <a:spLocks noGrp="1"/>
          </p:cNvSpPr>
          <p:nvPr>
            <p:ph idx="1"/>
          </p:nvPr>
        </p:nvSpPr>
        <p:spPr>
          <a:xfrm>
            <a:off x="1630326" y="1825625"/>
            <a:ext cx="9144000" cy="4351338"/>
          </a:xfrm>
        </p:spPr>
        <p:txBody>
          <a:bodyPr>
            <a:normAutofit/>
          </a:bodyPr>
          <a:lstStyle/>
          <a:p>
            <a:pPr marL="0" indent="0">
              <a:buNone/>
            </a:pPr>
            <a:r>
              <a:rPr lang="en-GB" sz="3200" dirty="0" smtClean="0"/>
              <a:t>Maintenance Management Systems</a:t>
            </a:r>
          </a:p>
          <a:p>
            <a:r>
              <a:rPr lang="en-GB" sz="3200" dirty="0" smtClean="0"/>
              <a:t>A well structured and understood maintenance management and inspection system that interfaces with operations</a:t>
            </a:r>
          </a:p>
          <a:p>
            <a:r>
              <a:rPr lang="en-GB" sz="3200" dirty="0" smtClean="0"/>
              <a:t>Replacement policy in place for critical plant and equipment</a:t>
            </a:r>
            <a:endParaRPr lang="en-GB" sz="3200" dirty="0"/>
          </a:p>
        </p:txBody>
      </p:sp>
    </p:spTree>
    <p:extLst>
      <p:ext uri="{BB962C8B-B14F-4D97-AF65-F5344CB8AC3E}">
        <p14:creationId xmlns:p14="http://schemas.microsoft.com/office/powerpoint/2010/main" val="1120016399"/>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Risk Control Systems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sz="3200" dirty="0" smtClean="0"/>
              <a:t>Audit, Review and Operational Inspection Regimes</a:t>
            </a:r>
          </a:p>
          <a:p>
            <a:r>
              <a:rPr lang="en-GB" sz="3200" dirty="0" smtClean="0"/>
              <a:t>An audit programme is in place to ensure all elements of a management system related to the controlling of ageing plant and equipment</a:t>
            </a:r>
          </a:p>
          <a:p>
            <a:r>
              <a:rPr lang="en-GB" sz="3200" dirty="0" smtClean="0"/>
              <a:t>An operational inspection regime which highlights the need to identify ageing mechanisms such as corrosion, vibration, exposure to the elements, impingement of harmful releases, identification of dead legs, etc.</a:t>
            </a:r>
          </a:p>
          <a:p>
            <a:r>
              <a:rPr lang="en-GB" sz="3200" dirty="0" smtClean="0"/>
              <a:t>Clearly developed corrective action plans with closeout tracking systems</a:t>
            </a:r>
            <a:endParaRPr lang="en-GB" sz="3200" dirty="0"/>
          </a:p>
        </p:txBody>
      </p:sp>
    </p:spTree>
    <p:extLst>
      <p:ext uri="{BB962C8B-B14F-4D97-AF65-F5344CB8AC3E}">
        <p14:creationId xmlns:p14="http://schemas.microsoft.com/office/powerpoint/2010/main" val="334087851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Ageing of EC &amp; I Equipment</a:t>
            </a:r>
            <a:endParaRPr lang="en-GB" dirty="0"/>
          </a:p>
        </p:txBody>
      </p:sp>
      <p:sp>
        <p:nvSpPr>
          <p:cNvPr id="3" name="Content Placeholder 2"/>
          <p:cNvSpPr>
            <a:spLocks noGrp="1"/>
          </p:cNvSpPr>
          <p:nvPr>
            <p:ph idx="1"/>
          </p:nvPr>
        </p:nvSpPr>
        <p:spPr/>
        <p:txBody>
          <a:bodyPr>
            <a:normAutofit/>
          </a:bodyPr>
          <a:lstStyle/>
          <a:p>
            <a:r>
              <a:rPr lang="en-GB" sz="3200" dirty="0" smtClean="0"/>
              <a:t>These systems are employed to provide emergency shutdown systems, trips, alarms, etc., which either separately or in combination with other systems ensure safety in process plant</a:t>
            </a:r>
          </a:p>
          <a:p>
            <a:r>
              <a:rPr lang="en-GB" sz="3200" dirty="0" smtClean="0"/>
              <a:t>Any electrical, control or instrumentation system is potentially within scope if either (a) its purpose is to ensure that the plant or equipment stays within safe operating limits, or (b) its failure could cause a dangerous situation</a:t>
            </a:r>
            <a:endParaRPr lang="en-GB" sz="3200" dirty="0"/>
          </a:p>
        </p:txBody>
      </p:sp>
    </p:spTree>
    <p:extLst>
      <p:ext uri="{BB962C8B-B14F-4D97-AF65-F5344CB8AC3E}">
        <p14:creationId xmlns:p14="http://schemas.microsoft.com/office/powerpoint/2010/main" val="340740121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Ageing of EC &amp; I Equipment</a:t>
            </a:r>
          </a:p>
        </p:txBody>
      </p:sp>
      <p:sp>
        <p:nvSpPr>
          <p:cNvPr id="3" name="Content Placeholder 2"/>
          <p:cNvSpPr>
            <a:spLocks noGrp="1"/>
          </p:cNvSpPr>
          <p:nvPr>
            <p:ph idx="1"/>
          </p:nvPr>
        </p:nvSpPr>
        <p:spPr>
          <a:xfrm>
            <a:off x="1238250" y="1825624"/>
            <a:ext cx="9817100" cy="4733925"/>
          </a:xfrm>
        </p:spPr>
        <p:txBody>
          <a:bodyPr>
            <a:normAutofit lnSpcReduction="10000"/>
          </a:bodyPr>
          <a:lstStyle/>
          <a:p>
            <a:r>
              <a:rPr lang="en-GB" sz="3200" dirty="0" smtClean="0"/>
              <a:t>In terms of managing major hazards, it must be clear which of these EC &amp; I systems are safety critical</a:t>
            </a:r>
          </a:p>
          <a:p>
            <a:r>
              <a:rPr lang="en-GB" sz="3200" dirty="0" smtClean="0"/>
              <a:t>EC &amp; I systems and equipment can be affected by the same degradation mechanisms as mechanical equipment, such as corrosion, erosion, fatigue, etc.</a:t>
            </a:r>
          </a:p>
          <a:p>
            <a:r>
              <a:rPr lang="en-GB" sz="3200" dirty="0" smtClean="0"/>
              <a:t>However, they can also be subject to more EC &amp; I specific degradation mechanisms.  These include physical impact damage or surface abrasion, overheating/burn damage, blockage, fouling or poisoning or the formulation of tin whiskers or dry joints</a:t>
            </a:r>
            <a:endParaRPr lang="en-GB" sz="3200" dirty="0"/>
          </a:p>
        </p:txBody>
      </p:sp>
    </p:spTree>
    <p:extLst>
      <p:ext uri="{BB962C8B-B14F-4D97-AF65-F5344CB8AC3E}">
        <p14:creationId xmlns:p14="http://schemas.microsoft.com/office/powerpoint/2010/main" val="3091468479"/>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Ageing of EC &amp; I Equipment</a:t>
            </a:r>
          </a:p>
        </p:txBody>
      </p:sp>
      <p:sp>
        <p:nvSpPr>
          <p:cNvPr id="3" name="Content Placeholder 2"/>
          <p:cNvSpPr>
            <a:spLocks noGrp="1"/>
          </p:cNvSpPr>
          <p:nvPr>
            <p:ph idx="1"/>
          </p:nvPr>
        </p:nvSpPr>
        <p:spPr/>
        <p:txBody>
          <a:bodyPr>
            <a:normAutofit/>
          </a:bodyPr>
          <a:lstStyle/>
          <a:p>
            <a:r>
              <a:rPr lang="en-GB" sz="3200" dirty="0" smtClean="0"/>
              <a:t>The degree to which some types of instrumentation and control systems, and the software that is used in them, can become obsolete or difficult to support</a:t>
            </a:r>
          </a:p>
          <a:p>
            <a:r>
              <a:rPr lang="en-GB" sz="3200" dirty="0" smtClean="0"/>
              <a:t>Poor quality control of plant painting activities can affect EC &amp; I equipment, for example the painting of flameproof glands or painting over instruments</a:t>
            </a:r>
            <a:endParaRPr lang="en-GB" sz="3200" dirty="0"/>
          </a:p>
        </p:txBody>
      </p:sp>
    </p:spTree>
    <p:extLst>
      <p:ext uri="{BB962C8B-B14F-4D97-AF65-F5344CB8AC3E}">
        <p14:creationId xmlns:p14="http://schemas.microsoft.com/office/powerpoint/2010/main" val="893438772"/>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EC &amp; I Ageing Plant Issues</a:t>
            </a:r>
            <a:endParaRPr lang="en-GB" dirty="0"/>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GB" sz="3200" dirty="0" smtClean="0"/>
              <a:t>Is the EC &amp; I equipment ageing?</a:t>
            </a:r>
          </a:p>
          <a:p>
            <a:pPr marL="514350" indent="-514350">
              <a:buAutoNum type="arabicPeriod"/>
            </a:pPr>
            <a:r>
              <a:rPr lang="en-GB" sz="3200" dirty="0" smtClean="0"/>
              <a:t>Is there an understanding of the safety significance of the EC &amp; I equipment?</a:t>
            </a:r>
          </a:p>
          <a:p>
            <a:pPr marL="514350" indent="-514350">
              <a:buAutoNum type="arabicPeriod"/>
            </a:pPr>
            <a:r>
              <a:rPr lang="en-GB" sz="3200" dirty="0" smtClean="0"/>
              <a:t>Are there plans for the likely replacement of at least some of the EC &amp; I equipment during the lifetime of the plant?</a:t>
            </a:r>
          </a:p>
          <a:p>
            <a:pPr marL="514350" indent="-514350">
              <a:buAutoNum type="arabicPeriod"/>
            </a:pPr>
            <a:r>
              <a:rPr lang="en-GB" sz="3200" dirty="0" smtClean="0"/>
              <a:t>Are there adequate arrangements for maintenance and procurement of modern EC &amp; I equipment</a:t>
            </a:r>
          </a:p>
          <a:p>
            <a:pPr marL="514350" indent="-514350">
              <a:buAutoNum type="arabicPeriod"/>
            </a:pPr>
            <a:r>
              <a:rPr lang="en-GB" sz="3200" dirty="0" smtClean="0"/>
              <a:t>Are there adequate arrangements for Management of Change (</a:t>
            </a:r>
            <a:r>
              <a:rPr lang="en-GB" sz="3200" dirty="0" err="1" smtClean="0"/>
              <a:t>MoC</a:t>
            </a:r>
            <a:r>
              <a:rPr lang="en-GB" sz="3200" dirty="0" smtClean="0"/>
              <a:t>)?</a:t>
            </a:r>
            <a:endParaRPr lang="en-GB" sz="3200" dirty="0"/>
          </a:p>
        </p:txBody>
      </p:sp>
    </p:spTree>
    <p:extLst>
      <p:ext uri="{BB962C8B-B14F-4D97-AF65-F5344CB8AC3E}">
        <p14:creationId xmlns:p14="http://schemas.microsoft.com/office/powerpoint/2010/main" val="1794836598"/>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 &amp; I Equipment Lifecycles</a:t>
            </a:r>
            <a:endParaRPr lang="en-GB" dirty="0"/>
          </a:p>
        </p:txBody>
      </p:sp>
      <p:sp>
        <p:nvSpPr>
          <p:cNvPr id="3" name="Content Placeholder 2"/>
          <p:cNvSpPr>
            <a:spLocks noGrp="1"/>
          </p:cNvSpPr>
          <p:nvPr>
            <p:ph idx="1"/>
          </p:nvPr>
        </p:nvSpPr>
        <p:spPr/>
        <p:txBody>
          <a:bodyPr>
            <a:normAutofit/>
          </a:bodyPr>
          <a:lstStyle/>
          <a:p>
            <a:r>
              <a:rPr lang="en-GB" sz="3200" dirty="0" smtClean="0"/>
              <a:t>With care, even quite sophisticated control and instrumentation (C &amp; I) equipment can be kept working to a remarkable age</a:t>
            </a:r>
          </a:p>
          <a:p>
            <a:r>
              <a:rPr lang="en-GB" sz="3200" dirty="0" smtClean="0"/>
              <a:t>Other equipment may need replacing after quite short timescales.  Digital equipment shows a tendency to have significantly shorter lifecycles</a:t>
            </a:r>
          </a:p>
          <a:p>
            <a:r>
              <a:rPr lang="en-GB" sz="3200" dirty="0" smtClean="0"/>
              <a:t>For planning purposes, the lifetime of a DCS SCADA can be taken as 15 to 20 years</a:t>
            </a:r>
            <a:endParaRPr lang="en-GB" sz="3200" dirty="0"/>
          </a:p>
        </p:txBody>
      </p:sp>
    </p:spTree>
    <p:extLst>
      <p:ext uri="{BB962C8B-B14F-4D97-AF65-F5344CB8AC3E}">
        <p14:creationId xmlns:p14="http://schemas.microsoft.com/office/powerpoint/2010/main" val="358967847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 &amp; I Equipment Lifecycles</a:t>
            </a:r>
            <a:endParaRPr lang="en-GB" dirty="0"/>
          </a:p>
        </p:txBody>
      </p:sp>
      <p:sp>
        <p:nvSpPr>
          <p:cNvPr id="3" name="Content Placeholder 2"/>
          <p:cNvSpPr>
            <a:spLocks noGrp="1"/>
          </p:cNvSpPr>
          <p:nvPr>
            <p:ph idx="1"/>
          </p:nvPr>
        </p:nvSpPr>
        <p:spPr>
          <a:xfrm>
            <a:off x="838200" y="1530350"/>
            <a:ext cx="10515600" cy="5016499"/>
          </a:xfrm>
        </p:spPr>
        <p:txBody>
          <a:bodyPr>
            <a:normAutofit fontScale="92500" lnSpcReduction="10000"/>
          </a:bodyPr>
          <a:lstStyle/>
          <a:p>
            <a:r>
              <a:rPr lang="en-GB" sz="3200" dirty="0" smtClean="0"/>
              <a:t>EC &amp; I equipment life can be extended if good support arrangements are in place either from the OEM or a specialist contractor</a:t>
            </a:r>
          </a:p>
          <a:p>
            <a:r>
              <a:rPr lang="en-GB" sz="3200" dirty="0" smtClean="0"/>
              <a:t>However, in general the following principles apply: -</a:t>
            </a:r>
          </a:p>
          <a:p>
            <a:pPr marL="514350" indent="-514350">
              <a:buAutoNum type="arabicPeriod"/>
            </a:pPr>
            <a:r>
              <a:rPr lang="en-GB" sz="3200" dirty="0" smtClean="0"/>
              <a:t>C &amp; I obsolescence is usually ultimately driven by spares availability</a:t>
            </a:r>
          </a:p>
          <a:p>
            <a:pPr marL="514350" indent="-514350">
              <a:buAutoNum type="arabicPeriod"/>
            </a:pPr>
            <a:r>
              <a:rPr lang="en-GB" sz="3200" dirty="0" smtClean="0"/>
              <a:t>Old C &amp; I equipment will often be analogue</a:t>
            </a:r>
          </a:p>
          <a:p>
            <a:pPr marL="514350" indent="-514350">
              <a:buAutoNum type="arabicPeriod"/>
            </a:pPr>
            <a:r>
              <a:rPr lang="en-GB" sz="3200" dirty="0" smtClean="0"/>
              <a:t>Almost all new equipment is digital or software based</a:t>
            </a:r>
          </a:p>
          <a:p>
            <a:pPr marL="514350" indent="-514350">
              <a:buAutoNum type="arabicPeriod"/>
            </a:pPr>
            <a:r>
              <a:rPr lang="en-GB" sz="3200" dirty="0" smtClean="0"/>
              <a:t>Demonstrating the safety of new digital equipment requires significant effort, but in return can provide significant safety advantages</a:t>
            </a:r>
            <a:endParaRPr lang="en-GB" sz="3200" dirty="0"/>
          </a:p>
        </p:txBody>
      </p:sp>
    </p:spTree>
    <p:extLst>
      <p:ext uri="{BB962C8B-B14F-4D97-AF65-F5344CB8AC3E}">
        <p14:creationId xmlns:p14="http://schemas.microsoft.com/office/powerpoint/2010/main" val="3694940935"/>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Cable Ageing</a:t>
            </a:r>
            <a:endParaRPr lang="en-GB" dirty="0"/>
          </a:p>
        </p:txBody>
      </p:sp>
      <p:sp>
        <p:nvSpPr>
          <p:cNvPr id="3" name="Content Placeholder 2"/>
          <p:cNvSpPr>
            <a:spLocks noGrp="1"/>
          </p:cNvSpPr>
          <p:nvPr>
            <p:ph idx="1"/>
          </p:nvPr>
        </p:nvSpPr>
        <p:spPr/>
        <p:txBody>
          <a:bodyPr>
            <a:normAutofit/>
          </a:bodyPr>
          <a:lstStyle/>
          <a:p>
            <a:r>
              <a:rPr lang="en-GB" sz="3200" dirty="0" smtClean="0"/>
              <a:t>Cable ageing is dependent upon the types of cable (e.g. whether or not it is armoured), the type of insulation (e.g. some types of insulation degrade more rapidly when exposed to sunlight), the potential for mechanical or thermal damage, and humidity</a:t>
            </a:r>
          </a:p>
          <a:p>
            <a:r>
              <a:rPr lang="en-GB" sz="3200" dirty="0" smtClean="0"/>
              <a:t>Well-specified cabling can survive for twenty years or more outdoors and for thirty years or more indoors</a:t>
            </a:r>
            <a:endParaRPr lang="en-GB" sz="3200" dirty="0"/>
          </a:p>
        </p:txBody>
      </p:sp>
    </p:spTree>
    <p:extLst>
      <p:ext uri="{BB962C8B-B14F-4D97-AF65-F5344CB8AC3E}">
        <p14:creationId xmlns:p14="http://schemas.microsoft.com/office/powerpoint/2010/main" val="276772079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High Voltage (HV) Equipment Life Expectancy</a:t>
            </a:r>
            <a:endParaRPr lang="en-GB" dirty="0"/>
          </a:p>
        </p:txBody>
      </p:sp>
      <p:sp>
        <p:nvSpPr>
          <p:cNvPr id="3" name="Content Placeholder 2"/>
          <p:cNvSpPr>
            <a:spLocks noGrp="1"/>
          </p:cNvSpPr>
          <p:nvPr>
            <p:ph idx="1"/>
          </p:nvPr>
        </p:nvSpPr>
        <p:spPr/>
        <p:txBody>
          <a:bodyPr>
            <a:normAutofit/>
          </a:bodyPr>
          <a:lstStyle/>
          <a:p>
            <a:r>
              <a:rPr lang="en-GB" sz="3200" dirty="0" smtClean="0"/>
              <a:t>High voltage (HV) equipment generally comprises switch gear, transformers and rotating equipment (motors and generators)</a:t>
            </a:r>
          </a:p>
          <a:p>
            <a:r>
              <a:rPr lang="en-GB" sz="3200" dirty="0" smtClean="0"/>
              <a:t>Failures of HV equipment can be sudden, severe or even catastrophic</a:t>
            </a:r>
          </a:p>
          <a:p>
            <a:r>
              <a:rPr lang="en-GB" sz="3200" dirty="0" smtClean="0"/>
              <a:t>A number of sophisticated condition monitoring techniques are available for monitoring the state of ageing </a:t>
            </a:r>
            <a:r>
              <a:rPr lang="en-GB" sz="3200" smtClean="0"/>
              <a:t>HV plant</a:t>
            </a:r>
            <a:endParaRPr lang="en-GB" sz="3200"/>
          </a:p>
        </p:txBody>
      </p:sp>
    </p:spTree>
    <p:extLst>
      <p:ext uri="{BB962C8B-B14F-4D97-AF65-F5344CB8AC3E}">
        <p14:creationId xmlns:p14="http://schemas.microsoft.com/office/powerpoint/2010/main" val="3975367426"/>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4461"/>
            <a:ext cx="10515600" cy="749939"/>
          </a:xfrm>
        </p:spPr>
        <p:txBody>
          <a:bodyPr/>
          <a:lstStyle/>
          <a:p>
            <a:r>
              <a:rPr lang="en-GB" dirty="0"/>
              <a:t>High Voltage (HV) Equipment Life Expectancy</a:t>
            </a:r>
          </a:p>
        </p:txBody>
      </p:sp>
      <p:sp>
        <p:nvSpPr>
          <p:cNvPr id="3" name="Content Placeholder 2"/>
          <p:cNvSpPr>
            <a:spLocks noGrp="1"/>
          </p:cNvSpPr>
          <p:nvPr>
            <p:ph idx="1"/>
          </p:nvPr>
        </p:nvSpPr>
        <p:spPr>
          <a:xfrm>
            <a:off x="838200" y="1223586"/>
            <a:ext cx="10515600" cy="5335095"/>
          </a:xfrm>
        </p:spPr>
        <p:txBody>
          <a:bodyPr>
            <a:normAutofit fontScale="92500" lnSpcReduction="10000"/>
          </a:bodyPr>
          <a:lstStyle/>
          <a:p>
            <a:r>
              <a:rPr lang="en-GB" sz="3200" dirty="0" smtClean="0"/>
              <a:t>Benchmark values for the life expectancy of HV equipment have been published as follows:</a:t>
            </a:r>
          </a:p>
          <a:p>
            <a:pPr marL="0" indent="0">
              <a:buNone/>
            </a:pPr>
            <a:r>
              <a:rPr lang="en-GB" sz="3200" dirty="0" smtClean="0"/>
              <a:t>  Transformers	(132 kV)	30 – 40 years</a:t>
            </a:r>
          </a:p>
          <a:p>
            <a:pPr marL="0" indent="0">
              <a:buNone/>
            </a:pPr>
            <a:r>
              <a:rPr lang="en-GB" sz="3200" dirty="0"/>
              <a:t> </a:t>
            </a:r>
            <a:r>
              <a:rPr lang="en-GB" sz="3200" dirty="0" smtClean="0"/>
              <a:t> Transformers	(&lt;132 kV)	50 years</a:t>
            </a:r>
          </a:p>
          <a:p>
            <a:pPr marL="0" indent="0">
              <a:buNone/>
            </a:pPr>
            <a:r>
              <a:rPr lang="en-GB" sz="3200" dirty="0"/>
              <a:t> </a:t>
            </a:r>
            <a:r>
              <a:rPr lang="en-GB" sz="3200" dirty="0" smtClean="0"/>
              <a:t> Switch gear			30 – 60 years</a:t>
            </a:r>
          </a:p>
          <a:p>
            <a:r>
              <a:rPr lang="en-GB" sz="3200" dirty="0" smtClean="0"/>
              <a:t>These figures are very dependent on factors such as; environment, standard of maintenance, and physical damage</a:t>
            </a:r>
          </a:p>
          <a:p>
            <a:r>
              <a:rPr lang="en-GB" sz="3200" dirty="0" smtClean="0"/>
              <a:t>Appropriate reviews should be carried out periodically</a:t>
            </a:r>
          </a:p>
          <a:p>
            <a:r>
              <a:rPr lang="en-GB" sz="3200" dirty="0" smtClean="0"/>
              <a:t>Some HV equipment may only be operated infrequently; in those cases the equipment should be subject to risk assessments to review degradation mechanisms since the last operation</a:t>
            </a:r>
            <a:endParaRPr lang="en-GB" sz="3200" dirty="0"/>
          </a:p>
        </p:txBody>
      </p:sp>
    </p:spTree>
    <p:extLst>
      <p:ext uri="{BB962C8B-B14F-4D97-AF65-F5344CB8AC3E}">
        <p14:creationId xmlns:p14="http://schemas.microsoft.com/office/powerpoint/2010/main" val="269364512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Significance of EC &amp; I Equipment Lifetime</a:t>
            </a:r>
            <a:endParaRPr lang="en-GB" dirty="0"/>
          </a:p>
        </p:txBody>
      </p:sp>
      <p:sp>
        <p:nvSpPr>
          <p:cNvPr id="3" name="Content Placeholder 2"/>
          <p:cNvSpPr>
            <a:spLocks noGrp="1"/>
          </p:cNvSpPr>
          <p:nvPr>
            <p:ph idx="1"/>
          </p:nvPr>
        </p:nvSpPr>
        <p:spPr>
          <a:xfrm>
            <a:off x="1598554" y="1825625"/>
            <a:ext cx="8775609" cy="4351338"/>
          </a:xfrm>
        </p:spPr>
        <p:txBody>
          <a:bodyPr>
            <a:normAutofit/>
          </a:bodyPr>
          <a:lstStyle/>
          <a:p>
            <a:r>
              <a:rPr lang="en-GB" sz="3200" dirty="0" smtClean="0"/>
              <a:t>The significance of the above notional values for equipment lifetimes is that, whereas HV equipment may last through the entire life a typical plant, it is unlikely that the same can be said for C &amp; I equipment</a:t>
            </a:r>
          </a:p>
          <a:p>
            <a:r>
              <a:rPr lang="en-GB" sz="3200" dirty="0" smtClean="0"/>
              <a:t>Hence operators should expect to have to carry out at least one mid-life refit of C &amp; I systems</a:t>
            </a:r>
            <a:endParaRPr lang="en-GB" sz="3200" dirty="0"/>
          </a:p>
        </p:txBody>
      </p:sp>
    </p:spTree>
    <p:extLst>
      <p:ext uri="{BB962C8B-B14F-4D97-AF65-F5344CB8AC3E}">
        <p14:creationId xmlns:p14="http://schemas.microsoft.com/office/powerpoint/2010/main" val="199033641"/>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Significance of EC &amp; I Equipment Lifetime</a:t>
            </a:r>
          </a:p>
        </p:txBody>
      </p:sp>
      <p:sp>
        <p:nvSpPr>
          <p:cNvPr id="3" name="Content Placeholder 2"/>
          <p:cNvSpPr>
            <a:spLocks noGrp="1"/>
          </p:cNvSpPr>
          <p:nvPr>
            <p:ph idx="1"/>
          </p:nvPr>
        </p:nvSpPr>
        <p:spPr/>
        <p:txBody>
          <a:bodyPr>
            <a:normAutofit/>
          </a:bodyPr>
          <a:lstStyle/>
          <a:p>
            <a:pPr marL="0" indent="0">
              <a:buNone/>
            </a:pPr>
            <a:r>
              <a:rPr lang="en-GB" sz="3200" dirty="0" smtClean="0"/>
              <a:t>Key aspects include the following: -</a:t>
            </a:r>
          </a:p>
          <a:p>
            <a:pPr marL="514350" indent="-514350">
              <a:buAutoNum type="arabicPeriod"/>
            </a:pPr>
            <a:r>
              <a:rPr lang="en-GB" sz="3200" dirty="0" smtClean="0"/>
              <a:t>Maintenance Planning</a:t>
            </a:r>
          </a:p>
          <a:p>
            <a:pPr marL="514350" indent="-514350">
              <a:buAutoNum type="arabicPeriod"/>
            </a:pPr>
            <a:r>
              <a:rPr lang="en-GB" sz="3200" dirty="0" smtClean="0"/>
              <a:t>Procurement</a:t>
            </a:r>
          </a:p>
          <a:p>
            <a:pPr marL="514350" indent="-514350">
              <a:buAutoNum type="arabicPeriod"/>
            </a:pPr>
            <a:r>
              <a:rPr lang="en-GB" sz="3200" dirty="0" smtClean="0"/>
              <a:t>KPIs for Management of C &amp; I Ageing</a:t>
            </a:r>
          </a:p>
          <a:p>
            <a:pPr marL="514350" indent="-514350">
              <a:buAutoNum type="arabicPeriod"/>
            </a:pPr>
            <a:r>
              <a:rPr lang="en-GB" sz="3200" dirty="0" smtClean="0"/>
              <a:t>Plant History</a:t>
            </a:r>
          </a:p>
          <a:p>
            <a:pPr marL="514350" indent="-514350">
              <a:buAutoNum type="arabicPeriod"/>
            </a:pPr>
            <a:r>
              <a:rPr lang="en-GB" sz="3200" dirty="0" smtClean="0"/>
              <a:t>Specific Ageing and Failure Mechanisms</a:t>
            </a:r>
            <a:endParaRPr lang="en-GB" sz="3200" dirty="0"/>
          </a:p>
        </p:txBody>
      </p:sp>
    </p:spTree>
    <p:extLst>
      <p:ext uri="{BB962C8B-B14F-4D97-AF65-F5344CB8AC3E}">
        <p14:creationId xmlns:p14="http://schemas.microsoft.com/office/powerpoint/2010/main" val="208098578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E/C &amp; I Maintenance Management</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sz="3200" dirty="0" smtClean="0"/>
              <a:t>1. Maintenance Planning</a:t>
            </a:r>
          </a:p>
          <a:p>
            <a:r>
              <a:rPr lang="en-GB" sz="3200" dirty="0" smtClean="0"/>
              <a:t>Is E/C &amp; I equipment classified according to its safety function?</a:t>
            </a:r>
          </a:p>
          <a:p>
            <a:r>
              <a:rPr lang="en-GB" sz="3200" dirty="0" smtClean="0"/>
              <a:t>Are suitable performance standards established?</a:t>
            </a:r>
          </a:p>
          <a:p>
            <a:r>
              <a:rPr lang="en-GB" sz="3200" dirty="0" smtClean="0"/>
              <a:t>Are there Maintenance, Inspection and Testing (MIT) plans in place?</a:t>
            </a:r>
          </a:p>
          <a:p>
            <a:r>
              <a:rPr lang="en-GB" sz="3200" dirty="0" smtClean="0"/>
              <a:t>Is the MIT backlog monitored?</a:t>
            </a:r>
          </a:p>
          <a:p>
            <a:r>
              <a:rPr lang="en-GB" sz="3200" dirty="0" smtClean="0"/>
              <a:t>Are there suitable robust arrangements for the control and management of overrides?</a:t>
            </a:r>
            <a:endParaRPr lang="en-GB" sz="3200" dirty="0"/>
          </a:p>
        </p:txBody>
      </p:sp>
    </p:spTree>
    <p:extLst>
      <p:ext uri="{BB962C8B-B14F-4D97-AF65-F5344CB8AC3E}">
        <p14:creationId xmlns:p14="http://schemas.microsoft.com/office/powerpoint/2010/main" val="2951871305"/>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E/C &amp; I Maintenance Management</a:t>
            </a:r>
            <a:endParaRPr lang="en-GB" dirty="0"/>
          </a:p>
        </p:txBody>
      </p:sp>
      <p:sp>
        <p:nvSpPr>
          <p:cNvPr id="3" name="Content Placeholder 2"/>
          <p:cNvSpPr>
            <a:spLocks noGrp="1"/>
          </p:cNvSpPr>
          <p:nvPr>
            <p:ph idx="1"/>
          </p:nvPr>
        </p:nvSpPr>
        <p:spPr/>
        <p:txBody>
          <a:bodyPr>
            <a:normAutofit fontScale="92500" lnSpcReduction="10000"/>
          </a:bodyPr>
          <a:lstStyle/>
          <a:p>
            <a:pPr marL="514350" indent="-514350">
              <a:buAutoNum type="arabicPeriod" startAt="2"/>
            </a:pPr>
            <a:r>
              <a:rPr lang="en-GB" sz="3200" dirty="0" smtClean="0"/>
              <a:t>Procurement</a:t>
            </a:r>
          </a:p>
          <a:p>
            <a:pPr marL="0" indent="0">
              <a:buNone/>
            </a:pPr>
            <a:r>
              <a:rPr lang="en-GB" sz="3200" dirty="0" smtClean="0"/>
              <a:t>      - Spares availability and storage</a:t>
            </a:r>
          </a:p>
          <a:p>
            <a:pPr marL="0" indent="0">
              <a:buNone/>
            </a:pPr>
            <a:r>
              <a:rPr lang="en-GB" sz="3200" dirty="0"/>
              <a:t> </a:t>
            </a:r>
            <a:r>
              <a:rPr lang="en-GB" sz="3200" dirty="0" smtClean="0"/>
              <a:t>     - Contractual arrangements</a:t>
            </a:r>
          </a:p>
          <a:p>
            <a:pPr marL="0" indent="0">
              <a:buNone/>
            </a:pPr>
            <a:r>
              <a:rPr lang="en-GB" sz="3200" dirty="0"/>
              <a:t> </a:t>
            </a:r>
            <a:r>
              <a:rPr lang="en-GB" sz="3200" dirty="0" smtClean="0"/>
              <a:t>     - Change control</a:t>
            </a:r>
          </a:p>
          <a:p>
            <a:pPr marL="0" indent="0">
              <a:buNone/>
            </a:pPr>
            <a:r>
              <a:rPr lang="en-GB" sz="3200" dirty="0"/>
              <a:t> </a:t>
            </a:r>
            <a:r>
              <a:rPr lang="en-GB" sz="3200" dirty="0" smtClean="0"/>
              <a:t>     - Contingency planning and related QA issues</a:t>
            </a:r>
          </a:p>
          <a:p>
            <a:pPr marL="514350" indent="-514350">
              <a:buAutoNum type="arabicPeriod" startAt="2"/>
            </a:pPr>
            <a:r>
              <a:rPr lang="en-GB" sz="3200" dirty="0" smtClean="0"/>
              <a:t>KPIs for management of C &amp; I Ageing- lagging and leading indicators</a:t>
            </a:r>
          </a:p>
          <a:p>
            <a:pPr marL="514350" indent="-514350">
              <a:buAutoNum type="arabicPeriod" startAt="2"/>
            </a:pPr>
            <a:r>
              <a:rPr lang="en-GB" sz="3200" dirty="0" smtClean="0"/>
              <a:t>Plant history</a:t>
            </a:r>
          </a:p>
          <a:p>
            <a:pPr marL="514350" indent="-514350">
              <a:buAutoNum type="arabicPeriod" startAt="2"/>
            </a:pPr>
            <a:r>
              <a:rPr lang="en-GB" sz="3200" dirty="0" smtClean="0"/>
              <a:t>Specific Ageing and Failure Mechanisms</a:t>
            </a:r>
            <a:endParaRPr lang="en-GB" sz="3200" dirty="0"/>
          </a:p>
        </p:txBody>
      </p:sp>
    </p:spTree>
    <p:extLst>
      <p:ext uri="{BB962C8B-B14F-4D97-AF65-F5344CB8AC3E}">
        <p14:creationId xmlns:p14="http://schemas.microsoft.com/office/powerpoint/2010/main" val="56457022"/>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Maintenance Planning</a:t>
            </a:r>
            <a:endParaRPr lang="en-GB" dirty="0"/>
          </a:p>
        </p:txBody>
      </p:sp>
      <p:sp>
        <p:nvSpPr>
          <p:cNvPr id="3" name="Content Placeholder 2"/>
          <p:cNvSpPr>
            <a:spLocks noGrp="1"/>
          </p:cNvSpPr>
          <p:nvPr>
            <p:ph idx="1"/>
          </p:nvPr>
        </p:nvSpPr>
        <p:spPr/>
        <p:txBody>
          <a:bodyPr>
            <a:normAutofit/>
          </a:bodyPr>
          <a:lstStyle/>
          <a:p>
            <a:r>
              <a:rPr lang="en-GB" sz="3200" dirty="0" smtClean="0"/>
              <a:t>Good maintenance planning is absolutely key to the lifecycle management of safety-related E/C &amp; I equipment</a:t>
            </a:r>
          </a:p>
          <a:p>
            <a:pPr marL="0" indent="0">
              <a:buNone/>
            </a:pPr>
            <a:r>
              <a:rPr lang="en-GB" sz="3200" b="1" dirty="0" smtClean="0"/>
              <a:t>Key aspects are</a:t>
            </a:r>
            <a:r>
              <a:rPr lang="en-GB" sz="3200" dirty="0" smtClean="0"/>
              <a:t>:</a:t>
            </a:r>
          </a:p>
          <a:p>
            <a:r>
              <a:rPr lang="en-GB" sz="3200" dirty="0" smtClean="0"/>
              <a:t>Safety-related E/C &amp; I equipment should have defined performance standards</a:t>
            </a:r>
          </a:p>
          <a:p>
            <a:r>
              <a:rPr lang="en-GB" sz="3200" dirty="0" smtClean="0"/>
              <a:t>Safety-related E/C &amp; I equipment should have maintenance, inspection and Test (MIT) plans </a:t>
            </a:r>
            <a:r>
              <a:rPr lang="en-GB" sz="3200" smtClean="0"/>
              <a:t>in place</a:t>
            </a:r>
            <a:endParaRPr lang="en-GB" sz="3200" dirty="0" smtClean="0"/>
          </a:p>
          <a:p>
            <a:endParaRPr lang="en-GB" sz="3200" dirty="0"/>
          </a:p>
        </p:txBody>
      </p:sp>
    </p:spTree>
    <p:extLst>
      <p:ext uri="{BB962C8B-B14F-4D97-AF65-F5344CB8AC3E}">
        <p14:creationId xmlns:p14="http://schemas.microsoft.com/office/powerpoint/2010/main" val="448294501"/>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Maintenance Planning</a:t>
            </a:r>
          </a:p>
        </p:txBody>
      </p:sp>
      <p:sp>
        <p:nvSpPr>
          <p:cNvPr id="3" name="Content Placeholder 2"/>
          <p:cNvSpPr>
            <a:spLocks noGrp="1"/>
          </p:cNvSpPr>
          <p:nvPr>
            <p:ph idx="1"/>
          </p:nvPr>
        </p:nvSpPr>
        <p:spPr>
          <a:xfrm>
            <a:off x="838200" y="1388046"/>
            <a:ext cx="10515600" cy="5144322"/>
          </a:xfrm>
        </p:spPr>
        <p:txBody>
          <a:bodyPr>
            <a:normAutofit/>
          </a:bodyPr>
          <a:lstStyle/>
          <a:p>
            <a:pPr marL="0" indent="0">
              <a:buNone/>
            </a:pPr>
            <a:r>
              <a:rPr lang="en-GB" sz="3200" dirty="0" smtClean="0"/>
              <a:t>Testing should be designed to  confirm that safety-related functions are being performed properly and most importantly that there are no unrevealed failures</a:t>
            </a:r>
          </a:p>
          <a:p>
            <a:r>
              <a:rPr lang="en-GB" sz="3200" dirty="0" smtClean="0"/>
              <a:t>Test frequencies should preferably be risk-based</a:t>
            </a:r>
          </a:p>
          <a:p>
            <a:r>
              <a:rPr lang="en-GB" sz="3200" dirty="0" smtClean="0"/>
              <a:t>Non safety-related E/C &amp; I systems if they fail, may challenge safety related equipment</a:t>
            </a:r>
          </a:p>
          <a:p>
            <a:r>
              <a:rPr lang="en-GB" sz="3200" dirty="0" smtClean="0"/>
              <a:t>Good practice is to have a maintenance policy document for E/C &amp; I equipment</a:t>
            </a:r>
          </a:p>
          <a:p>
            <a:r>
              <a:rPr lang="en-GB" sz="3200" dirty="0" smtClean="0"/>
              <a:t>There should be clear evidence of well-planned MIT arrangements and activities, including evidence (KPIs)</a:t>
            </a:r>
            <a:endParaRPr lang="en-GB" sz="3200" dirty="0"/>
          </a:p>
        </p:txBody>
      </p:sp>
    </p:spTree>
    <p:extLst>
      <p:ext uri="{BB962C8B-B14F-4D97-AF65-F5344CB8AC3E}">
        <p14:creationId xmlns:p14="http://schemas.microsoft.com/office/powerpoint/2010/main" val="1560071615"/>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Maintenance Planning</a:t>
            </a:r>
            <a:endParaRPr lang="en-GB" dirty="0"/>
          </a:p>
        </p:txBody>
      </p:sp>
      <p:sp>
        <p:nvSpPr>
          <p:cNvPr id="3" name="Content Placeholder 2"/>
          <p:cNvSpPr>
            <a:spLocks noGrp="1"/>
          </p:cNvSpPr>
          <p:nvPr>
            <p:ph idx="1"/>
          </p:nvPr>
        </p:nvSpPr>
        <p:spPr>
          <a:xfrm>
            <a:off x="838200" y="1776174"/>
            <a:ext cx="10515600" cy="4400790"/>
          </a:xfrm>
        </p:spPr>
        <p:txBody>
          <a:bodyPr>
            <a:normAutofit fontScale="92500" lnSpcReduction="20000"/>
          </a:bodyPr>
          <a:lstStyle/>
          <a:p>
            <a:pPr marL="0" indent="0">
              <a:buNone/>
            </a:pPr>
            <a:r>
              <a:rPr lang="en-GB" sz="3200" dirty="0" smtClean="0"/>
              <a:t>The relationship between the safety report and maintenance practices</a:t>
            </a:r>
          </a:p>
          <a:p>
            <a:pPr marL="0" indent="0" algn="ctr">
              <a:buNone/>
            </a:pPr>
            <a:endParaRPr lang="en-GB" sz="3200" dirty="0"/>
          </a:p>
          <a:p>
            <a:pPr marL="0" indent="0" algn="ctr">
              <a:buNone/>
            </a:pPr>
            <a:r>
              <a:rPr lang="en-GB" sz="3500" dirty="0" smtClean="0"/>
              <a:t>Safety Reports</a:t>
            </a:r>
          </a:p>
          <a:p>
            <a:pPr marL="0" indent="0" algn="ctr">
              <a:buNone/>
            </a:pPr>
            <a:r>
              <a:rPr lang="en-GB" sz="3500" dirty="0" smtClean="0"/>
              <a:t>Safety Critical </a:t>
            </a:r>
            <a:r>
              <a:rPr lang="en-GB" sz="3500" dirty="0"/>
              <a:t>E</a:t>
            </a:r>
            <a:r>
              <a:rPr lang="en-GB" sz="3500" dirty="0" smtClean="0"/>
              <a:t>lements</a:t>
            </a:r>
          </a:p>
          <a:p>
            <a:pPr marL="0" indent="0" algn="ctr">
              <a:buNone/>
            </a:pPr>
            <a:r>
              <a:rPr lang="en-GB" sz="3500" dirty="0" smtClean="0"/>
              <a:t>Performance Standards</a:t>
            </a:r>
          </a:p>
          <a:p>
            <a:pPr marL="0" indent="0" algn="ctr">
              <a:buNone/>
            </a:pPr>
            <a:r>
              <a:rPr lang="en-GB" sz="3500" dirty="0" smtClean="0"/>
              <a:t>Maintenance Scheduling</a:t>
            </a:r>
          </a:p>
          <a:p>
            <a:pPr marL="0" indent="0" algn="ctr">
              <a:buNone/>
            </a:pPr>
            <a:r>
              <a:rPr lang="en-GB" sz="3500" dirty="0" smtClean="0"/>
              <a:t>Maintenance Policies &amp; Procedures</a:t>
            </a:r>
          </a:p>
          <a:p>
            <a:pPr marL="0" indent="0" algn="ctr">
              <a:buNone/>
            </a:pPr>
            <a:r>
              <a:rPr lang="en-GB" sz="3500" dirty="0" smtClean="0"/>
              <a:t>Backlog Management</a:t>
            </a:r>
            <a:endParaRPr lang="en-GB" sz="3500" dirty="0"/>
          </a:p>
        </p:txBody>
      </p:sp>
      <p:cxnSp>
        <p:nvCxnSpPr>
          <p:cNvPr id="5" name="Straight Connector 4"/>
          <p:cNvCxnSpPr/>
          <p:nvPr/>
        </p:nvCxnSpPr>
        <p:spPr>
          <a:xfrm flipV="1">
            <a:off x="2032731" y="2651102"/>
            <a:ext cx="2670837" cy="3506297"/>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V="1">
            <a:off x="4710147" y="2644524"/>
            <a:ext cx="3085277" cy="13157"/>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7828317" y="2651102"/>
            <a:ext cx="2059044" cy="3525861"/>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flipV="1">
            <a:off x="2032731" y="6157399"/>
            <a:ext cx="7854630" cy="19565"/>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flipV="1">
            <a:off x="4203609" y="3308940"/>
            <a:ext cx="3993099" cy="26318"/>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H="1">
            <a:off x="3769433" y="3868109"/>
            <a:ext cx="478250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H="1">
            <a:off x="3361572" y="4341760"/>
            <a:ext cx="5499556" cy="6578"/>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V="1">
            <a:off x="2993180" y="4802251"/>
            <a:ext cx="6190291" cy="6579"/>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2737169" y="5262743"/>
            <a:ext cx="6663389" cy="72348"/>
          </a:xfrm>
          <a:prstGeom prst="line">
            <a:avLst/>
          </a:prstGeom>
        </p:spPr>
        <p:style>
          <a:lnRef idx="1">
            <a:schemeClr val="accent1"/>
          </a:lnRef>
          <a:fillRef idx="0">
            <a:schemeClr val="accent1"/>
          </a:fillRef>
          <a:effectRef idx="0">
            <a:schemeClr val="accent1"/>
          </a:effectRef>
          <a:fontRef idx="minor">
            <a:schemeClr val="tx1"/>
          </a:fontRef>
        </p:style>
      </p:cxnSp>
      <p:sp>
        <p:nvSpPr>
          <p:cNvPr id="27" name="Rectangle 26"/>
          <p:cNvSpPr/>
          <p:nvPr/>
        </p:nvSpPr>
        <p:spPr>
          <a:xfrm>
            <a:off x="1144644" y="2657681"/>
            <a:ext cx="1592525" cy="11446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Increasing Scope</a:t>
            </a:r>
            <a:endParaRPr lang="en-GB" sz="2400" dirty="0"/>
          </a:p>
        </p:txBody>
      </p:sp>
      <p:sp>
        <p:nvSpPr>
          <p:cNvPr id="28" name="Rectangle 27"/>
          <p:cNvSpPr/>
          <p:nvPr/>
        </p:nvSpPr>
        <p:spPr>
          <a:xfrm>
            <a:off x="9183471" y="2657681"/>
            <a:ext cx="1591975" cy="10262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Increasing Detail</a:t>
            </a:r>
            <a:endParaRPr lang="en-GB" sz="2400" dirty="0"/>
          </a:p>
        </p:txBody>
      </p:sp>
      <p:cxnSp>
        <p:nvCxnSpPr>
          <p:cNvPr id="30" name="Straight Arrow Connector 29"/>
          <p:cNvCxnSpPr/>
          <p:nvPr/>
        </p:nvCxnSpPr>
        <p:spPr>
          <a:xfrm flipV="1">
            <a:off x="1999838" y="4012835"/>
            <a:ext cx="0" cy="11183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flipH="1">
            <a:off x="9775528" y="3868109"/>
            <a:ext cx="13157" cy="12433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8794761"/>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Procurement</a:t>
            </a:r>
            <a:endParaRPr lang="en-GB" dirty="0"/>
          </a:p>
        </p:txBody>
      </p:sp>
      <p:sp>
        <p:nvSpPr>
          <p:cNvPr id="3" name="Content Placeholder 2"/>
          <p:cNvSpPr>
            <a:spLocks noGrp="1"/>
          </p:cNvSpPr>
          <p:nvPr>
            <p:ph idx="1"/>
          </p:nvPr>
        </p:nvSpPr>
        <p:spPr/>
        <p:txBody>
          <a:bodyPr>
            <a:normAutofit/>
          </a:bodyPr>
          <a:lstStyle/>
          <a:p>
            <a:r>
              <a:rPr lang="en-GB" sz="3200" dirty="0" smtClean="0"/>
              <a:t>So-called E/C &amp; I ‘ageing’ or obsolescence in practice is most often determined by spares availability</a:t>
            </a:r>
          </a:p>
          <a:p>
            <a:r>
              <a:rPr lang="en-GB" sz="3200" dirty="0" smtClean="0"/>
              <a:t>OEM contracts may expire after a given number of years, and spares may no longer be available</a:t>
            </a:r>
          </a:p>
          <a:p>
            <a:r>
              <a:rPr lang="en-GB" sz="3200" dirty="0" smtClean="0"/>
              <a:t>However, E/C &amp; I equipment can in some instances, and with care and forethought, be operated safely well beyond </a:t>
            </a:r>
            <a:r>
              <a:rPr lang="en-GB" sz="3200" smtClean="0"/>
              <a:t>this point</a:t>
            </a:r>
            <a:endParaRPr lang="en-GB" sz="3200"/>
          </a:p>
        </p:txBody>
      </p:sp>
    </p:spTree>
    <p:extLst>
      <p:ext uri="{BB962C8B-B14F-4D97-AF65-F5344CB8AC3E}">
        <p14:creationId xmlns:p14="http://schemas.microsoft.com/office/powerpoint/2010/main" val="571367862"/>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Procurement</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sz="3200" b="1" dirty="0" smtClean="0"/>
              <a:t>Issues to consider</a:t>
            </a:r>
            <a:r>
              <a:rPr lang="en-GB" sz="3200" dirty="0" smtClean="0"/>
              <a:t>:</a:t>
            </a:r>
          </a:p>
          <a:p>
            <a:r>
              <a:rPr lang="en-GB" sz="3200" dirty="0" smtClean="0"/>
              <a:t>Adequate spare holding, in good storage conditions</a:t>
            </a:r>
          </a:p>
          <a:p>
            <a:r>
              <a:rPr lang="en-GB" sz="3200" dirty="0" smtClean="0"/>
              <a:t>Long-term support contracts with the OEM</a:t>
            </a:r>
          </a:p>
          <a:p>
            <a:r>
              <a:rPr lang="en-GB" sz="3200" dirty="0" smtClean="0"/>
              <a:t>Specialist contractors for some component repairs</a:t>
            </a:r>
          </a:p>
          <a:p>
            <a:r>
              <a:rPr lang="en-GB" sz="3200" dirty="0" smtClean="0"/>
              <a:t>Awareness of the risk of lack of change control over time in the supply of spares from the OEM-especially for digital components</a:t>
            </a:r>
          </a:p>
          <a:p>
            <a:r>
              <a:rPr lang="en-GB" sz="3200" dirty="0" smtClean="0"/>
              <a:t>QA issues around buying </a:t>
            </a:r>
            <a:r>
              <a:rPr lang="en-GB" sz="3200" dirty="0" smtClean="0"/>
              <a:t>second-hand components or potentially fake components</a:t>
            </a:r>
            <a:endParaRPr lang="en-GB" sz="3200" dirty="0"/>
          </a:p>
        </p:txBody>
      </p:sp>
    </p:spTree>
    <p:extLst>
      <p:ext uri="{BB962C8B-B14F-4D97-AF65-F5344CB8AC3E}">
        <p14:creationId xmlns:p14="http://schemas.microsoft.com/office/powerpoint/2010/main" val="1709815891"/>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Plant History</a:t>
            </a:r>
            <a:endParaRPr lang="en-GB" dirty="0"/>
          </a:p>
        </p:txBody>
      </p:sp>
      <p:sp>
        <p:nvSpPr>
          <p:cNvPr id="3" name="Content Placeholder 2"/>
          <p:cNvSpPr>
            <a:spLocks noGrp="1"/>
          </p:cNvSpPr>
          <p:nvPr>
            <p:ph idx="1"/>
          </p:nvPr>
        </p:nvSpPr>
        <p:spPr>
          <a:xfrm>
            <a:off x="1545928" y="1825625"/>
            <a:ext cx="8999275" cy="4351338"/>
          </a:xfrm>
        </p:spPr>
        <p:txBody>
          <a:bodyPr>
            <a:normAutofit/>
          </a:bodyPr>
          <a:lstStyle/>
          <a:p>
            <a:pPr marL="0" indent="0">
              <a:buNone/>
            </a:pPr>
            <a:r>
              <a:rPr lang="en-GB" sz="3200" dirty="0" smtClean="0"/>
              <a:t>It is important to identify and record the performance of E/C &amp; I equipment including any in service faults or failures and problems discovered during testing and inspection</a:t>
            </a:r>
            <a:endParaRPr lang="en-GB" sz="3200" dirty="0"/>
          </a:p>
        </p:txBody>
      </p:sp>
    </p:spTree>
    <p:extLst>
      <p:ext uri="{BB962C8B-B14F-4D97-AF65-F5344CB8AC3E}">
        <p14:creationId xmlns:p14="http://schemas.microsoft.com/office/powerpoint/2010/main" val="478001441"/>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Plant History</a:t>
            </a:r>
            <a:endParaRPr lang="en-GB" dirty="0"/>
          </a:p>
        </p:txBody>
      </p:sp>
      <p:sp>
        <p:nvSpPr>
          <p:cNvPr id="3" name="Content Placeholder 2"/>
          <p:cNvSpPr>
            <a:spLocks noGrp="1"/>
          </p:cNvSpPr>
          <p:nvPr>
            <p:ph idx="1"/>
          </p:nvPr>
        </p:nvSpPr>
        <p:spPr/>
        <p:txBody>
          <a:bodyPr>
            <a:normAutofit/>
          </a:bodyPr>
          <a:lstStyle/>
          <a:p>
            <a:r>
              <a:rPr lang="en-GB" sz="3200" dirty="0" smtClean="0"/>
              <a:t>It enables the maintenance department to identify where re-working is needed and where repeat failures occur</a:t>
            </a:r>
          </a:p>
          <a:p>
            <a:r>
              <a:rPr lang="en-GB" sz="3200" dirty="0" smtClean="0"/>
              <a:t>It improves awareness and accuracy of component reliability data and failure modes</a:t>
            </a:r>
          </a:p>
          <a:p>
            <a:r>
              <a:rPr lang="en-GB" sz="3200" dirty="0" smtClean="0"/>
              <a:t>It enables technical or engineering departments to identify those components which have a significant adverse contribution to plant availability and safety</a:t>
            </a:r>
            <a:endParaRPr lang="en-GB" sz="3200" dirty="0"/>
          </a:p>
        </p:txBody>
      </p:sp>
    </p:spTree>
    <p:extLst>
      <p:ext uri="{BB962C8B-B14F-4D97-AF65-F5344CB8AC3E}">
        <p14:creationId xmlns:p14="http://schemas.microsoft.com/office/powerpoint/2010/main" val="3920073342"/>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KPIs for Management of E/C &amp; I Ageing</a:t>
            </a:r>
            <a:endParaRPr lang="en-GB" dirty="0"/>
          </a:p>
        </p:txBody>
      </p:sp>
      <p:sp>
        <p:nvSpPr>
          <p:cNvPr id="3" name="Content Placeholder 2"/>
          <p:cNvSpPr>
            <a:spLocks noGrp="1"/>
          </p:cNvSpPr>
          <p:nvPr>
            <p:ph idx="1"/>
          </p:nvPr>
        </p:nvSpPr>
        <p:spPr/>
        <p:txBody>
          <a:bodyPr>
            <a:normAutofit/>
          </a:bodyPr>
          <a:lstStyle/>
          <a:p>
            <a:r>
              <a:rPr lang="en-GB" sz="3200" dirty="0" smtClean="0"/>
              <a:t>Both </a:t>
            </a:r>
            <a:r>
              <a:rPr lang="en-GB" sz="3200" b="1" dirty="0" smtClean="0"/>
              <a:t>leading</a:t>
            </a:r>
            <a:r>
              <a:rPr lang="en-GB" sz="3200" dirty="0" smtClean="0"/>
              <a:t> and </a:t>
            </a:r>
            <a:r>
              <a:rPr lang="en-GB" sz="3200" b="1" dirty="0" smtClean="0"/>
              <a:t>lagging</a:t>
            </a:r>
            <a:r>
              <a:rPr lang="en-GB" sz="3200" dirty="0" smtClean="0"/>
              <a:t> indicators should be used as KPIs</a:t>
            </a:r>
          </a:p>
          <a:p>
            <a:r>
              <a:rPr lang="en-GB" sz="3200" dirty="0" smtClean="0"/>
              <a:t>Lagging indicators measure </a:t>
            </a:r>
            <a:r>
              <a:rPr lang="en-GB" sz="3200" b="1" dirty="0" smtClean="0"/>
              <a:t>outcome</a:t>
            </a:r>
            <a:r>
              <a:rPr lang="en-GB" sz="3200" dirty="0" smtClean="0"/>
              <a:t>, whereas </a:t>
            </a:r>
            <a:r>
              <a:rPr lang="en-GB" sz="3200" b="1" dirty="0" smtClean="0"/>
              <a:t>leading</a:t>
            </a:r>
            <a:r>
              <a:rPr lang="en-GB" sz="3200" dirty="0" smtClean="0"/>
              <a:t> indicators measure </a:t>
            </a:r>
            <a:r>
              <a:rPr lang="en-GB" sz="3200" b="1" dirty="0" smtClean="0"/>
              <a:t>processes</a:t>
            </a:r>
            <a:r>
              <a:rPr lang="en-GB" sz="3200" dirty="0" smtClean="0"/>
              <a:t> or </a:t>
            </a:r>
            <a:r>
              <a:rPr lang="en-GB" sz="3200" b="1" dirty="0" smtClean="0"/>
              <a:t>inputs</a:t>
            </a:r>
            <a:r>
              <a:rPr lang="en-GB" sz="3200" dirty="0" smtClean="0"/>
              <a:t> that are needed to deliver the desired safety outcome</a:t>
            </a:r>
          </a:p>
          <a:p>
            <a:r>
              <a:rPr lang="en-GB" sz="3200" dirty="0" smtClean="0"/>
              <a:t>In general, lagging indicators are easier to measure and more reliable, but they only show what has already happened, whereas good leading indicators should fore warn of </a:t>
            </a:r>
            <a:r>
              <a:rPr lang="en-GB" sz="3200" smtClean="0"/>
              <a:t>future difficulties</a:t>
            </a:r>
            <a:endParaRPr lang="en-GB" sz="3200"/>
          </a:p>
        </p:txBody>
      </p:sp>
    </p:spTree>
    <p:extLst>
      <p:ext uri="{BB962C8B-B14F-4D97-AF65-F5344CB8AC3E}">
        <p14:creationId xmlns:p14="http://schemas.microsoft.com/office/powerpoint/2010/main" val="2857310223"/>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Lagging Indicators Example</a:t>
            </a:r>
            <a:endParaRPr lang="en-GB"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Number of defect reports per month for E/C &amp; I equipment</a:t>
            </a:r>
          </a:p>
          <a:p>
            <a:pPr marL="514350" indent="-514350">
              <a:buAutoNum type="arabicPeriod"/>
            </a:pPr>
            <a:r>
              <a:rPr lang="en-GB" sz="3200" dirty="0" smtClean="0"/>
              <a:t>Rising trends in failure rates for specific components or systems</a:t>
            </a:r>
          </a:p>
          <a:p>
            <a:pPr marL="514350" indent="-514350">
              <a:buAutoNum type="arabicPeriod"/>
            </a:pPr>
            <a:r>
              <a:rPr lang="en-GB" sz="3200" dirty="0" smtClean="0"/>
              <a:t>Overrides: ‘spot’ values of the total number of overrides extant across the plant</a:t>
            </a:r>
          </a:p>
          <a:p>
            <a:pPr marL="514350" indent="-514350">
              <a:buAutoNum type="arabicPeriod"/>
            </a:pPr>
            <a:r>
              <a:rPr lang="en-GB" sz="3200" dirty="0" smtClean="0"/>
              <a:t>Incidents arising from E/C &amp; I failures</a:t>
            </a:r>
          </a:p>
          <a:p>
            <a:pPr marL="514350" indent="-514350">
              <a:buAutoNum type="arabicPeriod"/>
            </a:pPr>
            <a:r>
              <a:rPr lang="en-GB" sz="3200" dirty="0" smtClean="0"/>
              <a:t>Safety or business critical system downtime due to E/C &amp; I</a:t>
            </a:r>
            <a:endParaRPr lang="en-GB" sz="3200" dirty="0"/>
          </a:p>
        </p:txBody>
      </p:sp>
    </p:spTree>
    <p:extLst>
      <p:ext uri="{BB962C8B-B14F-4D97-AF65-F5344CB8AC3E}">
        <p14:creationId xmlns:p14="http://schemas.microsoft.com/office/powerpoint/2010/main" val="5113883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22607</TotalTime>
  <Words>5955</Words>
  <Application>Microsoft Office PowerPoint</Application>
  <PresentationFormat>Widescreen</PresentationFormat>
  <Paragraphs>603</Paragraphs>
  <Slides>126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126</vt:i4>
      </vt:variant>
    </vt:vector>
  </HeadingPairs>
  <TitlesOfParts>
    <vt:vector size="131" baseType="lpstr">
      <vt:lpstr>Arial</vt:lpstr>
      <vt:lpstr>Calibri</vt:lpstr>
      <vt:lpstr>Calibri Light</vt:lpstr>
      <vt:lpstr>Wingdings</vt:lpstr>
      <vt:lpstr>Office Theme</vt:lpstr>
      <vt:lpstr>Ageing Plant</vt:lpstr>
      <vt:lpstr>Definition of Ageing Plant</vt:lpstr>
      <vt:lpstr>Ageing Equipment</vt:lpstr>
      <vt:lpstr>Ageing Asset Types</vt:lpstr>
      <vt:lpstr>Ageing Asset Types</vt:lpstr>
      <vt:lpstr>Primary Containment Systems</vt:lpstr>
      <vt:lpstr>Control &amp; Mitigation Measures</vt:lpstr>
      <vt:lpstr>Control &amp; Mitigation Measures</vt:lpstr>
      <vt:lpstr>Control &amp; Mitigation Measures</vt:lpstr>
      <vt:lpstr>Control &amp; Mitigation Measures</vt:lpstr>
      <vt:lpstr>Control &amp; Mitigation Measures</vt:lpstr>
      <vt:lpstr>Control &amp; Mitigation Measures</vt:lpstr>
      <vt:lpstr>EC &amp; I Systems</vt:lpstr>
      <vt:lpstr>Structures</vt:lpstr>
      <vt:lpstr>Structures</vt:lpstr>
      <vt:lpstr>Structures </vt:lpstr>
      <vt:lpstr>Prevalence and Impact of Ageing on Major Hazard Plant</vt:lpstr>
      <vt:lpstr>Ageing Mechanisms Affecting Physical Assets</vt:lpstr>
      <vt:lpstr>Corrosion</vt:lpstr>
      <vt:lpstr>Wet (Aqueous) Corrosion</vt:lpstr>
      <vt:lpstr>Wet Corrosion</vt:lpstr>
      <vt:lpstr>Dry (Hot) Corrosion</vt:lpstr>
      <vt:lpstr>Dry Corrosion</vt:lpstr>
      <vt:lpstr>General Corrosion</vt:lpstr>
      <vt:lpstr>Localised Corrosion</vt:lpstr>
      <vt:lpstr>Pitting Corrosion</vt:lpstr>
      <vt:lpstr>Pitting Corrosion</vt:lpstr>
      <vt:lpstr>Pitting Corrosion</vt:lpstr>
      <vt:lpstr>Crevice Corrosion</vt:lpstr>
      <vt:lpstr>Crevice Corrosion</vt:lpstr>
      <vt:lpstr>Galvanic Corrosion</vt:lpstr>
      <vt:lpstr>Galvanic Corrosion</vt:lpstr>
      <vt:lpstr>Galvanic Corrosion</vt:lpstr>
      <vt:lpstr>Velocity Related Corrosion Attack</vt:lpstr>
      <vt:lpstr>Erosion Corrosion</vt:lpstr>
      <vt:lpstr>Mechanical Damage (Cavitational Corrosion)</vt:lpstr>
      <vt:lpstr>Cavitational Corrosion</vt:lpstr>
      <vt:lpstr>Cavitational Corrosion</vt:lpstr>
      <vt:lpstr>Carbon Dioxide (Sweet) Corrosion</vt:lpstr>
      <vt:lpstr>Sweet Corrosion</vt:lpstr>
      <vt:lpstr>Hydrogen Sulphide (Sour) Corrosion</vt:lpstr>
      <vt:lpstr>Hydrogen Sulphide (Sour) Corrosion</vt:lpstr>
      <vt:lpstr>Sour Corrosion</vt:lpstr>
      <vt:lpstr>Microbial Corrosion</vt:lpstr>
      <vt:lpstr>Microbial Corrosion</vt:lpstr>
      <vt:lpstr>Sulphate Reducing Bacteria</vt:lpstr>
      <vt:lpstr>Sulphate Reducing Bacteria</vt:lpstr>
      <vt:lpstr>Sulphate Reducing Bacteria Corrosion</vt:lpstr>
      <vt:lpstr>Mn Oxidising Bacteria (MOB)</vt:lpstr>
      <vt:lpstr>Iron Oxidising Bacteria (IOB)</vt:lpstr>
      <vt:lpstr>Acid Producing Bacteria</vt:lpstr>
      <vt:lpstr>Atmospheric Corrosion</vt:lpstr>
      <vt:lpstr>Atmospheric Corrosion</vt:lpstr>
      <vt:lpstr>Management Options</vt:lpstr>
      <vt:lpstr>Management Options</vt:lpstr>
      <vt:lpstr>Management Options</vt:lpstr>
      <vt:lpstr>Management Options</vt:lpstr>
      <vt:lpstr>Stress Corrosion Cracking</vt:lpstr>
      <vt:lpstr>Chloride Stress Corrosion Cracking</vt:lpstr>
      <vt:lpstr>Hydrogen Induced Cracking</vt:lpstr>
      <vt:lpstr>Hydrogen Induced Cracking</vt:lpstr>
      <vt:lpstr>Corrosion Fatigue</vt:lpstr>
      <vt:lpstr>Corrosion Fatigue</vt:lpstr>
      <vt:lpstr>Susceptibility to Stress Corrosion Cracking</vt:lpstr>
      <vt:lpstr>Susceptibility to Stress Corrosion Cracking</vt:lpstr>
      <vt:lpstr>Susceptibility to Stress Corrosion Cracking</vt:lpstr>
      <vt:lpstr>Erosion</vt:lpstr>
      <vt:lpstr>Erosion</vt:lpstr>
      <vt:lpstr>Erosion</vt:lpstr>
      <vt:lpstr>Corrosion Under Insulation (CUI)</vt:lpstr>
      <vt:lpstr>Corrosion Under Insulation (CUI)</vt:lpstr>
      <vt:lpstr>Corrosion Under Insulation (CUI)</vt:lpstr>
      <vt:lpstr>Corrosion Under Insulation</vt:lpstr>
      <vt:lpstr>Forms of Corrosion Found Under Insulation</vt:lpstr>
      <vt:lpstr>Inspection of Insulated Equipment</vt:lpstr>
      <vt:lpstr>Inspection of Insulated Equipment</vt:lpstr>
      <vt:lpstr>Inspection Techniques</vt:lpstr>
      <vt:lpstr>Inspection of Pipework</vt:lpstr>
      <vt:lpstr>Inspection Techniques</vt:lpstr>
      <vt:lpstr>Inspection Techniques</vt:lpstr>
      <vt:lpstr>Inspection Techniques</vt:lpstr>
      <vt:lpstr>Machines &amp; Rotating Equipment</vt:lpstr>
      <vt:lpstr>Machines &amp; Rotating Equipment</vt:lpstr>
      <vt:lpstr>Fired Heating Equipment</vt:lpstr>
      <vt:lpstr>Non-Metallic Materials</vt:lpstr>
      <vt:lpstr>Non-Metallic Materials</vt:lpstr>
      <vt:lpstr>Non-Metallic Materials</vt:lpstr>
      <vt:lpstr>Concrete Support Structures</vt:lpstr>
      <vt:lpstr>Concrete Support Structures</vt:lpstr>
      <vt:lpstr>Glass Reinforced Plastic Tanks</vt:lpstr>
      <vt:lpstr>Glass Reinforced Plastic Tanks</vt:lpstr>
      <vt:lpstr>Glass Reinforced Plastic Tanks</vt:lpstr>
      <vt:lpstr>Buried Pipes</vt:lpstr>
      <vt:lpstr>Buried Pipes</vt:lpstr>
      <vt:lpstr>Buried Pipes</vt:lpstr>
      <vt:lpstr>Management of Ageing</vt:lpstr>
      <vt:lpstr>Management of Ageing</vt:lpstr>
      <vt:lpstr>Management of Ageing</vt:lpstr>
      <vt:lpstr>Management of Ageing</vt:lpstr>
      <vt:lpstr>Risk Control Systems</vt:lpstr>
      <vt:lpstr>Risk Control Systems</vt:lpstr>
      <vt:lpstr>Risk Control Systems</vt:lpstr>
      <vt:lpstr>Risk Control Systems</vt:lpstr>
      <vt:lpstr>Risk Control Systems</vt:lpstr>
      <vt:lpstr>Ageing of EC &amp; I Equipment</vt:lpstr>
      <vt:lpstr>Ageing of EC &amp; I Equipment</vt:lpstr>
      <vt:lpstr>Ageing of EC &amp; I Equipment</vt:lpstr>
      <vt:lpstr>EC &amp; I Ageing Plant Issues</vt:lpstr>
      <vt:lpstr>C &amp; I Equipment Lifecycles</vt:lpstr>
      <vt:lpstr>C &amp; I Equipment Lifecycles</vt:lpstr>
      <vt:lpstr>Cable Ageing</vt:lpstr>
      <vt:lpstr>High Voltage (HV) Equipment Life Expectancy</vt:lpstr>
      <vt:lpstr>High Voltage (HV) Equipment Life Expectancy</vt:lpstr>
      <vt:lpstr>Significance of EC &amp; I Equipment Lifetime</vt:lpstr>
      <vt:lpstr>Significance of EC &amp; I Equipment Lifetime</vt:lpstr>
      <vt:lpstr>E/C &amp; I Maintenance Management</vt:lpstr>
      <vt:lpstr>E/C &amp; I Maintenance Management</vt:lpstr>
      <vt:lpstr>Maintenance Planning</vt:lpstr>
      <vt:lpstr>Maintenance Planning</vt:lpstr>
      <vt:lpstr>Maintenance Planning</vt:lpstr>
      <vt:lpstr>Procurement</vt:lpstr>
      <vt:lpstr>Procurement</vt:lpstr>
      <vt:lpstr>Plant History</vt:lpstr>
      <vt:lpstr>Plant History</vt:lpstr>
      <vt:lpstr>KPIs for Management of E/C &amp; I Ageing</vt:lpstr>
      <vt:lpstr>Lagging Indicators Example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93</cp:revision>
  <dcterms:created xsi:type="dcterms:W3CDTF">2019-01-03T09:00:21Z</dcterms:created>
  <dcterms:modified xsi:type="dcterms:W3CDTF">2019-11-03T20:17:21Z</dcterms:modified>
</cp:coreProperties>
</file>