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6"/>
  </p:notesMasterIdLst>
  <p:sldIdLst>
    <p:sldId id="277"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7" d="100"/>
          <a:sy n="67" d="100"/>
        </p:scale>
        <p:origin x="85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C09C-9CDC-48F0-BB82-ED223F986966}" type="datetimeFigureOut">
              <a:rPr lang="en-US" smtClean="0"/>
              <a:t>2/22/2022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6CEE3-4835-4F73-BA0B-02C09C038718}" type="slidenum">
              <a:rPr lang="en-US" smtClean="0"/>
              <a:t>‹#›</a:t>
            </a:fld>
            <a:endParaRPr lang="en-US" dirty="0"/>
          </a:p>
        </p:txBody>
      </p:sp>
    </p:spTree>
    <p:extLst>
      <p:ext uri="{BB962C8B-B14F-4D97-AF65-F5344CB8AC3E}">
        <p14:creationId xmlns:p14="http://schemas.microsoft.com/office/powerpoint/2010/main" val="3579088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50000"/>
              </a:lnSpc>
              <a:spcBef>
                <a:spcPts val="0"/>
              </a:spcBef>
              <a:spcAft>
                <a:spcPts val="1200"/>
              </a:spcAft>
            </a:pPr>
            <a:r>
              <a:rPr lang="en-US" sz="1800" b="1">
                <a:effectLst/>
                <a:latin typeface="Times New Roman" panose="02020603050405020304" pitchFamily="18" charset="0"/>
                <a:ea typeface="Times New Roman" panose="02020603050405020304" pitchFamily="18" charset="0"/>
              </a:rPr>
              <a:t>References</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Great British Chefs (2015a). </a:t>
            </a:r>
            <a:r>
              <a:rPr lang="en-US" sz="1800" i="1" dirty="0">
                <a:effectLst/>
                <a:latin typeface="Times New Roman" panose="02020603050405020304" pitchFamily="18" charset="0"/>
                <a:ea typeface="Times New Roman" panose="02020603050405020304" pitchFamily="18" charset="0"/>
              </a:rPr>
              <a:t>Baked hen’s egg with crushed celeriac, truffle and croutons</a:t>
            </a:r>
            <a:r>
              <a:rPr lang="en-US" sz="1800" dirty="0">
                <a:effectLst/>
                <a:latin typeface="Times New Roman" panose="02020603050405020304" pitchFamily="18" charset="0"/>
                <a:ea typeface="Times New Roman" panose="02020603050405020304" pitchFamily="18" charset="0"/>
              </a:rPr>
              <a:t>. [Online Image] </a:t>
            </a:r>
            <a:r>
              <a:rPr lang="en-US" sz="1800" i="1" dirty="0">
                <a:effectLst/>
                <a:latin typeface="Times New Roman" panose="02020603050405020304" pitchFamily="18" charset="0"/>
                <a:ea typeface="Times New Roman" panose="02020603050405020304" pitchFamily="18" charset="0"/>
              </a:rPr>
              <a:t>Great British Chefs</a:t>
            </a:r>
            <a:r>
              <a:rPr lang="en-US" sz="1800" dirty="0">
                <a:effectLst/>
                <a:latin typeface="Times New Roman" panose="02020603050405020304" pitchFamily="18" charset="0"/>
                <a:ea typeface="Times New Roman" panose="02020603050405020304" pitchFamily="18" charset="0"/>
              </a:rPr>
              <a:t>. Available at: https://www.greatbritishchefs.com/recipes/baked-hens-egg-recipe.</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Great British Chefs (2015b). </a:t>
            </a:r>
            <a:r>
              <a:rPr lang="en-US" sz="1800" i="1" dirty="0">
                <a:effectLst/>
                <a:latin typeface="Times New Roman" panose="02020603050405020304" pitchFamily="18" charset="0"/>
                <a:ea typeface="Times New Roman" panose="02020603050405020304" pitchFamily="18" charset="0"/>
              </a:rPr>
              <a:t>Chocolate torte</a:t>
            </a:r>
            <a:r>
              <a:rPr lang="en-US" sz="1800" dirty="0">
                <a:effectLst/>
                <a:latin typeface="Times New Roman" panose="02020603050405020304" pitchFamily="18" charset="0"/>
                <a:ea typeface="Times New Roman" panose="02020603050405020304" pitchFamily="18" charset="0"/>
              </a:rPr>
              <a:t>. [Online Image] </a:t>
            </a:r>
            <a:r>
              <a:rPr lang="en-US" sz="1800" i="1" dirty="0">
                <a:effectLst/>
                <a:latin typeface="Times New Roman" panose="02020603050405020304" pitchFamily="18" charset="0"/>
                <a:ea typeface="Times New Roman" panose="02020603050405020304" pitchFamily="18" charset="0"/>
              </a:rPr>
              <a:t>Great British Chefs</a:t>
            </a:r>
            <a:r>
              <a:rPr lang="en-US" sz="1800" dirty="0">
                <a:effectLst/>
                <a:latin typeface="Times New Roman" panose="02020603050405020304" pitchFamily="18" charset="0"/>
                <a:ea typeface="Times New Roman" panose="02020603050405020304" pitchFamily="18" charset="0"/>
              </a:rPr>
              <a:t>. Available at: https://www.greatbritishchefs.com/recipes/chocolate-torte-recipe.</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Great British Chefs (2015c). </a:t>
            </a:r>
            <a:r>
              <a:rPr lang="en-US" sz="1800" i="1" dirty="0">
                <a:effectLst/>
                <a:latin typeface="Times New Roman" panose="02020603050405020304" pitchFamily="18" charset="0"/>
                <a:ea typeface="Times New Roman" panose="02020603050405020304" pitchFamily="18" charset="0"/>
              </a:rPr>
              <a:t>Halibut Recipe Morels Jersey Royals</a:t>
            </a:r>
            <a:r>
              <a:rPr lang="en-US" sz="1800" dirty="0">
                <a:effectLst/>
                <a:latin typeface="Times New Roman" panose="02020603050405020304" pitchFamily="18" charset="0"/>
                <a:ea typeface="Times New Roman" panose="02020603050405020304" pitchFamily="18" charset="0"/>
              </a:rPr>
              <a:t>. [Online Image] </a:t>
            </a:r>
            <a:r>
              <a:rPr lang="en-US" sz="1800" i="1" dirty="0">
                <a:effectLst/>
                <a:latin typeface="Times New Roman" panose="02020603050405020304" pitchFamily="18" charset="0"/>
                <a:ea typeface="Times New Roman" panose="02020603050405020304" pitchFamily="18" charset="0"/>
              </a:rPr>
              <a:t>Great British Chefs</a:t>
            </a:r>
            <a:r>
              <a:rPr lang="en-US" sz="1800" dirty="0">
                <a:effectLst/>
                <a:latin typeface="Times New Roman" panose="02020603050405020304" pitchFamily="18" charset="0"/>
                <a:ea typeface="Times New Roman" panose="02020603050405020304" pitchFamily="18" charset="0"/>
              </a:rPr>
              <a:t>. Available at: https://www.greatbritishchefs.com/recipes/halibut-recipe-morels-jersey-royals#.</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Great British Chefs (2015d). </a:t>
            </a:r>
            <a:r>
              <a:rPr lang="en-US" sz="1800" i="1" dirty="0">
                <a:effectLst/>
                <a:latin typeface="Times New Roman" panose="02020603050405020304" pitchFamily="18" charset="0"/>
                <a:ea typeface="Times New Roman" panose="02020603050405020304" pitchFamily="18" charset="0"/>
              </a:rPr>
              <a:t>Lightly Curried Chicken with Mango Mayonnaise</a:t>
            </a:r>
            <a:r>
              <a:rPr lang="en-US" sz="1800" dirty="0">
                <a:effectLst/>
                <a:latin typeface="Times New Roman" panose="02020603050405020304" pitchFamily="18" charset="0"/>
                <a:ea typeface="Times New Roman" panose="02020603050405020304" pitchFamily="18" charset="0"/>
              </a:rPr>
              <a:t>. [Online Image] </a:t>
            </a:r>
            <a:r>
              <a:rPr lang="en-US" sz="1800" i="1" dirty="0">
                <a:effectLst/>
                <a:latin typeface="Times New Roman" panose="02020603050405020304" pitchFamily="18" charset="0"/>
                <a:ea typeface="Times New Roman" panose="02020603050405020304" pitchFamily="18" charset="0"/>
              </a:rPr>
              <a:t>Great British Chefs</a:t>
            </a:r>
            <a:r>
              <a:rPr lang="en-US" sz="1800" dirty="0">
                <a:effectLst/>
                <a:latin typeface="Times New Roman" panose="02020603050405020304" pitchFamily="18" charset="0"/>
                <a:ea typeface="Times New Roman" panose="02020603050405020304" pitchFamily="18" charset="0"/>
              </a:rPr>
              <a:t>. Available at: https://www.greatbritishchefs.com/recipes/lightly-curried-chicken-with-mango-mayonnaise.</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Great British Chefs (2015e). </a:t>
            </a:r>
            <a:r>
              <a:rPr lang="en-US" sz="1800" i="1" dirty="0">
                <a:effectLst/>
                <a:latin typeface="Times New Roman" panose="02020603050405020304" pitchFamily="18" charset="0"/>
                <a:ea typeface="Times New Roman" panose="02020603050405020304" pitchFamily="18" charset="0"/>
              </a:rPr>
              <a:t>Orange and pink risotto</a:t>
            </a:r>
            <a:r>
              <a:rPr lang="en-US" sz="1800" dirty="0">
                <a:effectLst/>
                <a:latin typeface="Times New Roman" panose="02020603050405020304" pitchFamily="18" charset="0"/>
                <a:ea typeface="Times New Roman" panose="02020603050405020304" pitchFamily="18" charset="0"/>
              </a:rPr>
              <a:t>. [Online Image] </a:t>
            </a:r>
            <a:r>
              <a:rPr lang="en-US" sz="1800" i="1" dirty="0">
                <a:effectLst/>
                <a:latin typeface="Times New Roman" panose="02020603050405020304" pitchFamily="18" charset="0"/>
                <a:ea typeface="Times New Roman" panose="02020603050405020304" pitchFamily="18" charset="0"/>
              </a:rPr>
              <a:t>Great British Chefs</a:t>
            </a:r>
            <a:r>
              <a:rPr lang="en-US" sz="1800" dirty="0">
                <a:effectLst/>
                <a:latin typeface="Times New Roman" panose="02020603050405020304" pitchFamily="18" charset="0"/>
                <a:ea typeface="Times New Roman" panose="02020603050405020304" pitchFamily="18" charset="0"/>
              </a:rPr>
              <a:t>. Available at: https://www.greatbritishchefs.com/recipes/carrot-beetroot-risotto-recipe.</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Great British Chefs (2015f). </a:t>
            </a:r>
            <a:r>
              <a:rPr lang="en-US" sz="1800" i="1" dirty="0">
                <a:effectLst/>
                <a:latin typeface="Times New Roman" panose="02020603050405020304" pitchFamily="18" charset="0"/>
                <a:ea typeface="Times New Roman" panose="02020603050405020304" pitchFamily="18" charset="0"/>
              </a:rPr>
              <a:t>Prawn, melon and rocket salad</a:t>
            </a:r>
            <a:r>
              <a:rPr lang="en-US" sz="1800" dirty="0">
                <a:effectLst/>
                <a:latin typeface="Times New Roman" panose="02020603050405020304" pitchFamily="18" charset="0"/>
                <a:ea typeface="Times New Roman" panose="02020603050405020304" pitchFamily="18" charset="0"/>
              </a:rPr>
              <a:t>. [Online Image] </a:t>
            </a:r>
            <a:r>
              <a:rPr lang="en-US" sz="1800" i="1" dirty="0">
                <a:effectLst/>
                <a:latin typeface="Times New Roman" panose="02020603050405020304" pitchFamily="18" charset="0"/>
                <a:ea typeface="Times New Roman" panose="02020603050405020304" pitchFamily="18" charset="0"/>
              </a:rPr>
              <a:t>Great British Chefs</a:t>
            </a:r>
            <a:r>
              <a:rPr lang="en-US" sz="1800" dirty="0">
                <a:effectLst/>
                <a:latin typeface="Times New Roman" panose="02020603050405020304" pitchFamily="18" charset="0"/>
                <a:ea typeface="Times New Roman" panose="02020603050405020304" pitchFamily="18" charset="0"/>
              </a:rPr>
              <a:t>. Available at: https://www.greatbritishchefs.com/recipes/prawn-salad-recipe.</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Great British Chefs (2015g). </a:t>
            </a:r>
            <a:r>
              <a:rPr lang="en-US" sz="1800" i="1" dirty="0">
                <a:effectLst/>
                <a:latin typeface="Times New Roman" panose="02020603050405020304" pitchFamily="18" charset="0"/>
                <a:ea typeface="Times New Roman" panose="02020603050405020304" pitchFamily="18" charset="0"/>
              </a:rPr>
              <a:t>Strawberry sorbet with pistachio parfait and eucalyptus mousse</a:t>
            </a:r>
            <a:r>
              <a:rPr lang="en-US" sz="1800" dirty="0">
                <a:effectLst/>
                <a:latin typeface="Times New Roman" panose="02020603050405020304" pitchFamily="18" charset="0"/>
                <a:ea typeface="Times New Roman" panose="02020603050405020304" pitchFamily="18" charset="0"/>
              </a:rPr>
              <a:t>. [Online Image] </a:t>
            </a:r>
            <a:r>
              <a:rPr lang="en-US" sz="1800" i="1" dirty="0">
                <a:effectLst/>
                <a:latin typeface="Times New Roman" panose="02020603050405020304" pitchFamily="18" charset="0"/>
                <a:ea typeface="Times New Roman" panose="02020603050405020304" pitchFamily="18" charset="0"/>
              </a:rPr>
              <a:t>Great British Chefs</a:t>
            </a:r>
            <a:r>
              <a:rPr lang="en-US" sz="1800" dirty="0">
                <a:effectLst/>
                <a:latin typeface="Times New Roman" panose="02020603050405020304" pitchFamily="18" charset="0"/>
                <a:ea typeface="Times New Roman" panose="02020603050405020304" pitchFamily="18" charset="0"/>
              </a:rPr>
              <a:t>. Available at: https://www.greatbritishchefs.com/recipes/strawberry-and-olive-dessert-recipe.</a:t>
            </a:r>
          </a:p>
          <a:p>
            <a:endParaRPr lang="en-US" dirty="0"/>
          </a:p>
        </p:txBody>
      </p:sp>
      <p:sp>
        <p:nvSpPr>
          <p:cNvPr id="4" name="Slide Number Placeholder 3"/>
          <p:cNvSpPr>
            <a:spLocks noGrp="1"/>
          </p:cNvSpPr>
          <p:nvPr>
            <p:ph type="sldNum" sz="quarter" idx="5"/>
          </p:nvPr>
        </p:nvSpPr>
        <p:spPr/>
        <p:txBody>
          <a:bodyPr/>
          <a:lstStyle/>
          <a:p>
            <a:fld id="{9946CEE3-4835-4F73-BA0B-02C09C038718}" type="slidenum">
              <a:rPr lang="en-US" smtClean="0"/>
              <a:t>1</a:t>
            </a:fld>
            <a:endParaRPr lang="en-US" dirty="0"/>
          </a:p>
        </p:txBody>
      </p:sp>
    </p:spTree>
    <p:extLst>
      <p:ext uri="{BB962C8B-B14F-4D97-AF65-F5344CB8AC3E}">
        <p14:creationId xmlns:p14="http://schemas.microsoft.com/office/powerpoint/2010/main" val="20686313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9D874152-028B-486A-9CCC-467A5536A7DC}" type="datetime1">
              <a:rPr lang="en-US" smtClean="0"/>
              <a:t>2/22/2022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6DC824-D0E7-4046-8B44-4AAD1C4DE2CF}" type="datetime1">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FC221C-17A4-4F42-9F54-9F7E03AA1BBB}" type="datetime1">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8CD7CBA-5256-42F3-BAB5-33F095514AE3}" type="datetime1">
              <a:rPr lang="en-US" smtClean="0"/>
              <a:t>2/22/2022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EB80C04-2E33-403B-B014-7E203A57326C}" type="datetime1">
              <a:rPr lang="en-US" smtClean="0"/>
              <a:t>2/22/2022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92A49D-7D7F-4D69-A8AA-65D6B58C15F2}" type="datetime1">
              <a:rPr lang="en-US" smtClean="0"/>
              <a:t>2/22/2022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9E02903-36C1-4F6B-9F27-EA2305255204}" type="datetime1">
              <a:rPr lang="en-US" smtClean="0"/>
              <a:t>2/22/2022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8BBFA8-C775-4121-A7F6-6851C8035873}" type="datetime1">
              <a:rPr lang="en-US" smtClean="0"/>
              <a:t>2/22/2022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C01760-8EEC-4A4C-BD0D-3CDAAA80A266}" type="datetime1">
              <a:rPr lang="en-US" smtClean="0"/>
              <a:t>2/22/2022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1558FF-9F53-4DAD-84A1-1EEE4F190FF1}" type="datetime1">
              <a:rPr lang="en-US" smtClean="0"/>
              <a:t>2/22/2022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8FA1A6-D89D-4E0B-ACDC-F92429034F56}" type="datetime1">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A382F0-6EA8-4D82-951F-1579D6A93CC4}" type="datetime1">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E913C-F349-4CE3-A910-0EA13427FE0D}" type="datetime1">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D4C5C7-4D27-4EBE-9DB8-92F5F0F40B34}" type="datetime1">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CDAF82-EDB2-4FBF-83F4-247A1B3455CB}" type="datetime1">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5E59DB-4C5A-44A3-897C-FF6803F94296}" type="datetime1">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F6B6E0-E0F8-4800-BD74-7D33DFE5ED7E}" type="datetime1">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83DE74-4CAD-4852-95E7-A055FD779420}" type="datetime1">
              <a:rPr lang="en-US" smtClean="0"/>
              <a:t>2/22/2022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jpeg"/><Relationship Id="rId5" Type="http://schemas.openxmlformats.org/officeDocument/2006/relationships/image" Target="../media/image6.png"/><Relationship Id="rId10" Type="http://schemas.openxmlformats.org/officeDocument/2006/relationships/image" Target="../media/image11.jpeg"/><Relationship Id="rId4" Type="http://schemas.openxmlformats.org/officeDocument/2006/relationships/image" Target="../media/image5.png"/><Relationship Id="rId9"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3D1E5586-8BB5-40F6-96C3-2E87DD7CE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1" name="Straight Connector 90">
            <a:extLst>
              <a:ext uri="{FF2B5EF4-FFF2-40B4-BE49-F238E27FC236}">
                <a16:creationId xmlns:a16="http://schemas.microsoft.com/office/drawing/2014/main" id="{8A832D40-B9E2-4CE7-9E0A-B35591EA20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3810000"/>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7D892127-6514-483E-B821-642FE033AEC4}"/>
              </a:ext>
            </a:extLst>
          </p:cNvPr>
          <p:cNvPicPr>
            <a:picLocks noChangeAspect="1"/>
          </p:cNvPicPr>
          <p:nvPr/>
        </p:nvPicPr>
        <p:blipFill rotWithShape="1">
          <a:blip r:embed="rId3"/>
          <a:srcRect l="27275" t="27114"/>
          <a:stretch/>
        </p:blipFill>
        <p:spPr>
          <a:xfrm rot="16200000">
            <a:off x="-14131" y="5586354"/>
            <a:ext cx="1285778" cy="1257513"/>
          </a:xfrm>
          <a:prstGeom prst="rect">
            <a:avLst/>
          </a:prstGeom>
        </p:spPr>
      </p:pic>
      <p:pic>
        <p:nvPicPr>
          <p:cNvPr id="9" name="Picture 8">
            <a:extLst>
              <a:ext uri="{FF2B5EF4-FFF2-40B4-BE49-F238E27FC236}">
                <a16:creationId xmlns:a16="http://schemas.microsoft.com/office/drawing/2014/main" id="{5A6A8973-6DB6-4295-9A36-AE7B13F3DA1E}"/>
              </a:ext>
            </a:extLst>
          </p:cNvPr>
          <p:cNvPicPr>
            <a:picLocks noChangeAspect="1"/>
          </p:cNvPicPr>
          <p:nvPr/>
        </p:nvPicPr>
        <p:blipFill rotWithShape="1">
          <a:blip r:embed="rId3"/>
          <a:srcRect l="27275" t="27114"/>
          <a:stretch/>
        </p:blipFill>
        <p:spPr>
          <a:xfrm>
            <a:off x="0" y="-1"/>
            <a:ext cx="1285778" cy="1257513"/>
          </a:xfrm>
          <a:prstGeom prst="rect">
            <a:avLst/>
          </a:prstGeom>
        </p:spPr>
      </p:pic>
      <p:pic>
        <p:nvPicPr>
          <p:cNvPr id="13" name="Picture 12">
            <a:extLst>
              <a:ext uri="{FF2B5EF4-FFF2-40B4-BE49-F238E27FC236}">
                <a16:creationId xmlns:a16="http://schemas.microsoft.com/office/drawing/2014/main" id="{03C66FAB-FB72-4605-8CD4-FDC0E37E20E1}"/>
              </a:ext>
            </a:extLst>
          </p:cNvPr>
          <p:cNvPicPr>
            <a:picLocks noChangeAspect="1"/>
          </p:cNvPicPr>
          <p:nvPr/>
        </p:nvPicPr>
        <p:blipFill rotWithShape="1">
          <a:blip r:embed="rId3"/>
          <a:srcRect l="27275" t="27114"/>
          <a:stretch/>
        </p:blipFill>
        <p:spPr>
          <a:xfrm flipH="1" flipV="1">
            <a:off x="10906222" y="5600487"/>
            <a:ext cx="1285778" cy="1257513"/>
          </a:xfrm>
          <a:prstGeom prst="rect">
            <a:avLst/>
          </a:prstGeom>
        </p:spPr>
      </p:pic>
      <p:pic>
        <p:nvPicPr>
          <p:cNvPr id="14" name="Picture 13">
            <a:extLst>
              <a:ext uri="{FF2B5EF4-FFF2-40B4-BE49-F238E27FC236}">
                <a16:creationId xmlns:a16="http://schemas.microsoft.com/office/drawing/2014/main" id="{CF2C750C-4BFC-4FE5-8267-DAE557872681}"/>
              </a:ext>
            </a:extLst>
          </p:cNvPr>
          <p:cNvPicPr>
            <a:picLocks noChangeAspect="1"/>
          </p:cNvPicPr>
          <p:nvPr/>
        </p:nvPicPr>
        <p:blipFill rotWithShape="1">
          <a:blip r:embed="rId3"/>
          <a:srcRect l="27275" t="27114"/>
          <a:stretch/>
        </p:blipFill>
        <p:spPr>
          <a:xfrm flipH="1">
            <a:off x="10906222" y="0"/>
            <a:ext cx="1285778" cy="1257513"/>
          </a:xfrm>
          <a:prstGeom prst="rect">
            <a:avLst/>
          </a:prstGeom>
        </p:spPr>
      </p:pic>
      <p:sp>
        <p:nvSpPr>
          <p:cNvPr id="15" name="Rectangle 14">
            <a:extLst>
              <a:ext uri="{FF2B5EF4-FFF2-40B4-BE49-F238E27FC236}">
                <a16:creationId xmlns:a16="http://schemas.microsoft.com/office/drawing/2014/main" id="{85CE0F85-56A6-49C2-A3FD-99E935DE9321}"/>
              </a:ext>
            </a:extLst>
          </p:cNvPr>
          <p:cNvSpPr/>
          <p:nvPr/>
        </p:nvSpPr>
        <p:spPr>
          <a:xfrm>
            <a:off x="239151" y="211015"/>
            <a:ext cx="11633981" cy="632950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4D4EEF54-14D5-4D77-AE3C-C133F8201107}"/>
              </a:ext>
            </a:extLst>
          </p:cNvPr>
          <p:cNvSpPr/>
          <p:nvPr/>
        </p:nvSpPr>
        <p:spPr>
          <a:xfrm>
            <a:off x="4142509" y="-1"/>
            <a:ext cx="3906982" cy="1019908"/>
          </a:xfrm>
          <a:prstGeom prst="ellipse">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54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n w="0"/>
                <a:gradFill flip="none" rotWithShape="1">
                  <a:gsLst>
                    <a:gs pos="77000">
                      <a:schemeClr val="bg2">
                        <a:lumMod val="75000"/>
                      </a:schemeClr>
                    </a:gs>
                    <a:gs pos="23000">
                      <a:schemeClr val="bg2">
                        <a:lumMod val="75000"/>
                      </a:schemeClr>
                    </a:gs>
                    <a:gs pos="0">
                      <a:schemeClr val="accent1">
                        <a:lumMod val="5000"/>
                        <a:lumOff val="95000"/>
                      </a:schemeClr>
                    </a:gs>
                    <a:gs pos="50000">
                      <a:schemeClr val="tx1">
                        <a:lumMod val="95000"/>
                      </a:schemeClr>
                    </a:gs>
                    <a:gs pos="100000">
                      <a:schemeClr val="tx1">
                        <a:lumMod val="95000"/>
                      </a:schemeClr>
                    </a:gs>
                  </a:gsLst>
                  <a:path path="circle">
                    <a:fillToRect l="100000" t="100000"/>
                  </a:path>
                  <a:tileRect r="-100000" b="-100000"/>
                </a:gradFill>
              </a:rPr>
              <a:t>HOTEL TRINITY</a:t>
            </a:r>
          </a:p>
          <a:p>
            <a:pPr algn="ctr"/>
            <a:r>
              <a:rPr lang="en-GB" dirty="0">
                <a:ln w="0"/>
                <a:gradFill flip="none" rotWithShape="1">
                  <a:gsLst>
                    <a:gs pos="77000">
                      <a:schemeClr val="bg2">
                        <a:lumMod val="75000"/>
                      </a:schemeClr>
                    </a:gs>
                    <a:gs pos="23000">
                      <a:schemeClr val="bg2">
                        <a:lumMod val="75000"/>
                      </a:schemeClr>
                    </a:gs>
                    <a:gs pos="0">
                      <a:schemeClr val="accent1">
                        <a:lumMod val="5000"/>
                        <a:lumOff val="95000"/>
                      </a:schemeClr>
                    </a:gs>
                    <a:gs pos="50000">
                      <a:schemeClr val="tx1">
                        <a:lumMod val="95000"/>
                      </a:schemeClr>
                    </a:gs>
                    <a:gs pos="100000">
                      <a:schemeClr val="tx1">
                        <a:lumMod val="95000"/>
                      </a:schemeClr>
                    </a:gs>
                  </a:gsLst>
                  <a:path path="circle">
                    <a:fillToRect l="100000" t="100000"/>
                  </a:path>
                  <a:tileRect r="-100000" b="-100000"/>
                </a:gradFill>
              </a:rPr>
              <a:t>Swansea, South of Wales</a:t>
            </a:r>
            <a:endParaRPr lang="en-US" sz="1400" dirty="0">
              <a:gradFill flip="none" rotWithShape="1">
                <a:gsLst>
                  <a:gs pos="77000">
                    <a:schemeClr val="bg2">
                      <a:lumMod val="75000"/>
                    </a:schemeClr>
                  </a:gs>
                  <a:gs pos="23000">
                    <a:schemeClr val="bg2">
                      <a:lumMod val="75000"/>
                    </a:schemeClr>
                  </a:gs>
                  <a:gs pos="0">
                    <a:schemeClr val="accent1">
                      <a:lumMod val="5000"/>
                      <a:lumOff val="95000"/>
                    </a:schemeClr>
                  </a:gs>
                  <a:gs pos="50000">
                    <a:schemeClr val="tx1">
                      <a:lumMod val="95000"/>
                    </a:schemeClr>
                  </a:gs>
                  <a:gs pos="100000">
                    <a:schemeClr val="tx1">
                      <a:lumMod val="95000"/>
                    </a:schemeClr>
                  </a:gs>
                </a:gsLst>
                <a:path path="circle">
                  <a:fillToRect l="100000" t="100000"/>
                </a:path>
                <a:tileRect r="-100000" b="-100000"/>
              </a:gradFill>
            </a:endParaRPr>
          </a:p>
        </p:txBody>
      </p:sp>
      <p:cxnSp>
        <p:nvCxnSpPr>
          <p:cNvPr id="17" name="Straight Connector 16">
            <a:extLst>
              <a:ext uri="{FF2B5EF4-FFF2-40B4-BE49-F238E27FC236}">
                <a16:creationId xmlns:a16="http://schemas.microsoft.com/office/drawing/2014/main" id="{D8045C3A-26E8-4A2A-B541-5BAFD3200D1B}"/>
              </a:ext>
            </a:extLst>
          </p:cNvPr>
          <p:cNvCxnSpPr/>
          <p:nvPr/>
        </p:nvCxnSpPr>
        <p:spPr>
          <a:xfrm>
            <a:off x="239151" y="1969477"/>
            <a:ext cx="1163398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178EE9-BCE2-4D1D-BED6-4739C410F6A3}"/>
              </a:ext>
            </a:extLst>
          </p:cNvPr>
          <p:cNvCxnSpPr>
            <a:cxnSpLocks/>
          </p:cNvCxnSpPr>
          <p:nvPr/>
        </p:nvCxnSpPr>
        <p:spPr>
          <a:xfrm>
            <a:off x="239151" y="3613052"/>
            <a:ext cx="1163398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AA52530-7F51-4D71-961A-422A584CE138}"/>
              </a:ext>
            </a:extLst>
          </p:cNvPr>
          <p:cNvCxnSpPr/>
          <p:nvPr/>
        </p:nvCxnSpPr>
        <p:spPr>
          <a:xfrm>
            <a:off x="239151" y="5172222"/>
            <a:ext cx="11633981" cy="0"/>
          </a:xfrm>
          <a:prstGeom prst="line">
            <a:avLst/>
          </a:prstGeom>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A1EA1928-646C-4D41-A8BF-4D4EC03A32DF}"/>
              </a:ext>
            </a:extLst>
          </p:cNvPr>
          <p:cNvSpPr txBox="1"/>
          <p:nvPr/>
        </p:nvSpPr>
        <p:spPr>
          <a:xfrm>
            <a:off x="1285778" y="492369"/>
            <a:ext cx="2856730" cy="1477328"/>
          </a:xfrm>
          <a:prstGeom prst="rect">
            <a:avLst/>
          </a:prstGeom>
          <a:noFill/>
        </p:spPr>
        <p:txBody>
          <a:bodyPr wrap="square" rtlCol="0">
            <a:spAutoFit/>
          </a:bodyPr>
          <a:lstStyle/>
          <a:p>
            <a:pPr algn="ctr"/>
            <a:r>
              <a:rPr lang="en-GB" sz="900" b="1" dirty="0"/>
              <a:t>Time Availability:  </a:t>
            </a:r>
            <a:r>
              <a:rPr lang="en-GB" sz="800" b="1" dirty="0"/>
              <a:t>20:00-01:00</a:t>
            </a:r>
          </a:p>
          <a:p>
            <a:pPr algn="just"/>
            <a:r>
              <a:rPr lang="en-GB" sz="900" dirty="0"/>
              <a:t>(these are main course meals. Orders on these specific dishes will not be catered after the specified period.)</a:t>
            </a:r>
          </a:p>
          <a:p>
            <a:pPr algn="ctr"/>
            <a:r>
              <a:rPr lang="en-GB" sz="900" b="1" dirty="0"/>
              <a:t>Contact:</a:t>
            </a:r>
            <a:r>
              <a:rPr lang="en-GB" sz="900" dirty="0"/>
              <a:t> </a:t>
            </a:r>
          </a:p>
          <a:p>
            <a:pPr algn="just"/>
            <a:r>
              <a:rPr lang="en-GB" sz="900" dirty="0"/>
              <a:t>Order can be placed by either contacting directly the reception or by ordering through room service. Orders can also be placed through online delivery applications such as Uber Eats and Deliveroo etc. In case contact delivery is required. Please provide information during the provision of the order.</a:t>
            </a:r>
            <a:endParaRPr lang="en-US" sz="900" dirty="0"/>
          </a:p>
        </p:txBody>
      </p:sp>
      <p:sp>
        <p:nvSpPr>
          <p:cNvPr id="25" name="TextBox 24">
            <a:extLst>
              <a:ext uri="{FF2B5EF4-FFF2-40B4-BE49-F238E27FC236}">
                <a16:creationId xmlns:a16="http://schemas.microsoft.com/office/drawing/2014/main" id="{355CFFBD-A250-4E76-9510-CD09E84D52FA}"/>
              </a:ext>
            </a:extLst>
          </p:cNvPr>
          <p:cNvSpPr txBox="1"/>
          <p:nvPr/>
        </p:nvSpPr>
        <p:spPr>
          <a:xfrm>
            <a:off x="8049492" y="509953"/>
            <a:ext cx="2856730" cy="1477328"/>
          </a:xfrm>
          <a:prstGeom prst="rect">
            <a:avLst/>
          </a:prstGeom>
          <a:noFill/>
        </p:spPr>
        <p:txBody>
          <a:bodyPr wrap="square" rtlCol="0">
            <a:spAutoFit/>
          </a:bodyPr>
          <a:lstStyle/>
          <a:p>
            <a:pPr algn="ctr"/>
            <a:r>
              <a:rPr lang="en-GB" sz="900" b="1" dirty="0"/>
              <a:t>Payment: </a:t>
            </a:r>
          </a:p>
          <a:p>
            <a:pPr algn="just"/>
            <a:r>
              <a:rPr lang="en-GB" sz="900" dirty="0"/>
              <a:t>Payment is to be made through a credit card in case of online delivery. However, cash is also acceptable. Payments can be processed at the time of order as well as during checkout as well.</a:t>
            </a:r>
          </a:p>
          <a:p>
            <a:pPr algn="ctr"/>
            <a:r>
              <a:rPr lang="en-GB" sz="900" b="1" dirty="0"/>
              <a:t>Delivery:</a:t>
            </a:r>
          </a:p>
          <a:p>
            <a:pPr algn="just"/>
            <a:r>
              <a:rPr lang="en-GB" sz="900" dirty="0"/>
              <a:t>Orders are to be collected from the reception area after the specified time period provided for the order in the case of pickup. It can also be delivered to your room by notifying the hotel reception. </a:t>
            </a:r>
          </a:p>
        </p:txBody>
      </p:sp>
      <p:sp>
        <p:nvSpPr>
          <p:cNvPr id="26" name="TextBox 25">
            <a:extLst>
              <a:ext uri="{FF2B5EF4-FFF2-40B4-BE49-F238E27FC236}">
                <a16:creationId xmlns:a16="http://schemas.microsoft.com/office/drawing/2014/main" id="{7640415F-D336-4901-B786-EF45847B832C}"/>
              </a:ext>
            </a:extLst>
          </p:cNvPr>
          <p:cNvSpPr txBox="1"/>
          <p:nvPr/>
        </p:nvSpPr>
        <p:spPr>
          <a:xfrm>
            <a:off x="4142508" y="1026940"/>
            <a:ext cx="3906982" cy="954107"/>
          </a:xfrm>
          <a:prstGeom prst="rect">
            <a:avLst/>
          </a:prstGeom>
          <a:noFill/>
        </p:spPr>
        <p:txBody>
          <a:bodyPr wrap="square" rtlCol="0">
            <a:spAutoFit/>
          </a:bodyPr>
          <a:lstStyle/>
          <a:p>
            <a:pPr algn="just"/>
            <a:r>
              <a:rPr lang="en-GB" sz="700" b="1" dirty="0"/>
              <a:t>Important Notice</a:t>
            </a:r>
            <a:r>
              <a:rPr lang="en-GB" sz="700" dirty="0"/>
              <a:t>: Aside from information provided in regards to dishes being vegetarian or made of animal meat. In case of allergies, dietary restriction information would be needed to be provided while the placement of the order, through which we may assist you with your order.  Dishes may contain small amounts of allergens, however; in which case the management will not be kept liable as information has already been disclosed. Meat dishes may contain bones whereas seafood and oriental dishes may contain shell pieces. </a:t>
            </a:r>
          </a:p>
          <a:p>
            <a:pPr algn="just"/>
            <a:r>
              <a:rPr lang="en-GB" sz="700" dirty="0"/>
              <a:t>Guests have the option to order the whole package or a specific dish individually. The different types of dishes presented all will have the same price</a:t>
            </a:r>
          </a:p>
        </p:txBody>
      </p:sp>
      <p:sp>
        <p:nvSpPr>
          <p:cNvPr id="24" name="Rectangle: Rounded Corners 23">
            <a:extLst>
              <a:ext uri="{FF2B5EF4-FFF2-40B4-BE49-F238E27FC236}">
                <a16:creationId xmlns:a16="http://schemas.microsoft.com/office/drawing/2014/main" id="{D5407E2C-94B4-4674-813C-74D695FE000B}"/>
              </a:ext>
            </a:extLst>
          </p:cNvPr>
          <p:cNvSpPr/>
          <p:nvPr/>
        </p:nvSpPr>
        <p:spPr>
          <a:xfrm>
            <a:off x="239150" y="1981047"/>
            <a:ext cx="1285778" cy="4559473"/>
          </a:xfrm>
          <a:prstGeom prst="roundRect">
            <a:avLst/>
          </a:prstGeom>
          <a:solidFill>
            <a:schemeClr val="bg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952C4C37-F5C1-4DB0-8F76-E55864C80698}"/>
              </a:ext>
            </a:extLst>
          </p:cNvPr>
          <p:cNvSpPr txBox="1"/>
          <p:nvPr/>
        </p:nvSpPr>
        <p:spPr>
          <a:xfrm>
            <a:off x="239150" y="2468099"/>
            <a:ext cx="1285778" cy="646331"/>
          </a:xfrm>
          <a:prstGeom prst="rect">
            <a:avLst/>
          </a:prstGeom>
          <a:noFill/>
        </p:spPr>
        <p:txBody>
          <a:bodyPr wrap="square" rtlCol="0">
            <a:spAutoFit/>
          </a:bodyPr>
          <a:lstStyle/>
          <a:p>
            <a:pPr algn="ctr"/>
            <a:r>
              <a:rPr lang="en-GB" b="1" u="sng" dirty="0"/>
              <a:t>STARTERS (60.00£)</a:t>
            </a:r>
            <a:endParaRPr lang="en-US" b="1" dirty="0"/>
          </a:p>
        </p:txBody>
      </p:sp>
      <p:sp>
        <p:nvSpPr>
          <p:cNvPr id="28" name="TextBox 27">
            <a:extLst>
              <a:ext uri="{FF2B5EF4-FFF2-40B4-BE49-F238E27FC236}">
                <a16:creationId xmlns:a16="http://schemas.microsoft.com/office/drawing/2014/main" id="{5801965D-A0E6-4B01-B582-82EC7437DF2F}"/>
              </a:ext>
            </a:extLst>
          </p:cNvPr>
          <p:cNvSpPr txBox="1"/>
          <p:nvPr/>
        </p:nvSpPr>
        <p:spPr>
          <a:xfrm>
            <a:off x="239150" y="4027268"/>
            <a:ext cx="1285778" cy="646331"/>
          </a:xfrm>
          <a:prstGeom prst="rect">
            <a:avLst/>
          </a:prstGeom>
          <a:noFill/>
        </p:spPr>
        <p:txBody>
          <a:bodyPr wrap="square" rtlCol="0">
            <a:spAutoFit/>
          </a:bodyPr>
          <a:lstStyle/>
          <a:p>
            <a:pPr algn="ctr"/>
            <a:r>
              <a:rPr lang="en-GB" b="1" u="sng" dirty="0"/>
              <a:t>MAIN DISH (100.00£)</a:t>
            </a:r>
            <a:endParaRPr lang="en-US" b="1" u="sng" dirty="0"/>
          </a:p>
        </p:txBody>
      </p:sp>
      <p:sp>
        <p:nvSpPr>
          <p:cNvPr id="29" name="TextBox 28">
            <a:extLst>
              <a:ext uri="{FF2B5EF4-FFF2-40B4-BE49-F238E27FC236}">
                <a16:creationId xmlns:a16="http://schemas.microsoft.com/office/drawing/2014/main" id="{AD07C394-B12A-4A9D-BFE7-7E98A7210A74}"/>
              </a:ext>
            </a:extLst>
          </p:cNvPr>
          <p:cNvSpPr txBox="1"/>
          <p:nvPr/>
        </p:nvSpPr>
        <p:spPr>
          <a:xfrm>
            <a:off x="239150" y="5670846"/>
            <a:ext cx="1285778" cy="646331"/>
          </a:xfrm>
          <a:prstGeom prst="rect">
            <a:avLst/>
          </a:prstGeom>
          <a:noFill/>
        </p:spPr>
        <p:txBody>
          <a:bodyPr wrap="square" rtlCol="0">
            <a:spAutoFit/>
          </a:bodyPr>
          <a:lstStyle/>
          <a:p>
            <a:pPr algn="ctr"/>
            <a:r>
              <a:rPr lang="en-GB" b="1" u="sng" dirty="0"/>
              <a:t>DESSERT (60.00£)</a:t>
            </a:r>
            <a:endParaRPr lang="en-US" b="1" u="sng" dirty="0"/>
          </a:p>
        </p:txBody>
      </p:sp>
      <p:sp>
        <p:nvSpPr>
          <p:cNvPr id="32" name="TextBox 31">
            <a:extLst>
              <a:ext uri="{FF2B5EF4-FFF2-40B4-BE49-F238E27FC236}">
                <a16:creationId xmlns:a16="http://schemas.microsoft.com/office/drawing/2014/main" id="{9DF69E61-7ABC-4E64-B672-9E76F36F28E6}"/>
              </a:ext>
            </a:extLst>
          </p:cNvPr>
          <p:cNvSpPr txBox="1"/>
          <p:nvPr/>
        </p:nvSpPr>
        <p:spPr>
          <a:xfrm>
            <a:off x="4381658" y="1958552"/>
            <a:ext cx="3348966" cy="369332"/>
          </a:xfrm>
          <a:prstGeom prst="rect">
            <a:avLst/>
          </a:prstGeom>
          <a:noFill/>
        </p:spPr>
        <p:txBody>
          <a:bodyPr wrap="square" rtlCol="0">
            <a:spAutoFit/>
          </a:bodyPr>
          <a:lstStyle/>
          <a:p>
            <a:pPr algn="ctr"/>
            <a:r>
              <a:rPr lang="en-GB" b="1" u="sng" dirty="0"/>
              <a:t>3-COURSE MEAL(200.00£)</a:t>
            </a:r>
            <a:endParaRPr lang="en-US" b="1" dirty="0"/>
          </a:p>
        </p:txBody>
      </p:sp>
      <p:pic>
        <p:nvPicPr>
          <p:cNvPr id="30" name="Picture 29">
            <a:extLst>
              <a:ext uri="{FF2B5EF4-FFF2-40B4-BE49-F238E27FC236}">
                <a16:creationId xmlns:a16="http://schemas.microsoft.com/office/drawing/2014/main" id="{8C043444-43BC-45C3-AB30-B80F3567B9B5}"/>
              </a:ext>
            </a:extLst>
          </p:cNvPr>
          <p:cNvPicPr>
            <a:picLocks noChangeAspect="1"/>
          </p:cNvPicPr>
          <p:nvPr/>
        </p:nvPicPr>
        <p:blipFill>
          <a:blip r:embed="rId4"/>
          <a:stretch>
            <a:fillRect/>
          </a:stretch>
        </p:blipFill>
        <p:spPr>
          <a:xfrm>
            <a:off x="1989305" y="2139285"/>
            <a:ext cx="1650746" cy="110049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3" name="Picture 32">
            <a:extLst>
              <a:ext uri="{FF2B5EF4-FFF2-40B4-BE49-F238E27FC236}">
                <a16:creationId xmlns:a16="http://schemas.microsoft.com/office/drawing/2014/main" id="{715376A6-E843-4C47-A13C-968DD8F37D27}"/>
              </a:ext>
            </a:extLst>
          </p:cNvPr>
          <p:cNvPicPr>
            <a:picLocks noChangeAspect="1"/>
          </p:cNvPicPr>
          <p:nvPr/>
        </p:nvPicPr>
        <p:blipFill>
          <a:blip r:embed="rId5"/>
          <a:stretch>
            <a:fillRect/>
          </a:stretch>
        </p:blipFill>
        <p:spPr>
          <a:xfrm>
            <a:off x="5230768" y="2333230"/>
            <a:ext cx="1650745" cy="110462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26" name="Picture 2" descr="Lightly curried chicken with mango mayonnaise">
            <a:extLst>
              <a:ext uri="{FF2B5EF4-FFF2-40B4-BE49-F238E27FC236}">
                <a16:creationId xmlns:a16="http://schemas.microsoft.com/office/drawing/2014/main" id="{CB51DC67-53AD-411D-A185-805B9480BA3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51950" y="2148789"/>
            <a:ext cx="1650745" cy="109099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4" name="Picture 33">
            <a:extLst>
              <a:ext uri="{FF2B5EF4-FFF2-40B4-BE49-F238E27FC236}">
                <a16:creationId xmlns:a16="http://schemas.microsoft.com/office/drawing/2014/main" id="{FE284045-251C-496F-B60D-35465B516D3B}"/>
              </a:ext>
            </a:extLst>
          </p:cNvPr>
          <p:cNvPicPr>
            <a:picLocks noChangeAspect="1"/>
          </p:cNvPicPr>
          <p:nvPr/>
        </p:nvPicPr>
        <p:blipFill>
          <a:blip r:embed="rId7"/>
          <a:stretch>
            <a:fillRect/>
          </a:stretch>
        </p:blipFill>
        <p:spPr>
          <a:xfrm>
            <a:off x="1983109" y="3818283"/>
            <a:ext cx="1656942" cy="110462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28" name="Picture 4" descr="Orange and pink risotto">
            <a:extLst>
              <a:ext uri="{FF2B5EF4-FFF2-40B4-BE49-F238E27FC236}">
                <a16:creationId xmlns:a16="http://schemas.microsoft.com/office/drawing/2014/main" id="{C70B7C44-196A-40BE-BF19-B09633E89CF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20661" y="3818283"/>
            <a:ext cx="1650745" cy="109492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5" name="Picture 34">
            <a:extLst>
              <a:ext uri="{FF2B5EF4-FFF2-40B4-BE49-F238E27FC236}">
                <a16:creationId xmlns:a16="http://schemas.microsoft.com/office/drawing/2014/main" id="{4CEF1D3B-6C31-40B5-98FD-A7FBD0F4EB56}"/>
              </a:ext>
            </a:extLst>
          </p:cNvPr>
          <p:cNvPicPr>
            <a:picLocks noChangeAspect="1"/>
          </p:cNvPicPr>
          <p:nvPr/>
        </p:nvPicPr>
        <p:blipFill>
          <a:blip r:embed="rId9"/>
          <a:stretch>
            <a:fillRect/>
          </a:stretch>
        </p:blipFill>
        <p:spPr>
          <a:xfrm>
            <a:off x="1983109" y="5306123"/>
            <a:ext cx="1650745" cy="110049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30" name="Picture 6" descr="Sweet Eve strawberry sorbet with pistachio parfait and eucalyptus">
            <a:extLst>
              <a:ext uri="{FF2B5EF4-FFF2-40B4-BE49-F238E27FC236}">
                <a16:creationId xmlns:a16="http://schemas.microsoft.com/office/drawing/2014/main" id="{D9F41505-88B6-4380-9BF8-212A3A27608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120660" y="5336109"/>
            <a:ext cx="1650746" cy="106843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6" name="TextBox 35">
            <a:extLst>
              <a:ext uri="{FF2B5EF4-FFF2-40B4-BE49-F238E27FC236}">
                <a16:creationId xmlns:a16="http://schemas.microsoft.com/office/drawing/2014/main" id="{8FF43BCD-98C2-406A-AA00-8D27AB8D67A5}"/>
              </a:ext>
            </a:extLst>
          </p:cNvPr>
          <p:cNvSpPr txBox="1"/>
          <p:nvPr/>
        </p:nvSpPr>
        <p:spPr>
          <a:xfrm>
            <a:off x="3792520" y="2156241"/>
            <a:ext cx="1285778" cy="1446550"/>
          </a:xfrm>
          <a:prstGeom prst="rect">
            <a:avLst/>
          </a:prstGeom>
          <a:noFill/>
        </p:spPr>
        <p:txBody>
          <a:bodyPr wrap="square" rtlCol="0">
            <a:spAutoFit/>
          </a:bodyPr>
          <a:lstStyle/>
          <a:p>
            <a:pPr algn="ctr"/>
            <a:r>
              <a:rPr lang="en-GB" sz="800" b="1" dirty="0"/>
              <a:t>Baked hen's egg with crushed celeriac, truffle and croutons</a:t>
            </a:r>
          </a:p>
          <a:p>
            <a:pPr algn="just"/>
            <a:r>
              <a:rPr lang="en-GB" sz="800" dirty="0"/>
              <a:t>Provides with nourishment and flavour all at the same time, made with soft egg yolks, celeriac, truffles and croutons to provide you with an excellent starter to appeal to your hunger.</a:t>
            </a:r>
          </a:p>
        </p:txBody>
      </p:sp>
      <p:sp>
        <p:nvSpPr>
          <p:cNvPr id="31" name="TextBox 30">
            <a:extLst>
              <a:ext uri="{FF2B5EF4-FFF2-40B4-BE49-F238E27FC236}">
                <a16:creationId xmlns:a16="http://schemas.microsoft.com/office/drawing/2014/main" id="{EDBE6EB8-D479-4CE6-AB2D-119CA4E4BD1C}"/>
              </a:ext>
            </a:extLst>
          </p:cNvPr>
          <p:cNvSpPr txBox="1"/>
          <p:nvPr/>
        </p:nvSpPr>
        <p:spPr>
          <a:xfrm>
            <a:off x="7165849" y="2156241"/>
            <a:ext cx="1285778" cy="1077218"/>
          </a:xfrm>
          <a:prstGeom prst="rect">
            <a:avLst/>
          </a:prstGeom>
          <a:noFill/>
        </p:spPr>
        <p:txBody>
          <a:bodyPr wrap="square" rtlCol="0">
            <a:spAutoFit/>
          </a:bodyPr>
          <a:lstStyle/>
          <a:p>
            <a:pPr algn="ctr"/>
            <a:r>
              <a:rPr lang="en-GB" sz="800" b="1" dirty="0"/>
              <a:t>Prawn, melon and rocket salad</a:t>
            </a:r>
          </a:p>
          <a:p>
            <a:pPr algn="just"/>
            <a:r>
              <a:rPr lang="en-GB" sz="800" dirty="0"/>
              <a:t>Another simple yet elegant dish. Combining prawns with watermelon salad complement each other to provide an exotic taste. </a:t>
            </a:r>
          </a:p>
        </p:txBody>
      </p:sp>
      <p:sp>
        <p:nvSpPr>
          <p:cNvPr id="37" name="TextBox 36">
            <a:extLst>
              <a:ext uri="{FF2B5EF4-FFF2-40B4-BE49-F238E27FC236}">
                <a16:creationId xmlns:a16="http://schemas.microsoft.com/office/drawing/2014/main" id="{89E28899-FB14-41DE-9047-BE528062CA5B}"/>
              </a:ext>
            </a:extLst>
          </p:cNvPr>
          <p:cNvSpPr txBox="1"/>
          <p:nvPr/>
        </p:nvSpPr>
        <p:spPr>
          <a:xfrm>
            <a:off x="10353210" y="2139605"/>
            <a:ext cx="1285778" cy="1077218"/>
          </a:xfrm>
          <a:prstGeom prst="rect">
            <a:avLst/>
          </a:prstGeom>
          <a:noFill/>
        </p:spPr>
        <p:txBody>
          <a:bodyPr wrap="square" rtlCol="0">
            <a:spAutoFit/>
          </a:bodyPr>
          <a:lstStyle/>
          <a:p>
            <a:pPr algn="ctr"/>
            <a:r>
              <a:rPr lang="en-GB" sz="800" b="1" dirty="0"/>
              <a:t>Lightly curried chicken with mango mayonnaise</a:t>
            </a:r>
          </a:p>
          <a:p>
            <a:pPr algn="just"/>
            <a:r>
              <a:rPr lang="en-GB" sz="800" dirty="0"/>
              <a:t>A simple starter providing flavourful chicken dressed with spices and herbs and served with a dip made from the essence of mangoes mixed. </a:t>
            </a:r>
          </a:p>
        </p:txBody>
      </p:sp>
      <p:sp>
        <p:nvSpPr>
          <p:cNvPr id="38" name="TextBox 37">
            <a:extLst>
              <a:ext uri="{FF2B5EF4-FFF2-40B4-BE49-F238E27FC236}">
                <a16:creationId xmlns:a16="http://schemas.microsoft.com/office/drawing/2014/main" id="{E0940544-FAF6-4B31-AE38-4D520256814F}"/>
              </a:ext>
            </a:extLst>
          </p:cNvPr>
          <p:cNvSpPr txBox="1"/>
          <p:nvPr/>
        </p:nvSpPr>
        <p:spPr>
          <a:xfrm>
            <a:off x="3974547" y="3990356"/>
            <a:ext cx="2906963" cy="769441"/>
          </a:xfrm>
          <a:prstGeom prst="rect">
            <a:avLst/>
          </a:prstGeom>
          <a:noFill/>
        </p:spPr>
        <p:txBody>
          <a:bodyPr wrap="square" rtlCol="0">
            <a:spAutoFit/>
          </a:bodyPr>
          <a:lstStyle/>
          <a:p>
            <a:pPr algn="ctr"/>
            <a:r>
              <a:rPr lang="en-GB" sz="1100" b="1" dirty="0"/>
              <a:t>Wild halibut with morels, wild garlic and Jersey Royals paired with Chardonnay</a:t>
            </a:r>
          </a:p>
          <a:p>
            <a:pPr algn="just"/>
            <a:r>
              <a:rPr lang="en-GB" sz="1100" dirty="0"/>
              <a:t>Taking the exotic taste of the halibut and further amplifying it with wild garlic and morels.</a:t>
            </a:r>
          </a:p>
        </p:txBody>
      </p:sp>
      <p:sp>
        <p:nvSpPr>
          <p:cNvPr id="39" name="TextBox 38">
            <a:extLst>
              <a:ext uri="{FF2B5EF4-FFF2-40B4-BE49-F238E27FC236}">
                <a16:creationId xmlns:a16="http://schemas.microsoft.com/office/drawing/2014/main" id="{667295F2-0213-4C74-B585-9D86CF9D81B9}"/>
              </a:ext>
            </a:extLst>
          </p:cNvPr>
          <p:cNvSpPr txBox="1"/>
          <p:nvPr/>
        </p:nvSpPr>
        <p:spPr>
          <a:xfrm>
            <a:off x="8868787" y="3990356"/>
            <a:ext cx="2906963" cy="938719"/>
          </a:xfrm>
          <a:prstGeom prst="rect">
            <a:avLst/>
          </a:prstGeom>
          <a:noFill/>
        </p:spPr>
        <p:txBody>
          <a:bodyPr wrap="square" rtlCol="0">
            <a:spAutoFit/>
          </a:bodyPr>
          <a:lstStyle/>
          <a:p>
            <a:pPr algn="ctr"/>
            <a:r>
              <a:rPr lang="en-GB" sz="1100" b="1" dirty="0"/>
              <a:t>Orange and pink risotto paired with white wine</a:t>
            </a:r>
          </a:p>
          <a:p>
            <a:pPr algn="just"/>
            <a:r>
              <a:rPr lang="en-GB" sz="1100" dirty="0"/>
              <a:t>Risotto is made to perfection with different layers of carrot, and beetroot to provide a colourful yet simple taste. </a:t>
            </a:r>
          </a:p>
        </p:txBody>
      </p:sp>
      <p:sp>
        <p:nvSpPr>
          <p:cNvPr id="41" name="TextBox 40">
            <a:extLst>
              <a:ext uri="{FF2B5EF4-FFF2-40B4-BE49-F238E27FC236}">
                <a16:creationId xmlns:a16="http://schemas.microsoft.com/office/drawing/2014/main" id="{D4D7893A-1D9A-494F-A6EA-B6E901E9A4B0}"/>
              </a:ext>
            </a:extLst>
          </p:cNvPr>
          <p:cNvSpPr txBox="1"/>
          <p:nvPr/>
        </p:nvSpPr>
        <p:spPr>
          <a:xfrm>
            <a:off x="4048267" y="5398159"/>
            <a:ext cx="2906963" cy="938719"/>
          </a:xfrm>
          <a:prstGeom prst="rect">
            <a:avLst/>
          </a:prstGeom>
          <a:noFill/>
        </p:spPr>
        <p:txBody>
          <a:bodyPr wrap="square" rtlCol="0">
            <a:spAutoFit/>
          </a:bodyPr>
          <a:lstStyle/>
          <a:p>
            <a:pPr algn="ctr"/>
            <a:r>
              <a:rPr lang="en-GB" sz="1100" b="1" dirty="0"/>
              <a:t>Chocolate torte</a:t>
            </a:r>
          </a:p>
          <a:p>
            <a:pPr algn="just"/>
            <a:r>
              <a:rPr lang="en-GB" sz="1100" dirty="0"/>
              <a:t>A truly indulging dessert prepared with a cocoa biscuit base with a soft creamy layer of chocolate ganache to provide with everlasting sweetness.</a:t>
            </a:r>
          </a:p>
        </p:txBody>
      </p:sp>
      <p:sp>
        <p:nvSpPr>
          <p:cNvPr id="42" name="TextBox 41">
            <a:extLst>
              <a:ext uri="{FF2B5EF4-FFF2-40B4-BE49-F238E27FC236}">
                <a16:creationId xmlns:a16="http://schemas.microsoft.com/office/drawing/2014/main" id="{CD53FC6A-8D87-4247-8CB7-120C8551EDFF}"/>
              </a:ext>
            </a:extLst>
          </p:cNvPr>
          <p:cNvSpPr txBox="1"/>
          <p:nvPr/>
        </p:nvSpPr>
        <p:spPr>
          <a:xfrm>
            <a:off x="8936836" y="5380366"/>
            <a:ext cx="2906963" cy="938719"/>
          </a:xfrm>
          <a:prstGeom prst="rect">
            <a:avLst/>
          </a:prstGeom>
          <a:noFill/>
        </p:spPr>
        <p:txBody>
          <a:bodyPr wrap="square" rtlCol="0">
            <a:spAutoFit/>
          </a:bodyPr>
          <a:lstStyle/>
          <a:p>
            <a:pPr algn="ctr"/>
            <a:r>
              <a:rPr lang="en-GB" sz="1100" b="1" dirty="0"/>
              <a:t>Strawberry sorbet with pistachio parfait and eucalyptus mousse</a:t>
            </a:r>
          </a:p>
          <a:p>
            <a:pPr algn="just"/>
            <a:r>
              <a:rPr lang="en-GB" sz="1100" dirty="0"/>
              <a:t>A complex yet stunning dish prepared from strawberry sorbet and eucalyptus mousse to present with a flavour like no other.</a:t>
            </a:r>
          </a:p>
        </p:txBody>
      </p:sp>
      <p:sp>
        <p:nvSpPr>
          <p:cNvPr id="3" name="Oval 2">
            <a:extLst>
              <a:ext uri="{FF2B5EF4-FFF2-40B4-BE49-F238E27FC236}">
                <a16:creationId xmlns:a16="http://schemas.microsoft.com/office/drawing/2014/main" id="{FFC952C4-035F-4EA7-8298-2789CC168020}"/>
              </a:ext>
            </a:extLst>
          </p:cNvPr>
          <p:cNvSpPr/>
          <p:nvPr/>
        </p:nvSpPr>
        <p:spPr>
          <a:xfrm>
            <a:off x="7946033" y="5000816"/>
            <a:ext cx="150817" cy="131798"/>
          </a:xfrm>
          <a:prstGeom prst="ellipse">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1E6F534A-B941-4BB3-8079-FEACE0DEB839}"/>
              </a:ext>
            </a:extLst>
          </p:cNvPr>
          <p:cNvSpPr/>
          <p:nvPr/>
        </p:nvSpPr>
        <p:spPr>
          <a:xfrm>
            <a:off x="2733072" y="3380990"/>
            <a:ext cx="150817" cy="131798"/>
          </a:xfrm>
          <a:prstGeom prst="ellipse">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25812464-ED19-40D7-8D1E-165140CB9854}"/>
              </a:ext>
            </a:extLst>
          </p:cNvPr>
          <p:cNvSpPr/>
          <p:nvPr/>
        </p:nvSpPr>
        <p:spPr>
          <a:xfrm>
            <a:off x="7974081" y="6622854"/>
            <a:ext cx="150817" cy="131798"/>
          </a:xfrm>
          <a:prstGeom prst="ellipse">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3D374056-4B5C-498D-977C-3EAE7446E34F}"/>
              </a:ext>
            </a:extLst>
          </p:cNvPr>
          <p:cNvSpPr/>
          <p:nvPr/>
        </p:nvSpPr>
        <p:spPr>
          <a:xfrm>
            <a:off x="2733072" y="6582818"/>
            <a:ext cx="150817" cy="131798"/>
          </a:xfrm>
          <a:prstGeom prst="ellipse">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EF761630-89AF-40AD-9D6C-02A6A511971C}"/>
              </a:ext>
            </a:extLst>
          </p:cNvPr>
          <p:cNvSpPr/>
          <p:nvPr/>
        </p:nvSpPr>
        <p:spPr>
          <a:xfrm>
            <a:off x="368924" y="1411160"/>
            <a:ext cx="150817" cy="131798"/>
          </a:xfrm>
          <a:prstGeom prst="ellipse">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A0134C59-A9D8-4109-9B7C-E85AFE0705DB}"/>
              </a:ext>
            </a:extLst>
          </p:cNvPr>
          <p:cNvSpPr/>
          <p:nvPr/>
        </p:nvSpPr>
        <p:spPr>
          <a:xfrm>
            <a:off x="239149" y="1026940"/>
            <a:ext cx="1257514" cy="900238"/>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    Vegetarians</a:t>
            </a:r>
            <a:endParaRPr lang="en-US" dirty="0"/>
          </a:p>
        </p:txBody>
      </p:sp>
    </p:spTree>
    <p:extLst>
      <p:ext uri="{BB962C8B-B14F-4D97-AF65-F5344CB8AC3E}">
        <p14:creationId xmlns:p14="http://schemas.microsoft.com/office/powerpoint/2010/main" val="2803136203"/>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3370F4A1-FC59-4361-989F-6C79533DA5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E57094B-4684-420B-AFE0-4E41CA2AF714}">
  <ds:schemaRefs>
    <ds:schemaRef ds:uri="http://schemas.microsoft.com/sharepoint/v3/contenttype/forms"/>
  </ds:schemaRefs>
</ds:datastoreItem>
</file>

<file path=customXml/itemProps3.xml><?xml version="1.0" encoding="utf-8"?>
<ds:datastoreItem xmlns:ds="http://schemas.openxmlformats.org/officeDocument/2006/customXml" ds:itemID="{B26D5668-1971-40BB-BC7C-94C9B101AAB7}">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Celestial design</Template>
  <TotalTime>50</TotalTime>
  <Words>773</Words>
  <Application>Microsoft Office PowerPoint</Application>
  <PresentationFormat>Widescreen</PresentationFormat>
  <Paragraphs>40</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Celestial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Hazaparu, Lorena (Student)</cp:lastModifiedBy>
  <cp:revision>4</cp:revision>
  <dcterms:created xsi:type="dcterms:W3CDTF">2022-02-22T05:15:05Z</dcterms:created>
  <dcterms:modified xsi:type="dcterms:W3CDTF">2022-02-22T07:53:52Z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