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207473-F7C4-4047-AB9B-C40E62D2CBFC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195C94-A75D-4DCA-8496-D0AE5D074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38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195C94-A75D-4DCA-8496-D0AE5D07458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201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A1858-8A42-8238-95E3-471C6E2005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613AED-7164-579F-353A-B44864CB74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F2358-FE77-D8AF-D309-6458578A2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3F9E7-1B8F-4D29-8E21-BCDEE9AAB60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2630C-5577-3F5C-72F6-981288A15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BD48A-0B12-BE87-4125-140677F26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725FB-BBAB-4426-84CD-9B5A5C1ED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584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C6A2B-FC6A-EF4F-4012-BE0F297F4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06E3C-9FB3-1E49-7E82-109AFA4761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C39D5-EE41-006D-8EB3-87F400808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3F9E7-1B8F-4D29-8E21-BCDEE9AAB60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27B4E-3BBB-37C6-9AC0-C7651E37F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540C1-F96B-FC7C-7509-4CC267281C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725FB-BBAB-4426-84CD-9B5A5C1ED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267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F741D-CEA0-E1D4-2696-154737BBD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B72729-CDB0-F4BE-2CED-E5BBD71689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4AD10C-36BC-9298-0D67-A01369C8E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3F9E7-1B8F-4D29-8E21-BCDEE9AAB60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973ED3-9151-6A0E-4E92-2DC90449F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4EBB2A-0816-60BC-8152-DE2FB74E3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725FB-BBAB-4426-84CD-9B5A5C1ED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002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C9D25-6B09-23C3-6A69-5D64EEF4E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437DD-B5E0-35CF-68C6-CCCA3EB356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AE0D22-AC0A-4212-ED56-938DC5FD07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AAE394-90D2-54A3-FC0A-A94DE8772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3F9E7-1B8F-4D29-8E21-BCDEE9AAB60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72743D-A3C2-7D73-FA0E-AE67E8522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DEDB5-C7D8-AA78-B5B1-856A11D49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725FB-BBAB-4426-84CD-9B5A5C1ED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887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B7B8B-E5EC-32CE-C6DC-26449CFAD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FBD292-004D-DFF8-48F7-51DD4D49D7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FBB27A-4017-0D62-B24D-1D38EC4A42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A953D2-BD7C-473C-78B7-B400DC4B74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5FDCAA-532A-6D45-E86F-28C3A6ACB8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A5D342-3B4C-8795-6979-AF74DE669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3F9E7-1B8F-4D29-8E21-BCDEE9AAB60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3798AC-6442-614F-AFD0-8BA0274D7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C42B84-CB4F-1A91-5346-21D9AD728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725FB-BBAB-4426-84CD-9B5A5C1ED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402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B3D20-5600-C14B-6C9D-34BE405FB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0F670D-46F1-6C56-3723-8EB743F3A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3F9E7-1B8F-4D29-8E21-BCDEE9AAB60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3979F5-3FE1-A2D6-518E-EF1969786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98040F-8BC5-CD0D-8973-959C8E76A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725FB-BBAB-4426-84CD-9B5A5C1ED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842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01EC1C-6B12-92AD-2B62-5E172157E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3F9E7-1B8F-4D29-8E21-BCDEE9AAB60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09C03-9467-1972-40D1-03711C5FA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7839B9-9E18-3C39-A81D-9BEB54356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725FB-BBAB-4426-84CD-9B5A5C1ED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551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70500-AC86-E87D-215D-E044A4C2A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694A5-A735-FA73-74D0-B39D2823A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F473D3-DCB8-2370-3551-AE05017163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6FAACF-A1E5-93FE-FE3C-65ADFEFC0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3F9E7-1B8F-4D29-8E21-BCDEE9AAB60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E31926-C3DA-CD1F-7481-0F010D78F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C8DF46-661D-5014-6D3D-F7B7BC828F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725FB-BBAB-4426-84CD-9B5A5C1ED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263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E9352-4E2E-BCA2-E5B5-4698BA5A7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9BA82C-7B68-F301-D0D3-DED8C5932F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A9BB40-2249-683C-A98D-C1297D4541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C1DD51-6E36-7BA2-4C23-453914C34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3F9E7-1B8F-4D29-8E21-BCDEE9AAB60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33B0C5-BCAD-8AED-301E-76135D707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0F9E2C-681C-1250-6370-FAB5FDB75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725FB-BBAB-4426-84CD-9B5A5C1ED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010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474DF-AAFE-E9C0-413F-BD1F2BF05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FF065D-BBB3-7465-D9F0-9F61F381E7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59217-9083-9B62-61A6-58E92612A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3F9E7-1B8F-4D29-8E21-BCDEE9AAB60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1BF7E-085C-EBA8-CB4D-256065588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48D6B6-F11E-19DE-C3BB-E49CA409C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725FB-BBAB-4426-84CD-9B5A5C1ED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646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9E54C6-6F6C-836A-727E-7F9270E0C9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63792A-006F-73E4-1265-52F66AB4B8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3CBC14-9C4C-FDDA-5EEF-140F3823B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3F9E7-1B8F-4D29-8E21-BCDEE9AAB60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7C02A-E55B-37B5-8008-1D4FE39E5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FC3227-218B-3AA0-E6E6-417FDC5BD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725FB-BBAB-4426-84CD-9B5A5C1ED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703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47419E-0FEF-5CC0-23E1-9888B093F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2CB613-8BCD-8520-D4E9-B57ABAD4EA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C65728-C2A2-F5EC-54D1-EE6FD59E45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C3F9E7-1B8F-4D29-8E21-BCDEE9AAB60F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1E6933-DDE1-B919-0B1A-5413D8BF76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16367F-FFBB-9164-9040-162C667EDF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B725FB-BBAB-4426-84CD-9B5A5C1ED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769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1F37C-CADE-D2CC-756A-8BA9E3AD85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92898"/>
            <a:ext cx="9144000" cy="1487273"/>
          </a:xfrm>
          <a:solidFill>
            <a:srgbClr val="CCCCFF"/>
          </a:solidFill>
          <a:ln w="38100">
            <a:solidFill>
              <a:srgbClr val="7030A0"/>
            </a:solidFill>
          </a:ln>
        </p:spPr>
        <p:txBody>
          <a:bodyPr>
            <a:normAutofit fontScale="90000"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Professional Development within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1456A6-21F4-06C2-3743-4F27CD9DE2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77802" y="5420564"/>
            <a:ext cx="5236396" cy="425432"/>
          </a:xfrm>
          <a:solidFill>
            <a:srgbClr val="CCCCFF"/>
          </a:solidFill>
          <a:ln w="28575">
            <a:solidFill>
              <a:srgbClr val="7030A0"/>
            </a:solidFill>
          </a:ln>
        </p:spPr>
        <p:txBody>
          <a:bodyPr/>
          <a:lstStyle/>
          <a:p>
            <a:r>
              <a:rPr lang="en-GB" dirty="0"/>
              <a:t>Samina Akhtar</a:t>
            </a:r>
          </a:p>
          <a:p>
            <a:endParaRPr lang="en-GB" dirty="0"/>
          </a:p>
        </p:txBody>
      </p:sp>
      <p:pic>
        <p:nvPicPr>
          <p:cNvPr id="1026" name="Picture 2" descr="Level 3 Diploma in Health and Social Care | CPD Accredited">
            <a:extLst>
              <a:ext uri="{FF2B5EF4-FFF2-40B4-BE49-F238E27FC236}">
                <a16:creationId xmlns:a16="http://schemas.microsoft.com/office/drawing/2014/main" id="{2E24873F-126A-4F3F-60D3-8A2AF71B28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7922" y="2768886"/>
            <a:ext cx="3810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ealth and social care leaders unite to improve public involvement in  research - GOV.UK">
            <a:extLst>
              <a:ext uri="{FF2B5EF4-FFF2-40B4-BE49-F238E27FC236}">
                <a16:creationId xmlns:a16="http://schemas.microsoft.com/office/drawing/2014/main" id="{87F81A50-9D1B-84D1-E06B-565B36EBAC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310" y="2256034"/>
            <a:ext cx="4198278" cy="2798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68375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64A6966-904B-67CD-3E08-42443899F2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69619"/>
              </p:ext>
            </p:extLst>
          </p:nvPr>
        </p:nvGraphicFramePr>
        <p:xfrm>
          <a:off x="457200" y="176464"/>
          <a:ext cx="11440274" cy="6309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20137">
                  <a:extLst>
                    <a:ext uri="{9D8B030D-6E8A-4147-A177-3AD203B41FA5}">
                      <a16:colId xmlns:a16="http://schemas.microsoft.com/office/drawing/2014/main" val="1787487828"/>
                    </a:ext>
                  </a:extLst>
                </a:gridCol>
                <a:gridCol w="5720137">
                  <a:extLst>
                    <a:ext uri="{9D8B030D-6E8A-4147-A177-3AD203B41FA5}">
                      <a16:colId xmlns:a16="http://schemas.microsoft.com/office/drawing/2014/main" val="4107886198"/>
                    </a:ext>
                  </a:extLst>
                </a:gridCol>
              </a:tblGrid>
              <a:tr h="3011351">
                <a:tc>
                  <a:txBody>
                    <a:bodyPr/>
                    <a:lstStyle/>
                    <a:p>
                      <a:r>
                        <a:rPr lang="en-GB" sz="1800" b="1" u="sng" dirty="0">
                          <a:solidFill>
                            <a:schemeClr val="tx1"/>
                          </a:solidFill>
                        </a:rPr>
                        <a:t>Strengths:</a:t>
                      </a:r>
                    </a:p>
                    <a:p>
                      <a:endParaRPr lang="en-GB" sz="1800" b="1" u="sng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Leadership Skills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bg1"/>
                          </a:solidFill>
                        </a:rPr>
                        <a:t>Post office manager for 5 years, assigned roles for the team and oversaw the jobs and tasks they carried out.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Organisation </a:t>
                      </a:r>
                    </a:p>
                    <a:p>
                      <a:endParaRPr lang="en-GB" sz="1800" b="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Clear Communication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b="1" u="sng" dirty="0">
                          <a:solidFill>
                            <a:schemeClr val="tx1"/>
                          </a:solidFill>
                        </a:rPr>
                        <a:t>Weaknesses: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b="1" u="sng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Impulsive tendencies </a:t>
                      </a:r>
                    </a:p>
                    <a:p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High-stress levels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bg1"/>
                          </a:solidFill>
                        </a:rPr>
                        <a:t>Dealing with difficult customers in the high-pressure environment of a busy, fast-paced environment.</a:t>
                      </a:r>
                    </a:p>
                    <a:p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Trying to balance too many things at one time.</a:t>
                      </a:r>
                    </a:p>
                    <a:p>
                      <a:pPr lvl="1"/>
                      <a:r>
                        <a:rPr lang="en-GB" sz="1600" b="0" dirty="0">
                          <a:solidFill>
                            <a:schemeClr val="bg1"/>
                          </a:solidFill>
                        </a:rPr>
                        <a:t>Juggling too many tasks at one go, such as household duties, mother duties and social responsibilities.</a:t>
                      </a:r>
                    </a:p>
                    <a:p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0114251"/>
                  </a:ext>
                </a:extLst>
              </a:tr>
              <a:tr h="3255515">
                <a:tc>
                  <a:txBody>
                    <a:bodyPr/>
                    <a:lstStyle/>
                    <a:p>
                      <a:r>
                        <a:rPr lang="en-GB" sz="1800" b="1" i="0" u="sng" dirty="0"/>
                        <a:t>Opportunities:</a:t>
                      </a:r>
                    </a:p>
                    <a:p>
                      <a:endParaRPr lang="en-GB" sz="1800" b="1" i="0" u="sng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dirty="0"/>
                        <a:t>Training and mentoring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 u="none" dirty="0">
                          <a:solidFill>
                            <a:schemeClr val="bg1"/>
                          </a:solidFill>
                        </a:rPr>
                        <a:t>There are also opportunities for professional growth through training, mentoring and internal promotions within the company.</a:t>
                      </a:r>
                      <a:endParaRPr lang="en-GB" sz="1600" b="0" i="0" u="none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800" b="0" i="0" u="none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dirty="0"/>
                        <a:t>Career path in management and digital roles.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800" b="0" i="0" u="none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800" b="0" i="0" u="none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dirty="0"/>
                        <a:t>Administrative job opportunities.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800" b="1" i="0" u="non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u="sng" dirty="0"/>
                        <a:t>Threat:</a:t>
                      </a:r>
                    </a:p>
                    <a:p>
                      <a:endParaRPr lang="en-GB" sz="1600" dirty="0">
                        <a:solidFill>
                          <a:srgbClr val="FF0000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Data Security.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Due to the high data coverage, it is imperative that we keep the customers’ data safe. If this is put at risk, my job would be under threat.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Technology is being used in place of humans.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Lack of progression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5929191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ED281443-56F9-63B7-20CC-36B1B0EA59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6352" y="1818524"/>
            <a:ext cx="1442868" cy="110498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A400A1A-B148-5831-2F54-41E83FD21C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569" r="-2656"/>
          <a:stretch>
            <a:fillRect/>
          </a:stretch>
        </p:blipFill>
        <p:spPr>
          <a:xfrm>
            <a:off x="9927903" y="265814"/>
            <a:ext cx="1904501" cy="1333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699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7981EC6-81D2-D838-7BBD-C6998045A2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 could organise my time by setting myself smaller goals for each task/duty. This way, I don’t overload myself with too many tasks at one go.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492743E-BDA0-E5A6-2F50-CDC27DA0B9F8}"/>
              </a:ext>
            </a:extLst>
          </p:cNvPr>
          <p:cNvSpPr txBox="1">
            <a:spLocks/>
          </p:cNvSpPr>
          <p:nvPr/>
        </p:nvSpPr>
        <p:spPr>
          <a:xfrm>
            <a:off x="838200" y="2005225"/>
            <a:ext cx="10515600" cy="13255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 could use my leadership skills to prioritise tasks for the day so that I do not overwhelm myself with impulsive tendencies. I can hold myself accountable when I get the urge to complete something that isn’t really necessary.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2F95D82-376E-CAD8-2B86-2A5C9F3FCCCF}"/>
              </a:ext>
            </a:extLst>
          </p:cNvPr>
          <p:cNvSpPr txBox="1">
            <a:spLocks/>
          </p:cNvSpPr>
          <p:nvPr/>
        </p:nvSpPr>
        <p:spPr>
          <a:xfrm>
            <a:off x="838200" y="3645325"/>
            <a:ext cx="10515600" cy="13255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 I’ll journal daily and reflect on my feelings. I will be assertive by stating my goals and needs. I will </a:t>
            </a:r>
            <a:r>
              <a:rPr lang="en-US" dirty="0"/>
              <a:t>ensure that my tone is calm yet open when writing to facilitate a true reflection</a:t>
            </a:r>
            <a:r>
              <a:rPr lang="en-GB" dirty="0"/>
              <a:t>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1A8A2D9-AE7B-8541-D42E-FB726204B75A}"/>
              </a:ext>
            </a:extLst>
          </p:cNvPr>
          <p:cNvSpPr txBox="1">
            <a:spLocks/>
          </p:cNvSpPr>
          <p:nvPr/>
        </p:nvSpPr>
        <p:spPr>
          <a:xfrm>
            <a:off x="838200" y="5167312"/>
            <a:ext cx="10515600" cy="13255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 I can use my clear communication skills to minimise the threat of being overworked. I would raise my concerns respectfully but firmly, ensuring that my points and concerns are understood and </a:t>
            </a:r>
            <a:r>
              <a:rPr lang="en-US" dirty="0"/>
              <a:t>addressed in a manner that yields a positive outcome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857332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1FD65-4B35-0882-5DA6-B04AC06381C8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8FE3C-DAFA-953A-9C8D-D969A5D8E447}"/>
              </a:ext>
            </a:extLst>
          </p:cNvPr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/>
              <a:t>Psychology Today. (2015). How to Use Your Strengths to Overcome Your Weaknesses. [online] Available at: https://www.psychologytoday.com/gb/blog/in-practice/201506/how-to-use-your-strengths-to-overcome-your-weaknesses [Accessed 16 Oct. 2025].</a:t>
            </a:r>
          </a:p>
          <a:p>
            <a:r>
              <a:rPr lang="en-US" dirty="0"/>
              <a:t>Kenton, W. (2025). How to Perform a SWOT Analysis. [online] Investopedia. Available at: https://www.investopedia.com/terms/s/swot.asp.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4970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418</Words>
  <Application>Microsoft Office PowerPoint</Application>
  <PresentationFormat>Widescreen</PresentationFormat>
  <Paragraphs>43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Professional Development within Health and Social Care</vt:lpstr>
      <vt:lpstr>PowerPoint Presentation</vt:lpstr>
      <vt:lpstr>I could organise my time by setting myself smaller goals for each task/duty. This way, I don’t overload myself with too many tasks at one go.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Samina Akhtar (2427571)</dc:creator>
  <cp:lastModifiedBy>Samina Akhtar (2427571)</cp:lastModifiedBy>
  <cp:revision>9</cp:revision>
  <dcterms:created xsi:type="dcterms:W3CDTF">2025-09-25T16:20:40Z</dcterms:created>
  <dcterms:modified xsi:type="dcterms:W3CDTF">2025-10-19T12:48:37Z</dcterms:modified>
</cp:coreProperties>
</file>