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8288000" cy="10287000"/>
  <p:notesSz cx="6858000" cy="9144000"/>
  <p:embeddedFontLst>
    <p:embeddedFont>
      <p:font typeface="Calibri" panose="020F0502020204030204" pitchFamily="34" charset="0"/>
      <p:regular r:id="rId22"/>
      <p:bold r:id="rId23"/>
      <p:italic r:id="rId24"/>
      <p:boldItalic r:id="rId25"/>
    </p:embeddedFont>
    <p:embeddedFont>
      <p:font typeface="DM Sans" pitchFamily="2" charset="0"/>
      <p:regular r:id="rId26"/>
      <p:bold r:id="rId27"/>
      <p:italic r:id="rId28"/>
      <p:boldItalic r:id="rId29"/>
    </p:embeddedFont>
    <p:embeddedFont>
      <p:font typeface="DM Sans Bold" charset="0"/>
      <p:regular r:id="rId30"/>
    </p:embeddedFont>
    <p:embeddedFont>
      <p:font typeface="DM Sans Bold Italics" panose="02010600030101010101" charset="0"/>
      <p:regular r:id="rId31"/>
    </p:embeddedFont>
    <p:embeddedFont>
      <p:font typeface="DM Sans Italics" panose="02010600030101010101" charset="0"/>
      <p:regular r:id="rId32"/>
    </p:embeddedFont>
    <p:embeddedFont>
      <p:font typeface="Montserrat Classic Bold" panose="02010600030101010101" charset="0"/>
      <p:regular r:id="rId33"/>
    </p:embeddedFont>
    <p:embeddedFont>
      <p:font typeface="Montserrat Light" panose="00000400000000000000" pitchFamily="2" charset="0"/>
      <p:regular r:id="rId34"/>
      <p:italic r:id="rId35"/>
    </p:embeddedFont>
    <p:embeddedFont>
      <p:font typeface="Nyala" panose="02000504070300020003" pitchFamily="2" charset="0"/>
      <p:regular r:id="rId36"/>
    </p:embeddedFont>
    <p:embeddedFont>
      <p:font typeface="Open Sauce" panose="02010600030101010101" charset="0"/>
      <p:regular r:id="rId37"/>
    </p:embeddedFont>
    <p:embeddedFont>
      <p:font typeface="Open Sauce Bold Italics" panose="02010600030101010101" charset="0"/>
      <p:regular r:id="rId38"/>
    </p:embeddedFont>
    <p:embeddedFont>
      <p:font typeface="Open Sauce Italics" panose="02010600030101010101" charset="0"/>
      <p:regular r:id="rId39"/>
    </p:embeddedFont>
    <p:embeddedFont>
      <p:font typeface="Oswald" panose="00000500000000000000" pitchFamily="2" charset="0"/>
      <p:regular r:id="rId40"/>
      <p:bold r:id="rId41"/>
    </p:embeddedFont>
    <p:embeddedFont>
      <p:font typeface="Oswald Bold" panose="00000800000000000000" charset="0"/>
      <p:regular r:id="rId4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4" d="100"/>
          <a:sy n="54" d="100"/>
        </p:scale>
        <p:origin x="318"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9" Type="http://schemas.openxmlformats.org/officeDocument/2006/relationships/font" Target="fonts/font18.fntdata"/><Relationship Id="rId21" Type="http://schemas.openxmlformats.org/officeDocument/2006/relationships/slide" Target="slides/slide20.xml"/><Relationship Id="rId34" Type="http://schemas.openxmlformats.org/officeDocument/2006/relationships/font" Target="fonts/font13.fntdata"/><Relationship Id="rId42" Type="http://schemas.openxmlformats.org/officeDocument/2006/relationships/font" Target="fonts/font21.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font" Target="fonts/font11.fntdata"/><Relationship Id="rId37" Type="http://schemas.openxmlformats.org/officeDocument/2006/relationships/font" Target="fonts/font16.fntdata"/><Relationship Id="rId40" Type="http://schemas.openxmlformats.org/officeDocument/2006/relationships/font" Target="fonts/font19.fntdata"/><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36" Type="http://schemas.openxmlformats.org/officeDocument/2006/relationships/font" Target="fonts/font15.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font" Target="fonts/font14.fntdata"/><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font" Target="fonts/font12.fntdata"/><Relationship Id="rId38" Type="http://schemas.openxmlformats.org/officeDocument/2006/relationships/font" Target="fonts/font17.fntdata"/><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font" Target="fonts/font20.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10/25/2023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14.sv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14.svg"/></Relationships>
</file>

<file path=ppt/slides/_rels/slide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14.svg"/></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14.svg"/></Relationships>
</file>

<file path=ppt/slides/_rels/slide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zh-CN" altLang="en-US"/>
          </a:p>
        </p:txBody>
      </p:sp>
      <p:sp>
        <p:nvSpPr>
          <p:cNvPr id="3" name="Freeform 3"/>
          <p:cNvSpPr/>
          <p:nvPr/>
        </p:nvSpPr>
        <p:spPr>
          <a:xfrm rot="7659121">
            <a:off x="15091031" y="5585714"/>
            <a:ext cx="7629294" cy="7828566"/>
          </a:xfrm>
          <a:custGeom>
            <a:avLst/>
            <a:gdLst/>
            <a:ahLst/>
            <a:cxnLst/>
            <a:rect l="l" t="t" r="r" b="b"/>
            <a:pathLst>
              <a:path w="7629294" h="7828566">
                <a:moveTo>
                  <a:pt x="0" y="0"/>
                </a:moveTo>
                <a:lnTo>
                  <a:pt x="7629294" y="0"/>
                </a:lnTo>
                <a:lnTo>
                  <a:pt x="7629294" y="7828566"/>
                </a:lnTo>
                <a:lnTo>
                  <a:pt x="0" y="78285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sp>
        <p:nvSpPr>
          <p:cNvPr id="4" name="Freeform 4"/>
          <p:cNvSpPr/>
          <p:nvPr/>
        </p:nvSpPr>
        <p:spPr>
          <a:xfrm>
            <a:off x="-3258071" y="-4629150"/>
            <a:ext cx="9022634" cy="9258300"/>
          </a:xfrm>
          <a:custGeom>
            <a:avLst/>
            <a:gdLst/>
            <a:ahLst/>
            <a:cxnLst/>
            <a:rect l="l" t="t" r="r" b="b"/>
            <a:pathLst>
              <a:path w="9022634" h="9258300">
                <a:moveTo>
                  <a:pt x="0" y="0"/>
                </a:moveTo>
                <a:lnTo>
                  <a:pt x="9022634" y="0"/>
                </a:lnTo>
                <a:lnTo>
                  <a:pt x="9022634" y="9258300"/>
                </a:lnTo>
                <a:lnTo>
                  <a:pt x="0" y="92583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sp>
        <p:nvSpPr>
          <p:cNvPr id="5" name="TextBox 5"/>
          <p:cNvSpPr txBox="1"/>
          <p:nvPr/>
        </p:nvSpPr>
        <p:spPr>
          <a:xfrm>
            <a:off x="1028700" y="2585527"/>
            <a:ext cx="16230600" cy="3730286"/>
          </a:xfrm>
          <a:prstGeom prst="rect">
            <a:avLst/>
          </a:prstGeom>
        </p:spPr>
        <p:txBody>
          <a:bodyPr lIns="0" tIns="0" rIns="0" bIns="0" rtlCol="0" anchor="t">
            <a:spAutoFit/>
          </a:bodyPr>
          <a:lstStyle/>
          <a:p>
            <a:pPr algn="ctr">
              <a:lnSpc>
                <a:spcPts val="15388"/>
              </a:lnSpc>
            </a:pPr>
            <a:r>
              <a:rPr lang="en-US" sz="8363" spc="819" dirty="0">
                <a:solidFill>
                  <a:srgbClr val="231F20"/>
                </a:solidFill>
                <a:latin typeface="Oswald Bold"/>
              </a:rPr>
              <a:t>INFORMATION SECURITY GOVERNANCE</a:t>
            </a:r>
          </a:p>
        </p:txBody>
      </p:sp>
      <p:sp>
        <p:nvSpPr>
          <p:cNvPr id="6" name="TextBox 6"/>
          <p:cNvSpPr txBox="1"/>
          <p:nvPr/>
        </p:nvSpPr>
        <p:spPr>
          <a:xfrm>
            <a:off x="2719596" y="8075574"/>
            <a:ext cx="12848809" cy="571050"/>
          </a:xfrm>
          <a:prstGeom prst="rect">
            <a:avLst/>
          </a:prstGeom>
        </p:spPr>
        <p:txBody>
          <a:bodyPr lIns="0" tIns="0" rIns="0" bIns="0" rtlCol="0" anchor="t">
            <a:spAutoFit/>
          </a:bodyPr>
          <a:lstStyle/>
          <a:p>
            <a:pPr algn="ctr">
              <a:lnSpc>
                <a:spcPts val="4627"/>
              </a:lnSpc>
            </a:pPr>
            <a:r>
              <a:rPr lang="en-US" sz="3353" spc="177">
                <a:solidFill>
                  <a:srgbClr val="231F20"/>
                </a:solidFill>
                <a:latin typeface="Montserrat Classic Bold"/>
              </a:rPr>
              <a:t>GROUP 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Freeform 2"/>
          <p:cNvSpPr/>
          <p:nvPr/>
        </p:nvSpPr>
        <p:spPr>
          <a:xfrm rot="7659121">
            <a:off x="-4012602" y="5585714"/>
            <a:ext cx="7629294" cy="7828566"/>
          </a:xfrm>
          <a:custGeom>
            <a:avLst/>
            <a:gdLst/>
            <a:ahLst/>
            <a:cxnLst/>
            <a:rect l="l" t="t" r="r" b="b"/>
            <a:pathLst>
              <a:path w="7629294" h="7828566">
                <a:moveTo>
                  <a:pt x="0" y="0"/>
                </a:moveTo>
                <a:lnTo>
                  <a:pt x="7629294" y="0"/>
                </a:lnTo>
                <a:lnTo>
                  <a:pt x="7629294" y="7828566"/>
                </a:lnTo>
                <a:lnTo>
                  <a:pt x="0" y="78285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
        <p:nvSpPr>
          <p:cNvPr id="3" name="TextBox 3"/>
          <p:cNvSpPr txBox="1"/>
          <p:nvPr/>
        </p:nvSpPr>
        <p:spPr>
          <a:xfrm>
            <a:off x="5435529" y="1115009"/>
            <a:ext cx="7416941" cy="1683727"/>
          </a:xfrm>
          <a:prstGeom prst="rect">
            <a:avLst/>
          </a:prstGeom>
        </p:spPr>
        <p:txBody>
          <a:bodyPr lIns="0" tIns="0" rIns="0" bIns="0" rtlCol="0" anchor="t">
            <a:spAutoFit/>
          </a:bodyPr>
          <a:lstStyle/>
          <a:p>
            <a:pPr algn="ctr">
              <a:lnSpc>
                <a:spcPts val="13774"/>
              </a:lnSpc>
            </a:pPr>
            <a:r>
              <a:rPr lang="en-US" sz="9981" spc="978">
                <a:solidFill>
                  <a:srgbClr val="231F20"/>
                </a:solidFill>
                <a:latin typeface="Oswald Bold"/>
              </a:rPr>
              <a:t>CONTENT</a:t>
            </a:r>
          </a:p>
        </p:txBody>
      </p:sp>
      <p:sp>
        <p:nvSpPr>
          <p:cNvPr id="4" name="Freeform 4"/>
          <p:cNvSpPr/>
          <p:nvPr/>
        </p:nvSpPr>
        <p:spPr>
          <a:xfrm rot="2016048">
            <a:off x="12243487" y="-1005305"/>
            <a:ext cx="10749463" cy="2687366"/>
          </a:xfrm>
          <a:custGeom>
            <a:avLst/>
            <a:gdLst/>
            <a:ahLst/>
            <a:cxnLst/>
            <a:rect l="l" t="t" r="r" b="b"/>
            <a:pathLst>
              <a:path w="10749463" h="2687366">
                <a:moveTo>
                  <a:pt x="0" y="0"/>
                </a:moveTo>
                <a:lnTo>
                  <a:pt x="10749463" y="0"/>
                </a:lnTo>
                <a:lnTo>
                  <a:pt x="10749463" y="2687365"/>
                </a:lnTo>
                <a:lnTo>
                  <a:pt x="0" y="268736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zh-CN" altLang="en-US"/>
          </a:p>
        </p:txBody>
      </p:sp>
      <p:grpSp>
        <p:nvGrpSpPr>
          <p:cNvPr id="5" name="Group 5"/>
          <p:cNvGrpSpPr/>
          <p:nvPr/>
        </p:nvGrpSpPr>
        <p:grpSpPr>
          <a:xfrm>
            <a:off x="3404583" y="3466662"/>
            <a:ext cx="1310545" cy="5303587"/>
            <a:chOff x="0" y="0"/>
            <a:chExt cx="345164" cy="1396830"/>
          </a:xfrm>
        </p:grpSpPr>
        <p:sp>
          <p:nvSpPr>
            <p:cNvPr id="6" name="Freeform 6"/>
            <p:cNvSpPr/>
            <p:nvPr/>
          </p:nvSpPr>
          <p:spPr>
            <a:xfrm>
              <a:off x="0" y="0"/>
              <a:ext cx="345164" cy="1396830"/>
            </a:xfrm>
            <a:custGeom>
              <a:avLst/>
              <a:gdLst/>
              <a:ahLst/>
              <a:cxnLst/>
              <a:rect l="l" t="t" r="r" b="b"/>
              <a:pathLst>
                <a:path w="345164" h="1396830">
                  <a:moveTo>
                    <a:pt x="0" y="0"/>
                  </a:moveTo>
                  <a:lnTo>
                    <a:pt x="345164" y="0"/>
                  </a:lnTo>
                  <a:lnTo>
                    <a:pt x="345164" y="1396830"/>
                  </a:lnTo>
                  <a:lnTo>
                    <a:pt x="0" y="1396830"/>
                  </a:lnTo>
                  <a:close/>
                </a:path>
              </a:pathLst>
            </a:custGeom>
            <a:solidFill>
              <a:srgbClr val="CCCCCC"/>
            </a:solidFill>
          </p:spPr>
          <p:txBody>
            <a:bodyPr/>
            <a:lstStyle/>
            <a:p>
              <a:endParaRPr lang="zh-CN" altLang="en-US"/>
            </a:p>
          </p:txBody>
        </p:sp>
        <p:sp>
          <p:nvSpPr>
            <p:cNvPr id="7" name="TextBox 7"/>
            <p:cNvSpPr txBox="1"/>
            <p:nvPr/>
          </p:nvSpPr>
          <p:spPr>
            <a:xfrm>
              <a:off x="0" y="-19050"/>
              <a:ext cx="345164" cy="1415880"/>
            </a:xfrm>
            <a:prstGeom prst="rect">
              <a:avLst/>
            </a:prstGeom>
          </p:spPr>
          <p:txBody>
            <a:bodyPr lIns="50800" tIns="50800" rIns="50800" bIns="50800" rtlCol="0" anchor="ctr"/>
            <a:lstStyle/>
            <a:p>
              <a:pPr algn="ctr">
                <a:lnSpc>
                  <a:spcPts val="2859"/>
                </a:lnSpc>
              </a:pPr>
              <a:endParaRPr/>
            </a:p>
          </p:txBody>
        </p:sp>
      </p:grpSp>
      <p:sp>
        <p:nvSpPr>
          <p:cNvPr id="8" name="TextBox 8"/>
          <p:cNvSpPr txBox="1"/>
          <p:nvPr/>
        </p:nvSpPr>
        <p:spPr>
          <a:xfrm>
            <a:off x="3591246" y="3684625"/>
            <a:ext cx="937219" cy="657225"/>
          </a:xfrm>
          <a:prstGeom prst="rect">
            <a:avLst/>
          </a:prstGeom>
        </p:spPr>
        <p:txBody>
          <a:bodyPr lIns="0" tIns="0" rIns="0" bIns="0" rtlCol="0" anchor="t">
            <a:spAutoFit/>
          </a:bodyPr>
          <a:lstStyle/>
          <a:p>
            <a:pPr algn="ctr">
              <a:lnSpc>
                <a:spcPts val="5126"/>
              </a:lnSpc>
            </a:pPr>
            <a:r>
              <a:rPr lang="en-US" sz="4271">
                <a:solidFill>
                  <a:srgbClr val="363636"/>
                </a:solidFill>
                <a:latin typeface="Oswald Bold Italics"/>
              </a:rPr>
              <a:t>01</a:t>
            </a:r>
          </a:p>
        </p:txBody>
      </p:sp>
      <p:sp>
        <p:nvSpPr>
          <p:cNvPr id="9" name="TextBox 9"/>
          <p:cNvSpPr txBox="1"/>
          <p:nvPr/>
        </p:nvSpPr>
        <p:spPr>
          <a:xfrm>
            <a:off x="3591246" y="4523763"/>
            <a:ext cx="937219" cy="657225"/>
          </a:xfrm>
          <a:prstGeom prst="rect">
            <a:avLst/>
          </a:prstGeom>
        </p:spPr>
        <p:txBody>
          <a:bodyPr lIns="0" tIns="0" rIns="0" bIns="0" rtlCol="0" anchor="t">
            <a:spAutoFit/>
          </a:bodyPr>
          <a:lstStyle/>
          <a:p>
            <a:pPr algn="ctr">
              <a:lnSpc>
                <a:spcPts val="5126"/>
              </a:lnSpc>
            </a:pPr>
            <a:r>
              <a:rPr lang="en-US" sz="4271">
                <a:solidFill>
                  <a:srgbClr val="363636"/>
                </a:solidFill>
                <a:latin typeface="Oswald Bold Italics"/>
              </a:rPr>
              <a:t>02</a:t>
            </a:r>
          </a:p>
        </p:txBody>
      </p:sp>
      <p:sp>
        <p:nvSpPr>
          <p:cNvPr id="10" name="TextBox 10"/>
          <p:cNvSpPr txBox="1"/>
          <p:nvPr/>
        </p:nvSpPr>
        <p:spPr>
          <a:xfrm>
            <a:off x="3591246" y="5461231"/>
            <a:ext cx="937219" cy="657225"/>
          </a:xfrm>
          <a:prstGeom prst="rect">
            <a:avLst/>
          </a:prstGeom>
        </p:spPr>
        <p:txBody>
          <a:bodyPr lIns="0" tIns="0" rIns="0" bIns="0" rtlCol="0" anchor="t">
            <a:spAutoFit/>
          </a:bodyPr>
          <a:lstStyle/>
          <a:p>
            <a:pPr algn="ctr">
              <a:lnSpc>
                <a:spcPts val="5126"/>
              </a:lnSpc>
            </a:pPr>
            <a:r>
              <a:rPr lang="en-US" sz="4271">
                <a:solidFill>
                  <a:srgbClr val="363636"/>
                </a:solidFill>
                <a:latin typeface="Oswald Bold Italics"/>
              </a:rPr>
              <a:t>03</a:t>
            </a:r>
          </a:p>
        </p:txBody>
      </p:sp>
      <p:sp>
        <p:nvSpPr>
          <p:cNvPr id="11" name="TextBox 11"/>
          <p:cNvSpPr txBox="1"/>
          <p:nvPr/>
        </p:nvSpPr>
        <p:spPr>
          <a:xfrm>
            <a:off x="3591246" y="6299431"/>
            <a:ext cx="937219" cy="657225"/>
          </a:xfrm>
          <a:prstGeom prst="rect">
            <a:avLst/>
          </a:prstGeom>
        </p:spPr>
        <p:txBody>
          <a:bodyPr lIns="0" tIns="0" rIns="0" bIns="0" rtlCol="0" anchor="t">
            <a:spAutoFit/>
          </a:bodyPr>
          <a:lstStyle/>
          <a:p>
            <a:pPr algn="ctr">
              <a:lnSpc>
                <a:spcPts val="5126"/>
              </a:lnSpc>
            </a:pPr>
            <a:r>
              <a:rPr lang="en-US" sz="4271">
                <a:solidFill>
                  <a:srgbClr val="363636"/>
                </a:solidFill>
                <a:latin typeface="Oswald Bold Italics"/>
              </a:rPr>
              <a:t>04</a:t>
            </a:r>
          </a:p>
        </p:txBody>
      </p:sp>
      <p:sp>
        <p:nvSpPr>
          <p:cNvPr id="12" name="TextBox 12"/>
          <p:cNvSpPr txBox="1"/>
          <p:nvPr/>
        </p:nvSpPr>
        <p:spPr>
          <a:xfrm>
            <a:off x="3610847" y="7137631"/>
            <a:ext cx="937219" cy="657225"/>
          </a:xfrm>
          <a:prstGeom prst="rect">
            <a:avLst/>
          </a:prstGeom>
        </p:spPr>
        <p:txBody>
          <a:bodyPr lIns="0" tIns="0" rIns="0" bIns="0" rtlCol="0" anchor="t">
            <a:spAutoFit/>
          </a:bodyPr>
          <a:lstStyle/>
          <a:p>
            <a:pPr algn="ctr">
              <a:lnSpc>
                <a:spcPts val="5126"/>
              </a:lnSpc>
            </a:pPr>
            <a:r>
              <a:rPr lang="en-US" sz="4271">
                <a:solidFill>
                  <a:srgbClr val="363636"/>
                </a:solidFill>
                <a:latin typeface="Oswald Bold Italics"/>
              </a:rPr>
              <a:t>05</a:t>
            </a:r>
          </a:p>
        </p:txBody>
      </p:sp>
      <p:sp>
        <p:nvSpPr>
          <p:cNvPr id="13" name="TextBox 13"/>
          <p:cNvSpPr txBox="1"/>
          <p:nvPr/>
        </p:nvSpPr>
        <p:spPr>
          <a:xfrm>
            <a:off x="3591246" y="7975831"/>
            <a:ext cx="937219" cy="657225"/>
          </a:xfrm>
          <a:prstGeom prst="rect">
            <a:avLst/>
          </a:prstGeom>
        </p:spPr>
        <p:txBody>
          <a:bodyPr lIns="0" tIns="0" rIns="0" bIns="0" rtlCol="0" anchor="t">
            <a:spAutoFit/>
          </a:bodyPr>
          <a:lstStyle/>
          <a:p>
            <a:pPr algn="ctr">
              <a:lnSpc>
                <a:spcPts val="5126"/>
              </a:lnSpc>
            </a:pPr>
            <a:r>
              <a:rPr lang="en-US" sz="4271">
                <a:solidFill>
                  <a:srgbClr val="363636"/>
                </a:solidFill>
                <a:latin typeface="Oswald Bold Italics"/>
              </a:rPr>
              <a:t>06</a:t>
            </a:r>
          </a:p>
        </p:txBody>
      </p:sp>
      <p:sp>
        <p:nvSpPr>
          <p:cNvPr id="14" name="TextBox 14"/>
          <p:cNvSpPr txBox="1"/>
          <p:nvPr/>
        </p:nvSpPr>
        <p:spPr>
          <a:xfrm>
            <a:off x="4995092" y="3733203"/>
            <a:ext cx="10004204" cy="512445"/>
          </a:xfrm>
          <a:prstGeom prst="rect">
            <a:avLst/>
          </a:prstGeom>
        </p:spPr>
        <p:txBody>
          <a:bodyPr lIns="0" tIns="0" rIns="0" bIns="0" rtlCol="0" anchor="t">
            <a:spAutoFit/>
          </a:bodyPr>
          <a:lstStyle/>
          <a:p>
            <a:pPr>
              <a:lnSpc>
                <a:spcPts val="4140"/>
              </a:lnSpc>
            </a:pPr>
            <a:r>
              <a:rPr lang="en-US" sz="3000" spc="294">
                <a:solidFill>
                  <a:srgbClr val="231F20"/>
                </a:solidFill>
                <a:latin typeface="DM Sans"/>
              </a:rPr>
              <a:t>OVERVIEW OF INFOSEC GOVERNANCE</a:t>
            </a:r>
          </a:p>
        </p:txBody>
      </p:sp>
      <p:sp>
        <p:nvSpPr>
          <p:cNvPr id="15" name="TextBox 15"/>
          <p:cNvSpPr txBox="1"/>
          <p:nvPr/>
        </p:nvSpPr>
        <p:spPr>
          <a:xfrm>
            <a:off x="4995092" y="4665893"/>
            <a:ext cx="9772445" cy="512445"/>
          </a:xfrm>
          <a:prstGeom prst="rect">
            <a:avLst/>
          </a:prstGeom>
        </p:spPr>
        <p:txBody>
          <a:bodyPr lIns="0" tIns="0" rIns="0" bIns="0" rtlCol="0" anchor="t">
            <a:spAutoFit/>
          </a:bodyPr>
          <a:lstStyle/>
          <a:p>
            <a:pPr>
              <a:lnSpc>
                <a:spcPts val="4140"/>
              </a:lnSpc>
            </a:pPr>
            <a:r>
              <a:rPr lang="en-US" sz="3000" spc="294">
                <a:solidFill>
                  <a:srgbClr val="231F20"/>
                </a:solidFill>
                <a:latin typeface="DM Sans"/>
              </a:rPr>
              <a:t>BOARD'S ROLE AND INFOSEC OBJECTIVES</a:t>
            </a:r>
          </a:p>
        </p:txBody>
      </p:sp>
      <p:sp>
        <p:nvSpPr>
          <p:cNvPr id="16" name="TextBox 16"/>
          <p:cNvSpPr txBox="1"/>
          <p:nvPr/>
        </p:nvSpPr>
        <p:spPr>
          <a:xfrm>
            <a:off x="4995092" y="5511713"/>
            <a:ext cx="10004204" cy="512445"/>
          </a:xfrm>
          <a:prstGeom prst="rect">
            <a:avLst/>
          </a:prstGeom>
        </p:spPr>
        <p:txBody>
          <a:bodyPr lIns="0" tIns="0" rIns="0" bIns="0" rtlCol="0" anchor="t">
            <a:spAutoFit/>
          </a:bodyPr>
          <a:lstStyle/>
          <a:p>
            <a:pPr marL="0" lvl="0" indent="0" algn="l">
              <a:lnSpc>
                <a:spcPts val="4140"/>
              </a:lnSpc>
              <a:spcBef>
                <a:spcPct val="0"/>
              </a:spcBef>
            </a:pPr>
            <a:r>
              <a:rPr lang="en-US" sz="3000" spc="294">
                <a:solidFill>
                  <a:srgbClr val="231F20"/>
                </a:solidFill>
                <a:latin typeface="DM Sans"/>
              </a:rPr>
              <a:t>BASIC OUTCOMES OF INFOSEC GOVERNANCE</a:t>
            </a:r>
          </a:p>
        </p:txBody>
      </p:sp>
      <p:sp>
        <p:nvSpPr>
          <p:cNvPr id="17" name="TextBox 17"/>
          <p:cNvSpPr txBox="1"/>
          <p:nvPr/>
        </p:nvSpPr>
        <p:spPr>
          <a:xfrm>
            <a:off x="4995092" y="6348008"/>
            <a:ext cx="8877916" cy="512445"/>
          </a:xfrm>
          <a:prstGeom prst="rect">
            <a:avLst/>
          </a:prstGeom>
        </p:spPr>
        <p:txBody>
          <a:bodyPr lIns="0" tIns="0" rIns="0" bIns="0" rtlCol="0" anchor="t">
            <a:spAutoFit/>
          </a:bodyPr>
          <a:lstStyle/>
          <a:p>
            <a:pPr marL="0" lvl="0" indent="0" algn="l">
              <a:lnSpc>
                <a:spcPts val="4140"/>
              </a:lnSpc>
              <a:spcBef>
                <a:spcPct val="0"/>
              </a:spcBef>
            </a:pPr>
            <a:r>
              <a:rPr lang="en-US" sz="3000" spc="294">
                <a:solidFill>
                  <a:srgbClr val="231F20"/>
                </a:solidFill>
                <a:latin typeface="DM Sans"/>
              </a:rPr>
              <a:t>STRATEGIC PLANNING APPROACHES</a:t>
            </a:r>
          </a:p>
        </p:txBody>
      </p:sp>
      <p:sp>
        <p:nvSpPr>
          <p:cNvPr id="18" name="TextBox 18"/>
          <p:cNvSpPr txBox="1"/>
          <p:nvPr/>
        </p:nvSpPr>
        <p:spPr>
          <a:xfrm>
            <a:off x="4995092" y="7186208"/>
            <a:ext cx="9772445" cy="512445"/>
          </a:xfrm>
          <a:prstGeom prst="rect">
            <a:avLst/>
          </a:prstGeom>
        </p:spPr>
        <p:txBody>
          <a:bodyPr lIns="0" tIns="0" rIns="0" bIns="0" rtlCol="0" anchor="t">
            <a:spAutoFit/>
          </a:bodyPr>
          <a:lstStyle/>
          <a:p>
            <a:pPr marL="0" lvl="0" indent="0" algn="l">
              <a:lnSpc>
                <a:spcPts val="4140"/>
              </a:lnSpc>
              <a:spcBef>
                <a:spcPct val="0"/>
              </a:spcBef>
            </a:pPr>
            <a:r>
              <a:rPr lang="en-US" sz="3000" spc="294">
                <a:solidFill>
                  <a:srgbClr val="231F20"/>
                </a:solidFill>
                <a:latin typeface="DM Sans"/>
              </a:rPr>
              <a:t>INFOSEC IN LARGE ORGANIZATIONS</a:t>
            </a:r>
          </a:p>
        </p:txBody>
      </p:sp>
      <p:sp>
        <p:nvSpPr>
          <p:cNvPr id="19" name="TextBox 19"/>
          <p:cNvSpPr txBox="1"/>
          <p:nvPr/>
        </p:nvSpPr>
        <p:spPr>
          <a:xfrm>
            <a:off x="4995092" y="8032028"/>
            <a:ext cx="5790503" cy="512445"/>
          </a:xfrm>
          <a:prstGeom prst="rect">
            <a:avLst/>
          </a:prstGeom>
        </p:spPr>
        <p:txBody>
          <a:bodyPr lIns="0" tIns="0" rIns="0" bIns="0" rtlCol="0" anchor="t">
            <a:spAutoFit/>
          </a:bodyPr>
          <a:lstStyle/>
          <a:p>
            <a:pPr marL="0" lvl="0" indent="0" algn="l">
              <a:lnSpc>
                <a:spcPts val="4140"/>
              </a:lnSpc>
              <a:spcBef>
                <a:spcPct val="0"/>
              </a:spcBef>
            </a:pPr>
            <a:r>
              <a:rPr lang="en-US" sz="3000" spc="294">
                <a:solidFill>
                  <a:srgbClr val="231F20"/>
                </a:solidFill>
                <a:latin typeface="DM Sans"/>
              </a:rPr>
              <a:t>CONCLUSION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TextBox 2"/>
          <p:cNvSpPr txBox="1"/>
          <p:nvPr/>
        </p:nvSpPr>
        <p:spPr>
          <a:xfrm>
            <a:off x="3529852" y="4671062"/>
            <a:ext cx="11228296" cy="2430780"/>
          </a:xfrm>
          <a:prstGeom prst="rect">
            <a:avLst/>
          </a:prstGeom>
        </p:spPr>
        <p:txBody>
          <a:bodyPr lIns="0" tIns="0" rIns="0" bIns="0" rtlCol="0" anchor="t">
            <a:spAutoFit/>
          </a:bodyPr>
          <a:lstStyle/>
          <a:p>
            <a:pPr algn="ctr">
              <a:lnSpc>
                <a:spcPts val="11040"/>
              </a:lnSpc>
            </a:pPr>
            <a:r>
              <a:rPr lang="en-US" sz="8000" spc="784">
                <a:solidFill>
                  <a:srgbClr val="231F20"/>
                </a:solidFill>
                <a:latin typeface="DM Sans Bold"/>
              </a:rPr>
              <a:t>OVERVIEW</a:t>
            </a:r>
            <a:r>
              <a:rPr lang="en-US" sz="8000" spc="784">
                <a:solidFill>
                  <a:srgbClr val="231F20"/>
                </a:solidFill>
                <a:latin typeface="DM Sans"/>
              </a:rPr>
              <a:t> </a:t>
            </a:r>
          </a:p>
          <a:p>
            <a:pPr algn="ctr">
              <a:lnSpc>
                <a:spcPts val="8280"/>
              </a:lnSpc>
            </a:pPr>
            <a:r>
              <a:rPr lang="en-US" sz="6000" spc="588">
                <a:solidFill>
                  <a:srgbClr val="231F20"/>
                </a:solidFill>
                <a:latin typeface="DM Sans"/>
              </a:rPr>
              <a:t>OF INFOSEC GOVERNANCE</a:t>
            </a:r>
          </a:p>
        </p:txBody>
      </p:sp>
      <p:grpSp>
        <p:nvGrpSpPr>
          <p:cNvPr id="3" name="Group 3"/>
          <p:cNvGrpSpPr/>
          <p:nvPr/>
        </p:nvGrpSpPr>
        <p:grpSpPr>
          <a:xfrm>
            <a:off x="7570659" y="956369"/>
            <a:ext cx="3146683" cy="2739412"/>
            <a:chOff x="0" y="-96441"/>
            <a:chExt cx="4195577" cy="3652550"/>
          </a:xfrm>
        </p:grpSpPr>
        <p:grpSp>
          <p:nvGrpSpPr>
            <p:cNvPr id="4" name="Group 4"/>
            <p:cNvGrpSpPr/>
            <p:nvPr/>
          </p:nvGrpSpPr>
          <p:grpSpPr>
            <a:xfrm>
              <a:off x="0" y="-96441"/>
              <a:ext cx="4195577" cy="3652550"/>
              <a:chOff x="0" y="-19050"/>
              <a:chExt cx="828756" cy="721491"/>
            </a:xfrm>
          </p:grpSpPr>
          <p:sp>
            <p:nvSpPr>
              <p:cNvPr id="5" name="Freeform 5"/>
              <p:cNvSpPr/>
              <p:nvPr/>
            </p:nvSpPr>
            <p:spPr>
              <a:xfrm>
                <a:off x="0" y="0"/>
                <a:ext cx="828756" cy="702441"/>
              </a:xfrm>
              <a:custGeom>
                <a:avLst/>
                <a:gdLst/>
                <a:ahLst/>
                <a:cxnLst/>
                <a:rect l="l" t="t" r="r" b="b"/>
                <a:pathLst>
                  <a:path w="828756" h="702441">
                    <a:moveTo>
                      <a:pt x="0" y="0"/>
                    </a:moveTo>
                    <a:lnTo>
                      <a:pt x="828756" y="0"/>
                    </a:lnTo>
                    <a:lnTo>
                      <a:pt x="828756" y="702441"/>
                    </a:lnTo>
                    <a:lnTo>
                      <a:pt x="0" y="702441"/>
                    </a:lnTo>
                    <a:close/>
                  </a:path>
                </a:pathLst>
              </a:custGeom>
              <a:solidFill>
                <a:srgbClr val="CCCCCC"/>
              </a:solidFill>
            </p:spPr>
            <p:txBody>
              <a:bodyPr/>
              <a:lstStyle/>
              <a:p>
                <a:endParaRPr lang="zh-CN" altLang="en-US"/>
              </a:p>
            </p:txBody>
          </p:sp>
          <p:sp>
            <p:nvSpPr>
              <p:cNvPr id="6" name="TextBox 6"/>
              <p:cNvSpPr txBox="1"/>
              <p:nvPr/>
            </p:nvSpPr>
            <p:spPr>
              <a:xfrm>
                <a:off x="0" y="-19050"/>
                <a:ext cx="828756" cy="721491"/>
              </a:xfrm>
              <a:prstGeom prst="rect">
                <a:avLst/>
              </a:prstGeom>
            </p:spPr>
            <p:txBody>
              <a:bodyPr lIns="50800" tIns="50800" rIns="50800" bIns="50800" rtlCol="0" anchor="ctr"/>
              <a:lstStyle/>
              <a:p>
                <a:pPr algn="ctr">
                  <a:lnSpc>
                    <a:spcPts val="2859"/>
                  </a:lnSpc>
                </a:pPr>
                <a:endParaRPr/>
              </a:p>
            </p:txBody>
          </p:sp>
        </p:grpSp>
        <p:sp>
          <p:nvSpPr>
            <p:cNvPr id="7" name="TextBox 7"/>
            <p:cNvSpPr txBox="1"/>
            <p:nvPr/>
          </p:nvSpPr>
          <p:spPr>
            <a:xfrm>
              <a:off x="908011" y="768404"/>
              <a:ext cx="2379556" cy="2091171"/>
            </a:xfrm>
            <a:prstGeom prst="rect">
              <a:avLst/>
            </a:prstGeom>
          </p:spPr>
          <p:txBody>
            <a:bodyPr lIns="0" tIns="0" rIns="0" bIns="0" rtlCol="0" anchor="t">
              <a:spAutoFit/>
            </a:bodyPr>
            <a:lstStyle/>
            <a:p>
              <a:pPr algn="ctr">
                <a:lnSpc>
                  <a:spcPts val="11999"/>
                </a:lnSpc>
              </a:pPr>
              <a:r>
                <a:rPr lang="en-US" sz="12000" dirty="0">
                  <a:solidFill>
                    <a:srgbClr val="363636"/>
                  </a:solidFill>
                  <a:latin typeface="Nyala" panose="020F0502020204030204" pitchFamily="2" charset="0"/>
                </a:rPr>
                <a:t>01</a:t>
              </a:r>
            </a:p>
          </p:txBody>
        </p:sp>
      </p:grpSp>
      <p:sp>
        <p:nvSpPr>
          <p:cNvPr id="8" name="Freeform 8"/>
          <p:cNvSpPr/>
          <p:nvPr/>
        </p:nvSpPr>
        <p:spPr>
          <a:xfrm rot="7659121">
            <a:off x="-4012602" y="5585714"/>
            <a:ext cx="7629294" cy="7828566"/>
          </a:xfrm>
          <a:custGeom>
            <a:avLst/>
            <a:gdLst/>
            <a:ahLst/>
            <a:cxnLst/>
            <a:rect l="l" t="t" r="r" b="b"/>
            <a:pathLst>
              <a:path w="7629294" h="7828566">
                <a:moveTo>
                  <a:pt x="0" y="0"/>
                </a:moveTo>
                <a:lnTo>
                  <a:pt x="7629294" y="0"/>
                </a:lnTo>
                <a:lnTo>
                  <a:pt x="7629294" y="7828566"/>
                </a:lnTo>
                <a:lnTo>
                  <a:pt x="0" y="78285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
        <p:nvSpPr>
          <p:cNvPr id="9" name="Freeform 9"/>
          <p:cNvSpPr/>
          <p:nvPr/>
        </p:nvSpPr>
        <p:spPr>
          <a:xfrm rot="2016048">
            <a:off x="12243487" y="-1005305"/>
            <a:ext cx="10749463" cy="2687366"/>
          </a:xfrm>
          <a:custGeom>
            <a:avLst/>
            <a:gdLst/>
            <a:ahLst/>
            <a:cxnLst/>
            <a:rect l="l" t="t" r="r" b="b"/>
            <a:pathLst>
              <a:path w="10749463" h="2687366">
                <a:moveTo>
                  <a:pt x="0" y="0"/>
                </a:moveTo>
                <a:lnTo>
                  <a:pt x="10749463" y="0"/>
                </a:lnTo>
                <a:lnTo>
                  <a:pt x="10749463" y="2687365"/>
                </a:lnTo>
                <a:lnTo>
                  <a:pt x="0" y="268736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zh-CN"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Freeform 2"/>
          <p:cNvSpPr/>
          <p:nvPr/>
        </p:nvSpPr>
        <p:spPr>
          <a:xfrm>
            <a:off x="2249634" y="8552463"/>
            <a:ext cx="13788732" cy="1032847"/>
          </a:xfrm>
          <a:custGeom>
            <a:avLst/>
            <a:gdLst/>
            <a:ahLst/>
            <a:cxnLst/>
            <a:rect l="l" t="t" r="r" b="b"/>
            <a:pathLst>
              <a:path w="13788732" h="1032847">
                <a:moveTo>
                  <a:pt x="0" y="0"/>
                </a:moveTo>
                <a:lnTo>
                  <a:pt x="13788732" y="0"/>
                </a:lnTo>
                <a:lnTo>
                  <a:pt x="13788732" y="1032847"/>
                </a:lnTo>
                <a:lnTo>
                  <a:pt x="0" y="1032847"/>
                </a:lnTo>
                <a:lnTo>
                  <a:pt x="0" y="0"/>
                </a:lnTo>
                <a:close/>
              </a:path>
            </a:pathLst>
          </a:custGeom>
          <a:blipFill>
            <a:blip r:embed="rId2"/>
            <a:stretch>
              <a:fillRect t="-146761" r="-1961" b="-22076"/>
            </a:stretch>
          </a:blipFill>
        </p:spPr>
        <p:txBody>
          <a:bodyPr/>
          <a:lstStyle/>
          <a:p>
            <a:endParaRPr lang="zh-CN" altLang="en-US"/>
          </a:p>
        </p:txBody>
      </p:sp>
      <p:grpSp>
        <p:nvGrpSpPr>
          <p:cNvPr id="3" name="Group 3"/>
          <p:cNvGrpSpPr/>
          <p:nvPr/>
        </p:nvGrpSpPr>
        <p:grpSpPr>
          <a:xfrm>
            <a:off x="2249634" y="3183352"/>
            <a:ext cx="13788732" cy="5369111"/>
            <a:chOff x="0" y="0"/>
            <a:chExt cx="5283060" cy="2057139"/>
          </a:xfrm>
        </p:grpSpPr>
        <p:sp>
          <p:nvSpPr>
            <p:cNvPr id="4" name="Freeform 4"/>
            <p:cNvSpPr/>
            <p:nvPr/>
          </p:nvSpPr>
          <p:spPr>
            <a:xfrm>
              <a:off x="0" y="0"/>
              <a:ext cx="5283060" cy="2057139"/>
            </a:xfrm>
            <a:custGeom>
              <a:avLst/>
              <a:gdLst/>
              <a:ahLst/>
              <a:cxnLst/>
              <a:rect l="l" t="t" r="r" b="b"/>
              <a:pathLst>
                <a:path w="5283060" h="2057139">
                  <a:moveTo>
                    <a:pt x="0" y="0"/>
                  </a:moveTo>
                  <a:lnTo>
                    <a:pt x="5283060" y="0"/>
                  </a:lnTo>
                  <a:lnTo>
                    <a:pt x="5283060" y="2057139"/>
                  </a:lnTo>
                  <a:lnTo>
                    <a:pt x="0" y="2057139"/>
                  </a:lnTo>
                  <a:close/>
                </a:path>
              </a:pathLst>
            </a:custGeom>
            <a:solidFill>
              <a:srgbClr val="EFEFEF"/>
            </a:solidFill>
          </p:spPr>
          <p:txBody>
            <a:bodyPr/>
            <a:lstStyle/>
            <a:p>
              <a:endParaRPr lang="zh-CN" altLang="en-US"/>
            </a:p>
          </p:txBody>
        </p:sp>
        <p:sp>
          <p:nvSpPr>
            <p:cNvPr id="5" name="TextBox 5"/>
            <p:cNvSpPr txBox="1"/>
            <p:nvPr/>
          </p:nvSpPr>
          <p:spPr>
            <a:xfrm>
              <a:off x="0" y="-19050"/>
              <a:ext cx="5283060" cy="2076189"/>
            </a:xfrm>
            <a:prstGeom prst="rect">
              <a:avLst/>
            </a:prstGeom>
          </p:spPr>
          <p:txBody>
            <a:bodyPr lIns="50800" tIns="50800" rIns="50800" bIns="50800" rtlCol="0" anchor="ctr"/>
            <a:lstStyle/>
            <a:p>
              <a:pPr algn="ctr">
                <a:lnSpc>
                  <a:spcPts val="2859"/>
                </a:lnSpc>
              </a:pPr>
              <a:endParaRPr/>
            </a:p>
          </p:txBody>
        </p:sp>
      </p:grpSp>
      <p:sp>
        <p:nvSpPr>
          <p:cNvPr id="6" name="TextBox 6"/>
          <p:cNvSpPr txBox="1"/>
          <p:nvPr/>
        </p:nvSpPr>
        <p:spPr>
          <a:xfrm>
            <a:off x="383028" y="1247047"/>
            <a:ext cx="10987614" cy="1555305"/>
          </a:xfrm>
          <a:prstGeom prst="rect">
            <a:avLst/>
          </a:prstGeom>
        </p:spPr>
        <p:txBody>
          <a:bodyPr lIns="0" tIns="0" rIns="0" bIns="0" rtlCol="0" anchor="t">
            <a:spAutoFit/>
          </a:bodyPr>
          <a:lstStyle/>
          <a:p>
            <a:pPr>
              <a:lnSpc>
                <a:spcPts val="6866"/>
              </a:lnSpc>
            </a:pPr>
            <a:r>
              <a:rPr lang="en-US" sz="6299" spc="617">
                <a:solidFill>
                  <a:srgbClr val="231F20"/>
                </a:solidFill>
                <a:latin typeface="Oswald Bold"/>
              </a:rPr>
              <a:t>Definition </a:t>
            </a:r>
          </a:p>
          <a:p>
            <a:pPr marL="0" lvl="0" indent="0" algn="l">
              <a:lnSpc>
                <a:spcPts val="5450"/>
              </a:lnSpc>
            </a:pPr>
            <a:r>
              <a:rPr lang="en-US" sz="5000" spc="490">
                <a:solidFill>
                  <a:srgbClr val="231F20"/>
                </a:solidFill>
                <a:latin typeface="DM Sans"/>
              </a:rPr>
              <a:t>of InfoSec Governance</a:t>
            </a:r>
          </a:p>
        </p:txBody>
      </p:sp>
      <p:sp>
        <p:nvSpPr>
          <p:cNvPr id="7" name="Freeform 7"/>
          <p:cNvSpPr/>
          <p:nvPr/>
        </p:nvSpPr>
        <p:spPr>
          <a:xfrm>
            <a:off x="-2779578" y="7341318"/>
            <a:ext cx="7616557" cy="7815497"/>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sp>
        <p:nvSpPr>
          <p:cNvPr id="8" name="TextBox 8"/>
          <p:cNvSpPr txBox="1"/>
          <p:nvPr/>
        </p:nvSpPr>
        <p:spPr>
          <a:xfrm>
            <a:off x="383028" y="280324"/>
            <a:ext cx="10004204" cy="512445"/>
          </a:xfrm>
          <a:prstGeom prst="rect">
            <a:avLst/>
          </a:prstGeom>
        </p:spPr>
        <p:txBody>
          <a:bodyPr lIns="0" tIns="0" rIns="0" bIns="0" rtlCol="0" anchor="t">
            <a:spAutoFit/>
          </a:bodyPr>
          <a:lstStyle/>
          <a:p>
            <a:pPr>
              <a:lnSpc>
                <a:spcPts val="4140"/>
              </a:lnSpc>
            </a:pPr>
            <a:r>
              <a:rPr lang="en-US" sz="3000">
                <a:solidFill>
                  <a:srgbClr val="231F20"/>
                </a:solidFill>
                <a:latin typeface="DM Sans"/>
              </a:rPr>
              <a:t>OVERVIEW OF INFOSEC GOVERNANCE</a:t>
            </a:r>
          </a:p>
        </p:txBody>
      </p:sp>
      <p:sp>
        <p:nvSpPr>
          <p:cNvPr id="9" name="TextBox 9"/>
          <p:cNvSpPr txBox="1"/>
          <p:nvPr/>
        </p:nvSpPr>
        <p:spPr>
          <a:xfrm>
            <a:off x="3109979" y="3336163"/>
            <a:ext cx="12174271" cy="4947285"/>
          </a:xfrm>
          <a:prstGeom prst="rect">
            <a:avLst/>
          </a:prstGeom>
        </p:spPr>
        <p:txBody>
          <a:bodyPr lIns="0" tIns="0" rIns="0" bIns="0" rtlCol="0" anchor="t">
            <a:spAutoFit/>
          </a:bodyPr>
          <a:lstStyle/>
          <a:p>
            <a:pPr marL="0" lvl="0" indent="0" algn="l">
              <a:lnSpc>
                <a:spcPts val="5670"/>
              </a:lnSpc>
            </a:pPr>
            <a:r>
              <a:rPr lang="en-US" sz="3500" spc="343">
                <a:solidFill>
                  <a:srgbClr val="000000"/>
                </a:solidFill>
                <a:latin typeface="Open Sauce Bold Italics"/>
              </a:rPr>
              <a:t>Information Security Governance</a:t>
            </a:r>
            <a:r>
              <a:rPr lang="en-US" sz="3500" spc="343">
                <a:solidFill>
                  <a:srgbClr val="231F20"/>
                </a:solidFill>
                <a:latin typeface="Open Sauce"/>
              </a:rPr>
              <a:t>, commonly referred to as </a:t>
            </a:r>
            <a:r>
              <a:rPr lang="en-US" sz="3500" spc="343">
                <a:solidFill>
                  <a:srgbClr val="000000"/>
                </a:solidFill>
                <a:latin typeface="Open Sauce Italics"/>
              </a:rPr>
              <a:t>InfoSec Governance</a:t>
            </a:r>
            <a:r>
              <a:rPr lang="en-US" sz="3500" spc="343">
                <a:solidFill>
                  <a:srgbClr val="231F20"/>
                </a:solidFill>
                <a:latin typeface="Open Sauce"/>
              </a:rPr>
              <a:t>, is the framework of policies, processes, standards, and technologies that ensure an organization's </a:t>
            </a:r>
            <a:r>
              <a:rPr lang="en-US" sz="3500" spc="343">
                <a:solidFill>
                  <a:srgbClr val="5271FF"/>
                </a:solidFill>
                <a:latin typeface="Open Sauce"/>
              </a:rPr>
              <a:t>sensitive </a:t>
            </a:r>
            <a:r>
              <a:rPr lang="en-US" sz="3500" spc="343">
                <a:solidFill>
                  <a:srgbClr val="231F20"/>
                </a:solidFill>
                <a:latin typeface="Open Sauce"/>
              </a:rPr>
              <a:t>information is </a:t>
            </a:r>
            <a:r>
              <a:rPr lang="en-US" sz="3500" spc="343">
                <a:solidFill>
                  <a:srgbClr val="5271FF"/>
                </a:solidFill>
                <a:latin typeface="Open Sauce"/>
              </a:rPr>
              <a:t>secure</a:t>
            </a:r>
            <a:r>
              <a:rPr lang="en-US" sz="3500" spc="343">
                <a:solidFill>
                  <a:srgbClr val="FF3131"/>
                </a:solidFill>
                <a:latin typeface="Open Sauce"/>
              </a:rPr>
              <a:t> </a:t>
            </a:r>
            <a:r>
              <a:rPr lang="en-US" sz="3500" spc="343">
                <a:solidFill>
                  <a:srgbClr val="231F20"/>
                </a:solidFill>
                <a:latin typeface="Open Sauce"/>
              </a:rPr>
              <a:t>and </a:t>
            </a:r>
            <a:r>
              <a:rPr lang="en-US" sz="3500" spc="343">
                <a:solidFill>
                  <a:srgbClr val="5271FF"/>
                </a:solidFill>
                <a:latin typeface="Open Sauce"/>
              </a:rPr>
              <a:t>protected </a:t>
            </a:r>
            <a:r>
              <a:rPr lang="en-US" sz="3500" spc="343">
                <a:solidFill>
                  <a:srgbClr val="231F20"/>
                </a:solidFill>
                <a:latin typeface="Open Sauce"/>
              </a:rPr>
              <a:t>from </a:t>
            </a:r>
            <a:r>
              <a:rPr lang="en-US" sz="3500" spc="343">
                <a:solidFill>
                  <a:srgbClr val="5271FF"/>
                </a:solidFill>
                <a:latin typeface="Open Sauce"/>
              </a:rPr>
              <a:t>unauthorized </a:t>
            </a:r>
            <a:r>
              <a:rPr lang="en-US" sz="3500" spc="343">
                <a:solidFill>
                  <a:srgbClr val="231F20"/>
                </a:solidFill>
                <a:latin typeface="Open Sauce"/>
              </a:rPr>
              <a:t>access, disclosure, alteration, destruction, and disruption.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Freeform 2"/>
          <p:cNvSpPr/>
          <p:nvPr/>
        </p:nvSpPr>
        <p:spPr>
          <a:xfrm>
            <a:off x="2249634" y="8552463"/>
            <a:ext cx="13788732" cy="1032847"/>
          </a:xfrm>
          <a:custGeom>
            <a:avLst/>
            <a:gdLst/>
            <a:ahLst/>
            <a:cxnLst/>
            <a:rect l="l" t="t" r="r" b="b"/>
            <a:pathLst>
              <a:path w="13788732" h="1032847">
                <a:moveTo>
                  <a:pt x="0" y="0"/>
                </a:moveTo>
                <a:lnTo>
                  <a:pt x="13788732" y="0"/>
                </a:lnTo>
                <a:lnTo>
                  <a:pt x="13788732" y="1032847"/>
                </a:lnTo>
                <a:lnTo>
                  <a:pt x="0" y="1032847"/>
                </a:lnTo>
                <a:lnTo>
                  <a:pt x="0" y="0"/>
                </a:lnTo>
                <a:close/>
              </a:path>
            </a:pathLst>
          </a:custGeom>
          <a:blipFill>
            <a:blip r:embed="rId2"/>
            <a:stretch>
              <a:fillRect t="-146761" r="-1961" b="-22076"/>
            </a:stretch>
          </a:blipFill>
        </p:spPr>
        <p:txBody>
          <a:bodyPr/>
          <a:lstStyle/>
          <a:p>
            <a:endParaRPr lang="zh-CN" altLang="en-US"/>
          </a:p>
        </p:txBody>
      </p:sp>
      <p:grpSp>
        <p:nvGrpSpPr>
          <p:cNvPr id="3" name="Group 3"/>
          <p:cNvGrpSpPr/>
          <p:nvPr/>
        </p:nvGrpSpPr>
        <p:grpSpPr>
          <a:xfrm>
            <a:off x="2249634" y="3183352"/>
            <a:ext cx="13788732" cy="5369111"/>
            <a:chOff x="0" y="0"/>
            <a:chExt cx="5283060" cy="2057139"/>
          </a:xfrm>
        </p:grpSpPr>
        <p:sp>
          <p:nvSpPr>
            <p:cNvPr id="4" name="Freeform 4"/>
            <p:cNvSpPr/>
            <p:nvPr/>
          </p:nvSpPr>
          <p:spPr>
            <a:xfrm>
              <a:off x="0" y="0"/>
              <a:ext cx="5283060" cy="2057139"/>
            </a:xfrm>
            <a:custGeom>
              <a:avLst/>
              <a:gdLst/>
              <a:ahLst/>
              <a:cxnLst/>
              <a:rect l="l" t="t" r="r" b="b"/>
              <a:pathLst>
                <a:path w="5283060" h="2057139">
                  <a:moveTo>
                    <a:pt x="0" y="0"/>
                  </a:moveTo>
                  <a:lnTo>
                    <a:pt x="5283060" y="0"/>
                  </a:lnTo>
                  <a:lnTo>
                    <a:pt x="5283060" y="2057139"/>
                  </a:lnTo>
                  <a:lnTo>
                    <a:pt x="0" y="2057139"/>
                  </a:lnTo>
                  <a:close/>
                </a:path>
              </a:pathLst>
            </a:custGeom>
            <a:solidFill>
              <a:srgbClr val="EFEFEF"/>
            </a:solidFill>
          </p:spPr>
          <p:txBody>
            <a:bodyPr/>
            <a:lstStyle/>
            <a:p>
              <a:endParaRPr lang="zh-CN" altLang="en-US"/>
            </a:p>
          </p:txBody>
        </p:sp>
        <p:sp>
          <p:nvSpPr>
            <p:cNvPr id="5" name="TextBox 5"/>
            <p:cNvSpPr txBox="1"/>
            <p:nvPr/>
          </p:nvSpPr>
          <p:spPr>
            <a:xfrm>
              <a:off x="0" y="-19050"/>
              <a:ext cx="5283060" cy="2076189"/>
            </a:xfrm>
            <a:prstGeom prst="rect">
              <a:avLst/>
            </a:prstGeom>
          </p:spPr>
          <p:txBody>
            <a:bodyPr lIns="50800" tIns="50800" rIns="50800" bIns="50800" rtlCol="0" anchor="ctr"/>
            <a:lstStyle/>
            <a:p>
              <a:pPr algn="ctr">
                <a:lnSpc>
                  <a:spcPts val="2859"/>
                </a:lnSpc>
              </a:pPr>
              <a:endParaRPr/>
            </a:p>
          </p:txBody>
        </p:sp>
      </p:grpSp>
      <p:sp>
        <p:nvSpPr>
          <p:cNvPr id="6" name="TextBox 6"/>
          <p:cNvSpPr txBox="1"/>
          <p:nvPr/>
        </p:nvSpPr>
        <p:spPr>
          <a:xfrm>
            <a:off x="383028" y="1247047"/>
            <a:ext cx="10987614" cy="1555305"/>
          </a:xfrm>
          <a:prstGeom prst="rect">
            <a:avLst/>
          </a:prstGeom>
        </p:spPr>
        <p:txBody>
          <a:bodyPr lIns="0" tIns="0" rIns="0" bIns="0" rtlCol="0" anchor="t">
            <a:spAutoFit/>
          </a:bodyPr>
          <a:lstStyle/>
          <a:p>
            <a:pPr>
              <a:lnSpc>
                <a:spcPts val="6866"/>
              </a:lnSpc>
            </a:pPr>
            <a:r>
              <a:rPr lang="en-US" sz="6299" spc="617">
                <a:solidFill>
                  <a:srgbClr val="231F20"/>
                </a:solidFill>
                <a:latin typeface="Oswald Bold"/>
              </a:rPr>
              <a:t>Importance </a:t>
            </a:r>
          </a:p>
          <a:p>
            <a:pPr marL="0" lvl="0" indent="0" algn="l">
              <a:lnSpc>
                <a:spcPts val="5450"/>
              </a:lnSpc>
            </a:pPr>
            <a:r>
              <a:rPr lang="en-US" sz="5000" spc="490">
                <a:solidFill>
                  <a:srgbClr val="231F20"/>
                </a:solidFill>
                <a:latin typeface="DM Sans"/>
              </a:rPr>
              <a:t>of InfoSec Governance</a:t>
            </a:r>
          </a:p>
        </p:txBody>
      </p:sp>
      <p:sp>
        <p:nvSpPr>
          <p:cNvPr id="7" name="Freeform 7"/>
          <p:cNvSpPr/>
          <p:nvPr/>
        </p:nvSpPr>
        <p:spPr>
          <a:xfrm>
            <a:off x="-2779578" y="7341318"/>
            <a:ext cx="7616557" cy="7815497"/>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sp>
        <p:nvSpPr>
          <p:cNvPr id="8" name="TextBox 8"/>
          <p:cNvSpPr txBox="1"/>
          <p:nvPr/>
        </p:nvSpPr>
        <p:spPr>
          <a:xfrm>
            <a:off x="383028" y="280324"/>
            <a:ext cx="10004204" cy="512445"/>
          </a:xfrm>
          <a:prstGeom prst="rect">
            <a:avLst/>
          </a:prstGeom>
        </p:spPr>
        <p:txBody>
          <a:bodyPr lIns="0" tIns="0" rIns="0" bIns="0" rtlCol="0" anchor="t">
            <a:spAutoFit/>
          </a:bodyPr>
          <a:lstStyle/>
          <a:p>
            <a:pPr>
              <a:lnSpc>
                <a:spcPts val="4140"/>
              </a:lnSpc>
            </a:pPr>
            <a:r>
              <a:rPr lang="en-US" sz="3000">
                <a:solidFill>
                  <a:srgbClr val="231F20"/>
                </a:solidFill>
                <a:latin typeface="DM Sans"/>
              </a:rPr>
              <a:t>OVERVIEW OF INFOSEC GOVERNANCE</a:t>
            </a:r>
          </a:p>
        </p:txBody>
      </p:sp>
      <p:sp>
        <p:nvSpPr>
          <p:cNvPr id="9" name="TextBox 9"/>
          <p:cNvSpPr txBox="1"/>
          <p:nvPr/>
        </p:nvSpPr>
        <p:spPr>
          <a:xfrm>
            <a:off x="3056864" y="3822783"/>
            <a:ext cx="12174271" cy="3518535"/>
          </a:xfrm>
          <a:prstGeom prst="rect">
            <a:avLst/>
          </a:prstGeom>
        </p:spPr>
        <p:txBody>
          <a:bodyPr lIns="0" tIns="0" rIns="0" bIns="0" rtlCol="0" anchor="t">
            <a:spAutoFit/>
          </a:bodyPr>
          <a:lstStyle/>
          <a:p>
            <a:pPr marL="0" lvl="0" indent="0" algn="l">
              <a:lnSpc>
                <a:spcPts val="5670"/>
              </a:lnSpc>
            </a:pPr>
            <a:r>
              <a:rPr lang="en-US" sz="3500" spc="343">
                <a:solidFill>
                  <a:srgbClr val="000000"/>
                </a:solidFill>
                <a:latin typeface="Open Sauce"/>
              </a:rPr>
              <a:t>In today's digital age, where cyber threats are constantly evolving, InfoSec Governance is vital. It protects organizational data from </a:t>
            </a:r>
            <a:r>
              <a:rPr lang="en-US" sz="3500" spc="343">
                <a:solidFill>
                  <a:srgbClr val="5271FF"/>
                </a:solidFill>
                <a:latin typeface="Open Sauce"/>
              </a:rPr>
              <a:t>cyber attacks</a:t>
            </a:r>
            <a:r>
              <a:rPr lang="en-US" sz="3500" spc="343">
                <a:solidFill>
                  <a:srgbClr val="000000"/>
                </a:solidFill>
                <a:latin typeface="Open Sauce"/>
              </a:rPr>
              <a:t>, ensures compliance with regulations, and maintains customer trust.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TextBox 2"/>
          <p:cNvSpPr txBox="1"/>
          <p:nvPr/>
        </p:nvSpPr>
        <p:spPr>
          <a:xfrm>
            <a:off x="2647093" y="4289068"/>
            <a:ext cx="12993814" cy="3808094"/>
          </a:xfrm>
          <a:prstGeom prst="rect">
            <a:avLst/>
          </a:prstGeom>
        </p:spPr>
        <p:txBody>
          <a:bodyPr lIns="0" tIns="0" rIns="0" bIns="0" rtlCol="0" anchor="t">
            <a:spAutoFit/>
          </a:bodyPr>
          <a:lstStyle/>
          <a:p>
            <a:pPr algn="ctr">
              <a:lnSpc>
                <a:spcPts val="11040"/>
              </a:lnSpc>
            </a:pPr>
            <a:r>
              <a:rPr lang="en-US" sz="8000" spc="784">
                <a:solidFill>
                  <a:srgbClr val="231F20"/>
                </a:solidFill>
                <a:latin typeface="DM Sans Bold"/>
              </a:rPr>
              <a:t>BOARD'S ROLE</a:t>
            </a:r>
            <a:r>
              <a:rPr lang="en-US" sz="8000" spc="784">
                <a:solidFill>
                  <a:srgbClr val="231F20"/>
                </a:solidFill>
                <a:latin typeface="DM Sans"/>
              </a:rPr>
              <a:t> </a:t>
            </a:r>
          </a:p>
          <a:p>
            <a:pPr algn="ctr">
              <a:lnSpc>
                <a:spcPts val="8280"/>
              </a:lnSpc>
            </a:pPr>
            <a:r>
              <a:rPr lang="en-US" sz="6000" spc="588">
                <a:solidFill>
                  <a:srgbClr val="231F20"/>
                </a:solidFill>
                <a:latin typeface="DM Sans"/>
              </a:rPr>
              <a:t>AND </a:t>
            </a:r>
          </a:p>
          <a:p>
            <a:pPr algn="ctr">
              <a:lnSpc>
                <a:spcPts val="11040"/>
              </a:lnSpc>
            </a:pPr>
            <a:r>
              <a:rPr lang="en-US" sz="8000" spc="784">
                <a:solidFill>
                  <a:srgbClr val="231F20"/>
                </a:solidFill>
                <a:latin typeface="DM Sans Bold"/>
              </a:rPr>
              <a:t>INFOSEC OBJECTIVES</a:t>
            </a:r>
          </a:p>
        </p:txBody>
      </p:sp>
      <p:grpSp>
        <p:nvGrpSpPr>
          <p:cNvPr id="3" name="Group 3"/>
          <p:cNvGrpSpPr/>
          <p:nvPr/>
        </p:nvGrpSpPr>
        <p:grpSpPr>
          <a:xfrm>
            <a:off x="7570659" y="1028700"/>
            <a:ext cx="3146683" cy="2667081"/>
            <a:chOff x="0" y="0"/>
            <a:chExt cx="4195577" cy="3556109"/>
          </a:xfrm>
        </p:grpSpPr>
        <p:grpSp>
          <p:nvGrpSpPr>
            <p:cNvPr id="4" name="Group 4"/>
            <p:cNvGrpSpPr/>
            <p:nvPr/>
          </p:nvGrpSpPr>
          <p:grpSpPr>
            <a:xfrm>
              <a:off x="0" y="0"/>
              <a:ext cx="4195577" cy="3556109"/>
              <a:chOff x="0" y="0"/>
              <a:chExt cx="828756" cy="702441"/>
            </a:xfrm>
          </p:grpSpPr>
          <p:sp>
            <p:nvSpPr>
              <p:cNvPr id="5" name="Freeform 5"/>
              <p:cNvSpPr/>
              <p:nvPr/>
            </p:nvSpPr>
            <p:spPr>
              <a:xfrm>
                <a:off x="0" y="0"/>
                <a:ext cx="828756" cy="702441"/>
              </a:xfrm>
              <a:custGeom>
                <a:avLst/>
                <a:gdLst/>
                <a:ahLst/>
                <a:cxnLst/>
                <a:rect l="l" t="t" r="r" b="b"/>
                <a:pathLst>
                  <a:path w="828756" h="702441">
                    <a:moveTo>
                      <a:pt x="0" y="0"/>
                    </a:moveTo>
                    <a:lnTo>
                      <a:pt x="828756" y="0"/>
                    </a:lnTo>
                    <a:lnTo>
                      <a:pt x="828756" y="702441"/>
                    </a:lnTo>
                    <a:lnTo>
                      <a:pt x="0" y="702441"/>
                    </a:lnTo>
                    <a:close/>
                  </a:path>
                </a:pathLst>
              </a:custGeom>
              <a:solidFill>
                <a:srgbClr val="CCCCCC"/>
              </a:solidFill>
            </p:spPr>
            <p:txBody>
              <a:bodyPr/>
              <a:lstStyle/>
              <a:p>
                <a:endParaRPr lang="zh-CN" altLang="en-US"/>
              </a:p>
            </p:txBody>
          </p:sp>
          <p:sp>
            <p:nvSpPr>
              <p:cNvPr id="6" name="TextBox 6"/>
              <p:cNvSpPr txBox="1"/>
              <p:nvPr/>
            </p:nvSpPr>
            <p:spPr>
              <a:xfrm>
                <a:off x="0" y="-19050"/>
                <a:ext cx="828756" cy="721491"/>
              </a:xfrm>
              <a:prstGeom prst="rect">
                <a:avLst/>
              </a:prstGeom>
            </p:spPr>
            <p:txBody>
              <a:bodyPr lIns="50800" tIns="50800" rIns="50800" bIns="50800" rtlCol="0" anchor="ctr"/>
              <a:lstStyle/>
              <a:p>
                <a:pPr algn="ctr">
                  <a:lnSpc>
                    <a:spcPts val="2859"/>
                  </a:lnSpc>
                </a:pPr>
                <a:endParaRPr/>
              </a:p>
            </p:txBody>
          </p:sp>
        </p:grpSp>
        <p:sp>
          <p:nvSpPr>
            <p:cNvPr id="7" name="TextBox 7"/>
            <p:cNvSpPr txBox="1"/>
            <p:nvPr/>
          </p:nvSpPr>
          <p:spPr>
            <a:xfrm>
              <a:off x="908011" y="768404"/>
              <a:ext cx="2379556" cy="2091171"/>
            </a:xfrm>
            <a:prstGeom prst="rect">
              <a:avLst/>
            </a:prstGeom>
          </p:spPr>
          <p:txBody>
            <a:bodyPr lIns="0" tIns="0" rIns="0" bIns="0" rtlCol="0" anchor="t">
              <a:spAutoFit/>
            </a:bodyPr>
            <a:lstStyle/>
            <a:p>
              <a:pPr algn="ctr">
                <a:lnSpc>
                  <a:spcPts val="11999"/>
                </a:lnSpc>
              </a:pPr>
              <a:r>
                <a:rPr lang="en-US" sz="12000" dirty="0">
                  <a:solidFill>
                    <a:srgbClr val="363636"/>
                  </a:solidFill>
                  <a:latin typeface="Nyala" panose="02000504070300020003" pitchFamily="2" charset="0"/>
                </a:rPr>
                <a:t>02</a:t>
              </a:r>
            </a:p>
          </p:txBody>
        </p:sp>
      </p:grpSp>
      <p:sp>
        <p:nvSpPr>
          <p:cNvPr id="8" name="Freeform 8"/>
          <p:cNvSpPr/>
          <p:nvPr/>
        </p:nvSpPr>
        <p:spPr>
          <a:xfrm rot="7659121">
            <a:off x="-4012602" y="5585714"/>
            <a:ext cx="7629294" cy="7828566"/>
          </a:xfrm>
          <a:custGeom>
            <a:avLst/>
            <a:gdLst/>
            <a:ahLst/>
            <a:cxnLst/>
            <a:rect l="l" t="t" r="r" b="b"/>
            <a:pathLst>
              <a:path w="7629294" h="7828566">
                <a:moveTo>
                  <a:pt x="0" y="0"/>
                </a:moveTo>
                <a:lnTo>
                  <a:pt x="7629294" y="0"/>
                </a:lnTo>
                <a:lnTo>
                  <a:pt x="7629294" y="7828566"/>
                </a:lnTo>
                <a:lnTo>
                  <a:pt x="0" y="78285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
        <p:nvSpPr>
          <p:cNvPr id="9" name="Freeform 9"/>
          <p:cNvSpPr/>
          <p:nvPr/>
        </p:nvSpPr>
        <p:spPr>
          <a:xfrm rot="2016048">
            <a:off x="12243487" y="-1005305"/>
            <a:ext cx="10749463" cy="2687366"/>
          </a:xfrm>
          <a:custGeom>
            <a:avLst/>
            <a:gdLst/>
            <a:ahLst/>
            <a:cxnLst/>
            <a:rect l="l" t="t" r="r" b="b"/>
            <a:pathLst>
              <a:path w="10749463" h="2687366">
                <a:moveTo>
                  <a:pt x="0" y="0"/>
                </a:moveTo>
                <a:lnTo>
                  <a:pt x="10749463" y="0"/>
                </a:lnTo>
                <a:lnTo>
                  <a:pt x="10749463" y="2687365"/>
                </a:lnTo>
                <a:lnTo>
                  <a:pt x="0" y="268736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zh-CN"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zh-CN" altLang="en-US"/>
          </a:p>
        </p:txBody>
      </p:sp>
      <p:grpSp>
        <p:nvGrpSpPr>
          <p:cNvPr id="3" name="Group 3"/>
          <p:cNvGrpSpPr/>
          <p:nvPr/>
        </p:nvGrpSpPr>
        <p:grpSpPr>
          <a:xfrm>
            <a:off x="0" y="0"/>
            <a:ext cx="18288000" cy="3086100"/>
            <a:chOff x="0" y="0"/>
            <a:chExt cx="4816593" cy="812800"/>
          </a:xfrm>
        </p:grpSpPr>
        <p:sp>
          <p:nvSpPr>
            <p:cNvPr id="4" name="Freeform 4"/>
            <p:cNvSpPr/>
            <p:nvPr/>
          </p:nvSpPr>
          <p:spPr>
            <a:xfrm>
              <a:off x="0" y="0"/>
              <a:ext cx="4816592" cy="812800"/>
            </a:xfrm>
            <a:custGeom>
              <a:avLst/>
              <a:gdLst/>
              <a:ahLst/>
              <a:cxnLst/>
              <a:rect l="l" t="t" r="r" b="b"/>
              <a:pathLst>
                <a:path w="4816592" h="812800">
                  <a:moveTo>
                    <a:pt x="0" y="0"/>
                  </a:moveTo>
                  <a:lnTo>
                    <a:pt x="4816592" y="0"/>
                  </a:lnTo>
                  <a:lnTo>
                    <a:pt x="4816592" y="812800"/>
                  </a:lnTo>
                  <a:lnTo>
                    <a:pt x="0" y="812800"/>
                  </a:lnTo>
                  <a:close/>
                </a:path>
              </a:pathLst>
            </a:custGeom>
            <a:solidFill>
              <a:srgbClr val="1A1A1A"/>
            </a:solidFill>
          </p:spPr>
          <p:txBody>
            <a:bodyPr/>
            <a:lstStyle/>
            <a:p>
              <a:endParaRPr lang="zh-CN" altLang="en-US"/>
            </a:p>
          </p:txBody>
        </p:sp>
        <p:sp>
          <p:nvSpPr>
            <p:cNvPr id="5" name="TextBox 5"/>
            <p:cNvSpPr txBox="1"/>
            <p:nvPr/>
          </p:nvSpPr>
          <p:spPr>
            <a:xfrm>
              <a:off x="0" y="-19050"/>
              <a:ext cx="4816593" cy="831850"/>
            </a:xfrm>
            <a:prstGeom prst="rect">
              <a:avLst/>
            </a:prstGeom>
          </p:spPr>
          <p:txBody>
            <a:bodyPr lIns="50800" tIns="50800" rIns="50800" bIns="50800" rtlCol="0" anchor="ctr"/>
            <a:lstStyle/>
            <a:p>
              <a:pPr algn="ctr">
                <a:lnSpc>
                  <a:spcPts val="2859"/>
                </a:lnSpc>
              </a:pPr>
              <a:endParaRPr/>
            </a:p>
          </p:txBody>
        </p:sp>
      </p:grpSp>
      <p:sp>
        <p:nvSpPr>
          <p:cNvPr id="6" name="Freeform 6"/>
          <p:cNvSpPr/>
          <p:nvPr/>
        </p:nvSpPr>
        <p:spPr>
          <a:xfrm>
            <a:off x="13451022" y="-4729397"/>
            <a:ext cx="7616557" cy="7815497"/>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sp>
        <p:nvSpPr>
          <p:cNvPr id="7" name="Freeform 7"/>
          <p:cNvSpPr/>
          <p:nvPr/>
        </p:nvSpPr>
        <p:spPr>
          <a:xfrm>
            <a:off x="-2851369" y="-3442596"/>
            <a:ext cx="6709932" cy="6885191"/>
          </a:xfrm>
          <a:custGeom>
            <a:avLst/>
            <a:gdLst/>
            <a:ahLst/>
            <a:cxnLst/>
            <a:rect l="l" t="t" r="r" b="b"/>
            <a:pathLst>
              <a:path w="6709932" h="6885191">
                <a:moveTo>
                  <a:pt x="0" y="0"/>
                </a:moveTo>
                <a:lnTo>
                  <a:pt x="6709932" y="0"/>
                </a:lnTo>
                <a:lnTo>
                  <a:pt x="6709932" y="6885192"/>
                </a:lnTo>
                <a:lnTo>
                  <a:pt x="0" y="68851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grpSp>
        <p:nvGrpSpPr>
          <p:cNvPr id="8" name="Group 8"/>
          <p:cNvGrpSpPr/>
          <p:nvPr/>
        </p:nvGrpSpPr>
        <p:grpSpPr>
          <a:xfrm>
            <a:off x="503597" y="4220580"/>
            <a:ext cx="6169103" cy="1241294"/>
            <a:chOff x="0" y="0"/>
            <a:chExt cx="1624784" cy="326925"/>
          </a:xfrm>
        </p:grpSpPr>
        <p:sp>
          <p:nvSpPr>
            <p:cNvPr id="9" name="Freeform 9"/>
            <p:cNvSpPr/>
            <p:nvPr/>
          </p:nvSpPr>
          <p:spPr>
            <a:xfrm>
              <a:off x="0" y="0"/>
              <a:ext cx="1624784" cy="326925"/>
            </a:xfrm>
            <a:custGeom>
              <a:avLst/>
              <a:gdLst/>
              <a:ahLst/>
              <a:cxnLst/>
              <a:rect l="l" t="t" r="r" b="b"/>
              <a:pathLst>
                <a:path w="1624784" h="326925">
                  <a:moveTo>
                    <a:pt x="0" y="0"/>
                  </a:moveTo>
                  <a:lnTo>
                    <a:pt x="1624784" y="0"/>
                  </a:lnTo>
                  <a:lnTo>
                    <a:pt x="1624784" y="326925"/>
                  </a:lnTo>
                  <a:lnTo>
                    <a:pt x="0" y="326925"/>
                  </a:lnTo>
                  <a:close/>
                </a:path>
              </a:pathLst>
            </a:custGeom>
            <a:solidFill>
              <a:srgbClr val="1A1A1A"/>
            </a:solidFill>
          </p:spPr>
          <p:txBody>
            <a:bodyPr/>
            <a:lstStyle/>
            <a:p>
              <a:endParaRPr lang="zh-CN" altLang="en-US"/>
            </a:p>
          </p:txBody>
        </p:sp>
        <p:sp>
          <p:nvSpPr>
            <p:cNvPr id="10" name="TextBox 10"/>
            <p:cNvSpPr txBox="1"/>
            <p:nvPr/>
          </p:nvSpPr>
          <p:spPr>
            <a:xfrm>
              <a:off x="0" y="-95250"/>
              <a:ext cx="1624784" cy="422175"/>
            </a:xfrm>
            <a:prstGeom prst="rect">
              <a:avLst/>
            </a:prstGeom>
          </p:spPr>
          <p:txBody>
            <a:bodyPr lIns="50800" tIns="50800" rIns="50800" bIns="50800" rtlCol="0" anchor="ctr"/>
            <a:lstStyle/>
            <a:p>
              <a:pPr marL="0" lvl="0" indent="0" algn="ctr">
                <a:lnSpc>
                  <a:spcPts val="6900"/>
                </a:lnSpc>
                <a:spcBef>
                  <a:spcPct val="0"/>
                </a:spcBef>
              </a:pPr>
              <a:r>
                <a:rPr lang="en-US" sz="5000" spc="50">
                  <a:solidFill>
                    <a:srgbClr val="FFFFFF"/>
                  </a:solidFill>
                  <a:latin typeface="DM Sans Italics"/>
                </a:rPr>
                <a:t>Responsibilities</a:t>
              </a:r>
            </a:p>
          </p:txBody>
        </p:sp>
      </p:grpSp>
      <p:sp>
        <p:nvSpPr>
          <p:cNvPr id="11" name="Freeform 11"/>
          <p:cNvSpPr/>
          <p:nvPr/>
        </p:nvSpPr>
        <p:spPr>
          <a:xfrm>
            <a:off x="762540" y="5461874"/>
            <a:ext cx="5674758" cy="3070424"/>
          </a:xfrm>
          <a:custGeom>
            <a:avLst/>
            <a:gdLst/>
            <a:ahLst/>
            <a:cxnLst/>
            <a:rect l="l" t="t" r="r" b="b"/>
            <a:pathLst>
              <a:path w="5674758" h="3070424">
                <a:moveTo>
                  <a:pt x="0" y="0"/>
                </a:moveTo>
                <a:lnTo>
                  <a:pt x="5674758" y="0"/>
                </a:lnTo>
                <a:lnTo>
                  <a:pt x="5674758" y="3070424"/>
                </a:lnTo>
                <a:lnTo>
                  <a:pt x="0" y="3070424"/>
                </a:lnTo>
                <a:lnTo>
                  <a:pt x="0" y="0"/>
                </a:lnTo>
                <a:close/>
              </a:path>
            </a:pathLst>
          </a:custGeom>
          <a:blipFill>
            <a:blip r:embed="rId5"/>
            <a:stretch>
              <a:fillRect l="-4563" t="-753" r="-5392" b="-753"/>
            </a:stretch>
          </a:blipFill>
        </p:spPr>
        <p:txBody>
          <a:bodyPr/>
          <a:lstStyle/>
          <a:p>
            <a:endParaRPr lang="zh-CN" altLang="en-US"/>
          </a:p>
        </p:txBody>
      </p:sp>
      <p:sp>
        <p:nvSpPr>
          <p:cNvPr id="12" name="TextBox 12"/>
          <p:cNvSpPr txBox="1"/>
          <p:nvPr/>
        </p:nvSpPr>
        <p:spPr>
          <a:xfrm>
            <a:off x="6378529" y="933450"/>
            <a:ext cx="5530942" cy="1946339"/>
          </a:xfrm>
          <a:prstGeom prst="rect">
            <a:avLst/>
          </a:prstGeom>
        </p:spPr>
        <p:txBody>
          <a:bodyPr lIns="0" tIns="0" rIns="0" bIns="0" rtlCol="0" anchor="t">
            <a:spAutoFit/>
          </a:bodyPr>
          <a:lstStyle/>
          <a:p>
            <a:pPr>
              <a:lnSpc>
                <a:spcPts val="6900"/>
              </a:lnSpc>
            </a:pPr>
            <a:r>
              <a:rPr lang="en-US" sz="5000" spc="490">
                <a:solidFill>
                  <a:srgbClr val="FFFFFF"/>
                </a:solidFill>
                <a:latin typeface="Oswald Bold"/>
              </a:rPr>
              <a:t>BOARD'S ROLE </a:t>
            </a:r>
          </a:p>
          <a:p>
            <a:pPr>
              <a:lnSpc>
                <a:spcPts val="4208"/>
              </a:lnSpc>
            </a:pPr>
            <a:r>
              <a:rPr lang="en-US" sz="3049" spc="298">
                <a:solidFill>
                  <a:srgbClr val="FFFFFF"/>
                </a:solidFill>
                <a:latin typeface="Oswald Bold"/>
              </a:rPr>
              <a:t>IN InfoSec Objectives</a:t>
            </a:r>
          </a:p>
          <a:p>
            <a:pPr algn="ctr">
              <a:lnSpc>
                <a:spcPts val="4208"/>
              </a:lnSpc>
            </a:pPr>
            <a:endParaRPr lang="en-US" sz="3049" spc="298">
              <a:solidFill>
                <a:srgbClr val="FFFFFF"/>
              </a:solidFill>
              <a:latin typeface="Oswald Bold"/>
            </a:endParaRPr>
          </a:p>
        </p:txBody>
      </p:sp>
      <p:sp>
        <p:nvSpPr>
          <p:cNvPr id="13" name="TextBox 13"/>
          <p:cNvSpPr txBox="1"/>
          <p:nvPr/>
        </p:nvSpPr>
        <p:spPr>
          <a:xfrm>
            <a:off x="7224667" y="3360340"/>
            <a:ext cx="11272672" cy="6424930"/>
          </a:xfrm>
          <a:prstGeom prst="rect">
            <a:avLst/>
          </a:prstGeom>
        </p:spPr>
        <p:txBody>
          <a:bodyPr lIns="0" tIns="0" rIns="0" bIns="0" rtlCol="0" anchor="t">
            <a:spAutoFit/>
          </a:bodyPr>
          <a:lstStyle/>
          <a:p>
            <a:pPr>
              <a:lnSpc>
                <a:spcPts val="7385"/>
              </a:lnSpc>
            </a:pPr>
            <a:r>
              <a:rPr lang="en-US" sz="3500" spc="343">
                <a:solidFill>
                  <a:srgbClr val="000000"/>
                </a:solidFill>
                <a:latin typeface="Open Sauce"/>
              </a:rPr>
              <a:t>The board plays a critical role in deciding InfoSec objectives. The Board </a:t>
            </a:r>
            <a:r>
              <a:rPr lang="en-US" sz="3500" spc="343">
                <a:solidFill>
                  <a:srgbClr val="5271FF"/>
                </a:solidFill>
                <a:latin typeface="Open Sauce Italics"/>
              </a:rPr>
              <a:t>should</a:t>
            </a:r>
            <a:r>
              <a:rPr lang="en-US" sz="3500" spc="343">
                <a:solidFill>
                  <a:srgbClr val="000000"/>
                </a:solidFill>
                <a:latin typeface="Open Sauce"/>
              </a:rPr>
              <a:t>: </a:t>
            </a:r>
          </a:p>
          <a:p>
            <a:pPr marL="755651" lvl="1" indent="-377825">
              <a:lnSpc>
                <a:spcPts val="7385"/>
              </a:lnSpc>
              <a:buFont typeface="Arial"/>
              <a:buChar char="•"/>
            </a:pPr>
            <a:r>
              <a:rPr lang="en-US" sz="3500" spc="343">
                <a:solidFill>
                  <a:srgbClr val="000000"/>
                </a:solidFill>
                <a:latin typeface="Open Sauce"/>
              </a:rPr>
              <a:t>Define clear objectives</a:t>
            </a:r>
          </a:p>
          <a:p>
            <a:pPr marL="755651" lvl="1" indent="-377825">
              <a:lnSpc>
                <a:spcPts val="7385"/>
              </a:lnSpc>
              <a:buFont typeface="Arial"/>
              <a:buChar char="•"/>
            </a:pPr>
            <a:r>
              <a:rPr lang="en-US" sz="3500" spc="343">
                <a:solidFill>
                  <a:srgbClr val="000000"/>
                </a:solidFill>
                <a:latin typeface="Open Sauce"/>
              </a:rPr>
              <a:t>Allocate resources</a:t>
            </a:r>
          </a:p>
          <a:p>
            <a:pPr marL="755651" lvl="1" indent="-377825">
              <a:lnSpc>
                <a:spcPts val="7385"/>
              </a:lnSpc>
              <a:buFont typeface="Arial"/>
              <a:buChar char="•"/>
            </a:pPr>
            <a:r>
              <a:rPr lang="en-US" sz="3500" spc="343">
                <a:solidFill>
                  <a:srgbClr val="000000"/>
                </a:solidFill>
                <a:latin typeface="Open Sauce"/>
              </a:rPr>
              <a:t>Assess risks</a:t>
            </a:r>
          </a:p>
          <a:p>
            <a:pPr marL="755651" lvl="1" indent="-377825">
              <a:lnSpc>
                <a:spcPts val="7385"/>
              </a:lnSpc>
              <a:buFont typeface="Arial"/>
              <a:buChar char="•"/>
            </a:pPr>
            <a:r>
              <a:rPr lang="en-US" sz="3500" spc="343">
                <a:solidFill>
                  <a:srgbClr val="000000"/>
                </a:solidFill>
                <a:latin typeface="Open Sauce"/>
              </a:rPr>
              <a:t>Establish security culture</a:t>
            </a:r>
          </a:p>
          <a:p>
            <a:pPr marL="755651" lvl="1" indent="-377825" algn="l">
              <a:lnSpc>
                <a:spcPts val="7385"/>
              </a:lnSpc>
              <a:buFont typeface="Arial"/>
              <a:buChar char="•"/>
            </a:pPr>
            <a:r>
              <a:rPr lang="en-US" sz="3500" spc="343">
                <a:solidFill>
                  <a:srgbClr val="000000"/>
                </a:solidFill>
                <a:latin typeface="Open Sauce"/>
              </a:rPr>
              <a:t>Monitor processes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11430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zh-CN" altLang="en-US"/>
          </a:p>
        </p:txBody>
      </p:sp>
      <p:grpSp>
        <p:nvGrpSpPr>
          <p:cNvPr id="3" name="Group 3"/>
          <p:cNvGrpSpPr/>
          <p:nvPr/>
        </p:nvGrpSpPr>
        <p:grpSpPr>
          <a:xfrm>
            <a:off x="0" y="0"/>
            <a:ext cx="18288000" cy="3086100"/>
            <a:chOff x="0" y="0"/>
            <a:chExt cx="4816593" cy="812800"/>
          </a:xfrm>
        </p:grpSpPr>
        <p:sp>
          <p:nvSpPr>
            <p:cNvPr id="4" name="Freeform 4"/>
            <p:cNvSpPr/>
            <p:nvPr/>
          </p:nvSpPr>
          <p:spPr>
            <a:xfrm>
              <a:off x="0" y="0"/>
              <a:ext cx="4816592" cy="812800"/>
            </a:xfrm>
            <a:custGeom>
              <a:avLst/>
              <a:gdLst/>
              <a:ahLst/>
              <a:cxnLst/>
              <a:rect l="l" t="t" r="r" b="b"/>
              <a:pathLst>
                <a:path w="4816592" h="812800">
                  <a:moveTo>
                    <a:pt x="0" y="0"/>
                  </a:moveTo>
                  <a:lnTo>
                    <a:pt x="4816592" y="0"/>
                  </a:lnTo>
                  <a:lnTo>
                    <a:pt x="4816592" y="812800"/>
                  </a:lnTo>
                  <a:lnTo>
                    <a:pt x="0" y="812800"/>
                  </a:lnTo>
                  <a:close/>
                </a:path>
              </a:pathLst>
            </a:custGeom>
            <a:solidFill>
              <a:srgbClr val="1A1A1A"/>
            </a:solidFill>
          </p:spPr>
          <p:txBody>
            <a:bodyPr/>
            <a:lstStyle/>
            <a:p>
              <a:endParaRPr lang="zh-CN" altLang="en-US"/>
            </a:p>
          </p:txBody>
        </p:sp>
        <p:sp>
          <p:nvSpPr>
            <p:cNvPr id="5" name="TextBox 5"/>
            <p:cNvSpPr txBox="1"/>
            <p:nvPr/>
          </p:nvSpPr>
          <p:spPr>
            <a:xfrm>
              <a:off x="0" y="-19050"/>
              <a:ext cx="4816593" cy="831850"/>
            </a:xfrm>
            <a:prstGeom prst="rect">
              <a:avLst/>
            </a:prstGeom>
          </p:spPr>
          <p:txBody>
            <a:bodyPr lIns="50800" tIns="50800" rIns="50800" bIns="50800" rtlCol="0" anchor="ctr"/>
            <a:lstStyle/>
            <a:p>
              <a:pPr algn="ctr">
                <a:lnSpc>
                  <a:spcPts val="2859"/>
                </a:lnSpc>
              </a:pPr>
              <a:endParaRPr/>
            </a:p>
          </p:txBody>
        </p:sp>
      </p:grpSp>
      <p:sp>
        <p:nvSpPr>
          <p:cNvPr id="6" name="Freeform 6"/>
          <p:cNvSpPr/>
          <p:nvPr/>
        </p:nvSpPr>
        <p:spPr>
          <a:xfrm>
            <a:off x="13451022" y="-4729397"/>
            <a:ext cx="7616557" cy="7815497"/>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sp>
        <p:nvSpPr>
          <p:cNvPr id="7" name="Freeform 7"/>
          <p:cNvSpPr/>
          <p:nvPr/>
        </p:nvSpPr>
        <p:spPr>
          <a:xfrm>
            <a:off x="-2851369" y="-3442596"/>
            <a:ext cx="6709932" cy="6885191"/>
          </a:xfrm>
          <a:custGeom>
            <a:avLst/>
            <a:gdLst/>
            <a:ahLst/>
            <a:cxnLst/>
            <a:rect l="l" t="t" r="r" b="b"/>
            <a:pathLst>
              <a:path w="6709932" h="6885191">
                <a:moveTo>
                  <a:pt x="0" y="0"/>
                </a:moveTo>
                <a:lnTo>
                  <a:pt x="6709932" y="0"/>
                </a:lnTo>
                <a:lnTo>
                  <a:pt x="6709932" y="6885192"/>
                </a:lnTo>
                <a:lnTo>
                  <a:pt x="0" y="68851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grpSp>
        <p:nvGrpSpPr>
          <p:cNvPr id="8" name="Group 8"/>
          <p:cNvGrpSpPr/>
          <p:nvPr/>
        </p:nvGrpSpPr>
        <p:grpSpPr>
          <a:xfrm>
            <a:off x="10555275" y="4187939"/>
            <a:ext cx="6169103" cy="1241294"/>
            <a:chOff x="0" y="0"/>
            <a:chExt cx="1624784" cy="326925"/>
          </a:xfrm>
        </p:grpSpPr>
        <p:sp>
          <p:nvSpPr>
            <p:cNvPr id="9" name="Freeform 9"/>
            <p:cNvSpPr/>
            <p:nvPr/>
          </p:nvSpPr>
          <p:spPr>
            <a:xfrm>
              <a:off x="0" y="0"/>
              <a:ext cx="1624784" cy="326925"/>
            </a:xfrm>
            <a:custGeom>
              <a:avLst/>
              <a:gdLst/>
              <a:ahLst/>
              <a:cxnLst/>
              <a:rect l="l" t="t" r="r" b="b"/>
              <a:pathLst>
                <a:path w="1624784" h="326925">
                  <a:moveTo>
                    <a:pt x="0" y="0"/>
                  </a:moveTo>
                  <a:lnTo>
                    <a:pt x="1624784" y="0"/>
                  </a:lnTo>
                  <a:lnTo>
                    <a:pt x="1624784" y="326925"/>
                  </a:lnTo>
                  <a:lnTo>
                    <a:pt x="0" y="326925"/>
                  </a:lnTo>
                  <a:close/>
                </a:path>
              </a:pathLst>
            </a:custGeom>
            <a:solidFill>
              <a:srgbClr val="1A1A1A"/>
            </a:solidFill>
          </p:spPr>
          <p:txBody>
            <a:bodyPr/>
            <a:lstStyle/>
            <a:p>
              <a:endParaRPr lang="zh-CN" altLang="en-US"/>
            </a:p>
          </p:txBody>
        </p:sp>
        <p:sp>
          <p:nvSpPr>
            <p:cNvPr id="10" name="TextBox 10"/>
            <p:cNvSpPr txBox="1"/>
            <p:nvPr/>
          </p:nvSpPr>
          <p:spPr>
            <a:xfrm>
              <a:off x="0" y="-95250"/>
              <a:ext cx="1624784" cy="422175"/>
            </a:xfrm>
            <a:prstGeom prst="rect">
              <a:avLst/>
            </a:prstGeom>
          </p:spPr>
          <p:txBody>
            <a:bodyPr lIns="50800" tIns="50800" rIns="50800" bIns="50800" rtlCol="0" anchor="ctr"/>
            <a:lstStyle/>
            <a:p>
              <a:pPr marL="0" lvl="0" indent="0" algn="ctr">
                <a:lnSpc>
                  <a:spcPts val="6900"/>
                </a:lnSpc>
                <a:spcBef>
                  <a:spcPct val="0"/>
                </a:spcBef>
              </a:pPr>
              <a:r>
                <a:rPr lang="en-US" sz="5000" spc="50">
                  <a:solidFill>
                    <a:srgbClr val="FFFFFF"/>
                  </a:solidFill>
                  <a:latin typeface="DM Sans Italics"/>
                </a:rPr>
                <a:t>Objectives</a:t>
              </a:r>
            </a:p>
          </p:txBody>
        </p:sp>
      </p:grpSp>
      <p:sp>
        <p:nvSpPr>
          <p:cNvPr id="11" name="Freeform 11"/>
          <p:cNvSpPr/>
          <p:nvPr/>
        </p:nvSpPr>
        <p:spPr>
          <a:xfrm>
            <a:off x="10858201" y="5429233"/>
            <a:ext cx="5714715" cy="3391522"/>
          </a:xfrm>
          <a:custGeom>
            <a:avLst/>
            <a:gdLst/>
            <a:ahLst/>
            <a:cxnLst/>
            <a:rect l="l" t="t" r="r" b="b"/>
            <a:pathLst>
              <a:path w="5714715" h="3391522">
                <a:moveTo>
                  <a:pt x="0" y="0"/>
                </a:moveTo>
                <a:lnTo>
                  <a:pt x="5714715" y="0"/>
                </a:lnTo>
                <a:lnTo>
                  <a:pt x="5714715" y="3391522"/>
                </a:lnTo>
                <a:lnTo>
                  <a:pt x="0" y="3391522"/>
                </a:lnTo>
                <a:lnTo>
                  <a:pt x="0" y="0"/>
                </a:lnTo>
                <a:close/>
              </a:path>
            </a:pathLst>
          </a:custGeom>
          <a:blipFill>
            <a:blip r:embed="rId5"/>
            <a:stretch>
              <a:fillRect/>
            </a:stretch>
          </a:blipFill>
        </p:spPr>
        <p:txBody>
          <a:bodyPr/>
          <a:lstStyle/>
          <a:p>
            <a:endParaRPr lang="zh-CN" altLang="en-US"/>
          </a:p>
        </p:txBody>
      </p:sp>
      <p:sp>
        <p:nvSpPr>
          <p:cNvPr id="12" name="TextBox 12"/>
          <p:cNvSpPr txBox="1"/>
          <p:nvPr/>
        </p:nvSpPr>
        <p:spPr>
          <a:xfrm>
            <a:off x="2753035" y="1721302"/>
            <a:ext cx="5460321" cy="1054228"/>
          </a:xfrm>
          <a:prstGeom prst="rect">
            <a:avLst/>
          </a:prstGeom>
        </p:spPr>
        <p:txBody>
          <a:bodyPr lIns="0" tIns="0" rIns="0" bIns="0" rtlCol="0" anchor="t">
            <a:spAutoFit/>
          </a:bodyPr>
          <a:lstStyle/>
          <a:p>
            <a:pPr>
              <a:lnSpc>
                <a:spcPts val="4208"/>
              </a:lnSpc>
            </a:pPr>
            <a:r>
              <a:rPr lang="en-US" sz="3049" spc="298" dirty="0">
                <a:solidFill>
                  <a:srgbClr val="FFFFFF"/>
                </a:solidFill>
                <a:latin typeface="Oswald Bold"/>
              </a:rPr>
              <a:t>KEY INFOSEC OBJECTIVES</a:t>
            </a:r>
          </a:p>
          <a:p>
            <a:pPr algn="ctr">
              <a:lnSpc>
                <a:spcPts val="4208"/>
              </a:lnSpc>
            </a:pPr>
            <a:endParaRPr lang="en-US" sz="3049" spc="298" dirty="0">
              <a:solidFill>
                <a:srgbClr val="FFFFFF"/>
              </a:solidFill>
              <a:latin typeface="Oswald Bold"/>
            </a:endParaRPr>
          </a:p>
        </p:txBody>
      </p:sp>
      <p:sp>
        <p:nvSpPr>
          <p:cNvPr id="13" name="TextBox 13"/>
          <p:cNvSpPr txBox="1"/>
          <p:nvPr/>
        </p:nvSpPr>
        <p:spPr>
          <a:xfrm>
            <a:off x="2198494" y="3585672"/>
            <a:ext cx="7412075" cy="6186487"/>
          </a:xfrm>
          <a:prstGeom prst="rect">
            <a:avLst/>
          </a:prstGeom>
        </p:spPr>
        <p:txBody>
          <a:bodyPr lIns="0" tIns="0" rIns="0" bIns="0" rtlCol="0" anchor="t">
            <a:spAutoFit/>
          </a:bodyPr>
          <a:lstStyle/>
          <a:p>
            <a:pPr marL="863599" lvl="1" indent="-431800">
              <a:lnSpc>
                <a:spcPts val="8439"/>
              </a:lnSpc>
              <a:buFont typeface="Arial"/>
              <a:buChar char="•"/>
            </a:pPr>
            <a:r>
              <a:rPr lang="en-US" sz="3999" spc="391">
                <a:solidFill>
                  <a:srgbClr val="231F20"/>
                </a:solidFill>
                <a:latin typeface="Open Sauce"/>
              </a:rPr>
              <a:t>Confidentiality</a:t>
            </a:r>
          </a:p>
          <a:p>
            <a:pPr marL="863599" lvl="1" indent="-431800">
              <a:lnSpc>
                <a:spcPts val="8439"/>
              </a:lnSpc>
              <a:buFont typeface="Arial"/>
              <a:buChar char="•"/>
            </a:pPr>
            <a:r>
              <a:rPr lang="en-US" sz="3999" spc="391">
                <a:solidFill>
                  <a:srgbClr val="231F20"/>
                </a:solidFill>
                <a:latin typeface="Open Sauce"/>
              </a:rPr>
              <a:t>Integrity</a:t>
            </a:r>
          </a:p>
          <a:p>
            <a:pPr marL="863599" lvl="1" indent="-431800">
              <a:lnSpc>
                <a:spcPts val="8439"/>
              </a:lnSpc>
              <a:buFont typeface="Arial"/>
              <a:buChar char="•"/>
            </a:pPr>
            <a:r>
              <a:rPr lang="en-US" sz="3999" spc="391">
                <a:solidFill>
                  <a:srgbClr val="231F20"/>
                </a:solidFill>
                <a:latin typeface="Open Sauce"/>
              </a:rPr>
              <a:t>Availability</a:t>
            </a:r>
          </a:p>
          <a:p>
            <a:pPr marL="863599" lvl="1" indent="-431800">
              <a:lnSpc>
                <a:spcPts val="8439"/>
              </a:lnSpc>
              <a:buFont typeface="Arial"/>
              <a:buChar char="•"/>
            </a:pPr>
            <a:r>
              <a:rPr lang="en-US" sz="3999" spc="391">
                <a:solidFill>
                  <a:srgbClr val="231F20"/>
                </a:solidFill>
                <a:latin typeface="Open Sauce"/>
              </a:rPr>
              <a:t>Authenticity</a:t>
            </a:r>
          </a:p>
          <a:p>
            <a:pPr marL="863599" lvl="1" indent="-431800">
              <a:lnSpc>
                <a:spcPts val="8439"/>
              </a:lnSpc>
              <a:buFont typeface="Arial"/>
              <a:buChar char="•"/>
            </a:pPr>
            <a:r>
              <a:rPr lang="en-US" sz="3999" spc="391">
                <a:solidFill>
                  <a:srgbClr val="231F20"/>
                </a:solidFill>
                <a:latin typeface="Open Sauce"/>
              </a:rPr>
              <a:t>Compliance</a:t>
            </a:r>
          </a:p>
          <a:p>
            <a:pPr algn="l">
              <a:lnSpc>
                <a:spcPts val="7385"/>
              </a:lnSpc>
            </a:pPr>
            <a:endParaRPr lang="en-US" sz="3999" spc="391">
              <a:solidFill>
                <a:srgbClr val="231F20"/>
              </a:solidFill>
              <a:latin typeface="Open Sauce"/>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TextBox 2"/>
          <p:cNvSpPr txBox="1"/>
          <p:nvPr/>
        </p:nvSpPr>
        <p:spPr>
          <a:xfrm>
            <a:off x="3120839" y="4289068"/>
            <a:ext cx="12517126" cy="2430780"/>
          </a:xfrm>
          <a:prstGeom prst="rect">
            <a:avLst/>
          </a:prstGeom>
        </p:spPr>
        <p:txBody>
          <a:bodyPr lIns="0" tIns="0" rIns="0" bIns="0" rtlCol="0" anchor="t">
            <a:spAutoFit/>
          </a:bodyPr>
          <a:lstStyle/>
          <a:p>
            <a:pPr algn="ctr">
              <a:lnSpc>
                <a:spcPts val="11040"/>
              </a:lnSpc>
            </a:pPr>
            <a:r>
              <a:rPr lang="en-US" sz="8000" spc="784">
                <a:solidFill>
                  <a:srgbClr val="231F20"/>
                </a:solidFill>
                <a:latin typeface="DM Sans Bold"/>
              </a:rPr>
              <a:t>BASIC OUTCOMES </a:t>
            </a:r>
          </a:p>
          <a:p>
            <a:pPr algn="ctr">
              <a:lnSpc>
                <a:spcPts val="8280"/>
              </a:lnSpc>
            </a:pPr>
            <a:r>
              <a:rPr lang="en-US" sz="6000" spc="588">
                <a:solidFill>
                  <a:srgbClr val="231F20"/>
                </a:solidFill>
                <a:latin typeface="DM Sans"/>
              </a:rPr>
              <a:t>OF INFOSEC GOVERNANCE</a:t>
            </a:r>
          </a:p>
        </p:txBody>
      </p:sp>
      <p:grpSp>
        <p:nvGrpSpPr>
          <p:cNvPr id="3" name="Group 3"/>
          <p:cNvGrpSpPr/>
          <p:nvPr/>
        </p:nvGrpSpPr>
        <p:grpSpPr>
          <a:xfrm>
            <a:off x="7570659" y="1028700"/>
            <a:ext cx="3146683" cy="2667081"/>
            <a:chOff x="0" y="0"/>
            <a:chExt cx="4195577" cy="3556109"/>
          </a:xfrm>
        </p:grpSpPr>
        <p:grpSp>
          <p:nvGrpSpPr>
            <p:cNvPr id="4" name="Group 4"/>
            <p:cNvGrpSpPr/>
            <p:nvPr/>
          </p:nvGrpSpPr>
          <p:grpSpPr>
            <a:xfrm>
              <a:off x="0" y="0"/>
              <a:ext cx="4195577" cy="3556109"/>
              <a:chOff x="0" y="0"/>
              <a:chExt cx="828756" cy="702441"/>
            </a:xfrm>
          </p:grpSpPr>
          <p:sp>
            <p:nvSpPr>
              <p:cNvPr id="5" name="Freeform 5"/>
              <p:cNvSpPr/>
              <p:nvPr/>
            </p:nvSpPr>
            <p:spPr>
              <a:xfrm>
                <a:off x="0" y="0"/>
                <a:ext cx="828756" cy="702441"/>
              </a:xfrm>
              <a:custGeom>
                <a:avLst/>
                <a:gdLst/>
                <a:ahLst/>
                <a:cxnLst/>
                <a:rect l="l" t="t" r="r" b="b"/>
                <a:pathLst>
                  <a:path w="828756" h="702441">
                    <a:moveTo>
                      <a:pt x="0" y="0"/>
                    </a:moveTo>
                    <a:lnTo>
                      <a:pt x="828756" y="0"/>
                    </a:lnTo>
                    <a:lnTo>
                      <a:pt x="828756" y="702441"/>
                    </a:lnTo>
                    <a:lnTo>
                      <a:pt x="0" y="702441"/>
                    </a:lnTo>
                    <a:close/>
                  </a:path>
                </a:pathLst>
              </a:custGeom>
              <a:solidFill>
                <a:srgbClr val="CCCCCC"/>
              </a:solidFill>
            </p:spPr>
            <p:txBody>
              <a:bodyPr/>
              <a:lstStyle/>
              <a:p>
                <a:endParaRPr lang="zh-CN" altLang="en-US"/>
              </a:p>
            </p:txBody>
          </p:sp>
          <p:sp>
            <p:nvSpPr>
              <p:cNvPr id="6" name="TextBox 6"/>
              <p:cNvSpPr txBox="1"/>
              <p:nvPr/>
            </p:nvSpPr>
            <p:spPr>
              <a:xfrm>
                <a:off x="0" y="-19050"/>
                <a:ext cx="828756" cy="721491"/>
              </a:xfrm>
              <a:prstGeom prst="rect">
                <a:avLst/>
              </a:prstGeom>
            </p:spPr>
            <p:txBody>
              <a:bodyPr lIns="50800" tIns="50800" rIns="50800" bIns="50800" rtlCol="0" anchor="ctr"/>
              <a:lstStyle/>
              <a:p>
                <a:pPr algn="ctr">
                  <a:lnSpc>
                    <a:spcPts val="2859"/>
                  </a:lnSpc>
                </a:pPr>
                <a:endParaRPr/>
              </a:p>
            </p:txBody>
          </p:sp>
        </p:grpSp>
        <p:sp>
          <p:nvSpPr>
            <p:cNvPr id="7" name="TextBox 7"/>
            <p:cNvSpPr txBox="1"/>
            <p:nvPr/>
          </p:nvSpPr>
          <p:spPr>
            <a:xfrm>
              <a:off x="908011" y="768404"/>
              <a:ext cx="2379556" cy="2091171"/>
            </a:xfrm>
            <a:prstGeom prst="rect">
              <a:avLst/>
            </a:prstGeom>
          </p:spPr>
          <p:txBody>
            <a:bodyPr lIns="0" tIns="0" rIns="0" bIns="0" rtlCol="0" anchor="t">
              <a:spAutoFit/>
            </a:bodyPr>
            <a:lstStyle/>
            <a:p>
              <a:pPr algn="ctr">
                <a:lnSpc>
                  <a:spcPts val="11999"/>
                </a:lnSpc>
              </a:pPr>
              <a:r>
                <a:rPr lang="en-US" sz="12000" dirty="0">
                  <a:solidFill>
                    <a:srgbClr val="363636"/>
                  </a:solidFill>
                  <a:latin typeface="Nyala" panose="02000504070300020003" pitchFamily="2" charset="0"/>
                </a:rPr>
                <a:t>03</a:t>
              </a:r>
            </a:p>
          </p:txBody>
        </p:sp>
      </p:grpSp>
      <p:sp>
        <p:nvSpPr>
          <p:cNvPr id="8" name="Freeform 8"/>
          <p:cNvSpPr/>
          <p:nvPr/>
        </p:nvSpPr>
        <p:spPr>
          <a:xfrm rot="7659121">
            <a:off x="-4012602" y="5585714"/>
            <a:ext cx="7629294" cy="7828566"/>
          </a:xfrm>
          <a:custGeom>
            <a:avLst/>
            <a:gdLst/>
            <a:ahLst/>
            <a:cxnLst/>
            <a:rect l="l" t="t" r="r" b="b"/>
            <a:pathLst>
              <a:path w="7629294" h="7828566">
                <a:moveTo>
                  <a:pt x="0" y="0"/>
                </a:moveTo>
                <a:lnTo>
                  <a:pt x="7629294" y="0"/>
                </a:lnTo>
                <a:lnTo>
                  <a:pt x="7629294" y="7828566"/>
                </a:lnTo>
                <a:lnTo>
                  <a:pt x="0" y="78285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
        <p:nvSpPr>
          <p:cNvPr id="9" name="Freeform 9"/>
          <p:cNvSpPr/>
          <p:nvPr/>
        </p:nvSpPr>
        <p:spPr>
          <a:xfrm rot="2016048">
            <a:off x="12243487" y="-1005305"/>
            <a:ext cx="10749463" cy="2687366"/>
          </a:xfrm>
          <a:custGeom>
            <a:avLst/>
            <a:gdLst/>
            <a:ahLst/>
            <a:cxnLst/>
            <a:rect l="l" t="t" r="r" b="b"/>
            <a:pathLst>
              <a:path w="10749463" h="2687366">
                <a:moveTo>
                  <a:pt x="0" y="0"/>
                </a:moveTo>
                <a:lnTo>
                  <a:pt x="10749463" y="0"/>
                </a:lnTo>
                <a:lnTo>
                  <a:pt x="10749463" y="2687365"/>
                </a:lnTo>
                <a:lnTo>
                  <a:pt x="0" y="268736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zh-CN"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Freeform 2"/>
          <p:cNvSpPr/>
          <p:nvPr/>
        </p:nvSpPr>
        <p:spPr>
          <a:xfrm rot="887923">
            <a:off x="-2683214" y="7543802"/>
            <a:ext cx="13977230" cy="14342307"/>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grpSp>
        <p:nvGrpSpPr>
          <p:cNvPr id="3" name="Group 3"/>
          <p:cNvGrpSpPr/>
          <p:nvPr/>
        </p:nvGrpSpPr>
        <p:grpSpPr>
          <a:xfrm>
            <a:off x="-224419" y="-1349021"/>
            <a:ext cx="2094695" cy="2377721"/>
            <a:chOff x="0" y="0"/>
            <a:chExt cx="551689" cy="626231"/>
          </a:xfrm>
        </p:grpSpPr>
        <p:sp>
          <p:nvSpPr>
            <p:cNvPr id="4" name="Freeform 4"/>
            <p:cNvSpPr/>
            <p:nvPr/>
          </p:nvSpPr>
          <p:spPr>
            <a:xfrm>
              <a:off x="0" y="0"/>
              <a:ext cx="551689" cy="626231"/>
            </a:xfrm>
            <a:custGeom>
              <a:avLst/>
              <a:gdLst/>
              <a:ahLst/>
              <a:cxnLst/>
              <a:rect l="l" t="t" r="r" b="b"/>
              <a:pathLst>
                <a:path w="551689" h="626231">
                  <a:moveTo>
                    <a:pt x="0" y="0"/>
                  </a:moveTo>
                  <a:lnTo>
                    <a:pt x="551689" y="0"/>
                  </a:lnTo>
                  <a:lnTo>
                    <a:pt x="551689" y="626231"/>
                  </a:lnTo>
                  <a:lnTo>
                    <a:pt x="0" y="626231"/>
                  </a:lnTo>
                  <a:close/>
                </a:path>
              </a:pathLst>
            </a:custGeom>
            <a:solidFill>
              <a:srgbClr val="CCCCCC"/>
            </a:solidFill>
          </p:spPr>
          <p:txBody>
            <a:bodyPr/>
            <a:lstStyle/>
            <a:p>
              <a:endParaRPr lang="zh-CN" altLang="en-US"/>
            </a:p>
          </p:txBody>
        </p:sp>
        <p:sp>
          <p:nvSpPr>
            <p:cNvPr id="5" name="TextBox 5"/>
            <p:cNvSpPr txBox="1"/>
            <p:nvPr/>
          </p:nvSpPr>
          <p:spPr>
            <a:xfrm>
              <a:off x="0" y="-19050"/>
              <a:ext cx="551689" cy="645281"/>
            </a:xfrm>
            <a:prstGeom prst="rect">
              <a:avLst/>
            </a:prstGeom>
          </p:spPr>
          <p:txBody>
            <a:bodyPr lIns="50800" tIns="50800" rIns="50800" bIns="50800" rtlCol="0" anchor="ctr"/>
            <a:lstStyle/>
            <a:p>
              <a:pPr algn="ctr">
                <a:lnSpc>
                  <a:spcPts val="2859"/>
                </a:lnSpc>
              </a:pPr>
              <a:endParaRPr/>
            </a:p>
          </p:txBody>
        </p:sp>
      </p:grpSp>
      <p:grpSp>
        <p:nvGrpSpPr>
          <p:cNvPr id="6" name="Group 6"/>
          <p:cNvGrpSpPr/>
          <p:nvPr/>
        </p:nvGrpSpPr>
        <p:grpSpPr>
          <a:xfrm>
            <a:off x="1395283" y="3747548"/>
            <a:ext cx="5370474" cy="2235886"/>
            <a:chOff x="0" y="0"/>
            <a:chExt cx="7160633" cy="2981181"/>
          </a:xfrm>
        </p:grpSpPr>
        <p:grpSp>
          <p:nvGrpSpPr>
            <p:cNvPr id="7" name="Group 7"/>
            <p:cNvGrpSpPr/>
            <p:nvPr/>
          </p:nvGrpSpPr>
          <p:grpSpPr>
            <a:xfrm>
              <a:off x="0" y="0"/>
              <a:ext cx="6636805" cy="2981181"/>
              <a:chOff x="0" y="0"/>
              <a:chExt cx="2047782" cy="919842"/>
            </a:xfrm>
          </p:grpSpPr>
          <p:sp>
            <p:nvSpPr>
              <p:cNvPr id="8" name="Freeform 8"/>
              <p:cNvSpPr/>
              <p:nvPr/>
            </p:nvSpPr>
            <p:spPr>
              <a:xfrm>
                <a:off x="0" y="0"/>
                <a:ext cx="2047782" cy="919842"/>
              </a:xfrm>
              <a:custGeom>
                <a:avLst/>
                <a:gdLst/>
                <a:ahLst/>
                <a:cxnLst/>
                <a:rect l="l" t="t" r="r" b="b"/>
                <a:pathLst>
                  <a:path w="2047782" h="919842">
                    <a:moveTo>
                      <a:pt x="2047782" y="0"/>
                    </a:moveTo>
                    <a:lnTo>
                      <a:pt x="0" y="0"/>
                    </a:lnTo>
                    <a:lnTo>
                      <a:pt x="0" y="731882"/>
                    </a:lnTo>
                    <a:lnTo>
                      <a:pt x="157480" y="731882"/>
                    </a:lnTo>
                    <a:lnTo>
                      <a:pt x="157480" y="919842"/>
                    </a:lnTo>
                    <a:lnTo>
                      <a:pt x="463550" y="731882"/>
                    </a:lnTo>
                    <a:lnTo>
                      <a:pt x="2047782" y="731882"/>
                    </a:lnTo>
                    <a:lnTo>
                      <a:pt x="2047782" y="0"/>
                    </a:lnTo>
                    <a:close/>
                  </a:path>
                </a:pathLst>
              </a:custGeom>
              <a:solidFill>
                <a:srgbClr val="CCCCCC"/>
              </a:solidFill>
            </p:spPr>
            <p:txBody>
              <a:bodyPr/>
              <a:lstStyle/>
              <a:p>
                <a:endParaRPr lang="zh-CN" altLang="en-US"/>
              </a:p>
            </p:txBody>
          </p:sp>
          <p:sp>
            <p:nvSpPr>
              <p:cNvPr id="9" name="TextBox 9"/>
              <p:cNvSpPr txBox="1"/>
              <p:nvPr/>
            </p:nvSpPr>
            <p:spPr>
              <a:xfrm>
                <a:off x="0" y="-19050"/>
                <a:ext cx="2047782" cy="748392"/>
              </a:xfrm>
              <a:prstGeom prst="rect">
                <a:avLst/>
              </a:prstGeom>
            </p:spPr>
            <p:txBody>
              <a:bodyPr lIns="50800" tIns="50800" rIns="50800" bIns="50800" rtlCol="0" anchor="ctr"/>
              <a:lstStyle/>
              <a:p>
                <a:pPr algn="ctr">
                  <a:lnSpc>
                    <a:spcPts val="2859"/>
                  </a:lnSpc>
                </a:pPr>
                <a:endParaRPr/>
              </a:p>
            </p:txBody>
          </p:sp>
        </p:grpSp>
        <p:sp>
          <p:nvSpPr>
            <p:cNvPr id="10" name="TextBox 10"/>
            <p:cNvSpPr txBox="1"/>
            <p:nvPr/>
          </p:nvSpPr>
          <p:spPr>
            <a:xfrm>
              <a:off x="1588528" y="701136"/>
              <a:ext cx="5572105" cy="881474"/>
            </a:xfrm>
            <a:prstGeom prst="rect">
              <a:avLst/>
            </a:prstGeom>
          </p:spPr>
          <p:txBody>
            <a:bodyPr lIns="0" tIns="0" rIns="0" bIns="0" rtlCol="0" anchor="t">
              <a:spAutoFit/>
            </a:bodyPr>
            <a:lstStyle/>
            <a:p>
              <a:pPr>
                <a:lnSpc>
                  <a:spcPts val="5591"/>
                </a:lnSpc>
              </a:pPr>
              <a:r>
                <a:rPr lang="en-US" sz="3994">
                  <a:solidFill>
                    <a:srgbClr val="000000"/>
                  </a:solidFill>
                  <a:latin typeface="DM Sans Bold"/>
                </a:rPr>
                <a:t>Confidentiality</a:t>
              </a:r>
            </a:p>
          </p:txBody>
        </p:sp>
        <p:sp>
          <p:nvSpPr>
            <p:cNvPr id="11" name="Freeform 11"/>
            <p:cNvSpPr/>
            <p:nvPr/>
          </p:nvSpPr>
          <p:spPr>
            <a:xfrm>
              <a:off x="268167" y="609504"/>
              <a:ext cx="1146196" cy="1140937"/>
            </a:xfrm>
            <a:custGeom>
              <a:avLst/>
              <a:gdLst/>
              <a:ahLst/>
              <a:cxnLst/>
              <a:rect l="l" t="t" r="r" b="b"/>
              <a:pathLst>
                <a:path w="1146196" h="1140937">
                  <a:moveTo>
                    <a:pt x="0" y="0"/>
                  </a:moveTo>
                  <a:lnTo>
                    <a:pt x="1146196" y="0"/>
                  </a:lnTo>
                  <a:lnTo>
                    <a:pt x="1146196" y="1140937"/>
                  </a:lnTo>
                  <a:lnTo>
                    <a:pt x="0" y="1140937"/>
                  </a:lnTo>
                  <a:lnTo>
                    <a:pt x="0" y="0"/>
                  </a:lnTo>
                  <a:close/>
                </a:path>
              </a:pathLst>
            </a:custGeom>
            <a:blipFill>
              <a:blip r:embed="rId4"/>
              <a:stretch>
                <a:fillRect l="-199831" t="-453379" r="-657222" b="-588873"/>
              </a:stretch>
            </a:blipFill>
          </p:spPr>
          <p:txBody>
            <a:bodyPr/>
            <a:lstStyle/>
            <a:p>
              <a:endParaRPr lang="zh-CN" altLang="en-US"/>
            </a:p>
          </p:txBody>
        </p:sp>
      </p:grpSp>
      <p:sp>
        <p:nvSpPr>
          <p:cNvPr id="12" name="TextBox 12"/>
          <p:cNvSpPr txBox="1"/>
          <p:nvPr/>
        </p:nvSpPr>
        <p:spPr>
          <a:xfrm>
            <a:off x="1870276" y="1152525"/>
            <a:ext cx="13231863" cy="1856740"/>
          </a:xfrm>
          <a:prstGeom prst="rect">
            <a:avLst/>
          </a:prstGeom>
        </p:spPr>
        <p:txBody>
          <a:bodyPr lIns="0" tIns="0" rIns="0" bIns="0" rtlCol="0" anchor="t">
            <a:spAutoFit/>
          </a:bodyPr>
          <a:lstStyle/>
          <a:p>
            <a:pPr>
              <a:lnSpc>
                <a:spcPts val="8320"/>
              </a:lnSpc>
            </a:pPr>
            <a:r>
              <a:rPr lang="en-US" sz="8000" spc="784">
                <a:solidFill>
                  <a:srgbClr val="231F20"/>
                </a:solidFill>
                <a:latin typeface="Oswald"/>
              </a:rPr>
              <a:t>Five Outcomes </a:t>
            </a:r>
          </a:p>
          <a:p>
            <a:pPr marL="0" lvl="0" indent="0">
              <a:lnSpc>
                <a:spcPts val="6240"/>
              </a:lnSpc>
            </a:pPr>
            <a:r>
              <a:rPr lang="en-US" sz="6000">
                <a:solidFill>
                  <a:srgbClr val="231F20"/>
                </a:solidFill>
                <a:latin typeface="DM Sans"/>
              </a:rPr>
              <a:t>of InfoSec Governance</a:t>
            </a:r>
          </a:p>
        </p:txBody>
      </p:sp>
      <p:grpSp>
        <p:nvGrpSpPr>
          <p:cNvPr id="13" name="Group 13"/>
          <p:cNvGrpSpPr/>
          <p:nvPr/>
        </p:nvGrpSpPr>
        <p:grpSpPr>
          <a:xfrm>
            <a:off x="6928235" y="3747548"/>
            <a:ext cx="4977603" cy="2235886"/>
            <a:chOff x="0" y="0"/>
            <a:chExt cx="6636805" cy="2981181"/>
          </a:xfrm>
        </p:grpSpPr>
        <p:grpSp>
          <p:nvGrpSpPr>
            <p:cNvPr id="14" name="Group 14"/>
            <p:cNvGrpSpPr/>
            <p:nvPr/>
          </p:nvGrpSpPr>
          <p:grpSpPr>
            <a:xfrm>
              <a:off x="0" y="0"/>
              <a:ext cx="6636805" cy="2981181"/>
              <a:chOff x="0" y="0"/>
              <a:chExt cx="2047782" cy="919842"/>
            </a:xfrm>
          </p:grpSpPr>
          <p:sp>
            <p:nvSpPr>
              <p:cNvPr id="15" name="Freeform 15"/>
              <p:cNvSpPr/>
              <p:nvPr/>
            </p:nvSpPr>
            <p:spPr>
              <a:xfrm>
                <a:off x="0" y="0"/>
                <a:ext cx="2047782" cy="919842"/>
              </a:xfrm>
              <a:custGeom>
                <a:avLst/>
                <a:gdLst/>
                <a:ahLst/>
                <a:cxnLst/>
                <a:rect l="l" t="t" r="r" b="b"/>
                <a:pathLst>
                  <a:path w="2047782" h="919842">
                    <a:moveTo>
                      <a:pt x="2047782" y="0"/>
                    </a:moveTo>
                    <a:lnTo>
                      <a:pt x="0" y="0"/>
                    </a:lnTo>
                    <a:lnTo>
                      <a:pt x="0" y="731882"/>
                    </a:lnTo>
                    <a:lnTo>
                      <a:pt x="157480" y="731882"/>
                    </a:lnTo>
                    <a:lnTo>
                      <a:pt x="157480" y="919842"/>
                    </a:lnTo>
                    <a:lnTo>
                      <a:pt x="463550" y="731882"/>
                    </a:lnTo>
                    <a:lnTo>
                      <a:pt x="2047782" y="731882"/>
                    </a:lnTo>
                    <a:lnTo>
                      <a:pt x="2047782" y="0"/>
                    </a:lnTo>
                    <a:close/>
                  </a:path>
                </a:pathLst>
              </a:custGeom>
              <a:solidFill>
                <a:srgbClr val="CCCCCC"/>
              </a:solidFill>
            </p:spPr>
            <p:txBody>
              <a:bodyPr/>
              <a:lstStyle/>
              <a:p>
                <a:endParaRPr lang="zh-CN" altLang="en-US"/>
              </a:p>
            </p:txBody>
          </p:sp>
          <p:sp>
            <p:nvSpPr>
              <p:cNvPr id="16" name="TextBox 16"/>
              <p:cNvSpPr txBox="1"/>
              <p:nvPr/>
            </p:nvSpPr>
            <p:spPr>
              <a:xfrm>
                <a:off x="0" y="-9525"/>
                <a:ext cx="2047782" cy="738867"/>
              </a:xfrm>
              <a:prstGeom prst="rect">
                <a:avLst/>
              </a:prstGeom>
            </p:spPr>
            <p:txBody>
              <a:bodyPr lIns="50800" tIns="50800" rIns="50800" bIns="50800" rtlCol="0" anchor="ctr"/>
              <a:lstStyle/>
              <a:p>
                <a:pPr algn="ctr">
                  <a:lnSpc>
                    <a:spcPts val="2860"/>
                  </a:lnSpc>
                </a:pPr>
                <a:endParaRPr/>
              </a:p>
            </p:txBody>
          </p:sp>
        </p:grpSp>
        <p:sp>
          <p:nvSpPr>
            <p:cNvPr id="17" name="TextBox 17"/>
            <p:cNvSpPr txBox="1"/>
            <p:nvPr/>
          </p:nvSpPr>
          <p:spPr>
            <a:xfrm>
              <a:off x="1674342" y="671053"/>
              <a:ext cx="3108819" cy="881474"/>
            </a:xfrm>
            <a:prstGeom prst="rect">
              <a:avLst/>
            </a:prstGeom>
          </p:spPr>
          <p:txBody>
            <a:bodyPr lIns="0" tIns="0" rIns="0" bIns="0" rtlCol="0" anchor="t">
              <a:spAutoFit/>
            </a:bodyPr>
            <a:lstStyle/>
            <a:p>
              <a:pPr>
                <a:lnSpc>
                  <a:spcPts val="5591"/>
                </a:lnSpc>
              </a:pPr>
              <a:r>
                <a:rPr lang="en-US" sz="3994">
                  <a:solidFill>
                    <a:srgbClr val="000000"/>
                  </a:solidFill>
                  <a:latin typeface="DM Sans Bold"/>
                </a:rPr>
                <a:t>Integrity</a:t>
              </a:r>
            </a:p>
          </p:txBody>
        </p:sp>
        <p:sp>
          <p:nvSpPr>
            <p:cNvPr id="18" name="Freeform 18"/>
            <p:cNvSpPr/>
            <p:nvPr/>
          </p:nvSpPr>
          <p:spPr>
            <a:xfrm>
              <a:off x="303794" y="590164"/>
              <a:ext cx="1124614" cy="1119454"/>
            </a:xfrm>
            <a:custGeom>
              <a:avLst/>
              <a:gdLst/>
              <a:ahLst/>
              <a:cxnLst/>
              <a:rect l="l" t="t" r="r" b="b"/>
              <a:pathLst>
                <a:path w="1124614" h="1119454">
                  <a:moveTo>
                    <a:pt x="0" y="0"/>
                  </a:moveTo>
                  <a:lnTo>
                    <a:pt x="1124614" y="0"/>
                  </a:lnTo>
                  <a:lnTo>
                    <a:pt x="1124614" y="1119453"/>
                  </a:lnTo>
                  <a:lnTo>
                    <a:pt x="0" y="1119453"/>
                  </a:lnTo>
                  <a:lnTo>
                    <a:pt x="0" y="0"/>
                  </a:lnTo>
                  <a:close/>
                </a:path>
              </a:pathLst>
            </a:custGeom>
            <a:blipFill>
              <a:blip r:embed="rId4"/>
              <a:stretch>
                <a:fillRect l="-659442" t="-780634" r="-197610" b="-261618"/>
              </a:stretch>
            </a:blipFill>
          </p:spPr>
          <p:txBody>
            <a:bodyPr/>
            <a:lstStyle/>
            <a:p>
              <a:endParaRPr lang="zh-CN" altLang="en-US"/>
            </a:p>
          </p:txBody>
        </p:sp>
      </p:grpSp>
      <p:grpSp>
        <p:nvGrpSpPr>
          <p:cNvPr id="19" name="Group 19"/>
          <p:cNvGrpSpPr/>
          <p:nvPr/>
        </p:nvGrpSpPr>
        <p:grpSpPr>
          <a:xfrm>
            <a:off x="12584427" y="7219489"/>
            <a:ext cx="5370947" cy="2236082"/>
            <a:chOff x="0" y="0"/>
            <a:chExt cx="7161262" cy="2981443"/>
          </a:xfrm>
        </p:grpSpPr>
        <p:grpSp>
          <p:nvGrpSpPr>
            <p:cNvPr id="20" name="Group 20"/>
            <p:cNvGrpSpPr/>
            <p:nvPr/>
          </p:nvGrpSpPr>
          <p:grpSpPr>
            <a:xfrm>
              <a:off x="0" y="0"/>
              <a:ext cx="6637388" cy="2981443"/>
              <a:chOff x="0" y="0"/>
              <a:chExt cx="2047782" cy="919842"/>
            </a:xfrm>
          </p:grpSpPr>
          <p:sp>
            <p:nvSpPr>
              <p:cNvPr id="21" name="Freeform 21"/>
              <p:cNvSpPr/>
              <p:nvPr/>
            </p:nvSpPr>
            <p:spPr>
              <a:xfrm>
                <a:off x="0" y="0"/>
                <a:ext cx="2047782" cy="919842"/>
              </a:xfrm>
              <a:custGeom>
                <a:avLst/>
                <a:gdLst/>
                <a:ahLst/>
                <a:cxnLst/>
                <a:rect l="l" t="t" r="r" b="b"/>
                <a:pathLst>
                  <a:path w="2047782" h="919842">
                    <a:moveTo>
                      <a:pt x="2047782" y="0"/>
                    </a:moveTo>
                    <a:lnTo>
                      <a:pt x="0" y="0"/>
                    </a:lnTo>
                    <a:lnTo>
                      <a:pt x="0" y="731882"/>
                    </a:lnTo>
                    <a:lnTo>
                      <a:pt x="157480" y="731882"/>
                    </a:lnTo>
                    <a:lnTo>
                      <a:pt x="157480" y="919842"/>
                    </a:lnTo>
                    <a:lnTo>
                      <a:pt x="463550" y="731882"/>
                    </a:lnTo>
                    <a:lnTo>
                      <a:pt x="2047782" y="731882"/>
                    </a:lnTo>
                    <a:lnTo>
                      <a:pt x="2047782" y="0"/>
                    </a:lnTo>
                    <a:close/>
                  </a:path>
                </a:pathLst>
              </a:custGeom>
              <a:solidFill>
                <a:srgbClr val="CCCCCC"/>
              </a:solidFill>
            </p:spPr>
            <p:txBody>
              <a:bodyPr/>
              <a:lstStyle/>
              <a:p>
                <a:endParaRPr lang="zh-CN" altLang="en-US"/>
              </a:p>
            </p:txBody>
          </p:sp>
          <p:sp>
            <p:nvSpPr>
              <p:cNvPr id="22" name="TextBox 22"/>
              <p:cNvSpPr txBox="1"/>
              <p:nvPr/>
            </p:nvSpPr>
            <p:spPr>
              <a:xfrm>
                <a:off x="0" y="-9525"/>
                <a:ext cx="2047782" cy="738867"/>
              </a:xfrm>
              <a:prstGeom prst="rect">
                <a:avLst/>
              </a:prstGeom>
            </p:spPr>
            <p:txBody>
              <a:bodyPr lIns="50800" tIns="50800" rIns="50800" bIns="50800" rtlCol="0" anchor="ctr"/>
              <a:lstStyle/>
              <a:p>
                <a:pPr algn="ctr">
                  <a:lnSpc>
                    <a:spcPts val="2860"/>
                  </a:lnSpc>
                </a:pPr>
                <a:endParaRPr/>
              </a:p>
            </p:txBody>
          </p:sp>
        </p:grpSp>
        <p:sp>
          <p:nvSpPr>
            <p:cNvPr id="23" name="Freeform 23"/>
            <p:cNvSpPr/>
            <p:nvPr/>
          </p:nvSpPr>
          <p:spPr>
            <a:xfrm>
              <a:off x="287080" y="647993"/>
              <a:ext cx="1069073" cy="1064168"/>
            </a:xfrm>
            <a:custGeom>
              <a:avLst/>
              <a:gdLst/>
              <a:ahLst/>
              <a:cxnLst/>
              <a:rect l="l" t="t" r="r" b="b"/>
              <a:pathLst>
                <a:path w="1069073" h="1064168">
                  <a:moveTo>
                    <a:pt x="0" y="0"/>
                  </a:moveTo>
                  <a:lnTo>
                    <a:pt x="1069073" y="0"/>
                  </a:lnTo>
                  <a:lnTo>
                    <a:pt x="1069073" y="1064168"/>
                  </a:lnTo>
                  <a:lnTo>
                    <a:pt x="0" y="1064168"/>
                  </a:lnTo>
                  <a:lnTo>
                    <a:pt x="0" y="0"/>
                  </a:lnTo>
                  <a:close/>
                </a:path>
              </a:pathLst>
            </a:custGeom>
            <a:blipFill>
              <a:blip r:embed="rId5"/>
              <a:stretch>
                <a:fillRect l="-501798" t="-776647" r="-355255" b="-265604"/>
              </a:stretch>
            </a:blipFill>
          </p:spPr>
          <p:txBody>
            <a:bodyPr/>
            <a:lstStyle/>
            <a:p>
              <a:endParaRPr lang="zh-CN" altLang="en-US"/>
            </a:p>
          </p:txBody>
        </p:sp>
        <p:sp>
          <p:nvSpPr>
            <p:cNvPr id="24" name="TextBox 24"/>
            <p:cNvSpPr txBox="1"/>
            <p:nvPr/>
          </p:nvSpPr>
          <p:spPr>
            <a:xfrm>
              <a:off x="1588667" y="701204"/>
              <a:ext cx="5572595" cy="881545"/>
            </a:xfrm>
            <a:prstGeom prst="rect">
              <a:avLst/>
            </a:prstGeom>
          </p:spPr>
          <p:txBody>
            <a:bodyPr lIns="0" tIns="0" rIns="0" bIns="0" rtlCol="0" anchor="t">
              <a:spAutoFit/>
            </a:bodyPr>
            <a:lstStyle/>
            <a:p>
              <a:pPr>
                <a:lnSpc>
                  <a:spcPts val="5592"/>
                </a:lnSpc>
              </a:pPr>
              <a:r>
                <a:rPr lang="en-US" sz="3994">
                  <a:solidFill>
                    <a:srgbClr val="000000"/>
                  </a:solidFill>
                  <a:latin typeface="DM Sans Bold"/>
                </a:rPr>
                <a:t>Compliance</a:t>
              </a:r>
            </a:p>
          </p:txBody>
        </p:sp>
      </p:grpSp>
      <p:grpSp>
        <p:nvGrpSpPr>
          <p:cNvPr id="25" name="Group 25"/>
          <p:cNvGrpSpPr/>
          <p:nvPr/>
        </p:nvGrpSpPr>
        <p:grpSpPr>
          <a:xfrm>
            <a:off x="12522001" y="3747548"/>
            <a:ext cx="5495799" cy="2235886"/>
            <a:chOff x="0" y="0"/>
            <a:chExt cx="7327732" cy="2981181"/>
          </a:xfrm>
        </p:grpSpPr>
        <p:grpSp>
          <p:nvGrpSpPr>
            <p:cNvPr id="26" name="Group 26"/>
            <p:cNvGrpSpPr/>
            <p:nvPr/>
          </p:nvGrpSpPr>
          <p:grpSpPr>
            <a:xfrm>
              <a:off x="0" y="0"/>
              <a:ext cx="6636805" cy="2981181"/>
              <a:chOff x="0" y="0"/>
              <a:chExt cx="2047782" cy="919842"/>
            </a:xfrm>
          </p:grpSpPr>
          <p:sp>
            <p:nvSpPr>
              <p:cNvPr id="27" name="Freeform 27"/>
              <p:cNvSpPr/>
              <p:nvPr/>
            </p:nvSpPr>
            <p:spPr>
              <a:xfrm>
                <a:off x="0" y="0"/>
                <a:ext cx="2047782" cy="919842"/>
              </a:xfrm>
              <a:custGeom>
                <a:avLst/>
                <a:gdLst/>
                <a:ahLst/>
                <a:cxnLst/>
                <a:rect l="l" t="t" r="r" b="b"/>
                <a:pathLst>
                  <a:path w="2047782" h="919842">
                    <a:moveTo>
                      <a:pt x="2047782" y="0"/>
                    </a:moveTo>
                    <a:lnTo>
                      <a:pt x="0" y="0"/>
                    </a:lnTo>
                    <a:lnTo>
                      <a:pt x="0" y="731882"/>
                    </a:lnTo>
                    <a:lnTo>
                      <a:pt x="157480" y="731882"/>
                    </a:lnTo>
                    <a:lnTo>
                      <a:pt x="157480" y="919842"/>
                    </a:lnTo>
                    <a:lnTo>
                      <a:pt x="463550" y="731882"/>
                    </a:lnTo>
                    <a:lnTo>
                      <a:pt x="2047782" y="731882"/>
                    </a:lnTo>
                    <a:lnTo>
                      <a:pt x="2047782" y="0"/>
                    </a:lnTo>
                    <a:close/>
                  </a:path>
                </a:pathLst>
              </a:custGeom>
              <a:solidFill>
                <a:srgbClr val="CCCCCC"/>
              </a:solidFill>
            </p:spPr>
            <p:txBody>
              <a:bodyPr/>
              <a:lstStyle/>
              <a:p>
                <a:endParaRPr lang="zh-CN" altLang="en-US"/>
              </a:p>
            </p:txBody>
          </p:sp>
          <p:sp>
            <p:nvSpPr>
              <p:cNvPr id="28" name="TextBox 28"/>
              <p:cNvSpPr txBox="1"/>
              <p:nvPr/>
            </p:nvSpPr>
            <p:spPr>
              <a:xfrm>
                <a:off x="0" y="-19050"/>
                <a:ext cx="2047782" cy="748392"/>
              </a:xfrm>
              <a:prstGeom prst="rect">
                <a:avLst/>
              </a:prstGeom>
            </p:spPr>
            <p:txBody>
              <a:bodyPr lIns="50800" tIns="50800" rIns="50800" bIns="50800" rtlCol="0" anchor="ctr"/>
              <a:lstStyle/>
              <a:p>
                <a:pPr algn="ctr">
                  <a:lnSpc>
                    <a:spcPts val="2859"/>
                  </a:lnSpc>
                </a:pPr>
                <a:endParaRPr/>
              </a:p>
            </p:txBody>
          </p:sp>
        </p:grpSp>
        <p:sp>
          <p:nvSpPr>
            <p:cNvPr id="29" name="TextBox 29"/>
            <p:cNvSpPr txBox="1"/>
            <p:nvPr/>
          </p:nvSpPr>
          <p:spPr>
            <a:xfrm>
              <a:off x="1755627" y="713644"/>
              <a:ext cx="5572105" cy="881474"/>
            </a:xfrm>
            <a:prstGeom prst="rect">
              <a:avLst/>
            </a:prstGeom>
          </p:spPr>
          <p:txBody>
            <a:bodyPr lIns="0" tIns="0" rIns="0" bIns="0" rtlCol="0" anchor="t">
              <a:spAutoFit/>
            </a:bodyPr>
            <a:lstStyle/>
            <a:p>
              <a:pPr>
                <a:lnSpc>
                  <a:spcPts val="5591"/>
                </a:lnSpc>
              </a:pPr>
              <a:r>
                <a:rPr lang="en-US" sz="3994">
                  <a:solidFill>
                    <a:srgbClr val="000000"/>
                  </a:solidFill>
                  <a:latin typeface="DM Sans Bold"/>
                </a:rPr>
                <a:t>Authenticity</a:t>
              </a:r>
            </a:p>
          </p:txBody>
        </p:sp>
        <p:sp>
          <p:nvSpPr>
            <p:cNvPr id="30" name="Freeform 30"/>
            <p:cNvSpPr/>
            <p:nvPr/>
          </p:nvSpPr>
          <p:spPr>
            <a:xfrm>
              <a:off x="355532" y="606645"/>
              <a:ext cx="1177074" cy="1171673"/>
            </a:xfrm>
            <a:custGeom>
              <a:avLst/>
              <a:gdLst/>
              <a:ahLst/>
              <a:cxnLst/>
              <a:rect l="l" t="t" r="r" b="b"/>
              <a:pathLst>
                <a:path w="1177074" h="1171673">
                  <a:moveTo>
                    <a:pt x="0" y="0"/>
                  </a:moveTo>
                  <a:lnTo>
                    <a:pt x="1177074" y="0"/>
                  </a:lnTo>
                  <a:lnTo>
                    <a:pt x="1177074" y="1171673"/>
                  </a:lnTo>
                  <a:lnTo>
                    <a:pt x="0" y="1171673"/>
                  </a:lnTo>
                  <a:lnTo>
                    <a:pt x="0" y="0"/>
                  </a:lnTo>
                  <a:close/>
                </a:path>
              </a:pathLst>
            </a:custGeom>
            <a:blipFill>
              <a:blip r:embed="rId4"/>
              <a:stretch>
                <a:fillRect l="-808205" t="-779953" r="-48847" b="-262299"/>
              </a:stretch>
            </a:blipFill>
          </p:spPr>
          <p:txBody>
            <a:bodyPr/>
            <a:lstStyle/>
            <a:p>
              <a:endParaRPr lang="zh-CN" altLang="en-US"/>
            </a:p>
          </p:txBody>
        </p:sp>
      </p:grpSp>
      <p:sp>
        <p:nvSpPr>
          <p:cNvPr id="31" name="Freeform 31"/>
          <p:cNvSpPr/>
          <p:nvPr/>
        </p:nvSpPr>
        <p:spPr>
          <a:xfrm rot="887923">
            <a:off x="13485991" y="-3608134"/>
            <a:ext cx="7032580" cy="7216267"/>
          </a:xfrm>
          <a:custGeom>
            <a:avLst/>
            <a:gdLst/>
            <a:ahLst/>
            <a:cxnLst/>
            <a:rect l="l" t="t" r="r" b="b"/>
            <a:pathLst>
              <a:path w="7032580" h="7216267">
                <a:moveTo>
                  <a:pt x="0" y="0"/>
                </a:moveTo>
                <a:lnTo>
                  <a:pt x="7032580" y="0"/>
                </a:lnTo>
                <a:lnTo>
                  <a:pt x="7032580" y="7216268"/>
                </a:lnTo>
                <a:lnTo>
                  <a:pt x="0" y="721626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grpSp>
        <p:nvGrpSpPr>
          <p:cNvPr id="32" name="Group 32"/>
          <p:cNvGrpSpPr/>
          <p:nvPr/>
        </p:nvGrpSpPr>
        <p:grpSpPr>
          <a:xfrm>
            <a:off x="6928235" y="7201104"/>
            <a:ext cx="5532952" cy="2254467"/>
            <a:chOff x="0" y="0"/>
            <a:chExt cx="7377269" cy="3005956"/>
          </a:xfrm>
        </p:grpSpPr>
        <p:grpSp>
          <p:nvGrpSpPr>
            <p:cNvPr id="33" name="Group 33"/>
            <p:cNvGrpSpPr/>
            <p:nvPr/>
          </p:nvGrpSpPr>
          <p:grpSpPr>
            <a:xfrm>
              <a:off x="0" y="0"/>
              <a:ext cx="6691960" cy="3005956"/>
              <a:chOff x="0" y="0"/>
              <a:chExt cx="2047782" cy="919842"/>
            </a:xfrm>
          </p:grpSpPr>
          <p:sp>
            <p:nvSpPr>
              <p:cNvPr id="34" name="Freeform 34"/>
              <p:cNvSpPr/>
              <p:nvPr/>
            </p:nvSpPr>
            <p:spPr>
              <a:xfrm>
                <a:off x="0" y="0"/>
                <a:ext cx="2047782" cy="919842"/>
              </a:xfrm>
              <a:custGeom>
                <a:avLst/>
                <a:gdLst/>
                <a:ahLst/>
                <a:cxnLst/>
                <a:rect l="l" t="t" r="r" b="b"/>
                <a:pathLst>
                  <a:path w="2047782" h="919842">
                    <a:moveTo>
                      <a:pt x="2047782" y="0"/>
                    </a:moveTo>
                    <a:lnTo>
                      <a:pt x="0" y="0"/>
                    </a:lnTo>
                    <a:lnTo>
                      <a:pt x="0" y="731882"/>
                    </a:lnTo>
                    <a:lnTo>
                      <a:pt x="157480" y="731882"/>
                    </a:lnTo>
                    <a:lnTo>
                      <a:pt x="157480" y="919842"/>
                    </a:lnTo>
                    <a:lnTo>
                      <a:pt x="463550" y="731882"/>
                    </a:lnTo>
                    <a:lnTo>
                      <a:pt x="2047782" y="731882"/>
                    </a:lnTo>
                    <a:lnTo>
                      <a:pt x="2047782" y="0"/>
                    </a:lnTo>
                    <a:close/>
                  </a:path>
                </a:pathLst>
              </a:custGeom>
              <a:solidFill>
                <a:srgbClr val="CCCCCC"/>
              </a:solidFill>
            </p:spPr>
            <p:txBody>
              <a:bodyPr/>
              <a:lstStyle/>
              <a:p>
                <a:endParaRPr lang="zh-CN" altLang="en-US"/>
              </a:p>
            </p:txBody>
          </p:sp>
          <p:sp>
            <p:nvSpPr>
              <p:cNvPr id="35" name="TextBox 35"/>
              <p:cNvSpPr txBox="1"/>
              <p:nvPr/>
            </p:nvSpPr>
            <p:spPr>
              <a:xfrm>
                <a:off x="0" y="-19050"/>
                <a:ext cx="2047782" cy="748392"/>
              </a:xfrm>
              <a:prstGeom prst="rect">
                <a:avLst/>
              </a:prstGeom>
            </p:spPr>
            <p:txBody>
              <a:bodyPr lIns="50800" tIns="50800" rIns="50800" bIns="50800" rtlCol="0" anchor="ctr"/>
              <a:lstStyle/>
              <a:p>
                <a:pPr algn="ctr">
                  <a:lnSpc>
                    <a:spcPts val="2859"/>
                  </a:lnSpc>
                </a:pPr>
                <a:endParaRPr/>
              </a:p>
            </p:txBody>
          </p:sp>
        </p:grpSp>
        <p:sp>
          <p:nvSpPr>
            <p:cNvPr id="36" name="Freeform 36"/>
            <p:cNvSpPr/>
            <p:nvPr/>
          </p:nvSpPr>
          <p:spPr>
            <a:xfrm>
              <a:off x="337090" y="618363"/>
              <a:ext cx="1111356" cy="1106257"/>
            </a:xfrm>
            <a:custGeom>
              <a:avLst/>
              <a:gdLst/>
              <a:ahLst/>
              <a:cxnLst/>
              <a:rect l="l" t="t" r="r" b="b"/>
              <a:pathLst>
                <a:path w="1111356" h="1106257">
                  <a:moveTo>
                    <a:pt x="0" y="0"/>
                  </a:moveTo>
                  <a:lnTo>
                    <a:pt x="1111356" y="0"/>
                  </a:lnTo>
                  <a:lnTo>
                    <a:pt x="1111356" y="1106256"/>
                  </a:lnTo>
                  <a:lnTo>
                    <a:pt x="0" y="1106256"/>
                  </a:lnTo>
                  <a:lnTo>
                    <a:pt x="0" y="0"/>
                  </a:lnTo>
                  <a:close/>
                </a:path>
              </a:pathLst>
            </a:custGeom>
            <a:blipFill>
              <a:blip r:embed="rId4"/>
              <a:stretch>
                <a:fillRect l="-353034" t="-778682" r="-504018" b="-263570"/>
              </a:stretch>
            </a:blipFill>
          </p:spPr>
          <p:txBody>
            <a:bodyPr/>
            <a:lstStyle/>
            <a:p>
              <a:endParaRPr lang="zh-CN" altLang="en-US"/>
            </a:p>
          </p:txBody>
        </p:sp>
        <p:sp>
          <p:nvSpPr>
            <p:cNvPr id="37" name="TextBox 37"/>
            <p:cNvSpPr txBox="1"/>
            <p:nvPr/>
          </p:nvSpPr>
          <p:spPr>
            <a:xfrm>
              <a:off x="1758857" y="679783"/>
              <a:ext cx="5618412" cy="897692"/>
            </a:xfrm>
            <a:prstGeom prst="rect">
              <a:avLst/>
            </a:prstGeom>
          </p:spPr>
          <p:txBody>
            <a:bodyPr lIns="0" tIns="0" rIns="0" bIns="0" rtlCol="0" anchor="t">
              <a:spAutoFit/>
            </a:bodyPr>
            <a:lstStyle/>
            <a:p>
              <a:pPr>
                <a:lnSpc>
                  <a:spcPts val="5638"/>
                </a:lnSpc>
              </a:pPr>
              <a:r>
                <a:rPr lang="en-US" sz="4027">
                  <a:solidFill>
                    <a:srgbClr val="000000"/>
                  </a:solidFill>
                  <a:latin typeface="DM Sans Bold"/>
                </a:rPr>
                <a:t>Availability</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TextBox 2"/>
          <p:cNvSpPr txBox="1"/>
          <p:nvPr/>
        </p:nvSpPr>
        <p:spPr>
          <a:xfrm>
            <a:off x="2480723" y="4750241"/>
            <a:ext cx="13326554" cy="2760344"/>
          </a:xfrm>
          <a:prstGeom prst="rect">
            <a:avLst/>
          </a:prstGeom>
        </p:spPr>
        <p:txBody>
          <a:bodyPr lIns="0" tIns="0" rIns="0" bIns="0" rtlCol="0" anchor="t">
            <a:spAutoFit/>
          </a:bodyPr>
          <a:lstStyle/>
          <a:p>
            <a:pPr algn="ctr">
              <a:lnSpc>
                <a:spcPts val="11040"/>
              </a:lnSpc>
            </a:pPr>
            <a:r>
              <a:rPr lang="en-US" sz="8000" spc="784">
                <a:solidFill>
                  <a:srgbClr val="231F20"/>
                </a:solidFill>
                <a:latin typeface="DM Sans Bold"/>
              </a:rPr>
              <a:t>STRATEGIC PLANNING APPROACHES</a:t>
            </a:r>
          </a:p>
        </p:txBody>
      </p:sp>
      <p:grpSp>
        <p:nvGrpSpPr>
          <p:cNvPr id="3" name="Group 3"/>
          <p:cNvGrpSpPr/>
          <p:nvPr/>
        </p:nvGrpSpPr>
        <p:grpSpPr>
          <a:xfrm>
            <a:off x="7570659" y="1028700"/>
            <a:ext cx="3146683" cy="2667081"/>
            <a:chOff x="0" y="0"/>
            <a:chExt cx="4195577" cy="3556109"/>
          </a:xfrm>
        </p:grpSpPr>
        <p:grpSp>
          <p:nvGrpSpPr>
            <p:cNvPr id="4" name="Group 4"/>
            <p:cNvGrpSpPr/>
            <p:nvPr/>
          </p:nvGrpSpPr>
          <p:grpSpPr>
            <a:xfrm>
              <a:off x="0" y="0"/>
              <a:ext cx="4195577" cy="3556109"/>
              <a:chOff x="0" y="0"/>
              <a:chExt cx="828756" cy="702441"/>
            </a:xfrm>
          </p:grpSpPr>
          <p:sp>
            <p:nvSpPr>
              <p:cNvPr id="5" name="Freeform 5"/>
              <p:cNvSpPr/>
              <p:nvPr/>
            </p:nvSpPr>
            <p:spPr>
              <a:xfrm>
                <a:off x="0" y="0"/>
                <a:ext cx="828756" cy="702441"/>
              </a:xfrm>
              <a:custGeom>
                <a:avLst/>
                <a:gdLst/>
                <a:ahLst/>
                <a:cxnLst/>
                <a:rect l="l" t="t" r="r" b="b"/>
                <a:pathLst>
                  <a:path w="828756" h="702441">
                    <a:moveTo>
                      <a:pt x="0" y="0"/>
                    </a:moveTo>
                    <a:lnTo>
                      <a:pt x="828756" y="0"/>
                    </a:lnTo>
                    <a:lnTo>
                      <a:pt x="828756" y="702441"/>
                    </a:lnTo>
                    <a:lnTo>
                      <a:pt x="0" y="702441"/>
                    </a:lnTo>
                    <a:close/>
                  </a:path>
                </a:pathLst>
              </a:custGeom>
              <a:solidFill>
                <a:srgbClr val="CCCCCC"/>
              </a:solidFill>
            </p:spPr>
            <p:txBody>
              <a:bodyPr/>
              <a:lstStyle/>
              <a:p>
                <a:endParaRPr lang="zh-CN" altLang="en-US"/>
              </a:p>
            </p:txBody>
          </p:sp>
          <p:sp>
            <p:nvSpPr>
              <p:cNvPr id="6" name="TextBox 6"/>
              <p:cNvSpPr txBox="1"/>
              <p:nvPr/>
            </p:nvSpPr>
            <p:spPr>
              <a:xfrm>
                <a:off x="0" y="-19050"/>
                <a:ext cx="828756" cy="721491"/>
              </a:xfrm>
              <a:prstGeom prst="rect">
                <a:avLst/>
              </a:prstGeom>
            </p:spPr>
            <p:txBody>
              <a:bodyPr lIns="50800" tIns="50800" rIns="50800" bIns="50800" rtlCol="0" anchor="ctr"/>
              <a:lstStyle/>
              <a:p>
                <a:pPr algn="ctr">
                  <a:lnSpc>
                    <a:spcPts val="2859"/>
                  </a:lnSpc>
                </a:pPr>
                <a:endParaRPr/>
              </a:p>
            </p:txBody>
          </p:sp>
        </p:grpSp>
        <p:sp>
          <p:nvSpPr>
            <p:cNvPr id="7" name="TextBox 7"/>
            <p:cNvSpPr txBox="1"/>
            <p:nvPr/>
          </p:nvSpPr>
          <p:spPr>
            <a:xfrm>
              <a:off x="908011" y="768404"/>
              <a:ext cx="2379556" cy="2091171"/>
            </a:xfrm>
            <a:prstGeom prst="rect">
              <a:avLst/>
            </a:prstGeom>
          </p:spPr>
          <p:txBody>
            <a:bodyPr lIns="0" tIns="0" rIns="0" bIns="0" rtlCol="0" anchor="t">
              <a:spAutoFit/>
            </a:bodyPr>
            <a:lstStyle/>
            <a:p>
              <a:pPr algn="ctr">
                <a:lnSpc>
                  <a:spcPts val="11999"/>
                </a:lnSpc>
              </a:pPr>
              <a:r>
                <a:rPr lang="en-US" sz="12000" dirty="0">
                  <a:solidFill>
                    <a:srgbClr val="363636"/>
                  </a:solidFill>
                  <a:latin typeface="Nyala" panose="02000504070300020003" pitchFamily="2" charset="0"/>
                </a:rPr>
                <a:t>04</a:t>
              </a:r>
            </a:p>
          </p:txBody>
        </p:sp>
      </p:grpSp>
      <p:sp>
        <p:nvSpPr>
          <p:cNvPr id="8" name="Freeform 8"/>
          <p:cNvSpPr/>
          <p:nvPr/>
        </p:nvSpPr>
        <p:spPr>
          <a:xfrm rot="7659121">
            <a:off x="-4012602" y="5585714"/>
            <a:ext cx="7629294" cy="7828566"/>
          </a:xfrm>
          <a:custGeom>
            <a:avLst/>
            <a:gdLst/>
            <a:ahLst/>
            <a:cxnLst/>
            <a:rect l="l" t="t" r="r" b="b"/>
            <a:pathLst>
              <a:path w="7629294" h="7828566">
                <a:moveTo>
                  <a:pt x="0" y="0"/>
                </a:moveTo>
                <a:lnTo>
                  <a:pt x="7629294" y="0"/>
                </a:lnTo>
                <a:lnTo>
                  <a:pt x="7629294" y="7828566"/>
                </a:lnTo>
                <a:lnTo>
                  <a:pt x="0" y="78285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
        <p:nvSpPr>
          <p:cNvPr id="9" name="Freeform 9"/>
          <p:cNvSpPr/>
          <p:nvPr/>
        </p:nvSpPr>
        <p:spPr>
          <a:xfrm rot="2016048">
            <a:off x="12243487" y="-1005305"/>
            <a:ext cx="10749463" cy="2687366"/>
          </a:xfrm>
          <a:custGeom>
            <a:avLst/>
            <a:gdLst/>
            <a:ahLst/>
            <a:cxnLst/>
            <a:rect l="l" t="t" r="r" b="b"/>
            <a:pathLst>
              <a:path w="10749463" h="2687366">
                <a:moveTo>
                  <a:pt x="0" y="0"/>
                </a:moveTo>
                <a:lnTo>
                  <a:pt x="10749463" y="0"/>
                </a:lnTo>
                <a:lnTo>
                  <a:pt x="10749463" y="2687365"/>
                </a:lnTo>
                <a:lnTo>
                  <a:pt x="0" y="268736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zh-CN"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zh-CN" altLang="en-US"/>
          </a:p>
        </p:txBody>
      </p:sp>
      <p:sp>
        <p:nvSpPr>
          <p:cNvPr id="3" name="Freeform 3"/>
          <p:cNvSpPr/>
          <p:nvPr/>
        </p:nvSpPr>
        <p:spPr>
          <a:xfrm rot="257863">
            <a:off x="-571305" y="6150994"/>
            <a:ext cx="21273218" cy="9128145"/>
          </a:xfrm>
          <a:custGeom>
            <a:avLst/>
            <a:gdLst/>
            <a:ahLst/>
            <a:cxnLst/>
            <a:rect l="l" t="t" r="r" b="b"/>
            <a:pathLst>
              <a:path w="21273218" h="9128145">
                <a:moveTo>
                  <a:pt x="0" y="0"/>
                </a:moveTo>
                <a:lnTo>
                  <a:pt x="21273219" y="0"/>
                </a:lnTo>
                <a:lnTo>
                  <a:pt x="21273219" y="9128145"/>
                </a:lnTo>
                <a:lnTo>
                  <a:pt x="0" y="912814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sp>
        <p:nvSpPr>
          <p:cNvPr id="4" name="Freeform 4"/>
          <p:cNvSpPr/>
          <p:nvPr/>
        </p:nvSpPr>
        <p:spPr>
          <a:xfrm>
            <a:off x="11885510" y="8765585"/>
            <a:ext cx="4128022" cy="437161"/>
          </a:xfrm>
          <a:custGeom>
            <a:avLst/>
            <a:gdLst/>
            <a:ahLst/>
            <a:cxnLst/>
            <a:rect l="l" t="t" r="r" b="b"/>
            <a:pathLst>
              <a:path w="4128022" h="437161">
                <a:moveTo>
                  <a:pt x="0" y="0"/>
                </a:moveTo>
                <a:lnTo>
                  <a:pt x="4128022" y="0"/>
                </a:lnTo>
                <a:lnTo>
                  <a:pt x="4128022" y="437161"/>
                </a:lnTo>
                <a:lnTo>
                  <a:pt x="0" y="437161"/>
                </a:lnTo>
                <a:lnTo>
                  <a:pt x="0" y="0"/>
                </a:lnTo>
                <a:close/>
              </a:path>
            </a:pathLst>
          </a:custGeom>
          <a:blipFill>
            <a:blip r:embed="rId5"/>
            <a:stretch>
              <a:fillRect t="-86495"/>
            </a:stretch>
          </a:blipFill>
        </p:spPr>
        <p:txBody>
          <a:bodyPr/>
          <a:lstStyle/>
          <a:p>
            <a:endParaRPr lang="zh-CN" altLang="en-US"/>
          </a:p>
        </p:txBody>
      </p:sp>
      <p:sp>
        <p:nvSpPr>
          <p:cNvPr id="5" name="Freeform 5"/>
          <p:cNvSpPr/>
          <p:nvPr/>
        </p:nvSpPr>
        <p:spPr>
          <a:xfrm>
            <a:off x="7080191" y="8765585"/>
            <a:ext cx="4128022" cy="437161"/>
          </a:xfrm>
          <a:custGeom>
            <a:avLst/>
            <a:gdLst/>
            <a:ahLst/>
            <a:cxnLst/>
            <a:rect l="l" t="t" r="r" b="b"/>
            <a:pathLst>
              <a:path w="4128022" h="437161">
                <a:moveTo>
                  <a:pt x="0" y="0"/>
                </a:moveTo>
                <a:lnTo>
                  <a:pt x="4128021" y="0"/>
                </a:lnTo>
                <a:lnTo>
                  <a:pt x="4128021" y="437161"/>
                </a:lnTo>
                <a:lnTo>
                  <a:pt x="0" y="437161"/>
                </a:lnTo>
                <a:lnTo>
                  <a:pt x="0" y="0"/>
                </a:lnTo>
                <a:close/>
              </a:path>
            </a:pathLst>
          </a:custGeom>
          <a:blipFill>
            <a:blip r:embed="rId5"/>
            <a:stretch>
              <a:fillRect t="-86495"/>
            </a:stretch>
          </a:blipFill>
        </p:spPr>
        <p:txBody>
          <a:bodyPr/>
          <a:lstStyle/>
          <a:p>
            <a:endParaRPr lang="zh-CN" altLang="en-US"/>
          </a:p>
        </p:txBody>
      </p:sp>
      <p:sp>
        <p:nvSpPr>
          <p:cNvPr id="6" name="Freeform 6"/>
          <p:cNvSpPr/>
          <p:nvPr/>
        </p:nvSpPr>
        <p:spPr>
          <a:xfrm>
            <a:off x="2274468" y="8765585"/>
            <a:ext cx="4128022" cy="437161"/>
          </a:xfrm>
          <a:custGeom>
            <a:avLst/>
            <a:gdLst/>
            <a:ahLst/>
            <a:cxnLst/>
            <a:rect l="l" t="t" r="r" b="b"/>
            <a:pathLst>
              <a:path w="4128022" h="437161">
                <a:moveTo>
                  <a:pt x="0" y="0"/>
                </a:moveTo>
                <a:lnTo>
                  <a:pt x="4128022" y="0"/>
                </a:lnTo>
                <a:lnTo>
                  <a:pt x="4128022" y="437161"/>
                </a:lnTo>
                <a:lnTo>
                  <a:pt x="0" y="437161"/>
                </a:lnTo>
                <a:lnTo>
                  <a:pt x="0" y="0"/>
                </a:lnTo>
                <a:close/>
              </a:path>
            </a:pathLst>
          </a:custGeom>
          <a:blipFill>
            <a:blip r:embed="rId5"/>
            <a:stretch>
              <a:fillRect t="-86495"/>
            </a:stretch>
          </a:blipFill>
        </p:spPr>
        <p:txBody>
          <a:bodyPr/>
          <a:lstStyle/>
          <a:p>
            <a:endParaRPr lang="zh-CN" altLang="en-US"/>
          </a:p>
        </p:txBody>
      </p:sp>
      <p:sp>
        <p:nvSpPr>
          <p:cNvPr id="7" name="TextBox 7"/>
          <p:cNvSpPr txBox="1"/>
          <p:nvPr/>
        </p:nvSpPr>
        <p:spPr>
          <a:xfrm>
            <a:off x="-387867" y="150669"/>
            <a:ext cx="14350351" cy="1594138"/>
          </a:xfrm>
          <a:prstGeom prst="rect">
            <a:avLst/>
          </a:prstGeom>
        </p:spPr>
        <p:txBody>
          <a:bodyPr lIns="0" tIns="0" rIns="0" bIns="0" rtlCol="0" anchor="t">
            <a:spAutoFit/>
          </a:bodyPr>
          <a:lstStyle/>
          <a:p>
            <a:pPr marL="0" lvl="0" indent="0" algn="ctr">
              <a:lnSpc>
                <a:spcPts val="13015"/>
              </a:lnSpc>
              <a:spcBef>
                <a:spcPct val="0"/>
              </a:spcBef>
            </a:pPr>
            <a:r>
              <a:rPr lang="en-US" sz="9431" spc="924">
                <a:solidFill>
                  <a:srgbClr val="231F20"/>
                </a:solidFill>
                <a:latin typeface="Oswald Bold"/>
              </a:rPr>
              <a:t>TOP-DOWN PLANNING</a:t>
            </a:r>
          </a:p>
        </p:txBody>
      </p:sp>
      <p:grpSp>
        <p:nvGrpSpPr>
          <p:cNvPr id="8" name="Group 8"/>
          <p:cNvGrpSpPr/>
          <p:nvPr/>
        </p:nvGrpSpPr>
        <p:grpSpPr>
          <a:xfrm>
            <a:off x="420746" y="2703327"/>
            <a:ext cx="9372865" cy="5815186"/>
            <a:chOff x="0" y="0"/>
            <a:chExt cx="1854800" cy="1150769"/>
          </a:xfrm>
        </p:grpSpPr>
        <p:sp>
          <p:nvSpPr>
            <p:cNvPr id="9" name="Freeform 9"/>
            <p:cNvSpPr/>
            <p:nvPr/>
          </p:nvSpPr>
          <p:spPr>
            <a:xfrm>
              <a:off x="0" y="0"/>
              <a:ext cx="1854800" cy="1150769"/>
            </a:xfrm>
            <a:custGeom>
              <a:avLst/>
              <a:gdLst/>
              <a:ahLst/>
              <a:cxnLst/>
              <a:rect l="l" t="t" r="r" b="b"/>
              <a:pathLst>
                <a:path w="1854800" h="1150769">
                  <a:moveTo>
                    <a:pt x="0" y="0"/>
                  </a:moveTo>
                  <a:lnTo>
                    <a:pt x="1854800" y="0"/>
                  </a:lnTo>
                  <a:lnTo>
                    <a:pt x="1854800" y="1150769"/>
                  </a:lnTo>
                  <a:lnTo>
                    <a:pt x="0" y="1150769"/>
                  </a:lnTo>
                  <a:close/>
                </a:path>
              </a:pathLst>
            </a:custGeom>
            <a:solidFill>
              <a:srgbClr val="1A1A1A"/>
            </a:solidFill>
          </p:spPr>
          <p:txBody>
            <a:bodyPr/>
            <a:lstStyle/>
            <a:p>
              <a:endParaRPr lang="zh-CN" altLang="en-US"/>
            </a:p>
          </p:txBody>
        </p:sp>
        <p:sp>
          <p:nvSpPr>
            <p:cNvPr id="10" name="TextBox 10"/>
            <p:cNvSpPr txBox="1"/>
            <p:nvPr/>
          </p:nvSpPr>
          <p:spPr>
            <a:xfrm>
              <a:off x="0" y="-57150"/>
              <a:ext cx="1854800" cy="1207919"/>
            </a:xfrm>
            <a:prstGeom prst="rect">
              <a:avLst/>
            </a:prstGeom>
          </p:spPr>
          <p:txBody>
            <a:bodyPr lIns="61108" tIns="61108" rIns="61108" bIns="61108" rtlCol="0" anchor="ctr"/>
            <a:lstStyle/>
            <a:p>
              <a:pPr marL="0" lvl="0" indent="0" algn="ctr">
                <a:lnSpc>
                  <a:spcPts val="4114"/>
                </a:lnSpc>
                <a:spcBef>
                  <a:spcPct val="0"/>
                </a:spcBef>
              </a:pPr>
              <a:endParaRPr/>
            </a:p>
          </p:txBody>
        </p:sp>
      </p:grpSp>
      <p:sp>
        <p:nvSpPr>
          <p:cNvPr id="11" name="TextBox 11"/>
          <p:cNvSpPr txBox="1"/>
          <p:nvPr/>
        </p:nvSpPr>
        <p:spPr>
          <a:xfrm>
            <a:off x="1663388" y="2984322"/>
            <a:ext cx="7795281" cy="4919821"/>
          </a:xfrm>
          <a:prstGeom prst="rect">
            <a:avLst/>
          </a:prstGeom>
        </p:spPr>
        <p:txBody>
          <a:bodyPr lIns="0" tIns="0" rIns="0" bIns="0" rtlCol="0" anchor="t">
            <a:spAutoFit/>
          </a:bodyPr>
          <a:lstStyle/>
          <a:p>
            <a:pPr algn="just">
              <a:lnSpc>
                <a:spcPts val="4925"/>
              </a:lnSpc>
            </a:pPr>
            <a:r>
              <a:rPr lang="en-US" sz="3262" spc="208">
                <a:solidFill>
                  <a:srgbClr val="FFFBFB"/>
                </a:solidFill>
                <a:latin typeface="DM Sans"/>
              </a:rPr>
              <a:t>In top-down planning, the first global (framework) objectives are defined and ways of achieving them are determined. They are gradually moved to the lower levels of the organizational hierarchy to be developed and specified. This is a divergent approach.</a:t>
            </a:r>
          </a:p>
        </p:txBody>
      </p:sp>
      <p:grpSp>
        <p:nvGrpSpPr>
          <p:cNvPr id="12" name="Group 12"/>
          <p:cNvGrpSpPr/>
          <p:nvPr/>
        </p:nvGrpSpPr>
        <p:grpSpPr>
          <a:xfrm>
            <a:off x="10098564" y="2703327"/>
            <a:ext cx="7769093" cy="2788531"/>
            <a:chOff x="0" y="0"/>
            <a:chExt cx="2417179" cy="867589"/>
          </a:xfrm>
        </p:grpSpPr>
        <p:sp>
          <p:nvSpPr>
            <p:cNvPr id="13" name="Freeform 13"/>
            <p:cNvSpPr/>
            <p:nvPr/>
          </p:nvSpPr>
          <p:spPr>
            <a:xfrm>
              <a:off x="0" y="0"/>
              <a:ext cx="2417179" cy="867589"/>
            </a:xfrm>
            <a:custGeom>
              <a:avLst/>
              <a:gdLst/>
              <a:ahLst/>
              <a:cxnLst/>
              <a:rect l="l" t="t" r="r" b="b"/>
              <a:pathLst>
                <a:path w="2417179" h="867589">
                  <a:moveTo>
                    <a:pt x="0" y="0"/>
                  </a:moveTo>
                  <a:lnTo>
                    <a:pt x="2417179" y="0"/>
                  </a:lnTo>
                  <a:lnTo>
                    <a:pt x="2417179" y="867589"/>
                  </a:lnTo>
                  <a:lnTo>
                    <a:pt x="0" y="867589"/>
                  </a:lnTo>
                  <a:close/>
                </a:path>
              </a:pathLst>
            </a:custGeom>
            <a:solidFill>
              <a:srgbClr val="1A1A1A"/>
            </a:solidFill>
          </p:spPr>
          <p:txBody>
            <a:bodyPr/>
            <a:lstStyle/>
            <a:p>
              <a:endParaRPr lang="zh-CN" altLang="en-US"/>
            </a:p>
          </p:txBody>
        </p:sp>
        <p:sp>
          <p:nvSpPr>
            <p:cNvPr id="14" name="TextBox 14"/>
            <p:cNvSpPr txBox="1"/>
            <p:nvPr/>
          </p:nvSpPr>
          <p:spPr>
            <a:xfrm>
              <a:off x="0" y="-57150"/>
              <a:ext cx="2417179" cy="924739"/>
            </a:xfrm>
            <a:prstGeom prst="rect">
              <a:avLst/>
            </a:prstGeom>
          </p:spPr>
          <p:txBody>
            <a:bodyPr lIns="50800" tIns="50800" rIns="50800" bIns="50800" rtlCol="0" anchor="ctr"/>
            <a:lstStyle/>
            <a:p>
              <a:pPr marL="0" lvl="0" indent="0" algn="ctr">
                <a:lnSpc>
                  <a:spcPts val="4114"/>
                </a:lnSpc>
                <a:spcBef>
                  <a:spcPct val="0"/>
                </a:spcBef>
              </a:pPr>
              <a:endParaRPr/>
            </a:p>
          </p:txBody>
        </p:sp>
      </p:grpSp>
      <p:sp>
        <p:nvSpPr>
          <p:cNvPr id="15" name="TextBox 15"/>
          <p:cNvSpPr txBox="1"/>
          <p:nvPr/>
        </p:nvSpPr>
        <p:spPr>
          <a:xfrm>
            <a:off x="10406464" y="3519295"/>
            <a:ext cx="7178560" cy="1659026"/>
          </a:xfrm>
          <a:prstGeom prst="rect">
            <a:avLst/>
          </a:prstGeom>
        </p:spPr>
        <p:txBody>
          <a:bodyPr lIns="0" tIns="0" rIns="0" bIns="0" rtlCol="0" anchor="t">
            <a:spAutoFit/>
          </a:bodyPr>
          <a:lstStyle/>
          <a:p>
            <a:pPr algn="ctr">
              <a:lnSpc>
                <a:spcPts val="4498"/>
              </a:lnSpc>
            </a:pPr>
            <a:r>
              <a:rPr lang="en-US" sz="3260" spc="319">
                <a:solidFill>
                  <a:srgbClr val="FFFBFB"/>
                </a:solidFill>
                <a:latin typeface="DM Sans"/>
              </a:rPr>
              <a:t>Ensures alignment with organizational goals and efficient resource allocation.</a:t>
            </a:r>
          </a:p>
        </p:txBody>
      </p:sp>
      <p:sp>
        <p:nvSpPr>
          <p:cNvPr id="16" name="TextBox 16"/>
          <p:cNvSpPr txBox="1"/>
          <p:nvPr/>
        </p:nvSpPr>
        <p:spPr>
          <a:xfrm>
            <a:off x="628130" y="2769613"/>
            <a:ext cx="703206" cy="5415915"/>
          </a:xfrm>
          <a:prstGeom prst="rect">
            <a:avLst/>
          </a:prstGeom>
        </p:spPr>
        <p:txBody>
          <a:bodyPr lIns="0" tIns="0" rIns="0" bIns="0" rtlCol="0" anchor="t">
            <a:spAutoFit/>
          </a:bodyPr>
          <a:lstStyle/>
          <a:p>
            <a:pPr algn="ctr">
              <a:lnSpc>
                <a:spcPts val="4290"/>
              </a:lnSpc>
            </a:pPr>
            <a:r>
              <a:rPr lang="en-US" sz="3300">
                <a:solidFill>
                  <a:srgbClr val="FFFFFF"/>
                </a:solidFill>
                <a:latin typeface="DM Sans Bold Italics"/>
              </a:rPr>
              <a:t>D</a:t>
            </a:r>
          </a:p>
          <a:p>
            <a:pPr algn="ctr">
              <a:lnSpc>
                <a:spcPts val="4290"/>
              </a:lnSpc>
            </a:pPr>
            <a:r>
              <a:rPr lang="en-US" sz="3300">
                <a:solidFill>
                  <a:srgbClr val="FFFFFF"/>
                </a:solidFill>
                <a:latin typeface="DM Sans Bold Italics"/>
              </a:rPr>
              <a:t>E</a:t>
            </a:r>
          </a:p>
          <a:p>
            <a:pPr algn="ctr">
              <a:lnSpc>
                <a:spcPts val="4290"/>
              </a:lnSpc>
            </a:pPr>
            <a:r>
              <a:rPr lang="en-US" sz="3300">
                <a:solidFill>
                  <a:srgbClr val="FFFFFF"/>
                </a:solidFill>
                <a:latin typeface="DM Sans Bold Italics"/>
              </a:rPr>
              <a:t>F</a:t>
            </a:r>
          </a:p>
          <a:p>
            <a:pPr algn="ctr">
              <a:lnSpc>
                <a:spcPts val="4290"/>
              </a:lnSpc>
            </a:pPr>
            <a:r>
              <a:rPr lang="en-US" sz="3300">
                <a:solidFill>
                  <a:srgbClr val="FFFFFF"/>
                </a:solidFill>
                <a:latin typeface="DM Sans Bold Italics"/>
              </a:rPr>
              <a:t>I</a:t>
            </a:r>
          </a:p>
          <a:p>
            <a:pPr algn="ctr">
              <a:lnSpc>
                <a:spcPts val="4290"/>
              </a:lnSpc>
            </a:pPr>
            <a:r>
              <a:rPr lang="en-US" sz="3300">
                <a:solidFill>
                  <a:srgbClr val="FFFFFF"/>
                </a:solidFill>
                <a:latin typeface="DM Sans Bold Italics"/>
              </a:rPr>
              <a:t>N</a:t>
            </a:r>
          </a:p>
          <a:p>
            <a:pPr algn="ctr">
              <a:lnSpc>
                <a:spcPts val="4290"/>
              </a:lnSpc>
            </a:pPr>
            <a:r>
              <a:rPr lang="en-US" sz="3300">
                <a:solidFill>
                  <a:srgbClr val="FFFFFF"/>
                </a:solidFill>
                <a:latin typeface="DM Sans Bold Italics"/>
              </a:rPr>
              <a:t>I</a:t>
            </a:r>
          </a:p>
          <a:p>
            <a:pPr algn="ctr">
              <a:lnSpc>
                <a:spcPts val="4290"/>
              </a:lnSpc>
            </a:pPr>
            <a:r>
              <a:rPr lang="en-US" sz="3300">
                <a:solidFill>
                  <a:srgbClr val="FFFFFF"/>
                </a:solidFill>
                <a:latin typeface="DM Sans Bold Italics"/>
              </a:rPr>
              <a:t>T</a:t>
            </a:r>
          </a:p>
          <a:p>
            <a:pPr algn="ctr">
              <a:lnSpc>
                <a:spcPts val="4290"/>
              </a:lnSpc>
            </a:pPr>
            <a:r>
              <a:rPr lang="en-US" sz="3300">
                <a:solidFill>
                  <a:srgbClr val="FFFFFF"/>
                </a:solidFill>
                <a:latin typeface="DM Sans Bold Italics"/>
              </a:rPr>
              <a:t>I</a:t>
            </a:r>
          </a:p>
          <a:p>
            <a:pPr algn="ctr">
              <a:lnSpc>
                <a:spcPts val="4290"/>
              </a:lnSpc>
            </a:pPr>
            <a:r>
              <a:rPr lang="en-US" sz="3300">
                <a:solidFill>
                  <a:srgbClr val="FFFFFF"/>
                </a:solidFill>
                <a:latin typeface="DM Sans Bold Italics"/>
              </a:rPr>
              <a:t>O</a:t>
            </a:r>
          </a:p>
          <a:p>
            <a:pPr algn="ctr">
              <a:lnSpc>
                <a:spcPts val="4290"/>
              </a:lnSpc>
              <a:spcBef>
                <a:spcPct val="0"/>
              </a:spcBef>
            </a:pPr>
            <a:r>
              <a:rPr lang="en-US" sz="3300">
                <a:solidFill>
                  <a:srgbClr val="FFFFFF"/>
                </a:solidFill>
                <a:latin typeface="DM Sans Bold Italics"/>
              </a:rPr>
              <a:t>N</a:t>
            </a:r>
          </a:p>
        </p:txBody>
      </p:sp>
      <p:sp>
        <p:nvSpPr>
          <p:cNvPr id="17" name="TextBox 17"/>
          <p:cNvSpPr txBox="1"/>
          <p:nvPr/>
        </p:nvSpPr>
        <p:spPr>
          <a:xfrm>
            <a:off x="11262860" y="2774391"/>
            <a:ext cx="5440502" cy="553212"/>
          </a:xfrm>
          <a:prstGeom prst="rect">
            <a:avLst/>
          </a:prstGeom>
        </p:spPr>
        <p:txBody>
          <a:bodyPr lIns="0" tIns="0" rIns="0" bIns="0" rtlCol="0" anchor="t">
            <a:spAutoFit/>
          </a:bodyPr>
          <a:lstStyle/>
          <a:p>
            <a:pPr algn="ctr">
              <a:lnSpc>
                <a:spcPts val="4554"/>
              </a:lnSpc>
            </a:pPr>
            <a:r>
              <a:rPr lang="en-US" sz="3300" spc="1772">
                <a:solidFill>
                  <a:srgbClr val="FFFBFB"/>
                </a:solidFill>
                <a:latin typeface="DM Sans Bold Italics"/>
              </a:rPr>
              <a:t>ADVANTAGES</a:t>
            </a:r>
          </a:p>
        </p:txBody>
      </p:sp>
      <p:grpSp>
        <p:nvGrpSpPr>
          <p:cNvPr id="18" name="Group 18"/>
          <p:cNvGrpSpPr/>
          <p:nvPr/>
        </p:nvGrpSpPr>
        <p:grpSpPr>
          <a:xfrm>
            <a:off x="10077937" y="5729983"/>
            <a:ext cx="7769093" cy="2788531"/>
            <a:chOff x="0" y="0"/>
            <a:chExt cx="2417179" cy="867589"/>
          </a:xfrm>
        </p:grpSpPr>
        <p:sp>
          <p:nvSpPr>
            <p:cNvPr id="19" name="Freeform 19"/>
            <p:cNvSpPr/>
            <p:nvPr/>
          </p:nvSpPr>
          <p:spPr>
            <a:xfrm>
              <a:off x="0" y="0"/>
              <a:ext cx="2417179" cy="867589"/>
            </a:xfrm>
            <a:custGeom>
              <a:avLst/>
              <a:gdLst/>
              <a:ahLst/>
              <a:cxnLst/>
              <a:rect l="l" t="t" r="r" b="b"/>
              <a:pathLst>
                <a:path w="2417179" h="867589">
                  <a:moveTo>
                    <a:pt x="0" y="0"/>
                  </a:moveTo>
                  <a:lnTo>
                    <a:pt x="2417179" y="0"/>
                  </a:lnTo>
                  <a:lnTo>
                    <a:pt x="2417179" y="867589"/>
                  </a:lnTo>
                  <a:lnTo>
                    <a:pt x="0" y="867589"/>
                  </a:lnTo>
                  <a:close/>
                </a:path>
              </a:pathLst>
            </a:custGeom>
            <a:solidFill>
              <a:srgbClr val="1A1A1A"/>
            </a:solidFill>
          </p:spPr>
          <p:txBody>
            <a:bodyPr/>
            <a:lstStyle/>
            <a:p>
              <a:endParaRPr lang="zh-CN" altLang="en-US"/>
            </a:p>
          </p:txBody>
        </p:sp>
        <p:sp>
          <p:nvSpPr>
            <p:cNvPr id="20" name="TextBox 20"/>
            <p:cNvSpPr txBox="1"/>
            <p:nvPr/>
          </p:nvSpPr>
          <p:spPr>
            <a:xfrm>
              <a:off x="0" y="-57150"/>
              <a:ext cx="2417179" cy="924739"/>
            </a:xfrm>
            <a:prstGeom prst="rect">
              <a:avLst/>
            </a:prstGeom>
          </p:spPr>
          <p:txBody>
            <a:bodyPr lIns="50800" tIns="50800" rIns="50800" bIns="50800" rtlCol="0" anchor="ctr"/>
            <a:lstStyle/>
            <a:p>
              <a:pPr marL="0" lvl="0" indent="0" algn="ctr">
                <a:lnSpc>
                  <a:spcPts val="4114"/>
                </a:lnSpc>
                <a:spcBef>
                  <a:spcPct val="0"/>
                </a:spcBef>
              </a:pPr>
              <a:endParaRPr/>
            </a:p>
          </p:txBody>
        </p:sp>
      </p:grpSp>
      <p:sp>
        <p:nvSpPr>
          <p:cNvPr id="21" name="TextBox 21"/>
          <p:cNvSpPr txBox="1"/>
          <p:nvPr/>
        </p:nvSpPr>
        <p:spPr>
          <a:xfrm>
            <a:off x="10406464" y="6668584"/>
            <a:ext cx="7178560" cy="1097051"/>
          </a:xfrm>
          <a:prstGeom prst="rect">
            <a:avLst/>
          </a:prstGeom>
        </p:spPr>
        <p:txBody>
          <a:bodyPr lIns="0" tIns="0" rIns="0" bIns="0" rtlCol="0" anchor="t">
            <a:spAutoFit/>
          </a:bodyPr>
          <a:lstStyle/>
          <a:p>
            <a:pPr algn="ctr">
              <a:lnSpc>
                <a:spcPts val="4498"/>
              </a:lnSpc>
            </a:pPr>
            <a:r>
              <a:rPr lang="en-US" sz="3260" spc="319">
                <a:solidFill>
                  <a:srgbClr val="FFFBFB"/>
                </a:solidFill>
                <a:latin typeface="DM Sans"/>
              </a:rPr>
              <a:t>May overlook </a:t>
            </a:r>
            <a:r>
              <a:rPr lang="en-US" sz="3260" spc="319">
                <a:solidFill>
                  <a:srgbClr val="FF3131"/>
                </a:solidFill>
                <a:latin typeface="DM Sans"/>
              </a:rPr>
              <a:t>valuable</a:t>
            </a:r>
            <a:r>
              <a:rPr lang="en-US" sz="3260" spc="319">
                <a:solidFill>
                  <a:srgbClr val="5271FF"/>
                </a:solidFill>
                <a:latin typeface="DM Sans"/>
              </a:rPr>
              <a:t> </a:t>
            </a:r>
            <a:r>
              <a:rPr lang="en-US" sz="3260" spc="319">
                <a:solidFill>
                  <a:srgbClr val="FFFBFB"/>
                </a:solidFill>
                <a:latin typeface="DM Sans"/>
              </a:rPr>
              <a:t>insights from</a:t>
            </a:r>
            <a:r>
              <a:rPr lang="en-US" sz="3260" spc="319">
                <a:solidFill>
                  <a:srgbClr val="FF3131"/>
                </a:solidFill>
                <a:latin typeface="DM Sans"/>
              </a:rPr>
              <a:t> lower-level</a:t>
            </a:r>
            <a:r>
              <a:rPr lang="en-US" sz="3260" spc="319">
                <a:solidFill>
                  <a:srgbClr val="FFFBFB"/>
                </a:solidFill>
                <a:latin typeface="DM Sans"/>
              </a:rPr>
              <a:t> employees.</a:t>
            </a:r>
          </a:p>
        </p:txBody>
      </p:sp>
      <p:sp>
        <p:nvSpPr>
          <p:cNvPr id="22" name="TextBox 22"/>
          <p:cNvSpPr txBox="1"/>
          <p:nvPr/>
        </p:nvSpPr>
        <p:spPr>
          <a:xfrm>
            <a:off x="11242233" y="5801047"/>
            <a:ext cx="5440502" cy="553212"/>
          </a:xfrm>
          <a:prstGeom prst="rect">
            <a:avLst/>
          </a:prstGeom>
        </p:spPr>
        <p:txBody>
          <a:bodyPr lIns="0" tIns="0" rIns="0" bIns="0" rtlCol="0" anchor="t">
            <a:spAutoFit/>
          </a:bodyPr>
          <a:lstStyle/>
          <a:p>
            <a:pPr algn="ctr">
              <a:lnSpc>
                <a:spcPts val="4554"/>
              </a:lnSpc>
            </a:pPr>
            <a:r>
              <a:rPr lang="en-US" sz="3300" spc="1772">
                <a:solidFill>
                  <a:srgbClr val="FFFBFB"/>
                </a:solidFill>
                <a:latin typeface="DM Sans Bold Italics"/>
              </a:rPr>
              <a:t>CHALLENGES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zh-CN" altLang="en-US"/>
          </a:p>
        </p:txBody>
      </p:sp>
      <p:sp>
        <p:nvSpPr>
          <p:cNvPr id="3" name="Freeform 3"/>
          <p:cNvSpPr/>
          <p:nvPr/>
        </p:nvSpPr>
        <p:spPr>
          <a:xfrm rot="257863">
            <a:off x="-571305" y="6150994"/>
            <a:ext cx="21273218" cy="9128145"/>
          </a:xfrm>
          <a:custGeom>
            <a:avLst/>
            <a:gdLst/>
            <a:ahLst/>
            <a:cxnLst/>
            <a:rect l="l" t="t" r="r" b="b"/>
            <a:pathLst>
              <a:path w="21273218" h="9128145">
                <a:moveTo>
                  <a:pt x="0" y="0"/>
                </a:moveTo>
                <a:lnTo>
                  <a:pt x="21273219" y="0"/>
                </a:lnTo>
                <a:lnTo>
                  <a:pt x="21273219" y="9128145"/>
                </a:lnTo>
                <a:lnTo>
                  <a:pt x="0" y="912814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sp>
        <p:nvSpPr>
          <p:cNvPr id="4" name="Freeform 4"/>
          <p:cNvSpPr/>
          <p:nvPr/>
        </p:nvSpPr>
        <p:spPr>
          <a:xfrm>
            <a:off x="11885510" y="8765585"/>
            <a:ext cx="4128022" cy="437161"/>
          </a:xfrm>
          <a:custGeom>
            <a:avLst/>
            <a:gdLst/>
            <a:ahLst/>
            <a:cxnLst/>
            <a:rect l="l" t="t" r="r" b="b"/>
            <a:pathLst>
              <a:path w="4128022" h="437161">
                <a:moveTo>
                  <a:pt x="0" y="0"/>
                </a:moveTo>
                <a:lnTo>
                  <a:pt x="4128022" y="0"/>
                </a:lnTo>
                <a:lnTo>
                  <a:pt x="4128022" y="437161"/>
                </a:lnTo>
                <a:lnTo>
                  <a:pt x="0" y="437161"/>
                </a:lnTo>
                <a:lnTo>
                  <a:pt x="0" y="0"/>
                </a:lnTo>
                <a:close/>
              </a:path>
            </a:pathLst>
          </a:custGeom>
          <a:blipFill>
            <a:blip r:embed="rId5"/>
            <a:stretch>
              <a:fillRect t="-86495"/>
            </a:stretch>
          </a:blipFill>
        </p:spPr>
        <p:txBody>
          <a:bodyPr/>
          <a:lstStyle/>
          <a:p>
            <a:endParaRPr lang="zh-CN" altLang="en-US"/>
          </a:p>
        </p:txBody>
      </p:sp>
      <p:sp>
        <p:nvSpPr>
          <p:cNvPr id="5" name="Freeform 5"/>
          <p:cNvSpPr/>
          <p:nvPr/>
        </p:nvSpPr>
        <p:spPr>
          <a:xfrm>
            <a:off x="7080191" y="8765585"/>
            <a:ext cx="4128022" cy="437161"/>
          </a:xfrm>
          <a:custGeom>
            <a:avLst/>
            <a:gdLst/>
            <a:ahLst/>
            <a:cxnLst/>
            <a:rect l="l" t="t" r="r" b="b"/>
            <a:pathLst>
              <a:path w="4128022" h="437161">
                <a:moveTo>
                  <a:pt x="0" y="0"/>
                </a:moveTo>
                <a:lnTo>
                  <a:pt x="4128021" y="0"/>
                </a:lnTo>
                <a:lnTo>
                  <a:pt x="4128021" y="437161"/>
                </a:lnTo>
                <a:lnTo>
                  <a:pt x="0" y="437161"/>
                </a:lnTo>
                <a:lnTo>
                  <a:pt x="0" y="0"/>
                </a:lnTo>
                <a:close/>
              </a:path>
            </a:pathLst>
          </a:custGeom>
          <a:blipFill>
            <a:blip r:embed="rId5"/>
            <a:stretch>
              <a:fillRect t="-86495"/>
            </a:stretch>
          </a:blipFill>
        </p:spPr>
        <p:txBody>
          <a:bodyPr/>
          <a:lstStyle/>
          <a:p>
            <a:endParaRPr lang="zh-CN" altLang="en-US"/>
          </a:p>
        </p:txBody>
      </p:sp>
      <p:sp>
        <p:nvSpPr>
          <p:cNvPr id="6" name="Freeform 6"/>
          <p:cNvSpPr/>
          <p:nvPr/>
        </p:nvSpPr>
        <p:spPr>
          <a:xfrm>
            <a:off x="2274468" y="8765585"/>
            <a:ext cx="4128022" cy="437161"/>
          </a:xfrm>
          <a:custGeom>
            <a:avLst/>
            <a:gdLst/>
            <a:ahLst/>
            <a:cxnLst/>
            <a:rect l="l" t="t" r="r" b="b"/>
            <a:pathLst>
              <a:path w="4128022" h="437161">
                <a:moveTo>
                  <a:pt x="0" y="0"/>
                </a:moveTo>
                <a:lnTo>
                  <a:pt x="4128022" y="0"/>
                </a:lnTo>
                <a:lnTo>
                  <a:pt x="4128022" y="437161"/>
                </a:lnTo>
                <a:lnTo>
                  <a:pt x="0" y="437161"/>
                </a:lnTo>
                <a:lnTo>
                  <a:pt x="0" y="0"/>
                </a:lnTo>
                <a:close/>
              </a:path>
            </a:pathLst>
          </a:custGeom>
          <a:blipFill>
            <a:blip r:embed="rId5"/>
            <a:stretch>
              <a:fillRect t="-86495"/>
            </a:stretch>
          </a:blipFill>
        </p:spPr>
        <p:txBody>
          <a:bodyPr/>
          <a:lstStyle/>
          <a:p>
            <a:endParaRPr lang="zh-CN" altLang="en-US"/>
          </a:p>
        </p:txBody>
      </p:sp>
      <p:sp>
        <p:nvSpPr>
          <p:cNvPr id="7" name="TextBox 7"/>
          <p:cNvSpPr txBox="1"/>
          <p:nvPr/>
        </p:nvSpPr>
        <p:spPr>
          <a:xfrm>
            <a:off x="-94985" y="150669"/>
            <a:ext cx="14350351" cy="1594138"/>
          </a:xfrm>
          <a:prstGeom prst="rect">
            <a:avLst/>
          </a:prstGeom>
        </p:spPr>
        <p:txBody>
          <a:bodyPr lIns="0" tIns="0" rIns="0" bIns="0" rtlCol="0" anchor="t">
            <a:spAutoFit/>
          </a:bodyPr>
          <a:lstStyle/>
          <a:p>
            <a:pPr marL="0" lvl="0" indent="0" algn="ctr">
              <a:lnSpc>
                <a:spcPts val="13015"/>
              </a:lnSpc>
              <a:spcBef>
                <a:spcPct val="0"/>
              </a:spcBef>
            </a:pPr>
            <a:r>
              <a:rPr lang="en-US" sz="9431" spc="924">
                <a:solidFill>
                  <a:srgbClr val="231F20"/>
                </a:solidFill>
                <a:latin typeface="Oswald Bold"/>
              </a:rPr>
              <a:t>BOTTOM-UP PLANNING</a:t>
            </a:r>
          </a:p>
        </p:txBody>
      </p:sp>
      <p:grpSp>
        <p:nvGrpSpPr>
          <p:cNvPr id="8" name="Group 8"/>
          <p:cNvGrpSpPr/>
          <p:nvPr/>
        </p:nvGrpSpPr>
        <p:grpSpPr>
          <a:xfrm>
            <a:off x="420746" y="2703327"/>
            <a:ext cx="9372865" cy="5815186"/>
            <a:chOff x="0" y="0"/>
            <a:chExt cx="1854800" cy="1150769"/>
          </a:xfrm>
        </p:grpSpPr>
        <p:sp>
          <p:nvSpPr>
            <p:cNvPr id="9" name="Freeform 9"/>
            <p:cNvSpPr/>
            <p:nvPr/>
          </p:nvSpPr>
          <p:spPr>
            <a:xfrm>
              <a:off x="0" y="0"/>
              <a:ext cx="1854800" cy="1150769"/>
            </a:xfrm>
            <a:custGeom>
              <a:avLst/>
              <a:gdLst/>
              <a:ahLst/>
              <a:cxnLst/>
              <a:rect l="l" t="t" r="r" b="b"/>
              <a:pathLst>
                <a:path w="1854800" h="1150769">
                  <a:moveTo>
                    <a:pt x="0" y="0"/>
                  </a:moveTo>
                  <a:lnTo>
                    <a:pt x="1854800" y="0"/>
                  </a:lnTo>
                  <a:lnTo>
                    <a:pt x="1854800" y="1150769"/>
                  </a:lnTo>
                  <a:lnTo>
                    <a:pt x="0" y="1150769"/>
                  </a:lnTo>
                  <a:close/>
                </a:path>
              </a:pathLst>
            </a:custGeom>
            <a:solidFill>
              <a:srgbClr val="1A1A1A"/>
            </a:solidFill>
          </p:spPr>
          <p:txBody>
            <a:bodyPr/>
            <a:lstStyle/>
            <a:p>
              <a:endParaRPr lang="zh-CN" altLang="en-US"/>
            </a:p>
          </p:txBody>
        </p:sp>
        <p:sp>
          <p:nvSpPr>
            <p:cNvPr id="10" name="TextBox 10"/>
            <p:cNvSpPr txBox="1"/>
            <p:nvPr/>
          </p:nvSpPr>
          <p:spPr>
            <a:xfrm>
              <a:off x="0" y="-57150"/>
              <a:ext cx="1854800" cy="1207919"/>
            </a:xfrm>
            <a:prstGeom prst="rect">
              <a:avLst/>
            </a:prstGeom>
          </p:spPr>
          <p:txBody>
            <a:bodyPr lIns="61108" tIns="61108" rIns="61108" bIns="61108" rtlCol="0" anchor="ctr"/>
            <a:lstStyle/>
            <a:p>
              <a:pPr marL="0" lvl="0" indent="0" algn="ctr">
                <a:lnSpc>
                  <a:spcPts val="4114"/>
                </a:lnSpc>
                <a:spcBef>
                  <a:spcPct val="0"/>
                </a:spcBef>
              </a:pPr>
              <a:endParaRPr/>
            </a:p>
          </p:txBody>
        </p:sp>
      </p:grpSp>
      <p:sp>
        <p:nvSpPr>
          <p:cNvPr id="11" name="TextBox 11"/>
          <p:cNvSpPr txBox="1"/>
          <p:nvPr/>
        </p:nvSpPr>
        <p:spPr>
          <a:xfrm>
            <a:off x="1663388" y="2984322"/>
            <a:ext cx="7795281" cy="4919821"/>
          </a:xfrm>
          <a:prstGeom prst="rect">
            <a:avLst/>
          </a:prstGeom>
        </p:spPr>
        <p:txBody>
          <a:bodyPr lIns="0" tIns="0" rIns="0" bIns="0" rtlCol="0" anchor="t">
            <a:spAutoFit/>
          </a:bodyPr>
          <a:lstStyle/>
          <a:p>
            <a:pPr algn="just">
              <a:lnSpc>
                <a:spcPts val="4925"/>
              </a:lnSpc>
            </a:pPr>
            <a:r>
              <a:rPr lang="en-US" sz="3262" spc="208">
                <a:solidFill>
                  <a:srgbClr val="FFFBFB"/>
                </a:solidFill>
                <a:latin typeface="DM Sans"/>
              </a:rPr>
              <a:t>With the bottom-up planning method, relatively narrow goals are initially set at the lower levels of the organizational hierarchy. They are then gradually integrated into the framework of the global goals and strategy at higher levels. It is therefore a convergent approach.</a:t>
            </a:r>
          </a:p>
        </p:txBody>
      </p:sp>
      <p:grpSp>
        <p:nvGrpSpPr>
          <p:cNvPr id="12" name="Group 12"/>
          <p:cNvGrpSpPr/>
          <p:nvPr/>
        </p:nvGrpSpPr>
        <p:grpSpPr>
          <a:xfrm>
            <a:off x="10098564" y="2703327"/>
            <a:ext cx="7769093" cy="2788531"/>
            <a:chOff x="0" y="0"/>
            <a:chExt cx="2417179" cy="867589"/>
          </a:xfrm>
        </p:grpSpPr>
        <p:sp>
          <p:nvSpPr>
            <p:cNvPr id="13" name="Freeform 13"/>
            <p:cNvSpPr/>
            <p:nvPr/>
          </p:nvSpPr>
          <p:spPr>
            <a:xfrm>
              <a:off x="0" y="0"/>
              <a:ext cx="2417179" cy="867589"/>
            </a:xfrm>
            <a:custGeom>
              <a:avLst/>
              <a:gdLst/>
              <a:ahLst/>
              <a:cxnLst/>
              <a:rect l="l" t="t" r="r" b="b"/>
              <a:pathLst>
                <a:path w="2417179" h="867589">
                  <a:moveTo>
                    <a:pt x="0" y="0"/>
                  </a:moveTo>
                  <a:lnTo>
                    <a:pt x="2417179" y="0"/>
                  </a:lnTo>
                  <a:lnTo>
                    <a:pt x="2417179" y="867589"/>
                  </a:lnTo>
                  <a:lnTo>
                    <a:pt x="0" y="867589"/>
                  </a:lnTo>
                  <a:close/>
                </a:path>
              </a:pathLst>
            </a:custGeom>
            <a:solidFill>
              <a:srgbClr val="1A1A1A"/>
            </a:solidFill>
          </p:spPr>
          <p:txBody>
            <a:bodyPr/>
            <a:lstStyle/>
            <a:p>
              <a:endParaRPr lang="zh-CN" altLang="en-US"/>
            </a:p>
          </p:txBody>
        </p:sp>
        <p:sp>
          <p:nvSpPr>
            <p:cNvPr id="14" name="TextBox 14"/>
            <p:cNvSpPr txBox="1"/>
            <p:nvPr/>
          </p:nvSpPr>
          <p:spPr>
            <a:xfrm>
              <a:off x="0" y="-57150"/>
              <a:ext cx="2417179" cy="924739"/>
            </a:xfrm>
            <a:prstGeom prst="rect">
              <a:avLst/>
            </a:prstGeom>
          </p:spPr>
          <p:txBody>
            <a:bodyPr lIns="50800" tIns="50800" rIns="50800" bIns="50800" rtlCol="0" anchor="ctr"/>
            <a:lstStyle/>
            <a:p>
              <a:pPr marL="0" lvl="0" indent="0" algn="ctr">
                <a:lnSpc>
                  <a:spcPts val="4114"/>
                </a:lnSpc>
                <a:spcBef>
                  <a:spcPct val="0"/>
                </a:spcBef>
              </a:pPr>
              <a:endParaRPr/>
            </a:p>
          </p:txBody>
        </p:sp>
      </p:grpSp>
      <p:sp>
        <p:nvSpPr>
          <p:cNvPr id="15" name="TextBox 15"/>
          <p:cNvSpPr txBox="1"/>
          <p:nvPr/>
        </p:nvSpPr>
        <p:spPr>
          <a:xfrm>
            <a:off x="10569325" y="3493841"/>
            <a:ext cx="6852836" cy="1659026"/>
          </a:xfrm>
          <a:prstGeom prst="rect">
            <a:avLst/>
          </a:prstGeom>
        </p:spPr>
        <p:txBody>
          <a:bodyPr lIns="0" tIns="0" rIns="0" bIns="0" rtlCol="0" anchor="t">
            <a:spAutoFit/>
          </a:bodyPr>
          <a:lstStyle/>
          <a:p>
            <a:pPr algn="ctr">
              <a:lnSpc>
                <a:spcPts val="4498"/>
              </a:lnSpc>
            </a:pPr>
            <a:r>
              <a:rPr lang="en-US" sz="3260" spc="319">
                <a:solidFill>
                  <a:srgbClr val="FFFBFB"/>
                </a:solidFill>
                <a:latin typeface="DM Sans"/>
              </a:rPr>
              <a:t>Captures </a:t>
            </a:r>
            <a:r>
              <a:rPr lang="en-US" sz="3260" spc="319">
                <a:solidFill>
                  <a:srgbClr val="FF3131"/>
                </a:solidFill>
                <a:latin typeface="DM Sans"/>
              </a:rPr>
              <a:t>diverse </a:t>
            </a:r>
            <a:r>
              <a:rPr lang="en-US" sz="3260" spc="319">
                <a:solidFill>
                  <a:srgbClr val="FFFBFB"/>
                </a:solidFill>
                <a:latin typeface="DM Sans"/>
              </a:rPr>
              <a:t>perspectives and encourages employee engagement.</a:t>
            </a:r>
          </a:p>
        </p:txBody>
      </p:sp>
      <p:sp>
        <p:nvSpPr>
          <p:cNvPr id="16" name="TextBox 16"/>
          <p:cNvSpPr txBox="1"/>
          <p:nvPr/>
        </p:nvSpPr>
        <p:spPr>
          <a:xfrm>
            <a:off x="628130" y="2769613"/>
            <a:ext cx="703206" cy="5415915"/>
          </a:xfrm>
          <a:prstGeom prst="rect">
            <a:avLst/>
          </a:prstGeom>
        </p:spPr>
        <p:txBody>
          <a:bodyPr lIns="0" tIns="0" rIns="0" bIns="0" rtlCol="0" anchor="t">
            <a:spAutoFit/>
          </a:bodyPr>
          <a:lstStyle/>
          <a:p>
            <a:pPr algn="ctr">
              <a:lnSpc>
                <a:spcPts val="4290"/>
              </a:lnSpc>
            </a:pPr>
            <a:r>
              <a:rPr lang="en-US" sz="3300">
                <a:solidFill>
                  <a:srgbClr val="FFFFFF"/>
                </a:solidFill>
                <a:latin typeface="DM Sans Bold Italics"/>
              </a:rPr>
              <a:t>D</a:t>
            </a:r>
          </a:p>
          <a:p>
            <a:pPr algn="ctr">
              <a:lnSpc>
                <a:spcPts val="4290"/>
              </a:lnSpc>
            </a:pPr>
            <a:r>
              <a:rPr lang="en-US" sz="3300">
                <a:solidFill>
                  <a:srgbClr val="FFFFFF"/>
                </a:solidFill>
                <a:latin typeface="DM Sans Bold Italics"/>
              </a:rPr>
              <a:t>E</a:t>
            </a:r>
          </a:p>
          <a:p>
            <a:pPr algn="ctr">
              <a:lnSpc>
                <a:spcPts val="4290"/>
              </a:lnSpc>
            </a:pPr>
            <a:r>
              <a:rPr lang="en-US" sz="3300">
                <a:solidFill>
                  <a:srgbClr val="FFFFFF"/>
                </a:solidFill>
                <a:latin typeface="DM Sans Bold Italics"/>
              </a:rPr>
              <a:t>F</a:t>
            </a:r>
          </a:p>
          <a:p>
            <a:pPr algn="ctr">
              <a:lnSpc>
                <a:spcPts val="4290"/>
              </a:lnSpc>
            </a:pPr>
            <a:r>
              <a:rPr lang="en-US" sz="3300">
                <a:solidFill>
                  <a:srgbClr val="FFFFFF"/>
                </a:solidFill>
                <a:latin typeface="DM Sans Bold Italics"/>
              </a:rPr>
              <a:t>I</a:t>
            </a:r>
          </a:p>
          <a:p>
            <a:pPr algn="ctr">
              <a:lnSpc>
                <a:spcPts val="4290"/>
              </a:lnSpc>
            </a:pPr>
            <a:r>
              <a:rPr lang="en-US" sz="3300">
                <a:solidFill>
                  <a:srgbClr val="FFFFFF"/>
                </a:solidFill>
                <a:latin typeface="DM Sans Bold Italics"/>
              </a:rPr>
              <a:t>N</a:t>
            </a:r>
          </a:p>
          <a:p>
            <a:pPr algn="ctr">
              <a:lnSpc>
                <a:spcPts val="4290"/>
              </a:lnSpc>
            </a:pPr>
            <a:r>
              <a:rPr lang="en-US" sz="3300">
                <a:solidFill>
                  <a:srgbClr val="FFFFFF"/>
                </a:solidFill>
                <a:latin typeface="DM Sans Bold Italics"/>
              </a:rPr>
              <a:t>I</a:t>
            </a:r>
          </a:p>
          <a:p>
            <a:pPr algn="ctr">
              <a:lnSpc>
                <a:spcPts val="4290"/>
              </a:lnSpc>
            </a:pPr>
            <a:r>
              <a:rPr lang="en-US" sz="3300">
                <a:solidFill>
                  <a:srgbClr val="FFFFFF"/>
                </a:solidFill>
                <a:latin typeface="DM Sans Bold Italics"/>
              </a:rPr>
              <a:t>T</a:t>
            </a:r>
          </a:p>
          <a:p>
            <a:pPr algn="ctr">
              <a:lnSpc>
                <a:spcPts val="4290"/>
              </a:lnSpc>
            </a:pPr>
            <a:r>
              <a:rPr lang="en-US" sz="3300">
                <a:solidFill>
                  <a:srgbClr val="FFFFFF"/>
                </a:solidFill>
                <a:latin typeface="DM Sans Bold Italics"/>
              </a:rPr>
              <a:t>I</a:t>
            </a:r>
          </a:p>
          <a:p>
            <a:pPr algn="ctr">
              <a:lnSpc>
                <a:spcPts val="4290"/>
              </a:lnSpc>
            </a:pPr>
            <a:r>
              <a:rPr lang="en-US" sz="3300">
                <a:solidFill>
                  <a:srgbClr val="FFFFFF"/>
                </a:solidFill>
                <a:latin typeface="DM Sans Bold Italics"/>
              </a:rPr>
              <a:t>O</a:t>
            </a:r>
          </a:p>
          <a:p>
            <a:pPr algn="ctr">
              <a:lnSpc>
                <a:spcPts val="4290"/>
              </a:lnSpc>
              <a:spcBef>
                <a:spcPct val="0"/>
              </a:spcBef>
            </a:pPr>
            <a:r>
              <a:rPr lang="en-US" sz="3300">
                <a:solidFill>
                  <a:srgbClr val="FFFFFF"/>
                </a:solidFill>
                <a:latin typeface="DM Sans Bold Italics"/>
              </a:rPr>
              <a:t>N</a:t>
            </a:r>
          </a:p>
        </p:txBody>
      </p:sp>
      <p:sp>
        <p:nvSpPr>
          <p:cNvPr id="17" name="TextBox 17"/>
          <p:cNvSpPr txBox="1"/>
          <p:nvPr/>
        </p:nvSpPr>
        <p:spPr>
          <a:xfrm>
            <a:off x="11262860" y="2774391"/>
            <a:ext cx="5440502" cy="553212"/>
          </a:xfrm>
          <a:prstGeom prst="rect">
            <a:avLst/>
          </a:prstGeom>
        </p:spPr>
        <p:txBody>
          <a:bodyPr lIns="0" tIns="0" rIns="0" bIns="0" rtlCol="0" anchor="t">
            <a:spAutoFit/>
          </a:bodyPr>
          <a:lstStyle/>
          <a:p>
            <a:pPr algn="ctr">
              <a:lnSpc>
                <a:spcPts val="4554"/>
              </a:lnSpc>
            </a:pPr>
            <a:r>
              <a:rPr lang="en-US" sz="3300" spc="1772">
                <a:solidFill>
                  <a:srgbClr val="FFFBFB"/>
                </a:solidFill>
                <a:latin typeface="DM Sans Bold Italics"/>
              </a:rPr>
              <a:t>ADVANTAGES</a:t>
            </a:r>
          </a:p>
        </p:txBody>
      </p:sp>
      <p:grpSp>
        <p:nvGrpSpPr>
          <p:cNvPr id="18" name="Group 18"/>
          <p:cNvGrpSpPr/>
          <p:nvPr/>
        </p:nvGrpSpPr>
        <p:grpSpPr>
          <a:xfrm>
            <a:off x="10077937" y="5729983"/>
            <a:ext cx="7769093" cy="2788531"/>
            <a:chOff x="0" y="0"/>
            <a:chExt cx="2417179" cy="867589"/>
          </a:xfrm>
        </p:grpSpPr>
        <p:sp>
          <p:nvSpPr>
            <p:cNvPr id="19" name="Freeform 19"/>
            <p:cNvSpPr/>
            <p:nvPr/>
          </p:nvSpPr>
          <p:spPr>
            <a:xfrm>
              <a:off x="0" y="0"/>
              <a:ext cx="2417179" cy="867589"/>
            </a:xfrm>
            <a:custGeom>
              <a:avLst/>
              <a:gdLst/>
              <a:ahLst/>
              <a:cxnLst/>
              <a:rect l="l" t="t" r="r" b="b"/>
              <a:pathLst>
                <a:path w="2417179" h="867589">
                  <a:moveTo>
                    <a:pt x="0" y="0"/>
                  </a:moveTo>
                  <a:lnTo>
                    <a:pt x="2417179" y="0"/>
                  </a:lnTo>
                  <a:lnTo>
                    <a:pt x="2417179" y="867589"/>
                  </a:lnTo>
                  <a:lnTo>
                    <a:pt x="0" y="867589"/>
                  </a:lnTo>
                  <a:close/>
                </a:path>
              </a:pathLst>
            </a:custGeom>
            <a:solidFill>
              <a:srgbClr val="1A1A1A"/>
            </a:solidFill>
          </p:spPr>
          <p:txBody>
            <a:bodyPr/>
            <a:lstStyle/>
            <a:p>
              <a:endParaRPr lang="zh-CN" altLang="en-US"/>
            </a:p>
          </p:txBody>
        </p:sp>
        <p:sp>
          <p:nvSpPr>
            <p:cNvPr id="20" name="TextBox 20"/>
            <p:cNvSpPr txBox="1"/>
            <p:nvPr/>
          </p:nvSpPr>
          <p:spPr>
            <a:xfrm>
              <a:off x="0" y="-57150"/>
              <a:ext cx="2417179" cy="924739"/>
            </a:xfrm>
            <a:prstGeom prst="rect">
              <a:avLst/>
            </a:prstGeom>
          </p:spPr>
          <p:txBody>
            <a:bodyPr lIns="50800" tIns="50800" rIns="50800" bIns="50800" rtlCol="0" anchor="ctr"/>
            <a:lstStyle/>
            <a:p>
              <a:pPr marL="0" lvl="0" indent="0" algn="ctr">
                <a:lnSpc>
                  <a:spcPts val="4114"/>
                </a:lnSpc>
                <a:spcBef>
                  <a:spcPct val="0"/>
                </a:spcBef>
              </a:pPr>
              <a:endParaRPr/>
            </a:p>
          </p:txBody>
        </p:sp>
      </p:grpSp>
      <p:sp>
        <p:nvSpPr>
          <p:cNvPr id="21" name="TextBox 21"/>
          <p:cNvSpPr txBox="1"/>
          <p:nvPr/>
        </p:nvSpPr>
        <p:spPr>
          <a:xfrm>
            <a:off x="10406464" y="6668584"/>
            <a:ext cx="7178560" cy="1097051"/>
          </a:xfrm>
          <a:prstGeom prst="rect">
            <a:avLst/>
          </a:prstGeom>
        </p:spPr>
        <p:txBody>
          <a:bodyPr lIns="0" tIns="0" rIns="0" bIns="0" rtlCol="0" anchor="t">
            <a:spAutoFit/>
          </a:bodyPr>
          <a:lstStyle/>
          <a:p>
            <a:pPr algn="ctr">
              <a:lnSpc>
                <a:spcPts val="4498"/>
              </a:lnSpc>
            </a:pPr>
            <a:r>
              <a:rPr lang="en-US" sz="3260" spc="319">
                <a:solidFill>
                  <a:srgbClr val="FFFBFB"/>
                </a:solidFill>
                <a:latin typeface="DM Sans"/>
              </a:rPr>
              <a:t>May </a:t>
            </a:r>
            <a:r>
              <a:rPr lang="en-US" sz="3260" spc="319">
                <a:solidFill>
                  <a:srgbClr val="FF3131"/>
                </a:solidFill>
                <a:latin typeface="DM Sans"/>
              </a:rPr>
              <a:t>lack cohesion</a:t>
            </a:r>
            <a:r>
              <a:rPr lang="en-US" sz="3260" spc="319">
                <a:solidFill>
                  <a:srgbClr val="FFFBFB"/>
                </a:solidFill>
                <a:latin typeface="DM Sans"/>
              </a:rPr>
              <a:t> and alignment with overall goals.</a:t>
            </a:r>
          </a:p>
        </p:txBody>
      </p:sp>
      <p:sp>
        <p:nvSpPr>
          <p:cNvPr id="22" name="TextBox 22"/>
          <p:cNvSpPr txBox="1"/>
          <p:nvPr/>
        </p:nvSpPr>
        <p:spPr>
          <a:xfrm>
            <a:off x="11242233" y="5801047"/>
            <a:ext cx="5440502" cy="553212"/>
          </a:xfrm>
          <a:prstGeom prst="rect">
            <a:avLst/>
          </a:prstGeom>
        </p:spPr>
        <p:txBody>
          <a:bodyPr lIns="0" tIns="0" rIns="0" bIns="0" rtlCol="0" anchor="t">
            <a:spAutoFit/>
          </a:bodyPr>
          <a:lstStyle/>
          <a:p>
            <a:pPr algn="ctr">
              <a:lnSpc>
                <a:spcPts val="4554"/>
              </a:lnSpc>
            </a:pPr>
            <a:r>
              <a:rPr lang="en-US" sz="3300" spc="1772">
                <a:solidFill>
                  <a:srgbClr val="FFFBFB"/>
                </a:solidFill>
                <a:latin typeface="DM Sans Bold Italics"/>
              </a:rPr>
              <a:t>CHALLENGES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TextBox 2"/>
          <p:cNvSpPr txBox="1"/>
          <p:nvPr/>
        </p:nvSpPr>
        <p:spPr>
          <a:xfrm>
            <a:off x="2480723" y="4835843"/>
            <a:ext cx="13326554" cy="2760344"/>
          </a:xfrm>
          <a:prstGeom prst="rect">
            <a:avLst/>
          </a:prstGeom>
        </p:spPr>
        <p:txBody>
          <a:bodyPr lIns="0" tIns="0" rIns="0" bIns="0" rtlCol="0" anchor="t">
            <a:spAutoFit/>
          </a:bodyPr>
          <a:lstStyle/>
          <a:p>
            <a:pPr algn="ctr">
              <a:lnSpc>
                <a:spcPts val="11040"/>
              </a:lnSpc>
            </a:pPr>
            <a:r>
              <a:rPr lang="en-US" sz="8000" spc="784">
                <a:solidFill>
                  <a:srgbClr val="231F20"/>
                </a:solidFill>
                <a:latin typeface="DM Sans Bold"/>
              </a:rPr>
              <a:t>INFOSEC IN LARGE ORGANIZATIONS</a:t>
            </a:r>
          </a:p>
        </p:txBody>
      </p:sp>
      <p:grpSp>
        <p:nvGrpSpPr>
          <p:cNvPr id="3" name="Group 3"/>
          <p:cNvGrpSpPr/>
          <p:nvPr/>
        </p:nvGrpSpPr>
        <p:grpSpPr>
          <a:xfrm>
            <a:off x="7570659" y="1028700"/>
            <a:ext cx="3146683" cy="2667081"/>
            <a:chOff x="0" y="0"/>
            <a:chExt cx="4195577" cy="3556109"/>
          </a:xfrm>
        </p:grpSpPr>
        <p:grpSp>
          <p:nvGrpSpPr>
            <p:cNvPr id="4" name="Group 4"/>
            <p:cNvGrpSpPr/>
            <p:nvPr/>
          </p:nvGrpSpPr>
          <p:grpSpPr>
            <a:xfrm>
              <a:off x="0" y="0"/>
              <a:ext cx="4195577" cy="3556109"/>
              <a:chOff x="0" y="0"/>
              <a:chExt cx="828756" cy="702441"/>
            </a:xfrm>
          </p:grpSpPr>
          <p:sp>
            <p:nvSpPr>
              <p:cNvPr id="5" name="Freeform 5"/>
              <p:cNvSpPr/>
              <p:nvPr/>
            </p:nvSpPr>
            <p:spPr>
              <a:xfrm>
                <a:off x="0" y="0"/>
                <a:ext cx="828756" cy="702441"/>
              </a:xfrm>
              <a:custGeom>
                <a:avLst/>
                <a:gdLst/>
                <a:ahLst/>
                <a:cxnLst/>
                <a:rect l="l" t="t" r="r" b="b"/>
                <a:pathLst>
                  <a:path w="828756" h="702441">
                    <a:moveTo>
                      <a:pt x="0" y="0"/>
                    </a:moveTo>
                    <a:lnTo>
                      <a:pt x="828756" y="0"/>
                    </a:lnTo>
                    <a:lnTo>
                      <a:pt x="828756" y="702441"/>
                    </a:lnTo>
                    <a:lnTo>
                      <a:pt x="0" y="702441"/>
                    </a:lnTo>
                    <a:close/>
                  </a:path>
                </a:pathLst>
              </a:custGeom>
              <a:solidFill>
                <a:srgbClr val="CCCCCC"/>
              </a:solidFill>
            </p:spPr>
            <p:txBody>
              <a:bodyPr/>
              <a:lstStyle/>
              <a:p>
                <a:endParaRPr lang="zh-CN" altLang="en-US"/>
              </a:p>
            </p:txBody>
          </p:sp>
          <p:sp>
            <p:nvSpPr>
              <p:cNvPr id="6" name="TextBox 6"/>
              <p:cNvSpPr txBox="1"/>
              <p:nvPr/>
            </p:nvSpPr>
            <p:spPr>
              <a:xfrm>
                <a:off x="0" y="-19050"/>
                <a:ext cx="828756" cy="721491"/>
              </a:xfrm>
              <a:prstGeom prst="rect">
                <a:avLst/>
              </a:prstGeom>
            </p:spPr>
            <p:txBody>
              <a:bodyPr lIns="50800" tIns="50800" rIns="50800" bIns="50800" rtlCol="0" anchor="ctr"/>
              <a:lstStyle/>
              <a:p>
                <a:pPr algn="ctr">
                  <a:lnSpc>
                    <a:spcPts val="2859"/>
                  </a:lnSpc>
                </a:pPr>
                <a:endParaRPr/>
              </a:p>
            </p:txBody>
          </p:sp>
        </p:grpSp>
        <p:sp>
          <p:nvSpPr>
            <p:cNvPr id="7" name="TextBox 7"/>
            <p:cNvSpPr txBox="1"/>
            <p:nvPr/>
          </p:nvSpPr>
          <p:spPr>
            <a:xfrm>
              <a:off x="908011" y="768404"/>
              <a:ext cx="2379556" cy="2091171"/>
            </a:xfrm>
            <a:prstGeom prst="rect">
              <a:avLst/>
            </a:prstGeom>
          </p:spPr>
          <p:txBody>
            <a:bodyPr lIns="0" tIns="0" rIns="0" bIns="0" rtlCol="0" anchor="t">
              <a:spAutoFit/>
            </a:bodyPr>
            <a:lstStyle/>
            <a:p>
              <a:pPr algn="ctr">
                <a:lnSpc>
                  <a:spcPts val="11999"/>
                </a:lnSpc>
              </a:pPr>
              <a:r>
                <a:rPr lang="en-US" sz="12000" dirty="0">
                  <a:solidFill>
                    <a:srgbClr val="363636"/>
                  </a:solidFill>
                  <a:latin typeface="Nyala" panose="02000504070300020003" pitchFamily="2" charset="0"/>
                </a:rPr>
                <a:t>05</a:t>
              </a:r>
            </a:p>
          </p:txBody>
        </p:sp>
      </p:grpSp>
      <p:sp>
        <p:nvSpPr>
          <p:cNvPr id="8" name="Freeform 8"/>
          <p:cNvSpPr/>
          <p:nvPr/>
        </p:nvSpPr>
        <p:spPr>
          <a:xfrm rot="7659121">
            <a:off x="-4012602" y="5585714"/>
            <a:ext cx="7629294" cy="7828566"/>
          </a:xfrm>
          <a:custGeom>
            <a:avLst/>
            <a:gdLst/>
            <a:ahLst/>
            <a:cxnLst/>
            <a:rect l="l" t="t" r="r" b="b"/>
            <a:pathLst>
              <a:path w="7629294" h="7828566">
                <a:moveTo>
                  <a:pt x="0" y="0"/>
                </a:moveTo>
                <a:lnTo>
                  <a:pt x="7629294" y="0"/>
                </a:lnTo>
                <a:lnTo>
                  <a:pt x="7629294" y="7828566"/>
                </a:lnTo>
                <a:lnTo>
                  <a:pt x="0" y="78285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
        <p:nvSpPr>
          <p:cNvPr id="9" name="Freeform 9"/>
          <p:cNvSpPr/>
          <p:nvPr/>
        </p:nvSpPr>
        <p:spPr>
          <a:xfrm rot="2016048">
            <a:off x="12243487" y="-1005305"/>
            <a:ext cx="10749463" cy="2687366"/>
          </a:xfrm>
          <a:custGeom>
            <a:avLst/>
            <a:gdLst/>
            <a:ahLst/>
            <a:cxnLst/>
            <a:rect l="l" t="t" r="r" b="b"/>
            <a:pathLst>
              <a:path w="10749463" h="2687366">
                <a:moveTo>
                  <a:pt x="0" y="0"/>
                </a:moveTo>
                <a:lnTo>
                  <a:pt x="10749463" y="0"/>
                </a:lnTo>
                <a:lnTo>
                  <a:pt x="10749463" y="2687365"/>
                </a:lnTo>
                <a:lnTo>
                  <a:pt x="0" y="268736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zh-CN"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zh-CN" altLang="en-US"/>
          </a:p>
        </p:txBody>
      </p:sp>
      <p:sp>
        <p:nvSpPr>
          <p:cNvPr id="3" name="Freeform 3"/>
          <p:cNvSpPr/>
          <p:nvPr/>
        </p:nvSpPr>
        <p:spPr>
          <a:xfrm rot="257863">
            <a:off x="-571305" y="6150994"/>
            <a:ext cx="21273218" cy="9128145"/>
          </a:xfrm>
          <a:custGeom>
            <a:avLst/>
            <a:gdLst/>
            <a:ahLst/>
            <a:cxnLst/>
            <a:rect l="l" t="t" r="r" b="b"/>
            <a:pathLst>
              <a:path w="21273218" h="9128145">
                <a:moveTo>
                  <a:pt x="0" y="0"/>
                </a:moveTo>
                <a:lnTo>
                  <a:pt x="21273219" y="0"/>
                </a:lnTo>
                <a:lnTo>
                  <a:pt x="21273219" y="9128145"/>
                </a:lnTo>
                <a:lnTo>
                  <a:pt x="0" y="912814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sp>
        <p:nvSpPr>
          <p:cNvPr id="4" name="Freeform 4"/>
          <p:cNvSpPr/>
          <p:nvPr/>
        </p:nvSpPr>
        <p:spPr>
          <a:xfrm>
            <a:off x="11885510" y="8765585"/>
            <a:ext cx="4128022" cy="437161"/>
          </a:xfrm>
          <a:custGeom>
            <a:avLst/>
            <a:gdLst/>
            <a:ahLst/>
            <a:cxnLst/>
            <a:rect l="l" t="t" r="r" b="b"/>
            <a:pathLst>
              <a:path w="4128022" h="437161">
                <a:moveTo>
                  <a:pt x="0" y="0"/>
                </a:moveTo>
                <a:lnTo>
                  <a:pt x="4128022" y="0"/>
                </a:lnTo>
                <a:lnTo>
                  <a:pt x="4128022" y="437161"/>
                </a:lnTo>
                <a:lnTo>
                  <a:pt x="0" y="437161"/>
                </a:lnTo>
                <a:lnTo>
                  <a:pt x="0" y="0"/>
                </a:lnTo>
                <a:close/>
              </a:path>
            </a:pathLst>
          </a:custGeom>
          <a:blipFill>
            <a:blip r:embed="rId5"/>
            <a:stretch>
              <a:fillRect t="-86495"/>
            </a:stretch>
          </a:blipFill>
        </p:spPr>
        <p:txBody>
          <a:bodyPr/>
          <a:lstStyle/>
          <a:p>
            <a:endParaRPr lang="zh-CN" altLang="en-US"/>
          </a:p>
        </p:txBody>
      </p:sp>
      <p:sp>
        <p:nvSpPr>
          <p:cNvPr id="5" name="Freeform 5"/>
          <p:cNvSpPr/>
          <p:nvPr/>
        </p:nvSpPr>
        <p:spPr>
          <a:xfrm>
            <a:off x="7080191" y="8765585"/>
            <a:ext cx="4128022" cy="437161"/>
          </a:xfrm>
          <a:custGeom>
            <a:avLst/>
            <a:gdLst/>
            <a:ahLst/>
            <a:cxnLst/>
            <a:rect l="l" t="t" r="r" b="b"/>
            <a:pathLst>
              <a:path w="4128022" h="437161">
                <a:moveTo>
                  <a:pt x="0" y="0"/>
                </a:moveTo>
                <a:lnTo>
                  <a:pt x="4128021" y="0"/>
                </a:lnTo>
                <a:lnTo>
                  <a:pt x="4128021" y="437161"/>
                </a:lnTo>
                <a:lnTo>
                  <a:pt x="0" y="437161"/>
                </a:lnTo>
                <a:lnTo>
                  <a:pt x="0" y="0"/>
                </a:lnTo>
                <a:close/>
              </a:path>
            </a:pathLst>
          </a:custGeom>
          <a:blipFill>
            <a:blip r:embed="rId5"/>
            <a:stretch>
              <a:fillRect t="-86495"/>
            </a:stretch>
          </a:blipFill>
        </p:spPr>
        <p:txBody>
          <a:bodyPr/>
          <a:lstStyle/>
          <a:p>
            <a:endParaRPr lang="zh-CN" altLang="en-US"/>
          </a:p>
        </p:txBody>
      </p:sp>
      <p:sp>
        <p:nvSpPr>
          <p:cNvPr id="6" name="Freeform 6"/>
          <p:cNvSpPr/>
          <p:nvPr/>
        </p:nvSpPr>
        <p:spPr>
          <a:xfrm>
            <a:off x="2274468" y="8765585"/>
            <a:ext cx="4128022" cy="437161"/>
          </a:xfrm>
          <a:custGeom>
            <a:avLst/>
            <a:gdLst/>
            <a:ahLst/>
            <a:cxnLst/>
            <a:rect l="l" t="t" r="r" b="b"/>
            <a:pathLst>
              <a:path w="4128022" h="437161">
                <a:moveTo>
                  <a:pt x="0" y="0"/>
                </a:moveTo>
                <a:lnTo>
                  <a:pt x="4128022" y="0"/>
                </a:lnTo>
                <a:lnTo>
                  <a:pt x="4128022" y="437161"/>
                </a:lnTo>
                <a:lnTo>
                  <a:pt x="0" y="437161"/>
                </a:lnTo>
                <a:lnTo>
                  <a:pt x="0" y="0"/>
                </a:lnTo>
                <a:close/>
              </a:path>
            </a:pathLst>
          </a:custGeom>
          <a:blipFill>
            <a:blip r:embed="rId5"/>
            <a:stretch>
              <a:fillRect t="-86495"/>
            </a:stretch>
          </a:blipFill>
        </p:spPr>
        <p:txBody>
          <a:bodyPr/>
          <a:lstStyle/>
          <a:p>
            <a:endParaRPr lang="zh-CN" altLang="en-US"/>
          </a:p>
        </p:txBody>
      </p:sp>
      <p:sp>
        <p:nvSpPr>
          <p:cNvPr id="7" name="TextBox 7"/>
          <p:cNvSpPr txBox="1"/>
          <p:nvPr/>
        </p:nvSpPr>
        <p:spPr>
          <a:xfrm>
            <a:off x="746984" y="497259"/>
            <a:ext cx="16794032" cy="3044207"/>
          </a:xfrm>
          <a:prstGeom prst="rect">
            <a:avLst/>
          </a:prstGeom>
        </p:spPr>
        <p:txBody>
          <a:bodyPr lIns="0" tIns="0" rIns="0" bIns="0" rtlCol="0" anchor="t">
            <a:spAutoFit/>
          </a:bodyPr>
          <a:lstStyle/>
          <a:p>
            <a:pPr algn="ctr">
              <a:lnSpc>
                <a:spcPts val="11591"/>
              </a:lnSpc>
            </a:pPr>
            <a:r>
              <a:rPr lang="en-US" sz="8400" spc="823">
                <a:solidFill>
                  <a:srgbClr val="231F20"/>
                </a:solidFill>
                <a:latin typeface="Oswald Bold"/>
              </a:rPr>
              <a:t>TOP-DOWN VS. BOTTOM-UP</a:t>
            </a:r>
          </a:p>
          <a:p>
            <a:pPr marL="0" lvl="0" indent="0" algn="ctr">
              <a:lnSpc>
                <a:spcPts val="13015"/>
              </a:lnSpc>
              <a:spcBef>
                <a:spcPct val="0"/>
              </a:spcBef>
            </a:pPr>
            <a:endParaRPr lang="en-US" sz="8400" spc="823">
              <a:solidFill>
                <a:srgbClr val="231F20"/>
              </a:solidFill>
              <a:latin typeface="Oswald Bold"/>
            </a:endParaRPr>
          </a:p>
        </p:txBody>
      </p:sp>
      <p:grpSp>
        <p:nvGrpSpPr>
          <p:cNvPr id="8" name="Group 8"/>
          <p:cNvGrpSpPr/>
          <p:nvPr/>
        </p:nvGrpSpPr>
        <p:grpSpPr>
          <a:xfrm>
            <a:off x="1028700" y="2467925"/>
            <a:ext cx="16293693" cy="7039278"/>
            <a:chOff x="0" y="0"/>
            <a:chExt cx="3224365" cy="1393005"/>
          </a:xfrm>
        </p:grpSpPr>
        <p:sp>
          <p:nvSpPr>
            <p:cNvPr id="9" name="Freeform 9"/>
            <p:cNvSpPr/>
            <p:nvPr/>
          </p:nvSpPr>
          <p:spPr>
            <a:xfrm>
              <a:off x="0" y="0"/>
              <a:ext cx="3224365" cy="1393005"/>
            </a:xfrm>
            <a:custGeom>
              <a:avLst/>
              <a:gdLst/>
              <a:ahLst/>
              <a:cxnLst/>
              <a:rect l="l" t="t" r="r" b="b"/>
              <a:pathLst>
                <a:path w="3224365" h="1393005">
                  <a:moveTo>
                    <a:pt x="0" y="0"/>
                  </a:moveTo>
                  <a:lnTo>
                    <a:pt x="3224365" y="0"/>
                  </a:lnTo>
                  <a:lnTo>
                    <a:pt x="3224365" y="1393005"/>
                  </a:lnTo>
                  <a:lnTo>
                    <a:pt x="0" y="1393005"/>
                  </a:lnTo>
                  <a:close/>
                </a:path>
              </a:pathLst>
            </a:custGeom>
            <a:solidFill>
              <a:srgbClr val="1A1A1A"/>
            </a:solidFill>
          </p:spPr>
          <p:txBody>
            <a:bodyPr/>
            <a:lstStyle/>
            <a:p>
              <a:endParaRPr lang="zh-CN" altLang="en-US"/>
            </a:p>
          </p:txBody>
        </p:sp>
        <p:sp>
          <p:nvSpPr>
            <p:cNvPr id="10" name="TextBox 10"/>
            <p:cNvSpPr txBox="1"/>
            <p:nvPr/>
          </p:nvSpPr>
          <p:spPr>
            <a:xfrm>
              <a:off x="0" y="-57150"/>
              <a:ext cx="3224365" cy="1450155"/>
            </a:xfrm>
            <a:prstGeom prst="rect">
              <a:avLst/>
            </a:prstGeom>
          </p:spPr>
          <p:txBody>
            <a:bodyPr lIns="61108" tIns="61108" rIns="61108" bIns="61108" rtlCol="0" anchor="ctr"/>
            <a:lstStyle/>
            <a:p>
              <a:pPr marL="0" lvl="0" indent="0" algn="ctr">
                <a:lnSpc>
                  <a:spcPts val="4114"/>
                </a:lnSpc>
                <a:spcBef>
                  <a:spcPct val="0"/>
                </a:spcBef>
              </a:pPr>
              <a:endParaRPr/>
            </a:p>
          </p:txBody>
        </p:sp>
      </p:grpSp>
      <p:sp>
        <p:nvSpPr>
          <p:cNvPr id="11" name="TextBox 11"/>
          <p:cNvSpPr txBox="1"/>
          <p:nvPr/>
        </p:nvSpPr>
        <p:spPr>
          <a:xfrm>
            <a:off x="1986288" y="3985895"/>
            <a:ext cx="14315424" cy="4940300"/>
          </a:xfrm>
          <a:prstGeom prst="rect">
            <a:avLst/>
          </a:prstGeom>
        </p:spPr>
        <p:txBody>
          <a:bodyPr lIns="0" tIns="0" rIns="0" bIns="0" rtlCol="0" anchor="t">
            <a:spAutoFit/>
          </a:bodyPr>
          <a:lstStyle/>
          <a:p>
            <a:pPr marL="755651" lvl="1" indent="-377825" algn="just">
              <a:lnSpc>
                <a:spcPts val="4900"/>
              </a:lnSpc>
              <a:buFont typeface="Arial"/>
              <a:buChar char="•"/>
            </a:pPr>
            <a:r>
              <a:rPr lang="en-US" sz="3500" spc="224">
                <a:solidFill>
                  <a:srgbClr val="FFFBFB"/>
                </a:solidFill>
                <a:latin typeface="DM Sans"/>
              </a:rPr>
              <a:t>Many large, diverse organizations find a balanced approach effective. </a:t>
            </a:r>
          </a:p>
          <a:p>
            <a:pPr marL="755651" lvl="1" indent="-377825" algn="just">
              <a:lnSpc>
                <a:spcPts val="4900"/>
              </a:lnSpc>
              <a:buFont typeface="Arial"/>
              <a:buChar char="•"/>
            </a:pPr>
            <a:r>
              <a:rPr lang="en-US" sz="3500" spc="224">
                <a:solidFill>
                  <a:srgbClr val="FFFBFB"/>
                </a:solidFill>
                <a:latin typeface="DM Sans"/>
              </a:rPr>
              <a:t>This approach combines top-down strategic direction with bottom-up input and feedback. Top-down guidance ensures alignment with organizational objectives, while bottom-up input ensures that security measures are practical, relevant, and considerate of the unique challenges faced by various parts of the organization.</a:t>
            </a:r>
          </a:p>
        </p:txBody>
      </p:sp>
      <p:sp>
        <p:nvSpPr>
          <p:cNvPr id="12" name="TextBox 12"/>
          <p:cNvSpPr txBox="1"/>
          <p:nvPr/>
        </p:nvSpPr>
        <p:spPr>
          <a:xfrm>
            <a:off x="2735973" y="2843081"/>
            <a:ext cx="12879148" cy="857250"/>
          </a:xfrm>
          <a:prstGeom prst="rect">
            <a:avLst/>
          </a:prstGeom>
        </p:spPr>
        <p:txBody>
          <a:bodyPr lIns="0" tIns="0" rIns="0" bIns="0" rtlCol="0" anchor="t">
            <a:spAutoFit/>
          </a:bodyPr>
          <a:lstStyle/>
          <a:p>
            <a:pPr algn="ctr">
              <a:lnSpc>
                <a:spcPts val="6900"/>
              </a:lnSpc>
            </a:pPr>
            <a:r>
              <a:rPr lang="en-US" sz="5000" spc="2685">
                <a:solidFill>
                  <a:srgbClr val="FFFBFB"/>
                </a:solidFill>
                <a:latin typeface="DM Sans Bold Italics"/>
              </a:rPr>
              <a:t>BALANCED APPROACH</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zh-CN" altLang="en-US"/>
          </a:p>
        </p:txBody>
      </p:sp>
      <p:sp>
        <p:nvSpPr>
          <p:cNvPr id="3" name="Freeform 3"/>
          <p:cNvSpPr/>
          <p:nvPr/>
        </p:nvSpPr>
        <p:spPr>
          <a:xfrm rot="257863">
            <a:off x="-571305" y="6150994"/>
            <a:ext cx="21273218" cy="9128145"/>
          </a:xfrm>
          <a:custGeom>
            <a:avLst/>
            <a:gdLst/>
            <a:ahLst/>
            <a:cxnLst/>
            <a:rect l="l" t="t" r="r" b="b"/>
            <a:pathLst>
              <a:path w="21273218" h="9128145">
                <a:moveTo>
                  <a:pt x="0" y="0"/>
                </a:moveTo>
                <a:lnTo>
                  <a:pt x="21273219" y="0"/>
                </a:lnTo>
                <a:lnTo>
                  <a:pt x="21273219" y="9128145"/>
                </a:lnTo>
                <a:lnTo>
                  <a:pt x="0" y="912814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sp>
        <p:nvSpPr>
          <p:cNvPr id="4" name="Freeform 4"/>
          <p:cNvSpPr/>
          <p:nvPr/>
        </p:nvSpPr>
        <p:spPr>
          <a:xfrm>
            <a:off x="11885510" y="8765585"/>
            <a:ext cx="4128022" cy="437161"/>
          </a:xfrm>
          <a:custGeom>
            <a:avLst/>
            <a:gdLst/>
            <a:ahLst/>
            <a:cxnLst/>
            <a:rect l="l" t="t" r="r" b="b"/>
            <a:pathLst>
              <a:path w="4128022" h="437161">
                <a:moveTo>
                  <a:pt x="0" y="0"/>
                </a:moveTo>
                <a:lnTo>
                  <a:pt x="4128022" y="0"/>
                </a:lnTo>
                <a:lnTo>
                  <a:pt x="4128022" y="437161"/>
                </a:lnTo>
                <a:lnTo>
                  <a:pt x="0" y="437161"/>
                </a:lnTo>
                <a:lnTo>
                  <a:pt x="0" y="0"/>
                </a:lnTo>
                <a:close/>
              </a:path>
            </a:pathLst>
          </a:custGeom>
          <a:blipFill>
            <a:blip r:embed="rId5"/>
            <a:stretch>
              <a:fillRect t="-86495"/>
            </a:stretch>
          </a:blipFill>
        </p:spPr>
        <p:txBody>
          <a:bodyPr/>
          <a:lstStyle/>
          <a:p>
            <a:endParaRPr lang="zh-CN" altLang="en-US"/>
          </a:p>
        </p:txBody>
      </p:sp>
      <p:sp>
        <p:nvSpPr>
          <p:cNvPr id="5" name="Freeform 5"/>
          <p:cNvSpPr/>
          <p:nvPr/>
        </p:nvSpPr>
        <p:spPr>
          <a:xfrm>
            <a:off x="7080191" y="8765585"/>
            <a:ext cx="4128022" cy="437161"/>
          </a:xfrm>
          <a:custGeom>
            <a:avLst/>
            <a:gdLst/>
            <a:ahLst/>
            <a:cxnLst/>
            <a:rect l="l" t="t" r="r" b="b"/>
            <a:pathLst>
              <a:path w="4128022" h="437161">
                <a:moveTo>
                  <a:pt x="0" y="0"/>
                </a:moveTo>
                <a:lnTo>
                  <a:pt x="4128021" y="0"/>
                </a:lnTo>
                <a:lnTo>
                  <a:pt x="4128021" y="437161"/>
                </a:lnTo>
                <a:lnTo>
                  <a:pt x="0" y="437161"/>
                </a:lnTo>
                <a:lnTo>
                  <a:pt x="0" y="0"/>
                </a:lnTo>
                <a:close/>
              </a:path>
            </a:pathLst>
          </a:custGeom>
          <a:blipFill>
            <a:blip r:embed="rId5"/>
            <a:stretch>
              <a:fillRect t="-86495"/>
            </a:stretch>
          </a:blipFill>
        </p:spPr>
        <p:txBody>
          <a:bodyPr/>
          <a:lstStyle/>
          <a:p>
            <a:endParaRPr lang="zh-CN" altLang="en-US"/>
          </a:p>
        </p:txBody>
      </p:sp>
      <p:sp>
        <p:nvSpPr>
          <p:cNvPr id="6" name="Freeform 6"/>
          <p:cNvSpPr/>
          <p:nvPr/>
        </p:nvSpPr>
        <p:spPr>
          <a:xfrm>
            <a:off x="2274468" y="8765585"/>
            <a:ext cx="4128022" cy="437161"/>
          </a:xfrm>
          <a:custGeom>
            <a:avLst/>
            <a:gdLst/>
            <a:ahLst/>
            <a:cxnLst/>
            <a:rect l="l" t="t" r="r" b="b"/>
            <a:pathLst>
              <a:path w="4128022" h="437161">
                <a:moveTo>
                  <a:pt x="0" y="0"/>
                </a:moveTo>
                <a:lnTo>
                  <a:pt x="4128022" y="0"/>
                </a:lnTo>
                <a:lnTo>
                  <a:pt x="4128022" y="437161"/>
                </a:lnTo>
                <a:lnTo>
                  <a:pt x="0" y="437161"/>
                </a:lnTo>
                <a:lnTo>
                  <a:pt x="0" y="0"/>
                </a:lnTo>
                <a:close/>
              </a:path>
            </a:pathLst>
          </a:custGeom>
          <a:blipFill>
            <a:blip r:embed="rId5"/>
            <a:stretch>
              <a:fillRect t="-86495"/>
            </a:stretch>
          </a:blipFill>
        </p:spPr>
        <p:txBody>
          <a:bodyPr/>
          <a:lstStyle/>
          <a:p>
            <a:endParaRPr lang="zh-CN" altLang="en-US"/>
          </a:p>
        </p:txBody>
      </p:sp>
      <p:sp>
        <p:nvSpPr>
          <p:cNvPr id="7" name="TextBox 7"/>
          <p:cNvSpPr txBox="1"/>
          <p:nvPr/>
        </p:nvSpPr>
        <p:spPr>
          <a:xfrm>
            <a:off x="746984" y="497259"/>
            <a:ext cx="16794032" cy="3044207"/>
          </a:xfrm>
          <a:prstGeom prst="rect">
            <a:avLst/>
          </a:prstGeom>
        </p:spPr>
        <p:txBody>
          <a:bodyPr lIns="0" tIns="0" rIns="0" bIns="0" rtlCol="0" anchor="t">
            <a:spAutoFit/>
          </a:bodyPr>
          <a:lstStyle/>
          <a:p>
            <a:pPr algn="ctr">
              <a:lnSpc>
                <a:spcPts val="11591"/>
              </a:lnSpc>
            </a:pPr>
            <a:r>
              <a:rPr lang="en-US" sz="8400" spc="823">
                <a:solidFill>
                  <a:srgbClr val="231F20"/>
                </a:solidFill>
                <a:latin typeface="Oswald Bold"/>
              </a:rPr>
              <a:t>TOP-DOWN VS. BOTTOM-UP</a:t>
            </a:r>
          </a:p>
          <a:p>
            <a:pPr marL="0" lvl="0" indent="0" algn="ctr">
              <a:lnSpc>
                <a:spcPts val="13015"/>
              </a:lnSpc>
              <a:spcBef>
                <a:spcPct val="0"/>
              </a:spcBef>
            </a:pPr>
            <a:endParaRPr lang="en-US" sz="8400" spc="823">
              <a:solidFill>
                <a:srgbClr val="231F20"/>
              </a:solidFill>
              <a:latin typeface="Oswald Bold"/>
            </a:endParaRPr>
          </a:p>
        </p:txBody>
      </p:sp>
      <p:grpSp>
        <p:nvGrpSpPr>
          <p:cNvPr id="8" name="Group 8"/>
          <p:cNvGrpSpPr/>
          <p:nvPr/>
        </p:nvGrpSpPr>
        <p:grpSpPr>
          <a:xfrm>
            <a:off x="1028700" y="2467925"/>
            <a:ext cx="16293693" cy="7039278"/>
            <a:chOff x="0" y="0"/>
            <a:chExt cx="3224365" cy="1393005"/>
          </a:xfrm>
        </p:grpSpPr>
        <p:sp>
          <p:nvSpPr>
            <p:cNvPr id="9" name="Freeform 9"/>
            <p:cNvSpPr/>
            <p:nvPr/>
          </p:nvSpPr>
          <p:spPr>
            <a:xfrm>
              <a:off x="0" y="0"/>
              <a:ext cx="3224365" cy="1393005"/>
            </a:xfrm>
            <a:custGeom>
              <a:avLst/>
              <a:gdLst/>
              <a:ahLst/>
              <a:cxnLst/>
              <a:rect l="l" t="t" r="r" b="b"/>
              <a:pathLst>
                <a:path w="3224365" h="1393005">
                  <a:moveTo>
                    <a:pt x="0" y="0"/>
                  </a:moveTo>
                  <a:lnTo>
                    <a:pt x="3224365" y="0"/>
                  </a:lnTo>
                  <a:lnTo>
                    <a:pt x="3224365" y="1393005"/>
                  </a:lnTo>
                  <a:lnTo>
                    <a:pt x="0" y="1393005"/>
                  </a:lnTo>
                  <a:close/>
                </a:path>
              </a:pathLst>
            </a:custGeom>
            <a:solidFill>
              <a:srgbClr val="1A1A1A"/>
            </a:solidFill>
          </p:spPr>
          <p:txBody>
            <a:bodyPr/>
            <a:lstStyle/>
            <a:p>
              <a:endParaRPr lang="zh-CN" altLang="en-US"/>
            </a:p>
          </p:txBody>
        </p:sp>
        <p:sp>
          <p:nvSpPr>
            <p:cNvPr id="10" name="TextBox 10"/>
            <p:cNvSpPr txBox="1"/>
            <p:nvPr/>
          </p:nvSpPr>
          <p:spPr>
            <a:xfrm>
              <a:off x="0" y="-57150"/>
              <a:ext cx="3224365" cy="1450155"/>
            </a:xfrm>
            <a:prstGeom prst="rect">
              <a:avLst/>
            </a:prstGeom>
          </p:spPr>
          <p:txBody>
            <a:bodyPr lIns="61108" tIns="61108" rIns="61108" bIns="61108" rtlCol="0" anchor="ctr"/>
            <a:lstStyle/>
            <a:p>
              <a:pPr marL="0" lvl="0" indent="0" algn="ctr">
                <a:lnSpc>
                  <a:spcPts val="4114"/>
                </a:lnSpc>
                <a:spcBef>
                  <a:spcPct val="0"/>
                </a:spcBef>
              </a:pPr>
              <a:endParaRPr/>
            </a:p>
          </p:txBody>
        </p:sp>
      </p:grpSp>
      <p:sp>
        <p:nvSpPr>
          <p:cNvPr id="11" name="TextBox 11"/>
          <p:cNvSpPr txBox="1"/>
          <p:nvPr/>
        </p:nvSpPr>
        <p:spPr>
          <a:xfrm>
            <a:off x="1986288" y="4526973"/>
            <a:ext cx="14315424" cy="3967480"/>
          </a:xfrm>
          <a:prstGeom prst="rect">
            <a:avLst/>
          </a:prstGeom>
        </p:spPr>
        <p:txBody>
          <a:bodyPr lIns="0" tIns="0" rIns="0" bIns="0" rtlCol="0" anchor="t">
            <a:spAutoFit/>
          </a:bodyPr>
          <a:lstStyle/>
          <a:p>
            <a:pPr marL="755651" lvl="1" indent="-377825" algn="just">
              <a:lnSpc>
                <a:spcPts val="5285"/>
              </a:lnSpc>
              <a:buFont typeface="Arial"/>
              <a:buChar char="•"/>
            </a:pPr>
            <a:r>
              <a:rPr lang="en-US" sz="3500" spc="224">
                <a:solidFill>
                  <a:srgbClr val="FFFBFB"/>
                </a:solidFill>
                <a:latin typeface="DM Sans"/>
              </a:rPr>
              <a:t>Effective communication and collaboration between top management and employees are more than crucial. </a:t>
            </a:r>
          </a:p>
          <a:p>
            <a:pPr marL="755651" lvl="1" indent="-377825" algn="just">
              <a:lnSpc>
                <a:spcPts val="5285"/>
              </a:lnSpc>
              <a:buFont typeface="Arial"/>
              <a:buChar char="•"/>
            </a:pPr>
            <a:r>
              <a:rPr lang="en-US" sz="3500" spc="224">
                <a:solidFill>
                  <a:srgbClr val="FFFBFB"/>
                </a:solidFill>
                <a:latin typeface="DM Sans"/>
              </a:rPr>
              <a:t>Creating a culture where employees are encouraged to provide input and where their contributions are valued can significantly enhance the effectiveness of security initiatives.</a:t>
            </a:r>
          </a:p>
        </p:txBody>
      </p:sp>
      <p:sp>
        <p:nvSpPr>
          <p:cNvPr id="12" name="TextBox 12"/>
          <p:cNvSpPr txBox="1"/>
          <p:nvPr/>
        </p:nvSpPr>
        <p:spPr>
          <a:xfrm>
            <a:off x="3713053" y="2627066"/>
            <a:ext cx="11301953" cy="1733550"/>
          </a:xfrm>
          <a:prstGeom prst="rect">
            <a:avLst/>
          </a:prstGeom>
        </p:spPr>
        <p:txBody>
          <a:bodyPr lIns="0" tIns="0" rIns="0" bIns="0" rtlCol="0" anchor="t">
            <a:spAutoFit/>
          </a:bodyPr>
          <a:lstStyle/>
          <a:p>
            <a:pPr algn="ctr">
              <a:lnSpc>
                <a:spcPts val="6900"/>
              </a:lnSpc>
            </a:pPr>
            <a:r>
              <a:rPr lang="en-US" sz="5000" spc="2685">
                <a:solidFill>
                  <a:srgbClr val="FFFBFB"/>
                </a:solidFill>
                <a:latin typeface="DM Sans Bold Italics"/>
              </a:rPr>
              <a:t>COMMUNICATION&amp;COLLABORATION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TextBox 2"/>
          <p:cNvSpPr txBox="1"/>
          <p:nvPr/>
        </p:nvSpPr>
        <p:spPr>
          <a:xfrm>
            <a:off x="2480723" y="5000625"/>
            <a:ext cx="13326554" cy="1360169"/>
          </a:xfrm>
          <a:prstGeom prst="rect">
            <a:avLst/>
          </a:prstGeom>
        </p:spPr>
        <p:txBody>
          <a:bodyPr lIns="0" tIns="0" rIns="0" bIns="0" rtlCol="0" anchor="t">
            <a:spAutoFit/>
          </a:bodyPr>
          <a:lstStyle/>
          <a:p>
            <a:pPr algn="ctr">
              <a:lnSpc>
                <a:spcPts val="11040"/>
              </a:lnSpc>
            </a:pPr>
            <a:r>
              <a:rPr lang="en-US" sz="8000" spc="784">
                <a:solidFill>
                  <a:srgbClr val="231F20"/>
                </a:solidFill>
                <a:latin typeface="DM Sans Bold"/>
              </a:rPr>
              <a:t>CONCLUSION</a:t>
            </a:r>
          </a:p>
        </p:txBody>
      </p:sp>
      <p:grpSp>
        <p:nvGrpSpPr>
          <p:cNvPr id="3" name="Group 3"/>
          <p:cNvGrpSpPr/>
          <p:nvPr/>
        </p:nvGrpSpPr>
        <p:grpSpPr>
          <a:xfrm>
            <a:off x="7570659" y="1028700"/>
            <a:ext cx="3146683" cy="2667081"/>
            <a:chOff x="0" y="0"/>
            <a:chExt cx="4195577" cy="3556109"/>
          </a:xfrm>
        </p:grpSpPr>
        <p:grpSp>
          <p:nvGrpSpPr>
            <p:cNvPr id="4" name="Group 4"/>
            <p:cNvGrpSpPr/>
            <p:nvPr/>
          </p:nvGrpSpPr>
          <p:grpSpPr>
            <a:xfrm>
              <a:off x="0" y="0"/>
              <a:ext cx="4195577" cy="3556109"/>
              <a:chOff x="0" y="0"/>
              <a:chExt cx="828756" cy="702441"/>
            </a:xfrm>
          </p:grpSpPr>
          <p:sp>
            <p:nvSpPr>
              <p:cNvPr id="5" name="Freeform 5"/>
              <p:cNvSpPr/>
              <p:nvPr/>
            </p:nvSpPr>
            <p:spPr>
              <a:xfrm>
                <a:off x="0" y="0"/>
                <a:ext cx="828756" cy="702441"/>
              </a:xfrm>
              <a:custGeom>
                <a:avLst/>
                <a:gdLst/>
                <a:ahLst/>
                <a:cxnLst/>
                <a:rect l="l" t="t" r="r" b="b"/>
                <a:pathLst>
                  <a:path w="828756" h="702441">
                    <a:moveTo>
                      <a:pt x="0" y="0"/>
                    </a:moveTo>
                    <a:lnTo>
                      <a:pt x="828756" y="0"/>
                    </a:lnTo>
                    <a:lnTo>
                      <a:pt x="828756" y="702441"/>
                    </a:lnTo>
                    <a:lnTo>
                      <a:pt x="0" y="702441"/>
                    </a:lnTo>
                    <a:close/>
                  </a:path>
                </a:pathLst>
              </a:custGeom>
              <a:solidFill>
                <a:srgbClr val="CCCCCC"/>
              </a:solidFill>
            </p:spPr>
            <p:txBody>
              <a:bodyPr/>
              <a:lstStyle/>
              <a:p>
                <a:endParaRPr lang="zh-CN" altLang="en-US"/>
              </a:p>
            </p:txBody>
          </p:sp>
          <p:sp>
            <p:nvSpPr>
              <p:cNvPr id="6" name="TextBox 6"/>
              <p:cNvSpPr txBox="1"/>
              <p:nvPr/>
            </p:nvSpPr>
            <p:spPr>
              <a:xfrm>
                <a:off x="0" y="-19050"/>
                <a:ext cx="828756" cy="721491"/>
              </a:xfrm>
              <a:prstGeom prst="rect">
                <a:avLst/>
              </a:prstGeom>
            </p:spPr>
            <p:txBody>
              <a:bodyPr lIns="50800" tIns="50800" rIns="50800" bIns="50800" rtlCol="0" anchor="ctr"/>
              <a:lstStyle/>
              <a:p>
                <a:pPr algn="ctr">
                  <a:lnSpc>
                    <a:spcPts val="2859"/>
                  </a:lnSpc>
                </a:pPr>
                <a:endParaRPr/>
              </a:p>
            </p:txBody>
          </p:sp>
        </p:grpSp>
        <p:sp>
          <p:nvSpPr>
            <p:cNvPr id="7" name="TextBox 7"/>
            <p:cNvSpPr txBox="1"/>
            <p:nvPr/>
          </p:nvSpPr>
          <p:spPr>
            <a:xfrm>
              <a:off x="908011" y="768404"/>
              <a:ext cx="2379556" cy="2091171"/>
            </a:xfrm>
            <a:prstGeom prst="rect">
              <a:avLst/>
            </a:prstGeom>
          </p:spPr>
          <p:txBody>
            <a:bodyPr lIns="0" tIns="0" rIns="0" bIns="0" rtlCol="0" anchor="t">
              <a:spAutoFit/>
            </a:bodyPr>
            <a:lstStyle/>
            <a:p>
              <a:pPr algn="ctr">
                <a:lnSpc>
                  <a:spcPts val="11999"/>
                </a:lnSpc>
              </a:pPr>
              <a:r>
                <a:rPr lang="en-US" sz="12000" dirty="0">
                  <a:solidFill>
                    <a:srgbClr val="363636"/>
                  </a:solidFill>
                  <a:latin typeface="Nyala" panose="02000504070300020003" pitchFamily="2" charset="0"/>
                </a:rPr>
                <a:t>06</a:t>
              </a:r>
            </a:p>
          </p:txBody>
        </p:sp>
      </p:grpSp>
      <p:sp>
        <p:nvSpPr>
          <p:cNvPr id="8" name="Freeform 8"/>
          <p:cNvSpPr/>
          <p:nvPr/>
        </p:nvSpPr>
        <p:spPr>
          <a:xfrm rot="7659121">
            <a:off x="-4012602" y="5585714"/>
            <a:ext cx="7629294" cy="7828566"/>
          </a:xfrm>
          <a:custGeom>
            <a:avLst/>
            <a:gdLst/>
            <a:ahLst/>
            <a:cxnLst/>
            <a:rect l="l" t="t" r="r" b="b"/>
            <a:pathLst>
              <a:path w="7629294" h="7828566">
                <a:moveTo>
                  <a:pt x="0" y="0"/>
                </a:moveTo>
                <a:lnTo>
                  <a:pt x="7629294" y="0"/>
                </a:lnTo>
                <a:lnTo>
                  <a:pt x="7629294" y="7828566"/>
                </a:lnTo>
                <a:lnTo>
                  <a:pt x="0" y="78285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zh-CN" altLang="en-US"/>
          </a:p>
        </p:txBody>
      </p:sp>
      <p:sp>
        <p:nvSpPr>
          <p:cNvPr id="9" name="Freeform 9"/>
          <p:cNvSpPr/>
          <p:nvPr/>
        </p:nvSpPr>
        <p:spPr>
          <a:xfrm rot="2016048">
            <a:off x="12243487" y="-1005305"/>
            <a:ext cx="10749463" cy="2687366"/>
          </a:xfrm>
          <a:custGeom>
            <a:avLst/>
            <a:gdLst/>
            <a:ahLst/>
            <a:cxnLst/>
            <a:rect l="l" t="t" r="r" b="b"/>
            <a:pathLst>
              <a:path w="10749463" h="2687366">
                <a:moveTo>
                  <a:pt x="0" y="0"/>
                </a:moveTo>
                <a:lnTo>
                  <a:pt x="10749463" y="0"/>
                </a:lnTo>
                <a:lnTo>
                  <a:pt x="10749463" y="2687365"/>
                </a:lnTo>
                <a:lnTo>
                  <a:pt x="0" y="268736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zh-CN"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zh-CN" altLang="en-US"/>
          </a:p>
        </p:txBody>
      </p:sp>
      <p:sp>
        <p:nvSpPr>
          <p:cNvPr id="3" name="Freeform 3"/>
          <p:cNvSpPr/>
          <p:nvPr/>
        </p:nvSpPr>
        <p:spPr>
          <a:xfrm rot="887923">
            <a:off x="13475833" y="-8787301"/>
            <a:ext cx="13977230" cy="14342307"/>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sp>
        <p:nvSpPr>
          <p:cNvPr id="4" name="Freeform 4"/>
          <p:cNvSpPr/>
          <p:nvPr/>
        </p:nvSpPr>
        <p:spPr>
          <a:xfrm rot="887923">
            <a:off x="-5552903" y="5584296"/>
            <a:ext cx="13977230" cy="14342307"/>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grpSp>
        <p:nvGrpSpPr>
          <p:cNvPr id="5" name="Group 5"/>
          <p:cNvGrpSpPr/>
          <p:nvPr/>
        </p:nvGrpSpPr>
        <p:grpSpPr>
          <a:xfrm>
            <a:off x="1600200" y="3532309"/>
            <a:ext cx="16112513" cy="5162288"/>
            <a:chOff x="0" y="0"/>
            <a:chExt cx="5909771" cy="1893431"/>
          </a:xfrm>
        </p:grpSpPr>
        <p:sp>
          <p:nvSpPr>
            <p:cNvPr id="6" name="Freeform 6"/>
            <p:cNvSpPr/>
            <p:nvPr/>
          </p:nvSpPr>
          <p:spPr>
            <a:xfrm>
              <a:off x="0" y="0"/>
              <a:ext cx="5909771" cy="1893431"/>
            </a:xfrm>
            <a:custGeom>
              <a:avLst/>
              <a:gdLst/>
              <a:ahLst/>
              <a:cxnLst/>
              <a:rect l="l" t="t" r="r" b="b"/>
              <a:pathLst>
                <a:path w="5909771" h="1893431">
                  <a:moveTo>
                    <a:pt x="14895" y="0"/>
                  </a:moveTo>
                  <a:lnTo>
                    <a:pt x="5894875" y="0"/>
                  </a:lnTo>
                  <a:cubicBezTo>
                    <a:pt x="5898826" y="0"/>
                    <a:pt x="5902615" y="1569"/>
                    <a:pt x="5905408" y="4363"/>
                  </a:cubicBezTo>
                  <a:cubicBezTo>
                    <a:pt x="5908201" y="7156"/>
                    <a:pt x="5909771" y="10945"/>
                    <a:pt x="5909771" y="14895"/>
                  </a:cubicBezTo>
                  <a:lnTo>
                    <a:pt x="5909771" y="1878536"/>
                  </a:lnTo>
                  <a:cubicBezTo>
                    <a:pt x="5909771" y="1882486"/>
                    <a:pt x="5908201" y="1886275"/>
                    <a:pt x="5905408" y="1889068"/>
                  </a:cubicBezTo>
                  <a:cubicBezTo>
                    <a:pt x="5902615" y="1891862"/>
                    <a:pt x="5898826" y="1893431"/>
                    <a:pt x="5894875" y="1893431"/>
                  </a:cubicBezTo>
                  <a:lnTo>
                    <a:pt x="14895" y="1893431"/>
                  </a:lnTo>
                  <a:cubicBezTo>
                    <a:pt x="10945" y="1893431"/>
                    <a:pt x="7156" y="1891862"/>
                    <a:pt x="4363" y="1889068"/>
                  </a:cubicBezTo>
                  <a:cubicBezTo>
                    <a:pt x="1569" y="1886275"/>
                    <a:pt x="0" y="1882486"/>
                    <a:pt x="0" y="1878536"/>
                  </a:cubicBezTo>
                  <a:lnTo>
                    <a:pt x="0" y="14895"/>
                  </a:lnTo>
                  <a:cubicBezTo>
                    <a:pt x="0" y="10945"/>
                    <a:pt x="1569" y="7156"/>
                    <a:pt x="4363" y="4363"/>
                  </a:cubicBezTo>
                  <a:cubicBezTo>
                    <a:pt x="7156" y="1569"/>
                    <a:pt x="10945" y="0"/>
                    <a:pt x="14895" y="0"/>
                  </a:cubicBezTo>
                  <a:close/>
                </a:path>
              </a:pathLst>
            </a:custGeom>
            <a:solidFill>
              <a:srgbClr val="FFFFFF">
                <a:alpha val="98824"/>
              </a:srgbClr>
            </a:solidFill>
          </p:spPr>
          <p:txBody>
            <a:bodyPr/>
            <a:lstStyle/>
            <a:p>
              <a:endParaRPr lang="zh-CN" altLang="en-US"/>
            </a:p>
          </p:txBody>
        </p:sp>
        <p:sp>
          <p:nvSpPr>
            <p:cNvPr id="7" name="TextBox 7"/>
            <p:cNvSpPr txBox="1"/>
            <p:nvPr/>
          </p:nvSpPr>
          <p:spPr>
            <a:xfrm>
              <a:off x="0" y="-19050"/>
              <a:ext cx="5909771" cy="1912481"/>
            </a:xfrm>
            <a:prstGeom prst="rect">
              <a:avLst/>
            </a:prstGeom>
          </p:spPr>
          <p:txBody>
            <a:bodyPr lIns="50800" tIns="50800" rIns="50800" bIns="50800" rtlCol="0" anchor="ctr"/>
            <a:lstStyle/>
            <a:p>
              <a:pPr algn="ctr">
                <a:lnSpc>
                  <a:spcPts val="2859"/>
                </a:lnSpc>
              </a:pPr>
              <a:endParaRPr/>
            </a:p>
          </p:txBody>
        </p:sp>
      </p:grpSp>
      <p:sp>
        <p:nvSpPr>
          <p:cNvPr id="8" name="TextBox 8"/>
          <p:cNvSpPr txBox="1"/>
          <p:nvPr/>
        </p:nvSpPr>
        <p:spPr>
          <a:xfrm>
            <a:off x="2203231" y="3797420"/>
            <a:ext cx="14896873" cy="4397375"/>
          </a:xfrm>
          <a:prstGeom prst="rect">
            <a:avLst/>
          </a:prstGeom>
        </p:spPr>
        <p:txBody>
          <a:bodyPr lIns="0" tIns="0" rIns="0" bIns="0" rtlCol="0" anchor="t">
            <a:spAutoFit/>
          </a:bodyPr>
          <a:lstStyle/>
          <a:p>
            <a:pPr algn="just">
              <a:lnSpc>
                <a:spcPts val="7000"/>
              </a:lnSpc>
            </a:pPr>
            <a:r>
              <a:rPr lang="en-US" sz="5000">
                <a:solidFill>
                  <a:srgbClr val="100F0D"/>
                </a:solidFill>
                <a:latin typeface="Montserrat Light"/>
              </a:rPr>
              <a:t>is fundamental in safeguarding organizational data.  By blending top-down strategies from management with insights from employees at all levels, companies can significantly enhance their overall security efforts.</a:t>
            </a:r>
          </a:p>
        </p:txBody>
      </p:sp>
      <p:sp>
        <p:nvSpPr>
          <p:cNvPr id="9" name="TextBox 9"/>
          <p:cNvSpPr txBox="1"/>
          <p:nvPr/>
        </p:nvSpPr>
        <p:spPr>
          <a:xfrm>
            <a:off x="0" y="1900777"/>
            <a:ext cx="12448320" cy="1183005"/>
          </a:xfrm>
          <a:prstGeom prst="rect">
            <a:avLst/>
          </a:prstGeom>
        </p:spPr>
        <p:txBody>
          <a:bodyPr lIns="0" tIns="0" rIns="0" bIns="0" rtlCol="0" anchor="t">
            <a:spAutoFit/>
          </a:bodyPr>
          <a:lstStyle/>
          <a:p>
            <a:pPr marL="0" lvl="0" indent="0" algn="ctr">
              <a:lnSpc>
                <a:spcPts val="9659"/>
              </a:lnSpc>
              <a:spcBef>
                <a:spcPct val="0"/>
              </a:spcBef>
            </a:pPr>
            <a:r>
              <a:rPr lang="en-US" sz="6999" spc="685">
                <a:solidFill>
                  <a:srgbClr val="5271FF"/>
                </a:solidFill>
                <a:latin typeface="Montserrat Light"/>
              </a:rPr>
              <a:t>InfoSec Governance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zh-CN" altLang="en-US"/>
          </a:p>
        </p:txBody>
      </p:sp>
      <p:sp>
        <p:nvSpPr>
          <p:cNvPr id="3" name="Freeform 3"/>
          <p:cNvSpPr/>
          <p:nvPr/>
        </p:nvSpPr>
        <p:spPr>
          <a:xfrm rot="887923">
            <a:off x="13475833" y="-8787301"/>
            <a:ext cx="13977230" cy="14342307"/>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sp>
        <p:nvSpPr>
          <p:cNvPr id="4" name="Freeform 4"/>
          <p:cNvSpPr/>
          <p:nvPr/>
        </p:nvSpPr>
        <p:spPr>
          <a:xfrm rot="887923">
            <a:off x="-5552903" y="5584296"/>
            <a:ext cx="13977230" cy="14342307"/>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grpSp>
        <p:nvGrpSpPr>
          <p:cNvPr id="5" name="Group 5"/>
          <p:cNvGrpSpPr/>
          <p:nvPr/>
        </p:nvGrpSpPr>
        <p:grpSpPr>
          <a:xfrm>
            <a:off x="1371600" y="3638812"/>
            <a:ext cx="16112513" cy="5162288"/>
            <a:chOff x="0" y="0"/>
            <a:chExt cx="5909771" cy="1893431"/>
          </a:xfrm>
        </p:grpSpPr>
        <p:sp>
          <p:nvSpPr>
            <p:cNvPr id="6" name="Freeform 6"/>
            <p:cNvSpPr/>
            <p:nvPr/>
          </p:nvSpPr>
          <p:spPr>
            <a:xfrm>
              <a:off x="0" y="0"/>
              <a:ext cx="5909771" cy="1893431"/>
            </a:xfrm>
            <a:custGeom>
              <a:avLst/>
              <a:gdLst/>
              <a:ahLst/>
              <a:cxnLst/>
              <a:rect l="l" t="t" r="r" b="b"/>
              <a:pathLst>
                <a:path w="5909771" h="1893431">
                  <a:moveTo>
                    <a:pt x="14895" y="0"/>
                  </a:moveTo>
                  <a:lnTo>
                    <a:pt x="5894875" y="0"/>
                  </a:lnTo>
                  <a:cubicBezTo>
                    <a:pt x="5898826" y="0"/>
                    <a:pt x="5902615" y="1569"/>
                    <a:pt x="5905408" y="4363"/>
                  </a:cubicBezTo>
                  <a:cubicBezTo>
                    <a:pt x="5908201" y="7156"/>
                    <a:pt x="5909771" y="10945"/>
                    <a:pt x="5909771" y="14895"/>
                  </a:cubicBezTo>
                  <a:lnTo>
                    <a:pt x="5909771" y="1878536"/>
                  </a:lnTo>
                  <a:cubicBezTo>
                    <a:pt x="5909771" y="1882486"/>
                    <a:pt x="5908201" y="1886275"/>
                    <a:pt x="5905408" y="1889068"/>
                  </a:cubicBezTo>
                  <a:cubicBezTo>
                    <a:pt x="5902615" y="1891862"/>
                    <a:pt x="5898826" y="1893431"/>
                    <a:pt x="5894875" y="1893431"/>
                  </a:cubicBezTo>
                  <a:lnTo>
                    <a:pt x="14895" y="1893431"/>
                  </a:lnTo>
                  <a:cubicBezTo>
                    <a:pt x="10945" y="1893431"/>
                    <a:pt x="7156" y="1891862"/>
                    <a:pt x="4363" y="1889068"/>
                  </a:cubicBezTo>
                  <a:cubicBezTo>
                    <a:pt x="1569" y="1886275"/>
                    <a:pt x="0" y="1882486"/>
                    <a:pt x="0" y="1878536"/>
                  </a:cubicBezTo>
                  <a:lnTo>
                    <a:pt x="0" y="14895"/>
                  </a:lnTo>
                  <a:cubicBezTo>
                    <a:pt x="0" y="10945"/>
                    <a:pt x="1569" y="7156"/>
                    <a:pt x="4363" y="4363"/>
                  </a:cubicBezTo>
                  <a:cubicBezTo>
                    <a:pt x="7156" y="1569"/>
                    <a:pt x="10945" y="0"/>
                    <a:pt x="14895" y="0"/>
                  </a:cubicBezTo>
                  <a:close/>
                </a:path>
              </a:pathLst>
            </a:custGeom>
            <a:solidFill>
              <a:srgbClr val="FFFFFF">
                <a:alpha val="98824"/>
              </a:srgbClr>
            </a:solidFill>
          </p:spPr>
          <p:txBody>
            <a:bodyPr/>
            <a:lstStyle/>
            <a:p>
              <a:endParaRPr lang="zh-CN" altLang="en-US"/>
            </a:p>
          </p:txBody>
        </p:sp>
        <p:sp>
          <p:nvSpPr>
            <p:cNvPr id="7" name="TextBox 7"/>
            <p:cNvSpPr txBox="1"/>
            <p:nvPr/>
          </p:nvSpPr>
          <p:spPr>
            <a:xfrm>
              <a:off x="0" y="-19050"/>
              <a:ext cx="5909771" cy="1912481"/>
            </a:xfrm>
            <a:prstGeom prst="rect">
              <a:avLst/>
            </a:prstGeom>
          </p:spPr>
          <p:txBody>
            <a:bodyPr lIns="50800" tIns="50800" rIns="50800" bIns="50800" rtlCol="0" anchor="ctr"/>
            <a:lstStyle/>
            <a:p>
              <a:pPr algn="ctr">
                <a:lnSpc>
                  <a:spcPts val="2859"/>
                </a:lnSpc>
              </a:pPr>
              <a:endParaRPr/>
            </a:p>
          </p:txBody>
        </p:sp>
      </p:grpSp>
      <p:sp>
        <p:nvSpPr>
          <p:cNvPr id="8" name="TextBox 8"/>
          <p:cNvSpPr txBox="1"/>
          <p:nvPr/>
        </p:nvSpPr>
        <p:spPr>
          <a:xfrm>
            <a:off x="1979420" y="4416556"/>
            <a:ext cx="14896873" cy="3511550"/>
          </a:xfrm>
          <a:prstGeom prst="rect">
            <a:avLst/>
          </a:prstGeom>
        </p:spPr>
        <p:txBody>
          <a:bodyPr lIns="0" tIns="0" rIns="0" bIns="0" rtlCol="0" anchor="t">
            <a:spAutoFit/>
          </a:bodyPr>
          <a:lstStyle/>
          <a:p>
            <a:pPr marL="1079501" lvl="1" indent="-539750" algn="just">
              <a:lnSpc>
                <a:spcPts val="7000"/>
              </a:lnSpc>
              <a:buFont typeface="Arial"/>
              <a:buChar char="•"/>
            </a:pPr>
            <a:r>
              <a:rPr lang="en-US" sz="5000">
                <a:solidFill>
                  <a:srgbClr val="100F0D"/>
                </a:solidFill>
                <a:latin typeface="Montserrat Light"/>
              </a:rPr>
              <a:t>Prioritize InfoSec Governance. </a:t>
            </a:r>
          </a:p>
          <a:p>
            <a:pPr marL="1079501" lvl="1" indent="-539750" algn="just">
              <a:lnSpc>
                <a:spcPts val="7000"/>
              </a:lnSpc>
              <a:buFont typeface="Arial"/>
              <a:buChar char="•"/>
            </a:pPr>
            <a:r>
              <a:rPr lang="en-US" sz="5000">
                <a:solidFill>
                  <a:srgbClr val="100F0D"/>
                </a:solidFill>
                <a:latin typeface="Montserrat Light"/>
              </a:rPr>
              <a:t>Stay updated with evolving threats and technologies to ensure robust information security.</a:t>
            </a:r>
          </a:p>
        </p:txBody>
      </p:sp>
      <p:sp>
        <p:nvSpPr>
          <p:cNvPr id="9" name="TextBox 9"/>
          <p:cNvSpPr txBox="1"/>
          <p:nvPr/>
        </p:nvSpPr>
        <p:spPr>
          <a:xfrm>
            <a:off x="-1521342" y="1924318"/>
            <a:ext cx="17926124" cy="1183005"/>
          </a:xfrm>
          <a:prstGeom prst="rect">
            <a:avLst/>
          </a:prstGeom>
        </p:spPr>
        <p:txBody>
          <a:bodyPr lIns="0" tIns="0" rIns="0" bIns="0" rtlCol="0" anchor="t">
            <a:spAutoFit/>
          </a:bodyPr>
          <a:lstStyle/>
          <a:p>
            <a:pPr marL="0" lvl="0" indent="0" algn="ctr">
              <a:lnSpc>
                <a:spcPts val="9659"/>
              </a:lnSpc>
              <a:spcBef>
                <a:spcPct val="0"/>
              </a:spcBef>
            </a:pPr>
            <a:r>
              <a:rPr lang="en-US" sz="6999" spc="685">
                <a:solidFill>
                  <a:srgbClr val="5271FF"/>
                </a:solidFill>
                <a:latin typeface="Montserrat Light"/>
              </a:rPr>
              <a:t>Large Organizations should</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zh-CN" altLang="en-US"/>
          </a:p>
        </p:txBody>
      </p:sp>
      <p:sp>
        <p:nvSpPr>
          <p:cNvPr id="3" name="Freeform 3"/>
          <p:cNvSpPr/>
          <p:nvPr/>
        </p:nvSpPr>
        <p:spPr>
          <a:xfrm rot="-10580377">
            <a:off x="9407140" y="-9309963"/>
            <a:ext cx="24036383" cy="24664199"/>
          </a:xfrm>
          <a:custGeom>
            <a:avLst/>
            <a:gdLst/>
            <a:ahLst/>
            <a:cxnLst/>
            <a:rect l="l" t="t" r="r" b="b"/>
            <a:pathLst>
              <a:path w="24036383" h="24664199">
                <a:moveTo>
                  <a:pt x="0" y="0"/>
                </a:moveTo>
                <a:lnTo>
                  <a:pt x="24036383" y="0"/>
                </a:lnTo>
                <a:lnTo>
                  <a:pt x="24036383" y="24664198"/>
                </a:lnTo>
                <a:lnTo>
                  <a:pt x="0" y="2466419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zh-CN" altLang="en-US"/>
          </a:p>
        </p:txBody>
      </p:sp>
      <p:sp>
        <p:nvSpPr>
          <p:cNvPr id="4" name="TextBox 4"/>
          <p:cNvSpPr txBox="1"/>
          <p:nvPr/>
        </p:nvSpPr>
        <p:spPr>
          <a:xfrm>
            <a:off x="1028700" y="2860211"/>
            <a:ext cx="8097687" cy="1594138"/>
          </a:xfrm>
          <a:prstGeom prst="rect">
            <a:avLst/>
          </a:prstGeom>
        </p:spPr>
        <p:txBody>
          <a:bodyPr lIns="0" tIns="0" rIns="0" bIns="0" rtlCol="0" anchor="t">
            <a:spAutoFit/>
          </a:bodyPr>
          <a:lstStyle/>
          <a:p>
            <a:pPr marL="0" lvl="0" indent="0">
              <a:lnSpc>
                <a:spcPts val="13015"/>
              </a:lnSpc>
              <a:spcBef>
                <a:spcPct val="0"/>
              </a:spcBef>
            </a:pPr>
            <a:r>
              <a:rPr lang="en-US" sz="9431" spc="924">
                <a:solidFill>
                  <a:srgbClr val="231F20"/>
                </a:solidFill>
                <a:latin typeface="Oswald Bold"/>
              </a:rPr>
              <a:t>THANK YOU</a:t>
            </a:r>
          </a:p>
        </p:txBody>
      </p:sp>
      <p:sp>
        <p:nvSpPr>
          <p:cNvPr id="5" name="Freeform 5"/>
          <p:cNvSpPr/>
          <p:nvPr/>
        </p:nvSpPr>
        <p:spPr>
          <a:xfrm flipH="1">
            <a:off x="-4254153" y="7476061"/>
            <a:ext cx="11881594" cy="3564478"/>
          </a:xfrm>
          <a:custGeom>
            <a:avLst/>
            <a:gdLst/>
            <a:ahLst/>
            <a:cxnLst/>
            <a:rect l="l" t="t" r="r" b="b"/>
            <a:pathLst>
              <a:path w="11881594" h="3564478">
                <a:moveTo>
                  <a:pt x="11881594" y="0"/>
                </a:moveTo>
                <a:lnTo>
                  <a:pt x="0" y="0"/>
                </a:lnTo>
                <a:lnTo>
                  <a:pt x="0" y="3564478"/>
                </a:lnTo>
                <a:lnTo>
                  <a:pt x="11881594" y="3564478"/>
                </a:lnTo>
                <a:lnTo>
                  <a:pt x="1188159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zh-CN" alt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476</TotalTime>
  <Words>528</Words>
  <Application>Microsoft Office PowerPoint</Application>
  <PresentationFormat>自定义</PresentationFormat>
  <Paragraphs>108</Paragraphs>
  <Slides>20</Slides>
  <Notes>0</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20</vt:i4>
      </vt:variant>
    </vt:vector>
  </HeadingPairs>
  <TitlesOfParts>
    <vt:vector size="36" baseType="lpstr">
      <vt:lpstr>DM Sans Bold</vt:lpstr>
      <vt:lpstr>Nyala</vt:lpstr>
      <vt:lpstr>DM Sans Italics</vt:lpstr>
      <vt:lpstr>DM Sans Bold Italics</vt:lpstr>
      <vt:lpstr>Montserrat Classic Bold</vt:lpstr>
      <vt:lpstr>Oswald Bold</vt:lpstr>
      <vt:lpstr>DM Sans</vt:lpstr>
      <vt:lpstr>Arial</vt:lpstr>
      <vt:lpstr>Open Sauce Italics</vt:lpstr>
      <vt:lpstr>Oswald Bold Italics</vt:lpstr>
      <vt:lpstr>Open Sauce Bold Italics</vt:lpstr>
      <vt:lpstr>Open Sauce</vt:lpstr>
      <vt:lpstr>Calibri</vt:lpstr>
      <vt:lpstr>Oswald</vt:lpstr>
      <vt:lpstr>Montserrat Light</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Security Governance</dc:title>
  <dc:creator>JIURUAN</dc:creator>
  <cp:lastModifiedBy>office</cp:lastModifiedBy>
  <cp:revision>3</cp:revision>
  <dcterms:created xsi:type="dcterms:W3CDTF">2006-08-16T00:00:00Z</dcterms:created>
  <dcterms:modified xsi:type="dcterms:W3CDTF">2023-10-26T00:39:00Z</dcterms:modified>
  <dc:identifier>DAFyNn-srIg</dc:identifier>
</cp:coreProperties>
</file>