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</p:sldIdLst>
  <p:sldSz cx="10080625" cy="7559675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 snapToGrid="0">
      <p:cViewPr varScale="1">
        <p:scale>
          <a:sx n="62" d="100"/>
          <a:sy n="62" d="100"/>
        </p:scale>
        <p:origin x="14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4" name="Picture 33"/>
          <p:cNvPicPr/>
          <p:nvPr/>
        </p:nvPicPr>
        <p:blipFill>
          <a:blip r:embed="rId2"/>
          <a:stretch/>
        </p:blipFill>
        <p:spPr>
          <a:xfrm>
            <a:off x="2292480" y="1768680"/>
            <a:ext cx="5494680" cy="4384080"/>
          </a:xfrm>
          <a:prstGeom prst="rect">
            <a:avLst/>
          </a:prstGeom>
          <a:ln>
            <a:noFill/>
          </a:ln>
        </p:spPr>
      </p:pic>
      <p:pic>
        <p:nvPicPr>
          <p:cNvPr id="35" name="Picture 34"/>
          <p:cNvPicPr/>
          <p:nvPr/>
        </p:nvPicPr>
        <p:blipFill>
          <a:blip r:embed="rId2"/>
          <a:stretch/>
        </p:blipFill>
        <p:spPr>
          <a:xfrm>
            <a:off x="2292480" y="1768680"/>
            <a:ext cx="5494680" cy="43840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2000" cy="5850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200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0" name="Picture 69"/>
          <p:cNvPicPr/>
          <p:nvPr/>
        </p:nvPicPr>
        <p:blipFill>
          <a:blip r:embed="rId2"/>
          <a:stretch/>
        </p:blipFill>
        <p:spPr>
          <a:xfrm>
            <a:off x="2292480" y="1768680"/>
            <a:ext cx="5494680" cy="4384080"/>
          </a:xfrm>
          <a:prstGeom prst="rect">
            <a:avLst/>
          </a:prstGeom>
          <a:ln>
            <a:noFill/>
          </a:ln>
        </p:spPr>
      </p:pic>
      <p:pic>
        <p:nvPicPr>
          <p:cNvPr id="71" name="Picture 70"/>
          <p:cNvPicPr/>
          <p:nvPr/>
        </p:nvPicPr>
        <p:blipFill>
          <a:blip r:embed="rId2"/>
          <a:stretch/>
        </p:blipFill>
        <p:spPr>
          <a:xfrm>
            <a:off x="2292480" y="1768680"/>
            <a:ext cx="5494680" cy="43840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0920" cy="1261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0920" cy="438372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title text format</a:t>
            </a: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Click to edit the outline text format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Second Outline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Third Outline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Fourth Outline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Fifth Outline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Sixth Outline Level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Shape 3"/>
          <p:cNvSpPr txBox="1"/>
          <p:nvPr/>
        </p:nvSpPr>
        <p:spPr>
          <a:xfrm>
            <a:off x="194034" y="1785350"/>
            <a:ext cx="9070920" cy="534468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US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TextShape 1"/>
          <p:cNvSpPr txBox="1"/>
          <p:nvPr/>
        </p:nvSpPr>
        <p:spPr>
          <a:xfrm>
            <a:off x="0" y="0"/>
            <a:ext cx="10080625" cy="1261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n-US" sz="4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Consultancy Project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67B8EB-9236-40D2-8535-C962087A0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46529"/>
            <a:ext cx="10080624" cy="6413146"/>
          </a:xfrm>
          <a:prstGeom prst="rect">
            <a:avLst/>
          </a:prstGeom>
        </p:spPr>
      </p:pic>
      <p:sp>
        <p:nvSpPr>
          <p:cNvPr id="73" name="CustomShape 2"/>
          <p:cNvSpPr/>
          <p:nvPr/>
        </p:nvSpPr>
        <p:spPr>
          <a:xfrm>
            <a:off x="8291593" y="6540057"/>
            <a:ext cx="1789031" cy="1019618"/>
          </a:xfrm>
          <a:prstGeom prst="rect">
            <a:avLst/>
          </a:prstGeom>
          <a:solidFill>
            <a:schemeClr val="bg1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Anna </a:t>
            </a:r>
            <a:r>
              <a:rPr lang="en-US" sz="18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Nesterova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P140421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Morgans Hotel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Morgans Hotel is Privately owned organization.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The hotel was opened in 2002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The building of the hotel is listed and has historical background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Hotel has 2 main parts of the building( the main building and townhouse)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All together hotel has 42 rooms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3 restaurants, 2 bars and a conference room all can bee used for functions    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8" name="CustomShape 2"/>
          <p:cNvSpPr/>
          <p:nvPr/>
        </p:nvSpPr>
        <p:spPr>
          <a:xfrm>
            <a:off x="504000" y="1768680"/>
            <a:ext cx="907164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9" name="Picture 78"/>
          <p:cNvPicPr/>
          <p:nvPr/>
        </p:nvPicPr>
        <p:blipFill>
          <a:blip r:embed="rId2"/>
          <a:stretch/>
        </p:blipFill>
        <p:spPr>
          <a:xfrm>
            <a:off x="365760" y="1624680"/>
            <a:ext cx="9209880" cy="5173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Management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1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2" name="CustomShape 3"/>
          <p:cNvSpPr/>
          <p:nvPr/>
        </p:nvSpPr>
        <p:spPr>
          <a:xfrm>
            <a:off x="5212080" y="1860480"/>
            <a:ext cx="1919520" cy="60768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Christine Major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3" name="CustomShape 4"/>
          <p:cNvSpPr/>
          <p:nvPr/>
        </p:nvSpPr>
        <p:spPr>
          <a:xfrm>
            <a:off x="1371600" y="3017520"/>
            <a:ext cx="1828080" cy="8222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Gemma Cleare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HR Manager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4" name="CustomShape 5"/>
          <p:cNvSpPr/>
          <p:nvPr/>
        </p:nvSpPr>
        <p:spPr>
          <a:xfrm>
            <a:off x="3383280" y="3017520"/>
            <a:ext cx="1919520" cy="8222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Georgina Watts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General Manager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5" name="CustomShape 6"/>
          <p:cNvSpPr/>
          <p:nvPr/>
        </p:nvSpPr>
        <p:spPr>
          <a:xfrm>
            <a:off x="5471640" y="3017520"/>
            <a:ext cx="1842840" cy="8222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Rachel Evans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Events Manager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6" name="CustomShape 7"/>
          <p:cNvSpPr/>
          <p:nvPr/>
        </p:nvSpPr>
        <p:spPr>
          <a:xfrm>
            <a:off x="2834640" y="1860480"/>
            <a:ext cx="1919520" cy="60768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Martin Morgan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7" name="CustomShape 8"/>
          <p:cNvSpPr/>
          <p:nvPr/>
        </p:nvSpPr>
        <p:spPr>
          <a:xfrm>
            <a:off x="914400" y="4297680"/>
            <a:ext cx="1553760" cy="54792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Mark Reynolds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CustomShape 9"/>
          <p:cNvSpPr/>
          <p:nvPr/>
        </p:nvSpPr>
        <p:spPr>
          <a:xfrm>
            <a:off x="2651760" y="4297680"/>
            <a:ext cx="1462320" cy="54792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Debbie Jones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9" name="CustomShape 10"/>
          <p:cNvSpPr/>
          <p:nvPr/>
        </p:nvSpPr>
        <p:spPr>
          <a:xfrm>
            <a:off x="4389120" y="4297680"/>
            <a:ext cx="1462320" cy="6393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Emma Waren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CustomShape 11"/>
          <p:cNvSpPr/>
          <p:nvPr/>
        </p:nvSpPr>
        <p:spPr>
          <a:xfrm>
            <a:off x="6035040" y="4297680"/>
            <a:ext cx="1736640" cy="6393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Rhiannon Evans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1" name="CustomShape 12"/>
          <p:cNvSpPr/>
          <p:nvPr/>
        </p:nvSpPr>
        <p:spPr>
          <a:xfrm>
            <a:off x="7589520" y="3017520"/>
            <a:ext cx="1736640" cy="8222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Chris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Head Chef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2" name="CustomShape 13"/>
          <p:cNvSpPr/>
          <p:nvPr/>
        </p:nvSpPr>
        <p:spPr>
          <a:xfrm>
            <a:off x="7955280" y="4297680"/>
            <a:ext cx="1462320" cy="6393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Orane Nelsonn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Line 14"/>
          <p:cNvSpPr/>
          <p:nvPr/>
        </p:nvSpPr>
        <p:spPr>
          <a:xfrm>
            <a:off x="4754880" y="2103120"/>
            <a:ext cx="457200" cy="36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Line 15"/>
          <p:cNvSpPr/>
          <p:nvPr/>
        </p:nvSpPr>
        <p:spPr>
          <a:xfrm flipH="1">
            <a:off x="2926080" y="2468880"/>
            <a:ext cx="2286000" cy="5486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5" name="Line 16"/>
          <p:cNvSpPr/>
          <p:nvPr/>
        </p:nvSpPr>
        <p:spPr>
          <a:xfrm flipH="1">
            <a:off x="4937760" y="2468880"/>
            <a:ext cx="548640" cy="5486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6" name="Line 17"/>
          <p:cNvSpPr/>
          <p:nvPr/>
        </p:nvSpPr>
        <p:spPr>
          <a:xfrm>
            <a:off x="6126480" y="2468880"/>
            <a:ext cx="182880" cy="5486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7" name="Line 18"/>
          <p:cNvSpPr/>
          <p:nvPr/>
        </p:nvSpPr>
        <p:spPr>
          <a:xfrm>
            <a:off x="6858000" y="2468880"/>
            <a:ext cx="1005840" cy="64008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8" name="Line 19"/>
          <p:cNvSpPr/>
          <p:nvPr/>
        </p:nvSpPr>
        <p:spPr>
          <a:xfrm>
            <a:off x="1371600" y="3840480"/>
            <a:ext cx="640080" cy="4572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9" name="Line 20"/>
          <p:cNvSpPr/>
          <p:nvPr/>
        </p:nvSpPr>
        <p:spPr>
          <a:xfrm flipH="1">
            <a:off x="8869680" y="3840480"/>
            <a:ext cx="457200" cy="4572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0" name="Line 21"/>
          <p:cNvSpPr/>
          <p:nvPr/>
        </p:nvSpPr>
        <p:spPr>
          <a:xfrm>
            <a:off x="914400" y="4846320"/>
            <a:ext cx="2011680" cy="5486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1" name="Line 22"/>
          <p:cNvSpPr/>
          <p:nvPr/>
        </p:nvSpPr>
        <p:spPr>
          <a:xfrm flipH="1">
            <a:off x="7406640" y="4937760"/>
            <a:ext cx="2011680" cy="4572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CustomShape 23"/>
          <p:cNvSpPr/>
          <p:nvPr/>
        </p:nvSpPr>
        <p:spPr>
          <a:xfrm>
            <a:off x="2926080" y="5394960"/>
            <a:ext cx="4479840" cy="7578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Other Staff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F&amp;B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House keeping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Consultancy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"The provision to businesses of objective advice and assistance relating to the strategy, structure, management and operations of an organization in pursuit of its long-term purposes and objectives. Such assistance may include the identification of options with recommendations; the provision of additional resources; and/or the implementation of solutions."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6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7" name="TextShape 3"/>
          <p:cNvSpPr txBox="1"/>
          <p:nvPr/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Why consultancy is important for Organization </a:t>
            </a:r>
            <a:endParaRPr lang="en-US" sz="4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8" name="TextShape 4"/>
          <p:cNvSpPr txBox="1"/>
          <p:nvPr/>
        </p:nvSpPr>
        <p:spPr>
          <a:xfrm>
            <a:off x="502920" y="1974600"/>
            <a:ext cx="9072000" cy="43840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The organization faced dramatic drop in employment </a:t>
            </a:r>
          </a:p>
          <a:p>
            <a:pPr algn="ctr"/>
            <a:endParaRPr lang="en-US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Management changed for a number of times</a:t>
            </a:r>
          </a:p>
          <a:p>
            <a:pPr algn="ctr"/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No strategy placed on employment motivations</a:t>
            </a:r>
          </a:p>
          <a:p>
            <a:pPr algn="ctr"/>
            <a:endParaRPr lang="en-US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Long hours/ Unhappy Staff</a:t>
            </a:r>
          </a:p>
          <a:p>
            <a:pPr algn="ctr"/>
            <a:endParaRPr lang="en-US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Aims &amp; Objectives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Aim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To make improvements in staff motivations  &amp; work effectiveness in </a:t>
            </a:r>
            <a:r>
              <a:rPr lang="en-US" sz="32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Morgans</a:t>
            </a: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Objectives 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To work close with F&amp;B staff and Managers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To question members of staff, analyze issues 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To reflect collected information to managers 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Come up with effective plan on how to make improvements  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How I am going to achieve my objectives (Timescale)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Meet with members of staff once a week and question employees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Come in once a week and observe the work effectiveness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In the end of the week hold a meeting with member of management reflect observations and collected information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With management create an effective plan on motivations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Start working on the plan and observe improvements 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 txBox="1"/>
          <p:nvPr/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 lang="en-U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0" name="TextShape 2"/>
          <p:cNvSpPr txBox="1"/>
          <p:nvPr/>
        </p:nvSpPr>
        <p:spPr>
          <a:xfrm>
            <a:off x="504000" y="154983"/>
            <a:ext cx="9072000" cy="710337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 lang="en-US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AB00B94-C0CE-4ADD-9838-D4D47BDE79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706218"/>
              </p:ext>
            </p:extLst>
          </p:nvPr>
        </p:nvGraphicFramePr>
        <p:xfrm>
          <a:off x="-46495" y="-1"/>
          <a:ext cx="10127121" cy="7559675"/>
        </p:xfrm>
        <a:graphic>
          <a:graphicData uri="http://schemas.openxmlformats.org/drawingml/2006/table">
            <a:tbl>
              <a:tblPr/>
              <a:tblGrid>
                <a:gridCol w="1288211">
                  <a:extLst>
                    <a:ext uri="{9D8B030D-6E8A-4147-A177-3AD203B41FA5}">
                      <a16:colId xmlns:a16="http://schemas.microsoft.com/office/drawing/2014/main" val="3460076546"/>
                    </a:ext>
                  </a:extLst>
                </a:gridCol>
                <a:gridCol w="849669">
                  <a:extLst>
                    <a:ext uri="{9D8B030D-6E8A-4147-A177-3AD203B41FA5}">
                      <a16:colId xmlns:a16="http://schemas.microsoft.com/office/drawing/2014/main" val="3976137055"/>
                    </a:ext>
                  </a:extLst>
                </a:gridCol>
                <a:gridCol w="1255622">
                  <a:extLst>
                    <a:ext uri="{9D8B030D-6E8A-4147-A177-3AD203B41FA5}">
                      <a16:colId xmlns:a16="http://schemas.microsoft.com/office/drawing/2014/main" val="2066639887"/>
                    </a:ext>
                  </a:extLst>
                </a:gridCol>
                <a:gridCol w="1132891">
                  <a:extLst>
                    <a:ext uri="{9D8B030D-6E8A-4147-A177-3AD203B41FA5}">
                      <a16:colId xmlns:a16="http://schemas.microsoft.com/office/drawing/2014/main" val="1817177321"/>
                    </a:ext>
                  </a:extLst>
                </a:gridCol>
                <a:gridCol w="1151773">
                  <a:extLst>
                    <a:ext uri="{9D8B030D-6E8A-4147-A177-3AD203B41FA5}">
                      <a16:colId xmlns:a16="http://schemas.microsoft.com/office/drawing/2014/main" val="1456043039"/>
                    </a:ext>
                  </a:extLst>
                </a:gridCol>
                <a:gridCol w="217137">
                  <a:extLst>
                    <a:ext uri="{9D8B030D-6E8A-4147-A177-3AD203B41FA5}">
                      <a16:colId xmlns:a16="http://schemas.microsoft.com/office/drawing/2014/main" val="3298383354"/>
                    </a:ext>
                  </a:extLst>
                </a:gridCol>
                <a:gridCol w="1189535">
                  <a:extLst>
                    <a:ext uri="{9D8B030D-6E8A-4147-A177-3AD203B41FA5}">
                      <a16:colId xmlns:a16="http://schemas.microsoft.com/office/drawing/2014/main" val="2970317955"/>
                    </a:ext>
                  </a:extLst>
                </a:gridCol>
                <a:gridCol w="1069166">
                  <a:extLst>
                    <a:ext uri="{9D8B030D-6E8A-4147-A177-3AD203B41FA5}">
                      <a16:colId xmlns:a16="http://schemas.microsoft.com/office/drawing/2014/main" val="3500425283"/>
                    </a:ext>
                  </a:extLst>
                </a:gridCol>
                <a:gridCol w="821345">
                  <a:extLst>
                    <a:ext uri="{9D8B030D-6E8A-4147-A177-3AD203B41FA5}">
                      <a16:colId xmlns:a16="http://schemas.microsoft.com/office/drawing/2014/main" val="1773597939"/>
                    </a:ext>
                  </a:extLst>
                </a:gridCol>
                <a:gridCol w="575886">
                  <a:extLst>
                    <a:ext uri="{9D8B030D-6E8A-4147-A177-3AD203B41FA5}">
                      <a16:colId xmlns:a16="http://schemas.microsoft.com/office/drawing/2014/main" val="2156576148"/>
                    </a:ext>
                  </a:extLst>
                </a:gridCol>
                <a:gridCol w="575886">
                  <a:extLst>
                    <a:ext uri="{9D8B030D-6E8A-4147-A177-3AD203B41FA5}">
                      <a16:colId xmlns:a16="http://schemas.microsoft.com/office/drawing/2014/main" val="685558004"/>
                    </a:ext>
                  </a:extLst>
                </a:gridCol>
              </a:tblGrid>
              <a:tr h="467328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Time Scale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1535140"/>
                  </a:ext>
                </a:extLst>
              </a:tr>
              <a:tr h="522306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21</a:t>
                      </a:r>
                      <a:r>
                        <a:rPr lang="en-GB" sz="700" b="0" i="0" u="none" strike="noStrike" baseline="30000">
                          <a:effectLst/>
                          <a:latin typeface="Arial" panose="020B0604020202020204" pitchFamily="34" charset="0"/>
                        </a:rPr>
                        <a:t>st</a:t>
                      </a:r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February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Bid Presentation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6933770"/>
                  </a:ext>
                </a:extLst>
              </a:tr>
              <a:tr h="522306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26</a:t>
                      </a:r>
                      <a:r>
                        <a:rPr lang="en-GB" sz="700" b="0" i="0" u="none" strike="noStrike" baseline="30000">
                          <a:effectLst/>
                          <a:latin typeface="Arial" panose="020B0604020202020204" pitchFamily="34" charset="0"/>
                        </a:rPr>
                        <a:t>th</a:t>
                      </a:r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February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Organize a meeting with F&amp;B 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7688740"/>
                  </a:ext>
                </a:extLst>
              </a:tr>
              <a:tr h="522306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  <a:r>
                        <a:rPr lang="en-GB" sz="700" b="0" i="0" u="none" strike="noStrike" baseline="30000">
                          <a:effectLst/>
                          <a:latin typeface="Arial" panose="020B0604020202020204" pitchFamily="34" charset="0"/>
                        </a:rPr>
                        <a:t>th</a:t>
                      </a:r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March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5B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Do questionnairs with F&amp;B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117598"/>
                  </a:ext>
                </a:extLst>
              </a:tr>
              <a:tr h="90715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9</a:t>
                      </a:r>
                      <a:r>
                        <a:rPr lang="en-GB" sz="700" b="0" i="0" u="none" strike="noStrike" baseline="30000">
                          <a:effectLst/>
                          <a:latin typeface="Arial" panose="020B0604020202020204" pitchFamily="34" charset="0"/>
                        </a:rPr>
                        <a:t>th</a:t>
                      </a:r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to 11</a:t>
                      </a:r>
                      <a:r>
                        <a:rPr lang="en-GB" sz="700" b="0" i="0" u="none" strike="noStrike" baseline="30000">
                          <a:effectLst/>
                          <a:latin typeface="Arial" panose="020B0604020202020204" pitchFamily="34" charset="0"/>
                        </a:rPr>
                        <a:t>th</a:t>
                      </a:r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Mach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Come in for an Observation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669812"/>
                  </a:ext>
                </a:extLst>
              </a:tr>
              <a:tr h="522306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14th March 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PID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6184009"/>
                  </a:ext>
                </a:extLst>
              </a:tr>
              <a:tr h="90715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18th March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Meet with managers (reflect)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8285772"/>
                  </a:ext>
                </a:extLst>
              </a:tr>
              <a:tr h="90715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25th March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Come up with action Plan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4940408"/>
                  </a:ext>
                </a:extLst>
              </a:tr>
              <a:tr h="90715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1st April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591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Come in to observe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591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7931340"/>
                  </a:ext>
                </a:extLst>
              </a:tr>
              <a:tr h="907159"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2nd May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effectLst/>
                          <a:latin typeface="Arial" panose="020B0604020202020204" pitchFamily="34" charset="0"/>
                        </a:rPr>
                        <a:t>Project report</a:t>
                      </a: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61839"/>
                  </a:ext>
                </a:extLst>
              </a:tr>
              <a:tr h="467328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717" marR="6717" marT="67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112919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ustomShape 1"/>
          <p:cNvSpPr/>
          <p:nvPr/>
        </p:nvSpPr>
        <p:spPr>
          <a:xfrm>
            <a:off x="504000" y="301320"/>
            <a:ext cx="9070920" cy="126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Overall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2" name="CustomShape 2"/>
          <p:cNvSpPr/>
          <p:nvPr/>
        </p:nvSpPr>
        <p:spPr>
          <a:xfrm>
            <a:off x="504000" y="1769040"/>
            <a:ext cx="907092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To come up with effective plan on how to motivate staff and how to improve work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Create a strategy document how to motivate staff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Come up with team exresises, to build team spirit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To bring staff &amp; management together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32000" indent="-32328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Create happy environment for staff  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413</Words>
  <Application>Microsoft Office PowerPoint</Application>
  <PresentationFormat>Custom</PresentationFormat>
  <Paragraphs>160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DejaVu Sans</vt:lpstr>
      <vt:lpstr>Symbol</vt:lpstr>
      <vt:lpstr>Wingdings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dc:description/>
  <cp:lastModifiedBy>Anna Nesterova</cp:lastModifiedBy>
  <cp:revision>8</cp:revision>
  <dcterms:created xsi:type="dcterms:W3CDTF">2018-02-14T01:13:24Z</dcterms:created>
  <dcterms:modified xsi:type="dcterms:W3CDTF">2018-02-19T13:06:28Z</dcterms:modified>
  <dc:language>en-US</dc:language>
</cp:coreProperties>
</file>