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350" r:id="rId3"/>
    <p:sldId id="351" r:id="rId4"/>
    <p:sldId id="352" r:id="rId5"/>
    <p:sldId id="353" r:id="rId6"/>
    <p:sldId id="354" r:id="rId7"/>
    <p:sldId id="355" r:id="rId8"/>
    <p:sldId id="356" r:id="rId9"/>
    <p:sldId id="357" r:id="rId10"/>
    <p:sldId id="358" r:id="rId11"/>
    <p:sldId id="359" r:id="rId1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83" d="100"/>
          <a:sy n="83" d="100"/>
        </p:scale>
        <p:origin x="-4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4" Type="http://schemas.openxmlformats.org/officeDocument/2006/relationships/image" Target="../media/image17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1/21/2011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oleObject" Target="../embeddings/oleObject1.bin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png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1.png"/><Relationship Id="rId4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.bin"/><Relationship Id="rId3" Type="http://schemas.openxmlformats.org/officeDocument/2006/relationships/notesSlide" Target="../notesSlides/notesSlide10.xml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: timothy.tudor@smu.ac.uk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Year : 2010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Potential divider</a:t>
            </a:r>
            <a:b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</a:b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It may be shown that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9661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14575" y="2214554"/>
            <a:ext cx="4514850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96614" name="Object 6"/>
          <p:cNvGraphicFramePr>
            <a:graphicFrameLocks noChangeAspect="1"/>
          </p:cNvGraphicFramePr>
          <p:nvPr/>
        </p:nvGraphicFramePr>
        <p:xfrm>
          <a:off x="1643042" y="5143512"/>
          <a:ext cx="2372228" cy="1000132"/>
        </p:xfrm>
        <a:graphic>
          <a:graphicData uri="http://schemas.openxmlformats.org/presentationml/2006/ole">
            <p:oleObj spid="_x0000_s202754" name="Equation" r:id="rId5" imgW="1143000" imgH="482400" progId="Equation.3">
              <p:embed/>
            </p:oleObj>
          </a:graphicData>
        </a:graphic>
      </p:graphicFrame>
      <p:graphicFrame>
        <p:nvGraphicFramePr>
          <p:cNvPr id="196615" name="Object 7"/>
          <p:cNvGraphicFramePr>
            <a:graphicFrameLocks noChangeAspect="1"/>
          </p:cNvGraphicFramePr>
          <p:nvPr/>
        </p:nvGraphicFramePr>
        <p:xfrm>
          <a:off x="5143504" y="5070558"/>
          <a:ext cx="2571768" cy="1073098"/>
        </p:xfrm>
        <a:graphic>
          <a:graphicData uri="http://schemas.openxmlformats.org/presentationml/2006/ole">
            <p:oleObj spid="_x0000_s202755" name="Equation" r:id="rId6" imgW="1155600" imgH="4824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Current divider</a:t>
            </a:r>
            <a:b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</a:b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It may be shown that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96614" name="Object 6"/>
          <p:cNvGraphicFramePr>
            <a:graphicFrameLocks noChangeAspect="1"/>
          </p:cNvGraphicFramePr>
          <p:nvPr/>
        </p:nvGraphicFramePr>
        <p:xfrm>
          <a:off x="5357818" y="5214957"/>
          <a:ext cx="2424112" cy="1000125"/>
        </p:xfrm>
        <a:graphic>
          <a:graphicData uri="http://schemas.openxmlformats.org/presentationml/2006/ole">
            <p:oleObj spid="_x0000_s203778" name="Equation" r:id="rId4" imgW="1168200" imgH="482400" progId="Equation.3">
              <p:embed/>
            </p:oleObj>
          </a:graphicData>
        </a:graphic>
      </p:graphicFrame>
      <p:graphicFrame>
        <p:nvGraphicFramePr>
          <p:cNvPr id="196615" name="Object 7"/>
          <p:cNvGraphicFramePr>
            <a:graphicFrameLocks noChangeAspect="1"/>
          </p:cNvGraphicFramePr>
          <p:nvPr/>
        </p:nvGraphicFramePr>
        <p:xfrm>
          <a:off x="1357290" y="5214950"/>
          <a:ext cx="2571768" cy="1073098"/>
        </p:xfrm>
        <a:graphic>
          <a:graphicData uri="http://schemas.openxmlformats.org/presentationml/2006/ole">
            <p:oleObj spid="_x0000_s203779" name="Equation" r:id="rId5" imgW="1155600" imgH="482400" progId="Equation.3">
              <p:embed/>
            </p:oleObj>
          </a:graphicData>
        </a:graphic>
      </p:graphicFrame>
      <p:pic>
        <p:nvPicPr>
          <p:cNvPr id="197636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868" y="2143116"/>
            <a:ext cx="2390775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06" name="Picture 6" descr="http://www.reuk.co.uk/OtherImages/lead-acid-battery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4500570"/>
            <a:ext cx="3719530" cy="2080001"/>
          </a:xfrm>
          <a:prstGeom prst="rect">
            <a:avLst/>
          </a:prstGeom>
          <a:noFill/>
        </p:spPr>
      </p:pic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When direct current is supplied to a circuit, it must come from a source. </a:t>
            </a:r>
          </a:p>
          <a:p>
            <a:endParaRPr lang="en-GB" sz="2000" dirty="0" smtClean="0"/>
          </a:p>
          <a:p>
            <a:r>
              <a:rPr lang="en-GB" sz="2000" dirty="0" smtClean="0"/>
              <a:t>This will usually be from some form of battery, mains power supply or a generator. </a:t>
            </a: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5600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488" y="3643314"/>
            <a:ext cx="1785940" cy="1785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The current flowing from the terminals must pass through the</a:t>
            </a:r>
          </a:p>
          <a:p>
            <a:r>
              <a:rPr lang="en-GB" sz="2000" dirty="0" smtClean="0"/>
              <a:t>internal parts of the source and this will have a resistance called the internal resistance Rs. </a:t>
            </a:r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57026" name="Picture 2"/>
          <p:cNvPicPr>
            <a:picLocks noChangeAspect="1" noChangeArrowheads="1"/>
          </p:cNvPicPr>
          <p:nvPr/>
        </p:nvPicPr>
        <p:blipFill>
          <a:blip r:embed="rId3" cstate="print"/>
          <a:srcRect r="63457"/>
          <a:stretch>
            <a:fillRect/>
          </a:stretch>
        </p:blipFill>
        <p:spPr bwMode="auto">
          <a:xfrm>
            <a:off x="3143240" y="3282744"/>
            <a:ext cx="2143140" cy="3075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When a current I flows, it will flow through this internal resistance.</a:t>
            </a:r>
          </a:p>
          <a:p>
            <a:endParaRPr lang="en-GB" sz="2000" dirty="0" smtClean="0"/>
          </a:p>
          <a:p>
            <a:r>
              <a:rPr lang="en-GB" sz="2000" dirty="0" smtClean="0"/>
              <a:t>There will be a voltage drop over this internal resistance inside the source.</a:t>
            </a:r>
          </a:p>
          <a:p>
            <a:endParaRPr lang="en-GB" sz="2000" dirty="0" smtClean="0"/>
          </a:p>
          <a:p>
            <a:r>
              <a:rPr lang="en-GB" sz="2000" dirty="0" smtClean="0"/>
              <a:t>Given by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260097" name="Object 1"/>
          <p:cNvGraphicFramePr>
            <a:graphicFrameLocks noChangeAspect="1"/>
          </p:cNvGraphicFramePr>
          <p:nvPr/>
        </p:nvGraphicFramePr>
        <p:xfrm>
          <a:off x="1857356" y="3786190"/>
          <a:ext cx="847725" cy="508000"/>
        </p:xfrm>
        <a:graphic>
          <a:graphicData uri="http://schemas.openxmlformats.org/presentationml/2006/ole">
            <p:oleObj spid="_x0000_s313346" name="Equation" r:id="rId4" imgW="380880" imgH="228600" progId="Equation.3">
              <p:embed/>
            </p:oleObj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/>
          <a:srcRect r="63457"/>
          <a:stretch>
            <a:fillRect/>
          </a:stretch>
        </p:blipFill>
        <p:spPr bwMode="auto">
          <a:xfrm>
            <a:off x="3143240" y="3282744"/>
            <a:ext cx="2143140" cy="3075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When the current is zero, the terminal voltage will be the maximum possible from the source and this is the Electro-Motive Force (</a:t>
            </a:r>
            <a:r>
              <a:rPr lang="en-GB" sz="2000" dirty="0" err="1" smtClean="0"/>
              <a:t>e.m.f</a:t>
            </a:r>
            <a:r>
              <a:rPr lang="en-GB" sz="2000" dirty="0" smtClean="0"/>
              <a:t>).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We define the </a:t>
            </a:r>
            <a:r>
              <a:rPr lang="en-GB" sz="2000" dirty="0" err="1" smtClean="0"/>
              <a:t>e.m.f</a:t>
            </a:r>
            <a:r>
              <a:rPr lang="en-GB" sz="2000" dirty="0" smtClean="0"/>
              <a:t>. as the ideal voltage of the source. </a:t>
            </a:r>
          </a:p>
          <a:p>
            <a:endParaRPr lang="en-GB" sz="2000" dirty="0" smtClean="0"/>
          </a:p>
          <a:p>
            <a:r>
              <a:rPr lang="en-GB" sz="2000" dirty="0" smtClean="0"/>
              <a:t>We can measure the </a:t>
            </a:r>
            <a:r>
              <a:rPr lang="en-GB" sz="2000" dirty="0" err="1" smtClean="0"/>
              <a:t>e.m.f</a:t>
            </a:r>
            <a:r>
              <a:rPr lang="en-GB" sz="2000" dirty="0" smtClean="0"/>
              <a:t>. by measuring the terminal voltage with a volt meter that draws negligible current.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64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2214554"/>
            <a:ext cx="6421320" cy="3367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The internal resistance is due to partly to the copper wire inside the</a:t>
            </a:r>
          </a:p>
          <a:p>
            <a:r>
              <a:rPr lang="en-GB" sz="2000" dirty="0" smtClean="0"/>
              <a:t>generator or power supply and other reasons which we will not go into in detail here.</a:t>
            </a:r>
          </a:p>
          <a:p>
            <a:endParaRPr lang="en-GB" sz="2000" dirty="0" smtClean="0"/>
          </a:p>
          <a:p>
            <a:r>
              <a:rPr lang="en-GB" sz="2000" dirty="0" smtClean="0"/>
              <a:t> A good quality power supply should maintain the voltage at all operating currents and these are called stabilized power supplies.</a:t>
            </a:r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28596" y="1643050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652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4429132"/>
            <a:ext cx="3667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A power source has a terminal voltage of 24 V when no current is being drawn. When 8 A of current is used, the terminal voltage falls to 19 V. </a:t>
            </a:r>
          </a:p>
          <a:p>
            <a:endParaRPr lang="en-GB" sz="2000" dirty="0" smtClean="0"/>
          </a:p>
          <a:p>
            <a:r>
              <a:rPr lang="en-GB" sz="2000" dirty="0" smtClean="0"/>
              <a:t>What is the internal resistance?</a:t>
            </a:r>
          </a:p>
          <a:p>
            <a:endParaRPr lang="en-GB" sz="2000" dirty="0" smtClean="0"/>
          </a:p>
          <a:p>
            <a:r>
              <a:rPr lang="en-GB" sz="2000" dirty="0" smtClean="0"/>
              <a:t>E = 24 V</a:t>
            </a:r>
          </a:p>
          <a:p>
            <a:r>
              <a:rPr lang="en-GB" sz="2000" dirty="0" smtClean="0"/>
              <a:t>V = 19 V</a:t>
            </a:r>
          </a:p>
          <a:p>
            <a:r>
              <a:rPr lang="en-GB" sz="2000" dirty="0" smtClean="0"/>
              <a:t>I  = 8 A</a:t>
            </a: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267266" name="Object 2"/>
          <p:cNvGraphicFramePr>
            <a:graphicFrameLocks noChangeAspect="1"/>
          </p:cNvGraphicFramePr>
          <p:nvPr/>
        </p:nvGraphicFramePr>
        <p:xfrm>
          <a:off x="785786" y="5000636"/>
          <a:ext cx="3702050" cy="958850"/>
        </p:xfrm>
        <a:graphic>
          <a:graphicData uri="http://schemas.openxmlformats.org/presentationml/2006/ole">
            <p:oleObj spid="_x0000_s314370" name="Equation" r:id="rId4" imgW="1663560" imgH="431640" progId="Equation.3">
              <p:embed/>
            </p:oleObj>
          </a:graphicData>
        </a:graphic>
      </p:graphicFrame>
      <p:graphicFrame>
        <p:nvGraphicFramePr>
          <p:cNvPr id="267267" name="Object 3"/>
          <p:cNvGraphicFramePr>
            <a:graphicFrameLocks noChangeAspect="1"/>
          </p:cNvGraphicFramePr>
          <p:nvPr/>
        </p:nvGraphicFramePr>
        <p:xfrm>
          <a:off x="4500562" y="5000636"/>
          <a:ext cx="1187450" cy="874713"/>
        </p:xfrm>
        <a:graphic>
          <a:graphicData uri="http://schemas.openxmlformats.org/presentationml/2006/ole">
            <p:oleObj spid="_x0000_s314371" name="Equation" r:id="rId5" imgW="533160" imgH="393480" progId="Equation.3">
              <p:embed/>
            </p:oleObj>
          </a:graphicData>
        </a:graphic>
      </p:graphicFrame>
      <p:graphicFrame>
        <p:nvGraphicFramePr>
          <p:cNvPr id="267268" name="Object 4"/>
          <p:cNvGraphicFramePr>
            <a:graphicFrameLocks noChangeAspect="1"/>
          </p:cNvGraphicFramePr>
          <p:nvPr/>
        </p:nvGraphicFramePr>
        <p:xfrm>
          <a:off x="5786446" y="4983179"/>
          <a:ext cx="1357312" cy="874713"/>
        </p:xfrm>
        <a:graphic>
          <a:graphicData uri="http://schemas.openxmlformats.org/presentationml/2006/ole">
            <p:oleObj spid="_x0000_s314372" name="Equation" r:id="rId6" imgW="609480" imgH="393480" progId="Equation.3">
              <p:embed/>
            </p:oleObj>
          </a:graphicData>
        </a:graphic>
      </p:graphicFrame>
      <p:graphicFrame>
        <p:nvGraphicFramePr>
          <p:cNvPr id="267269" name="Object 5"/>
          <p:cNvGraphicFramePr>
            <a:graphicFrameLocks noChangeAspect="1"/>
          </p:cNvGraphicFramePr>
          <p:nvPr/>
        </p:nvGraphicFramePr>
        <p:xfrm>
          <a:off x="7286644" y="5249878"/>
          <a:ext cx="1385888" cy="393700"/>
        </p:xfrm>
        <a:graphic>
          <a:graphicData uri="http://schemas.openxmlformats.org/presentationml/2006/ole">
            <p:oleObj spid="_x0000_s314373" name="Equation" r:id="rId7" imgW="62208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A battery has an internal resistance of 0.15 Ω. When supplying 2 A the terminal volts are 4.8V.</a:t>
            </a:r>
          </a:p>
          <a:p>
            <a:endParaRPr lang="en-GB" sz="2000" dirty="0" smtClean="0"/>
          </a:p>
          <a:p>
            <a:r>
              <a:rPr lang="en-GB" sz="2000" dirty="0" smtClean="0"/>
              <a:t>What is the E.M.F?</a:t>
            </a:r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267267" name="Object 3"/>
          <p:cNvGraphicFramePr>
            <a:graphicFrameLocks noChangeAspect="1"/>
          </p:cNvGraphicFramePr>
          <p:nvPr/>
        </p:nvGraphicFramePr>
        <p:xfrm>
          <a:off x="1000100" y="3857628"/>
          <a:ext cx="1611313" cy="874712"/>
        </p:xfrm>
        <a:graphic>
          <a:graphicData uri="http://schemas.openxmlformats.org/presentationml/2006/ole">
            <p:oleObj spid="_x0000_s315394" name="Equation" r:id="rId4" imgW="723600" imgH="393480" progId="Equation.3">
              <p:embed/>
            </p:oleObj>
          </a:graphicData>
        </a:graphic>
      </p:graphicFrame>
      <p:graphicFrame>
        <p:nvGraphicFramePr>
          <p:cNvPr id="268294" name="Object 6"/>
          <p:cNvGraphicFramePr>
            <a:graphicFrameLocks noChangeAspect="1"/>
          </p:cNvGraphicFramePr>
          <p:nvPr/>
        </p:nvGraphicFramePr>
        <p:xfrm>
          <a:off x="928662" y="5000636"/>
          <a:ext cx="1697037" cy="508000"/>
        </p:xfrm>
        <a:graphic>
          <a:graphicData uri="http://schemas.openxmlformats.org/presentationml/2006/ole">
            <p:oleObj spid="_x0000_s315395" name="Equation" r:id="rId5" imgW="761760" imgH="228600" progId="Equation.3">
              <p:embed/>
            </p:oleObj>
          </a:graphicData>
        </a:graphic>
      </p:graphicFrame>
      <p:graphicFrame>
        <p:nvGraphicFramePr>
          <p:cNvPr id="268295" name="Object 7"/>
          <p:cNvGraphicFramePr>
            <a:graphicFrameLocks noChangeAspect="1"/>
          </p:cNvGraphicFramePr>
          <p:nvPr/>
        </p:nvGraphicFramePr>
        <p:xfrm>
          <a:off x="928662" y="5786454"/>
          <a:ext cx="1697037" cy="508000"/>
        </p:xfrm>
        <a:graphic>
          <a:graphicData uri="http://schemas.openxmlformats.org/presentationml/2006/ole">
            <p:oleObj spid="_x0000_s315396" name="Equation" r:id="rId6" imgW="761760" imgH="228600" progId="Equation.3">
              <p:embed/>
            </p:oleObj>
          </a:graphicData>
        </a:graphic>
      </p:graphicFrame>
      <p:graphicFrame>
        <p:nvGraphicFramePr>
          <p:cNvPr id="268296" name="Object 8"/>
          <p:cNvGraphicFramePr>
            <a:graphicFrameLocks noChangeAspect="1"/>
          </p:cNvGraphicFramePr>
          <p:nvPr/>
        </p:nvGraphicFramePr>
        <p:xfrm>
          <a:off x="2643174" y="5786454"/>
          <a:ext cx="2319338" cy="479425"/>
        </p:xfrm>
        <a:graphic>
          <a:graphicData uri="http://schemas.openxmlformats.org/presentationml/2006/ole">
            <p:oleObj spid="_x0000_s315397" name="Equation" r:id="rId7" imgW="1041120" imgH="215640" progId="Equation.3">
              <p:embed/>
            </p:oleObj>
          </a:graphicData>
        </a:graphic>
      </p:graphicFrame>
      <p:graphicFrame>
        <p:nvGraphicFramePr>
          <p:cNvPr id="268297" name="Object 9"/>
          <p:cNvGraphicFramePr>
            <a:graphicFrameLocks noChangeAspect="1"/>
          </p:cNvGraphicFramePr>
          <p:nvPr/>
        </p:nvGraphicFramePr>
        <p:xfrm>
          <a:off x="5000628" y="5786454"/>
          <a:ext cx="989013" cy="393700"/>
        </p:xfrm>
        <a:graphic>
          <a:graphicData uri="http://schemas.openxmlformats.org/presentationml/2006/ole">
            <p:oleObj spid="_x0000_s315398" name="Equation" r:id="rId8" imgW="44424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337</TotalTime>
  <Words>392</Words>
  <Application>Microsoft Office PowerPoint</Application>
  <PresentationFormat>On-screen Show (4:3)</PresentationFormat>
  <Paragraphs>197</Paragraphs>
  <Slides>11</Slides>
  <Notes>10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SMU POWERPOINT TEMPLATE</vt:lpstr>
      <vt:lpstr>Equation</vt:lpstr>
      <vt:lpstr>Slide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fad-tt</cp:lastModifiedBy>
  <cp:revision>52</cp:revision>
  <dcterms:created xsi:type="dcterms:W3CDTF">2010-09-22T08:44:59Z</dcterms:created>
  <dcterms:modified xsi:type="dcterms:W3CDTF">2011-01-21T16:02:04Z</dcterms:modified>
</cp:coreProperties>
</file>