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1" r:id="rId5"/>
    <p:sldId id="262" r:id="rId6"/>
    <p:sldId id="263" r:id="rId7"/>
    <p:sldId id="260"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427" autoAdjust="0"/>
    <p:restoredTop sz="94660"/>
  </p:normalViewPr>
  <p:slideViewPr>
    <p:cSldViewPr snapToGrid="0">
      <p:cViewPr varScale="1">
        <p:scale>
          <a:sx n="57" d="100"/>
          <a:sy n="57" d="100"/>
        </p:scale>
        <p:origin x="77"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95D7C1-1BDD-4512-93D6-491D231F2BCA}"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9CDC8D99-3333-403B-B674-C89799569607}">
      <dgm:prSet phldrT="[Text]"/>
      <dgm:spPr/>
      <dgm:t>
        <a:bodyPr/>
        <a:lstStyle/>
        <a:p>
          <a:r>
            <a:rPr lang="en-US" b="1" u="none"/>
            <a:t>Unsupportive management </a:t>
          </a:r>
          <a:endParaRPr lang="en-US"/>
        </a:p>
      </dgm:t>
    </dgm:pt>
    <dgm:pt modelId="{0340DBFB-9D61-47B4-B4CB-41E0B6B1E73D}" type="parTrans" cxnId="{B79D43D8-4809-4C3B-AFF5-BD605ECECBB3}">
      <dgm:prSet/>
      <dgm:spPr/>
      <dgm:t>
        <a:bodyPr/>
        <a:lstStyle/>
        <a:p>
          <a:endParaRPr lang="en-US"/>
        </a:p>
      </dgm:t>
    </dgm:pt>
    <dgm:pt modelId="{0FD9C296-6040-42F9-AB57-DF25DF922409}" type="sibTrans" cxnId="{B79D43D8-4809-4C3B-AFF5-BD605ECECBB3}">
      <dgm:prSet/>
      <dgm:spPr/>
      <dgm:t>
        <a:bodyPr/>
        <a:lstStyle/>
        <a:p>
          <a:endParaRPr lang="en-US"/>
        </a:p>
      </dgm:t>
    </dgm:pt>
    <dgm:pt modelId="{D4BFA9A2-BF06-4E5A-8666-A9EB8D7A1C53}">
      <dgm:prSet/>
      <dgm:spPr/>
      <dgm:t>
        <a:bodyPr/>
        <a:lstStyle/>
        <a:p>
          <a:r>
            <a:rPr lang="en-US" b="1" u="none"/>
            <a:t>No recruitment strategies available</a:t>
          </a:r>
          <a:endParaRPr lang="en-US" u="none"/>
        </a:p>
      </dgm:t>
    </dgm:pt>
    <dgm:pt modelId="{6BAD7D24-6743-4EF3-B925-981FC5CFBB53}" type="parTrans" cxnId="{AC8D6F88-1477-4C05-B5AD-96B19FB9C14C}">
      <dgm:prSet/>
      <dgm:spPr/>
      <dgm:t>
        <a:bodyPr/>
        <a:lstStyle/>
        <a:p>
          <a:endParaRPr lang="en-US"/>
        </a:p>
      </dgm:t>
    </dgm:pt>
    <dgm:pt modelId="{A88A19D6-5F5C-42A3-8F0C-85D800385E98}" type="sibTrans" cxnId="{AC8D6F88-1477-4C05-B5AD-96B19FB9C14C}">
      <dgm:prSet/>
      <dgm:spPr/>
      <dgm:t>
        <a:bodyPr/>
        <a:lstStyle/>
        <a:p>
          <a:endParaRPr lang="en-US"/>
        </a:p>
      </dgm:t>
    </dgm:pt>
    <dgm:pt modelId="{7D24A20A-919C-426C-A65C-A84F8C7C7219}">
      <dgm:prSet/>
      <dgm:spPr/>
      <dgm:t>
        <a:bodyPr/>
        <a:lstStyle/>
        <a:p>
          <a:r>
            <a:rPr lang="en-US" b="1" u="none" dirty="0"/>
            <a:t>Inappropriate work environment</a:t>
          </a:r>
          <a:endParaRPr lang="en-US" u="none" dirty="0"/>
        </a:p>
      </dgm:t>
    </dgm:pt>
    <dgm:pt modelId="{CC0C6D37-4C2C-421E-8ABD-E8A3A879D1B7}" type="parTrans" cxnId="{8D3290BF-9E61-41AE-81DD-BBB08DE5C34A}">
      <dgm:prSet/>
      <dgm:spPr/>
      <dgm:t>
        <a:bodyPr/>
        <a:lstStyle/>
        <a:p>
          <a:endParaRPr lang="en-US"/>
        </a:p>
      </dgm:t>
    </dgm:pt>
    <dgm:pt modelId="{6687A5BC-DA78-4DFB-8C76-6C851FEB7F93}" type="sibTrans" cxnId="{8D3290BF-9E61-41AE-81DD-BBB08DE5C34A}">
      <dgm:prSet/>
      <dgm:spPr/>
      <dgm:t>
        <a:bodyPr/>
        <a:lstStyle/>
        <a:p>
          <a:endParaRPr lang="en-US"/>
        </a:p>
      </dgm:t>
    </dgm:pt>
    <dgm:pt modelId="{61831DF8-071B-4195-A21D-29AB4ED8A7C1}">
      <dgm:prSet/>
      <dgm:spPr/>
      <dgm:t>
        <a:bodyPr/>
        <a:lstStyle/>
        <a:p>
          <a:r>
            <a:rPr lang="en-US" b="1" u="none"/>
            <a:t>Lack of training</a:t>
          </a:r>
          <a:endParaRPr lang="en-US" u="none"/>
        </a:p>
      </dgm:t>
    </dgm:pt>
    <dgm:pt modelId="{E05EA2FA-4DC9-44CA-BB4F-ECDC23D187F7}" type="parTrans" cxnId="{BDFB7CEF-62CC-42C6-9E16-6BC902CD4BA9}">
      <dgm:prSet/>
      <dgm:spPr/>
      <dgm:t>
        <a:bodyPr/>
        <a:lstStyle/>
        <a:p>
          <a:endParaRPr lang="en-US"/>
        </a:p>
      </dgm:t>
    </dgm:pt>
    <dgm:pt modelId="{947B00DB-2191-4CF7-B503-2F4D44AFF251}" type="sibTrans" cxnId="{BDFB7CEF-62CC-42C6-9E16-6BC902CD4BA9}">
      <dgm:prSet/>
      <dgm:spPr/>
      <dgm:t>
        <a:bodyPr/>
        <a:lstStyle/>
        <a:p>
          <a:endParaRPr lang="en-US"/>
        </a:p>
      </dgm:t>
    </dgm:pt>
    <dgm:pt modelId="{7C4F7313-D408-4836-B387-DCD0F80E4A06}">
      <dgm:prSet/>
      <dgm:spPr/>
      <dgm:t>
        <a:bodyPr/>
        <a:lstStyle/>
        <a:p>
          <a:r>
            <a:rPr lang="en-US" b="1" u="none"/>
            <a:t>Vacant position</a:t>
          </a:r>
          <a:endParaRPr lang="en-US" u="none"/>
        </a:p>
      </dgm:t>
    </dgm:pt>
    <dgm:pt modelId="{F5D392B4-27BE-4F57-99E7-D18E0ADA5C6E}" type="parTrans" cxnId="{12759AAC-56D4-484C-AD30-7EB1C9294DBD}">
      <dgm:prSet/>
      <dgm:spPr/>
      <dgm:t>
        <a:bodyPr/>
        <a:lstStyle/>
        <a:p>
          <a:endParaRPr lang="en-US"/>
        </a:p>
      </dgm:t>
    </dgm:pt>
    <dgm:pt modelId="{6DF8E684-C25B-4071-94FB-748F4EBC460A}" type="sibTrans" cxnId="{12759AAC-56D4-484C-AD30-7EB1C9294DBD}">
      <dgm:prSet/>
      <dgm:spPr/>
      <dgm:t>
        <a:bodyPr/>
        <a:lstStyle/>
        <a:p>
          <a:endParaRPr lang="en-US"/>
        </a:p>
      </dgm:t>
    </dgm:pt>
    <dgm:pt modelId="{E0244002-A7DE-4ACF-A2BD-E0C19F17109B}">
      <dgm:prSet/>
      <dgm:spPr/>
      <dgm:t>
        <a:bodyPr/>
        <a:lstStyle/>
        <a:p>
          <a:r>
            <a:rPr lang="en-US" b="1" u="none"/>
            <a:t>Lower pay scale</a:t>
          </a:r>
          <a:endParaRPr lang="en-US" u="none"/>
        </a:p>
      </dgm:t>
    </dgm:pt>
    <dgm:pt modelId="{B3AE4864-628B-4FED-975B-A7FF60B7CD81}" type="parTrans" cxnId="{42E40D9F-E369-4DAE-923F-9A2A8D0D426F}">
      <dgm:prSet/>
      <dgm:spPr/>
      <dgm:t>
        <a:bodyPr/>
        <a:lstStyle/>
        <a:p>
          <a:endParaRPr lang="en-US"/>
        </a:p>
      </dgm:t>
    </dgm:pt>
    <dgm:pt modelId="{4E192612-7F47-479F-A8F1-38A5EECCEFB9}" type="sibTrans" cxnId="{42E40D9F-E369-4DAE-923F-9A2A8D0D426F}">
      <dgm:prSet/>
      <dgm:spPr/>
      <dgm:t>
        <a:bodyPr/>
        <a:lstStyle/>
        <a:p>
          <a:endParaRPr lang="en-US"/>
        </a:p>
      </dgm:t>
    </dgm:pt>
    <dgm:pt modelId="{DBDF5E2D-DFB0-471A-9BCF-7D34B4F95E74}">
      <dgm:prSet/>
      <dgm:spPr/>
      <dgm:t>
        <a:bodyPr/>
        <a:lstStyle/>
        <a:p>
          <a:r>
            <a:rPr lang="en-US" b="1" u="none"/>
            <a:t>Lack of future growth opportunities</a:t>
          </a:r>
          <a:endParaRPr lang="en-US" u="none"/>
        </a:p>
      </dgm:t>
    </dgm:pt>
    <dgm:pt modelId="{74FF288B-6A10-40DA-AE81-7DEA1512B201}" type="parTrans" cxnId="{CA6F897F-73D7-4605-8B81-A9A89AFA952A}">
      <dgm:prSet/>
      <dgm:spPr/>
      <dgm:t>
        <a:bodyPr/>
        <a:lstStyle/>
        <a:p>
          <a:endParaRPr lang="en-US"/>
        </a:p>
      </dgm:t>
    </dgm:pt>
    <dgm:pt modelId="{F83E32F7-BC5F-47A5-AFED-C92F71E41DFD}" type="sibTrans" cxnId="{CA6F897F-73D7-4605-8B81-A9A89AFA952A}">
      <dgm:prSet/>
      <dgm:spPr/>
      <dgm:t>
        <a:bodyPr/>
        <a:lstStyle/>
        <a:p>
          <a:endParaRPr lang="en-US"/>
        </a:p>
      </dgm:t>
    </dgm:pt>
    <dgm:pt modelId="{F5E3E2C5-D21E-4BFE-A0B1-EA7DB4C08C0E}">
      <dgm:prSet/>
      <dgm:spPr/>
      <dgm:t>
        <a:bodyPr/>
        <a:lstStyle/>
        <a:p>
          <a:r>
            <a:rPr lang="en-US" b="1" u="none"/>
            <a:t>Staff issues being neglected</a:t>
          </a:r>
          <a:endParaRPr lang="en-US" u="none"/>
        </a:p>
      </dgm:t>
    </dgm:pt>
    <dgm:pt modelId="{ADEC9CBC-AAB8-4CF8-A606-D371252EFB06}" type="parTrans" cxnId="{DF0D3E66-94D2-48C2-82F5-7FDE4F34A804}">
      <dgm:prSet/>
      <dgm:spPr/>
      <dgm:t>
        <a:bodyPr/>
        <a:lstStyle/>
        <a:p>
          <a:endParaRPr lang="en-US"/>
        </a:p>
      </dgm:t>
    </dgm:pt>
    <dgm:pt modelId="{00B6DCC7-1E9B-45C6-B323-30191D7A556A}" type="sibTrans" cxnId="{DF0D3E66-94D2-48C2-82F5-7FDE4F34A804}">
      <dgm:prSet/>
      <dgm:spPr/>
      <dgm:t>
        <a:bodyPr/>
        <a:lstStyle/>
        <a:p>
          <a:endParaRPr lang="en-US"/>
        </a:p>
      </dgm:t>
    </dgm:pt>
    <dgm:pt modelId="{DABDF5AD-283F-49DB-8B20-711CC56D7CB2}" type="pres">
      <dgm:prSet presAssocID="{BC95D7C1-1BDD-4512-93D6-491D231F2BCA}" presName="linear" presStyleCnt="0">
        <dgm:presLayoutVars>
          <dgm:dir/>
          <dgm:animLvl val="lvl"/>
          <dgm:resizeHandles val="exact"/>
        </dgm:presLayoutVars>
      </dgm:prSet>
      <dgm:spPr/>
    </dgm:pt>
    <dgm:pt modelId="{E77D19FC-4E37-4D64-84D6-30E2EA8A30F4}" type="pres">
      <dgm:prSet presAssocID="{9CDC8D99-3333-403B-B674-C89799569607}" presName="parentLin" presStyleCnt="0"/>
      <dgm:spPr/>
    </dgm:pt>
    <dgm:pt modelId="{895A6D91-9585-439F-9920-0188FAA0A6C1}" type="pres">
      <dgm:prSet presAssocID="{9CDC8D99-3333-403B-B674-C89799569607}" presName="parentLeftMargin" presStyleLbl="node1" presStyleIdx="0" presStyleCnt="8"/>
      <dgm:spPr/>
    </dgm:pt>
    <dgm:pt modelId="{63FE903B-01D8-4DD6-BED6-0292900AA03D}" type="pres">
      <dgm:prSet presAssocID="{9CDC8D99-3333-403B-B674-C89799569607}" presName="parentText" presStyleLbl="node1" presStyleIdx="0" presStyleCnt="8" custLinFactNeighborX="23256" custLinFactNeighborY="10505">
        <dgm:presLayoutVars>
          <dgm:chMax val="0"/>
          <dgm:bulletEnabled val="1"/>
        </dgm:presLayoutVars>
      </dgm:prSet>
      <dgm:spPr/>
    </dgm:pt>
    <dgm:pt modelId="{9A4229FF-B5ED-497B-97EB-900FA10CCF96}" type="pres">
      <dgm:prSet presAssocID="{9CDC8D99-3333-403B-B674-C89799569607}" presName="negativeSpace" presStyleCnt="0"/>
      <dgm:spPr/>
    </dgm:pt>
    <dgm:pt modelId="{A4A64A08-5BED-49A6-A4AE-68D2B72068BA}" type="pres">
      <dgm:prSet presAssocID="{9CDC8D99-3333-403B-B674-C89799569607}" presName="childText" presStyleLbl="conFgAcc1" presStyleIdx="0" presStyleCnt="8">
        <dgm:presLayoutVars>
          <dgm:bulletEnabled val="1"/>
        </dgm:presLayoutVars>
      </dgm:prSet>
      <dgm:spPr/>
    </dgm:pt>
    <dgm:pt modelId="{BFEC81D8-B34E-4CD1-8E0E-82D0C74D9661}" type="pres">
      <dgm:prSet presAssocID="{0FD9C296-6040-42F9-AB57-DF25DF922409}" presName="spaceBetweenRectangles" presStyleCnt="0"/>
      <dgm:spPr/>
    </dgm:pt>
    <dgm:pt modelId="{99AD0B6A-BDBA-4A32-B2F1-2B6B1564A2E9}" type="pres">
      <dgm:prSet presAssocID="{D4BFA9A2-BF06-4E5A-8666-A9EB8D7A1C53}" presName="parentLin" presStyleCnt="0"/>
      <dgm:spPr/>
    </dgm:pt>
    <dgm:pt modelId="{4A443651-95CF-4A02-83E4-4AB6F3D8220D}" type="pres">
      <dgm:prSet presAssocID="{D4BFA9A2-BF06-4E5A-8666-A9EB8D7A1C53}" presName="parentLeftMargin" presStyleLbl="node1" presStyleIdx="0" presStyleCnt="8"/>
      <dgm:spPr/>
    </dgm:pt>
    <dgm:pt modelId="{0C21D818-D74F-470D-89A6-5AE4B8867CED}" type="pres">
      <dgm:prSet presAssocID="{D4BFA9A2-BF06-4E5A-8666-A9EB8D7A1C53}" presName="parentText" presStyleLbl="node1" presStyleIdx="1" presStyleCnt="8">
        <dgm:presLayoutVars>
          <dgm:chMax val="0"/>
          <dgm:bulletEnabled val="1"/>
        </dgm:presLayoutVars>
      </dgm:prSet>
      <dgm:spPr/>
    </dgm:pt>
    <dgm:pt modelId="{4F5FCCF0-1403-42B9-9B8B-EEB2DA5F69F8}" type="pres">
      <dgm:prSet presAssocID="{D4BFA9A2-BF06-4E5A-8666-A9EB8D7A1C53}" presName="negativeSpace" presStyleCnt="0"/>
      <dgm:spPr/>
    </dgm:pt>
    <dgm:pt modelId="{FE38F2E3-C793-4106-9641-B485796F654A}" type="pres">
      <dgm:prSet presAssocID="{D4BFA9A2-BF06-4E5A-8666-A9EB8D7A1C53}" presName="childText" presStyleLbl="conFgAcc1" presStyleIdx="1" presStyleCnt="8">
        <dgm:presLayoutVars>
          <dgm:bulletEnabled val="1"/>
        </dgm:presLayoutVars>
      </dgm:prSet>
      <dgm:spPr/>
    </dgm:pt>
    <dgm:pt modelId="{6EF67120-E8E8-47E1-B400-5A17EAECB0CE}" type="pres">
      <dgm:prSet presAssocID="{A88A19D6-5F5C-42A3-8F0C-85D800385E98}" presName="spaceBetweenRectangles" presStyleCnt="0"/>
      <dgm:spPr/>
    </dgm:pt>
    <dgm:pt modelId="{EA9DE36A-4CEA-4D7B-860F-7501A64D45E3}" type="pres">
      <dgm:prSet presAssocID="{7D24A20A-919C-426C-A65C-A84F8C7C7219}" presName="parentLin" presStyleCnt="0"/>
      <dgm:spPr/>
    </dgm:pt>
    <dgm:pt modelId="{720F2A22-81CD-4FEB-AF73-453EEF32C735}" type="pres">
      <dgm:prSet presAssocID="{7D24A20A-919C-426C-A65C-A84F8C7C7219}" presName="parentLeftMargin" presStyleLbl="node1" presStyleIdx="1" presStyleCnt="8"/>
      <dgm:spPr/>
    </dgm:pt>
    <dgm:pt modelId="{4D4957C0-8071-4009-9694-21C8E0902FFB}" type="pres">
      <dgm:prSet presAssocID="{7D24A20A-919C-426C-A65C-A84F8C7C7219}" presName="parentText" presStyleLbl="node1" presStyleIdx="2" presStyleCnt="8">
        <dgm:presLayoutVars>
          <dgm:chMax val="0"/>
          <dgm:bulletEnabled val="1"/>
        </dgm:presLayoutVars>
      </dgm:prSet>
      <dgm:spPr/>
    </dgm:pt>
    <dgm:pt modelId="{BBAF126F-2779-4CF1-BA60-762F445933A0}" type="pres">
      <dgm:prSet presAssocID="{7D24A20A-919C-426C-A65C-A84F8C7C7219}" presName="negativeSpace" presStyleCnt="0"/>
      <dgm:spPr/>
    </dgm:pt>
    <dgm:pt modelId="{ECB1AA9A-A8E3-4FE5-993D-4CDFDBC12FC9}" type="pres">
      <dgm:prSet presAssocID="{7D24A20A-919C-426C-A65C-A84F8C7C7219}" presName="childText" presStyleLbl="conFgAcc1" presStyleIdx="2" presStyleCnt="8">
        <dgm:presLayoutVars>
          <dgm:bulletEnabled val="1"/>
        </dgm:presLayoutVars>
      </dgm:prSet>
      <dgm:spPr/>
    </dgm:pt>
    <dgm:pt modelId="{A4F284F5-961C-4FE8-ABE6-A90EA1B07812}" type="pres">
      <dgm:prSet presAssocID="{6687A5BC-DA78-4DFB-8C76-6C851FEB7F93}" presName="spaceBetweenRectangles" presStyleCnt="0"/>
      <dgm:spPr/>
    </dgm:pt>
    <dgm:pt modelId="{72249652-3C95-4A7C-9846-A58CB6D0E809}" type="pres">
      <dgm:prSet presAssocID="{61831DF8-071B-4195-A21D-29AB4ED8A7C1}" presName="parentLin" presStyleCnt="0"/>
      <dgm:spPr/>
    </dgm:pt>
    <dgm:pt modelId="{FBF65A6E-E0D1-4094-BF2F-C4CD8131BDA8}" type="pres">
      <dgm:prSet presAssocID="{61831DF8-071B-4195-A21D-29AB4ED8A7C1}" presName="parentLeftMargin" presStyleLbl="node1" presStyleIdx="2" presStyleCnt="8"/>
      <dgm:spPr/>
    </dgm:pt>
    <dgm:pt modelId="{784897EF-1DF8-4161-8695-FDC5D53EFAD7}" type="pres">
      <dgm:prSet presAssocID="{61831DF8-071B-4195-A21D-29AB4ED8A7C1}" presName="parentText" presStyleLbl="node1" presStyleIdx="3" presStyleCnt="8">
        <dgm:presLayoutVars>
          <dgm:chMax val="0"/>
          <dgm:bulletEnabled val="1"/>
        </dgm:presLayoutVars>
      </dgm:prSet>
      <dgm:spPr/>
    </dgm:pt>
    <dgm:pt modelId="{FC0B6494-A47E-4CE5-915D-27B1BB8F6CD1}" type="pres">
      <dgm:prSet presAssocID="{61831DF8-071B-4195-A21D-29AB4ED8A7C1}" presName="negativeSpace" presStyleCnt="0"/>
      <dgm:spPr/>
    </dgm:pt>
    <dgm:pt modelId="{DA51CA8F-069F-4481-BD41-8C8212394D57}" type="pres">
      <dgm:prSet presAssocID="{61831DF8-071B-4195-A21D-29AB4ED8A7C1}" presName="childText" presStyleLbl="conFgAcc1" presStyleIdx="3" presStyleCnt="8">
        <dgm:presLayoutVars>
          <dgm:bulletEnabled val="1"/>
        </dgm:presLayoutVars>
      </dgm:prSet>
      <dgm:spPr/>
    </dgm:pt>
    <dgm:pt modelId="{FA0F81D1-D1F3-4871-B653-A71ADA0D176F}" type="pres">
      <dgm:prSet presAssocID="{947B00DB-2191-4CF7-B503-2F4D44AFF251}" presName="spaceBetweenRectangles" presStyleCnt="0"/>
      <dgm:spPr/>
    </dgm:pt>
    <dgm:pt modelId="{9B01BEA9-88FE-4EEB-9652-E92859D70689}" type="pres">
      <dgm:prSet presAssocID="{7C4F7313-D408-4836-B387-DCD0F80E4A06}" presName="parentLin" presStyleCnt="0"/>
      <dgm:spPr/>
    </dgm:pt>
    <dgm:pt modelId="{1A8CB972-2789-4603-BE16-F15879F1E63A}" type="pres">
      <dgm:prSet presAssocID="{7C4F7313-D408-4836-B387-DCD0F80E4A06}" presName="parentLeftMargin" presStyleLbl="node1" presStyleIdx="3" presStyleCnt="8"/>
      <dgm:spPr/>
    </dgm:pt>
    <dgm:pt modelId="{A89F4E53-D48D-4B90-9C94-03EAADEAC97E}" type="pres">
      <dgm:prSet presAssocID="{7C4F7313-D408-4836-B387-DCD0F80E4A06}" presName="parentText" presStyleLbl="node1" presStyleIdx="4" presStyleCnt="8">
        <dgm:presLayoutVars>
          <dgm:chMax val="0"/>
          <dgm:bulletEnabled val="1"/>
        </dgm:presLayoutVars>
      </dgm:prSet>
      <dgm:spPr/>
    </dgm:pt>
    <dgm:pt modelId="{3717514B-FC25-4C2D-9C05-AEF8947E6769}" type="pres">
      <dgm:prSet presAssocID="{7C4F7313-D408-4836-B387-DCD0F80E4A06}" presName="negativeSpace" presStyleCnt="0"/>
      <dgm:spPr/>
    </dgm:pt>
    <dgm:pt modelId="{E1C611E5-CF34-4308-81FC-F10946010D0A}" type="pres">
      <dgm:prSet presAssocID="{7C4F7313-D408-4836-B387-DCD0F80E4A06}" presName="childText" presStyleLbl="conFgAcc1" presStyleIdx="4" presStyleCnt="8">
        <dgm:presLayoutVars>
          <dgm:bulletEnabled val="1"/>
        </dgm:presLayoutVars>
      </dgm:prSet>
      <dgm:spPr/>
    </dgm:pt>
    <dgm:pt modelId="{89358EBA-4E47-45C9-B2D3-19DB7C1A9190}" type="pres">
      <dgm:prSet presAssocID="{6DF8E684-C25B-4071-94FB-748F4EBC460A}" presName="spaceBetweenRectangles" presStyleCnt="0"/>
      <dgm:spPr/>
    </dgm:pt>
    <dgm:pt modelId="{5DFD8664-2917-4DA2-8478-70E9EA3E6BBF}" type="pres">
      <dgm:prSet presAssocID="{E0244002-A7DE-4ACF-A2BD-E0C19F17109B}" presName="parentLin" presStyleCnt="0"/>
      <dgm:spPr/>
    </dgm:pt>
    <dgm:pt modelId="{F2CCD1B1-6CB0-4F2E-97E1-EE1C88666B47}" type="pres">
      <dgm:prSet presAssocID="{E0244002-A7DE-4ACF-A2BD-E0C19F17109B}" presName="parentLeftMargin" presStyleLbl="node1" presStyleIdx="4" presStyleCnt="8"/>
      <dgm:spPr/>
    </dgm:pt>
    <dgm:pt modelId="{9C3C355A-0670-40BD-B62A-6BA8C9FED19B}" type="pres">
      <dgm:prSet presAssocID="{E0244002-A7DE-4ACF-A2BD-E0C19F17109B}" presName="parentText" presStyleLbl="node1" presStyleIdx="5" presStyleCnt="8">
        <dgm:presLayoutVars>
          <dgm:chMax val="0"/>
          <dgm:bulletEnabled val="1"/>
        </dgm:presLayoutVars>
      </dgm:prSet>
      <dgm:spPr/>
    </dgm:pt>
    <dgm:pt modelId="{1192614E-2F93-4171-B090-1AB37A9856AD}" type="pres">
      <dgm:prSet presAssocID="{E0244002-A7DE-4ACF-A2BD-E0C19F17109B}" presName="negativeSpace" presStyleCnt="0"/>
      <dgm:spPr/>
    </dgm:pt>
    <dgm:pt modelId="{3E3A8C5C-86D2-4A6E-AA64-4AFBBA51F5F7}" type="pres">
      <dgm:prSet presAssocID="{E0244002-A7DE-4ACF-A2BD-E0C19F17109B}" presName="childText" presStyleLbl="conFgAcc1" presStyleIdx="5" presStyleCnt="8">
        <dgm:presLayoutVars>
          <dgm:bulletEnabled val="1"/>
        </dgm:presLayoutVars>
      </dgm:prSet>
      <dgm:spPr/>
    </dgm:pt>
    <dgm:pt modelId="{99408880-7CAA-4F03-B087-DE0A3F03C6A2}" type="pres">
      <dgm:prSet presAssocID="{4E192612-7F47-479F-A8F1-38A5EECCEFB9}" presName="spaceBetweenRectangles" presStyleCnt="0"/>
      <dgm:spPr/>
    </dgm:pt>
    <dgm:pt modelId="{D47C1CB0-23FF-471E-B80E-ED660B7D2B16}" type="pres">
      <dgm:prSet presAssocID="{DBDF5E2D-DFB0-471A-9BCF-7D34B4F95E74}" presName="parentLin" presStyleCnt="0"/>
      <dgm:spPr/>
    </dgm:pt>
    <dgm:pt modelId="{762DAF79-A7C1-4B93-8F2D-A7CBB834100C}" type="pres">
      <dgm:prSet presAssocID="{DBDF5E2D-DFB0-471A-9BCF-7D34B4F95E74}" presName="parentLeftMargin" presStyleLbl="node1" presStyleIdx="5" presStyleCnt="8"/>
      <dgm:spPr/>
    </dgm:pt>
    <dgm:pt modelId="{72EDC15F-2392-4420-9D39-9454FCD6BA50}" type="pres">
      <dgm:prSet presAssocID="{DBDF5E2D-DFB0-471A-9BCF-7D34B4F95E74}" presName="parentText" presStyleLbl="node1" presStyleIdx="6" presStyleCnt="8">
        <dgm:presLayoutVars>
          <dgm:chMax val="0"/>
          <dgm:bulletEnabled val="1"/>
        </dgm:presLayoutVars>
      </dgm:prSet>
      <dgm:spPr/>
    </dgm:pt>
    <dgm:pt modelId="{20157406-BFC2-417F-AFF8-5550F3D26468}" type="pres">
      <dgm:prSet presAssocID="{DBDF5E2D-DFB0-471A-9BCF-7D34B4F95E74}" presName="negativeSpace" presStyleCnt="0"/>
      <dgm:spPr/>
    </dgm:pt>
    <dgm:pt modelId="{F0EA8B39-E624-4153-BC6E-4C0371FBF864}" type="pres">
      <dgm:prSet presAssocID="{DBDF5E2D-DFB0-471A-9BCF-7D34B4F95E74}" presName="childText" presStyleLbl="conFgAcc1" presStyleIdx="6" presStyleCnt="8">
        <dgm:presLayoutVars>
          <dgm:bulletEnabled val="1"/>
        </dgm:presLayoutVars>
      </dgm:prSet>
      <dgm:spPr/>
    </dgm:pt>
    <dgm:pt modelId="{EBF96634-C8CF-4244-AC32-7440EB564382}" type="pres">
      <dgm:prSet presAssocID="{F83E32F7-BC5F-47A5-AFED-C92F71E41DFD}" presName="spaceBetweenRectangles" presStyleCnt="0"/>
      <dgm:spPr/>
    </dgm:pt>
    <dgm:pt modelId="{06BA0E25-5DD2-44C3-AD76-4FD650854F3C}" type="pres">
      <dgm:prSet presAssocID="{F5E3E2C5-D21E-4BFE-A0B1-EA7DB4C08C0E}" presName="parentLin" presStyleCnt="0"/>
      <dgm:spPr/>
    </dgm:pt>
    <dgm:pt modelId="{56C3DC22-B5DD-419F-92FB-D728D36D5AD5}" type="pres">
      <dgm:prSet presAssocID="{F5E3E2C5-D21E-4BFE-A0B1-EA7DB4C08C0E}" presName="parentLeftMargin" presStyleLbl="node1" presStyleIdx="6" presStyleCnt="8"/>
      <dgm:spPr/>
    </dgm:pt>
    <dgm:pt modelId="{824A87F4-B34A-402A-9E92-6DB028FBDD2F}" type="pres">
      <dgm:prSet presAssocID="{F5E3E2C5-D21E-4BFE-A0B1-EA7DB4C08C0E}" presName="parentText" presStyleLbl="node1" presStyleIdx="7" presStyleCnt="8">
        <dgm:presLayoutVars>
          <dgm:chMax val="0"/>
          <dgm:bulletEnabled val="1"/>
        </dgm:presLayoutVars>
      </dgm:prSet>
      <dgm:spPr/>
    </dgm:pt>
    <dgm:pt modelId="{A0FBD5E5-BA30-4EE6-B496-915A0649BA94}" type="pres">
      <dgm:prSet presAssocID="{F5E3E2C5-D21E-4BFE-A0B1-EA7DB4C08C0E}" presName="negativeSpace" presStyleCnt="0"/>
      <dgm:spPr/>
    </dgm:pt>
    <dgm:pt modelId="{C429873A-6FA6-4A4C-A7F7-3ADC8F8A19AD}" type="pres">
      <dgm:prSet presAssocID="{F5E3E2C5-D21E-4BFE-A0B1-EA7DB4C08C0E}" presName="childText" presStyleLbl="conFgAcc1" presStyleIdx="7" presStyleCnt="8">
        <dgm:presLayoutVars>
          <dgm:bulletEnabled val="1"/>
        </dgm:presLayoutVars>
      </dgm:prSet>
      <dgm:spPr/>
    </dgm:pt>
  </dgm:ptLst>
  <dgm:cxnLst>
    <dgm:cxn modelId="{B59A5A12-B111-418D-901B-2B8E5190A2B7}" type="presOf" srcId="{E0244002-A7DE-4ACF-A2BD-E0C19F17109B}" destId="{9C3C355A-0670-40BD-B62A-6BA8C9FED19B}" srcOrd="1" destOrd="0" presId="urn:microsoft.com/office/officeart/2005/8/layout/list1"/>
    <dgm:cxn modelId="{E7D98E23-A36B-4B45-A9F0-A60DCA7043CB}" type="presOf" srcId="{9CDC8D99-3333-403B-B674-C89799569607}" destId="{895A6D91-9585-439F-9920-0188FAA0A6C1}" srcOrd="0" destOrd="0" presId="urn:microsoft.com/office/officeart/2005/8/layout/list1"/>
    <dgm:cxn modelId="{C6D2A224-7757-4109-98F0-422DBD56F7E8}" type="presOf" srcId="{D4BFA9A2-BF06-4E5A-8666-A9EB8D7A1C53}" destId="{4A443651-95CF-4A02-83E4-4AB6F3D8220D}" srcOrd="0" destOrd="0" presId="urn:microsoft.com/office/officeart/2005/8/layout/list1"/>
    <dgm:cxn modelId="{97D1B52E-BF03-478C-AF4A-18CF89826E57}" type="presOf" srcId="{7D24A20A-919C-426C-A65C-A84F8C7C7219}" destId="{4D4957C0-8071-4009-9694-21C8E0902FFB}" srcOrd="1" destOrd="0" presId="urn:microsoft.com/office/officeart/2005/8/layout/list1"/>
    <dgm:cxn modelId="{D2E80633-EF70-4A62-BAB0-2BD197B4A8AA}" type="presOf" srcId="{F5E3E2C5-D21E-4BFE-A0B1-EA7DB4C08C0E}" destId="{56C3DC22-B5DD-419F-92FB-D728D36D5AD5}" srcOrd="0" destOrd="0" presId="urn:microsoft.com/office/officeart/2005/8/layout/list1"/>
    <dgm:cxn modelId="{DF0D3E66-94D2-48C2-82F5-7FDE4F34A804}" srcId="{BC95D7C1-1BDD-4512-93D6-491D231F2BCA}" destId="{F5E3E2C5-D21E-4BFE-A0B1-EA7DB4C08C0E}" srcOrd="7" destOrd="0" parTransId="{ADEC9CBC-AAB8-4CF8-A606-D371252EFB06}" sibTransId="{00B6DCC7-1E9B-45C6-B323-30191D7A556A}"/>
    <dgm:cxn modelId="{67D1584E-A4A0-4D36-BBC9-99E54369F02C}" type="presOf" srcId="{7C4F7313-D408-4836-B387-DCD0F80E4A06}" destId="{A89F4E53-D48D-4B90-9C94-03EAADEAC97E}" srcOrd="1" destOrd="0" presId="urn:microsoft.com/office/officeart/2005/8/layout/list1"/>
    <dgm:cxn modelId="{199AB856-D60D-4ECE-8268-3E9483C69047}" type="presOf" srcId="{F5E3E2C5-D21E-4BFE-A0B1-EA7DB4C08C0E}" destId="{824A87F4-B34A-402A-9E92-6DB028FBDD2F}" srcOrd="1" destOrd="0" presId="urn:microsoft.com/office/officeart/2005/8/layout/list1"/>
    <dgm:cxn modelId="{04CD397B-DABC-46AB-98E9-F6937C88303E}" type="presOf" srcId="{61831DF8-071B-4195-A21D-29AB4ED8A7C1}" destId="{784897EF-1DF8-4161-8695-FDC5D53EFAD7}" srcOrd="1" destOrd="0" presId="urn:microsoft.com/office/officeart/2005/8/layout/list1"/>
    <dgm:cxn modelId="{CA6F897F-73D7-4605-8B81-A9A89AFA952A}" srcId="{BC95D7C1-1BDD-4512-93D6-491D231F2BCA}" destId="{DBDF5E2D-DFB0-471A-9BCF-7D34B4F95E74}" srcOrd="6" destOrd="0" parTransId="{74FF288B-6A10-40DA-AE81-7DEA1512B201}" sibTransId="{F83E32F7-BC5F-47A5-AFED-C92F71E41DFD}"/>
    <dgm:cxn modelId="{AF5FFF81-8D5C-4423-A88F-C377B0348312}" type="presOf" srcId="{BC95D7C1-1BDD-4512-93D6-491D231F2BCA}" destId="{DABDF5AD-283F-49DB-8B20-711CC56D7CB2}" srcOrd="0" destOrd="0" presId="urn:microsoft.com/office/officeart/2005/8/layout/list1"/>
    <dgm:cxn modelId="{AC8D6F88-1477-4C05-B5AD-96B19FB9C14C}" srcId="{BC95D7C1-1BDD-4512-93D6-491D231F2BCA}" destId="{D4BFA9A2-BF06-4E5A-8666-A9EB8D7A1C53}" srcOrd="1" destOrd="0" parTransId="{6BAD7D24-6743-4EF3-B925-981FC5CFBB53}" sibTransId="{A88A19D6-5F5C-42A3-8F0C-85D800385E98}"/>
    <dgm:cxn modelId="{93EE419C-567C-426B-AE18-4FBB044EC5F7}" type="presOf" srcId="{DBDF5E2D-DFB0-471A-9BCF-7D34B4F95E74}" destId="{762DAF79-A7C1-4B93-8F2D-A7CBB834100C}" srcOrd="0" destOrd="0" presId="urn:microsoft.com/office/officeart/2005/8/layout/list1"/>
    <dgm:cxn modelId="{42E40D9F-E369-4DAE-923F-9A2A8D0D426F}" srcId="{BC95D7C1-1BDD-4512-93D6-491D231F2BCA}" destId="{E0244002-A7DE-4ACF-A2BD-E0C19F17109B}" srcOrd="5" destOrd="0" parTransId="{B3AE4864-628B-4FED-975B-A7FF60B7CD81}" sibTransId="{4E192612-7F47-479F-A8F1-38A5EECCEFB9}"/>
    <dgm:cxn modelId="{2F09B9A6-7B91-4AEA-94C6-44F7F1806677}" type="presOf" srcId="{7D24A20A-919C-426C-A65C-A84F8C7C7219}" destId="{720F2A22-81CD-4FEB-AF73-453EEF32C735}" srcOrd="0" destOrd="0" presId="urn:microsoft.com/office/officeart/2005/8/layout/list1"/>
    <dgm:cxn modelId="{12759AAC-56D4-484C-AD30-7EB1C9294DBD}" srcId="{BC95D7C1-1BDD-4512-93D6-491D231F2BCA}" destId="{7C4F7313-D408-4836-B387-DCD0F80E4A06}" srcOrd="4" destOrd="0" parTransId="{F5D392B4-27BE-4F57-99E7-D18E0ADA5C6E}" sibTransId="{6DF8E684-C25B-4071-94FB-748F4EBC460A}"/>
    <dgm:cxn modelId="{10F5A0B7-981E-44D5-B4C5-A6E53E240E71}" type="presOf" srcId="{D4BFA9A2-BF06-4E5A-8666-A9EB8D7A1C53}" destId="{0C21D818-D74F-470D-89A6-5AE4B8867CED}" srcOrd="1" destOrd="0" presId="urn:microsoft.com/office/officeart/2005/8/layout/list1"/>
    <dgm:cxn modelId="{31F7AFB7-DB21-41F7-9C78-647E4BC14400}" type="presOf" srcId="{7C4F7313-D408-4836-B387-DCD0F80E4A06}" destId="{1A8CB972-2789-4603-BE16-F15879F1E63A}" srcOrd="0" destOrd="0" presId="urn:microsoft.com/office/officeart/2005/8/layout/list1"/>
    <dgm:cxn modelId="{8D3290BF-9E61-41AE-81DD-BBB08DE5C34A}" srcId="{BC95D7C1-1BDD-4512-93D6-491D231F2BCA}" destId="{7D24A20A-919C-426C-A65C-A84F8C7C7219}" srcOrd="2" destOrd="0" parTransId="{CC0C6D37-4C2C-421E-8ABD-E8A3A879D1B7}" sibTransId="{6687A5BC-DA78-4DFB-8C76-6C851FEB7F93}"/>
    <dgm:cxn modelId="{B79D43D8-4809-4C3B-AFF5-BD605ECECBB3}" srcId="{BC95D7C1-1BDD-4512-93D6-491D231F2BCA}" destId="{9CDC8D99-3333-403B-B674-C89799569607}" srcOrd="0" destOrd="0" parTransId="{0340DBFB-9D61-47B4-B4CB-41E0B6B1E73D}" sibTransId="{0FD9C296-6040-42F9-AB57-DF25DF922409}"/>
    <dgm:cxn modelId="{BDFB7CEF-62CC-42C6-9E16-6BC902CD4BA9}" srcId="{BC95D7C1-1BDD-4512-93D6-491D231F2BCA}" destId="{61831DF8-071B-4195-A21D-29AB4ED8A7C1}" srcOrd="3" destOrd="0" parTransId="{E05EA2FA-4DC9-44CA-BB4F-ECDC23D187F7}" sibTransId="{947B00DB-2191-4CF7-B503-2F4D44AFF251}"/>
    <dgm:cxn modelId="{867061F3-1541-4754-8D6D-E3C257A666D1}" type="presOf" srcId="{9CDC8D99-3333-403B-B674-C89799569607}" destId="{63FE903B-01D8-4DD6-BED6-0292900AA03D}" srcOrd="1" destOrd="0" presId="urn:microsoft.com/office/officeart/2005/8/layout/list1"/>
    <dgm:cxn modelId="{D7C286F3-CCF7-4E44-A7CC-3E185DF9A630}" type="presOf" srcId="{DBDF5E2D-DFB0-471A-9BCF-7D34B4F95E74}" destId="{72EDC15F-2392-4420-9D39-9454FCD6BA50}" srcOrd="1" destOrd="0" presId="urn:microsoft.com/office/officeart/2005/8/layout/list1"/>
    <dgm:cxn modelId="{6A6688F8-A5D6-4829-8C32-C58CA431845E}" type="presOf" srcId="{E0244002-A7DE-4ACF-A2BD-E0C19F17109B}" destId="{F2CCD1B1-6CB0-4F2E-97E1-EE1C88666B47}" srcOrd="0" destOrd="0" presId="urn:microsoft.com/office/officeart/2005/8/layout/list1"/>
    <dgm:cxn modelId="{70498EFB-F7FB-45BA-B626-5FB668607CA2}" type="presOf" srcId="{61831DF8-071B-4195-A21D-29AB4ED8A7C1}" destId="{FBF65A6E-E0D1-4094-BF2F-C4CD8131BDA8}" srcOrd="0" destOrd="0" presId="urn:microsoft.com/office/officeart/2005/8/layout/list1"/>
    <dgm:cxn modelId="{34AE8C69-030A-4247-9B33-D34DA5D10439}" type="presParOf" srcId="{DABDF5AD-283F-49DB-8B20-711CC56D7CB2}" destId="{E77D19FC-4E37-4D64-84D6-30E2EA8A30F4}" srcOrd="0" destOrd="0" presId="urn:microsoft.com/office/officeart/2005/8/layout/list1"/>
    <dgm:cxn modelId="{FA1D7267-060B-4559-904C-DFF142C6490E}" type="presParOf" srcId="{E77D19FC-4E37-4D64-84D6-30E2EA8A30F4}" destId="{895A6D91-9585-439F-9920-0188FAA0A6C1}" srcOrd="0" destOrd="0" presId="urn:microsoft.com/office/officeart/2005/8/layout/list1"/>
    <dgm:cxn modelId="{E3475146-1791-44FE-BA0B-F8D53386B308}" type="presParOf" srcId="{E77D19FC-4E37-4D64-84D6-30E2EA8A30F4}" destId="{63FE903B-01D8-4DD6-BED6-0292900AA03D}" srcOrd="1" destOrd="0" presId="urn:microsoft.com/office/officeart/2005/8/layout/list1"/>
    <dgm:cxn modelId="{BE1D0532-D912-4001-8459-9A039C621762}" type="presParOf" srcId="{DABDF5AD-283F-49DB-8B20-711CC56D7CB2}" destId="{9A4229FF-B5ED-497B-97EB-900FA10CCF96}" srcOrd="1" destOrd="0" presId="urn:microsoft.com/office/officeart/2005/8/layout/list1"/>
    <dgm:cxn modelId="{30841339-FD6C-4466-A426-5CDC9165CAFE}" type="presParOf" srcId="{DABDF5AD-283F-49DB-8B20-711CC56D7CB2}" destId="{A4A64A08-5BED-49A6-A4AE-68D2B72068BA}" srcOrd="2" destOrd="0" presId="urn:microsoft.com/office/officeart/2005/8/layout/list1"/>
    <dgm:cxn modelId="{50EB60BA-AC23-4846-8429-0ACB9C50B2F9}" type="presParOf" srcId="{DABDF5AD-283F-49DB-8B20-711CC56D7CB2}" destId="{BFEC81D8-B34E-4CD1-8E0E-82D0C74D9661}" srcOrd="3" destOrd="0" presId="urn:microsoft.com/office/officeart/2005/8/layout/list1"/>
    <dgm:cxn modelId="{513DAC2C-DD51-487A-8B63-49462D39B43D}" type="presParOf" srcId="{DABDF5AD-283F-49DB-8B20-711CC56D7CB2}" destId="{99AD0B6A-BDBA-4A32-B2F1-2B6B1564A2E9}" srcOrd="4" destOrd="0" presId="urn:microsoft.com/office/officeart/2005/8/layout/list1"/>
    <dgm:cxn modelId="{B86C4EEF-C496-48A0-A625-B22A53CF4532}" type="presParOf" srcId="{99AD0B6A-BDBA-4A32-B2F1-2B6B1564A2E9}" destId="{4A443651-95CF-4A02-83E4-4AB6F3D8220D}" srcOrd="0" destOrd="0" presId="urn:microsoft.com/office/officeart/2005/8/layout/list1"/>
    <dgm:cxn modelId="{5341C497-250C-4B73-BE00-DD50EF372604}" type="presParOf" srcId="{99AD0B6A-BDBA-4A32-B2F1-2B6B1564A2E9}" destId="{0C21D818-D74F-470D-89A6-5AE4B8867CED}" srcOrd="1" destOrd="0" presId="urn:microsoft.com/office/officeart/2005/8/layout/list1"/>
    <dgm:cxn modelId="{5308BA83-B085-47F8-B256-A2D008F01FEC}" type="presParOf" srcId="{DABDF5AD-283F-49DB-8B20-711CC56D7CB2}" destId="{4F5FCCF0-1403-42B9-9B8B-EEB2DA5F69F8}" srcOrd="5" destOrd="0" presId="urn:microsoft.com/office/officeart/2005/8/layout/list1"/>
    <dgm:cxn modelId="{9FF858B4-C843-40A6-9861-259A1D4B02AC}" type="presParOf" srcId="{DABDF5AD-283F-49DB-8B20-711CC56D7CB2}" destId="{FE38F2E3-C793-4106-9641-B485796F654A}" srcOrd="6" destOrd="0" presId="urn:microsoft.com/office/officeart/2005/8/layout/list1"/>
    <dgm:cxn modelId="{60C2E956-652A-4E9F-833B-C6776E9B70AE}" type="presParOf" srcId="{DABDF5AD-283F-49DB-8B20-711CC56D7CB2}" destId="{6EF67120-E8E8-47E1-B400-5A17EAECB0CE}" srcOrd="7" destOrd="0" presId="urn:microsoft.com/office/officeart/2005/8/layout/list1"/>
    <dgm:cxn modelId="{C52593F3-0284-4670-8D21-7572DB820C0A}" type="presParOf" srcId="{DABDF5AD-283F-49DB-8B20-711CC56D7CB2}" destId="{EA9DE36A-4CEA-4D7B-860F-7501A64D45E3}" srcOrd="8" destOrd="0" presId="urn:microsoft.com/office/officeart/2005/8/layout/list1"/>
    <dgm:cxn modelId="{90E8D52D-6B3C-4B5F-9431-446FEE3474D0}" type="presParOf" srcId="{EA9DE36A-4CEA-4D7B-860F-7501A64D45E3}" destId="{720F2A22-81CD-4FEB-AF73-453EEF32C735}" srcOrd="0" destOrd="0" presId="urn:microsoft.com/office/officeart/2005/8/layout/list1"/>
    <dgm:cxn modelId="{E3B897C8-0EF2-486A-B5D1-129125DE817C}" type="presParOf" srcId="{EA9DE36A-4CEA-4D7B-860F-7501A64D45E3}" destId="{4D4957C0-8071-4009-9694-21C8E0902FFB}" srcOrd="1" destOrd="0" presId="urn:microsoft.com/office/officeart/2005/8/layout/list1"/>
    <dgm:cxn modelId="{6BAB4023-567C-462E-A45D-4E53B2D749EE}" type="presParOf" srcId="{DABDF5AD-283F-49DB-8B20-711CC56D7CB2}" destId="{BBAF126F-2779-4CF1-BA60-762F445933A0}" srcOrd="9" destOrd="0" presId="urn:microsoft.com/office/officeart/2005/8/layout/list1"/>
    <dgm:cxn modelId="{DDF5866F-58A2-4544-8503-F2C44CEF1ED7}" type="presParOf" srcId="{DABDF5AD-283F-49DB-8B20-711CC56D7CB2}" destId="{ECB1AA9A-A8E3-4FE5-993D-4CDFDBC12FC9}" srcOrd="10" destOrd="0" presId="urn:microsoft.com/office/officeart/2005/8/layout/list1"/>
    <dgm:cxn modelId="{7C238782-F494-4492-9B5B-27E5B49E5DCA}" type="presParOf" srcId="{DABDF5AD-283F-49DB-8B20-711CC56D7CB2}" destId="{A4F284F5-961C-4FE8-ABE6-A90EA1B07812}" srcOrd="11" destOrd="0" presId="urn:microsoft.com/office/officeart/2005/8/layout/list1"/>
    <dgm:cxn modelId="{D7513DF0-4610-46AB-8218-C75C2028EB99}" type="presParOf" srcId="{DABDF5AD-283F-49DB-8B20-711CC56D7CB2}" destId="{72249652-3C95-4A7C-9846-A58CB6D0E809}" srcOrd="12" destOrd="0" presId="urn:microsoft.com/office/officeart/2005/8/layout/list1"/>
    <dgm:cxn modelId="{D11346D9-A047-47B4-96F2-136A71C29DC0}" type="presParOf" srcId="{72249652-3C95-4A7C-9846-A58CB6D0E809}" destId="{FBF65A6E-E0D1-4094-BF2F-C4CD8131BDA8}" srcOrd="0" destOrd="0" presId="urn:microsoft.com/office/officeart/2005/8/layout/list1"/>
    <dgm:cxn modelId="{E99A3042-1B24-46A2-98F5-7059088A5D2F}" type="presParOf" srcId="{72249652-3C95-4A7C-9846-A58CB6D0E809}" destId="{784897EF-1DF8-4161-8695-FDC5D53EFAD7}" srcOrd="1" destOrd="0" presId="urn:microsoft.com/office/officeart/2005/8/layout/list1"/>
    <dgm:cxn modelId="{BD3888B9-741D-4371-BE60-4D1F8293D12A}" type="presParOf" srcId="{DABDF5AD-283F-49DB-8B20-711CC56D7CB2}" destId="{FC0B6494-A47E-4CE5-915D-27B1BB8F6CD1}" srcOrd="13" destOrd="0" presId="urn:microsoft.com/office/officeart/2005/8/layout/list1"/>
    <dgm:cxn modelId="{1858E9B6-CD52-4A16-8692-63F82789E74A}" type="presParOf" srcId="{DABDF5AD-283F-49DB-8B20-711CC56D7CB2}" destId="{DA51CA8F-069F-4481-BD41-8C8212394D57}" srcOrd="14" destOrd="0" presId="urn:microsoft.com/office/officeart/2005/8/layout/list1"/>
    <dgm:cxn modelId="{B0DC4A17-3A3D-4502-9298-545EF15DEC98}" type="presParOf" srcId="{DABDF5AD-283F-49DB-8B20-711CC56D7CB2}" destId="{FA0F81D1-D1F3-4871-B653-A71ADA0D176F}" srcOrd="15" destOrd="0" presId="urn:microsoft.com/office/officeart/2005/8/layout/list1"/>
    <dgm:cxn modelId="{C13007C3-4980-4608-9F0A-61D1540E3036}" type="presParOf" srcId="{DABDF5AD-283F-49DB-8B20-711CC56D7CB2}" destId="{9B01BEA9-88FE-4EEB-9652-E92859D70689}" srcOrd="16" destOrd="0" presId="urn:microsoft.com/office/officeart/2005/8/layout/list1"/>
    <dgm:cxn modelId="{1760D15E-B28A-420A-82FE-A0B03C20CB8D}" type="presParOf" srcId="{9B01BEA9-88FE-4EEB-9652-E92859D70689}" destId="{1A8CB972-2789-4603-BE16-F15879F1E63A}" srcOrd="0" destOrd="0" presId="urn:microsoft.com/office/officeart/2005/8/layout/list1"/>
    <dgm:cxn modelId="{525647B4-516A-4815-9415-797B642EADF4}" type="presParOf" srcId="{9B01BEA9-88FE-4EEB-9652-E92859D70689}" destId="{A89F4E53-D48D-4B90-9C94-03EAADEAC97E}" srcOrd="1" destOrd="0" presId="urn:microsoft.com/office/officeart/2005/8/layout/list1"/>
    <dgm:cxn modelId="{AF8E6CDC-86DA-4CAE-A80E-3C8997D12505}" type="presParOf" srcId="{DABDF5AD-283F-49DB-8B20-711CC56D7CB2}" destId="{3717514B-FC25-4C2D-9C05-AEF8947E6769}" srcOrd="17" destOrd="0" presId="urn:microsoft.com/office/officeart/2005/8/layout/list1"/>
    <dgm:cxn modelId="{C235DEC6-236A-48FB-A6CC-134FEF64AE5D}" type="presParOf" srcId="{DABDF5AD-283F-49DB-8B20-711CC56D7CB2}" destId="{E1C611E5-CF34-4308-81FC-F10946010D0A}" srcOrd="18" destOrd="0" presId="urn:microsoft.com/office/officeart/2005/8/layout/list1"/>
    <dgm:cxn modelId="{BE66E97D-BB45-4587-911F-2FA6904AE61C}" type="presParOf" srcId="{DABDF5AD-283F-49DB-8B20-711CC56D7CB2}" destId="{89358EBA-4E47-45C9-B2D3-19DB7C1A9190}" srcOrd="19" destOrd="0" presId="urn:microsoft.com/office/officeart/2005/8/layout/list1"/>
    <dgm:cxn modelId="{C29FB03C-7B9E-46D8-BE4D-BF16B4F9EA35}" type="presParOf" srcId="{DABDF5AD-283F-49DB-8B20-711CC56D7CB2}" destId="{5DFD8664-2917-4DA2-8478-70E9EA3E6BBF}" srcOrd="20" destOrd="0" presId="urn:microsoft.com/office/officeart/2005/8/layout/list1"/>
    <dgm:cxn modelId="{6D3DCBAD-91CD-45CC-A4B2-07DF7ED4022D}" type="presParOf" srcId="{5DFD8664-2917-4DA2-8478-70E9EA3E6BBF}" destId="{F2CCD1B1-6CB0-4F2E-97E1-EE1C88666B47}" srcOrd="0" destOrd="0" presId="urn:microsoft.com/office/officeart/2005/8/layout/list1"/>
    <dgm:cxn modelId="{7EB6EB4A-413F-4206-A42C-D780E9D5A69C}" type="presParOf" srcId="{5DFD8664-2917-4DA2-8478-70E9EA3E6BBF}" destId="{9C3C355A-0670-40BD-B62A-6BA8C9FED19B}" srcOrd="1" destOrd="0" presId="urn:microsoft.com/office/officeart/2005/8/layout/list1"/>
    <dgm:cxn modelId="{F4830C7F-B462-4BBA-BD11-38BFC8FDB91B}" type="presParOf" srcId="{DABDF5AD-283F-49DB-8B20-711CC56D7CB2}" destId="{1192614E-2F93-4171-B090-1AB37A9856AD}" srcOrd="21" destOrd="0" presId="urn:microsoft.com/office/officeart/2005/8/layout/list1"/>
    <dgm:cxn modelId="{86B3179C-EB3D-4BB5-A297-9993093F1D22}" type="presParOf" srcId="{DABDF5AD-283F-49DB-8B20-711CC56D7CB2}" destId="{3E3A8C5C-86D2-4A6E-AA64-4AFBBA51F5F7}" srcOrd="22" destOrd="0" presId="urn:microsoft.com/office/officeart/2005/8/layout/list1"/>
    <dgm:cxn modelId="{D41C42EE-1FB5-4D68-8361-F28B48E6BAE5}" type="presParOf" srcId="{DABDF5AD-283F-49DB-8B20-711CC56D7CB2}" destId="{99408880-7CAA-4F03-B087-DE0A3F03C6A2}" srcOrd="23" destOrd="0" presId="urn:microsoft.com/office/officeart/2005/8/layout/list1"/>
    <dgm:cxn modelId="{D0605B40-F5AE-4895-A043-8F755655439A}" type="presParOf" srcId="{DABDF5AD-283F-49DB-8B20-711CC56D7CB2}" destId="{D47C1CB0-23FF-471E-B80E-ED660B7D2B16}" srcOrd="24" destOrd="0" presId="urn:microsoft.com/office/officeart/2005/8/layout/list1"/>
    <dgm:cxn modelId="{AFBC20EC-CE68-45A9-929D-F65F09622A81}" type="presParOf" srcId="{D47C1CB0-23FF-471E-B80E-ED660B7D2B16}" destId="{762DAF79-A7C1-4B93-8F2D-A7CBB834100C}" srcOrd="0" destOrd="0" presId="urn:microsoft.com/office/officeart/2005/8/layout/list1"/>
    <dgm:cxn modelId="{7099CCE3-E0C8-4753-BD80-22B1CCB1EFF9}" type="presParOf" srcId="{D47C1CB0-23FF-471E-B80E-ED660B7D2B16}" destId="{72EDC15F-2392-4420-9D39-9454FCD6BA50}" srcOrd="1" destOrd="0" presId="urn:microsoft.com/office/officeart/2005/8/layout/list1"/>
    <dgm:cxn modelId="{42D0E043-56FB-4269-ABB0-2FCC86B345EC}" type="presParOf" srcId="{DABDF5AD-283F-49DB-8B20-711CC56D7CB2}" destId="{20157406-BFC2-417F-AFF8-5550F3D26468}" srcOrd="25" destOrd="0" presId="urn:microsoft.com/office/officeart/2005/8/layout/list1"/>
    <dgm:cxn modelId="{A11B9C53-D72B-44DC-8E2B-DCDE6DD498CE}" type="presParOf" srcId="{DABDF5AD-283F-49DB-8B20-711CC56D7CB2}" destId="{F0EA8B39-E624-4153-BC6E-4C0371FBF864}" srcOrd="26" destOrd="0" presId="urn:microsoft.com/office/officeart/2005/8/layout/list1"/>
    <dgm:cxn modelId="{58D21B61-B87E-4BC6-B8DC-F58DBC245F1F}" type="presParOf" srcId="{DABDF5AD-283F-49DB-8B20-711CC56D7CB2}" destId="{EBF96634-C8CF-4244-AC32-7440EB564382}" srcOrd="27" destOrd="0" presId="urn:microsoft.com/office/officeart/2005/8/layout/list1"/>
    <dgm:cxn modelId="{6337ADD6-ED99-46EC-838E-2F4E6C7A02A6}" type="presParOf" srcId="{DABDF5AD-283F-49DB-8B20-711CC56D7CB2}" destId="{06BA0E25-5DD2-44C3-AD76-4FD650854F3C}" srcOrd="28" destOrd="0" presId="urn:microsoft.com/office/officeart/2005/8/layout/list1"/>
    <dgm:cxn modelId="{37D788D9-46A3-4715-9B81-7CCA78C383BC}" type="presParOf" srcId="{06BA0E25-5DD2-44C3-AD76-4FD650854F3C}" destId="{56C3DC22-B5DD-419F-92FB-D728D36D5AD5}" srcOrd="0" destOrd="0" presId="urn:microsoft.com/office/officeart/2005/8/layout/list1"/>
    <dgm:cxn modelId="{0D7B7183-C65A-4DB6-9F2D-B2754FCB303F}" type="presParOf" srcId="{06BA0E25-5DD2-44C3-AD76-4FD650854F3C}" destId="{824A87F4-B34A-402A-9E92-6DB028FBDD2F}" srcOrd="1" destOrd="0" presId="urn:microsoft.com/office/officeart/2005/8/layout/list1"/>
    <dgm:cxn modelId="{1B4D14C7-276B-4C80-855C-B111F79141D2}" type="presParOf" srcId="{DABDF5AD-283F-49DB-8B20-711CC56D7CB2}" destId="{A0FBD5E5-BA30-4EE6-B496-915A0649BA94}" srcOrd="29" destOrd="0" presId="urn:microsoft.com/office/officeart/2005/8/layout/list1"/>
    <dgm:cxn modelId="{CD8FE616-44F1-4045-8A49-7ABDDC370EBA}" type="presParOf" srcId="{DABDF5AD-283F-49DB-8B20-711CC56D7CB2}" destId="{C429873A-6FA6-4A4C-A7F7-3ADC8F8A19AD}" srcOrd="3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64A08-5BED-49A6-A4AE-68D2B72068BA}">
      <dsp:nvSpPr>
        <dsp:cNvPr id="0" name=""/>
        <dsp:cNvSpPr/>
      </dsp:nvSpPr>
      <dsp:spPr>
        <a:xfrm>
          <a:off x="0" y="173591"/>
          <a:ext cx="5257541" cy="2772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FE903B-01D8-4DD6-BED6-0292900AA03D}">
      <dsp:nvSpPr>
        <dsp:cNvPr id="0" name=""/>
        <dsp:cNvSpPr/>
      </dsp:nvSpPr>
      <dsp:spPr>
        <a:xfrm>
          <a:off x="324011" y="45343"/>
          <a:ext cx="3680278" cy="3247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106" tIns="0" rIns="139106" bIns="0" numCol="1" spcCol="1270" anchor="ctr" anchorCtr="0">
          <a:noAutofit/>
        </a:bodyPr>
        <a:lstStyle/>
        <a:p>
          <a:pPr marL="0" lvl="0" indent="0" algn="l" defTabSz="488950">
            <a:lnSpc>
              <a:spcPct val="90000"/>
            </a:lnSpc>
            <a:spcBef>
              <a:spcPct val="0"/>
            </a:spcBef>
            <a:spcAft>
              <a:spcPct val="35000"/>
            </a:spcAft>
            <a:buNone/>
          </a:pPr>
          <a:r>
            <a:rPr lang="en-US" sz="1100" b="1" u="none" kern="1200"/>
            <a:t>Unsupportive management </a:t>
          </a:r>
          <a:endParaRPr lang="en-US" sz="1100" kern="1200"/>
        </a:p>
      </dsp:txBody>
      <dsp:txXfrm>
        <a:off x="339863" y="61195"/>
        <a:ext cx="3648574" cy="293016"/>
      </dsp:txXfrm>
    </dsp:sp>
    <dsp:sp modelId="{FE38F2E3-C793-4106-9641-B485796F654A}">
      <dsp:nvSpPr>
        <dsp:cNvPr id="0" name=""/>
        <dsp:cNvSpPr/>
      </dsp:nvSpPr>
      <dsp:spPr>
        <a:xfrm>
          <a:off x="0" y="672551"/>
          <a:ext cx="5257541" cy="277200"/>
        </a:xfrm>
        <a:prstGeom prst="rect">
          <a:avLst/>
        </a:prstGeom>
        <a:solidFill>
          <a:schemeClr val="lt1">
            <a:alpha val="90000"/>
            <a:hueOff val="0"/>
            <a:satOff val="0"/>
            <a:lumOff val="0"/>
            <a:alphaOff val="0"/>
          </a:schemeClr>
        </a:solidFill>
        <a:ln w="19050" cap="rnd" cmpd="sng" algn="ctr">
          <a:solidFill>
            <a:schemeClr val="accent2">
              <a:hueOff val="193545"/>
              <a:satOff val="-947"/>
              <a:lumOff val="532"/>
              <a:alphaOff val="0"/>
            </a:schemeClr>
          </a:solidFill>
          <a:prstDash val="solid"/>
        </a:ln>
        <a:effectLst/>
      </dsp:spPr>
      <dsp:style>
        <a:lnRef idx="2">
          <a:scrgbClr r="0" g="0" b="0"/>
        </a:lnRef>
        <a:fillRef idx="1">
          <a:scrgbClr r="0" g="0" b="0"/>
        </a:fillRef>
        <a:effectRef idx="0">
          <a:scrgbClr r="0" g="0" b="0"/>
        </a:effectRef>
        <a:fontRef idx="minor"/>
      </dsp:style>
    </dsp:sp>
    <dsp:sp modelId="{0C21D818-D74F-470D-89A6-5AE4B8867CED}">
      <dsp:nvSpPr>
        <dsp:cNvPr id="0" name=""/>
        <dsp:cNvSpPr/>
      </dsp:nvSpPr>
      <dsp:spPr>
        <a:xfrm>
          <a:off x="262877" y="510192"/>
          <a:ext cx="3680278" cy="324720"/>
        </a:xfrm>
        <a:prstGeom prst="roundRect">
          <a:avLst/>
        </a:prstGeom>
        <a:solidFill>
          <a:schemeClr val="accent2">
            <a:hueOff val="193545"/>
            <a:satOff val="-947"/>
            <a:lumOff val="53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106" tIns="0" rIns="139106" bIns="0" numCol="1" spcCol="1270" anchor="ctr" anchorCtr="0">
          <a:noAutofit/>
        </a:bodyPr>
        <a:lstStyle/>
        <a:p>
          <a:pPr marL="0" lvl="0" indent="0" algn="l" defTabSz="488950">
            <a:lnSpc>
              <a:spcPct val="90000"/>
            </a:lnSpc>
            <a:spcBef>
              <a:spcPct val="0"/>
            </a:spcBef>
            <a:spcAft>
              <a:spcPct val="35000"/>
            </a:spcAft>
            <a:buNone/>
          </a:pPr>
          <a:r>
            <a:rPr lang="en-US" sz="1100" b="1" u="none" kern="1200"/>
            <a:t>No recruitment strategies available</a:t>
          </a:r>
          <a:endParaRPr lang="en-US" sz="1100" u="none" kern="1200"/>
        </a:p>
      </dsp:txBody>
      <dsp:txXfrm>
        <a:off x="278729" y="526044"/>
        <a:ext cx="3648574" cy="293016"/>
      </dsp:txXfrm>
    </dsp:sp>
    <dsp:sp modelId="{ECB1AA9A-A8E3-4FE5-993D-4CDFDBC12FC9}">
      <dsp:nvSpPr>
        <dsp:cNvPr id="0" name=""/>
        <dsp:cNvSpPr/>
      </dsp:nvSpPr>
      <dsp:spPr>
        <a:xfrm>
          <a:off x="0" y="1171512"/>
          <a:ext cx="5257541" cy="277200"/>
        </a:xfrm>
        <a:prstGeom prst="rect">
          <a:avLst/>
        </a:prstGeom>
        <a:solidFill>
          <a:schemeClr val="lt1">
            <a:alpha val="90000"/>
            <a:hueOff val="0"/>
            <a:satOff val="0"/>
            <a:lumOff val="0"/>
            <a:alphaOff val="0"/>
          </a:schemeClr>
        </a:solidFill>
        <a:ln w="19050" cap="rnd" cmpd="sng" algn="ctr">
          <a:solidFill>
            <a:schemeClr val="accent2">
              <a:hueOff val="387090"/>
              <a:satOff val="-1895"/>
              <a:lumOff val="1064"/>
              <a:alphaOff val="0"/>
            </a:schemeClr>
          </a:solidFill>
          <a:prstDash val="solid"/>
        </a:ln>
        <a:effectLst/>
      </dsp:spPr>
      <dsp:style>
        <a:lnRef idx="2">
          <a:scrgbClr r="0" g="0" b="0"/>
        </a:lnRef>
        <a:fillRef idx="1">
          <a:scrgbClr r="0" g="0" b="0"/>
        </a:fillRef>
        <a:effectRef idx="0">
          <a:scrgbClr r="0" g="0" b="0"/>
        </a:effectRef>
        <a:fontRef idx="minor"/>
      </dsp:style>
    </dsp:sp>
    <dsp:sp modelId="{4D4957C0-8071-4009-9694-21C8E0902FFB}">
      <dsp:nvSpPr>
        <dsp:cNvPr id="0" name=""/>
        <dsp:cNvSpPr/>
      </dsp:nvSpPr>
      <dsp:spPr>
        <a:xfrm>
          <a:off x="262877" y="1009152"/>
          <a:ext cx="3680278" cy="324720"/>
        </a:xfrm>
        <a:prstGeom prst="roundRect">
          <a:avLst/>
        </a:prstGeom>
        <a:solidFill>
          <a:schemeClr val="accent2">
            <a:hueOff val="387090"/>
            <a:satOff val="-1895"/>
            <a:lumOff val="10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106" tIns="0" rIns="139106" bIns="0" numCol="1" spcCol="1270" anchor="ctr" anchorCtr="0">
          <a:noAutofit/>
        </a:bodyPr>
        <a:lstStyle/>
        <a:p>
          <a:pPr marL="0" lvl="0" indent="0" algn="l" defTabSz="488950">
            <a:lnSpc>
              <a:spcPct val="90000"/>
            </a:lnSpc>
            <a:spcBef>
              <a:spcPct val="0"/>
            </a:spcBef>
            <a:spcAft>
              <a:spcPct val="35000"/>
            </a:spcAft>
            <a:buNone/>
          </a:pPr>
          <a:r>
            <a:rPr lang="en-US" sz="1100" b="1" u="none" kern="1200" dirty="0"/>
            <a:t>Inappropriate work environment</a:t>
          </a:r>
          <a:endParaRPr lang="en-US" sz="1100" u="none" kern="1200" dirty="0"/>
        </a:p>
      </dsp:txBody>
      <dsp:txXfrm>
        <a:off x="278729" y="1025004"/>
        <a:ext cx="3648574" cy="293016"/>
      </dsp:txXfrm>
    </dsp:sp>
    <dsp:sp modelId="{DA51CA8F-069F-4481-BD41-8C8212394D57}">
      <dsp:nvSpPr>
        <dsp:cNvPr id="0" name=""/>
        <dsp:cNvSpPr/>
      </dsp:nvSpPr>
      <dsp:spPr>
        <a:xfrm>
          <a:off x="0" y="1670472"/>
          <a:ext cx="5257541" cy="277200"/>
        </a:xfrm>
        <a:prstGeom prst="rect">
          <a:avLst/>
        </a:prstGeom>
        <a:solidFill>
          <a:schemeClr val="lt1">
            <a:alpha val="90000"/>
            <a:hueOff val="0"/>
            <a:satOff val="0"/>
            <a:lumOff val="0"/>
            <a:alphaOff val="0"/>
          </a:schemeClr>
        </a:solidFill>
        <a:ln w="19050" cap="rnd" cmpd="sng" algn="ctr">
          <a:solidFill>
            <a:schemeClr val="accent2">
              <a:hueOff val="580635"/>
              <a:satOff val="-2842"/>
              <a:lumOff val="1596"/>
              <a:alphaOff val="0"/>
            </a:schemeClr>
          </a:solidFill>
          <a:prstDash val="solid"/>
        </a:ln>
        <a:effectLst/>
      </dsp:spPr>
      <dsp:style>
        <a:lnRef idx="2">
          <a:scrgbClr r="0" g="0" b="0"/>
        </a:lnRef>
        <a:fillRef idx="1">
          <a:scrgbClr r="0" g="0" b="0"/>
        </a:fillRef>
        <a:effectRef idx="0">
          <a:scrgbClr r="0" g="0" b="0"/>
        </a:effectRef>
        <a:fontRef idx="minor"/>
      </dsp:style>
    </dsp:sp>
    <dsp:sp modelId="{784897EF-1DF8-4161-8695-FDC5D53EFAD7}">
      <dsp:nvSpPr>
        <dsp:cNvPr id="0" name=""/>
        <dsp:cNvSpPr/>
      </dsp:nvSpPr>
      <dsp:spPr>
        <a:xfrm>
          <a:off x="262877" y="1508112"/>
          <a:ext cx="3680278" cy="324720"/>
        </a:xfrm>
        <a:prstGeom prst="roundRect">
          <a:avLst/>
        </a:prstGeom>
        <a:solidFill>
          <a:schemeClr val="accent2">
            <a:hueOff val="580635"/>
            <a:satOff val="-2842"/>
            <a:lumOff val="15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106" tIns="0" rIns="139106" bIns="0" numCol="1" spcCol="1270" anchor="ctr" anchorCtr="0">
          <a:noAutofit/>
        </a:bodyPr>
        <a:lstStyle/>
        <a:p>
          <a:pPr marL="0" lvl="0" indent="0" algn="l" defTabSz="488950">
            <a:lnSpc>
              <a:spcPct val="90000"/>
            </a:lnSpc>
            <a:spcBef>
              <a:spcPct val="0"/>
            </a:spcBef>
            <a:spcAft>
              <a:spcPct val="35000"/>
            </a:spcAft>
            <a:buNone/>
          </a:pPr>
          <a:r>
            <a:rPr lang="en-US" sz="1100" b="1" u="none" kern="1200"/>
            <a:t>Lack of training</a:t>
          </a:r>
          <a:endParaRPr lang="en-US" sz="1100" u="none" kern="1200"/>
        </a:p>
      </dsp:txBody>
      <dsp:txXfrm>
        <a:off x="278729" y="1523964"/>
        <a:ext cx="3648574" cy="293016"/>
      </dsp:txXfrm>
    </dsp:sp>
    <dsp:sp modelId="{E1C611E5-CF34-4308-81FC-F10946010D0A}">
      <dsp:nvSpPr>
        <dsp:cNvPr id="0" name=""/>
        <dsp:cNvSpPr/>
      </dsp:nvSpPr>
      <dsp:spPr>
        <a:xfrm>
          <a:off x="0" y="2169432"/>
          <a:ext cx="5257541" cy="277200"/>
        </a:xfrm>
        <a:prstGeom prst="rect">
          <a:avLst/>
        </a:prstGeom>
        <a:solidFill>
          <a:schemeClr val="lt1">
            <a:alpha val="90000"/>
            <a:hueOff val="0"/>
            <a:satOff val="0"/>
            <a:lumOff val="0"/>
            <a:alphaOff val="0"/>
          </a:schemeClr>
        </a:solidFill>
        <a:ln w="19050" cap="rnd" cmpd="sng" algn="ctr">
          <a:solidFill>
            <a:schemeClr val="accent2">
              <a:hueOff val="774179"/>
              <a:satOff val="-3790"/>
              <a:lumOff val="2129"/>
              <a:alphaOff val="0"/>
            </a:schemeClr>
          </a:solidFill>
          <a:prstDash val="solid"/>
        </a:ln>
        <a:effectLst/>
      </dsp:spPr>
      <dsp:style>
        <a:lnRef idx="2">
          <a:scrgbClr r="0" g="0" b="0"/>
        </a:lnRef>
        <a:fillRef idx="1">
          <a:scrgbClr r="0" g="0" b="0"/>
        </a:fillRef>
        <a:effectRef idx="0">
          <a:scrgbClr r="0" g="0" b="0"/>
        </a:effectRef>
        <a:fontRef idx="minor"/>
      </dsp:style>
    </dsp:sp>
    <dsp:sp modelId="{A89F4E53-D48D-4B90-9C94-03EAADEAC97E}">
      <dsp:nvSpPr>
        <dsp:cNvPr id="0" name=""/>
        <dsp:cNvSpPr/>
      </dsp:nvSpPr>
      <dsp:spPr>
        <a:xfrm>
          <a:off x="262877" y="2007072"/>
          <a:ext cx="3680278" cy="324720"/>
        </a:xfrm>
        <a:prstGeom prst="roundRect">
          <a:avLst/>
        </a:prstGeom>
        <a:solidFill>
          <a:schemeClr val="accent2">
            <a:hueOff val="774179"/>
            <a:satOff val="-3790"/>
            <a:lumOff val="21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106" tIns="0" rIns="139106" bIns="0" numCol="1" spcCol="1270" anchor="ctr" anchorCtr="0">
          <a:noAutofit/>
        </a:bodyPr>
        <a:lstStyle/>
        <a:p>
          <a:pPr marL="0" lvl="0" indent="0" algn="l" defTabSz="488950">
            <a:lnSpc>
              <a:spcPct val="90000"/>
            </a:lnSpc>
            <a:spcBef>
              <a:spcPct val="0"/>
            </a:spcBef>
            <a:spcAft>
              <a:spcPct val="35000"/>
            </a:spcAft>
            <a:buNone/>
          </a:pPr>
          <a:r>
            <a:rPr lang="en-US" sz="1100" b="1" u="none" kern="1200"/>
            <a:t>Vacant position</a:t>
          </a:r>
          <a:endParaRPr lang="en-US" sz="1100" u="none" kern="1200"/>
        </a:p>
      </dsp:txBody>
      <dsp:txXfrm>
        <a:off x="278729" y="2022924"/>
        <a:ext cx="3648574" cy="293016"/>
      </dsp:txXfrm>
    </dsp:sp>
    <dsp:sp modelId="{3E3A8C5C-86D2-4A6E-AA64-4AFBBA51F5F7}">
      <dsp:nvSpPr>
        <dsp:cNvPr id="0" name=""/>
        <dsp:cNvSpPr/>
      </dsp:nvSpPr>
      <dsp:spPr>
        <a:xfrm>
          <a:off x="0" y="2668392"/>
          <a:ext cx="5257541" cy="277200"/>
        </a:xfrm>
        <a:prstGeom prst="rect">
          <a:avLst/>
        </a:prstGeom>
        <a:solidFill>
          <a:schemeClr val="lt1">
            <a:alpha val="90000"/>
            <a:hueOff val="0"/>
            <a:satOff val="0"/>
            <a:lumOff val="0"/>
            <a:alphaOff val="0"/>
          </a:schemeClr>
        </a:solidFill>
        <a:ln w="19050" cap="rnd" cmpd="sng" algn="ctr">
          <a:solidFill>
            <a:schemeClr val="accent2">
              <a:hueOff val="967724"/>
              <a:satOff val="-4737"/>
              <a:lumOff val="2661"/>
              <a:alphaOff val="0"/>
            </a:schemeClr>
          </a:solidFill>
          <a:prstDash val="solid"/>
        </a:ln>
        <a:effectLst/>
      </dsp:spPr>
      <dsp:style>
        <a:lnRef idx="2">
          <a:scrgbClr r="0" g="0" b="0"/>
        </a:lnRef>
        <a:fillRef idx="1">
          <a:scrgbClr r="0" g="0" b="0"/>
        </a:fillRef>
        <a:effectRef idx="0">
          <a:scrgbClr r="0" g="0" b="0"/>
        </a:effectRef>
        <a:fontRef idx="minor"/>
      </dsp:style>
    </dsp:sp>
    <dsp:sp modelId="{9C3C355A-0670-40BD-B62A-6BA8C9FED19B}">
      <dsp:nvSpPr>
        <dsp:cNvPr id="0" name=""/>
        <dsp:cNvSpPr/>
      </dsp:nvSpPr>
      <dsp:spPr>
        <a:xfrm>
          <a:off x="262877" y="2506032"/>
          <a:ext cx="3680278" cy="324720"/>
        </a:xfrm>
        <a:prstGeom prst="roundRect">
          <a:avLst/>
        </a:prstGeom>
        <a:solidFill>
          <a:schemeClr val="accent2">
            <a:hueOff val="967724"/>
            <a:satOff val="-4737"/>
            <a:lumOff val="266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106" tIns="0" rIns="139106" bIns="0" numCol="1" spcCol="1270" anchor="ctr" anchorCtr="0">
          <a:noAutofit/>
        </a:bodyPr>
        <a:lstStyle/>
        <a:p>
          <a:pPr marL="0" lvl="0" indent="0" algn="l" defTabSz="488950">
            <a:lnSpc>
              <a:spcPct val="90000"/>
            </a:lnSpc>
            <a:spcBef>
              <a:spcPct val="0"/>
            </a:spcBef>
            <a:spcAft>
              <a:spcPct val="35000"/>
            </a:spcAft>
            <a:buNone/>
          </a:pPr>
          <a:r>
            <a:rPr lang="en-US" sz="1100" b="1" u="none" kern="1200"/>
            <a:t>Lower pay scale</a:t>
          </a:r>
          <a:endParaRPr lang="en-US" sz="1100" u="none" kern="1200"/>
        </a:p>
      </dsp:txBody>
      <dsp:txXfrm>
        <a:off x="278729" y="2521884"/>
        <a:ext cx="3648574" cy="293016"/>
      </dsp:txXfrm>
    </dsp:sp>
    <dsp:sp modelId="{F0EA8B39-E624-4153-BC6E-4C0371FBF864}">
      <dsp:nvSpPr>
        <dsp:cNvPr id="0" name=""/>
        <dsp:cNvSpPr/>
      </dsp:nvSpPr>
      <dsp:spPr>
        <a:xfrm>
          <a:off x="0" y="3167352"/>
          <a:ext cx="5257541" cy="277200"/>
        </a:xfrm>
        <a:prstGeom prst="rect">
          <a:avLst/>
        </a:prstGeom>
        <a:solidFill>
          <a:schemeClr val="lt1">
            <a:alpha val="90000"/>
            <a:hueOff val="0"/>
            <a:satOff val="0"/>
            <a:lumOff val="0"/>
            <a:alphaOff val="0"/>
          </a:schemeClr>
        </a:solidFill>
        <a:ln w="19050" cap="rnd" cmpd="sng" algn="ctr">
          <a:solidFill>
            <a:schemeClr val="accent2">
              <a:hueOff val="1161269"/>
              <a:satOff val="-5685"/>
              <a:lumOff val="3193"/>
              <a:alphaOff val="0"/>
            </a:schemeClr>
          </a:solidFill>
          <a:prstDash val="solid"/>
        </a:ln>
        <a:effectLst/>
      </dsp:spPr>
      <dsp:style>
        <a:lnRef idx="2">
          <a:scrgbClr r="0" g="0" b="0"/>
        </a:lnRef>
        <a:fillRef idx="1">
          <a:scrgbClr r="0" g="0" b="0"/>
        </a:fillRef>
        <a:effectRef idx="0">
          <a:scrgbClr r="0" g="0" b="0"/>
        </a:effectRef>
        <a:fontRef idx="minor"/>
      </dsp:style>
    </dsp:sp>
    <dsp:sp modelId="{72EDC15F-2392-4420-9D39-9454FCD6BA50}">
      <dsp:nvSpPr>
        <dsp:cNvPr id="0" name=""/>
        <dsp:cNvSpPr/>
      </dsp:nvSpPr>
      <dsp:spPr>
        <a:xfrm>
          <a:off x="262877" y="3004992"/>
          <a:ext cx="3680278" cy="324720"/>
        </a:xfrm>
        <a:prstGeom prst="roundRect">
          <a:avLst/>
        </a:prstGeom>
        <a:solidFill>
          <a:schemeClr val="accent2">
            <a:hueOff val="1161269"/>
            <a:satOff val="-5685"/>
            <a:lumOff val="31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106" tIns="0" rIns="139106" bIns="0" numCol="1" spcCol="1270" anchor="ctr" anchorCtr="0">
          <a:noAutofit/>
        </a:bodyPr>
        <a:lstStyle/>
        <a:p>
          <a:pPr marL="0" lvl="0" indent="0" algn="l" defTabSz="488950">
            <a:lnSpc>
              <a:spcPct val="90000"/>
            </a:lnSpc>
            <a:spcBef>
              <a:spcPct val="0"/>
            </a:spcBef>
            <a:spcAft>
              <a:spcPct val="35000"/>
            </a:spcAft>
            <a:buNone/>
          </a:pPr>
          <a:r>
            <a:rPr lang="en-US" sz="1100" b="1" u="none" kern="1200"/>
            <a:t>Lack of future growth opportunities</a:t>
          </a:r>
          <a:endParaRPr lang="en-US" sz="1100" u="none" kern="1200"/>
        </a:p>
      </dsp:txBody>
      <dsp:txXfrm>
        <a:off x="278729" y="3020844"/>
        <a:ext cx="3648574" cy="293016"/>
      </dsp:txXfrm>
    </dsp:sp>
    <dsp:sp modelId="{C429873A-6FA6-4A4C-A7F7-3ADC8F8A19AD}">
      <dsp:nvSpPr>
        <dsp:cNvPr id="0" name=""/>
        <dsp:cNvSpPr/>
      </dsp:nvSpPr>
      <dsp:spPr>
        <a:xfrm>
          <a:off x="0" y="3666312"/>
          <a:ext cx="5257541" cy="277200"/>
        </a:xfrm>
        <a:prstGeom prst="rect">
          <a:avLst/>
        </a:prstGeom>
        <a:solidFill>
          <a:schemeClr val="lt1">
            <a:alpha val="90000"/>
            <a:hueOff val="0"/>
            <a:satOff val="0"/>
            <a:lumOff val="0"/>
            <a:alphaOff val="0"/>
          </a:schemeClr>
        </a:solidFill>
        <a:ln w="19050" cap="rnd" cmpd="sng" algn="ctr">
          <a:solidFill>
            <a:schemeClr val="accent2">
              <a:hueOff val="1354814"/>
              <a:satOff val="-6632"/>
              <a:lumOff val="3725"/>
              <a:alphaOff val="0"/>
            </a:schemeClr>
          </a:solidFill>
          <a:prstDash val="solid"/>
        </a:ln>
        <a:effectLst/>
      </dsp:spPr>
      <dsp:style>
        <a:lnRef idx="2">
          <a:scrgbClr r="0" g="0" b="0"/>
        </a:lnRef>
        <a:fillRef idx="1">
          <a:scrgbClr r="0" g="0" b="0"/>
        </a:fillRef>
        <a:effectRef idx="0">
          <a:scrgbClr r="0" g="0" b="0"/>
        </a:effectRef>
        <a:fontRef idx="minor"/>
      </dsp:style>
    </dsp:sp>
    <dsp:sp modelId="{824A87F4-B34A-402A-9E92-6DB028FBDD2F}">
      <dsp:nvSpPr>
        <dsp:cNvPr id="0" name=""/>
        <dsp:cNvSpPr/>
      </dsp:nvSpPr>
      <dsp:spPr>
        <a:xfrm>
          <a:off x="262877" y="3503952"/>
          <a:ext cx="3680278" cy="32472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106" tIns="0" rIns="139106" bIns="0" numCol="1" spcCol="1270" anchor="ctr" anchorCtr="0">
          <a:noAutofit/>
        </a:bodyPr>
        <a:lstStyle/>
        <a:p>
          <a:pPr marL="0" lvl="0" indent="0" algn="l" defTabSz="488950">
            <a:lnSpc>
              <a:spcPct val="90000"/>
            </a:lnSpc>
            <a:spcBef>
              <a:spcPct val="0"/>
            </a:spcBef>
            <a:spcAft>
              <a:spcPct val="35000"/>
            </a:spcAft>
            <a:buNone/>
          </a:pPr>
          <a:r>
            <a:rPr lang="en-US" sz="1100" b="1" u="none" kern="1200"/>
            <a:t>Staff issues being neglected</a:t>
          </a:r>
          <a:endParaRPr lang="en-US" sz="1100" u="none" kern="1200"/>
        </a:p>
      </dsp:txBody>
      <dsp:txXfrm>
        <a:off x="278729" y="3519804"/>
        <a:ext cx="3648574" cy="29301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3394949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1452323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3315019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7188D1-F32A-4456-9AA5-C414D3305365}" type="datetimeFigureOut">
              <a:rPr lang="en-GB" smtClean="0"/>
              <a:t>07/07/2022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1521789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7188D1-F32A-4456-9AA5-C414D3305365}" type="datetimeFigureOut">
              <a:rPr lang="en-GB" smtClean="0"/>
              <a:t>07/07/2022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4220900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1616315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4211294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2086830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7188D1-F32A-4456-9AA5-C414D3305365}" type="datetimeFigureOut">
              <a:rPr lang="en-GB" smtClean="0"/>
              <a:t>07/07/2022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1736647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7188D1-F32A-4456-9AA5-C414D3305365}" type="datetimeFigureOut">
              <a:rPr lang="en-GB" smtClean="0"/>
              <a:t>07/07/2022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1800159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23796131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330E3-2272-4E0B-8BC6-68A9BA80229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841177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972018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87188D1-F32A-4456-9AA5-C414D3305365}" type="datetimeFigureOut">
              <a:rPr lang="en-GB" smtClean="0"/>
              <a:t>07/07/2022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30608611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87188D1-F32A-4456-9AA5-C414D3305365}" type="datetimeFigureOut">
              <a:rPr lang="en-GB" smtClean="0"/>
              <a:t>07/07/2022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3030030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23419722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7188D1-F32A-4456-9AA5-C414D3305365}" type="datetimeFigureOut">
              <a:rPr lang="en-GB" smtClean="0"/>
              <a:t>07/07/2022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330E3-2272-4E0B-8BC6-68A9BA80229F}" type="slidenum">
              <a:rPr lang="en-GB" smtClean="0"/>
              <a:t>‹#›</a:t>
            </a:fld>
            <a:endParaRPr lang="en-GB"/>
          </a:p>
        </p:txBody>
      </p:sp>
    </p:spTree>
    <p:extLst>
      <p:ext uri="{BB962C8B-B14F-4D97-AF65-F5344CB8AC3E}">
        <p14:creationId xmlns:p14="http://schemas.microsoft.com/office/powerpoint/2010/main" val="2738895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87188D1-F32A-4456-9AA5-C414D3305365}" type="datetimeFigureOut">
              <a:rPr lang="en-GB" smtClean="0"/>
              <a:t>07/07/2022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51330E3-2272-4E0B-8BC6-68A9BA80229F}" type="slidenum">
              <a:rPr lang="en-GB" smtClean="0"/>
              <a:t>‹#›</a:t>
            </a:fld>
            <a:endParaRPr lang="en-GB"/>
          </a:p>
        </p:txBody>
      </p:sp>
    </p:spTree>
    <p:extLst>
      <p:ext uri="{BB962C8B-B14F-4D97-AF65-F5344CB8AC3E}">
        <p14:creationId xmlns:p14="http://schemas.microsoft.com/office/powerpoint/2010/main" val="22151215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caycon.com/blog/put-your-pestel-to-the-mettle" TargetMode="External"/><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6441-D79C-4386-EDE9-E9B235B6BF18}"/>
              </a:ext>
            </a:extLst>
          </p:cNvPr>
          <p:cNvSpPr>
            <a:spLocks noGrp="1"/>
          </p:cNvSpPr>
          <p:nvPr>
            <p:ph type="ctrTitle"/>
          </p:nvPr>
        </p:nvSpPr>
        <p:spPr>
          <a:xfrm>
            <a:off x="1524000" y="6286500"/>
            <a:ext cx="5324475" cy="1181100"/>
          </a:xfrm>
        </p:spPr>
        <p:txBody>
          <a:bodyPr>
            <a:normAutofit fontScale="90000"/>
          </a:bodyPr>
          <a:lstStyle/>
          <a:p>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Problem Solving and Decision Making</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Module Code: BMSW4004</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Name: Sana Arif </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(2116663)</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 Name: Nick Worthington</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31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2923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2377D3-08CD-28B4-546C-14588FE445EE}"/>
              </a:ext>
            </a:extLst>
          </p:cNvPr>
          <p:cNvSpPr txBox="1"/>
          <p:nvPr/>
        </p:nvSpPr>
        <p:spPr>
          <a:xfrm>
            <a:off x="1360358" y="1083039"/>
            <a:ext cx="4538272" cy="2723823"/>
          </a:xfrm>
          <a:prstGeom prst="rect">
            <a:avLst/>
          </a:prstGeom>
          <a:noFill/>
        </p:spPr>
        <p:txBody>
          <a:bodyPr wrap="square" rtlCol="0">
            <a:spAutoFit/>
          </a:bodyPr>
          <a:lstStyle/>
          <a:p>
            <a:r>
              <a:rPr lang="en-GB" dirty="0"/>
              <a:t> NHS Staff Shortages</a:t>
            </a:r>
          </a:p>
          <a:p>
            <a:endParaRPr lang="en-GB" dirty="0"/>
          </a:p>
          <a:p>
            <a:endParaRPr lang="en-GB" dirty="0"/>
          </a:p>
          <a:p>
            <a:r>
              <a:rPr lang="en-GB" sz="1100" dirty="0">
                <a:latin typeface="Arial" panose="020B0604020202020204" pitchFamily="34" charset="0"/>
                <a:cs typeface="Arial" panose="020B0604020202020204" pitchFamily="34" charset="0"/>
              </a:rPr>
              <a:t>NHS need to recruit more staff  because  they have very less staff at the moment  NHS  staff wage is very less they cant manage their  expenditure, if they do rewards like creating a pay rise and reducing the work load of the staff, every staff will work happily because they are receiving improved work environments. They have volunteers as well who want to work with the NHS too they are doing Apprenticeship for NHS health care, the quality of improvements is central to NHS trust. NHS trust are recruiting and doing team training for challenges for heath care environments </a:t>
            </a:r>
          </a:p>
          <a:p>
            <a:endParaRPr lang="en-GB" dirty="0"/>
          </a:p>
        </p:txBody>
      </p:sp>
    </p:spTree>
    <p:extLst>
      <p:ext uri="{BB962C8B-B14F-4D97-AF65-F5344CB8AC3E}">
        <p14:creationId xmlns:p14="http://schemas.microsoft.com/office/powerpoint/2010/main" val="1685274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371DB1-E5CF-E3FC-A74D-E759B498FBF7}"/>
              </a:ext>
            </a:extLst>
          </p:cNvPr>
          <p:cNvSpPr txBox="1"/>
          <p:nvPr/>
        </p:nvSpPr>
        <p:spPr>
          <a:xfrm>
            <a:off x="115825" y="926592"/>
            <a:ext cx="7034783" cy="1785104"/>
          </a:xfrm>
          <a:prstGeom prst="rect">
            <a:avLst/>
          </a:prstGeom>
          <a:noFill/>
        </p:spPr>
        <p:txBody>
          <a:bodyPr wrap="square" rtlCol="0">
            <a:spAutoFit/>
          </a:bodyPr>
          <a:lstStyle/>
          <a:p>
            <a:r>
              <a:rPr lang="en-US" sz="1100" b="1" dirty="0"/>
              <a:t>PESTEL Analysis factors contributing to the complex problem</a:t>
            </a:r>
          </a:p>
          <a:p>
            <a:endParaRPr lang="en-US" sz="1100" b="1" dirty="0"/>
          </a:p>
          <a:p>
            <a:pPr lvl="0"/>
            <a:r>
              <a:rPr lang="en-US" sz="1100" b="1" dirty="0"/>
              <a:t>Political Factor</a:t>
            </a:r>
            <a:endParaRPr lang="en-US" sz="1100" dirty="0"/>
          </a:p>
          <a:p>
            <a:pPr lvl="0"/>
            <a:r>
              <a:rPr lang="en-US" sz="1100" b="1" dirty="0"/>
              <a:t>Economic Factor</a:t>
            </a:r>
            <a:endParaRPr lang="en-US" sz="1100" dirty="0"/>
          </a:p>
          <a:p>
            <a:pPr lvl="0"/>
            <a:r>
              <a:rPr lang="en-US" sz="1100" b="1" dirty="0"/>
              <a:t>Social Factor</a:t>
            </a:r>
            <a:endParaRPr lang="en-US" sz="1100" dirty="0"/>
          </a:p>
          <a:p>
            <a:pPr lvl="0"/>
            <a:r>
              <a:rPr lang="en-US" sz="1100" b="1" dirty="0"/>
              <a:t>Technological Factor</a:t>
            </a:r>
            <a:endParaRPr lang="en-US" sz="1100" dirty="0"/>
          </a:p>
          <a:p>
            <a:pPr lvl="0"/>
            <a:r>
              <a:rPr lang="en-US" sz="1100" b="1" dirty="0"/>
              <a:t>Environmental Factor</a:t>
            </a:r>
            <a:endParaRPr lang="en-US" sz="1100" dirty="0"/>
          </a:p>
          <a:p>
            <a:pPr lvl="0"/>
            <a:r>
              <a:rPr lang="en-US" sz="1100" b="1" dirty="0"/>
              <a:t>Legal Factor</a:t>
            </a:r>
            <a:endParaRPr lang="en-US" sz="1100" dirty="0"/>
          </a:p>
          <a:p>
            <a:endParaRPr lang="en-US"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pic>
        <p:nvPicPr>
          <p:cNvPr id="2052" name="Picture 4" descr="See the source image">
            <a:extLst>
              <a:ext uri="{FF2B5EF4-FFF2-40B4-BE49-F238E27FC236}">
                <a16:creationId xmlns:a16="http://schemas.microsoft.com/office/drawing/2014/main" id="{B121953E-5214-ED71-AA0D-234AE0BB05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0576" y="2785872"/>
            <a:ext cx="5334000" cy="34808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FEEC446-6897-5C65-2C87-1BD19FAB0D5A}"/>
              </a:ext>
            </a:extLst>
          </p:cNvPr>
          <p:cNvSpPr txBox="1"/>
          <p:nvPr/>
        </p:nvSpPr>
        <p:spPr>
          <a:xfrm>
            <a:off x="6966408" y="4364610"/>
            <a:ext cx="2601798" cy="1477328"/>
          </a:xfrm>
          <a:prstGeom prst="rect">
            <a:avLst/>
          </a:prstGeom>
          <a:noFill/>
        </p:spPr>
        <p:txBody>
          <a:bodyPr wrap="square" rtlCol="0">
            <a:spAutoFit/>
          </a:bodyPr>
          <a:lstStyle/>
          <a:p>
            <a:r>
              <a:rPr lang="en-GB" dirty="0"/>
              <a:t>Source: (</a:t>
            </a:r>
            <a:r>
              <a:rPr lang="en-GB" b="0" i="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https://www.caycon.com/blog/put-your-pestel-to-the-mettle</a:t>
            </a:r>
            <a:r>
              <a:rPr lang="en-GB" b="0" i="0" dirty="0">
                <a:effectLst/>
                <a:latin typeface="Arial" panose="020B0604020202020204" pitchFamily="34" charset="0"/>
                <a:cs typeface="Arial" panose="020B0604020202020204" pitchFamily="34" charset="0"/>
              </a:rPr>
              <a:t>  Accessed 5 July 2022)</a:t>
            </a:r>
            <a:endParaRPr lang="en-GB" dirty="0"/>
          </a:p>
        </p:txBody>
      </p:sp>
    </p:spTree>
    <p:extLst>
      <p:ext uri="{BB962C8B-B14F-4D97-AF65-F5344CB8AC3E}">
        <p14:creationId xmlns:p14="http://schemas.microsoft.com/office/powerpoint/2010/main" val="2606726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FFA91D-543F-3ECB-F233-DAA118C37BB5}"/>
              </a:ext>
            </a:extLst>
          </p:cNvPr>
          <p:cNvSpPr txBox="1"/>
          <p:nvPr/>
        </p:nvSpPr>
        <p:spPr>
          <a:xfrm>
            <a:off x="561416" y="1207104"/>
            <a:ext cx="6098240" cy="369332"/>
          </a:xfrm>
          <a:prstGeom prst="rect">
            <a:avLst/>
          </a:prstGeom>
          <a:noFill/>
        </p:spPr>
        <p:txBody>
          <a:bodyPr wrap="square">
            <a:spAutoFit/>
          </a:bodyPr>
          <a:lstStyle/>
          <a:p>
            <a:r>
              <a:rPr lang="en-US" b="1" dirty="0"/>
              <a:t>A research informed cause and effect analysis</a:t>
            </a:r>
            <a:endParaRPr lang="en-GB" dirty="0"/>
          </a:p>
        </p:txBody>
      </p:sp>
      <p:sp>
        <p:nvSpPr>
          <p:cNvPr id="5" name="TextBox 4">
            <a:extLst>
              <a:ext uri="{FF2B5EF4-FFF2-40B4-BE49-F238E27FC236}">
                <a16:creationId xmlns:a16="http://schemas.microsoft.com/office/drawing/2014/main" id="{FBAC246C-E275-3ACF-E13F-6AAD09B0E2EA}"/>
              </a:ext>
            </a:extLst>
          </p:cNvPr>
          <p:cNvSpPr txBox="1"/>
          <p:nvPr/>
        </p:nvSpPr>
        <p:spPr>
          <a:xfrm>
            <a:off x="561416" y="1891596"/>
            <a:ext cx="6098240" cy="2308324"/>
          </a:xfrm>
          <a:prstGeom prst="rect">
            <a:avLst/>
          </a:prstGeom>
          <a:noFill/>
        </p:spPr>
        <p:txBody>
          <a:bodyPr wrap="square">
            <a:spAutoFit/>
          </a:bodyPr>
          <a:lstStyle/>
          <a:p>
            <a:pPr lvl="0"/>
            <a:r>
              <a:rPr lang="en-US" sz="1800" b="1" dirty="0"/>
              <a:t>Unsupportive management </a:t>
            </a:r>
            <a:endParaRPr lang="en-US" sz="1800" dirty="0"/>
          </a:p>
          <a:p>
            <a:pPr lvl="0"/>
            <a:r>
              <a:rPr lang="en-US" sz="1800" b="1" dirty="0"/>
              <a:t>No recruitment strategies available</a:t>
            </a:r>
            <a:endParaRPr lang="en-US" sz="1800" dirty="0"/>
          </a:p>
          <a:p>
            <a:pPr lvl="0"/>
            <a:r>
              <a:rPr lang="en-US" sz="1800" b="1" dirty="0"/>
              <a:t>Inappropriate work environment</a:t>
            </a:r>
            <a:endParaRPr lang="en-US" sz="1800" dirty="0"/>
          </a:p>
          <a:p>
            <a:pPr lvl="0"/>
            <a:r>
              <a:rPr lang="en-US" sz="1800" b="1" dirty="0"/>
              <a:t>Lack of training</a:t>
            </a:r>
            <a:endParaRPr lang="en-US" sz="1800" dirty="0"/>
          </a:p>
          <a:p>
            <a:pPr lvl="0"/>
            <a:r>
              <a:rPr lang="en-US" sz="1800" b="1" dirty="0"/>
              <a:t>Vacant position</a:t>
            </a:r>
            <a:endParaRPr lang="en-US" sz="1800" dirty="0"/>
          </a:p>
          <a:p>
            <a:pPr lvl="0"/>
            <a:r>
              <a:rPr lang="en-US" sz="1800" b="1" dirty="0"/>
              <a:t>Lower pay scale</a:t>
            </a:r>
            <a:endParaRPr lang="en-US" sz="1800" dirty="0"/>
          </a:p>
          <a:p>
            <a:pPr lvl="0"/>
            <a:r>
              <a:rPr lang="en-US" sz="1800" b="1" dirty="0"/>
              <a:t>Lack of future growth opportunities</a:t>
            </a:r>
            <a:endParaRPr lang="en-US" sz="1800" dirty="0"/>
          </a:p>
          <a:p>
            <a:pPr lvl="0"/>
            <a:r>
              <a:rPr lang="en-US" sz="1800" b="1" dirty="0"/>
              <a:t>Staff issues being neglected</a:t>
            </a:r>
            <a:endParaRPr lang="en-US" sz="1800" dirty="0"/>
          </a:p>
        </p:txBody>
      </p:sp>
      <p:pic>
        <p:nvPicPr>
          <p:cNvPr id="6" name="Picture 5">
            <a:extLst>
              <a:ext uri="{FF2B5EF4-FFF2-40B4-BE49-F238E27FC236}">
                <a16:creationId xmlns:a16="http://schemas.microsoft.com/office/drawing/2014/main" id="{336E36EA-27C4-83A6-CDA8-0F62EE0CA436}"/>
              </a:ext>
            </a:extLst>
          </p:cNvPr>
          <p:cNvPicPr/>
          <p:nvPr/>
        </p:nvPicPr>
        <p:blipFill>
          <a:blip r:embed="rId2"/>
          <a:srcRect/>
          <a:stretch>
            <a:fillRect/>
          </a:stretch>
        </p:blipFill>
        <p:spPr bwMode="auto">
          <a:xfrm>
            <a:off x="6095999" y="1210015"/>
            <a:ext cx="5656729" cy="3550244"/>
          </a:xfrm>
          <a:prstGeom prst="rect">
            <a:avLst/>
          </a:prstGeom>
          <a:noFill/>
          <a:ln w="9525">
            <a:noFill/>
            <a:miter lim="800000"/>
            <a:headEnd/>
            <a:tailEnd/>
          </a:ln>
        </p:spPr>
      </p:pic>
      <p:sp>
        <p:nvSpPr>
          <p:cNvPr id="8" name="TextBox 7">
            <a:extLst>
              <a:ext uri="{FF2B5EF4-FFF2-40B4-BE49-F238E27FC236}">
                <a16:creationId xmlns:a16="http://schemas.microsoft.com/office/drawing/2014/main" id="{D9D51F7B-992C-E9ED-48EC-33AD5375192C}"/>
              </a:ext>
            </a:extLst>
          </p:cNvPr>
          <p:cNvSpPr txBox="1"/>
          <p:nvPr/>
        </p:nvSpPr>
        <p:spPr>
          <a:xfrm>
            <a:off x="5875243" y="5075419"/>
            <a:ext cx="6098240" cy="646331"/>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pitchFamily="34" charset="0"/>
                <a:ea typeface="Times New Roman" pitchFamily="18" charset="0"/>
                <a:cs typeface="Arial" pitchFamily="34" charset="0"/>
              </a:rPr>
              <a:t>Figure 2: Fishbone Diagram</a:t>
            </a:r>
            <a:endParaRPr kumimoji="0" lang="en-US" sz="16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Arial" pitchFamily="34" charset="0"/>
                <a:ea typeface="Times New Roman" pitchFamily="18" charset="0"/>
                <a:cs typeface="Arial" pitchFamily="34" charset="0"/>
              </a:rPr>
              <a:t>(Source: Self created)</a:t>
            </a:r>
            <a:endParaRPr kumimoji="0" lang="en-US" sz="28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541840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F9E2FA-9ED2-67B1-5D42-16076AD6510B}"/>
              </a:ext>
            </a:extLst>
          </p:cNvPr>
          <p:cNvSpPr txBox="1"/>
          <p:nvPr/>
        </p:nvSpPr>
        <p:spPr>
          <a:xfrm>
            <a:off x="991721" y="857481"/>
            <a:ext cx="6098240" cy="369332"/>
          </a:xfrm>
          <a:prstGeom prst="rect">
            <a:avLst/>
          </a:prstGeom>
          <a:noFill/>
        </p:spPr>
        <p:txBody>
          <a:bodyPr wrap="square">
            <a:spAutoFit/>
          </a:bodyPr>
          <a:lstStyle/>
          <a:p>
            <a:r>
              <a:rPr lang="en-US" b="1" dirty="0"/>
              <a:t>Solution to absenteeism</a:t>
            </a:r>
            <a:endParaRPr lang="en-GB" dirty="0"/>
          </a:p>
        </p:txBody>
      </p:sp>
      <p:sp>
        <p:nvSpPr>
          <p:cNvPr id="5" name="TextBox 4">
            <a:extLst>
              <a:ext uri="{FF2B5EF4-FFF2-40B4-BE49-F238E27FC236}">
                <a16:creationId xmlns:a16="http://schemas.microsoft.com/office/drawing/2014/main" id="{A00C20BA-389D-E153-80A2-99EBABC48C33}"/>
              </a:ext>
            </a:extLst>
          </p:cNvPr>
          <p:cNvSpPr txBox="1"/>
          <p:nvPr/>
        </p:nvSpPr>
        <p:spPr>
          <a:xfrm>
            <a:off x="991721" y="1676443"/>
            <a:ext cx="6098240" cy="2308324"/>
          </a:xfrm>
          <a:prstGeom prst="rect">
            <a:avLst/>
          </a:prstGeom>
          <a:noFill/>
        </p:spPr>
        <p:txBody>
          <a:bodyPr wrap="square">
            <a:spAutoFit/>
          </a:bodyPr>
          <a:lstStyle/>
          <a:p>
            <a:pPr lvl="0"/>
            <a:r>
              <a:rPr lang="en-US" sz="1800" b="1" dirty="0"/>
              <a:t>Recruiting more staffs</a:t>
            </a:r>
            <a:endParaRPr lang="en-US" sz="1800" dirty="0"/>
          </a:p>
          <a:p>
            <a:pPr lvl="0"/>
            <a:r>
              <a:rPr lang="en-US" sz="1800" b="1" dirty="0"/>
              <a:t>Training existing staff</a:t>
            </a:r>
            <a:endParaRPr lang="en-US" sz="1800" dirty="0"/>
          </a:p>
          <a:p>
            <a:pPr lvl="0"/>
            <a:r>
              <a:rPr lang="en-US" sz="1800" b="1" dirty="0"/>
              <a:t>Apprenticeship</a:t>
            </a:r>
            <a:endParaRPr lang="en-US" sz="1800" dirty="0"/>
          </a:p>
          <a:p>
            <a:pPr lvl="0"/>
            <a:r>
              <a:rPr lang="en-US" sz="1800" b="1" dirty="0"/>
              <a:t>Increasing wages </a:t>
            </a:r>
            <a:endParaRPr lang="en-US" sz="1800" dirty="0"/>
          </a:p>
          <a:p>
            <a:pPr lvl="0"/>
            <a:r>
              <a:rPr lang="en-US" sz="1800" b="1" dirty="0"/>
              <a:t>Rewards</a:t>
            </a:r>
            <a:endParaRPr lang="en-US" sz="1800" dirty="0"/>
          </a:p>
          <a:p>
            <a:pPr lvl="0"/>
            <a:r>
              <a:rPr lang="en-US" sz="1800" b="1" dirty="0"/>
              <a:t>Ensuring good working conditions</a:t>
            </a:r>
            <a:endParaRPr lang="en-US" sz="1800" dirty="0"/>
          </a:p>
          <a:p>
            <a:pPr lvl="0"/>
            <a:r>
              <a:rPr lang="en-US" sz="1800" b="1" dirty="0"/>
              <a:t>Technology adaptation</a:t>
            </a:r>
            <a:endParaRPr lang="en-US" sz="1800" dirty="0"/>
          </a:p>
          <a:p>
            <a:pPr lvl="0"/>
            <a:r>
              <a:rPr lang="en-US" sz="1800" b="1" dirty="0"/>
              <a:t>Contracting agencies</a:t>
            </a:r>
            <a:endParaRPr lang="en-GB" dirty="0"/>
          </a:p>
        </p:txBody>
      </p:sp>
      <p:graphicFrame>
        <p:nvGraphicFramePr>
          <p:cNvPr id="6" name="Diagram 5">
            <a:extLst>
              <a:ext uri="{FF2B5EF4-FFF2-40B4-BE49-F238E27FC236}">
                <a16:creationId xmlns:a16="http://schemas.microsoft.com/office/drawing/2014/main" id="{31585D75-4990-CF26-9D00-1433FEA43627}"/>
              </a:ext>
            </a:extLst>
          </p:cNvPr>
          <p:cNvGraphicFramePr/>
          <p:nvPr>
            <p:extLst>
              <p:ext uri="{D42A27DB-BD31-4B8C-83A1-F6EECF244321}">
                <p14:modId xmlns:p14="http://schemas.microsoft.com/office/powerpoint/2010/main" val="2387424375"/>
              </p:ext>
            </p:extLst>
          </p:nvPr>
        </p:nvGraphicFramePr>
        <p:xfrm>
          <a:off x="6253140" y="1226813"/>
          <a:ext cx="5257541" cy="39547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1">
            <a:extLst>
              <a:ext uri="{FF2B5EF4-FFF2-40B4-BE49-F238E27FC236}">
                <a16:creationId xmlns:a16="http://schemas.microsoft.com/office/drawing/2014/main" id="{4B61203E-0323-61DD-D6D2-4DEDCA7B61F3}"/>
              </a:ext>
            </a:extLst>
          </p:cNvPr>
          <p:cNvSpPr>
            <a:spLocks noChangeArrowheads="1"/>
          </p:cNvSpPr>
          <p:nvPr/>
        </p:nvSpPr>
        <p:spPr bwMode="auto">
          <a:xfrm>
            <a:off x="7737231" y="5345723"/>
            <a:ext cx="2766646" cy="707789"/>
          </a:xfrm>
          <a:prstGeom prst="rect">
            <a:avLst/>
          </a:prstGeom>
          <a:noFill/>
          <a:ln w="9525">
            <a:noFill/>
            <a:miter lim="800000"/>
            <a:headEnd/>
            <a:tailEnd/>
          </a:ln>
          <a:effectLst/>
        </p:spPr>
        <p:txBody>
          <a:bodyPr vert="horz" wrap="square" lIns="0" tIns="228528" rIns="0" bIns="76176"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effectLst/>
                <a:latin typeface="Times New Roman" pitchFamily="18" charset="0"/>
                <a:ea typeface="Times New Roman" pitchFamily="18" charset="0"/>
                <a:cs typeface="Times New Roman" pitchFamily="18" charset="0"/>
              </a:rPr>
              <a:t>Figure 3: </a:t>
            </a:r>
            <a:r>
              <a:rPr kumimoji="0" lang="en-US" sz="1400" b="1" i="0" u="none" strike="noStrike" cap="none" normalizeH="0" baseline="0" dirty="0">
                <a:ln>
                  <a:noFill/>
                </a:ln>
                <a:effectLst/>
                <a:latin typeface="Times New Roman" pitchFamily="18" charset="0"/>
                <a:cs typeface="Arial" pitchFamily="34" charset="0"/>
              </a:rPr>
              <a:t>Solution to absenteeism</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effectLst/>
                <a:latin typeface="Arial" pitchFamily="34" charset="0"/>
                <a:ea typeface="Times New Roman" pitchFamily="18" charset="0"/>
                <a:cs typeface="Arial" pitchFamily="34" charset="0"/>
              </a:rPr>
              <a:t>(Source: Self created)</a:t>
            </a:r>
            <a:endParaRPr kumimoji="0" lang="en-US" b="0" i="0" u="none" strike="noStrike" cap="none" normalizeH="0" baseline="0" dirty="0">
              <a:ln>
                <a:noFill/>
              </a:ln>
              <a:effectLst/>
              <a:latin typeface="Arial" pitchFamily="34" charset="0"/>
              <a:cs typeface="Arial" pitchFamily="34" charset="0"/>
            </a:endParaRPr>
          </a:p>
        </p:txBody>
      </p:sp>
    </p:spTree>
    <p:extLst>
      <p:ext uri="{BB962C8B-B14F-4D97-AF65-F5344CB8AC3E}">
        <p14:creationId xmlns:p14="http://schemas.microsoft.com/office/powerpoint/2010/main" val="1725382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293A85-08C3-CC1A-DD57-5CAE38678A1A}"/>
              </a:ext>
            </a:extLst>
          </p:cNvPr>
          <p:cNvSpPr txBox="1"/>
          <p:nvPr/>
        </p:nvSpPr>
        <p:spPr>
          <a:xfrm>
            <a:off x="574862" y="682669"/>
            <a:ext cx="6098240" cy="369332"/>
          </a:xfrm>
          <a:prstGeom prst="rect">
            <a:avLst/>
          </a:prstGeom>
          <a:noFill/>
        </p:spPr>
        <p:txBody>
          <a:bodyPr wrap="square">
            <a:spAutoFit/>
          </a:bodyPr>
          <a:lstStyle/>
          <a:p>
            <a:r>
              <a:rPr lang="en-US" sz="1800" b="1" dirty="0"/>
              <a:t>Selecting the most effective solution</a:t>
            </a:r>
            <a:endParaRPr lang="en-GB" dirty="0"/>
          </a:p>
        </p:txBody>
      </p:sp>
      <p:sp>
        <p:nvSpPr>
          <p:cNvPr id="5" name="TextBox 4">
            <a:extLst>
              <a:ext uri="{FF2B5EF4-FFF2-40B4-BE49-F238E27FC236}">
                <a16:creationId xmlns:a16="http://schemas.microsoft.com/office/drawing/2014/main" id="{B1FA994C-6B4E-7F0F-924E-7CF1862E8128}"/>
              </a:ext>
            </a:extLst>
          </p:cNvPr>
          <p:cNvSpPr txBox="1"/>
          <p:nvPr/>
        </p:nvSpPr>
        <p:spPr>
          <a:xfrm>
            <a:off x="574862" y="1429007"/>
            <a:ext cx="6098240" cy="1754326"/>
          </a:xfrm>
          <a:prstGeom prst="rect">
            <a:avLst/>
          </a:prstGeom>
          <a:noFill/>
        </p:spPr>
        <p:txBody>
          <a:bodyPr wrap="square">
            <a:spAutoFit/>
          </a:bodyPr>
          <a:lstStyle/>
          <a:p>
            <a:pPr lvl="0"/>
            <a:r>
              <a:rPr lang="en-US" sz="1800" b="1" dirty="0"/>
              <a:t>Recruiting more staffs</a:t>
            </a:r>
            <a:endParaRPr lang="en-US" sz="1800" dirty="0"/>
          </a:p>
          <a:p>
            <a:pPr lvl="0"/>
            <a:r>
              <a:rPr lang="en-US" sz="1800" b="1" dirty="0"/>
              <a:t>Training existing staff</a:t>
            </a:r>
            <a:endParaRPr lang="en-US" sz="1800" dirty="0"/>
          </a:p>
          <a:p>
            <a:pPr lvl="0"/>
            <a:r>
              <a:rPr lang="en-US" sz="1800" b="1" dirty="0"/>
              <a:t>Increasing wages </a:t>
            </a:r>
            <a:endParaRPr lang="en-US" sz="1800" dirty="0"/>
          </a:p>
          <a:p>
            <a:pPr lvl="0"/>
            <a:r>
              <a:rPr lang="en-US" sz="1800" b="1" dirty="0"/>
              <a:t>Rewards</a:t>
            </a:r>
            <a:endParaRPr lang="en-US" sz="1800" dirty="0"/>
          </a:p>
          <a:p>
            <a:pPr lvl="0"/>
            <a:r>
              <a:rPr lang="en-US" sz="1800" b="1" dirty="0"/>
              <a:t>Ensuring good working conditions</a:t>
            </a:r>
            <a:endParaRPr lang="en-US" sz="1800" dirty="0"/>
          </a:p>
          <a:p>
            <a:pPr lvl="0"/>
            <a:r>
              <a:rPr lang="en-US" sz="1800" b="1" dirty="0"/>
              <a:t>Technology adaptation</a:t>
            </a:r>
            <a:endParaRPr lang="en-US" sz="1800" dirty="0"/>
          </a:p>
        </p:txBody>
      </p:sp>
    </p:spTree>
    <p:extLst>
      <p:ext uri="{BB962C8B-B14F-4D97-AF65-F5344CB8AC3E}">
        <p14:creationId xmlns:p14="http://schemas.microsoft.com/office/powerpoint/2010/main" val="2312693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34C0CE-272F-71B7-213E-8F572921E0DB}"/>
              </a:ext>
            </a:extLst>
          </p:cNvPr>
          <p:cNvSpPr txBox="1"/>
          <p:nvPr/>
        </p:nvSpPr>
        <p:spPr>
          <a:xfrm>
            <a:off x="1150069" y="794877"/>
            <a:ext cx="6098240" cy="369332"/>
          </a:xfrm>
          <a:prstGeom prst="rect">
            <a:avLst/>
          </a:prstGeom>
          <a:noFill/>
        </p:spPr>
        <p:txBody>
          <a:bodyPr wrap="square">
            <a:spAutoFit/>
          </a:bodyPr>
          <a:lstStyle/>
          <a:p>
            <a:r>
              <a:rPr lang="en-IN" sz="1800" dirty="0">
                <a:effectLst/>
                <a:ea typeface="Arial" panose="020B0604020202020204" pitchFamily="34" charset="0"/>
              </a:rPr>
              <a:t>References</a:t>
            </a:r>
            <a:endParaRPr lang="en-GB" dirty="0"/>
          </a:p>
        </p:txBody>
      </p:sp>
      <p:sp>
        <p:nvSpPr>
          <p:cNvPr id="6" name="TextBox 5">
            <a:extLst>
              <a:ext uri="{FF2B5EF4-FFF2-40B4-BE49-F238E27FC236}">
                <a16:creationId xmlns:a16="http://schemas.microsoft.com/office/drawing/2014/main" id="{65EA32CC-64B6-B86D-B725-FA669646DC30}"/>
              </a:ext>
            </a:extLst>
          </p:cNvPr>
          <p:cNvSpPr txBox="1"/>
          <p:nvPr/>
        </p:nvSpPr>
        <p:spPr>
          <a:xfrm>
            <a:off x="304800" y="1538808"/>
            <a:ext cx="11887200" cy="4524315"/>
          </a:xfrm>
          <a:prstGeom prst="rect">
            <a:avLst/>
          </a:prstGeom>
          <a:noFill/>
        </p:spPr>
        <p:txBody>
          <a:bodyPr wrap="square">
            <a:spAutoFit/>
          </a:bodyPr>
          <a:lstStyle/>
          <a:p>
            <a:r>
              <a:rPr lang="en-US" sz="1800" dirty="0"/>
              <a:t>Attenborough, J., Abbott, S., Brook, J. and Knight, R.A., 2019. Everywhere and nowhere: work-based learning in healthcare education. </a:t>
            </a:r>
            <a:r>
              <a:rPr lang="en-US" sz="1800" i="1" dirty="0"/>
              <a:t>Nurse Education in Practice</a:t>
            </a:r>
            <a:r>
              <a:rPr lang="en-US" sz="1800" dirty="0"/>
              <a:t>, </a:t>
            </a:r>
            <a:r>
              <a:rPr lang="en-US" sz="1800" i="1" dirty="0"/>
              <a:t>36</a:t>
            </a:r>
            <a:r>
              <a:rPr lang="en-US" sz="1800" dirty="0"/>
              <a:t>, pp.132-138.</a:t>
            </a:r>
          </a:p>
          <a:p>
            <a:r>
              <a:rPr lang="en-US" sz="1800" dirty="0"/>
              <a:t>Centers for Disease Control and Prevention, 2020. Interim US guidance for risk assessment and work restrictions for healthcare personnel with potential exposure to COVID-19.</a:t>
            </a:r>
          </a:p>
          <a:p>
            <a:r>
              <a:rPr lang="en-US" sz="1800" dirty="0"/>
              <a:t>Centers for Disease Control and Prevention, 2020. Strategies to mitigate healthcare personnel staffing shortages.</a:t>
            </a:r>
          </a:p>
          <a:p>
            <a:r>
              <a:rPr lang="en-US" sz="1800" dirty="0"/>
              <a:t>de Las Heras-Rosas, C., Herrera, J. and Rodríguez-Fernández, M., 2021. </a:t>
            </a:r>
            <a:r>
              <a:rPr lang="en-US" sz="1800" dirty="0" err="1"/>
              <a:t>Organisational</a:t>
            </a:r>
            <a:r>
              <a:rPr lang="en-US" sz="1800" dirty="0"/>
              <a:t> commitment in healthcare systems: A bibliometric analysis. </a:t>
            </a:r>
            <a:r>
              <a:rPr lang="en-US" sz="1800" i="1" dirty="0"/>
              <a:t>International Journal of Environmental Research and Public Health</a:t>
            </a:r>
            <a:r>
              <a:rPr lang="en-US" sz="1800" dirty="0"/>
              <a:t>, </a:t>
            </a:r>
            <a:r>
              <a:rPr lang="en-US" sz="1800" i="1" dirty="0"/>
              <a:t>18</a:t>
            </a:r>
            <a:r>
              <a:rPr lang="en-US" sz="1800" dirty="0"/>
              <a:t>(5), p.2271.</a:t>
            </a:r>
          </a:p>
          <a:p>
            <a:r>
              <a:rPr lang="en-US" sz="1800" dirty="0"/>
              <a:t>El Haj, M., Allain, P., </a:t>
            </a:r>
            <a:r>
              <a:rPr lang="en-US" sz="1800" dirty="0" err="1"/>
              <a:t>Annweiler</a:t>
            </a:r>
            <a:r>
              <a:rPr lang="en-US" sz="1800" dirty="0"/>
              <a:t>, C., </a:t>
            </a:r>
            <a:r>
              <a:rPr lang="en-US" sz="1800" dirty="0" err="1"/>
              <a:t>Boutoleau-Bretonnière</a:t>
            </a:r>
            <a:r>
              <a:rPr lang="en-US" sz="1800" dirty="0"/>
              <a:t>, C., </a:t>
            </a:r>
            <a:r>
              <a:rPr lang="en-US" sz="1800" dirty="0" err="1"/>
              <a:t>Chapelet</a:t>
            </a:r>
            <a:r>
              <a:rPr lang="en-US" sz="1800" dirty="0"/>
              <a:t>, G., </a:t>
            </a:r>
            <a:r>
              <a:rPr lang="en-US" sz="1800" dirty="0" err="1"/>
              <a:t>Gallouj</a:t>
            </a:r>
            <a:r>
              <a:rPr lang="en-US" sz="1800" dirty="0"/>
              <a:t>, K., </a:t>
            </a:r>
            <a:r>
              <a:rPr lang="en-US" sz="1800" dirty="0" err="1"/>
              <a:t>Kapogiannis</a:t>
            </a:r>
            <a:r>
              <a:rPr lang="en-US" sz="1800" dirty="0"/>
              <a:t>, D., Roche, J. and </a:t>
            </a:r>
            <a:r>
              <a:rPr lang="en-US" sz="1800" dirty="0" err="1"/>
              <a:t>Boudoukha</a:t>
            </a:r>
            <a:r>
              <a:rPr lang="en-US" sz="1800" dirty="0"/>
              <a:t>, A.H., 2020. Burnout of healthcare workers in acute care geriatric facilities during the COVID-19 crisis: an online-based study. </a:t>
            </a:r>
            <a:r>
              <a:rPr lang="en-US" sz="1800" i="1" dirty="0"/>
              <a:t>Journal of Alzheimer's Disease</a:t>
            </a:r>
            <a:r>
              <a:rPr lang="en-US" sz="1800" dirty="0"/>
              <a:t>, </a:t>
            </a:r>
            <a:r>
              <a:rPr lang="en-US" sz="1800" i="1" dirty="0"/>
              <a:t>78</a:t>
            </a:r>
            <a:r>
              <a:rPr lang="en-US" sz="1800" dirty="0"/>
              <a:t>(2), pp.847-852.</a:t>
            </a:r>
          </a:p>
          <a:p>
            <a:r>
              <a:rPr lang="en-US" sz="1800" dirty="0" err="1"/>
              <a:t>Garzaro</a:t>
            </a:r>
            <a:r>
              <a:rPr lang="en-US" sz="1800" dirty="0"/>
              <a:t>, G., </a:t>
            </a:r>
            <a:r>
              <a:rPr lang="en-US" sz="1800" dirty="0" err="1"/>
              <a:t>Clari</a:t>
            </a:r>
            <a:r>
              <a:rPr lang="en-US" sz="1800" dirty="0"/>
              <a:t>, M., Ciocan, C., Grillo, E., Mansour, I., </a:t>
            </a:r>
            <a:r>
              <a:rPr lang="en-US" sz="1800" dirty="0" err="1"/>
              <a:t>Godono</a:t>
            </a:r>
            <a:r>
              <a:rPr lang="en-US" sz="1800" dirty="0"/>
              <a:t>, A., </a:t>
            </a:r>
            <a:r>
              <a:rPr lang="en-US" sz="1800" dirty="0" err="1"/>
              <a:t>Borgna</a:t>
            </a:r>
            <a:r>
              <a:rPr lang="en-US" sz="1800" dirty="0"/>
              <a:t>, L.G., </a:t>
            </a:r>
            <a:r>
              <a:rPr lang="en-US" sz="1800" dirty="0" err="1"/>
              <a:t>Sciannameo</a:t>
            </a:r>
            <a:r>
              <a:rPr lang="en-US" sz="1800" dirty="0"/>
              <a:t>, V., Costa, G., </a:t>
            </a:r>
            <a:r>
              <a:rPr lang="en-US" sz="1800" dirty="0" err="1"/>
              <a:t>Raciti</a:t>
            </a:r>
            <a:r>
              <a:rPr lang="en-US" sz="1800" dirty="0"/>
              <a:t>, I.M. and Bert, F., 2020. COVID-19 infection and diffusion among the healthcare workforce in a large university-hospital in northwest Italy. </a:t>
            </a:r>
            <a:r>
              <a:rPr lang="en-US" sz="1800" i="1" dirty="0"/>
              <a:t>La </a:t>
            </a:r>
            <a:r>
              <a:rPr lang="en-US" sz="1800" i="1" dirty="0" err="1"/>
              <a:t>Medicina</a:t>
            </a:r>
            <a:r>
              <a:rPr lang="en-US" sz="1800" i="1" dirty="0"/>
              <a:t> del </a:t>
            </a:r>
            <a:r>
              <a:rPr lang="en-US" sz="1800" i="1" dirty="0" err="1"/>
              <a:t>Lavoro</a:t>
            </a:r>
            <a:r>
              <a:rPr lang="en-US" sz="1800" dirty="0"/>
              <a:t>, </a:t>
            </a:r>
            <a:r>
              <a:rPr lang="en-US" sz="1800" i="1" dirty="0"/>
              <a:t>111</a:t>
            </a:r>
            <a:r>
              <a:rPr lang="en-US" sz="1800" dirty="0"/>
              <a:t>(3), p.184.</a:t>
            </a:r>
          </a:p>
          <a:p>
            <a:endParaRPr lang="en-US" sz="1800" dirty="0"/>
          </a:p>
        </p:txBody>
      </p:sp>
    </p:spTree>
    <p:extLst>
      <p:ext uri="{BB962C8B-B14F-4D97-AF65-F5344CB8AC3E}">
        <p14:creationId xmlns:p14="http://schemas.microsoft.com/office/powerpoint/2010/main" val="2235648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BBC51F-AFC6-1BB3-DE32-EC638F91A565}"/>
              </a:ext>
            </a:extLst>
          </p:cNvPr>
          <p:cNvSpPr txBox="1"/>
          <p:nvPr/>
        </p:nvSpPr>
        <p:spPr>
          <a:xfrm>
            <a:off x="264458" y="416859"/>
            <a:ext cx="11927542" cy="5632311"/>
          </a:xfrm>
          <a:prstGeom prst="rect">
            <a:avLst/>
          </a:prstGeom>
          <a:noFill/>
        </p:spPr>
        <p:txBody>
          <a:bodyPr wrap="square">
            <a:spAutoFit/>
          </a:bodyPr>
          <a:lstStyle/>
          <a:p>
            <a:r>
              <a:rPr lang="en-US" sz="1800" dirty="0"/>
              <a:t>Gohar, B., </a:t>
            </a:r>
            <a:r>
              <a:rPr lang="en-US" sz="1800" dirty="0" err="1"/>
              <a:t>Larivière</a:t>
            </a:r>
            <a:r>
              <a:rPr lang="en-US" sz="1800" dirty="0"/>
              <a:t>, M. and </a:t>
            </a:r>
            <a:r>
              <a:rPr lang="en-US" sz="1800" dirty="0" err="1"/>
              <a:t>Nowrouzi</a:t>
            </a:r>
            <a:r>
              <a:rPr lang="en-US" sz="1800" dirty="0"/>
              <a:t>-Kia, B., 2020. Sickness absence in healthcare workers during the COVID-19 pandemic. </a:t>
            </a:r>
            <a:r>
              <a:rPr lang="en-US" sz="1800" i="1" dirty="0"/>
              <a:t>Occupational Medicine</a:t>
            </a:r>
            <a:r>
              <a:rPr lang="en-US" sz="1800" dirty="0"/>
              <a:t>, </a:t>
            </a:r>
            <a:r>
              <a:rPr lang="en-US" sz="1800" i="1" dirty="0"/>
              <a:t>70</a:t>
            </a:r>
            <a:r>
              <a:rPr lang="en-US" sz="1800" dirty="0"/>
              <a:t>(5), pp.338-342.</a:t>
            </a:r>
          </a:p>
          <a:p>
            <a:r>
              <a:rPr lang="en-US" sz="1800" dirty="0" err="1"/>
              <a:t>Mahendradhata</a:t>
            </a:r>
            <a:r>
              <a:rPr lang="en-US" sz="1800" dirty="0"/>
              <a:t>, Y., </a:t>
            </a:r>
            <a:r>
              <a:rPr lang="en-US" sz="1800" dirty="0" err="1"/>
              <a:t>Andayani</a:t>
            </a:r>
            <a:r>
              <a:rPr lang="en-US" sz="1800" dirty="0"/>
              <a:t>, N.L.P.E., </a:t>
            </a:r>
            <a:r>
              <a:rPr lang="en-US" sz="1800" dirty="0" err="1"/>
              <a:t>Hasri</a:t>
            </a:r>
            <a:r>
              <a:rPr lang="en-US" sz="1800" dirty="0"/>
              <a:t>, E.T., </a:t>
            </a:r>
            <a:r>
              <a:rPr lang="en-US" sz="1800" dirty="0" err="1"/>
              <a:t>Arifi</a:t>
            </a:r>
            <a:r>
              <a:rPr lang="en-US" sz="1800" dirty="0"/>
              <a:t>, M.D., </a:t>
            </a:r>
            <a:r>
              <a:rPr lang="en-US" sz="1800" dirty="0" err="1"/>
              <a:t>Siahaan</a:t>
            </a:r>
            <a:r>
              <a:rPr lang="en-US" sz="1800" dirty="0"/>
              <a:t>, R.G.M., </a:t>
            </a:r>
            <a:r>
              <a:rPr lang="en-US" sz="1800" dirty="0" err="1"/>
              <a:t>Solikha</a:t>
            </a:r>
            <a:r>
              <a:rPr lang="en-US" sz="1800" dirty="0"/>
              <a:t>, D.A. and Ali, P.B., 2021. The capacity of the Indonesian healthcare system to respond to COVID-19. </a:t>
            </a:r>
            <a:r>
              <a:rPr lang="en-US" sz="1800" i="1" dirty="0"/>
              <a:t>Frontiers in public health</a:t>
            </a:r>
            <a:r>
              <a:rPr lang="en-US" sz="1800" dirty="0"/>
              <a:t>, </a:t>
            </a:r>
            <a:r>
              <a:rPr lang="en-US" sz="1800" i="1" dirty="0"/>
              <a:t>9</a:t>
            </a:r>
            <a:r>
              <a:rPr lang="en-US" sz="1800" dirty="0"/>
              <a:t>, p.887.</a:t>
            </a:r>
          </a:p>
          <a:p>
            <a:r>
              <a:rPr lang="en-US" sz="1800" dirty="0" err="1"/>
              <a:t>Marć</a:t>
            </a:r>
            <a:r>
              <a:rPr lang="en-US" sz="1800" dirty="0"/>
              <a:t>, M., </a:t>
            </a:r>
            <a:r>
              <a:rPr lang="en-US" sz="1800" dirty="0" err="1"/>
              <a:t>Bartosiewicz</a:t>
            </a:r>
            <a:r>
              <a:rPr lang="en-US" sz="1800" dirty="0"/>
              <a:t>, A., </a:t>
            </a:r>
            <a:r>
              <a:rPr lang="en-US" sz="1800" dirty="0" err="1"/>
              <a:t>Burzyńska</a:t>
            </a:r>
            <a:r>
              <a:rPr lang="en-US" sz="1800" dirty="0"/>
              <a:t>, J., </a:t>
            </a:r>
            <a:r>
              <a:rPr lang="en-US" sz="1800" dirty="0" err="1"/>
              <a:t>Chmiel</a:t>
            </a:r>
            <a:r>
              <a:rPr lang="en-US" sz="1800" dirty="0"/>
              <a:t>, Z. and </a:t>
            </a:r>
            <a:r>
              <a:rPr lang="en-US" sz="1800" dirty="0" err="1"/>
              <a:t>Januszewicz</a:t>
            </a:r>
            <a:r>
              <a:rPr lang="en-US" sz="1800" dirty="0"/>
              <a:t>, P., 2019. A nursing shortage–a prospect of global and local policies. </a:t>
            </a:r>
            <a:r>
              <a:rPr lang="en-US" sz="1800" i="1" dirty="0"/>
              <a:t>International nursing review</a:t>
            </a:r>
            <a:r>
              <a:rPr lang="en-US" sz="1800" dirty="0"/>
              <a:t>, </a:t>
            </a:r>
            <a:r>
              <a:rPr lang="en-US" sz="1800" i="1" dirty="0"/>
              <a:t>66</a:t>
            </a:r>
            <a:r>
              <a:rPr lang="en-US" sz="1800" dirty="0"/>
              <a:t>(1), pp.9-16.</a:t>
            </a:r>
          </a:p>
          <a:p>
            <a:r>
              <a:rPr lang="en-US" sz="1800" dirty="0"/>
              <a:t>Shang, J., Needleman, J., Liu, J., Larson, E. and Stone, P.W., 2019. Nurse Staffing and Healthcare Associated Infection, Unit-level Analysis. </a:t>
            </a:r>
            <a:r>
              <a:rPr lang="en-US" sz="1800" i="1" dirty="0"/>
              <a:t>The Journal of nursing administration</a:t>
            </a:r>
            <a:r>
              <a:rPr lang="en-US" sz="1800" dirty="0"/>
              <a:t>, </a:t>
            </a:r>
            <a:r>
              <a:rPr lang="en-US" sz="1800" i="1" dirty="0"/>
              <a:t>49</a:t>
            </a:r>
            <a:r>
              <a:rPr lang="en-US" sz="1800" dirty="0"/>
              <a:t>(5), p.260.</a:t>
            </a:r>
          </a:p>
          <a:p>
            <a:r>
              <a:rPr lang="en-US" sz="1800" dirty="0"/>
              <a:t>Traylor, A.M., Tannenbaum, S.I., Thomas, E.J. and Salas, E., 2021. Helping healthcare teams save lives during COVID-19: Insights and countermeasures from team science. </a:t>
            </a:r>
            <a:r>
              <a:rPr lang="en-US" sz="1800" i="1" dirty="0"/>
              <a:t>American psychologist</a:t>
            </a:r>
            <a:r>
              <a:rPr lang="en-US" sz="1800" dirty="0"/>
              <a:t>, </a:t>
            </a:r>
            <a:r>
              <a:rPr lang="en-US" sz="1800" i="1" dirty="0"/>
              <a:t>76</a:t>
            </a:r>
            <a:r>
              <a:rPr lang="en-US" sz="1800" dirty="0"/>
              <a:t>(1), p.1.</a:t>
            </a:r>
          </a:p>
          <a:p>
            <a:r>
              <a:rPr lang="en-US" sz="1800" dirty="0"/>
              <a:t>Winter, V., </a:t>
            </a:r>
            <a:r>
              <a:rPr lang="en-US" sz="1800" dirty="0" err="1"/>
              <a:t>Schreyögg</a:t>
            </a:r>
            <a:r>
              <a:rPr lang="en-US" sz="1800" dirty="0"/>
              <a:t>, J. and Thiel, A., 2020. Hospital staff shortages: environmental and organizational determinants and implications for patient satisfaction. </a:t>
            </a:r>
            <a:r>
              <a:rPr lang="en-US" sz="1800" i="1" dirty="0"/>
              <a:t>Health Policy</a:t>
            </a:r>
            <a:r>
              <a:rPr lang="en-US" sz="1800" dirty="0"/>
              <a:t>, </a:t>
            </a:r>
            <a:r>
              <a:rPr lang="en-US" sz="1800" i="1" dirty="0"/>
              <a:t>124</a:t>
            </a:r>
            <a:r>
              <a:rPr lang="en-US" sz="1800" dirty="0"/>
              <a:t>(4), pp.380-388.</a:t>
            </a:r>
          </a:p>
          <a:p>
            <a:r>
              <a:rPr lang="en-US" sz="1800" dirty="0"/>
              <a:t>Zhang, Z., Liu, S., Xiang, M., Li, S., Zhao, D., Huang, C. and Chen, S., 2020. Protecting healthcare personnel from 2019-nCoV infection risks: lessons and suggestions. </a:t>
            </a:r>
            <a:r>
              <a:rPr lang="en-US" sz="1800" i="1" dirty="0"/>
              <a:t>Frontiers of medicine</a:t>
            </a:r>
            <a:r>
              <a:rPr lang="en-US" sz="1800" dirty="0"/>
              <a:t>, </a:t>
            </a:r>
            <a:r>
              <a:rPr lang="en-US" sz="1800" i="1" dirty="0"/>
              <a:t>14</a:t>
            </a:r>
            <a:r>
              <a:rPr lang="en-US" sz="1800" dirty="0"/>
              <a:t>(2), pp.229-231.</a:t>
            </a:r>
          </a:p>
          <a:p>
            <a:r>
              <a:rPr lang="en-US" sz="1800" dirty="0" err="1"/>
              <a:t>Zihindula</a:t>
            </a:r>
            <a:r>
              <a:rPr lang="en-US" sz="1800" dirty="0"/>
              <a:t>, G., Andrew John, R., Gumede, D.M. and Richard Gavin, M., 2019. A review on the contributions of NGOs in addressing the shortage of healthcare professionals in rural South Africa. </a:t>
            </a:r>
            <a:r>
              <a:rPr lang="en-US" sz="1800" i="1" dirty="0"/>
              <a:t>Cogent Social Sciences</a:t>
            </a:r>
            <a:r>
              <a:rPr lang="en-US" sz="1800" dirty="0"/>
              <a:t>, </a:t>
            </a:r>
            <a:r>
              <a:rPr lang="en-US" sz="1800" i="1" dirty="0"/>
              <a:t>5</a:t>
            </a:r>
            <a:r>
              <a:rPr lang="en-US" sz="1800" dirty="0"/>
              <a:t>(1), p.1674100.</a:t>
            </a:r>
          </a:p>
          <a:p>
            <a:r>
              <a:rPr lang="en-US" sz="1800" dirty="0" err="1"/>
              <a:t>Zihindulai</a:t>
            </a:r>
            <a:r>
              <a:rPr lang="en-US" sz="1800" dirty="0"/>
              <a:t>, G., MacGregor, R.G. and Ross, A.J., 2018. A rural scholarship model addressing the shortage of healthcare workers in rural areas. </a:t>
            </a:r>
            <a:r>
              <a:rPr lang="en-US" sz="1800" i="1" dirty="0"/>
              <a:t>South African Health Review</a:t>
            </a:r>
            <a:r>
              <a:rPr lang="en-US" sz="1800" dirty="0"/>
              <a:t>, </a:t>
            </a:r>
            <a:r>
              <a:rPr lang="en-US" sz="1800" i="1" dirty="0"/>
              <a:t>2018</a:t>
            </a:r>
            <a:r>
              <a:rPr lang="en-US" sz="1800" dirty="0"/>
              <a:t>(1), pp.51-57.</a:t>
            </a:r>
          </a:p>
        </p:txBody>
      </p:sp>
    </p:spTree>
    <p:extLst>
      <p:ext uri="{BB962C8B-B14F-4D97-AF65-F5344CB8AC3E}">
        <p14:creationId xmlns:p14="http://schemas.microsoft.com/office/powerpoint/2010/main" val="33260282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1579</TotalTime>
  <Words>1027</Words>
  <Application>Microsoft Office PowerPoint</Application>
  <PresentationFormat>Widescreen</PresentationFormat>
  <Paragraphs>67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Century Gothic</vt:lpstr>
      <vt:lpstr>Times New Roman</vt:lpstr>
      <vt:lpstr>Wingdings 3</vt:lpstr>
      <vt:lpstr>Ion</vt:lpstr>
      <vt:lpstr>    Problem Solving and Decision Making   Module Code: BMSW4004   Student Name: Sana Arif    Student Number (2116663)  Lecture Name: Nick Worthington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Problem Solving and Decision Making   Module Code: BMSW4004   Student Name: Sana Arif    Student Number (2116663)  Lecture Name: Nick Worthington      </dc:title>
  <dc:creator>Sana Arif (2116663)</dc:creator>
  <cp:lastModifiedBy>Sana Arif (2116663)</cp:lastModifiedBy>
  <cp:revision>5</cp:revision>
  <dcterms:created xsi:type="dcterms:W3CDTF">2022-07-04T09:36:32Z</dcterms:created>
  <dcterms:modified xsi:type="dcterms:W3CDTF">2022-07-07T17:10:36Z</dcterms:modified>
</cp:coreProperties>
</file>