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handoutMasterIdLst>
    <p:handoutMasterId r:id="rId19"/>
  </p:handoutMasterIdLst>
  <p:sldIdLst>
    <p:sldId id="256" r:id="rId2"/>
    <p:sldId id="257" r:id="rId3"/>
    <p:sldId id="258" r:id="rId4"/>
    <p:sldId id="269" r:id="rId5"/>
    <p:sldId id="259" r:id="rId6"/>
    <p:sldId id="265" r:id="rId7"/>
    <p:sldId id="260" r:id="rId8"/>
    <p:sldId id="263" r:id="rId9"/>
    <p:sldId id="264" r:id="rId10"/>
    <p:sldId id="261" r:id="rId11"/>
    <p:sldId id="262" r:id="rId12"/>
    <p:sldId id="267" r:id="rId13"/>
    <p:sldId id="268" r:id="rId14"/>
    <p:sldId id="266"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B85C6B-AAEE-4591-8BAE-68AA9DB046E5}" type="datetimeFigureOut">
              <a:rPr lang="en-GB" smtClean="0"/>
              <a:pPr/>
              <a:t>19/11/2012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030F792-9AD8-4FB5-B597-C196715BD8FF}"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0F174C-2147-48B5-BCE9-9BF391CA7928}" type="datetimeFigureOut">
              <a:rPr lang="en-US" smtClean="0"/>
              <a:pPr/>
              <a:t>11/19/2012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C2CD83-0A3A-4F88-9F13-F9427CB7FA5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24C6F7D-C971-4002-918C-89C4D324CA4B}"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24C6F7D-C971-4002-918C-89C4D324CA4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239F8BF-4300-458B-9A88-CBB273F2F747}"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2239F8BF-4300-458B-9A88-CBB273F2F747}" type="datetimeFigureOut">
              <a:rPr lang="en-US" smtClean="0"/>
              <a:pPr/>
              <a:t>11/19/2012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24C6F7D-C971-4002-918C-89C4D324CA4B}"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www.jstor.org/stable/4436335"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Light </a:t>
            </a:r>
            <a:r>
              <a:rPr lang="en-GB" dirty="0" smtClean="0"/>
              <a:t>Troops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Peltasts</a:t>
            </a:r>
            <a:endParaRPr lang="en-GB" dirty="0"/>
          </a:p>
        </p:txBody>
      </p:sp>
      <p:sp>
        <p:nvSpPr>
          <p:cNvPr id="3" name="Content Placeholder 2"/>
          <p:cNvSpPr>
            <a:spLocks noGrp="1"/>
          </p:cNvSpPr>
          <p:nvPr>
            <p:ph sz="half" idx="1"/>
          </p:nvPr>
        </p:nvSpPr>
        <p:spPr>
          <a:xfrm>
            <a:off x="214282" y="1571612"/>
            <a:ext cx="4038600" cy="5072098"/>
          </a:xfrm>
        </p:spPr>
        <p:txBody>
          <a:bodyPr>
            <a:normAutofit/>
          </a:bodyPr>
          <a:lstStyle/>
          <a:p>
            <a:r>
              <a:rPr lang="en-GB" dirty="0" smtClean="0"/>
              <a:t>The </a:t>
            </a:r>
            <a:r>
              <a:rPr lang="en-GB" dirty="0" err="1" smtClean="0"/>
              <a:t>peltasts</a:t>
            </a:r>
            <a:r>
              <a:rPr lang="en-GB" dirty="0" smtClean="0"/>
              <a:t> are named by their shield, the </a:t>
            </a:r>
            <a:r>
              <a:rPr lang="en-GB" dirty="0" err="1" smtClean="0"/>
              <a:t>pelte</a:t>
            </a:r>
            <a:r>
              <a:rPr lang="en-GB" dirty="0" smtClean="0"/>
              <a:t>.</a:t>
            </a:r>
          </a:p>
          <a:p>
            <a:r>
              <a:rPr lang="en-GB" dirty="0" smtClean="0"/>
              <a:t>This is a crescent shaped light shield.</a:t>
            </a:r>
          </a:p>
          <a:p>
            <a:r>
              <a:rPr lang="en-GB" dirty="0" smtClean="0"/>
              <a:t>The </a:t>
            </a:r>
            <a:r>
              <a:rPr lang="en-GB" dirty="0" err="1" smtClean="0"/>
              <a:t>peltast’s</a:t>
            </a:r>
            <a:r>
              <a:rPr lang="en-GB" dirty="0" smtClean="0"/>
              <a:t> main weapon was the javelin. </a:t>
            </a:r>
          </a:p>
          <a:p>
            <a:r>
              <a:rPr lang="en-GB" dirty="0" smtClean="0"/>
              <a:t>The </a:t>
            </a:r>
            <a:r>
              <a:rPr lang="en-GB" dirty="0" err="1" smtClean="0"/>
              <a:t>peltasts</a:t>
            </a:r>
            <a:r>
              <a:rPr lang="en-GB" dirty="0" smtClean="0"/>
              <a:t> were originally Thracian mercenaries</a:t>
            </a:r>
            <a:endParaRPr lang="en-GB" dirty="0"/>
          </a:p>
        </p:txBody>
      </p:sp>
      <p:pic>
        <p:nvPicPr>
          <p:cNvPr id="5" name="Content Placeholder 4" descr="1427.bmp"/>
          <p:cNvPicPr>
            <a:picLocks noGrp="1" noChangeAspect="1"/>
          </p:cNvPicPr>
          <p:nvPr>
            <p:ph sz="half" idx="2"/>
          </p:nvPr>
        </p:nvPicPr>
        <p:blipFill>
          <a:blip r:embed="rId3" cstate="print"/>
          <a:stretch>
            <a:fillRect/>
          </a:stretch>
        </p:blipFill>
        <p:spPr>
          <a:xfrm>
            <a:off x="4156329" y="1571612"/>
            <a:ext cx="4987671" cy="4000528"/>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Light Troops: An Asiatic Custom</a:t>
            </a:r>
            <a:endParaRPr lang="en-GB" dirty="0"/>
          </a:p>
        </p:txBody>
      </p:sp>
      <p:sp>
        <p:nvSpPr>
          <p:cNvPr id="3" name="Content Placeholder 2"/>
          <p:cNvSpPr>
            <a:spLocks noGrp="1"/>
          </p:cNvSpPr>
          <p:nvPr>
            <p:ph sz="half" idx="1"/>
          </p:nvPr>
        </p:nvSpPr>
        <p:spPr/>
        <p:txBody>
          <a:bodyPr/>
          <a:lstStyle/>
          <a:p>
            <a:r>
              <a:rPr lang="en-GB" dirty="0" smtClean="0"/>
              <a:t>The </a:t>
            </a:r>
            <a:r>
              <a:rPr lang="en-GB" dirty="0" err="1" smtClean="0"/>
              <a:t>Paphlagonians</a:t>
            </a:r>
            <a:r>
              <a:rPr lang="en-GB" dirty="0" smtClean="0"/>
              <a:t> in the army had woven helmets on their heads, and small shields and short spears, and also javelins and daggers; they wore their native shoes that reach midway to the knee. </a:t>
            </a:r>
            <a:r>
              <a:rPr lang="en-GB" dirty="0" err="1" smtClean="0"/>
              <a:t>Herodotos</a:t>
            </a:r>
            <a:r>
              <a:rPr lang="en-GB" dirty="0" smtClean="0"/>
              <a:t> 7.72</a:t>
            </a:r>
            <a:endParaRPr lang="en-GB" dirty="0"/>
          </a:p>
        </p:txBody>
      </p:sp>
      <p:pic>
        <p:nvPicPr>
          <p:cNvPr id="5" name="Content Placeholder 4" descr="310390.bmp"/>
          <p:cNvPicPr>
            <a:picLocks noGrp="1" noChangeAspect="1"/>
          </p:cNvPicPr>
          <p:nvPr>
            <p:ph sz="half" idx="2"/>
          </p:nvPr>
        </p:nvPicPr>
        <p:blipFill>
          <a:blip r:embed="rId3" cstate="print"/>
          <a:stretch>
            <a:fillRect/>
          </a:stretch>
        </p:blipFill>
        <p:spPr>
          <a:xfrm>
            <a:off x="5032206" y="1600200"/>
            <a:ext cx="3270587" cy="45259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fontScale="90000"/>
          </a:bodyPr>
          <a:lstStyle/>
          <a:p>
            <a:r>
              <a:rPr lang="en-GB" dirty="0" smtClean="0"/>
              <a:t>The </a:t>
            </a:r>
            <a:r>
              <a:rPr lang="en-GB" dirty="0" err="1" smtClean="0"/>
              <a:t>Pelte</a:t>
            </a:r>
            <a:r>
              <a:rPr lang="en-GB" dirty="0" smtClean="0"/>
              <a:t> as sign of Otherness</a:t>
            </a:r>
            <a:endParaRPr lang="en-GB" dirty="0"/>
          </a:p>
        </p:txBody>
      </p:sp>
      <p:pic>
        <p:nvPicPr>
          <p:cNvPr id="5" name="Content Placeholder 4" descr="340513.bmp"/>
          <p:cNvPicPr>
            <a:picLocks noGrp="1" noChangeAspect="1"/>
          </p:cNvPicPr>
          <p:nvPr>
            <p:ph sz="half" idx="1"/>
          </p:nvPr>
        </p:nvPicPr>
        <p:blipFill>
          <a:blip r:embed="rId3" cstate="print"/>
          <a:stretch>
            <a:fillRect/>
          </a:stretch>
        </p:blipFill>
        <p:spPr>
          <a:xfrm>
            <a:off x="0" y="857232"/>
            <a:ext cx="3428992" cy="5911329"/>
          </a:xfrm>
        </p:spPr>
      </p:pic>
      <p:pic>
        <p:nvPicPr>
          <p:cNvPr id="6" name="Content Placeholder 5" descr="218270.bmp"/>
          <p:cNvPicPr>
            <a:picLocks noGrp="1" noChangeAspect="1"/>
          </p:cNvPicPr>
          <p:nvPr>
            <p:ph sz="half" idx="2"/>
          </p:nvPr>
        </p:nvPicPr>
        <p:blipFill>
          <a:blip r:embed="rId4" cstate="print"/>
          <a:stretch>
            <a:fillRect/>
          </a:stretch>
        </p:blipFill>
        <p:spPr>
          <a:xfrm>
            <a:off x="4000495" y="1000108"/>
            <a:ext cx="5070187" cy="564360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57158" y="0"/>
            <a:ext cx="8229600" cy="1143000"/>
          </a:xfrm>
        </p:spPr>
        <p:txBody>
          <a:bodyPr/>
          <a:lstStyle/>
          <a:p>
            <a:r>
              <a:rPr lang="en-GB" dirty="0" smtClean="0"/>
              <a:t>First Recorded Instance: </a:t>
            </a:r>
            <a:r>
              <a:rPr lang="en-GB" dirty="0" err="1" smtClean="0"/>
              <a:t>Pylos</a:t>
            </a:r>
            <a:endParaRPr lang="en-GB" dirty="0"/>
          </a:p>
        </p:txBody>
      </p:sp>
      <p:sp>
        <p:nvSpPr>
          <p:cNvPr id="6" name="Content Placeholder 5"/>
          <p:cNvSpPr>
            <a:spLocks noGrp="1"/>
          </p:cNvSpPr>
          <p:nvPr>
            <p:ph idx="1"/>
          </p:nvPr>
        </p:nvSpPr>
        <p:spPr>
          <a:xfrm>
            <a:off x="457200" y="928670"/>
            <a:ext cx="8229600" cy="5715040"/>
          </a:xfrm>
        </p:spPr>
        <p:txBody>
          <a:bodyPr>
            <a:normAutofit fontScale="85000" lnSpcReduction="10000"/>
          </a:bodyPr>
          <a:lstStyle/>
          <a:p>
            <a:r>
              <a:rPr lang="en-GB" dirty="0" smtClean="0"/>
              <a:t>At last, not knowing how to get out of his words, he undertook the expedition, and came forward and said that he was not afraid of the </a:t>
            </a:r>
            <a:r>
              <a:rPr lang="en-GB" dirty="0" err="1" smtClean="0"/>
              <a:t>Lacedaemonians</a:t>
            </a:r>
            <a:r>
              <a:rPr lang="en-GB" dirty="0" smtClean="0"/>
              <a:t>, but would sail without taking any one from the city with him, except the </a:t>
            </a:r>
            <a:r>
              <a:rPr lang="en-GB" dirty="0" err="1" smtClean="0"/>
              <a:t>Lemnians</a:t>
            </a:r>
            <a:r>
              <a:rPr lang="en-GB" dirty="0" smtClean="0"/>
              <a:t> and </a:t>
            </a:r>
            <a:r>
              <a:rPr lang="en-GB" dirty="0" err="1" smtClean="0"/>
              <a:t>Imbrians</a:t>
            </a:r>
            <a:r>
              <a:rPr lang="en-GB" dirty="0" smtClean="0"/>
              <a:t> that were at Athens, with some </a:t>
            </a:r>
            <a:r>
              <a:rPr lang="en-GB" dirty="0" err="1" smtClean="0"/>
              <a:t>targeteers</a:t>
            </a:r>
            <a:r>
              <a:rPr lang="en-GB" dirty="0" smtClean="0"/>
              <a:t> that had come up from </a:t>
            </a:r>
            <a:r>
              <a:rPr lang="en-GB" dirty="0" err="1" smtClean="0"/>
              <a:t>Aenus</a:t>
            </a:r>
            <a:r>
              <a:rPr lang="en-GB" dirty="0" smtClean="0"/>
              <a:t>, and four hundred archers from other quarters. With these and the soldiers at </a:t>
            </a:r>
            <a:r>
              <a:rPr lang="en-GB" dirty="0" err="1" smtClean="0"/>
              <a:t>Pylos</a:t>
            </a:r>
            <a:r>
              <a:rPr lang="en-GB" dirty="0" smtClean="0"/>
              <a:t>, he would within twenty days either bring the </a:t>
            </a:r>
            <a:r>
              <a:rPr lang="en-GB" dirty="0" err="1" smtClean="0"/>
              <a:t>Lacedaemonians</a:t>
            </a:r>
            <a:r>
              <a:rPr lang="en-GB" dirty="0" smtClean="0"/>
              <a:t> alive, or kill them on the spot. [5] The Athenians could not help laughing at his fatuity, while sensible men comforted themselves with the reflection that they must gain in either circumstance; either they would be rid of Cleon, which they rather hoped, or if disappointed in this expectation, would reduce the </a:t>
            </a:r>
            <a:r>
              <a:rPr lang="en-GB" dirty="0" err="1" smtClean="0"/>
              <a:t>Lacedaemonians</a:t>
            </a:r>
            <a:r>
              <a:rPr lang="en-GB" dirty="0" smtClean="0"/>
              <a:t>.  Thucydides 4.28</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necessity of light troops</a:t>
            </a:r>
            <a:endParaRPr lang="en-GB" dirty="0"/>
          </a:p>
        </p:txBody>
      </p:sp>
      <p:sp>
        <p:nvSpPr>
          <p:cNvPr id="3" name="Content Placeholder 2"/>
          <p:cNvSpPr>
            <a:spLocks noGrp="1"/>
          </p:cNvSpPr>
          <p:nvPr>
            <p:ph idx="1"/>
          </p:nvPr>
        </p:nvSpPr>
        <p:spPr>
          <a:xfrm>
            <a:off x="457200" y="1214422"/>
            <a:ext cx="8229600" cy="5429288"/>
          </a:xfrm>
        </p:spPr>
        <p:txBody>
          <a:bodyPr>
            <a:normAutofit fontScale="92500" lnSpcReduction="10000"/>
          </a:bodyPr>
          <a:lstStyle/>
          <a:p>
            <a:r>
              <a:rPr lang="en-GB" dirty="0" smtClean="0"/>
              <a:t>But those in the city of the Corinthians, both </a:t>
            </a:r>
            <a:r>
              <a:rPr lang="en-GB" dirty="0" err="1" smtClean="0"/>
              <a:t>Callias</a:t>
            </a:r>
            <a:r>
              <a:rPr lang="en-GB" dirty="0" smtClean="0"/>
              <a:t>, the son of </a:t>
            </a:r>
            <a:r>
              <a:rPr lang="en-GB" dirty="0" err="1" smtClean="0"/>
              <a:t>Hipponicus</a:t>
            </a:r>
            <a:r>
              <a:rPr lang="en-GB" dirty="0" smtClean="0"/>
              <a:t>, commander of the Athenian hoplites, and </a:t>
            </a:r>
            <a:r>
              <a:rPr lang="en-GB" dirty="0" err="1" smtClean="0"/>
              <a:t>Iphicrates</a:t>
            </a:r>
            <a:r>
              <a:rPr lang="en-GB" dirty="0" smtClean="0"/>
              <a:t>, leader of the </a:t>
            </a:r>
            <a:r>
              <a:rPr lang="en-GB" dirty="0" err="1" smtClean="0"/>
              <a:t>peltasts</a:t>
            </a:r>
            <a:r>
              <a:rPr lang="en-GB" dirty="0" smtClean="0"/>
              <a:t>, when they descried the </a:t>
            </a:r>
            <a:r>
              <a:rPr lang="en-GB" dirty="0" err="1" smtClean="0"/>
              <a:t>Lacedaemonians</a:t>
            </a:r>
            <a:r>
              <a:rPr lang="en-GB" dirty="0" smtClean="0"/>
              <a:t> and saw that they were not only few in number, </a:t>
            </a:r>
            <a:r>
              <a:rPr lang="en-GB" b="1" dirty="0" smtClean="0"/>
              <a:t>but also unaccompanied by either </a:t>
            </a:r>
            <a:r>
              <a:rPr lang="en-GB" b="1" dirty="0" err="1" smtClean="0"/>
              <a:t>peltasts</a:t>
            </a:r>
            <a:r>
              <a:rPr lang="en-GB" b="1" dirty="0" smtClean="0"/>
              <a:t> or cavalry</a:t>
            </a:r>
            <a:r>
              <a:rPr lang="en-GB" dirty="0" smtClean="0"/>
              <a:t>, thought that it was safe to attack them with their force of </a:t>
            </a:r>
            <a:r>
              <a:rPr lang="en-GB" dirty="0" err="1" smtClean="0"/>
              <a:t>peltasts</a:t>
            </a:r>
            <a:r>
              <a:rPr lang="en-GB" dirty="0" smtClean="0"/>
              <a:t>. For if they should proceed along the road, they could be attacked with javelins on their unprotected side and destroyed; and if they should undertake to pursue, they with their </a:t>
            </a:r>
            <a:r>
              <a:rPr lang="en-GB" dirty="0" err="1" smtClean="0"/>
              <a:t>peltasts</a:t>
            </a:r>
            <a:r>
              <a:rPr lang="en-GB" dirty="0" smtClean="0"/>
              <a:t>, the nimblest of all troops, could easily escape the hoplites. Xenophon </a:t>
            </a:r>
            <a:r>
              <a:rPr lang="en-GB" i="1" dirty="0" err="1" smtClean="0"/>
              <a:t>Hellenika</a:t>
            </a:r>
            <a:r>
              <a:rPr lang="en-GB" dirty="0" smtClean="0"/>
              <a:t> 4.5.13</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fontScale="90000"/>
          </a:bodyPr>
          <a:lstStyle/>
          <a:p>
            <a:r>
              <a:rPr lang="en-GB" dirty="0" smtClean="0"/>
              <a:t>Against hoplites in a narrow space</a:t>
            </a:r>
            <a:endParaRPr lang="en-GB" dirty="0"/>
          </a:p>
        </p:txBody>
      </p:sp>
      <p:sp>
        <p:nvSpPr>
          <p:cNvPr id="3" name="Content Placeholder 2"/>
          <p:cNvSpPr>
            <a:spLocks noGrp="1"/>
          </p:cNvSpPr>
          <p:nvPr>
            <p:ph idx="1"/>
          </p:nvPr>
        </p:nvSpPr>
        <p:spPr>
          <a:xfrm>
            <a:off x="457200" y="857232"/>
            <a:ext cx="8229600" cy="6000768"/>
          </a:xfrm>
        </p:spPr>
        <p:txBody>
          <a:bodyPr>
            <a:normAutofit fontScale="77500" lnSpcReduction="20000"/>
          </a:bodyPr>
          <a:lstStyle/>
          <a:p>
            <a:r>
              <a:rPr lang="en-GB" dirty="0" smtClean="0"/>
              <a:t>As soon as day broke, the rest of the army landed, that is to say, all the crews of rather more than seventy ships, except the lowest rank of oars, with the arms they carried, eight hundred archers, and as many </a:t>
            </a:r>
            <a:r>
              <a:rPr lang="en-GB" dirty="0" err="1" smtClean="0"/>
              <a:t>targeteers</a:t>
            </a:r>
            <a:r>
              <a:rPr lang="en-GB" dirty="0" smtClean="0"/>
              <a:t>, the </a:t>
            </a:r>
            <a:r>
              <a:rPr lang="en-GB" dirty="0" err="1" smtClean="0"/>
              <a:t>Messenian</a:t>
            </a:r>
            <a:r>
              <a:rPr lang="en-GB" dirty="0" smtClean="0"/>
              <a:t> reinforcements, and all the other troops on duty round </a:t>
            </a:r>
            <a:r>
              <a:rPr lang="en-GB" dirty="0" err="1" smtClean="0"/>
              <a:t>Pylos</a:t>
            </a:r>
            <a:r>
              <a:rPr lang="en-GB" dirty="0" smtClean="0"/>
              <a:t>, except the garrison on the fort. [3] The tactics of Demosthenes had divided them into companies of two hundred, more or less, and made them occupy the highest points in order to paralyze the enemy by surrounding him on every side and thus leaving him without any tangible adversary, exposed to the cross-fire of their host; plied by those in his rear if he attacked in front, and by those on one flank he moved against those on the other. [4] In short, wherever he went he would have the assailants behind him, and these light-armed assailants, the most awkward of all; arrows, darts, stones, and slings making them formidable at a distance, and there being no means of getting at them at close quarters, as they could conquer flying, and the moment their pursuer turned they were upon him. Such was the idea that inspired Demosthenes in his conception of the descent, and presided over its execution.  Thucydides 4.32</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fontScale="90000"/>
          </a:bodyPr>
          <a:lstStyle/>
          <a:p>
            <a:r>
              <a:rPr lang="en-GB" dirty="0" smtClean="0"/>
              <a:t>Against hoplites in a running battle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Athenian right made a better stand, and though Cleon, who from the first had no thought of fighting, at once fled and was overtaken and slain by a </a:t>
            </a:r>
            <a:r>
              <a:rPr lang="en-GB" dirty="0" err="1" smtClean="0"/>
              <a:t>Myrcinian</a:t>
            </a:r>
            <a:r>
              <a:rPr lang="en-GB" dirty="0" smtClean="0"/>
              <a:t> </a:t>
            </a:r>
            <a:r>
              <a:rPr lang="en-GB" dirty="0" err="1" smtClean="0"/>
              <a:t>targeteer</a:t>
            </a:r>
            <a:r>
              <a:rPr lang="en-GB" dirty="0" smtClean="0"/>
              <a:t>, his infantry forming in close order upon the hill twice or thrice repulsed the attacks of </a:t>
            </a:r>
            <a:r>
              <a:rPr lang="en-GB" dirty="0" err="1" smtClean="0"/>
              <a:t>Clearidas</a:t>
            </a:r>
            <a:r>
              <a:rPr lang="en-GB" dirty="0" smtClean="0"/>
              <a:t>, and did not finally give way until they were surrounded and routed by the missiles of the </a:t>
            </a:r>
            <a:r>
              <a:rPr lang="en-GB" dirty="0" err="1" smtClean="0"/>
              <a:t>Myrcinian</a:t>
            </a:r>
            <a:r>
              <a:rPr lang="en-GB" dirty="0" smtClean="0"/>
              <a:t> and </a:t>
            </a:r>
            <a:r>
              <a:rPr lang="en-GB" dirty="0" err="1" smtClean="0"/>
              <a:t>Chalcidian</a:t>
            </a:r>
            <a:r>
              <a:rPr lang="en-GB" dirty="0" smtClean="0"/>
              <a:t> horse and the </a:t>
            </a:r>
            <a:r>
              <a:rPr lang="en-GB" dirty="0" err="1" smtClean="0"/>
              <a:t>targeteers</a:t>
            </a:r>
            <a:r>
              <a:rPr lang="en-GB" dirty="0" smtClean="0"/>
              <a:t>. [10] Thus the Athenian army was all now in flight; and such as escaped being killed in the battle by the </a:t>
            </a:r>
            <a:r>
              <a:rPr lang="en-GB" dirty="0" err="1" smtClean="0"/>
              <a:t>Chalcidian</a:t>
            </a:r>
            <a:r>
              <a:rPr lang="en-GB" dirty="0" smtClean="0"/>
              <a:t> horse and the </a:t>
            </a:r>
            <a:r>
              <a:rPr lang="en-GB" dirty="0" err="1" smtClean="0"/>
              <a:t>targeteers</a:t>
            </a:r>
            <a:r>
              <a:rPr lang="en-GB" dirty="0" smtClean="0"/>
              <a:t>, dispersed among the hills, and with difficulty made their way to </a:t>
            </a:r>
            <a:r>
              <a:rPr lang="en-GB" dirty="0" err="1" smtClean="0"/>
              <a:t>Eion</a:t>
            </a:r>
            <a:r>
              <a:rPr lang="en-GB" dirty="0" smtClean="0"/>
              <a:t>. Thucydides 5.10</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t>Tactics in battle</a:t>
            </a:r>
            <a:endParaRPr lang="en-GB" dirty="0"/>
          </a:p>
        </p:txBody>
      </p:sp>
      <p:sp>
        <p:nvSpPr>
          <p:cNvPr id="3" name="Content Placeholder 2"/>
          <p:cNvSpPr>
            <a:spLocks noGrp="1"/>
          </p:cNvSpPr>
          <p:nvPr>
            <p:ph idx="1"/>
          </p:nvPr>
        </p:nvSpPr>
        <p:spPr>
          <a:xfrm>
            <a:off x="457200" y="857232"/>
            <a:ext cx="8229600" cy="6000768"/>
          </a:xfrm>
        </p:spPr>
        <p:txBody>
          <a:bodyPr>
            <a:normAutofit fontScale="92500" lnSpcReduction="10000"/>
          </a:bodyPr>
          <a:lstStyle/>
          <a:p>
            <a:r>
              <a:rPr lang="en-GB" dirty="0" smtClean="0"/>
              <a:t>But when they pursued, they caught no one, since they were hoplites pursuing </a:t>
            </a:r>
            <a:r>
              <a:rPr lang="en-GB" dirty="0" err="1" smtClean="0"/>
              <a:t>peltasts</a:t>
            </a:r>
            <a:r>
              <a:rPr lang="en-GB" dirty="0" smtClean="0"/>
              <a:t> at the distance of a javelin's cast; for </a:t>
            </a:r>
            <a:r>
              <a:rPr lang="en-GB" dirty="0" err="1" smtClean="0"/>
              <a:t>Iphicrates</a:t>
            </a:r>
            <a:r>
              <a:rPr lang="en-GB" dirty="0" smtClean="0"/>
              <a:t> had given orders to the </a:t>
            </a:r>
            <a:r>
              <a:rPr lang="en-GB" dirty="0" err="1" smtClean="0"/>
              <a:t>peltasts</a:t>
            </a:r>
            <a:r>
              <a:rPr lang="en-GB" dirty="0" smtClean="0"/>
              <a:t> to retire before the hoplites got near them; and further, when the </a:t>
            </a:r>
            <a:r>
              <a:rPr lang="en-GB" dirty="0" err="1" smtClean="0"/>
              <a:t>Lacedaemonians</a:t>
            </a:r>
            <a:r>
              <a:rPr lang="en-GB" dirty="0" smtClean="0"/>
              <a:t> were retiring from the pursuit, being scattered because each man had pursued as swiftly as he could, the troops of </a:t>
            </a:r>
            <a:r>
              <a:rPr lang="en-GB" dirty="0" err="1" smtClean="0"/>
              <a:t>Iphicrates</a:t>
            </a:r>
            <a:r>
              <a:rPr lang="en-GB" dirty="0" smtClean="0"/>
              <a:t> turned about, and not only did those in front again hurl javelins upon the </a:t>
            </a:r>
            <a:r>
              <a:rPr lang="en-GB" dirty="0" err="1" smtClean="0"/>
              <a:t>Lacedaemonians</a:t>
            </a:r>
            <a:r>
              <a:rPr lang="en-GB" dirty="0" smtClean="0"/>
              <a:t>, but also others on the flank, running along to reach their unprotected side. Indeed, at the very first pursuit the </a:t>
            </a:r>
            <a:r>
              <a:rPr lang="en-GB" dirty="0" err="1" smtClean="0"/>
              <a:t>peltasts</a:t>
            </a:r>
            <a:r>
              <a:rPr lang="en-GB" dirty="0" smtClean="0"/>
              <a:t> shot down nine or ten of them. And as soon as this happened, they began to press the attack much more boldly. Xenophon </a:t>
            </a:r>
            <a:r>
              <a:rPr lang="en-GB" i="1" dirty="0" err="1" smtClean="0"/>
              <a:t>Hellenika</a:t>
            </a:r>
            <a:r>
              <a:rPr lang="en-GB" dirty="0" smtClean="0"/>
              <a:t> 4.5.15</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t>Use in Sieges</a:t>
            </a:r>
            <a:endParaRPr lang="en-GB" dirty="0"/>
          </a:p>
        </p:txBody>
      </p:sp>
      <p:sp>
        <p:nvSpPr>
          <p:cNvPr id="3" name="Content Placeholder 2"/>
          <p:cNvSpPr>
            <a:spLocks noGrp="1"/>
          </p:cNvSpPr>
          <p:nvPr>
            <p:ph idx="1"/>
          </p:nvPr>
        </p:nvSpPr>
        <p:spPr>
          <a:xfrm>
            <a:off x="457200" y="1000108"/>
            <a:ext cx="8229600" cy="5715040"/>
          </a:xfrm>
        </p:spPr>
        <p:txBody>
          <a:bodyPr>
            <a:normAutofit fontScale="92500" lnSpcReduction="20000"/>
          </a:bodyPr>
          <a:lstStyle/>
          <a:p>
            <a:r>
              <a:rPr lang="en-GB" dirty="0" err="1" smtClean="0"/>
              <a:t>Brasidas</a:t>
            </a:r>
            <a:r>
              <a:rPr lang="en-GB" dirty="0" smtClean="0"/>
              <a:t> meanwhile came a little nearer and then halted with his main body, sending on one hundred </a:t>
            </a:r>
            <a:r>
              <a:rPr lang="en-GB" dirty="0" err="1" smtClean="0"/>
              <a:t>targeteers</a:t>
            </a:r>
            <a:r>
              <a:rPr lang="en-GB" dirty="0" smtClean="0"/>
              <a:t> to be ready to rush in first, the moment that a gate should be thrown open and the beacon lighted as agreed. [2] After some time passed in waiting and wondering at the delay, the </a:t>
            </a:r>
            <a:r>
              <a:rPr lang="en-GB" dirty="0" err="1" smtClean="0"/>
              <a:t>targeteers</a:t>
            </a:r>
            <a:r>
              <a:rPr lang="en-GB" dirty="0" smtClean="0"/>
              <a:t> by degrees got up close to the town. The </a:t>
            </a:r>
            <a:r>
              <a:rPr lang="en-GB" dirty="0" err="1" smtClean="0"/>
              <a:t>Toronaeans</a:t>
            </a:r>
            <a:r>
              <a:rPr lang="en-GB" dirty="0" smtClean="0"/>
              <a:t> inside at work with the party that had entered, had by this time broken down the postern and opened the gates leading to the marketplace by cutting through the bar, and first brought some men round and let them in by the postern, in order to strike a panic into the surprised townsmen by suddenly attacking them from behind and on both sides at once; after which they raised the fire-signal as had been agreed, and took in by the market gates the rest of the </a:t>
            </a:r>
            <a:r>
              <a:rPr lang="en-GB" dirty="0" err="1" smtClean="0"/>
              <a:t>targeteers</a:t>
            </a:r>
            <a:r>
              <a:rPr lang="en-GB" dirty="0" smtClean="0"/>
              <a:t>.  Thucydides 4.111</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t>Potential against Cavalry (1)</a:t>
            </a:r>
            <a:endParaRPr lang="en-GB" dirty="0"/>
          </a:p>
        </p:txBody>
      </p:sp>
      <p:sp>
        <p:nvSpPr>
          <p:cNvPr id="3" name="Content Placeholder 2"/>
          <p:cNvSpPr>
            <a:spLocks noGrp="1"/>
          </p:cNvSpPr>
          <p:nvPr>
            <p:ph idx="1"/>
          </p:nvPr>
        </p:nvSpPr>
        <p:spPr>
          <a:xfrm>
            <a:off x="457200" y="928670"/>
            <a:ext cx="8229600" cy="5380690"/>
          </a:xfrm>
        </p:spPr>
        <p:txBody>
          <a:bodyPr>
            <a:normAutofit fontScale="92500" lnSpcReduction="10000"/>
          </a:bodyPr>
          <a:lstStyle/>
          <a:p>
            <a:r>
              <a:rPr lang="en-GB" dirty="0" smtClean="0"/>
              <a:t>And now that the best men had already been killed, the horsemen joined them, and with the horsemen they again undertook a pursuit. But when the </a:t>
            </a:r>
            <a:r>
              <a:rPr lang="en-GB" dirty="0" err="1" smtClean="0"/>
              <a:t>peltasts</a:t>
            </a:r>
            <a:r>
              <a:rPr lang="en-GB" dirty="0" smtClean="0"/>
              <a:t> turned to flight, at that moment the horsemen managed their attack badly; for they did not chase the enemy until they had killed some of them, but both in the pursuit and in the turning backward kept an even front with the hoplites. And what with striving and suffering in this way again and again, the </a:t>
            </a:r>
            <a:r>
              <a:rPr lang="en-GB" dirty="0" err="1" smtClean="0"/>
              <a:t>Lacedaemonians</a:t>
            </a:r>
            <a:r>
              <a:rPr lang="en-GB" dirty="0" smtClean="0"/>
              <a:t> themselves kept continually becoming fewer and fainter of heart, while their enemies were becoming bolder, and those who attacked them continually more numerous. Xenophon </a:t>
            </a:r>
            <a:r>
              <a:rPr lang="en-GB" i="1" dirty="0" err="1" smtClean="0"/>
              <a:t>Hellenika</a:t>
            </a:r>
            <a:r>
              <a:rPr lang="en-GB" i="1" dirty="0" smtClean="0"/>
              <a:t> </a:t>
            </a:r>
            <a:r>
              <a:rPr lang="en-GB" dirty="0" smtClean="0"/>
              <a:t>4.5.16</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against Cavalry (2)</a:t>
            </a:r>
            <a:endParaRPr lang="en-GB" dirty="0"/>
          </a:p>
        </p:txBody>
      </p:sp>
      <p:sp>
        <p:nvSpPr>
          <p:cNvPr id="3" name="Content Placeholder 2"/>
          <p:cNvSpPr>
            <a:spLocks noGrp="1"/>
          </p:cNvSpPr>
          <p:nvPr>
            <p:ph idx="1"/>
          </p:nvPr>
        </p:nvSpPr>
        <p:spPr/>
        <p:txBody>
          <a:bodyPr/>
          <a:lstStyle/>
          <a:p>
            <a:r>
              <a:rPr lang="en-GB" dirty="0" smtClean="0"/>
              <a:t>For </a:t>
            </a:r>
            <a:r>
              <a:rPr lang="en-GB" dirty="0" err="1" smtClean="0"/>
              <a:t>Tissaphernes</a:t>
            </a:r>
            <a:r>
              <a:rPr lang="en-GB" dirty="0" smtClean="0"/>
              <a:t> had not taken to flight in the first encounter, but had charged along the river through the Greek </a:t>
            </a:r>
            <a:r>
              <a:rPr lang="en-GB" dirty="0" err="1" smtClean="0"/>
              <a:t>peltasts</a:t>
            </a:r>
            <a:r>
              <a:rPr lang="en-GB" dirty="0" smtClean="0"/>
              <a:t>; he did not kill anyone in his passage, but the Greeks, after opening a gap for his men, proceeded to deal blows and throw javelins upon them as they went through. The commander of the Greek </a:t>
            </a:r>
            <a:r>
              <a:rPr lang="en-GB" dirty="0" err="1" smtClean="0"/>
              <a:t>peltasts</a:t>
            </a:r>
            <a:r>
              <a:rPr lang="en-GB" dirty="0" smtClean="0"/>
              <a:t> was </a:t>
            </a:r>
            <a:r>
              <a:rPr lang="en-GB" dirty="0" err="1" smtClean="0"/>
              <a:t>Episthenes</a:t>
            </a:r>
            <a:r>
              <a:rPr lang="en-GB" dirty="0" smtClean="0"/>
              <a:t> of </a:t>
            </a:r>
            <a:r>
              <a:rPr lang="en-GB" dirty="0" err="1" smtClean="0"/>
              <a:t>Amphipolis</a:t>
            </a:r>
            <a:r>
              <a:rPr lang="en-GB" dirty="0" smtClean="0"/>
              <a:t>, and it was said that he proved himself a sagacious man. Xenophon </a:t>
            </a:r>
            <a:r>
              <a:rPr lang="en-GB" i="1" dirty="0" smtClean="0"/>
              <a:t>Anabasis</a:t>
            </a:r>
            <a:r>
              <a:rPr lang="en-GB" dirty="0" smtClean="0"/>
              <a:t> 1.10.7</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support of hoplites</a:t>
            </a:r>
            <a:endParaRPr lang="en-GB" dirty="0"/>
          </a:p>
        </p:txBody>
      </p:sp>
      <p:sp>
        <p:nvSpPr>
          <p:cNvPr id="3" name="Content Placeholder 2"/>
          <p:cNvSpPr>
            <a:spLocks noGrp="1"/>
          </p:cNvSpPr>
          <p:nvPr>
            <p:ph idx="1"/>
          </p:nvPr>
        </p:nvSpPr>
        <p:spPr/>
        <p:txBody>
          <a:bodyPr/>
          <a:lstStyle/>
          <a:p>
            <a:r>
              <a:rPr lang="en-GB" dirty="0" smtClean="0"/>
              <a:t>When </a:t>
            </a:r>
            <a:r>
              <a:rPr lang="en-GB" dirty="0" err="1" smtClean="0"/>
              <a:t>Dercylidas</a:t>
            </a:r>
            <a:r>
              <a:rPr lang="en-GB" dirty="0" smtClean="0"/>
              <a:t> learned of all this, he told the commanders of divisions and the captains to form their men in line, eight deep, as quickly as possible, and to station the </a:t>
            </a:r>
            <a:r>
              <a:rPr lang="en-GB" dirty="0" err="1" smtClean="0"/>
              <a:t>peltasts</a:t>
            </a:r>
            <a:r>
              <a:rPr lang="en-GB" dirty="0" smtClean="0"/>
              <a:t> on either wing and likewise the cavalry—all that he chanced to have and such as it was; meanwhile he himself offered sacrifice.  Xenophon </a:t>
            </a:r>
            <a:r>
              <a:rPr lang="en-GB" i="1" dirty="0" err="1" smtClean="0"/>
              <a:t>Hellenika</a:t>
            </a:r>
            <a:r>
              <a:rPr lang="en-GB" dirty="0" smtClean="0"/>
              <a:t> 3.2.16</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Man’s Hoplites</a:t>
            </a:r>
            <a:endParaRPr lang="en-GB" dirty="0"/>
          </a:p>
        </p:txBody>
      </p:sp>
      <p:sp>
        <p:nvSpPr>
          <p:cNvPr id="3" name="Content Placeholder 2"/>
          <p:cNvSpPr>
            <a:spLocks noGrp="1"/>
          </p:cNvSpPr>
          <p:nvPr>
            <p:ph idx="1"/>
          </p:nvPr>
        </p:nvSpPr>
        <p:spPr/>
        <p:txBody>
          <a:bodyPr>
            <a:normAutofit lnSpcReduction="10000"/>
          </a:bodyPr>
          <a:lstStyle/>
          <a:p>
            <a:r>
              <a:rPr lang="en-GB" dirty="0" smtClean="0"/>
              <a:t>In the next year—in which was celebrated the ninety-third Olympiad, when the newly added two-horse race was won by </a:t>
            </a:r>
            <a:r>
              <a:rPr lang="en-GB" dirty="0" err="1" smtClean="0"/>
              <a:t>Euagoras</a:t>
            </a:r>
            <a:r>
              <a:rPr lang="en-GB" dirty="0" smtClean="0"/>
              <a:t> of Elis and the stadium by </a:t>
            </a:r>
            <a:r>
              <a:rPr lang="en-GB" dirty="0" err="1" smtClean="0"/>
              <a:t>Eubotas</a:t>
            </a:r>
            <a:r>
              <a:rPr lang="en-GB" dirty="0" smtClean="0"/>
              <a:t> of Cyrene, </a:t>
            </a:r>
            <a:r>
              <a:rPr lang="en-GB" dirty="0" err="1" smtClean="0"/>
              <a:t>Euarchippus</a:t>
            </a:r>
            <a:r>
              <a:rPr lang="en-GB" dirty="0" smtClean="0"/>
              <a:t> being now </a:t>
            </a:r>
            <a:r>
              <a:rPr lang="en-GB" dirty="0" err="1" smtClean="0"/>
              <a:t>ephor</a:t>
            </a:r>
            <a:r>
              <a:rPr lang="en-GB" dirty="0" smtClean="0"/>
              <a:t> at Sparta and </a:t>
            </a:r>
            <a:r>
              <a:rPr lang="en-GB" dirty="0" err="1" smtClean="0"/>
              <a:t>Euctemon</a:t>
            </a:r>
            <a:r>
              <a:rPr lang="en-GB" dirty="0" smtClean="0"/>
              <a:t> archon at Athens —the Athenians fortified </a:t>
            </a:r>
            <a:r>
              <a:rPr lang="en-GB" dirty="0" err="1" smtClean="0"/>
              <a:t>Thoricus</a:t>
            </a:r>
            <a:r>
              <a:rPr lang="en-GB" dirty="0" smtClean="0"/>
              <a:t>; and </a:t>
            </a:r>
            <a:r>
              <a:rPr lang="en-GB" dirty="0" err="1" smtClean="0"/>
              <a:t>Thrasyllus</a:t>
            </a:r>
            <a:r>
              <a:rPr lang="en-GB" dirty="0" smtClean="0"/>
              <a:t> took the ships which had been voted him, </a:t>
            </a:r>
            <a:r>
              <a:rPr lang="en-GB" b="1" dirty="0" smtClean="0"/>
              <a:t>equipped five thousand of his sailors so that he might employ them as </a:t>
            </a:r>
            <a:r>
              <a:rPr lang="en-GB" b="1" dirty="0" err="1" smtClean="0"/>
              <a:t>peltasts</a:t>
            </a:r>
            <a:r>
              <a:rPr lang="en-GB" b="1" dirty="0" smtClean="0"/>
              <a:t> also</a:t>
            </a:r>
            <a:r>
              <a:rPr lang="en-GB" dirty="0" smtClean="0"/>
              <a:t>, and set sail at the beginning of the summer for Samos. Xenophon </a:t>
            </a:r>
            <a:r>
              <a:rPr lang="en-GB" i="1" dirty="0" err="1" smtClean="0"/>
              <a:t>Hellenika</a:t>
            </a:r>
            <a:r>
              <a:rPr lang="en-GB" dirty="0" smtClean="0"/>
              <a:t> 1.2.1</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Follow-Up Reading</a:t>
            </a:r>
            <a:endParaRPr lang="en-GB" dirty="0"/>
          </a:p>
        </p:txBody>
      </p:sp>
      <p:sp>
        <p:nvSpPr>
          <p:cNvPr id="5" name="Content Placeholder 4"/>
          <p:cNvSpPr>
            <a:spLocks noGrp="1"/>
          </p:cNvSpPr>
          <p:nvPr>
            <p:ph idx="1"/>
          </p:nvPr>
        </p:nvSpPr>
        <p:spPr/>
        <p:txBody>
          <a:bodyPr/>
          <a:lstStyle/>
          <a:p>
            <a:r>
              <a:rPr lang="en-GB" dirty="0" smtClean="0"/>
              <a:t>Paul </a:t>
            </a:r>
            <a:r>
              <a:rPr lang="en-GB" dirty="0" err="1" smtClean="0"/>
              <a:t>McKechnie</a:t>
            </a:r>
            <a:r>
              <a:rPr lang="en-GB" dirty="0" smtClean="0"/>
              <a:t> ‘Greek Mercenary Troops and Their Equipment’ </a:t>
            </a:r>
            <a:r>
              <a:rPr lang="en-GB" i="1" dirty="0" err="1" smtClean="0"/>
              <a:t>Historia</a:t>
            </a:r>
            <a:r>
              <a:rPr lang="en-GB" i="1" dirty="0" smtClean="0"/>
              <a:t>: </a:t>
            </a:r>
            <a:r>
              <a:rPr lang="en-GB" i="1" dirty="0" err="1" smtClean="0"/>
              <a:t>Zeitschrift</a:t>
            </a:r>
            <a:r>
              <a:rPr lang="en-GB" i="1" dirty="0" smtClean="0"/>
              <a:t> </a:t>
            </a:r>
            <a:r>
              <a:rPr lang="en-GB" i="1" dirty="0" err="1" smtClean="0"/>
              <a:t>für</a:t>
            </a:r>
            <a:r>
              <a:rPr lang="en-GB" i="1" dirty="0" smtClean="0"/>
              <a:t> </a:t>
            </a:r>
            <a:r>
              <a:rPr lang="en-GB" i="1" dirty="0" err="1" smtClean="0"/>
              <a:t>Alte</a:t>
            </a:r>
            <a:r>
              <a:rPr lang="en-GB" i="1" dirty="0" smtClean="0"/>
              <a:t> Geschichte</a:t>
            </a:r>
            <a:r>
              <a:rPr lang="en-GB" dirty="0" smtClean="0"/>
              <a:t>, Vol. 43, No. 3 (3rd Qtr., 1994), pp. </a:t>
            </a:r>
            <a:r>
              <a:rPr lang="en-GB" smtClean="0"/>
              <a:t>297-305 Stable </a:t>
            </a:r>
            <a:r>
              <a:rPr lang="en-GB" dirty="0" smtClean="0"/>
              <a:t>URL: </a:t>
            </a:r>
            <a:r>
              <a:rPr lang="en-GB" dirty="0" smtClean="0">
                <a:hlinkClick r:id="rId3"/>
              </a:rPr>
              <a:t>http</a:t>
            </a:r>
            <a:r>
              <a:rPr lang="en-GB" smtClean="0">
                <a:hlinkClick r:id="rId3"/>
              </a:rPr>
              <a:t>://www.jstor.org/stable/4436335</a:t>
            </a:r>
            <a:r>
              <a:rPr lang="en-GB" smtClean="0"/>
              <a:t> </a:t>
            </a:r>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51</TotalTime>
  <Words>1506</Words>
  <Application>Microsoft Office PowerPoint</Application>
  <PresentationFormat>On-screen Show (4:3)</PresentationFormat>
  <Paragraphs>49</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Apex</vt:lpstr>
      <vt:lpstr>Armies and navies</vt:lpstr>
      <vt:lpstr>Peltasts</vt:lpstr>
      <vt:lpstr>Light Troops: An Asiatic Custom</vt:lpstr>
      <vt:lpstr>The Pelte as sign of Otherness</vt:lpstr>
      <vt:lpstr>First Recorded Instance: Pylos</vt:lpstr>
      <vt:lpstr>The necessity of light troops</vt:lpstr>
      <vt:lpstr>Against hoplites in a narrow space</vt:lpstr>
      <vt:lpstr>Against hoplites in a running battle</vt:lpstr>
      <vt:lpstr>Tactics in battle</vt:lpstr>
      <vt:lpstr>Use in Sieges</vt:lpstr>
      <vt:lpstr>Potential against Cavalry (1)</vt:lpstr>
      <vt:lpstr>Potential against Cavalry (2)</vt:lpstr>
      <vt:lpstr>In support of hoplites</vt:lpstr>
      <vt:lpstr>Poor Man’s Hoplites</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30</cp:revision>
  <dcterms:created xsi:type="dcterms:W3CDTF">2009-02-17T12:00:28Z</dcterms:created>
  <dcterms:modified xsi:type="dcterms:W3CDTF">2012-11-19T11:25:21Z</dcterms:modified>
</cp:coreProperties>
</file>