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17" r:id="rId1"/>
  </p:sldMasterIdLst>
  <p:notesMasterIdLst>
    <p:notesMasterId r:id="rId9"/>
  </p:notesMasterIdLst>
  <p:handoutMasterIdLst>
    <p:handoutMasterId r:id="rId10"/>
  </p:handoutMasterIdLst>
  <p:sldIdLst>
    <p:sldId id="256" r:id="rId2"/>
    <p:sldId id="257" r:id="rId3"/>
    <p:sldId id="258" r:id="rId4"/>
    <p:sldId id="259" r:id="rId5"/>
    <p:sldId id="260" r:id="rId6"/>
    <p:sldId id="261" r:id="rId7"/>
    <p:sldId id="262" r:id="rId8"/>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E7C011-6A65-B9D4-0D31-B743DF583C84}" v="276" dt="2022-06-17T13:51:52.914"/>
    <p1510:client id="{71068F83-B5BE-4567-B193-919617C16A30}" v="152" dt="2022-06-13T13:43:34.385"/>
    <p1510:client id="{DCB1C062-5FFA-8EF8-CFC1-EF65F6FDA33A}" v="323" dt="2022-06-17T12:01:58.1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82" d="100"/>
          <a:sy n="82" d="100"/>
        </p:scale>
        <p:origin x="490" y="72"/>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2C2E953-B8C5-4E93-925A-6982BDCA1C2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1B6DAF8E-D5F9-4DF2-8C8A-033031341D1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ACC3AD3-A696-4BAE-8A8B-AB8BA5017DFC}" type="datetime1">
              <a:rPr lang="en-GB" smtClean="0"/>
              <a:t>06/07/2022</a:t>
            </a:fld>
            <a:endParaRPr lang="en-GB" dirty="0"/>
          </a:p>
        </p:txBody>
      </p:sp>
      <p:sp>
        <p:nvSpPr>
          <p:cNvPr id="4" name="Footer Placeholder 3">
            <a:extLst>
              <a:ext uri="{FF2B5EF4-FFF2-40B4-BE49-F238E27FC236}">
                <a16:creationId xmlns:a16="http://schemas.microsoft.com/office/drawing/2014/main" id="{1622962D-718B-4683-B60B-78C0FB18BB9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D85A7A6A-4FB7-4F9F-B7E8-B7E124C797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5A077B8-B87F-4F12-B9AE-C10D8C208D5F}" type="slidenum">
              <a:rPr lang="en-GB" smtClean="0"/>
              <a:t>‹#›</a:t>
            </a:fld>
            <a:endParaRPr lang="en-GB"/>
          </a:p>
        </p:txBody>
      </p:sp>
    </p:spTree>
    <p:extLst>
      <p:ext uri="{BB962C8B-B14F-4D97-AF65-F5344CB8AC3E}">
        <p14:creationId xmlns:p14="http://schemas.microsoft.com/office/powerpoint/2010/main" val="350648615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79EDEC-F7C2-4173-9984-61BD005D96A3}" type="datetime1">
              <a:rPr lang="en-GB" smtClean="0"/>
              <a:pPr/>
              <a:t>06/07/2022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D091EA-579B-497F-BE44-DB67AFC69E51}" type="slidenum">
              <a:rPr lang="en-GB" noProof="0" smtClean="0"/>
              <a:t>‹#›</a:t>
            </a:fld>
            <a:endParaRPr lang="en-GB" noProof="0"/>
          </a:p>
        </p:txBody>
      </p:sp>
    </p:spTree>
    <p:extLst>
      <p:ext uri="{BB962C8B-B14F-4D97-AF65-F5344CB8AC3E}">
        <p14:creationId xmlns:p14="http://schemas.microsoft.com/office/powerpoint/2010/main" val="128636552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4D091EA-579B-497F-BE44-DB67AFC69E51}" type="slidenum">
              <a:rPr lang="en-GB" smtClean="0"/>
              <a:t>1</a:t>
            </a:fld>
            <a:endParaRPr lang="en-GB"/>
          </a:p>
        </p:txBody>
      </p:sp>
    </p:spTree>
    <p:extLst>
      <p:ext uri="{BB962C8B-B14F-4D97-AF65-F5344CB8AC3E}">
        <p14:creationId xmlns:p14="http://schemas.microsoft.com/office/powerpoint/2010/main" val="24144992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7/6/2022</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8318946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7/6/2022</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295752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7/6/2022</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2464557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7/6/2022</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01893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7/6/2022</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573030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7/6/2022</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6844178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7/6/2022</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265347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7/6/2022</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043022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7/6/2022</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3677451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7/6/2022</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716412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7/6/2022</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751616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7/6/2022</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4204609806"/>
      </p:ext>
    </p:extLst>
  </p:cSld>
  <p:clrMap bg1="lt1" tx1="dk1" bg2="lt2" tx2="dk2" accent1="accent1" accent2="accent2" accent3="accent3" accent4="accent4" accent5="accent5" accent6="accent6" hlink="hlink" folHlink="folHlink"/>
  <p:sldLayoutIdLst>
    <p:sldLayoutId id="2147483914" r:id="rId1"/>
    <p:sldLayoutId id="2147483915" r:id="rId2"/>
    <p:sldLayoutId id="2147483916" r:id="rId3"/>
    <p:sldLayoutId id="2147483906" r:id="rId4"/>
    <p:sldLayoutId id="2147483907" r:id="rId5"/>
    <p:sldLayoutId id="2147483912" r:id="rId6"/>
    <p:sldLayoutId id="2147483908" r:id="rId7"/>
    <p:sldLayoutId id="2147483909" r:id="rId8"/>
    <p:sldLayoutId id="2147483910" r:id="rId9"/>
    <p:sldLayoutId id="2147483911" r:id="rId10"/>
    <p:sldLayoutId id="2147483913"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postermywall.com/index.php/sizes/poster-template" TargetMode="External"/><Relationship Id="rId3" Type="http://schemas.openxmlformats.org/officeDocument/2006/relationships/hyperlink" Target="http://www.catholiclane.com/including-children-with-disabilities-in-life/" TargetMode="External"/><Relationship Id="rId7" Type="http://schemas.openxmlformats.org/officeDocument/2006/relationships/hyperlink" Target="https://www.shutterstock.com/image-illustration/group-happy-kids-playing-disabled-child-288658124" TargetMode="External"/><Relationship Id="rId2" Type="http://schemas.openxmlformats.org/officeDocument/2006/relationships/hyperlink" Target="https://www.bbc.co.uk/news/uk-61347451" TargetMode="External"/><Relationship Id="rId1" Type="http://schemas.openxmlformats.org/officeDocument/2006/relationships/slideLayout" Target="../slideLayouts/slideLayout2.xml"/><Relationship Id="rId6" Type="http://schemas.openxmlformats.org/officeDocument/2006/relationships/hyperlink" Target="https://www.shutterstock.com/g/robertkneschke" TargetMode="External"/><Relationship Id="rId5" Type="http://schemas.openxmlformats.org/officeDocument/2006/relationships/hyperlink" Target="https://www.amazon.com/Steve-Jobs-Walter-Isaacson/dp/1451648537?_encoding=UTF8&amp;qid=1627605790&amp;sr=8-1&amp;linkCode=sl1&amp;tag=khalid039-20&amp;linkId=b37a6dc2ff25bd895ec4319acfa360ea&amp;language=en_US&amp;ref_=as_li_ss_tl" TargetMode="External"/><Relationship Id="rId4" Type="http://schemas.openxmlformats.org/officeDocument/2006/relationships/hyperlink" Target="https://metro.co.uk/author/izzie-jani-frien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BC88933B-CFB2-4662-9CA9-2C1E08385B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0">
            <a:extLst>
              <a:ext uri="{FF2B5EF4-FFF2-40B4-BE49-F238E27FC236}">
                <a16:creationId xmlns:a16="http://schemas.microsoft.com/office/drawing/2014/main" id="{F909EEE1-52DB-4A86-AFCE-CCE9041848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305869" y="1994264"/>
            <a:ext cx="6935872" cy="3922755"/>
          </a:xfrm>
        </p:spPr>
        <p:txBody>
          <a:bodyPr rtlCol="0">
            <a:normAutofit/>
          </a:bodyPr>
          <a:lstStyle/>
          <a:p>
            <a:pPr algn="r"/>
            <a:r>
              <a:rPr lang="en-GB" sz="3100" dirty="0">
                <a:latin typeface="Arial"/>
                <a:ea typeface="+mj-lt"/>
                <a:cs typeface="+mj-lt"/>
              </a:rPr>
              <a:t>E-Portfolio evidence of learning comprising of 2 separate artefact items </a:t>
            </a:r>
            <a:br>
              <a:rPr lang="en-GB" sz="3100" dirty="0">
                <a:latin typeface="Arial"/>
                <a:ea typeface="+mj-lt"/>
                <a:cs typeface="+mj-lt"/>
              </a:rPr>
            </a:br>
            <a:br>
              <a:rPr lang="en-GB" sz="3100" dirty="0">
                <a:latin typeface="Arial"/>
                <a:ea typeface="+mj-lt"/>
                <a:cs typeface="+mj-lt"/>
              </a:rPr>
            </a:br>
            <a:r>
              <a:rPr lang="en-GB" sz="3100" dirty="0">
                <a:latin typeface="Arial"/>
                <a:cs typeface="Arial"/>
              </a:rPr>
              <a:t>- ARTEFACT TASK 3 elevated pitch</a:t>
            </a:r>
            <a:br>
              <a:rPr lang="en-GB" sz="3100" dirty="0">
                <a:latin typeface="Arial"/>
                <a:cs typeface="Arial"/>
              </a:rPr>
            </a:br>
            <a:r>
              <a:rPr lang="en-GB" sz="3100" dirty="0">
                <a:latin typeface="Arial"/>
                <a:cs typeface="Arial"/>
              </a:rPr>
              <a:t>-ARTEFACT TASK 4 flyer/leaflet</a:t>
            </a:r>
          </a:p>
        </p:txBody>
      </p:sp>
      <p:sp>
        <p:nvSpPr>
          <p:cNvPr id="3" name="Subtitle 2"/>
          <p:cNvSpPr>
            <a:spLocks noGrp="1"/>
          </p:cNvSpPr>
          <p:nvPr>
            <p:ph type="subTitle" idx="1"/>
          </p:nvPr>
        </p:nvSpPr>
        <p:spPr>
          <a:xfrm>
            <a:off x="5083790" y="1050878"/>
            <a:ext cx="6157951" cy="943386"/>
          </a:xfrm>
        </p:spPr>
        <p:txBody>
          <a:bodyPr vert="horz" lIns="91440" tIns="45720" rIns="91440" bIns="45720" rtlCol="0">
            <a:normAutofit/>
          </a:bodyPr>
          <a:lstStyle/>
          <a:p>
            <a:pPr algn="r">
              <a:lnSpc>
                <a:spcPct val="110000"/>
              </a:lnSpc>
            </a:pPr>
            <a:r>
              <a:rPr lang="en-GB" sz="1100">
                <a:latin typeface="Arial"/>
                <a:cs typeface="Arial"/>
              </a:rPr>
              <a:t>Catalina </a:t>
            </a:r>
            <a:r>
              <a:rPr lang="en-GB" sz="1100" err="1">
                <a:latin typeface="Arial"/>
                <a:cs typeface="Arial"/>
              </a:rPr>
              <a:t>Tihulca</a:t>
            </a:r>
            <a:r>
              <a:rPr lang="en-GB" sz="1100">
                <a:latin typeface="Arial"/>
                <a:cs typeface="Arial"/>
              </a:rPr>
              <a:t> 2027642</a:t>
            </a:r>
          </a:p>
          <a:p>
            <a:pPr algn="r">
              <a:lnSpc>
                <a:spcPct val="110000"/>
              </a:lnSpc>
            </a:pPr>
            <a:r>
              <a:rPr lang="en-GB" sz="1100">
                <a:latin typeface="Arial"/>
                <a:cs typeface="Arial"/>
              </a:rPr>
              <a:t>Module code:BMHP5014</a:t>
            </a:r>
          </a:p>
          <a:p>
            <a:pPr algn="r">
              <a:lnSpc>
                <a:spcPct val="110000"/>
              </a:lnSpc>
            </a:pPr>
            <a:r>
              <a:rPr lang="en-GB" sz="1100">
                <a:latin typeface="Arial"/>
                <a:cs typeface="Arial"/>
              </a:rPr>
              <a:t>Lecturer Name: </a:t>
            </a:r>
            <a:r>
              <a:rPr lang="en-GB" sz="1100">
                <a:ea typeface="+mn-lt"/>
                <a:cs typeface="+mn-lt"/>
              </a:rPr>
              <a:t>Dr Azora Hurd</a:t>
            </a:r>
            <a:endParaRPr lang="en-GB" sz="1100">
              <a:latin typeface="Arial"/>
              <a:cs typeface="Arial"/>
            </a:endParaRPr>
          </a:p>
        </p:txBody>
      </p:sp>
      <p:pic>
        <p:nvPicPr>
          <p:cNvPr id="21" name="Picture 3">
            <a:extLst>
              <a:ext uri="{FF2B5EF4-FFF2-40B4-BE49-F238E27FC236}">
                <a16:creationId xmlns:a16="http://schemas.microsoft.com/office/drawing/2014/main" id="{7A8F7BE7-0749-F55E-A530-8E56CA3D72E2}"/>
              </a:ext>
            </a:extLst>
          </p:cNvPr>
          <p:cNvPicPr>
            <a:picLocks noChangeAspect="1"/>
          </p:cNvPicPr>
          <p:nvPr/>
        </p:nvPicPr>
        <p:blipFill rotWithShape="1">
          <a:blip r:embed="rId3"/>
          <a:srcRect l="8923" r="20928" b="11"/>
          <a:stretch/>
        </p:blipFill>
        <p:spPr>
          <a:xfrm>
            <a:off x="-2573" y="10"/>
            <a:ext cx="4811317" cy="6857988"/>
          </a:xfrm>
          <a:custGeom>
            <a:avLst/>
            <a:gdLst/>
            <a:ahLst/>
            <a:cxnLst/>
            <a:rect l="l" t="t" r="r" b="b"/>
            <a:pathLst>
              <a:path w="4811317" h="6857998">
                <a:moveTo>
                  <a:pt x="0" y="0"/>
                </a:moveTo>
                <a:lnTo>
                  <a:pt x="4811317" y="0"/>
                </a:lnTo>
                <a:lnTo>
                  <a:pt x="2712446" y="6857998"/>
                </a:lnTo>
                <a:lnTo>
                  <a:pt x="0" y="6857998"/>
                </a:lnTo>
                <a:close/>
              </a:path>
            </a:pathLst>
          </a:custGeom>
        </p:spPr>
      </p:pic>
      <p:cxnSp>
        <p:nvCxnSpPr>
          <p:cNvPr id="22" name="Straight Connector 12">
            <a:extLst>
              <a:ext uri="{FF2B5EF4-FFF2-40B4-BE49-F238E27FC236}">
                <a16:creationId xmlns:a16="http://schemas.microsoft.com/office/drawing/2014/main" id="{326FE4BA-3BD1-4AB3-A3EB-39FF16D964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418764" y="0"/>
            <a:ext cx="815637"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14">
            <a:extLst>
              <a:ext uri="{FF2B5EF4-FFF2-40B4-BE49-F238E27FC236}">
                <a16:creationId xmlns:a16="http://schemas.microsoft.com/office/drawing/2014/main" id="{CBD85EF3-E980-4EF9-BF91-C0540D302A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endCxn id="15" idx="2"/>
          </p:cNvCxnSpPr>
          <p:nvPr>
            <p:extLst>
              <p:ext uri="{386F3935-93C4-4BCD-93E2-E3B085C9AB24}">
                <p16:designElem xmlns:p16="http://schemas.microsoft.com/office/powerpoint/2015/main" val="1"/>
              </p:ext>
            </p:extLst>
          </p:nvPr>
        </p:nvCxnSpPr>
        <p:spPr>
          <a:xfrm>
            <a:off x="0" y="5468380"/>
            <a:ext cx="6096000" cy="13896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9346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700083-5D33-E1AD-6AFE-4E61229A7139}"/>
              </a:ext>
            </a:extLst>
          </p:cNvPr>
          <p:cNvSpPr>
            <a:spLocks noGrp="1"/>
          </p:cNvSpPr>
          <p:nvPr>
            <p:ph idx="1"/>
          </p:nvPr>
        </p:nvSpPr>
        <p:spPr>
          <a:xfrm>
            <a:off x="1143000" y="524137"/>
            <a:ext cx="9906000" cy="5509841"/>
          </a:xfrm>
        </p:spPr>
        <p:txBody>
          <a:bodyPr vert="horz" lIns="91440" tIns="45720" rIns="91440" bIns="45720" rtlCol="0" anchor="t">
            <a:normAutofit/>
          </a:bodyPr>
          <a:lstStyle/>
          <a:p>
            <a:r>
              <a:rPr lang="en-GB" dirty="0"/>
              <a:t>Table of content</a:t>
            </a:r>
          </a:p>
          <a:p>
            <a:pPr marL="0" indent="0">
              <a:buNone/>
            </a:pPr>
            <a:r>
              <a:rPr lang="en-GB" dirty="0"/>
              <a:t>Introduction..................................................3</a:t>
            </a:r>
          </a:p>
          <a:p>
            <a:pPr marL="0" indent="0">
              <a:buNone/>
            </a:pPr>
            <a:r>
              <a:rPr lang="en-GB" dirty="0"/>
              <a:t>Elevated Pitch..............................................4</a:t>
            </a:r>
          </a:p>
          <a:p>
            <a:pPr marL="0" indent="0">
              <a:buNone/>
            </a:pPr>
            <a:r>
              <a:rPr lang="en-GB" dirty="0"/>
              <a:t>Flyer/Leaflet.................................................5</a:t>
            </a:r>
          </a:p>
          <a:p>
            <a:pPr marL="0" indent="0">
              <a:buNone/>
            </a:pPr>
            <a:r>
              <a:rPr lang="en-GB" dirty="0"/>
              <a:t>Flyer/leaflet..................................................6</a:t>
            </a:r>
          </a:p>
          <a:p>
            <a:pPr marL="0" indent="0">
              <a:buNone/>
            </a:pPr>
            <a:r>
              <a:rPr lang="en-GB" dirty="0"/>
              <a:t>Reference list...............................................7</a:t>
            </a:r>
          </a:p>
          <a:p>
            <a:pPr marL="0" indent="0">
              <a:buNone/>
            </a:pPr>
            <a:endParaRPr lang="en-GB" dirty="0"/>
          </a:p>
        </p:txBody>
      </p:sp>
    </p:spTree>
    <p:extLst>
      <p:ext uri="{BB962C8B-B14F-4D97-AF65-F5344CB8AC3E}">
        <p14:creationId xmlns:p14="http://schemas.microsoft.com/office/powerpoint/2010/main" val="12628375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0C31E9-E227-43F7-1A5D-D8886C5FB7E7}"/>
              </a:ext>
            </a:extLst>
          </p:cNvPr>
          <p:cNvSpPr>
            <a:spLocks noGrp="1"/>
          </p:cNvSpPr>
          <p:nvPr>
            <p:ph idx="1"/>
          </p:nvPr>
        </p:nvSpPr>
        <p:spPr>
          <a:xfrm>
            <a:off x="1143000" y="475909"/>
            <a:ext cx="9906000" cy="5558069"/>
          </a:xfrm>
        </p:spPr>
        <p:txBody>
          <a:bodyPr vert="horz" lIns="91440" tIns="45720" rIns="91440" bIns="45720" rtlCol="0" anchor="t">
            <a:normAutofit/>
          </a:bodyPr>
          <a:lstStyle/>
          <a:p>
            <a:r>
              <a:rPr lang="en-GB" dirty="0">
                <a:ea typeface="+mn-lt"/>
                <a:cs typeface="+mn-lt"/>
              </a:rPr>
              <a:t>Introduction </a:t>
            </a:r>
            <a:endParaRPr lang="en-GB">
              <a:ea typeface="+mn-lt"/>
              <a:cs typeface="+mn-lt"/>
            </a:endParaRPr>
          </a:p>
          <a:p>
            <a:pPr marL="0" indent="0">
              <a:buNone/>
            </a:pPr>
            <a:r>
              <a:rPr lang="en-GB" dirty="0">
                <a:ea typeface="+mn-lt"/>
                <a:cs typeface="+mn-lt"/>
              </a:rPr>
              <a:t>In this work the intention is to use the 2 artefacts “Elevated Pitch” and “Flyer/Leaflet” to create one fundraising for the rights of the disabled children.</a:t>
            </a:r>
          </a:p>
          <a:p>
            <a:pPr marL="0" indent="0">
              <a:buNone/>
            </a:pPr>
            <a:r>
              <a:rPr lang="en-GB" dirty="0">
                <a:ea typeface="+mn-lt"/>
                <a:cs typeface="+mn-lt"/>
              </a:rPr>
              <a:t>Together with The United Nations (UN) Convention on the Rights and Dignities of Individuals with Disabilities, we try to establish the distinction between public and private rights (</a:t>
            </a:r>
            <a:r>
              <a:rPr lang="en-GB" dirty="0" err="1">
                <a:ea typeface="+mn-lt"/>
                <a:cs typeface="+mn-lt"/>
              </a:rPr>
              <a:t>Megret</a:t>
            </a:r>
            <a:r>
              <a:rPr lang="en-GB" dirty="0">
                <a:ea typeface="+mn-lt"/>
                <a:cs typeface="+mn-lt"/>
              </a:rPr>
              <a:t>, 2008). </a:t>
            </a:r>
          </a:p>
          <a:p>
            <a:pPr marL="0" indent="0">
              <a:buNone/>
            </a:pPr>
            <a:r>
              <a:rPr lang="en-GB" dirty="0">
                <a:ea typeface="+mn-lt"/>
                <a:cs typeface="+mn-lt"/>
              </a:rPr>
              <a:t>Within establishment of practical and successful procedures that guarantee disability facilities are commonly accessible and satisfy the expressed requirements of disabled persons.</a:t>
            </a:r>
          </a:p>
          <a:p>
            <a:endParaRPr lang="en-GB" dirty="0"/>
          </a:p>
        </p:txBody>
      </p:sp>
    </p:spTree>
    <p:extLst>
      <p:ext uri="{BB962C8B-B14F-4D97-AF65-F5344CB8AC3E}">
        <p14:creationId xmlns:p14="http://schemas.microsoft.com/office/powerpoint/2010/main" val="7368921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59FAE9-5CDB-8BD0-A407-FEA798CA2B41}"/>
              </a:ext>
            </a:extLst>
          </p:cNvPr>
          <p:cNvSpPr>
            <a:spLocks noGrp="1"/>
          </p:cNvSpPr>
          <p:nvPr>
            <p:ph idx="1"/>
          </p:nvPr>
        </p:nvSpPr>
        <p:spPr>
          <a:xfrm>
            <a:off x="4823" y="61151"/>
            <a:ext cx="12085898" cy="6561206"/>
          </a:xfrm>
        </p:spPr>
        <p:txBody>
          <a:bodyPr vert="horz" lIns="91440" tIns="45720" rIns="91440" bIns="45720" rtlCol="0" anchor="t">
            <a:normAutofit fontScale="55000" lnSpcReduction="20000"/>
          </a:bodyPr>
          <a:lstStyle/>
          <a:p>
            <a:r>
              <a:rPr lang="en-GB" dirty="0">
                <a:ea typeface="+mn-lt"/>
                <a:cs typeface="+mn-lt"/>
              </a:rPr>
              <a:t>Elevated pitch</a:t>
            </a:r>
          </a:p>
          <a:p>
            <a:pPr marL="0" indent="0">
              <a:buNone/>
            </a:pPr>
            <a:r>
              <a:rPr lang="en-GB" dirty="0">
                <a:ea typeface="+mn-lt"/>
                <a:cs typeface="+mn-lt"/>
              </a:rPr>
              <a:t>According to SCOPE (2020), there are 14,6 million people with disabilities in the UK which 9% are disabled children. </a:t>
            </a:r>
          </a:p>
          <a:p>
            <a:pPr marL="0" indent="0">
              <a:buNone/>
            </a:pPr>
            <a:r>
              <a:rPr lang="en-GB" dirty="0">
                <a:ea typeface="+mn-lt"/>
                <a:cs typeface="+mn-lt"/>
              </a:rPr>
              <a:t>My name is Catalina </a:t>
            </a:r>
            <a:r>
              <a:rPr lang="en-GB" dirty="0" err="1">
                <a:ea typeface="+mn-lt"/>
                <a:cs typeface="+mn-lt"/>
              </a:rPr>
              <a:t>Tihulca</a:t>
            </a:r>
            <a:r>
              <a:rPr lang="en-GB" dirty="0">
                <a:ea typeface="+mn-lt"/>
                <a:cs typeface="+mn-lt"/>
              </a:rPr>
              <a:t> and together with the United Nations Convention on the Rights of Persons with Disabilities we believe that every human has the need to have their right and their dignity.</a:t>
            </a:r>
          </a:p>
          <a:p>
            <a:pPr marL="0" indent="0">
              <a:buNone/>
            </a:pPr>
            <a:r>
              <a:rPr lang="en-GB" dirty="0">
                <a:ea typeface="+mn-lt"/>
                <a:cs typeface="+mn-lt"/>
              </a:rPr>
              <a:t> By creating our fundraising “LET’S PLAY TOGETHER” our intention is to create safe and practical playgrounds for children with disabilities in </a:t>
            </a:r>
            <a:r>
              <a:rPr lang="en-GB" dirty="0" err="1">
                <a:ea typeface="+mn-lt"/>
                <a:cs typeface="+mn-lt"/>
              </a:rPr>
              <a:t>Uk</a:t>
            </a:r>
            <a:r>
              <a:rPr lang="en-GB" dirty="0">
                <a:ea typeface="+mn-lt"/>
                <a:cs typeface="+mn-lt"/>
              </a:rPr>
              <a:t>. </a:t>
            </a:r>
          </a:p>
          <a:p>
            <a:pPr marL="0" indent="0">
              <a:buNone/>
            </a:pPr>
            <a:r>
              <a:rPr lang="en-GB" dirty="0">
                <a:ea typeface="+mn-lt"/>
                <a:cs typeface="+mn-lt"/>
              </a:rPr>
              <a:t>If you search on google for the nearest park you won’t be able to find anything but, build it by yourself, but children with disabilities or not still want the same thing PLAY TOGETHER. </a:t>
            </a:r>
          </a:p>
          <a:p>
            <a:pPr marL="0" indent="0">
              <a:buNone/>
            </a:pPr>
            <a:r>
              <a:rPr lang="en-GB" dirty="0">
                <a:ea typeface="+mn-lt"/>
                <a:cs typeface="+mn-lt"/>
              </a:rPr>
              <a:t>When you become a parent, your whole world is going to move around that hat child, and you want to give everything that is in your power. </a:t>
            </a:r>
          </a:p>
          <a:p>
            <a:pPr marL="0" indent="0">
              <a:buNone/>
            </a:pPr>
            <a:r>
              <a:rPr lang="en-GB" dirty="0">
                <a:ea typeface="+mn-lt"/>
                <a:cs typeface="+mn-lt"/>
              </a:rPr>
              <a:t>But what happens when your child wants to play with the others in the park but there is no safety for him. It is already hard due to poor structure and a lack of concern for specific requirements, disabled children feel to be excluded from their local playgrounds. </a:t>
            </a:r>
          </a:p>
          <a:p>
            <a:pPr marL="0" indent="0">
              <a:buNone/>
            </a:pPr>
            <a:r>
              <a:rPr lang="en-GB" b="0" i="0" dirty="0">
                <a:solidFill>
                  <a:srgbClr val="201F1E"/>
                </a:solidFill>
                <a:effectLst/>
              </a:rPr>
              <a:t> This is important and vital for these children, I want to start the </a:t>
            </a:r>
            <a:r>
              <a:rPr lang="en-GB" dirty="0">
                <a:ea typeface="+mn-lt"/>
                <a:cs typeface="+mn-lt"/>
              </a:rPr>
              <a:t>intention, and from now on is that every park is designed considering every child, what we want is for city councils to collaborate on play areas renovation to plans with their areas, and to help ensure the interaction with parents with disabled kids, who know what they require.</a:t>
            </a:r>
          </a:p>
          <a:p>
            <a:pPr marL="0" indent="0">
              <a:buNone/>
            </a:pPr>
            <a:r>
              <a:rPr lang="en-GB" dirty="0">
                <a:ea typeface="+mn-lt"/>
                <a:cs typeface="+mn-lt"/>
              </a:rPr>
              <a:t>If in any park will be some simple measures like: </a:t>
            </a:r>
          </a:p>
          <a:p>
            <a:r>
              <a:rPr lang="en-GB" dirty="0">
                <a:ea typeface="+mn-lt"/>
                <a:cs typeface="+mn-lt"/>
              </a:rPr>
              <a:t>  wide walkways and ramps, so that every child can explore the parks without any inconvenience.</a:t>
            </a:r>
          </a:p>
          <a:p>
            <a:r>
              <a:rPr lang="en-GB" dirty="0">
                <a:ea typeface="+mn-lt"/>
                <a:cs typeface="+mn-lt"/>
              </a:rPr>
              <a:t>ground-level roundabouts with fixings for wheelchairs in order that they can play together and be safe at the same time.</a:t>
            </a:r>
          </a:p>
          <a:p>
            <a:r>
              <a:rPr lang="en-GB" dirty="0">
                <a:ea typeface="+mn-lt"/>
                <a:cs typeface="+mn-lt"/>
              </a:rPr>
              <a:t>bucket-style swings for children who can't support themselves. Let`s say it, the swing is the best experience in the park everyone should be a part of it</a:t>
            </a:r>
          </a:p>
          <a:p>
            <a:pPr marL="0" indent="0">
              <a:buNone/>
            </a:pPr>
            <a:r>
              <a:rPr lang="en-GB" dirty="0">
                <a:ea typeface="+mn-lt"/>
                <a:cs typeface="+mn-lt"/>
              </a:rPr>
              <a:t>Outside activity not only helps to reduce illness and overweight, but it also contributes to the growth of children`s identities and social abilities (Valentine &amp; McKendrick 1997; Karsten &amp; Felder 2016; </a:t>
            </a:r>
            <a:r>
              <a:rPr lang="en-GB" dirty="0" err="1">
                <a:ea typeface="+mn-lt"/>
                <a:cs typeface="+mn-lt"/>
              </a:rPr>
              <a:t>Spierings</a:t>
            </a:r>
            <a:r>
              <a:rPr lang="en-GB" dirty="0">
                <a:ea typeface="+mn-lt"/>
                <a:cs typeface="+mn-lt"/>
              </a:rPr>
              <a:t> et al. 2016).</a:t>
            </a:r>
          </a:p>
          <a:p>
            <a:pPr marL="0" indent="0">
              <a:buNone/>
            </a:pPr>
            <a:r>
              <a:rPr lang="en-GB" dirty="0">
                <a:ea typeface="+mn-lt"/>
                <a:cs typeface="+mn-lt"/>
              </a:rPr>
              <a:t>Big cities don`t really care for the diversity of people's physical features and functionality (Hubbard 2018, p. 214), prompting Jeanes and Magee (2012, p. 198) to make the argument that considering the big importance of playgrounds in children's lives, better knowledge that is critical in the equality for the disabled kids</a:t>
            </a:r>
          </a:p>
          <a:p>
            <a:pPr marL="0" indent="0">
              <a:buNone/>
            </a:pPr>
            <a:r>
              <a:rPr lang="en-GB" dirty="0">
                <a:ea typeface="+mn-lt"/>
                <a:cs typeface="+mn-lt"/>
              </a:rPr>
              <a:t>As per the United Nations Convention on the Rights of the Child (1989), everyone is in right to play, despite any disabilities that may limit their access to and use of parks. We document analysis and meetings with local authority delegates, play experts, and households of disabled children. </a:t>
            </a:r>
          </a:p>
          <a:p>
            <a:pPr marL="0" indent="0">
              <a:buNone/>
            </a:pPr>
            <a:r>
              <a:rPr lang="en-GB" dirty="0">
                <a:ea typeface="+mn-lt"/>
                <a:cs typeface="+mn-lt"/>
              </a:rPr>
              <a:t>The findings demonstrate that, while the significance of inclusive play is becoming more widely recognized, there still are numerous roadblocks impeding disabled children's chance to enjoy, along with poor planning in designing inclusive parks policies, understanding of disabled children and their requirements, as well as the expense taken to create improvements.</a:t>
            </a:r>
          </a:p>
          <a:p>
            <a:pPr marL="0" indent="0">
              <a:buNone/>
            </a:pPr>
            <a:r>
              <a:rPr lang="en-GB" dirty="0">
                <a:ea typeface="+mn-lt"/>
                <a:cs typeface="+mn-lt"/>
              </a:rPr>
              <a:t>Thank you for listening to me and Together with thousands of our supporters we can PLAY TOGETHER</a:t>
            </a:r>
          </a:p>
          <a:p>
            <a:endParaRPr lang="en-GB" dirty="0"/>
          </a:p>
        </p:txBody>
      </p:sp>
    </p:spTree>
    <p:extLst>
      <p:ext uri="{BB962C8B-B14F-4D97-AF65-F5344CB8AC3E}">
        <p14:creationId xmlns:p14="http://schemas.microsoft.com/office/powerpoint/2010/main" val="9491290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171661-0838-4942-A149-8C1B78926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266E3AE-8155-983E-1BD9-8B64A9D2751D}"/>
              </a:ext>
            </a:extLst>
          </p:cNvPr>
          <p:cNvSpPr txBox="1"/>
          <p:nvPr/>
        </p:nvSpPr>
        <p:spPr>
          <a:xfrm>
            <a:off x="1104900" y="2205038"/>
            <a:ext cx="4405314" cy="411956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defTabSz="914400">
              <a:spcAft>
                <a:spcPts val="600"/>
              </a:spcAft>
              <a:buSzPct val="80000"/>
              <a:buFont typeface="Arial" panose="020B0604020202020204" pitchFamily="34" charset="0"/>
              <a:buChar char="•"/>
            </a:pPr>
            <a:r>
              <a:rPr lang="en-US" b="1" dirty="0">
                <a:solidFill>
                  <a:schemeClr val="tx2"/>
                </a:solidFill>
              </a:rPr>
              <a:t>Flyer/leaflet</a:t>
            </a:r>
          </a:p>
        </p:txBody>
      </p:sp>
      <p:cxnSp>
        <p:nvCxnSpPr>
          <p:cNvPr id="12" name="Straight Connector 11">
            <a:extLst>
              <a:ext uri="{FF2B5EF4-FFF2-40B4-BE49-F238E27FC236}">
                <a16:creationId xmlns:a16="http://schemas.microsoft.com/office/drawing/2014/main" id="{BB04A404-AF1E-4EC9-AF7D-46C68BFCEB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430398" y="-1"/>
            <a:ext cx="2559923" cy="685799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1874503-FE8B-408C-ABAF-2B72BAC296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9741182" y="0"/>
            <a:ext cx="725518" cy="685799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DB43B298-3BEE-0822-DDB8-6F3EEBE5BAC9}"/>
              </a:ext>
            </a:extLst>
          </p:cNvPr>
          <p:cNvSpPr txBox="1"/>
          <p:nvPr/>
        </p:nvSpPr>
        <p:spPr>
          <a:xfrm>
            <a:off x="6885992" y="5187820"/>
            <a:ext cx="1455575" cy="369332"/>
          </a:xfrm>
          <a:prstGeom prst="rect">
            <a:avLst/>
          </a:prstGeom>
          <a:noFill/>
        </p:spPr>
        <p:txBody>
          <a:bodyPr wrap="square" rtlCol="0">
            <a:spAutoFit/>
          </a:bodyPr>
          <a:lstStyle/>
          <a:p>
            <a:endParaRPr lang="en-GB" dirty="0"/>
          </a:p>
        </p:txBody>
      </p:sp>
      <p:pic>
        <p:nvPicPr>
          <p:cNvPr id="8" name="Picture 7" descr="A picture containing website&#10;&#10;Description automatically generated">
            <a:extLst>
              <a:ext uri="{FF2B5EF4-FFF2-40B4-BE49-F238E27FC236}">
                <a16:creationId xmlns:a16="http://schemas.microsoft.com/office/drawing/2014/main" id="{D39F69B9-DDE6-7EB3-AE82-854E35974B98}"/>
              </a:ext>
            </a:extLst>
          </p:cNvPr>
          <p:cNvPicPr>
            <a:picLocks noChangeAspect="1"/>
          </p:cNvPicPr>
          <p:nvPr/>
        </p:nvPicPr>
        <p:blipFill>
          <a:blip r:embed="rId2"/>
          <a:stretch>
            <a:fillRect/>
          </a:stretch>
        </p:blipFill>
        <p:spPr>
          <a:xfrm>
            <a:off x="6495393" y="0"/>
            <a:ext cx="5696607" cy="6857998"/>
          </a:xfrm>
          <a:prstGeom prst="rect">
            <a:avLst/>
          </a:prstGeom>
        </p:spPr>
      </p:pic>
    </p:spTree>
    <p:extLst>
      <p:ext uri="{BB962C8B-B14F-4D97-AF65-F5344CB8AC3E}">
        <p14:creationId xmlns:p14="http://schemas.microsoft.com/office/powerpoint/2010/main" val="17706990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E5DDBD-624B-4376-AC73-17A62D6588A5}"/>
              </a:ext>
            </a:extLst>
          </p:cNvPr>
          <p:cNvSpPr>
            <a:spLocks noGrp="1"/>
          </p:cNvSpPr>
          <p:nvPr>
            <p:ph idx="1"/>
          </p:nvPr>
        </p:nvSpPr>
        <p:spPr>
          <a:xfrm>
            <a:off x="109603" y="68020"/>
            <a:ext cx="11931040" cy="6696642"/>
          </a:xfrm>
        </p:spPr>
        <p:txBody>
          <a:bodyPr vert="horz" lIns="91440" tIns="45720" rIns="91440" bIns="45720" rtlCol="0" anchor="t">
            <a:normAutofit/>
          </a:bodyPr>
          <a:lstStyle/>
          <a:p>
            <a:pPr marL="0" indent="0">
              <a:buNone/>
            </a:pPr>
            <a:r>
              <a:rPr lang="en-GB" sz="1400" dirty="0">
                <a:ea typeface="+mn-lt"/>
                <a:cs typeface="+mn-lt"/>
              </a:rPr>
              <a:t> A flyer is a paper ad that is often displayed or handed in the community. It may be mailed or distributed and used to communicate, promote, or recruit anybody, including people, microenterprises, and governments.</a:t>
            </a:r>
          </a:p>
          <a:p>
            <a:pPr marL="0" indent="0">
              <a:buNone/>
            </a:pPr>
            <a:r>
              <a:rPr lang="en-GB" sz="1400" dirty="0">
                <a:ea typeface="+mn-lt"/>
                <a:cs typeface="+mn-lt"/>
              </a:rPr>
              <a:t> Flyers are a limited-cost marketing and communication tool since they simply need basic manufacturing processes.</a:t>
            </a:r>
          </a:p>
          <a:p>
            <a:pPr marL="0" indent="0">
              <a:buNone/>
            </a:pPr>
            <a:r>
              <a:rPr lang="en-GB" sz="1400" dirty="0">
                <a:ea typeface="+mn-lt"/>
                <a:cs typeface="+mn-lt"/>
              </a:rPr>
              <a:t> To make the flyer more engaging, I chose to insert a (QR) code to have a quick response for those interested.  It`s </a:t>
            </a:r>
            <a:r>
              <a:rPr lang="en-GB" sz="1400" dirty="0" err="1">
                <a:ea typeface="+mn-lt"/>
                <a:cs typeface="+mn-lt"/>
              </a:rPr>
              <a:t>colored</a:t>
            </a:r>
            <a:r>
              <a:rPr lang="en-GB" sz="1400" dirty="0">
                <a:ea typeface="+mn-lt"/>
                <a:cs typeface="+mn-lt"/>
              </a:rPr>
              <a:t> in black so can be very easily seen and easy to utilise sine nowadays every person has a smartphone.</a:t>
            </a:r>
          </a:p>
          <a:p>
            <a:pPr marL="0" indent="0">
              <a:buNone/>
            </a:pPr>
            <a:r>
              <a:rPr lang="en-GB" sz="1400" dirty="0">
                <a:ea typeface="+mn-lt"/>
                <a:cs typeface="+mn-lt"/>
              </a:rPr>
              <a:t>Utilizing the contrast of two different pictures, one cartoon and the other hand a very real one it makes the heart of the reader feel the need of helping.</a:t>
            </a:r>
          </a:p>
          <a:p>
            <a:pPr marL="0" indent="0">
              <a:buNone/>
            </a:pPr>
            <a:r>
              <a:rPr lang="en-GB" sz="1400" dirty="0">
                <a:ea typeface="+mn-lt"/>
                <a:cs typeface="+mn-lt"/>
              </a:rPr>
              <a:t>The location is in the middle, in my intention to catch quick attention if they see where and what offers it’s a success. </a:t>
            </a:r>
          </a:p>
          <a:p>
            <a:pPr marL="0" indent="0">
              <a:buNone/>
            </a:pPr>
            <a:r>
              <a:rPr lang="en-GB" sz="1400" dirty="0">
                <a:ea typeface="+mn-lt"/>
                <a:cs typeface="+mn-lt"/>
              </a:rPr>
              <a:t>By adding the “BIG EVENT” the person will think that is not just a donation but also a night that will help them by listening to the ORCHESTRA that is not happening every day, or just grabbing some food from the banquette.</a:t>
            </a:r>
          </a:p>
          <a:p>
            <a:pPr marL="0" indent="0">
              <a:buNone/>
            </a:pPr>
            <a:r>
              <a:rPr lang="en-GB" sz="1400" dirty="0">
                <a:ea typeface="+mn-lt"/>
                <a:cs typeface="+mn-lt"/>
              </a:rPr>
              <a:t>The most impressive I think is the puppy therapy because they will hear the pitch and after the strong emotional message they can have a good session of cuddling.</a:t>
            </a:r>
          </a:p>
          <a:p>
            <a:pPr marL="0" indent="0">
              <a:buNone/>
            </a:pPr>
            <a:r>
              <a:rPr lang="en-GB" sz="1400" dirty="0">
                <a:ea typeface="+mn-lt"/>
                <a:cs typeface="+mn-lt"/>
              </a:rPr>
              <a:t>About the </a:t>
            </a:r>
            <a:r>
              <a:rPr lang="en-GB" sz="1400" dirty="0" err="1">
                <a:ea typeface="+mn-lt"/>
                <a:cs typeface="+mn-lt"/>
              </a:rPr>
              <a:t>color</a:t>
            </a:r>
            <a:r>
              <a:rPr lang="en-GB" sz="1400" dirty="0">
                <a:ea typeface="+mn-lt"/>
                <a:cs typeface="+mn-lt"/>
              </a:rPr>
              <a:t> in my flyer, I tried to use a completely different </a:t>
            </a:r>
            <a:r>
              <a:rPr lang="en-GB" sz="1400" dirty="0" err="1">
                <a:ea typeface="+mn-lt"/>
                <a:cs typeface="+mn-lt"/>
              </a:rPr>
              <a:t>color</a:t>
            </a:r>
            <a:r>
              <a:rPr lang="en-GB" sz="1400" dirty="0">
                <a:ea typeface="+mn-lt"/>
                <a:cs typeface="+mn-lt"/>
              </a:rPr>
              <a:t> palette, with two different </a:t>
            </a:r>
            <a:r>
              <a:rPr lang="en-GB" sz="1400" dirty="0" err="1">
                <a:ea typeface="+mn-lt"/>
                <a:cs typeface="+mn-lt"/>
              </a:rPr>
              <a:t>colors</a:t>
            </a:r>
            <a:r>
              <a:rPr lang="en-GB" sz="1400" dirty="0">
                <a:ea typeface="+mn-lt"/>
                <a:cs typeface="+mn-lt"/>
              </a:rPr>
              <a:t>- royal blue and mustard yellow. Making it in a monochromatic style so it is something unexpected, in this way the flyer looks stunning.</a:t>
            </a:r>
          </a:p>
          <a:p>
            <a:pPr marL="0" indent="0">
              <a:buNone/>
            </a:pPr>
            <a:r>
              <a:rPr lang="en-GB" sz="1400" dirty="0">
                <a:ea typeface="+mn-lt"/>
                <a:cs typeface="+mn-lt"/>
              </a:rPr>
              <a:t>Among the most prominent are blues. In reality, according to certain research, it is the </a:t>
            </a:r>
            <a:r>
              <a:rPr lang="en-GB" sz="1400" dirty="0" err="1">
                <a:ea typeface="+mn-lt"/>
                <a:cs typeface="+mn-lt"/>
              </a:rPr>
              <a:t>favorite</a:t>
            </a:r>
            <a:r>
              <a:rPr lang="en-GB" sz="1400" dirty="0">
                <a:ea typeface="+mn-lt"/>
                <a:cs typeface="+mn-lt"/>
              </a:rPr>
              <a:t> woman and man. </a:t>
            </a:r>
          </a:p>
          <a:p>
            <a:pPr marL="0" indent="0">
              <a:buNone/>
            </a:pPr>
            <a:r>
              <a:rPr lang="en-GB" sz="1400" dirty="0">
                <a:ea typeface="+mn-lt"/>
                <a:cs typeface="+mn-lt"/>
              </a:rPr>
              <a:t>In contrast to the passion of red, blue conveys calmness and tranquillity. If people notice blue in promotional material, they feel comfortable. Blue is an excellent choice for fundraising due to its sense of security.</a:t>
            </a:r>
          </a:p>
          <a:p>
            <a:pPr marL="0" indent="0">
              <a:buNone/>
            </a:pPr>
            <a:r>
              <a:rPr lang="en-GB" sz="1400" dirty="0">
                <a:ea typeface="+mn-lt"/>
                <a:cs typeface="+mn-lt"/>
              </a:rPr>
              <a:t>    Yellow, a softer option than red, is a suitable hue for businesses looking to express aggressiveness without haste.</a:t>
            </a:r>
          </a:p>
          <a:p>
            <a:pPr marL="0" indent="0">
              <a:buNone/>
            </a:pPr>
            <a:r>
              <a:rPr lang="en-GB" sz="1400" dirty="0">
                <a:ea typeface="+mn-lt"/>
                <a:cs typeface="+mn-lt"/>
              </a:rPr>
              <a:t>Yellow will make it stand out since it is an uncommon </a:t>
            </a:r>
            <a:r>
              <a:rPr lang="en-GB" sz="1400" dirty="0" err="1">
                <a:ea typeface="+mn-lt"/>
                <a:cs typeface="+mn-lt"/>
              </a:rPr>
              <a:t>color</a:t>
            </a:r>
            <a:r>
              <a:rPr lang="en-GB" sz="1400" dirty="0">
                <a:ea typeface="+mn-lt"/>
                <a:cs typeface="+mn-lt"/>
              </a:rPr>
              <a:t> to use. Since a secondary </a:t>
            </a:r>
            <a:r>
              <a:rPr lang="en-GB" sz="1400" dirty="0" err="1">
                <a:ea typeface="+mn-lt"/>
                <a:cs typeface="+mn-lt"/>
              </a:rPr>
              <a:t>color</a:t>
            </a:r>
            <a:r>
              <a:rPr lang="en-GB" sz="1400" dirty="0">
                <a:ea typeface="+mn-lt"/>
                <a:cs typeface="+mn-lt"/>
              </a:rPr>
              <a:t> is more natural so a wonderful idea without being too aggressive.</a:t>
            </a:r>
          </a:p>
          <a:p>
            <a:pPr marL="0" indent="0">
              <a:buNone/>
            </a:pPr>
            <a:r>
              <a:rPr lang="en-GB" sz="1400" dirty="0">
                <a:ea typeface="+mn-lt"/>
                <a:cs typeface="+mn-lt"/>
              </a:rPr>
              <a:t>  Material using synthetic paper is a strong and tear-resistant material. This also incorporates the advantages of both organic paper and plastic film. These particular flyers are water, chemicals, Ultraviolet light, and stain proof, and they are 100 percent recyclable.</a:t>
            </a:r>
            <a:endParaRPr lang="en-GB" sz="1400" dirty="0"/>
          </a:p>
          <a:p>
            <a:pPr marL="0" indent="0">
              <a:buNone/>
            </a:pPr>
            <a:r>
              <a:rPr lang="en-GB" sz="1400" dirty="0">
                <a:ea typeface="+mn-lt"/>
                <a:cs typeface="+mn-lt"/>
              </a:rPr>
              <a:t>  The position of the pictures is on the upper side so the attention is given directly to what I want to show.</a:t>
            </a:r>
          </a:p>
          <a:p>
            <a:endParaRPr lang="en-GB" dirty="0"/>
          </a:p>
        </p:txBody>
      </p:sp>
    </p:spTree>
    <p:extLst>
      <p:ext uri="{BB962C8B-B14F-4D97-AF65-F5344CB8AC3E}">
        <p14:creationId xmlns:p14="http://schemas.microsoft.com/office/powerpoint/2010/main" val="19675019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BC361C-D8AD-B9EE-CA7B-5DF3562A288F}"/>
              </a:ext>
            </a:extLst>
          </p:cNvPr>
          <p:cNvSpPr>
            <a:spLocks noGrp="1"/>
          </p:cNvSpPr>
          <p:nvPr>
            <p:ph idx="1"/>
          </p:nvPr>
        </p:nvSpPr>
        <p:spPr>
          <a:xfrm>
            <a:off x="78289" y="57583"/>
            <a:ext cx="12202436" cy="6801024"/>
          </a:xfrm>
        </p:spPr>
        <p:txBody>
          <a:bodyPr vert="horz" lIns="91440" tIns="45720" rIns="91440" bIns="45720" rtlCol="0" anchor="t">
            <a:normAutofit fontScale="40000" lnSpcReduction="20000"/>
          </a:bodyPr>
          <a:lstStyle/>
          <a:p>
            <a:pPr marL="0" indent="0">
              <a:buNone/>
            </a:pPr>
            <a:r>
              <a:rPr lang="en-GB" dirty="0"/>
              <a:t>Reference list</a:t>
            </a:r>
            <a:endParaRPr lang="en-US" dirty="0"/>
          </a:p>
          <a:p>
            <a:pPr marL="0" indent="0">
              <a:buNone/>
            </a:pPr>
            <a:r>
              <a:rPr lang="en-GB" u="sng" dirty="0">
                <a:ea typeface="+mn-lt"/>
                <a:cs typeface="+mn-lt"/>
              </a:rPr>
              <a:t>1. </a:t>
            </a:r>
            <a:r>
              <a:rPr lang="en-GB" dirty="0">
                <a:ea typeface="+mn-lt"/>
                <a:cs typeface="+mn-lt"/>
              </a:rPr>
              <a:t>Burns,(2022). Playground overhaul needed so disabled children can join the fun, charity says)</a:t>
            </a:r>
          </a:p>
          <a:p>
            <a:pPr marL="0" indent="0">
              <a:buNone/>
            </a:pPr>
            <a:r>
              <a:rPr lang="en-GB" dirty="0">
                <a:ea typeface="+mn-lt"/>
                <a:cs typeface="+mn-lt"/>
              </a:rPr>
              <a:t>Available at:</a:t>
            </a:r>
            <a:r>
              <a:rPr lang="en-GB" u="sng" dirty="0">
                <a:ea typeface="+mn-lt"/>
                <a:cs typeface="+mn-lt"/>
                <a:hlinkClick r:id="rId2"/>
              </a:rPr>
              <a:t>Playground overhaul needed so disabled children can join the fun, charity says - BBC News</a:t>
            </a:r>
            <a:endParaRPr lang="en-GB" dirty="0">
              <a:ea typeface="+mn-lt"/>
              <a:cs typeface="+mn-lt"/>
            </a:endParaRPr>
          </a:p>
          <a:p>
            <a:pPr>
              <a:buNone/>
            </a:pPr>
            <a:r>
              <a:rPr lang="en-GB" dirty="0">
                <a:ea typeface="+mn-lt"/>
                <a:cs typeface="+mn-lt"/>
              </a:rPr>
              <a:t>[</a:t>
            </a:r>
            <a:r>
              <a:rPr lang="en-GB" dirty="0" err="1">
                <a:ea typeface="+mn-lt"/>
                <a:cs typeface="+mn-lt"/>
              </a:rPr>
              <a:t>Accesed</a:t>
            </a:r>
            <a:r>
              <a:rPr lang="en-GB" dirty="0">
                <a:ea typeface="+mn-lt"/>
                <a:cs typeface="+mn-lt"/>
              </a:rPr>
              <a:t>: 17Jun.2022]</a:t>
            </a:r>
          </a:p>
          <a:p>
            <a:pPr>
              <a:buNone/>
            </a:pPr>
            <a:r>
              <a:rPr lang="en-GB" dirty="0"/>
              <a:t>2.</a:t>
            </a:r>
            <a:r>
              <a:rPr lang="en-GB" b="0" i="0" dirty="0">
                <a:solidFill>
                  <a:srgbClr val="2C3E50"/>
                </a:solidFill>
                <a:effectLst/>
                <a:latin typeface="Calibri" panose="020F0502020204030204" pitchFamily="34" charset="0"/>
              </a:rPr>
              <a:t> </a:t>
            </a:r>
            <a:r>
              <a:rPr lang="en-GB" b="0" i="0" dirty="0">
                <a:solidFill>
                  <a:srgbClr val="2C3E50"/>
                </a:solidFill>
                <a:effectLst/>
              </a:rPr>
              <a:t>Catholic Lane. (2017). </a:t>
            </a:r>
            <a:r>
              <a:rPr lang="en-GB" b="0" i="1" dirty="0">
                <a:solidFill>
                  <a:srgbClr val="2C3E50"/>
                </a:solidFill>
                <a:effectLst/>
              </a:rPr>
              <a:t>Including Children With Disabilities in Life</a:t>
            </a:r>
            <a:r>
              <a:rPr lang="en-GB" b="0" i="0" dirty="0">
                <a:solidFill>
                  <a:srgbClr val="2C3E50"/>
                </a:solidFill>
                <a:effectLst/>
              </a:rPr>
              <a:t>. [online] Available at: http://www.catholiclane.com/including-children-with-disabilities-in-life/ [Accessed 6 Jul. 2022].</a:t>
            </a:r>
            <a:endParaRPr lang="en-GB" dirty="0"/>
          </a:p>
          <a:p>
            <a:pPr>
              <a:buNone/>
            </a:pPr>
            <a:r>
              <a:rPr lang="en-GB" dirty="0"/>
              <a:t>3.</a:t>
            </a:r>
            <a:r>
              <a:rPr lang="en-GB" dirty="0">
                <a:ea typeface="+mn-lt"/>
                <a:cs typeface="+mn-lt"/>
              </a:rPr>
              <a:t> </a:t>
            </a:r>
            <a:r>
              <a:rPr lang="en-GB" dirty="0" err="1">
                <a:ea typeface="+mn-lt"/>
                <a:cs typeface="+mn-lt"/>
              </a:rPr>
              <a:t>Davis,M</a:t>
            </a:r>
            <a:r>
              <a:rPr lang="en-GB" dirty="0">
                <a:ea typeface="+mn-lt"/>
                <a:cs typeface="+mn-lt"/>
              </a:rPr>
              <a:t>.(2017) Including Children With Disabilities in Life</a:t>
            </a:r>
            <a:endParaRPr lang="en-US" dirty="0">
              <a:ea typeface="+mn-lt"/>
              <a:cs typeface="+mn-lt"/>
            </a:endParaRPr>
          </a:p>
          <a:p>
            <a:pPr>
              <a:buNone/>
            </a:pPr>
            <a:r>
              <a:rPr lang="en-GB" dirty="0" err="1">
                <a:ea typeface="+mn-lt"/>
                <a:cs typeface="+mn-lt"/>
              </a:rPr>
              <a:t>Avaiable</a:t>
            </a:r>
            <a:r>
              <a:rPr lang="en-GB" dirty="0">
                <a:ea typeface="+mn-lt"/>
                <a:cs typeface="+mn-lt"/>
              </a:rPr>
              <a:t> at: </a:t>
            </a:r>
            <a:r>
              <a:rPr lang="en-GB" u="sng" dirty="0">
                <a:ea typeface="+mn-lt"/>
                <a:cs typeface="+mn-lt"/>
                <a:hlinkClick r:id="rId3"/>
              </a:rPr>
              <a:t>Including Children With Disabilities in Life : Catholic Lane</a:t>
            </a:r>
            <a:endParaRPr lang="en-GB" dirty="0">
              <a:ea typeface="+mn-lt"/>
              <a:cs typeface="+mn-lt"/>
            </a:endParaRPr>
          </a:p>
          <a:p>
            <a:pPr>
              <a:buNone/>
            </a:pPr>
            <a:r>
              <a:rPr lang="en-GB" dirty="0">
                <a:ea typeface="+mn-lt"/>
                <a:cs typeface="+mn-lt"/>
              </a:rPr>
              <a:t>[</a:t>
            </a:r>
            <a:r>
              <a:rPr lang="en-GB" dirty="0" err="1">
                <a:ea typeface="+mn-lt"/>
                <a:cs typeface="+mn-lt"/>
              </a:rPr>
              <a:t>Accesed</a:t>
            </a:r>
            <a:r>
              <a:rPr lang="en-GB" dirty="0">
                <a:ea typeface="+mn-lt"/>
                <a:cs typeface="+mn-lt"/>
              </a:rPr>
              <a:t>: 17june2022]</a:t>
            </a:r>
            <a:endParaRPr lang="en-US" dirty="0">
              <a:ea typeface="+mn-lt"/>
              <a:cs typeface="+mn-lt"/>
            </a:endParaRPr>
          </a:p>
          <a:p>
            <a:pPr marL="0" indent="0">
              <a:buNone/>
            </a:pPr>
            <a:r>
              <a:rPr lang="en-GB" dirty="0"/>
              <a:t>4.</a:t>
            </a:r>
            <a:r>
              <a:rPr lang="en-GB" dirty="0">
                <a:ea typeface="+mn-lt"/>
                <a:cs typeface="+mn-lt"/>
              </a:rPr>
              <a:t> F. </a:t>
            </a:r>
            <a:r>
              <a:rPr lang="en-GB" dirty="0" err="1">
                <a:ea typeface="+mn-lt"/>
                <a:cs typeface="+mn-lt"/>
              </a:rPr>
              <a:t>Megret</a:t>
            </a:r>
            <a:r>
              <a:rPr lang="en-GB" dirty="0">
                <a:ea typeface="+mn-lt"/>
                <a:cs typeface="+mn-lt"/>
              </a:rPr>
              <a:t> The disabilities convention: towards a holistic concept of rights</a:t>
            </a:r>
          </a:p>
          <a:p>
            <a:pPr>
              <a:buNone/>
            </a:pPr>
            <a:r>
              <a:rPr lang="en-GB" dirty="0">
                <a:ea typeface="+mn-lt"/>
                <a:cs typeface="+mn-lt"/>
              </a:rPr>
              <a:t>International Journal of Human Rights, 12 (2008), pp. 261-277</a:t>
            </a:r>
          </a:p>
          <a:p>
            <a:pPr>
              <a:buNone/>
            </a:pPr>
            <a:r>
              <a:rPr lang="en-GB" dirty="0"/>
              <a:t>5. </a:t>
            </a:r>
            <a:r>
              <a:rPr lang="en-GB" dirty="0">
                <a:ea typeface="+mn-lt"/>
                <a:cs typeface="+mn-lt"/>
              </a:rPr>
              <a:t> Hubbard, P. (2018) </a:t>
            </a:r>
            <a:r>
              <a:rPr lang="en-GB" i="1" dirty="0">
                <a:ea typeface="+mn-lt"/>
                <a:cs typeface="+mn-lt"/>
              </a:rPr>
              <a:t>City</a:t>
            </a:r>
            <a:r>
              <a:rPr lang="en-GB" dirty="0">
                <a:ea typeface="+mn-lt"/>
                <a:cs typeface="+mn-lt"/>
              </a:rPr>
              <a:t>. (2nd </a:t>
            </a:r>
            <a:r>
              <a:rPr lang="en-GB" dirty="0" err="1">
                <a:ea typeface="+mn-lt"/>
                <a:cs typeface="+mn-lt"/>
              </a:rPr>
              <a:t>edn</a:t>
            </a:r>
            <a:r>
              <a:rPr lang="en-GB" dirty="0">
                <a:ea typeface="+mn-lt"/>
                <a:cs typeface="+mn-lt"/>
              </a:rPr>
              <a:t>.) London: Routledge</a:t>
            </a:r>
          </a:p>
          <a:p>
            <a:pPr>
              <a:buNone/>
            </a:pPr>
            <a:r>
              <a:rPr lang="en-GB" dirty="0"/>
              <a:t>6. </a:t>
            </a:r>
            <a:r>
              <a:rPr lang="en-GB" dirty="0">
                <a:ea typeface="+mn-lt"/>
                <a:cs typeface="+mn-lt"/>
              </a:rPr>
              <a:t> Jeanes, R. &amp; J. Magee (2012), ‘Can We Play on the Swings and Roundabouts?’: Creating Inclusive Play Spaces for Disabled Young People and their Families. </a:t>
            </a:r>
            <a:r>
              <a:rPr lang="en-GB" i="1" dirty="0">
                <a:ea typeface="+mn-lt"/>
                <a:cs typeface="+mn-lt"/>
              </a:rPr>
              <a:t>Leisure Studies</a:t>
            </a:r>
            <a:r>
              <a:rPr lang="en-GB" dirty="0">
                <a:ea typeface="+mn-lt"/>
                <a:cs typeface="+mn-lt"/>
              </a:rPr>
              <a:t> </a:t>
            </a:r>
            <a:r>
              <a:rPr lang="en-GB" b="1" dirty="0">
                <a:ea typeface="+mn-lt"/>
                <a:cs typeface="+mn-lt"/>
              </a:rPr>
              <a:t>31</a:t>
            </a:r>
            <a:r>
              <a:rPr lang="en-GB" dirty="0">
                <a:ea typeface="+mn-lt"/>
                <a:cs typeface="+mn-lt"/>
              </a:rPr>
              <a:t>, pp. 193– 210.</a:t>
            </a:r>
          </a:p>
          <a:p>
            <a:pPr>
              <a:buNone/>
            </a:pPr>
            <a:r>
              <a:rPr lang="en-GB" dirty="0"/>
              <a:t>7. </a:t>
            </a:r>
            <a:r>
              <a:rPr lang="en-GB" dirty="0">
                <a:ea typeface="+mn-lt"/>
                <a:cs typeface="+mn-lt"/>
              </a:rPr>
              <a:t>Jeni-Friend,(2022). Disabled children are being excluded and isolated from local playgrounds. [online]. Available at: </a:t>
            </a:r>
            <a:r>
              <a:rPr lang="en-GB" u="sng" dirty="0">
                <a:ea typeface="+mn-lt"/>
                <a:cs typeface="+mn-lt"/>
                <a:hlinkClick r:id="rId4"/>
              </a:rPr>
              <a:t>All by Izzie Jani-Friend | Metro UK</a:t>
            </a:r>
            <a:endParaRPr lang="en-GB" dirty="0">
              <a:ea typeface="+mn-lt"/>
              <a:cs typeface="+mn-lt"/>
            </a:endParaRPr>
          </a:p>
          <a:p>
            <a:pPr>
              <a:buNone/>
            </a:pPr>
            <a:r>
              <a:rPr lang="en-GB" u="sng" dirty="0">
                <a:ea typeface="+mn-lt"/>
                <a:cs typeface="+mn-lt"/>
              </a:rPr>
              <a:t>[</a:t>
            </a:r>
            <a:r>
              <a:rPr lang="en-GB" u="sng" dirty="0" err="1">
                <a:ea typeface="+mn-lt"/>
                <a:cs typeface="+mn-lt"/>
              </a:rPr>
              <a:t>Accesed</a:t>
            </a:r>
            <a:r>
              <a:rPr lang="en-GB" u="sng" dirty="0">
                <a:ea typeface="+mn-lt"/>
                <a:cs typeface="+mn-lt"/>
              </a:rPr>
              <a:t>: 17 Jun.2022]</a:t>
            </a:r>
            <a:endParaRPr lang="en-GB" dirty="0"/>
          </a:p>
          <a:p>
            <a:pPr marL="0" indent="0">
              <a:buNone/>
            </a:pPr>
            <a:r>
              <a:rPr lang="en-GB" dirty="0"/>
              <a:t>8. </a:t>
            </a:r>
            <a:r>
              <a:rPr lang="en-GB" dirty="0">
                <a:ea typeface="+mn-lt"/>
                <a:cs typeface="+mn-lt"/>
              </a:rPr>
              <a:t>JOBS, S.(2020) THE EXCLUSIVE BIOGRAPHY</a:t>
            </a:r>
            <a:endParaRPr lang="en-US" dirty="0">
              <a:ea typeface="+mn-lt"/>
              <a:cs typeface="+mn-lt"/>
            </a:endParaRPr>
          </a:p>
          <a:p>
            <a:pPr>
              <a:buNone/>
            </a:pPr>
            <a:r>
              <a:rPr lang="en-GB" dirty="0">
                <a:ea typeface="+mn-lt"/>
                <a:cs typeface="+mn-lt"/>
              </a:rPr>
              <a:t>AVAILABLE AT:</a:t>
            </a:r>
            <a:r>
              <a:rPr lang="en-GB" u="sng" dirty="0">
                <a:ea typeface="+mn-lt"/>
                <a:cs typeface="+mn-lt"/>
                <a:hlinkClick r:id="rId5"/>
              </a:rPr>
              <a:t>Steve Jobs: Isaacson, Walter: 9781451648539: Amazon.com: Books </a:t>
            </a:r>
            <a:r>
              <a:rPr lang="en-GB" dirty="0">
                <a:ea typeface="+mn-lt"/>
                <a:cs typeface="+mn-lt"/>
              </a:rPr>
              <a:t>[</a:t>
            </a:r>
            <a:r>
              <a:rPr lang="en-GB" dirty="0" err="1">
                <a:ea typeface="+mn-lt"/>
                <a:cs typeface="+mn-lt"/>
              </a:rPr>
              <a:t>Accesed</a:t>
            </a:r>
            <a:r>
              <a:rPr lang="en-GB" dirty="0">
                <a:ea typeface="+mn-lt"/>
                <a:cs typeface="+mn-lt"/>
              </a:rPr>
              <a:t>: 17JUNE 2022]</a:t>
            </a:r>
            <a:endParaRPr lang="en-GB" dirty="0"/>
          </a:p>
          <a:p>
            <a:pPr marL="0" indent="0">
              <a:buNone/>
            </a:pPr>
            <a:r>
              <a:rPr lang="en-GB" dirty="0">
                <a:ea typeface="+mn-lt"/>
                <a:cs typeface="+mn-lt"/>
              </a:rPr>
              <a:t>9. .</a:t>
            </a:r>
            <a:r>
              <a:rPr lang="en-GB" u="sng" dirty="0">
                <a:ea typeface="+mn-lt"/>
                <a:cs typeface="+mn-lt"/>
                <a:hlinkClick r:id="rId6"/>
              </a:rPr>
              <a:t>Kneschke,R.</a:t>
            </a:r>
            <a:r>
              <a:rPr lang="en-GB" dirty="0">
                <a:ea typeface="+mn-lt"/>
                <a:cs typeface="+mn-lt"/>
              </a:rPr>
              <a:t> (2022) Group of happy kids playing with disabled child in wheelchair</a:t>
            </a:r>
            <a:endParaRPr lang="en-US" dirty="0">
              <a:ea typeface="+mn-lt"/>
              <a:cs typeface="+mn-lt"/>
            </a:endParaRPr>
          </a:p>
          <a:p>
            <a:pPr>
              <a:buNone/>
            </a:pPr>
            <a:r>
              <a:rPr lang="en-GB" dirty="0" err="1">
                <a:ea typeface="+mn-lt"/>
                <a:cs typeface="+mn-lt"/>
              </a:rPr>
              <a:t>Avaiable</a:t>
            </a:r>
            <a:r>
              <a:rPr lang="en-GB" dirty="0">
                <a:ea typeface="+mn-lt"/>
                <a:cs typeface="+mn-lt"/>
              </a:rPr>
              <a:t> at: </a:t>
            </a:r>
            <a:r>
              <a:rPr lang="en-GB" u="sng" dirty="0">
                <a:ea typeface="+mn-lt"/>
                <a:cs typeface="+mn-lt"/>
                <a:hlinkClick r:id="rId7"/>
              </a:rPr>
              <a:t>Group Happy Kids Playing Disabled Child Stock Illustration 288658124 | Shutterstock  </a:t>
            </a:r>
            <a:r>
              <a:rPr lang="en-GB" dirty="0">
                <a:ea typeface="+mn-lt"/>
                <a:cs typeface="+mn-lt"/>
              </a:rPr>
              <a:t>[</a:t>
            </a:r>
            <a:r>
              <a:rPr lang="en-GB" dirty="0" err="1">
                <a:ea typeface="+mn-lt"/>
                <a:cs typeface="+mn-lt"/>
              </a:rPr>
              <a:t>Accesed</a:t>
            </a:r>
            <a:r>
              <a:rPr lang="en-GB" dirty="0">
                <a:ea typeface="+mn-lt"/>
                <a:cs typeface="+mn-lt"/>
              </a:rPr>
              <a:t>: 17june2022]</a:t>
            </a:r>
            <a:endParaRPr lang="en-US" dirty="0">
              <a:ea typeface="+mn-lt"/>
              <a:cs typeface="+mn-lt"/>
            </a:endParaRPr>
          </a:p>
          <a:p>
            <a:pPr>
              <a:buNone/>
            </a:pPr>
            <a:r>
              <a:rPr lang="en-GB" dirty="0"/>
              <a:t>10. </a:t>
            </a:r>
            <a:r>
              <a:rPr lang="en-GB" dirty="0">
                <a:ea typeface="+mn-lt"/>
                <a:cs typeface="+mn-lt"/>
              </a:rPr>
              <a:t> Lang, R., 2009. The United Nations Convention on the right and dignities for persons with disability: A panacea for ending disability discrimination?. </a:t>
            </a:r>
            <a:r>
              <a:rPr lang="en-GB" i="1" dirty="0">
                <a:ea typeface="+mn-lt"/>
                <a:cs typeface="+mn-lt"/>
              </a:rPr>
              <a:t>Alter</a:t>
            </a:r>
            <a:r>
              <a:rPr lang="en-GB" dirty="0">
                <a:ea typeface="+mn-lt"/>
                <a:cs typeface="+mn-lt"/>
              </a:rPr>
              <a:t>, </a:t>
            </a:r>
            <a:r>
              <a:rPr lang="en-GB" i="1" dirty="0">
                <a:ea typeface="+mn-lt"/>
                <a:cs typeface="+mn-lt"/>
              </a:rPr>
              <a:t>3</a:t>
            </a:r>
            <a:r>
              <a:rPr lang="en-GB" dirty="0">
                <a:ea typeface="+mn-lt"/>
                <a:cs typeface="+mn-lt"/>
              </a:rPr>
              <a:t>(3), pp.266-285.</a:t>
            </a:r>
          </a:p>
          <a:p>
            <a:pPr>
              <a:buNone/>
            </a:pPr>
            <a:r>
              <a:rPr lang="en-GB" dirty="0">
                <a:ea typeface="+mn-lt"/>
                <a:cs typeface="+mn-lt"/>
              </a:rPr>
              <a:t>11.</a:t>
            </a:r>
            <a:r>
              <a:rPr lang="en-GB" b="0" i="0" dirty="0">
                <a:solidFill>
                  <a:srgbClr val="222222"/>
                </a:solidFill>
                <a:effectLst/>
              </a:rPr>
              <a:t> Lyon, C.M., 2007. Interrogating the Concentration on the UNCRC Instead of the ECHR in the Development of Children's Rights in England?. </a:t>
            </a:r>
            <a:r>
              <a:rPr lang="en-GB" b="0" i="1" dirty="0">
                <a:solidFill>
                  <a:srgbClr val="222222"/>
                </a:solidFill>
                <a:effectLst/>
              </a:rPr>
              <a:t>Children &amp; Society</a:t>
            </a:r>
            <a:r>
              <a:rPr lang="en-GB" b="0" i="0" dirty="0">
                <a:solidFill>
                  <a:srgbClr val="222222"/>
                </a:solidFill>
                <a:effectLst/>
              </a:rPr>
              <a:t>, </a:t>
            </a:r>
            <a:r>
              <a:rPr lang="en-GB" b="0" i="1" dirty="0">
                <a:solidFill>
                  <a:srgbClr val="222222"/>
                </a:solidFill>
                <a:effectLst/>
              </a:rPr>
              <a:t>21</a:t>
            </a:r>
            <a:r>
              <a:rPr lang="en-GB" b="0" i="0" dirty="0">
                <a:solidFill>
                  <a:srgbClr val="222222"/>
                </a:solidFill>
                <a:effectLst/>
              </a:rPr>
              <a:t>(2), pp.147-153.</a:t>
            </a:r>
            <a:endParaRPr lang="en-GB" dirty="0">
              <a:ea typeface="+mn-lt"/>
              <a:cs typeface="+mn-lt"/>
            </a:endParaRPr>
          </a:p>
          <a:p>
            <a:pPr>
              <a:buNone/>
            </a:pPr>
            <a:r>
              <a:rPr lang="en-GB" dirty="0">
                <a:ea typeface="+mn-lt"/>
                <a:cs typeface="+mn-lt"/>
              </a:rPr>
              <a:t>12. MAIL BOXES. (2020). </a:t>
            </a:r>
            <a:r>
              <a:rPr lang="en-GB" i="1" dirty="0">
                <a:ea typeface="+mn-lt"/>
                <a:cs typeface="+mn-lt"/>
              </a:rPr>
              <a:t>What Is a Flyer? | MBE Australia</a:t>
            </a:r>
            <a:r>
              <a:rPr lang="en-GB" dirty="0">
                <a:ea typeface="+mn-lt"/>
                <a:cs typeface="+mn-lt"/>
              </a:rPr>
              <a:t>. [online] Available at: https://www.mbe.com.au/what-is-a-flyer/ [Accessed 17 Jun. 2022].</a:t>
            </a:r>
            <a:endParaRPr lang="en-GB" dirty="0"/>
          </a:p>
          <a:p>
            <a:pPr>
              <a:buNone/>
            </a:pPr>
            <a:r>
              <a:rPr lang="en-GB" dirty="0">
                <a:ea typeface="+mn-lt"/>
                <a:cs typeface="+mn-lt"/>
              </a:rPr>
              <a:t>13.  </a:t>
            </a:r>
            <a:r>
              <a:rPr lang="en-GB" dirty="0" err="1">
                <a:ea typeface="+mn-lt"/>
                <a:cs typeface="+mn-lt"/>
              </a:rPr>
              <a:t>PosterMyWall</a:t>
            </a:r>
            <a:r>
              <a:rPr lang="en-GB" dirty="0">
                <a:ea typeface="+mn-lt"/>
                <a:cs typeface="+mn-lt"/>
              </a:rPr>
              <a:t>. (n.d.). </a:t>
            </a:r>
            <a:r>
              <a:rPr lang="en-GB" i="1" dirty="0">
                <a:ea typeface="+mn-lt"/>
                <a:cs typeface="+mn-lt"/>
              </a:rPr>
              <a:t>Customize 108,150+ Poster Templates</a:t>
            </a:r>
            <a:r>
              <a:rPr lang="en-GB" dirty="0">
                <a:ea typeface="+mn-lt"/>
                <a:cs typeface="+mn-lt"/>
              </a:rPr>
              <a:t>. [online] </a:t>
            </a:r>
          </a:p>
          <a:p>
            <a:pPr marL="0" indent="0">
              <a:buNone/>
            </a:pPr>
            <a:r>
              <a:rPr lang="en-GB" dirty="0">
                <a:ea typeface="+mn-lt"/>
                <a:cs typeface="+mn-lt"/>
              </a:rPr>
              <a:t>  Available at: </a:t>
            </a:r>
            <a:r>
              <a:rPr lang="en-GB" dirty="0">
                <a:ea typeface="+mn-lt"/>
                <a:cs typeface="+mn-lt"/>
                <a:hlinkClick r:id="rId8"/>
              </a:rPr>
              <a:t>https://www.postermywall.com/index.php/sizes/poster-template</a:t>
            </a:r>
            <a:endParaRPr lang="en-GB" dirty="0">
              <a:ea typeface="+mn-lt"/>
              <a:cs typeface="+mn-lt"/>
            </a:endParaRPr>
          </a:p>
          <a:p>
            <a:pPr marL="0" indent="0">
              <a:buNone/>
            </a:pPr>
            <a:r>
              <a:rPr lang="en-GB" dirty="0">
                <a:ea typeface="+mn-lt"/>
                <a:cs typeface="+mn-lt"/>
              </a:rPr>
              <a:t> [Accessed 17 Jun. 2022].</a:t>
            </a:r>
            <a:endParaRPr lang="en-GB" dirty="0"/>
          </a:p>
          <a:p>
            <a:pPr>
              <a:buNone/>
            </a:pPr>
            <a:r>
              <a:rPr lang="en-GB" dirty="0">
                <a:ea typeface="+mn-lt"/>
                <a:cs typeface="+mn-lt"/>
              </a:rPr>
              <a:t>14. Sen, E. and Yurtsever, S., 2007. Difficulties experienced by families with disabled children. </a:t>
            </a:r>
            <a:r>
              <a:rPr lang="en-GB" i="1" dirty="0">
                <a:ea typeface="+mn-lt"/>
                <a:cs typeface="+mn-lt"/>
              </a:rPr>
              <a:t>Journal for Specialists in </a:t>
            </a:r>
            <a:r>
              <a:rPr lang="en-GB" i="1" dirty="0" err="1">
                <a:ea typeface="+mn-lt"/>
                <a:cs typeface="+mn-lt"/>
              </a:rPr>
              <a:t>Pediatric</a:t>
            </a:r>
            <a:r>
              <a:rPr lang="en-GB" i="1" dirty="0">
                <a:ea typeface="+mn-lt"/>
                <a:cs typeface="+mn-lt"/>
              </a:rPr>
              <a:t> Nursing</a:t>
            </a:r>
            <a:r>
              <a:rPr lang="en-GB" dirty="0">
                <a:ea typeface="+mn-lt"/>
                <a:cs typeface="+mn-lt"/>
              </a:rPr>
              <a:t>, </a:t>
            </a:r>
            <a:r>
              <a:rPr lang="en-GB" i="1" dirty="0">
                <a:ea typeface="+mn-lt"/>
                <a:cs typeface="+mn-lt"/>
              </a:rPr>
              <a:t>12</a:t>
            </a:r>
            <a:r>
              <a:rPr lang="en-GB" dirty="0">
                <a:ea typeface="+mn-lt"/>
                <a:cs typeface="+mn-lt"/>
              </a:rPr>
              <a:t>(4), pp.238-252.]</a:t>
            </a:r>
            <a:endParaRPr lang="en-US" dirty="0">
              <a:ea typeface="+mn-lt"/>
              <a:cs typeface="+mn-lt"/>
            </a:endParaRPr>
          </a:p>
          <a:p>
            <a:pPr>
              <a:buNone/>
            </a:pPr>
            <a:r>
              <a:rPr lang="en-GB" dirty="0">
                <a:ea typeface="+mn-lt"/>
                <a:cs typeface="+mn-lt"/>
              </a:rPr>
              <a:t>15. Valentine, G. &amp; J. McKendrick (1997), Children’s Outdoor Play: Exploring Parental Concerns about Children’s Safety and the Changing Nature of Childhood. </a:t>
            </a:r>
            <a:r>
              <a:rPr lang="en-GB" i="1" dirty="0" err="1">
                <a:ea typeface="+mn-lt"/>
                <a:cs typeface="+mn-lt"/>
              </a:rPr>
              <a:t>Geoforum</a:t>
            </a:r>
            <a:r>
              <a:rPr lang="en-GB" dirty="0">
                <a:ea typeface="+mn-lt"/>
                <a:cs typeface="+mn-lt"/>
              </a:rPr>
              <a:t> </a:t>
            </a:r>
            <a:r>
              <a:rPr lang="en-GB" b="1" dirty="0">
                <a:ea typeface="+mn-lt"/>
                <a:cs typeface="+mn-lt"/>
              </a:rPr>
              <a:t>28</a:t>
            </a:r>
            <a:r>
              <a:rPr lang="en-GB" dirty="0">
                <a:ea typeface="+mn-lt"/>
                <a:cs typeface="+mn-lt"/>
              </a:rPr>
              <a:t>, pp. 219– 235.</a:t>
            </a:r>
            <a:endParaRPr lang="en-US" dirty="0">
              <a:ea typeface="+mn-lt"/>
              <a:cs typeface="+mn-lt"/>
            </a:endParaRPr>
          </a:p>
          <a:p>
            <a:pPr>
              <a:buNone/>
            </a:pPr>
            <a:r>
              <a:rPr lang="en-GB" dirty="0">
                <a:ea typeface="+mn-lt"/>
                <a:cs typeface="+mn-lt"/>
              </a:rPr>
              <a:t>16.  Van Melik, R. and </a:t>
            </a:r>
            <a:r>
              <a:rPr lang="en-GB" dirty="0" err="1">
                <a:ea typeface="+mn-lt"/>
                <a:cs typeface="+mn-lt"/>
              </a:rPr>
              <a:t>Althuizen</a:t>
            </a:r>
            <a:r>
              <a:rPr lang="en-GB" dirty="0">
                <a:ea typeface="+mn-lt"/>
                <a:cs typeface="+mn-lt"/>
              </a:rPr>
              <a:t>, N., 2022. Inclusive play policies: Disabled children and their access to </a:t>
            </a:r>
            <a:r>
              <a:rPr lang="en-GB" dirty="0" err="1">
                <a:ea typeface="+mn-lt"/>
                <a:cs typeface="+mn-lt"/>
              </a:rPr>
              <a:t>dutch</a:t>
            </a:r>
            <a:r>
              <a:rPr lang="en-GB" dirty="0">
                <a:ea typeface="+mn-lt"/>
                <a:cs typeface="+mn-lt"/>
              </a:rPr>
              <a:t> playgrounds. </a:t>
            </a:r>
            <a:r>
              <a:rPr lang="en-GB" i="1" dirty="0" err="1">
                <a:ea typeface="+mn-lt"/>
                <a:cs typeface="+mn-lt"/>
              </a:rPr>
              <a:t>Tijdschrift</a:t>
            </a:r>
            <a:r>
              <a:rPr lang="en-GB" i="1" dirty="0">
                <a:ea typeface="+mn-lt"/>
                <a:cs typeface="+mn-lt"/>
              </a:rPr>
              <a:t> </a:t>
            </a:r>
            <a:r>
              <a:rPr lang="en-GB" i="1" dirty="0" err="1">
                <a:ea typeface="+mn-lt"/>
                <a:cs typeface="+mn-lt"/>
              </a:rPr>
              <a:t>voor</a:t>
            </a:r>
            <a:r>
              <a:rPr lang="en-GB" i="1" dirty="0">
                <a:ea typeface="+mn-lt"/>
                <a:cs typeface="+mn-lt"/>
              </a:rPr>
              <a:t> </a:t>
            </a:r>
            <a:r>
              <a:rPr lang="en-GB" i="1" dirty="0" err="1">
                <a:ea typeface="+mn-lt"/>
                <a:cs typeface="+mn-lt"/>
              </a:rPr>
              <a:t>economische</a:t>
            </a:r>
            <a:r>
              <a:rPr lang="en-GB" i="1" dirty="0">
                <a:ea typeface="+mn-lt"/>
                <a:cs typeface="+mn-lt"/>
              </a:rPr>
              <a:t> </a:t>
            </a:r>
            <a:r>
              <a:rPr lang="en-GB" i="1" dirty="0" err="1">
                <a:ea typeface="+mn-lt"/>
                <a:cs typeface="+mn-lt"/>
              </a:rPr>
              <a:t>en</a:t>
            </a:r>
            <a:r>
              <a:rPr lang="en-GB" i="1" dirty="0">
                <a:ea typeface="+mn-lt"/>
                <a:cs typeface="+mn-lt"/>
              </a:rPr>
              <a:t> </a:t>
            </a:r>
            <a:r>
              <a:rPr lang="en-GB" i="1" dirty="0" err="1">
                <a:ea typeface="+mn-lt"/>
                <a:cs typeface="+mn-lt"/>
              </a:rPr>
              <a:t>sociale</a:t>
            </a:r>
            <a:r>
              <a:rPr lang="en-GB" i="1" dirty="0">
                <a:ea typeface="+mn-lt"/>
                <a:cs typeface="+mn-lt"/>
              </a:rPr>
              <a:t> </a:t>
            </a:r>
            <a:r>
              <a:rPr lang="en-GB" i="1" dirty="0" err="1">
                <a:ea typeface="+mn-lt"/>
                <a:cs typeface="+mn-lt"/>
              </a:rPr>
              <a:t>geografie</a:t>
            </a:r>
            <a:r>
              <a:rPr lang="en-GB" dirty="0">
                <a:ea typeface="+mn-lt"/>
                <a:cs typeface="+mn-lt"/>
              </a:rPr>
              <a:t>, </a:t>
            </a:r>
            <a:r>
              <a:rPr lang="en-GB" i="1" dirty="0">
                <a:ea typeface="+mn-lt"/>
                <a:cs typeface="+mn-lt"/>
              </a:rPr>
              <a:t>113</a:t>
            </a:r>
            <a:r>
              <a:rPr lang="en-GB" dirty="0">
                <a:ea typeface="+mn-lt"/>
                <a:cs typeface="+mn-lt"/>
              </a:rPr>
              <a:t>(2), pp.117-130.</a:t>
            </a:r>
          </a:p>
          <a:p>
            <a:pPr>
              <a:buNone/>
            </a:pPr>
            <a:endParaRPr lang="en-GB" dirty="0">
              <a:ea typeface="+mn-lt"/>
              <a:cs typeface="+mn-lt"/>
            </a:endParaRPr>
          </a:p>
          <a:p>
            <a:pPr>
              <a:buNone/>
            </a:pPr>
            <a:endParaRPr lang="en-GB" dirty="0">
              <a:ea typeface="+mn-lt"/>
              <a:cs typeface="+mn-lt"/>
            </a:endParaRPr>
          </a:p>
          <a:p>
            <a:pPr marL="0" indent="0">
              <a:buNone/>
            </a:pPr>
            <a:endParaRPr lang="en-GB" dirty="0">
              <a:ea typeface="+mn-lt"/>
              <a:cs typeface="+mn-lt"/>
            </a:endParaRPr>
          </a:p>
          <a:p>
            <a:pPr>
              <a:buNone/>
            </a:pPr>
            <a:endParaRPr lang="en-GB" dirty="0">
              <a:ea typeface="+mn-lt"/>
              <a:cs typeface="+mn-lt"/>
            </a:endParaRPr>
          </a:p>
          <a:p>
            <a:pPr>
              <a:buNone/>
            </a:pPr>
            <a:endParaRPr lang="en-GB" dirty="0">
              <a:ea typeface="+mn-lt"/>
              <a:cs typeface="+mn-lt"/>
            </a:endParaRPr>
          </a:p>
          <a:p>
            <a:pPr>
              <a:buNone/>
            </a:pPr>
            <a:endParaRPr lang="en-GB" dirty="0">
              <a:ea typeface="+mn-lt"/>
              <a:cs typeface="+mn-lt"/>
            </a:endParaRPr>
          </a:p>
          <a:p>
            <a:pPr>
              <a:buNone/>
            </a:pPr>
            <a:endParaRPr lang="en-GB" u="sng" dirty="0">
              <a:ea typeface="+mn-lt"/>
              <a:cs typeface="+mn-lt"/>
            </a:endParaRPr>
          </a:p>
          <a:p>
            <a:pPr marL="0" indent="0">
              <a:buNone/>
            </a:pPr>
            <a:endParaRPr lang="en-GB" dirty="0">
              <a:ea typeface="+mn-lt"/>
              <a:cs typeface="+mn-lt"/>
            </a:endParaRPr>
          </a:p>
          <a:p>
            <a:pPr marL="0" indent="0">
              <a:buNone/>
            </a:pPr>
            <a:endParaRPr lang="en-GB" dirty="0">
              <a:ea typeface="+mn-lt"/>
              <a:cs typeface="+mn-lt"/>
            </a:endParaRPr>
          </a:p>
        </p:txBody>
      </p:sp>
    </p:spTree>
    <p:extLst>
      <p:ext uri="{BB962C8B-B14F-4D97-AF65-F5344CB8AC3E}">
        <p14:creationId xmlns:p14="http://schemas.microsoft.com/office/powerpoint/2010/main" val="4048249006"/>
      </p:ext>
    </p:extLst>
  </p:cSld>
  <p:clrMapOvr>
    <a:masterClrMapping/>
  </p:clrMapOvr>
</p:sld>
</file>

<file path=ppt/theme/theme1.xml><?xml version="1.0" encoding="utf-8"?>
<a:theme xmlns:a="http://schemas.openxmlformats.org/drawingml/2006/main" name="AngleLinesVTI">
  <a:themeElements>
    <a:clrScheme name="AnalogousFromDarkSeedLeftStep">
      <a:dk1>
        <a:srgbClr val="000000"/>
      </a:dk1>
      <a:lt1>
        <a:srgbClr val="FFFFFF"/>
      </a:lt1>
      <a:dk2>
        <a:srgbClr val="41242C"/>
      </a:dk2>
      <a:lt2>
        <a:srgbClr val="E8E2E6"/>
      </a:lt2>
      <a:accent1>
        <a:srgbClr val="44B762"/>
      </a:accent1>
      <a:accent2>
        <a:srgbClr val="4BB538"/>
      </a:accent2>
      <a:accent3>
        <a:srgbClr val="80B041"/>
      </a:accent3>
      <a:accent4>
        <a:srgbClr val="A5A633"/>
      </a:accent4>
      <a:accent5>
        <a:srgbClr val="C69449"/>
      </a:accent5>
      <a:accent6>
        <a:srgbClr val="B54E38"/>
      </a:accent6>
      <a:hlink>
        <a:srgbClr val="987F32"/>
      </a:hlink>
      <a:folHlink>
        <a:srgbClr val="7F7F7F"/>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2488</TotalTime>
  <Words>1816</Words>
  <Application>Microsoft Office PowerPoint</Application>
  <PresentationFormat>Widescreen</PresentationFormat>
  <Paragraphs>81</Paragraphs>
  <Slides>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Univers Condensed Light</vt:lpstr>
      <vt:lpstr>Walbaum Display Light</vt:lpstr>
      <vt:lpstr>AngleLinesVTI</vt:lpstr>
      <vt:lpstr>E-Portfolio evidence of learning comprising of 2 separate artefact items   - ARTEFACT TASK 3 elevated pitch -ARTEFACT TASK 4 flyer/leaflet</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tihulca catalina</dc:creator>
  <cp:lastModifiedBy>Catalina</cp:lastModifiedBy>
  <cp:revision>298</cp:revision>
  <dcterms:created xsi:type="dcterms:W3CDTF">2022-06-13T13:27:41Z</dcterms:created>
  <dcterms:modified xsi:type="dcterms:W3CDTF">2022-07-06T09:59:07Z</dcterms:modified>
</cp:coreProperties>
</file>