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5" r:id="rId4"/>
    <p:sldId id="257" r:id="rId5"/>
    <p:sldId id="258" r:id="rId6"/>
    <p:sldId id="263" r:id="rId7"/>
    <p:sldId id="264" r:id="rId8"/>
    <p:sldId id="259" r:id="rId9"/>
    <p:sldId id="262" r:id="rId10"/>
    <p:sldId id="260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52271-731B-4F54-B509-CA872D35F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B42E26-A8FC-92D6-BCC3-35E009FE4B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073F5-CE72-8E5B-22AC-204C580A6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E2607-0DAD-35A3-50D9-31D9F78C7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8780C-A6F5-6738-3261-B96866F7B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325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5E132-7B6D-C488-2381-DEEB66835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C08C8-1FAD-57CC-350A-C1C405BBB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6A6C2-7B7D-B9DA-7B98-F976719B6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5FC99-814D-2E5C-42E1-781DE94B1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7886B9-48D1-0514-2F1C-99D3948EE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179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8D2E7-1654-A9E4-0956-C2FAE671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A8B8EB-E2EF-FBDF-6DB1-EF5695F34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6BD27-E1D6-700A-09AA-1271746C8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B2BA46-4FAA-D0A9-D0C5-E20A4949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251407-2912-0EC7-1CA4-3B1E08DC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571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D22B1-CF14-51C9-366F-AB6784114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6CE62-F0E5-A08B-708C-6C0DA7A343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1D1983-6B66-1536-6780-83276F0F36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10EAE0-A82D-CA9D-7EB9-8CA85AC09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D86F89-23A7-FBF6-6AB4-6E3A9EF18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A5D4F-E424-BC38-6C32-89BD59EF3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92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33ED7-8C73-6B35-1E5E-094F55AF3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6CBA17-1B0B-D248-A6EC-F7CEE1ABF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622B8B-2296-A462-F295-20D5ED8626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878F4F-E21B-D1EF-56A4-83D50C8F2F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CD61B4-F647-0F85-9DCF-D5F9991E6F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F38A86-6831-D5A7-69A5-ED54D34C7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312E10-FC2A-8D7C-CF20-FAA7B2AA3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386F38-38D1-6B27-CC84-E9EC68D8F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376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C1116-69F6-CAC7-B291-699136FCE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297CFA-DB5C-0C43-BF33-4238A8DFB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3CC86A-9BF0-A11F-5828-E147C2E3A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35D5DA-06E6-4BC1-4556-D605F0874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08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B74FEC-1073-6961-7254-1FD29D6B0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37383A-C6E9-5C0E-56BF-E318E66D8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FDA71A-599B-27AB-D9E5-E45D780B7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351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13AF0-4E9C-4791-D122-804541CD3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D90DD-AB87-056F-0C07-F4F5EA70F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D47099-961E-A914-E861-D2CAD76194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B5AC0-8FED-81E5-DB65-E99BA083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EEF6A1-8E55-0444-AED5-9D025D3EA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3FDEB-2B76-3E40-24F2-D14A2A458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602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321A5-3B81-CC55-9420-B0E2B077F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D58C6A-5967-3335-F5B3-ECDF8FE1ED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93F62C-277E-C4C2-BC56-C118C70295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9B2215-A7E7-6CB0-E44A-E0017CAD5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7490B3-5C0A-9B2C-F32D-41EE18C5F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BA8871-3BEF-18A5-EC8D-DEEA7D730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943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A16D3-3383-C1CB-729E-5BFBDC131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4A491B-E87E-AC26-465A-82D7CE85EA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F4F56-7AC5-F790-C53E-F6CD55EB8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A8D9D0-47BC-A5F4-039F-31585371E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C7E40-D2A7-8C64-CC0B-16516E775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7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326F62-EFF1-5BF8-14A7-71BA509123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4A4425-5169-479B-E558-958051A845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53AED-69CA-8A68-13E1-0D933EF76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34A97-6D17-42BE-9C54-3437AE36D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5F6200-1AB5-3651-4412-4EECFD06C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6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7BE088-E963-A4F6-E2CB-91DF011F3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97FF14-D68B-FF08-907B-D37AF4FFAF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B8C183-1F8A-8CE7-FB20-A84E039D61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927F4F-FF9A-4D9A-B960-0C5966956E95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CFF4-AEDF-2A46-E373-75F45BDFA0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FAB22-999A-4D60-3855-1CD8F0D61A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F4A0B4-1ABC-45AE-9A69-078A0BE2A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976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white dresses&#10;&#10;Description automatically generated">
            <a:extLst>
              <a:ext uri="{FF2B5EF4-FFF2-40B4-BE49-F238E27FC236}">
                <a16:creationId xmlns:a16="http://schemas.microsoft.com/office/drawing/2014/main" id="{ED965F72-97FE-54C5-013F-60C65C367A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8" t="768" b="8324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0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074C0-7EA9-9BC4-4752-CCD8D6F7E2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</a:rPr>
              <a:t>Queer Acceptance Within Haitian Vodou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4AD86F-1B13-654A-4622-D98C71EA3C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Aria Anderson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8466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8FD84-26F4-EB2D-1989-F51F097F9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433" y="717094"/>
            <a:ext cx="5490582" cy="7302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Gender, Sex, and Sexuality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90491-91E3-5CB7-A4C3-C7B58F317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0432" y="1773238"/>
            <a:ext cx="5515567" cy="436766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Sex</a:t>
            </a:r>
            <a:r>
              <a:rPr lang="en-US" sz="2000" dirty="0">
                <a:solidFill>
                  <a:schemeClr val="bg1"/>
                </a:solidFill>
              </a:rPr>
              <a:t> – often refers to the anatomy or physiology of a body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Gender identity </a:t>
            </a:r>
            <a:r>
              <a:rPr lang="en-US" sz="2000" dirty="0">
                <a:solidFill>
                  <a:schemeClr val="bg1"/>
                </a:solidFill>
              </a:rPr>
              <a:t>– refers to one’s subjective sense of self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Sexuality</a:t>
            </a:r>
            <a:r>
              <a:rPr lang="en-US" sz="2000" dirty="0">
                <a:solidFill>
                  <a:schemeClr val="bg1"/>
                </a:solidFill>
              </a:rPr>
              <a:t> – refers to physical and emotional attraction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Gayle Rubin (1984) describes gender and sexuality as 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Compliance with sexual and gender norms are rewarded whilst nonconformity is punished</a:t>
            </a:r>
          </a:p>
        </p:txBody>
      </p:sp>
      <p:pic>
        <p:nvPicPr>
          <p:cNvPr id="5" name="Picture 4" descr="A group of people with different faces&#10;&#10;Description automatically generated">
            <a:extLst>
              <a:ext uri="{FF2B5EF4-FFF2-40B4-BE49-F238E27FC236}">
                <a16:creationId xmlns:a16="http://schemas.microsoft.com/office/drawing/2014/main" id="{37DF2885-B6BA-39EA-C641-3E26C9406A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64"/>
          <a:stretch/>
        </p:blipFill>
        <p:spPr>
          <a:xfrm>
            <a:off x="7115176" y="115193"/>
            <a:ext cx="4950618" cy="6627614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C65C03C-3F17-45DC-A1B9-35ACA4339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15176" y="115193"/>
            <a:ext cx="0" cy="6627614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A4A161CC-6DC5-4863-B213-94529D6E0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482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AA3F2-82CD-1FBC-D985-3AAC0524F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Heteronormativity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BB63A3-A8EA-C1E4-1731-50BDF8B8E5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7768" y="2054918"/>
            <a:ext cx="4586513" cy="337072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A hegemonic system of norms and ideals that asserts heterosexuality as normal and natural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Thus, homosexuality is deemed abnormal and unnatural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This is illustrated in Gayle Rubin’s (1984) “charmed circle”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It demonstrates the binary system upheld by heteronormativity of “good” versus “bad” sexuality</a:t>
            </a: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circular chart with text&#10;&#10;Description automatically generated">
            <a:extLst>
              <a:ext uri="{FF2B5EF4-FFF2-40B4-BE49-F238E27FC236}">
                <a16:creationId xmlns:a16="http://schemas.microsoft.com/office/drawing/2014/main" id="{74DF18F5-934A-3745-1EC1-99A9B3F3AB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08"/>
          <a:stretch/>
        </p:blipFill>
        <p:spPr>
          <a:xfrm>
            <a:off x="6641825" y="124739"/>
            <a:ext cx="5227216" cy="6608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7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5B19E4-0108-41C4-8DB1-11BAE0B4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AA3F2-82CD-1FBC-D985-3AAC0524F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337" y="483112"/>
            <a:ext cx="10759068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Subverting Sexual and Gender Norms</a:t>
            </a:r>
          </a:p>
        </p:txBody>
      </p:sp>
      <p:pic>
        <p:nvPicPr>
          <p:cNvPr id="6" name="Content Placeholder 5" descr="A person holding a sign&#10;&#10;Description automatically generated">
            <a:extLst>
              <a:ext uri="{FF2B5EF4-FFF2-40B4-BE49-F238E27FC236}">
                <a16:creationId xmlns:a16="http://schemas.microsoft.com/office/drawing/2014/main" id="{9CBFB140-45B5-375F-D860-BFD640A98D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337" y="2766122"/>
            <a:ext cx="5753102" cy="3236119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EA14AE1-71AB-4B18-826E-F563FF428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2916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17920" y="2026340"/>
            <a:ext cx="597408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BB63A3-A8EA-C1E4-1731-50BDF8B8E5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36915" y="3053440"/>
            <a:ext cx="4635609" cy="266148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Judith Butler (1999) suggests there is no essence of gender beyond our expressions of it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Gender is a social construct that perpetuates heteronormativity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Butler suggests homosexuality subverts the gender binary as it falls outside of heteronormative norms</a:t>
            </a:r>
          </a:p>
        </p:txBody>
      </p:sp>
    </p:spTree>
    <p:extLst>
      <p:ext uri="{BB962C8B-B14F-4D97-AF65-F5344CB8AC3E}">
        <p14:creationId xmlns:p14="http://schemas.microsoft.com/office/powerpoint/2010/main" val="2919501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FA6133-8B92-380B-0198-D90F4BB858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7098" y="2254732"/>
            <a:ext cx="4707671" cy="234853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bg1"/>
                </a:solidFill>
              </a:rPr>
              <a:t>Drousioti</a:t>
            </a:r>
            <a:r>
              <a:rPr lang="en-US" sz="2000" dirty="0">
                <a:solidFill>
                  <a:schemeClr val="bg1"/>
                </a:solidFill>
              </a:rPr>
              <a:t> (2021) criticizes Butler’s claim that homosexuality subverts the gender binary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She claims that bisexuality more so subverts sexual and gender binarism as it maintains no sex nor gender based criteria for choosing a partner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61F2F60-14E3-4196-B7CE-175E46F04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461" y="11596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group of people hugging&#10;&#10;Description automatically generated">
            <a:extLst>
              <a:ext uri="{FF2B5EF4-FFF2-40B4-BE49-F238E27FC236}">
                <a16:creationId xmlns:a16="http://schemas.microsoft.com/office/drawing/2014/main" id="{88829850-02BD-54BC-D135-40E408F470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1" r="3591"/>
          <a:stretch/>
        </p:blipFill>
        <p:spPr>
          <a:xfrm>
            <a:off x="6096000" y="1588200"/>
            <a:ext cx="5342878" cy="360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479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5B19E4-0108-41C4-8DB1-11BAE0B4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AA3F2-82CD-1FBC-D985-3AAC0524F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337" y="483112"/>
            <a:ext cx="10759068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Homosexuality in Haiti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EA14AE1-71AB-4B18-826E-F563FF428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2916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17920" y="2026340"/>
            <a:ext cx="597408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BB63A3-A8EA-C1E4-1731-50BDF8B8E5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2614" y="3023746"/>
            <a:ext cx="8190881" cy="266148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Discrimination based on sexual orientation, gender identity, or sex characteristics is not prohibited by law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This results in extreme punishment for deviating against sexual and gender norms, such as physical violence and sexual assault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There is no legal protection for sexual and gender minorities</a:t>
            </a:r>
          </a:p>
        </p:txBody>
      </p:sp>
    </p:spTree>
    <p:extLst>
      <p:ext uri="{BB962C8B-B14F-4D97-AF65-F5344CB8AC3E}">
        <p14:creationId xmlns:p14="http://schemas.microsoft.com/office/powerpoint/2010/main" val="3891414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3C6CB-EAFF-4233-B0D0-00C8F0284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12720"/>
            <a:ext cx="4394200" cy="132343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Haitian Vodou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1863CF-77EF-6885-2D23-1CD0B2A99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736159"/>
            <a:ext cx="4394200" cy="4566318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Haitian Vodou is an African Diaspora religion</a:t>
            </a:r>
          </a:p>
          <a:p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Vodouyizan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believe in one God (</a:t>
            </a:r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Bondye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) but serve a number of spirits (</a:t>
            </a:r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lwa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)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The </a:t>
            </a:r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lwa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act as a bridge between </a:t>
            </a:r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vodouyizan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and God, between earth and the spirit realm</a:t>
            </a:r>
          </a:p>
          <a:p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Vodouyizan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hold ceremonies and practice “spiritual mounting” as a means of communication with the </a:t>
            </a:r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lwa</a:t>
            </a:r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Sexual and gender minorities are generally accepted within vodou</a:t>
            </a:r>
          </a:p>
        </p:txBody>
      </p:sp>
      <p:pic>
        <p:nvPicPr>
          <p:cNvPr id="5" name="Content Placeholder 4" descr="A painting of people dancing in a room&#10;&#10;Description automatically generated">
            <a:extLst>
              <a:ext uri="{FF2B5EF4-FFF2-40B4-BE49-F238E27FC236}">
                <a16:creationId xmlns:a16="http://schemas.microsoft.com/office/drawing/2014/main" id="{60E2C566-991F-78EA-E2CD-E387E38377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0" r="19257" b="1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0227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1EF7155B-1413-593B-C3F4-304CCE911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2456" y="997144"/>
            <a:ext cx="4391024" cy="1347502"/>
          </a:xfrm>
        </p:spPr>
        <p:txBody>
          <a:bodyPr anchor="t">
            <a:normAutofit/>
          </a:bodyPr>
          <a:lstStyle/>
          <a:p>
            <a:r>
              <a:rPr lang="en-GB" sz="3800" i="0" u="none" strike="noStrike" dirty="0" err="1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Ezili</a:t>
            </a:r>
            <a:r>
              <a:rPr lang="en-GB" sz="3800" b="1" i="0" u="none" strike="noStrike" dirty="0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 </a:t>
            </a:r>
            <a:r>
              <a:rPr lang="en-GB" sz="3800" i="0" u="none" strike="noStrike" dirty="0" err="1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Dantò</a:t>
            </a:r>
            <a:endParaRPr lang="en-GB" sz="3800" dirty="0">
              <a:solidFill>
                <a:schemeClr val="bg1"/>
              </a:solidFill>
              <a:latin typeface="Aptos Display" panose="020B0004020202020204" pitchFamily="34" charset="0"/>
            </a:endParaRPr>
          </a:p>
        </p:txBody>
      </p:sp>
      <p:pic>
        <p:nvPicPr>
          <p:cNvPr id="5" name="Content Placeholder 4" descr="A table with religious objects and candles&#10;&#10;Description automatically generated">
            <a:extLst>
              <a:ext uri="{FF2B5EF4-FFF2-40B4-BE49-F238E27FC236}">
                <a16:creationId xmlns:a16="http://schemas.microsoft.com/office/drawing/2014/main" id="{D3AEB7CC-E50B-226E-935E-C7467C5DA9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54" r="15314"/>
          <a:stretch/>
        </p:blipFill>
        <p:spPr>
          <a:xfrm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1" name="Content Placeholder 8">
            <a:extLst>
              <a:ext uri="{FF2B5EF4-FFF2-40B4-BE49-F238E27FC236}">
                <a16:creationId xmlns:a16="http://schemas.microsoft.com/office/drawing/2014/main" id="{1B321E07-362D-7EA8-CCA1-8814058A6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2454" y="1966529"/>
            <a:ext cx="4391024" cy="3805354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Protector of women, children, the LGBTQ+ community, the oppressed and abused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She corresponds with the Black Madonna of </a:t>
            </a:r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Częstochowa</a:t>
            </a:r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She is a nurturing and protective mother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She is also an angry, fearful, and passionate lover</a:t>
            </a:r>
          </a:p>
        </p:txBody>
      </p:sp>
    </p:spTree>
    <p:extLst>
      <p:ext uri="{BB962C8B-B14F-4D97-AF65-F5344CB8AC3E}">
        <p14:creationId xmlns:p14="http://schemas.microsoft.com/office/powerpoint/2010/main" val="3898700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78433DA-D364-2CA3-695B-09446E8F0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695" y="1795195"/>
            <a:ext cx="4707671" cy="3267609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The Madonna Whore Complex - a phenomenon which categorizes women as either a virginal Madonna or a promiscuous whore</a:t>
            </a:r>
          </a:p>
          <a:p>
            <a:r>
              <a:rPr lang="en-US" sz="2000" dirty="0" err="1">
                <a:solidFill>
                  <a:schemeClr val="bg1"/>
                </a:solidFill>
              </a:rPr>
              <a:t>Ezili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Dantò’s</a:t>
            </a:r>
            <a:r>
              <a:rPr lang="en-US" sz="2000" dirty="0">
                <a:solidFill>
                  <a:schemeClr val="bg1"/>
                </a:solidFill>
              </a:rPr>
              <a:t> seemingly contradictory characteristics challenge binary systems</a:t>
            </a:r>
          </a:p>
          <a:p>
            <a:r>
              <a:rPr lang="en-US" sz="2000" dirty="0">
                <a:solidFill>
                  <a:schemeClr val="bg1"/>
                </a:solidFill>
              </a:rPr>
              <a:t>Her sexuality subverts sexual and gender norms which could be liberating for those who serve her</a:t>
            </a:r>
          </a:p>
        </p:txBody>
      </p:sp>
      <p:pic>
        <p:nvPicPr>
          <p:cNvPr id="5" name="Content Placeholder 4" descr="A collage of women with a person in a garment&#10;&#10;Description automatically generated">
            <a:extLst>
              <a:ext uri="{FF2B5EF4-FFF2-40B4-BE49-F238E27FC236}">
                <a16:creationId xmlns:a16="http://schemas.microsoft.com/office/drawing/2014/main" id="{53512B48-F139-BAE6-ED71-33283429B3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0600" y="1569861"/>
            <a:ext cx="5456298" cy="3642078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61F2F60-14E3-4196-B7CE-175E46F04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461" y="11596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862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00D473-2A38-56AC-B15E-6C6C22488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7800" y="448721"/>
            <a:ext cx="4713997" cy="1225650"/>
          </a:xfrm>
        </p:spPr>
        <p:txBody>
          <a:bodyPr anchor="b">
            <a:normAutofit/>
          </a:bodyPr>
          <a:lstStyle/>
          <a:p>
            <a:r>
              <a:rPr lang="en-GB" sz="3800" dirty="0">
                <a:solidFill>
                  <a:schemeClr val="bg1"/>
                </a:solidFill>
              </a:rPr>
              <a:t>Papa </a:t>
            </a:r>
            <a:r>
              <a:rPr lang="en-GB" sz="3800" dirty="0" err="1">
                <a:solidFill>
                  <a:schemeClr val="bg1"/>
                </a:solidFill>
              </a:rPr>
              <a:t>Gede</a:t>
            </a:r>
            <a:endParaRPr lang="en-GB" sz="3800" dirty="0">
              <a:solidFill>
                <a:schemeClr val="bg1"/>
              </a:solidFill>
            </a:endParaRPr>
          </a:p>
        </p:txBody>
      </p:sp>
      <p:pic>
        <p:nvPicPr>
          <p:cNvPr id="5" name="Content Placeholder 4" descr="A painting of a person in a body&#10;&#10;Description automatically generated">
            <a:extLst>
              <a:ext uri="{FF2B5EF4-FFF2-40B4-BE49-F238E27FC236}">
                <a16:creationId xmlns:a16="http://schemas.microsoft.com/office/drawing/2014/main" id="{E7AD4F3A-7C92-38C6-5787-F6BA9E2473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80" y="0"/>
            <a:ext cx="5417820" cy="685800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C44D685-AABA-520F-04F6-F02CB784F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7800" y="1909192"/>
            <a:ext cx="4713997" cy="3647710"/>
          </a:xfrm>
        </p:spPr>
        <p:txBody>
          <a:bodyPr>
            <a:normAutofit/>
          </a:bodyPr>
          <a:lstStyle/>
          <a:p>
            <a:r>
              <a:rPr lang="en-US" sz="2000" dirty="0" err="1">
                <a:solidFill>
                  <a:schemeClr val="bg1"/>
                </a:solidFill>
              </a:rPr>
              <a:t>Lwa</a:t>
            </a:r>
            <a:r>
              <a:rPr lang="en-US" sz="2000" dirty="0">
                <a:solidFill>
                  <a:schemeClr val="bg1"/>
                </a:solidFill>
              </a:rPr>
              <a:t> of death, sex, and </a:t>
            </a:r>
            <a:r>
              <a:rPr lang="en-US" sz="2000" dirty="0" err="1">
                <a:solidFill>
                  <a:schemeClr val="bg1"/>
                </a:solidFill>
              </a:rPr>
              <a:t>humour</a:t>
            </a:r>
            <a:r>
              <a:rPr lang="en-US" sz="2000" dirty="0">
                <a:solidFill>
                  <a:schemeClr val="bg1"/>
                </a:solidFill>
              </a:rPr>
              <a:t>, with a license to break social rules</a:t>
            </a:r>
          </a:p>
          <a:p>
            <a:r>
              <a:rPr lang="en-US" sz="2000" dirty="0">
                <a:solidFill>
                  <a:schemeClr val="bg1"/>
                </a:solidFill>
              </a:rPr>
              <a:t>He is highly sexual, rude, and impulsive</a:t>
            </a:r>
          </a:p>
          <a:p>
            <a:r>
              <a:rPr lang="en-US" sz="2000" dirty="0">
                <a:solidFill>
                  <a:schemeClr val="bg1"/>
                </a:solidFill>
              </a:rPr>
              <a:t>In this way he subverts norms and expectations upheld by society</a:t>
            </a:r>
          </a:p>
          <a:p>
            <a:r>
              <a:rPr lang="en-US" sz="2000" dirty="0">
                <a:solidFill>
                  <a:schemeClr val="bg1"/>
                </a:solidFill>
              </a:rPr>
              <a:t>He allows </a:t>
            </a:r>
            <a:r>
              <a:rPr lang="en-US" sz="2000" dirty="0" err="1">
                <a:solidFill>
                  <a:schemeClr val="bg1"/>
                </a:solidFill>
              </a:rPr>
              <a:t>vodouyizan</a:t>
            </a:r>
            <a:r>
              <a:rPr lang="en-US" sz="2000" dirty="0">
                <a:solidFill>
                  <a:schemeClr val="bg1"/>
                </a:solidFill>
              </a:rPr>
              <a:t> to lose control which ultimately empowers them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4536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375B19E4-0108-41C4-8DB1-11BAE0B4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 descr="A painting of people dancing in a forest&#10;&#10;Description automatically generated">
            <a:extLst>
              <a:ext uri="{FF2B5EF4-FFF2-40B4-BE49-F238E27FC236}">
                <a16:creationId xmlns:a16="http://schemas.microsoft.com/office/drawing/2014/main" id="{5C629D29-FB36-A461-7303-034E6ED0BE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37" y="1282663"/>
            <a:ext cx="5753102" cy="4559333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EA14AE1-71AB-4B18-826E-F563FF428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2916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17920" y="2026340"/>
            <a:ext cx="597408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78433DA-D364-2CA3-695B-09446E8F0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19" y="2400304"/>
            <a:ext cx="5669281" cy="3441692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Sexuality and gender is political</a:t>
            </a:r>
          </a:p>
          <a:p>
            <a:r>
              <a:rPr lang="en-US" sz="2000" dirty="0">
                <a:solidFill>
                  <a:schemeClr val="bg1"/>
                </a:solidFill>
              </a:rPr>
              <a:t>Deviation from heteronormative ideals subverts sexual and gender binarism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This is important as it challenges limits and constraints put on individuals</a:t>
            </a:r>
          </a:p>
          <a:p>
            <a:r>
              <a:rPr lang="en-US" sz="2000" dirty="0">
                <a:solidFill>
                  <a:schemeClr val="bg1"/>
                </a:solidFill>
              </a:rPr>
              <a:t>Although Haiti is generally a homophobic country, Haitian Vodou offers a space of acceptance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This is because the </a:t>
            </a:r>
            <a:r>
              <a:rPr lang="en-US" sz="2000" dirty="0" err="1">
                <a:solidFill>
                  <a:schemeClr val="bg1"/>
                </a:solidFill>
              </a:rPr>
              <a:t>lwa</a:t>
            </a:r>
            <a:r>
              <a:rPr lang="en-US" sz="2000" dirty="0">
                <a:solidFill>
                  <a:schemeClr val="bg1"/>
                </a:solidFill>
              </a:rPr>
              <a:t> subvert sexual and gender binarism and empower the </a:t>
            </a:r>
            <a:r>
              <a:rPr lang="en-US" sz="2000" dirty="0" err="1">
                <a:solidFill>
                  <a:schemeClr val="bg1"/>
                </a:solidFill>
              </a:rPr>
              <a:t>vodouyizan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86F758-2572-A755-6920-5F66C95216FB}"/>
              </a:ext>
            </a:extLst>
          </p:cNvPr>
          <p:cNvSpPr txBox="1"/>
          <p:nvPr/>
        </p:nvSpPr>
        <p:spPr>
          <a:xfrm>
            <a:off x="6292645" y="1282663"/>
            <a:ext cx="551643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00" dirty="0">
                <a:solidFill>
                  <a:schemeClr val="bg1"/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405232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AA3F2-82CD-1FBC-D985-3AAC0524F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Bibliography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BB63A3-A8EA-C1E4-1731-50BDF8B8E5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1873" y="1956235"/>
            <a:ext cx="11048426" cy="3957916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Brown, K.M. (2010)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Mama Lola: a vodou priestess in Brooklyn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New ed. Berkeley, Calif.: University of California Press.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Brownlee, B. (2022)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Psychology of the Madonna Whore Complex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Modern Intimacy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Available at: https://www.modernintimacy.com/the-psychology-of-the-madonna-whore-complex/ (Accessed: 17 April 2024).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Butler, J. (1999)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Gender Trouble: Feminism and the Subversion of Identity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First issued in hardback. New York London: Routledge, Taylor &amp; Francis Group (Routledge classics).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Drousioti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K. (2021) ‘Does Judith Butler subvert gender binarism? Let’s talk about sex(</a:t>
            </a: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ual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dipoles)’,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Journal of Bisexuality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21(1), pp. 94–112. Available at: https://doi.org/10.1080/15299716.2020.1870055.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Fernández Olmos, M. and </a:t>
            </a: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Paravisini-Gebert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L. (eds) (2000)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Sacred Possessions: Vodou, Santería, </a:t>
            </a:r>
            <a:r>
              <a:rPr lang="en-GB" sz="1800" b="0" i="1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Obeah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and the Caribbean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3. paperback printing. New Brunswick, NJ: Rutgers Univ. Press.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Kingsbury, K. and </a:t>
            </a: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Chesnut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R.A. (2019) ‘In Her Own Image: Slave Women and the Re-imagining of the Polish Black Madonna as </a:t>
            </a: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Ezili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Dantò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the Fierce Female </a:t>
            </a: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Lwa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of Haitian Vodou’,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International Journal of Latin American Religions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3(1), pp. 212–232. Available at: https://doi.org/10.1007/s41603-019-00071-5.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McAlister, E.A. (2000) ‘Love, Sex, and Gender Embodied: The Spirits of </a:t>
            </a: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Hatian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Vodou’,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Elizabeth McAlister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[Preprint]. Available at: https://www.academia.edu/392136/Love_Sex_and_Gender_Embodied_The_Spirits_of_Hatian_Vodou (Accessed: 18 April 2024).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Rahill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G.J.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et al.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(2020) ‘Experiences of sexual and gender minorities in an urban enclave of Haiti: despised, beaten, stoned, stabbed, shot and raped’,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Culture, Health &amp; Sexuality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22(6), pp. 690–704. Available at: https://doi.org/10.1080/13691058.2019.1628305.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Robinson, B.A. (2016) ‘Heteronormativity and Homonormativity’, in A. Wong et al. (eds)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Wiley Blackwell </a:t>
            </a:r>
            <a:r>
              <a:rPr lang="en-GB" sz="1800" b="0" i="1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Encyclopedia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of Gender and Sexuality Studies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1st </a:t>
            </a:r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Wiley, pp. 1–3. Available at: https://doi.org/10.1002/9781118663219.wbegss013.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Rubin, G. (1984) ‘Thinking Sex: Notes for a Radical Theory of the Politics of Sexuality’, in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From Gender to Sexuality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U.S. Department of State (2022) ‘2022 Country Reports on Human Rights Practices: Haiti’,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United States Department of State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Available at: https://www.state.gov/reports/2022-country-reports-on-human-rights-practices/haiti/ (Accessed: 17 April 2024).</a:t>
            </a:r>
            <a:endParaRPr lang="en-GB" sz="2400" b="0" dirty="0">
              <a:solidFill>
                <a:schemeClr val="bg1"/>
              </a:solidFill>
              <a:effectLst/>
            </a:endParaRPr>
          </a:p>
          <a:p>
            <a:r>
              <a:rPr lang="en-GB" sz="1800" b="0" i="0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Viddal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G. (2023) ‘Vodou and Voodoo as Alternative Religion’, </a:t>
            </a:r>
            <a:r>
              <a:rPr lang="en-GB" sz="1800" b="0" i="1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Nova </a:t>
            </a:r>
            <a:r>
              <a:rPr lang="en-GB" sz="1800" b="0" i="1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Religio</a:t>
            </a:r>
            <a:r>
              <a:rPr lang="en-GB" sz="1800" b="0" i="0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26(4), pp. 1–7. Available at: https://doi.org/10.1525/nr.2023.26.4.1.</a:t>
            </a:r>
            <a:endParaRPr lang="en-US" sz="2000" dirty="0">
              <a:solidFill>
                <a:schemeClr val="bg1"/>
              </a:solidFill>
            </a:endParaRP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7926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AA3F2-82CD-1FBC-D985-3AAC0524F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Image References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BB63A3-A8EA-C1E4-1731-50BDF8B8E5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1873" y="2318118"/>
            <a:ext cx="11028761" cy="33141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tabLst>
                <a:tab pos="1013460" algn="l"/>
              </a:tabLst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Keith, S, 2023, Haitian Vodou Ceremony, Photograph, https://www.bkmag.com/2023/08/22/inside-a-haitian-vodou-ceremony-in-south-brooklyn/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Jacques-Richard, C, date unknown, Vodou Ceremony 1960’s, Painting, https://haitianartsociety.org/chery-vodou-ceremony-1960s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Mark, N, 2021, Madonna Whore Complex, Graphic, https://grainofsaltmag.com/who-am-i-the-madonna-or-the-whore/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013460" algn="l"/>
              </a:tabLst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Neville, N, 2002, Bisexual Couple, Graphic, https://www.glamourmagazine.co.uk/article/bicurious-offensive-term-biphobia-bisexuality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Paul, D, 2001, Four </a:t>
            </a:r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Lwas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Painting, https://haitianartsociety.org/dieuseul-paul-four-lwas-2001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Robuste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F, date unknown, Vodou Ceremony Ritual, Painting, </a:t>
            </a:r>
            <a:r>
              <a:rPr lang="en-GB" sz="12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https://stokeshaitianart.com/product/vodou-ceremony-ritual/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Rubin, G, 1984, The Charmed Circle, Graphic, https://pearwaldorf.tumblr.com/post/112425274662/scenicroutes-okay-heres-the-problem-with-mogai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Siuda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T, 2019, </a:t>
            </a:r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Ezili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Dantò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Altar, Photograph, https://twitter.com/tamarasiuda/status/1168028983910260736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VOA, 2020, Protestor with a sign, Photograph, https://www.voanews.com/a/americas_haiti-more-lgbt-friendly-penal-code-prompts-outcry-pulpit/6193297.html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013460" algn="l"/>
              </a:tabLst>
            </a:pPr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Zéphirin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F, 2007, Wedding of </a:t>
            </a:r>
            <a:r>
              <a:rPr lang="en-GB" sz="12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Damballah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Painting, https://www.nottinghamcontemporary.org/whats-on/kafou-haiti-art-and-vodou/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3666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</TotalTime>
  <Words>1304</Words>
  <Application>Microsoft Office PowerPoint</Application>
  <PresentationFormat>Widescreen</PresentationFormat>
  <Paragraphs>72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Open Sans</vt:lpstr>
      <vt:lpstr>Times New Roman</vt:lpstr>
      <vt:lpstr>Office Theme</vt:lpstr>
      <vt:lpstr>Queer Acceptance Within Haitian Vodou</vt:lpstr>
      <vt:lpstr>Gender, Sex, and Sexuality</vt:lpstr>
      <vt:lpstr>Heteronormativity</vt:lpstr>
      <vt:lpstr>Subverting Sexual and Gender Norms</vt:lpstr>
      <vt:lpstr>PowerPoint Presentation</vt:lpstr>
      <vt:lpstr>Homosexuality in Haiti</vt:lpstr>
      <vt:lpstr>Haitian Vodou</vt:lpstr>
      <vt:lpstr>Ezili Dantò</vt:lpstr>
      <vt:lpstr>PowerPoint Presentation</vt:lpstr>
      <vt:lpstr>Papa Gede</vt:lpstr>
      <vt:lpstr>PowerPoint Presentation</vt:lpstr>
      <vt:lpstr>Bibliography</vt:lpstr>
      <vt:lpstr>Image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Gender, Sex, and Sexuality Within Haitian Vodou</dc:title>
  <dc:creator>Aria Anderson</dc:creator>
  <cp:lastModifiedBy>Aria Anderson</cp:lastModifiedBy>
  <cp:revision>25</cp:revision>
  <dcterms:created xsi:type="dcterms:W3CDTF">2024-04-18T20:06:13Z</dcterms:created>
  <dcterms:modified xsi:type="dcterms:W3CDTF">2024-04-21T08:58:27Z</dcterms:modified>
</cp:coreProperties>
</file>