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313" r:id="rId3"/>
    <p:sldId id="308" r:id="rId4"/>
    <p:sldId id="309" r:id="rId5"/>
    <p:sldId id="314" r:id="rId6"/>
    <p:sldId id="310" r:id="rId7"/>
    <p:sldId id="31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3" d="100"/>
          <a:sy n="103" d="100"/>
        </p:scale>
        <p:origin x="126" y="348"/>
      </p:cViewPr>
      <p:guideLst/>
    </p:cSldViewPr>
  </p:slideViewPr>
  <p:notesTextViewPr>
    <p:cViewPr>
      <p:scale>
        <a:sx n="1" d="1"/>
        <a:sy n="1" d="1"/>
      </p:scale>
      <p:origin x="0" y="0"/>
    </p:cViewPr>
  </p:notesText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135618-0437-4088-85EA-57ABACCE07E6}" type="datetimeFigureOut">
              <a:rPr lang="en-GB" smtClean="0"/>
              <a:t>08/07/2020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03A8E2-264A-4B4F-B8CD-23A5C02E4149}" type="slidenum">
              <a:rPr lang="en-GB" smtClean="0"/>
              <a:t>‹#›</a:t>
            </a:fld>
            <a:endParaRPr lang="en-GB"/>
          </a:p>
        </p:txBody>
      </p:sp>
    </p:spTree>
    <p:extLst>
      <p:ext uri="{BB962C8B-B14F-4D97-AF65-F5344CB8AC3E}">
        <p14:creationId xmlns:p14="http://schemas.microsoft.com/office/powerpoint/2010/main" val="839533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study.com/academy/lesson/chemoreceptors-definition-location-function.html"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cardiovascular </a:t>
            </a:r>
            <a:r>
              <a:rPr lang="en-US" dirty="0" err="1"/>
              <a:t>centre</a:t>
            </a:r>
            <a:r>
              <a:rPr lang="en-US" dirty="0"/>
              <a:t> is a part of the human brain responsible for the regulation of the rate at which the heart beats through the nervous and endocrine systems. It is found in the </a:t>
            </a:r>
            <a:r>
              <a:rPr lang="en-US" b="1" dirty="0"/>
              <a:t>medulla oblongata</a:t>
            </a:r>
            <a:r>
              <a:rPr lang="en-US" dirty="0"/>
              <a:t>.</a:t>
            </a:r>
          </a:p>
          <a:p>
            <a:endParaRPr lang="en-US" dirty="0"/>
          </a:p>
          <a:p>
            <a:r>
              <a:rPr lang="en-GB" dirty="0"/>
              <a:t>Chemo receptors </a:t>
            </a:r>
            <a:r>
              <a:rPr lang="en-GB" dirty="0">
                <a:hlinkClick r:id="rId3"/>
              </a:rPr>
              <a:t>https://study.com/academy/lesson/chemoreceptors-definition-location-function.html</a:t>
            </a:r>
            <a:endParaRPr lang="en-GB" dirty="0"/>
          </a:p>
          <a:p>
            <a:endParaRPr lang="en-GB" dirty="0"/>
          </a:p>
          <a:p>
            <a:endParaRPr lang="en-GB" dirty="0"/>
          </a:p>
          <a:p>
            <a:r>
              <a:rPr lang="en-US" dirty="0"/>
              <a:t>Both part of the </a:t>
            </a:r>
            <a:r>
              <a:rPr lang="en-US" b="1" dirty="0"/>
              <a:t>autonomic nervous system</a:t>
            </a:r>
            <a:r>
              <a:rPr lang="en-US" dirty="0"/>
              <a:t>, the sympathetic and parasympathetic nervous systems work </a:t>
            </a:r>
            <a:r>
              <a:rPr lang="en-US" b="1" dirty="0"/>
              <a:t>involuntarily</a:t>
            </a:r>
            <a:r>
              <a:rPr lang="en-US" dirty="0"/>
              <a:t>. </a:t>
            </a:r>
            <a:r>
              <a:rPr lang="en-US" b="1" dirty="0"/>
              <a:t>Sympathetic</a:t>
            </a:r>
            <a:r>
              <a:rPr lang="en-US" dirty="0"/>
              <a:t> is responsible for the response commonly referred to as "fight or flight," while parasympathetic is referred to as "rest and digest.".</a:t>
            </a:r>
          </a:p>
          <a:p>
            <a:endParaRPr lang="en-US" dirty="0"/>
          </a:p>
          <a:p>
            <a:r>
              <a:rPr lang="en-US" dirty="0"/>
              <a:t>Baroreceptors (or archaically, </a:t>
            </a:r>
            <a:r>
              <a:rPr lang="en-US" dirty="0" err="1"/>
              <a:t>pressoreceptors</a:t>
            </a:r>
            <a:r>
              <a:rPr lang="en-US" dirty="0"/>
              <a:t>) are sensors located in the carotid sinus (at the bifurcation of external and internal carotids) and in the aortic arch. They sense the blood pressure and relay the information to the brain, so that a proper blood pressure can be maintained.</a:t>
            </a:r>
            <a:endParaRPr lang="en-GB" dirty="0"/>
          </a:p>
        </p:txBody>
      </p:sp>
      <p:sp>
        <p:nvSpPr>
          <p:cNvPr id="4" name="Slide Number Placeholder 3"/>
          <p:cNvSpPr>
            <a:spLocks noGrp="1"/>
          </p:cNvSpPr>
          <p:nvPr>
            <p:ph type="sldNum" sz="quarter" idx="5"/>
          </p:nvPr>
        </p:nvSpPr>
        <p:spPr/>
        <p:txBody>
          <a:bodyPr/>
          <a:lstStyle/>
          <a:p>
            <a:fld id="{6A03A8E2-264A-4B4F-B8CD-23A5C02E4149}" type="slidenum">
              <a:rPr lang="en-GB" smtClean="0"/>
              <a:t>4</a:t>
            </a:fld>
            <a:endParaRPr lang="en-GB"/>
          </a:p>
        </p:txBody>
      </p:sp>
    </p:spTree>
    <p:extLst>
      <p:ext uri="{BB962C8B-B14F-4D97-AF65-F5344CB8AC3E}">
        <p14:creationId xmlns:p14="http://schemas.microsoft.com/office/powerpoint/2010/main" val="3860826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heart rate is established by the </a:t>
            </a:r>
            <a:r>
              <a:rPr lang="en-US" b="1" dirty="0"/>
              <a:t>Sinoatrial Node (SAN)</a:t>
            </a:r>
            <a:r>
              <a:rPr lang="en-US" dirty="0"/>
              <a:t> – the pacemaker of the cardiac muscle. In the absence of any influences the SAN pacing rate would be 100 bpm, however heart rate and cardiac output must be able to vary in response to the needs of the body.</a:t>
            </a:r>
          </a:p>
          <a:p>
            <a:r>
              <a:rPr lang="en-US" dirty="0"/>
              <a:t>By influencing the cells in the SAN, nerve impulses and hormones can affect the speed at which the SAN generates electrical impulse. This affects the heart rate (or </a:t>
            </a:r>
            <a:r>
              <a:rPr lang="en-US" b="1" dirty="0" err="1"/>
              <a:t>chronotrophy</a:t>
            </a:r>
            <a:r>
              <a:rPr lang="en-US" dirty="0"/>
              <a:t>), which in turn affects the cardiac output. In this article we will discuss how hormones and nerve impulses work to control the rate of the heart.</a:t>
            </a:r>
          </a:p>
          <a:p>
            <a:endParaRPr lang="en-GB" dirty="0"/>
          </a:p>
        </p:txBody>
      </p:sp>
      <p:sp>
        <p:nvSpPr>
          <p:cNvPr id="4" name="Slide Number Placeholder 3"/>
          <p:cNvSpPr>
            <a:spLocks noGrp="1"/>
          </p:cNvSpPr>
          <p:nvPr>
            <p:ph type="sldNum" sz="quarter" idx="5"/>
          </p:nvPr>
        </p:nvSpPr>
        <p:spPr/>
        <p:txBody>
          <a:bodyPr/>
          <a:lstStyle/>
          <a:p>
            <a:fld id="{6A03A8E2-264A-4B4F-B8CD-23A5C02E4149}" type="slidenum">
              <a:rPr lang="en-GB" smtClean="0"/>
              <a:t>6</a:t>
            </a:fld>
            <a:endParaRPr lang="en-GB"/>
          </a:p>
        </p:txBody>
      </p:sp>
    </p:spTree>
    <p:extLst>
      <p:ext uri="{BB962C8B-B14F-4D97-AF65-F5344CB8AC3E}">
        <p14:creationId xmlns:p14="http://schemas.microsoft.com/office/powerpoint/2010/main" val="14418105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160AD-6AD4-4011-859B-3479DAC5A14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609DE5-3780-4EC7-9458-BC69D1C644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81B2C41-6A5F-4458-BFE9-1A38441342B5}"/>
              </a:ext>
            </a:extLst>
          </p:cNvPr>
          <p:cNvSpPr>
            <a:spLocks noGrp="1"/>
          </p:cNvSpPr>
          <p:nvPr>
            <p:ph type="dt" sz="half" idx="10"/>
          </p:nvPr>
        </p:nvSpPr>
        <p:spPr/>
        <p:txBody>
          <a:bodyPr/>
          <a:lstStyle/>
          <a:p>
            <a:fld id="{48CF0445-B0B8-4495-8251-2DF3F7ADD9E9}" type="datetimeFigureOut">
              <a:rPr lang="en-GB" smtClean="0"/>
              <a:t>08/07/2020</a:t>
            </a:fld>
            <a:endParaRPr lang="en-GB"/>
          </a:p>
        </p:txBody>
      </p:sp>
      <p:sp>
        <p:nvSpPr>
          <p:cNvPr id="5" name="Footer Placeholder 4">
            <a:extLst>
              <a:ext uri="{FF2B5EF4-FFF2-40B4-BE49-F238E27FC236}">
                <a16:creationId xmlns:a16="http://schemas.microsoft.com/office/drawing/2014/main" id="{BFBB8F01-9B6A-4F9E-BF32-C936314742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2DA86B-E895-450A-8059-6B5872F1F25C}"/>
              </a:ext>
            </a:extLst>
          </p:cNvPr>
          <p:cNvSpPr>
            <a:spLocks noGrp="1"/>
          </p:cNvSpPr>
          <p:nvPr>
            <p:ph type="sldNum" sz="quarter" idx="12"/>
          </p:nvPr>
        </p:nvSpPr>
        <p:spPr/>
        <p:txBody>
          <a:bodyPr/>
          <a:lstStyle/>
          <a:p>
            <a:fld id="{D3557A7D-E96C-4C0B-9844-E7CBF4D3348E}" type="slidenum">
              <a:rPr lang="en-GB" smtClean="0"/>
              <a:t>‹#›</a:t>
            </a:fld>
            <a:endParaRPr lang="en-GB"/>
          </a:p>
        </p:txBody>
      </p:sp>
    </p:spTree>
    <p:extLst>
      <p:ext uri="{BB962C8B-B14F-4D97-AF65-F5344CB8AC3E}">
        <p14:creationId xmlns:p14="http://schemas.microsoft.com/office/powerpoint/2010/main" val="34487498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AFC38-8764-4116-918D-59F7B09B87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169E95-0199-4C2A-BD08-02C7862B6D8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807CD4-61FC-4C71-AEB1-A3768A0549FF}"/>
              </a:ext>
            </a:extLst>
          </p:cNvPr>
          <p:cNvSpPr>
            <a:spLocks noGrp="1"/>
          </p:cNvSpPr>
          <p:nvPr>
            <p:ph type="dt" sz="half" idx="10"/>
          </p:nvPr>
        </p:nvSpPr>
        <p:spPr/>
        <p:txBody>
          <a:bodyPr/>
          <a:lstStyle/>
          <a:p>
            <a:fld id="{48CF0445-B0B8-4495-8251-2DF3F7ADD9E9}" type="datetimeFigureOut">
              <a:rPr lang="en-GB" smtClean="0"/>
              <a:t>08/07/2020</a:t>
            </a:fld>
            <a:endParaRPr lang="en-GB"/>
          </a:p>
        </p:txBody>
      </p:sp>
      <p:sp>
        <p:nvSpPr>
          <p:cNvPr id="5" name="Footer Placeholder 4">
            <a:extLst>
              <a:ext uri="{FF2B5EF4-FFF2-40B4-BE49-F238E27FC236}">
                <a16:creationId xmlns:a16="http://schemas.microsoft.com/office/drawing/2014/main" id="{18338F18-796B-47A2-9970-973AD8527D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661F20-06D9-4139-AA4F-3728C7DF1F30}"/>
              </a:ext>
            </a:extLst>
          </p:cNvPr>
          <p:cNvSpPr>
            <a:spLocks noGrp="1"/>
          </p:cNvSpPr>
          <p:nvPr>
            <p:ph type="sldNum" sz="quarter" idx="12"/>
          </p:nvPr>
        </p:nvSpPr>
        <p:spPr/>
        <p:txBody>
          <a:bodyPr/>
          <a:lstStyle/>
          <a:p>
            <a:fld id="{D3557A7D-E96C-4C0B-9844-E7CBF4D3348E}" type="slidenum">
              <a:rPr lang="en-GB" smtClean="0"/>
              <a:t>‹#›</a:t>
            </a:fld>
            <a:endParaRPr lang="en-GB"/>
          </a:p>
        </p:txBody>
      </p:sp>
    </p:spTree>
    <p:extLst>
      <p:ext uri="{BB962C8B-B14F-4D97-AF65-F5344CB8AC3E}">
        <p14:creationId xmlns:p14="http://schemas.microsoft.com/office/powerpoint/2010/main" val="1097982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5F111-C6BD-4712-8A0E-D5053180E8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294CC4B-BEF4-4A40-BFD0-9D98FA3E566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2368A-925B-49EC-8442-8FFCEFFB7904}"/>
              </a:ext>
            </a:extLst>
          </p:cNvPr>
          <p:cNvSpPr>
            <a:spLocks noGrp="1"/>
          </p:cNvSpPr>
          <p:nvPr>
            <p:ph type="dt" sz="half" idx="10"/>
          </p:nvPr>
        </p:nvSpPr>
        <p:spPr/>
        <p:txBody>
          <a:bodyPr/>
          <a:lstStyle/>
          <a:p>
            <a:fld id="{48CF0445-B0B8-4495-8251-2DF3F7ADD9E9}" type="datetimeFigureOut">
              <a:rPr lang="en-GB" smtClean="0"/>
              <a:t>08/07/2020</a:t>
            </a:fld>
            <a:endParaRPr lang="en-GB"/>
          </a:p>
        </p:txBody>
      </p:sp>
      <p:sp>
        <p:nvSpPr>
          <p:cNvPr id="5" name="Footer Placeholder 4">
            <a:extLst>
              <a:ext uri="{FF2B5EF4-FFF2-40B4-BE49-F238E27FC236}">
                <a16:creationId xmlns:a16="http://schemas.microsoft.com/office/drawing/2014/main" id="{064D7201-A7F0-45C1-9211-4C40DD4B64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FD6B2B-A1AA-4494-A850-E1446DD8B9F8}"/>
              </a:ext>
            </a:extLst>
          </p:cNvPr>
          <p:cNvSpPr>
            <a:spLocks noGrp="1"/>
          </p:cNvSpPr>
          <p:nvPr>
            <p:ph type="sldNum" sz="quarter" idx="12"/>
          </p:nvPr>
        </p:nvSpPr>
        <p:spPr/>
        <p:txBody>
          <a:bodyPr/>
          <a:lstStyle/>
          <a:p>
            <a:fld id="{D3557A7D-E96C-4C0B-9844-E7CBF4D3348E}" type="slidenum">
              <a:rPr lang="en-GB" smtClean="0"/>
              <a:t>‹#›</a:t>
            </a:fld>
            <a:endParaRPr lang="en-GB"/>
          </a:p>
        </p:txBody>
      </p:sp>
    </p:spTree>
    <p:extLst>
      <p:ext uri="{BB962C8B-B14F-4D97-AF65-F5344CB8AC3E}">
        <p14:creationId xmlns:p14="http://schemas.microsoft.com/office/powerpoint/2010/main" val="23413355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13FEC-1693-4BE2-A9FD-3F967D8B15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136A84-CE73-4CFD-91D3-EC96F95F8C4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49F6944-2709-42D4-A0F0-D8916424567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CAEBF5-15DD-47F1-971B-A44244E1D060}"/>
              </a:ext>
            </a:extLst>
          </p:cNvPr>
          <p:cNvSpPr>
            <a:spLocks noGrp="1"/>
          </p:cNvSpPr>
          <p:nvPr>
            <p:ph type="dt" sz="half" idx="10"/>
          </p:nvPr>
        </p:nvSpPr>
        <p:spPr/>
        <p:txBody>
          <a:bodyPr/>
          <a:lstStyle/>
          <a:p>
            <a:fld id="{48CF0445-B0B8-4495-8251-2DF3F7ADD9E9}" type="datetimeFigureOut">
              <a:rPr lang="en-GB" smtClean="0"/>
              <a:t>08/07/2020</a:t>
            </a:fld>
            <a:endParaRPr lang="en-GB"/>
          </a:p>
        </p:txBody>
      </p:sp>
      <p:sp>
        <p:nvSpPr>
          <p:cNvPr id="6" name="Footer Placeholder 5">
            <a:extLst>
              <a:ext uri="{FF2B5EF4-FFF2-40B4-BE49-F238E27FC236}">
                <a16:creationId xmlns:a16="http://schemas.microsoft.com/office/drawing/2014/main" id="{EB9B1E19-4C91-44C6-80D6-4FE1288136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6163D9-B5E4-4549-A454-C7F65D722E88}"/>
              </a:ext>
            </a:extLst>
          </p:cNvPr>
          <p:cNvSpPr>
            <a:spLocks noGrp="1"/>
          </p:cNvSpPr>
          <p:nvPr>
            <p:ph type="sldNum" sz="quarter" idx="12"/>
          </p:nvPr>
        </p:nvSpPr>
        <p:spPr/>
        <p:txBody>
          <a:bodyPr/>
          <a:lstStyle/>
          <a:p>
            <a:fld id="{D3557A7D-E96C-4C0B-9844-E7CBF4D3348E}" type="slidenum">
              <a:rPr lang="en-GB" smtClean="0"/>
              <a:t>‹#›</a:t>
            </a:fld>
            <a:endParaRPr lang="en-GB"/>
          </a:p>
        </p:txBody>
      </p:sp>
    </p:spTree>
    <p:extLst>
      <p:ext uri="{BB962C8B-B14F-4D97-AF65-F5344CB8AC3E}">
        <p14:creationId xmlns:p14="http://schemas.microsoft.com/office/powerpoint/2010/main" val="3404399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DFD1-DB6F-4A12-9CF4-6729CBAE259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8441FC-F7E7-413F-9745-7EA9E744FA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667901B-99AE-4FC8-8C8E-878D601DA9F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DEE2065-4775-490D-8DA0-3ED16A2833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4D4416C-C702-4750-AF64-94E8CFEC02A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DE7338-CCFC-4937-A868-E01991BF6954}"/>
              </a:ext>
            </a:extLst>
          </p:cNvPr>
          <p:cNvSpPr>
            <a:spLocks noGrp="1"/>
          </p:cNvSpPr>
          <p:nvPr>
            <p:ph type="dt" sz="half" idx="10"/>
          </p:nvPr>
        </p:nvSpPr>
        <p:spPr/>
        <p:txBody>
          <a:bodyPr/>
          <a:lstStyle/>
          <a:p>
            <a:fld id="{48CF0445-B0B8-4495-8251-2DF3F7ADD9E9}" type="datetimeFigureOut">
              <a:rPr lang="en-GB" smtClean="0"/>
              <a:t>08/07/2020</a:t>
            </a:fld>
            <a:endParaRPr lang="en-GB"/>
          </a:p>
        </p:txBody>
      </p:sp>
      <p:sp>
        <p:nvSpPr>
          <p:cNvPr id="8" name="Footer Placeholder 7">
            <a:extLst>
              <a:ext uri="{FF2B5EF4-FFF2-40B4-BE49-F238E27FC236}">
                <a16:creationId xmlns:a16="http://schemas.microsoft.com/office/drawing/2014/main" id="{0A3CE54C-979E-4258-B61F-B7ADC34859A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36D294E-FB68-44CE-BC29-A0478AD0CEBB}"/>
              </a:ext>
            </a:extLst>
          </p:cNvPr>
          <p:cNvSpPr>
            <a:spLocks noGrp="1"/>
          </p:cNvSpPr>
          <p:nvPr>
            <p:ph type="sldNum" sz="quarter" idx="12"/>
          </p:nvPr>
        </p:nvSpPr>
        <p:spPr/>
        <p:txBody>
          <a:bodyPr/>
          <a:lstStyle/>
          <a:p>
            <a:fld id="{D3557A7D-E96C-4C0B-9844-E7CBF4D3348E}" type="slidenum">
              <a:rPr lang="en-GB" smtClean="0"/>
              <a:t>‹#›</a:t>
            </a:fld>
            <a:endParaRPr lang="en-GB"/>
          </a:p>
        </p:txBody>
      </p:sp>
    </p:spTree>
    <p:extLst>
      <p:ext uri="{BB962C8B-B14F-4D97-AF65-F5344CB8AC3E}">
        <p14:creationId xmlns:p14="http://schemas.microsoft.com/office/powerpoint/2010/main" val="334632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F00E5-5313-4F30-88EB-C452C010873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B3E311-A468-426B-A54B-F10EB714FB11}"/>
              </a:ext>
            </a:extLst>
          </p:cNvPr>
          <p:cNvSpPr>
            <a:spLocks noGrp="1"/>
          </p:cNvSpPr>
          <p:nvPr>
            <p:ph type="dt" sz="half" idx="10"/>
          </p:nvPr>
        </p:nvSpPr>
        <p:spPr/>
        <p:txBody>
          <a:bodyPr/>
          <a:lstStyle/>
          <a:p>
            <a:fld id="{48CF0445-B0B8-4495-8251-2DF3F7ADD9E9}" type="datetimeFigureOut">
              <a:rPr lang="en-GB" smtClean="0"/>
              <a:t>08/07/2020</a:t>
            </a:fld>
            <a:endParaRPr lang="en-GB"/>
          </a:p>
        </p:txBody>
      </p:sp>
      <p:sp>
        <p:nvSpPr>
          <p:cNvPr id="4" name="Footer Placeholder 3">
            <a:extLst>
              <a:ext uri="{FF2B5EF4-FFF2-40B4-BE49-F238E27FC236}">
                <a16:creationId xmlns:a16="http://schemas.microsoft.com/office/drawing/2014/main" id="{60AAFCCD-01D1-4470-A094-4080F4DB0B2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54AB0B1-0830-42DA-98B5-590ED511217A}"/>
              </a:ext>
            </a:extLst>
          </p:cNvPr>
          <p:cNvSpPr>
            <a:spLocks noGrp="1"/>
          </p:cNvSpPr>
          <p:nvPr>
            <p:ph type="sldNum" sz="quarter" idx="12"/>
          </p:nvPr>
        </p:nvSpPr>
        <p:spPr/>
        <p:txBody>
          <a:bodyPr/>
          <a:lstStyle/>
          <a:p>
            <a:fld id="{D3557A7D-E96C-4C0B-9844-E7CBF4D3348E}" type="slidenum">
              <a:rPr lang="en-GB" smtClean="0"/>
              <a:t>‹#›</a:t>
            </a:fld>
            <a:endParaRPr lang="en-GB"/>
          </a:p>
        </p:txBody>
      </p:sp>
    </p:spTree>
    <p:extLst>
      <p:ext uri="{BB962C8B-B14F-4D97-AF65-F5344CB8AC3E}">
        <p14:creationId xmlns:p14="http://schemas.microsoft.com/office/powerpoint/2010/main" val="42920365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C4D462-3444-4CA3-A1B1-88473CC43C0C}"/>
              </a:ext>
            </a:extLst>
          </p:cNvPr>
          <p:cNvSpPr>
            <a:spLocks noGrp="1"/>
          </p:cNvSpPr>
          <p:nvPr>
            <p:ph type="dt" sz="half" idx="10"/>
          </p:nvPr>
        </p:nvSpPr>
        <p:spPr/>
        <p:txBody>
          <a:bodyPr/>
          <a:lstStyle/>
          <a:p>
            <a:fld id="{48CF0445-B0B8-4495-8251-2DF3F7ADD9E9}" type="datetimeFigureOut">
              <a:rPr lang="en-GB" smtClean="0"/>
              <a:t>08/07/2020</a:t>
            </a:fld>
            <a:endParaRPr lang="en-GB"/>
          </a:p>
        </p:txBody>
      </p:sp>
      <p:sp>
        <p:nvSpPr>
          <p:cNvPr id="3" name="Footer Placeholder 2">
            <a:extLst>
              <a:ext uri="{FF2B5EF4-FFF2-40B4-BE49-F238E27FC236}">
                <a16:creationId xmlns:a16="http://schemas.microsoft.com/office/drawing/2014/main" id="{855362FC-D770-4589-9F69-10A598FB2B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6040CD-9221-4EF4-819A-8BCBE475E7DD}"/>
              </a:ext>
            </a:extLst>
          </p:cNvPr>
          <p:cNvSpPr>
            <a:spLocks noGrp="1"/>
          </p:cNvSpPr>
          <p:nvPr>
            <p:ph type="sldNum" sz="quarter" idx="12"/>
          </p:nvPr>
        </p:nvSpPr>
        <p:spPr/>
        <p:txBody>
          <a:bodyPr/>
          <a:lstStyle/>
          <a:p>
            <a:fld id="{D3557A7D-E96C-4C0B-9844-E7CBF4D3348E}" type="slidenum">
              <a:rPr lang="en-GB" smtClean="0"/>
              <a:t>‹#›</a:t>
            </a:fld>
            <a:endParaRPr lang="en-GB"/>
          </a:p>
        </p:txBody>
      </p:sp>
    </p:spTree>
    <p:extLst>
      <p:ext uri="{BB962C8B-B14F-4D97-AF65-F5344CB8AC3E}">
        <p14:creationId xmlns:p14="http://schemas.microsoft.com/office/powerpoint/2010/main" val="1967625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88D69-360E-4B0B-81EA-9D7E58F6AB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5EC967-4CAA-42BA-8E49-AFEDBA00410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2A3710E-FAA2-4A13-B37A-00393B29A5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225E02-94D5-49E9-89BF-1D2F74332555}"/>
              </a:ext>
            </a:extLst>
          </p:cNvPr>
          <p:cNvSpPr>
            <a:spLocks noGrp="1"/>
          </p:cNvSpPr>
          <p:nvPr>
            <p:ph type="dt" sz="half" idx="10"/>
          </p:nvPr>
        </p:nvSpPr>
        <p:spPr/>
        <p:txBody>
          <a:bodyPr/>
          <a:lstStyle/>
          <a:p>
            <a:fld id="{48CF0445-B0B8-4495-8251-2DF3F7ADD9E9}" type="datetimeFigureOut">
              <a:rPr lang="en-GB" smtClean="0"/>
              <a:t>08/07/2020</a:t>
            </a:fld>
            <a:endParaRPr lang="en-GB"/>
          </a:p>
        </p:txBody>
      </p:sp>
      <p:sp>
        <p:nvSpPr>
          <p:cNvPr id="6" name="Footer Placeholder 5">
            <a:extLst>
              <a:ext uri="{FF2B5EF4-FFF2-40B4-BE49-F238E27FC236}">
                <a16:creationId xmlns:a16="http://schemas.microsoft.com/office/drawing/2014/main" id="{75E01163-5ABE-415F-B525-D0EFB14A3B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76268A-54FA-4855-AE28-B58D1702E115}"/>
              </a:ext>
            </a:extLst>
          </p:cNvPr>
          <p:cNvSpPr>
            <a:spLocks noGrp="1"/>
          </p:cNvSpPr>
          <p:nvPr>
            <p:ph type="sldNum" sz="quarter" idx="12"/>
          </p:nvPr>
        </p:nvSpPr>
        <p:spPr/>
        <p:txBody>
          <a:bodyPr/>
          <a:lstStyle/>
          <a:p>
            <a:fld id="{D3557A7D-E96C-4C0B-9844-E7CBF4D3348E}" type="slidenum">
              <a:rPr lang="en-GB" smtClean="0"/>
              <a:t>‹#›</a:t>
            </a:fld>
            <a:endParaRPr lang="en-GB"/>
          </a:p>
        </p:txBody>
      </p:sp>
    </p:spTree>
    <p:extLst>
      <p:ext uri="{BB962C8B-B14F-4D97-AF65-F5344CB8AC3E}">
        <p14:creationId xmlns:p14="http://schemas.microsoft.com/office/powerpoint/2010/main" val="4281652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C8B3A-A5EA-42D8-A895-13278B383E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E55B31-385F-4499-9E98-C2FBE60440B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BF5FEC3-310D-4505-B6E8-0DF4BD328C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83BB0E-B469-4CB1-AE3F-12BE76560A8C}"/>
              </a:ext>
            </a:extLst>
          </p:cNvPr>
          <p:cNvSpPr>
            <a:spLocks noGrp="1"/>
          </p:cNvSpPr>
          <p:nvPr>
            <p:ph type="dt" sz="half" idx="10"/>
          </p:nvPr>
        </p:nvSpPr>
        <p:spPr/>
        <p:txBody>
          <a:bodyPr/>
          <a:lstStyle/>
          <a:p>
            <a:fld id="{48CF0445-B0B8-4495-8251-2DF3F7ADD9E9}" type="datetimeFigureOut">
              <a:rPr lang="en-GB" smtClean="0"/>
              <a:t>08/07/2020</a:t>
            </a:fld>
            <a:endParaRPr lang="en-GB"/>
          </a:p>
        </p:txBody>
      </p:sp>
      <p:sp>
        <p:nvSpPr>
          <p:cNvPr id="6" name="Footer Placeholder 5">
            <a:extLst>
              <a:ext uri="{FF2B5EF4-FFF2-40B4-BE49-F238E27FC236}">
                <a16:creationId xmlns:a16="http://schemas.microsoft.com/office/drawing/2014/main" id="{0EA452CF-9146-4C76-A1D2-833E4C2383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95E889-F192-4DB1-BB99-AE514A096ED4}"/>
              </a:ext>
            </a:extLst>
          </p:cNvPr>
          <p:cNvSpPr>
            <a:spLocks noGrp="1"/>
          </p:cNvSpPr>
          <p:nvPr>
            <p:ph type="sldNum" sz="quarter" idx="12"/>
          </p:nvPr>
        </p:nvSpPr>
        <p:spPr/>
        <p:txBody>
          <a:bodyPr/>
          <a:lstStyle/>
          <a:p>
            <a:fld id="{D3557A7D-E96C-4C0B-9844-E7CBF4D3348E}" type="slidenum">
              <a:rPr lang="en-GB" smtClean="0"/>
              <a:t>‹#›</a:t>
            </a:fld>
            <a:endParaRPr lang="en-GB"/>
          </a:p>
        </p:txBody>
      </p:sp>
    </p:spTree>
    <p:extLst>
      <p:ext uri="{BB962C8B-B14F-4D97-AF65-F5344CB8AC3E}">
        <p14:creationId xmlns:p14="http://schemas.microsoft.com/office/powerpoint/2010/main" val="3345651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798CD-A9E5-4363-8983-C7F4526A02C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E3F1FE-81C7-4169-81A9-4AD3BBFE22A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575BAE-5CBA-4B23-A7F1-365F28F869B7}"/>
              </a:ext>
            </a:extLst>
          </p:cNvPr>
          <p:cNvSpPr>
            <a:spLocks noGrp="1"/>
          </p:cNvSpPr>
          <p:nvPr>
            <p:ph type="dt" sz="half" idx="10"/>
          </p:nvPr>
        </p:nvSpPr>
        <p:spPr/>
        <p:txBody>
          <a:bodyPr/>
          <a:lstStyle/>
          <a:p>
            <a:fld id="{48CF0445-B0B8-4495-8251-2DF3F7ADD9E9}" type="datetimeFigureOut">
              <a:rPr lang="en-GB" smtClean="0"/>
              <a:t>08/07/2020</a:t>
            </a:fld>
            <a:endParaRPr lang="en-GB"/>
          </a:p>
        </p:txBody>
      </p:sp>
      <p:sp>
        <p:nvSpPr>
          <p:cNvPr id="5" name="Footer Placeholder 4">
            <a:extLst>
              <a:ext uri="{FF2B5EF4-FFF2-40B4-BE49-F238E27FC236}">
                <a16:creationId xmlns:a16="http://schemas.microsoft.com/office/drawing/2014/main" id="{7A26A412-8130-4955-9EB6-7121ED1CE5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D76BD-B71D-4FA9-9DAA-A3CC7FF940FC}"/>
              </a:ext>
            </a:extLst>
          </p:cNvPr>
          <p:cNvSpPr>
            <a:spLocks noGrp="1"/>
          </p:cNvSpPr>
          <p:nvPr>
            <p:ph type="sldNum" sz="quarter" idx="12"/>
          </p:nvPr>
        </p:nvSpPr>
        <p:spPr/>
        <p:txBody>
          <a:bodyPr/>
          <a:lstStyle/>
          <a:p>
            <a:fld id="{D3557A7D-E96C-4C0B-9844-E7CBF4D3348E}" type="slidenum">
              <a:rPr lang="en-GB" smtClean="0"/>
              <a:t>‹#›</a:t>
            </a:fld>
            <a:endParaRPr lang="en-GB"/>
          </a:p>
        </p:txBody>
      </p:sp>
    </p:spTree>
    <p:extLst>
      <p:ext uri="{BB962C8B-B14F-4D97-AF65-F5344CB8AC3E}">
        <p14:creationId xmlns:p14="http://schemas.microsoft.com/office/powerpoint/2010/main" val="784613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0188B5-B35C-42CD-9E86-E461B205E2F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2AFE55-C268-4804-9EB5-332703ECA3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DDFB95-EE6C-4B16-9A99-726912A453AC}"/>
              </a:ext>
            </a:extLst>
          </p:cNvPr>
          <p:cNvSpPr>
            <a:spLocks noGrp="1"/>
          </p:cNvSpPr>
          <p:nvPr>
            <p:ph type="dt" sz="half" idx="10"/>
          </p:nvPr>
        </p:nvSpPr>
        <p:spPr/>
        <p:txBody>
          <a:bodyPr/>
          <a:lstStyle/>
          <a:p>
            <a:fld id="{48CF0445-B0B8-4495-8251-2DF3F7ADD9E9}" type="datetimeFigureOut">
              <a:rPr lang="en-GB" smtClean="0"/>
              <a:t>08/07/2020</a:t>
            </a:fld>
            <a:endParaRPr lang="en-GB"/>
          </a:p>
        </p:txBody>
      </p:sp>
      <p:sp>
        <p:nvSpPr>
          <p:cNvPr id="5" name="Footer Placeholder 4">
            <a:extLst>
              <a:ext uri="{FF2B5EF4-FFF2-40B4-BE49-F238E27FC236}">
                <a16:creationId xmlns:a16="http://schemas.microsoft.com/office/drawing/2014/main" id="{B18BB3DF-7047-48AC-882E-3B67000C86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2A43ED-DB03-4A1F-8704-E141C6F1B828}"/>
              </a:ext>
            </a:extLst>
          </p:cNvPr>
          <p:cNvSpPr>
            <a:spLocks noGrp="1"/>
          </p:cNvSpPr>
          <p:nvPr>
            <p:ph type="sldNum" sz="quarter" idx="12"/>
          </p:nvPr>
        </p:nvSpPr>
        <p:spPr/>
        <p:txBody>
          <a:bodyPr/>
          <a:lstStyle/>
          <a:p>
            <a:fld id="{D3557A7D-E96C-4C0B-9844-E7CBF4D3348E}" type="slidenum">
              <a:rPr lang="en-GB" smtClean="0"/>
              <a:t>‹#›</a:t>
            </a:fld>
            <a:endParaRPr lang="en-GB"/>
          </a:p>
        </p:txBody>
      </p:sp>
    </p:spTree>
    <p:extLst>
      <p:ext uri="{BB962C8B-B14F-4D97-AF65-F5344CB8AC3E}">
        <p14:creationId xmlns:p14="http://schemas.microsoft.com/office/powerpoint/2010/main" val="3028585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E4A594E-BBE9-4F66-B6C3-DF0C73CA94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11138F-EBEF-4282-A2D6-6B231229DC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21C285-B7B2-4902-ACC6-B7154098CD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CF0445-B0B8-4495-8251-2DF3F7ADD9E9}" type="datetimeFigureOut">
              <a:rPr lang="en-GB" smtClean="0"/>
              <a:t>08/07/2020</a:t>
            </a:fld>
            <a:endParaRPr lang="en-GB"/>
          </a:p>
        </p:txBody>
      </p:sp>
      <p:sp>
        <p:nvSpPr>
          <p:cNvPr id="5" name="Footer Placeholder 4">
            <a:extLst>
              <a:ext uri="{FF2B5EF4-FFF2-40B4-BE49-F238E27FC236}">
                <a16:creationId xmlns:a16="http://schemas.microsoft.com/office/drawing/2014/main" id="{0B84642C-FBE9-4B01-B48C-C3DE020F898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39D066C-E33C-4C6E-AD4F-D44C809BE5C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557A7D-E96C-4C0B-9844-E7CBF4D3348E}" type="slidenum">
              <a:rPr lang="en-GB" smtClean="0"/>
              <a:t>‹#›</a:t>
            </a:fld>
            <a:endParaRPr lang="en-GB"/>
          </a:p>
        </p:txBody>
      </p:sp>
    </p:spTree>
    <p:extLst>
      <p:ext uri="{BB962C8B-B14F-4D97-AF65-F5344CB8AC3E}">
        <p14:creationId xmlns:p14="http://schemas.microsoft.com/office/powerpoint/2010/main" val="42032129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video" Target="https://www.youtube.com/embed/XMsJ-3qRVJM?feature=oembed"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ajLgwCygHsc?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21B08D6-4F3C-4C61-BDFA-AA5B82830580}"/>
              </a:ext>
            </a:extLst>
          </p:cNvPr>
          <p:cNvSpPr>
            <a:spLocks noGrp="1"/>
          </p:cNvSpPr>
          <p:nvPr>
            <p:ph type="title"/>
          </p:nvPr>
        </p:nvSpPr>
        <p:spPr>
          <a:xfrm>
            <a:off x="686834" y="1153572"/>
            <a:ext cx="3200400" cy="4461163"/>
          </a:xfrm>
        </p:spPr>
        <p:txBody>
          <a:bodyPr>
            <a:normAutofit/>
          </a:bodyPr>
          <a:lstStyle/>
          <a:p>
            <a:r>
              <a:rPr lang="en-US">
                <a:solidFill>
                  <a:srgbClr val="FFFFFF"/>
                </a:solidFill>
              </a:rPr>
              <a:t>Maintaining Blood Pressure Homeostasis </a:t>
            </a:r>
            <a:endParaRPr lang="en-GB">
              <a:solidFill>
                <a:srgbClr val="FFFFFF"/>
              </a:solidFill>
            </a:endParaRP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Content Placeholder 4">
            <a:extLst>
              <a:ext uri="{FF2B5EF4-FFF2-40B4-BE49-F238E27FC236}">
                <a16:creationId xmlns:a16="http://schemas.microsoft.com/office/drawing/2014/main" id="{D867C811-D5EC-4D99-B043-1DCA675A131B}"/>
              </a:ext>
            </a:extLst>
          </p:cNvPr>
          <p:cNvSpPr>
            <a:spLocks noGrp="1"/>
          </p:cNvSpPr>
          <p:nvPr>
            <p:ph idx="1"/>
          </p:nvPr>
        </p:nvSpPr>
        <p:spPr>
          <a:xfrm>
            <a:off x="4447308" y="591344"/>
            <a:ext cx="6906491" cy="5585619"/>
          </a:xfrm>
        </p:spPr>
        <p:txBody>
          <a:bodyPr anchor="ctr">
            <a:normAutofit/>
          </a:bodyPr>
          <a:lstStyle/>
          <a:p>
            <a:r>
              <a:rPr lang="en-US" dirty="0"/>
              <a:t>Maintaining the internal environment within defined parameters. </a:t>
            </a:r>
            <a:endParaRPr lang="en-GB" dirty="0"/>
          </a:p>
        </p:txBody>
      </p:sp>
    </p:spTree>
    <p:extLst>
      <p:ext uri="{BB962C8B-B14F-4D97-AF65-F5344CB8AC3E}">
        <p14:creationId xmlns:p14="http://schemas.microsoft.com/office/powerpoint/2010/main" val="40344905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D5A7E-12A8-4D71-AC1D-53DDDD505362}"/>
              </a:ext>
            </a:extLst>
          </p:cNvPr>
          <p:cNvSpPr>
            <a:spLocks noGrp="1"/>
          </p:cNvSpPr>
          <p:nvPr>
            <p:ph type="title"/>
          </p:nvPr>
        </p:nvSpPr>
        <p:spPr/>
        <p:txBody>
          <a:bodyPr/>
          <a:lstStyle/>
          <a:p>
            <a:r>
              <a:rPr lang="en-US" dirty="0"/>
              <a:t>Introduction to homeostasis </a:t>
            </a:r>
            <a:endParaRPr lang="en-GB" dirty="0"/>
          </a:p>
        </p:txBody>
      </p:sp>
      <p:pic>
        <p:nvPicPr>
          <p:cNvPr id="4" name="Online Media 3" title="GCSE Biology - Homeostasis  #38">
            <a:hlinkClick r:id="" action="ppaction://media"/>
            <a:extLst>
              <a:ext uri="{FF2B5EF4-FFF2-40B4-BE49-F238E27FC236}">
                <a16:creationId xmlns:a16="http://schemas.microsoft.com/office/drawing/2014/main" id="{AA14D1DC-A9BD-45BB-8D27-025BBE687A3D}"/>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2725068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a:extLst>
              <a:ext uri="{FF2B5EF4-FFF2-40B4-BE49-F238E27FC236}">
                <a16:creationId xmlns:a16="http://schemas.microsoft.com/office/drawing/2014/main" id="{69D72F79-612C-4123-93ED-36B52C9F592C}"/>
              </a:ext>
            </a:extLst>
          </p:cNvPr>
          <p:cNvSpPr>
            <a:spLocks noGrp="1" noChangeArrowheads="1"/>
          </p:cNvSpPr>
          <p:nvPr>
            <p:ph type="title"/>
          </p:nvPr>
        </p:nvSpPr>
        <p:spPr>
          <a:xfrm>
            <a:off x="2209800" y="76200"/>
            <a:ext cx="7772400" cy="1143000"/>
          </a:xfrm>
        </p:spPr>
        <p:txBody>
          <a:bodyPr/>
          <a:lstStyle/>
          <a:p>
            <a:pPr eaLnBrk="1" hangingPunct="1"/>
            <a:r>
              <a:rPr lang="en-US" altLang="en-US"/>
              <a:t>Heart Homeostasis</a:t>
            </a:r>
          </a:p>
        </p:txBody>
      </p:sp>
      <p:sp>
        <p:nvSpPr>
          <p:cNvPr id="165891" name="Rectangle 3">
            <a:extLst>
              <a:ext uri="{FF2B5EF4-FFF2-40B4-BE49-F238E27FC236}">
                <a16:creationId xmlns:a16="http://schemas.microsoft.com/office/drawing/2014/main" id="{A3411EE3-F6E1-4C00-BEE7-41EEF5E7692C}"/>
              </a:ext>
            </a:extLst>
          </p:cNvPr>
          <p:cNvSpPr>
            <a:spLocks noGrp="1" noChangeArrowheads="1"/>
          </p:cNvSpPr>
          <p:nvPr>
            <p:ph idx="1"/>
          </p:nvPr>
        </p:nvSpPr>
        <p:spPr>
          <a:xfrm>
            <a:off x="2209800" y="1219200"/>
            <a:ext cx="7772400" cy="4876800"/>
          </a:xfrm>
        </p:spPr>
        <p:txBody>
          <a:bodyPr/>
          <a:lstStyle/>
          <a:p>
            <a:pPr eaLnBrk="1" hangingPunct="1">
              <a:buClr>
                <a:schemeClr val="tx1"/>
              </a:buClr>
            </a:pPr>
            <a:r>
              <a:rPr lang="en-US" altLang="en-US" sz="2400" dirty="0">
                <a:solidFill>
                  <a:srgbClr val="000099"/>
                </a:solidFill>
              </a:rPr>
              <a:t>Effect of blood pressure</a:t>
            </a:r>
            <a:endParaRPr lang="en-US" altLang="en-US" dirty="0">
              <a:solidFill>
                <a:srgbClr val="000099"/>
              </a:solidFill>
            </a:endParaRPr>
          </a:p>
          <a:p>
            <a:pPr lvl="1" eaLnBrk="1" hangingPunct="1">
              <a:buClr>
                <a:srgbClr val="FF0000"/>
              </a:buClr>
            </a:pPr>
            <a:r>
              <a:rPr lang="en-US" altLang="en-US" sz="2000" dirty="0"/>
              <a:t>Baroreceptors monitor blood pressure</a:t>
            </a:r>
            <a:endParaRPr lang="en-US" altLang="en-US" dirty="0"/>
          </a:p>
          <a:p>
            <a:pPr eaLnBrk="1" hangingPunct="1">
              <a:buClr>
                <a:schemeClr val="tx1"/>
              </a:buClr>
            </a:pPr>
            <a:r>
              <a:rPr lang="en-US" altLang="en-US" sz="2400" dirty="0">
                <a:solidFill>
                  <a:srgbClr val="000099"/>
                </a:solidFill>
              </a:rPr>
              <a:t>Effect of pH, carbon dioxide, oxygen</a:t>
            </a:r>
            <a:endParaRPr lang="en-US" altLang="en-US" dirty="0">
              <a:solidFill>
                <a:srgbClr val="000099"/>
              </a:solidFill>
            </a:endParaRPr>
          </a:p>
          <a:p>
            <a:pPr lvl="1" eaLnBrk="1" hangingPunct="1">
              <a:buClr>
                <a:srgbClr val="FF0000"/>
              </a:buClr>
            </a:pPr>
            <a:r>
              <a:rPr lang="en-US" altLang="en-US" sz="2000" dirty="0"/>
              <a:t>Chemoreceptors monitor</a:t>
            </a:r>
            <a:r>
              <a:rPr lang="en-US" altLang="en-US" dirty="0"/>
              <a:t> </a:t>
            </a:r>
          </a:p>
          <a:p>
            <a:pPr eaLnBrk="1" hangingPunct="1">
              <a:buClr>
                <a:schemeClr val="tx1"/>
              </a:buClr>
            </a:pPr>
            <a:r>
              <a:rPr lang="en-US" altLang="en-US" sz="2400" dirty="0">
                <a:solidFill>
                  <a:srgbClr val="000099"/>
                </a:solidFill>
              </a:rPr>
              <a:t>Effect of extracellular ion concentration</a:t>
            </a:r>
            <a:endParaRPr lang="en-US" altLang="en-US" dirty="0">
              <a:solidFill>
                <a:srgbClr val="000099"/>
              </a:solidFill>
            </a:endParaRPr>
          </a:p>
          <a:p>
            <a:pPr lvl="1" eaLnBrk="1" hangingPunct="1">
              <a:buClr>
                <a:srgbClr val="FF0000"/>
              </a:buClr>
            </a:pPr>
            <a:r>
              <a:rPr lang="en-US" altLang="en-US" sz="2000" dirty="0"/>
              <a:t>Increase or decrease in extracellular K</a:t>
            </a:r>
            <a:r>
              <a:rPr lang="en-US" altLang="en-US" sz="2000" baseline="30000" dirty="0"/>
              <a:t>+</a:t>
            </a:r>
            <a:r>
              <a:rPr lang="en-US" altLang="en-US" sz="2000" dirty="0"/>
              <a:t> decreases heart rate</a:t>
            </a:r>
            <a:endParaRPr lang="en-US" altLang="en-US" dirty="0"/>
          </a:p>
          <a:p>
            <a:pPr eaLnBrk="1" hangingPunct="1">
              <a:buClr>
                <a:schemeClr val="tx1"/>
              </a:buClr>
            </a:pPr>
            <a:r>
              <a:rPr lang="en-US" altLang="en-US" sz="2400" dirty="0">
                <a:solidFill>
                  <a:srgbClr val="000099"/>
                </a:solidFill>
              </a:rPr>
              <a:t>Effect of body temperature</a:t>
            </a:r>
            <a:endParaRPr lang="en-US" altLang="en-US" dirty="0">
              <a:solidFill>
                <a:srgbClr val="000099"/>
              </a:solidFill>
            </a:endParaRPr>
          </a:p>
          <a:p>
            <a:pPr lvl="1" eaLnBrk="1" hangingPunct="1">
              <a:buClr>
                <a:srgbClr val="FF0000"/>
              </a:buClr>
            </a:pPr>
            <a:r>
              <a:rPr lang="en-US" altLang="en-US" sz="2000" dirty="0"/>
              <a:t>Heart rate increases when body temperature increases, heart rate decreases when body temperature decreases</a:t>
            </a: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65891">
                                            <p:txEl>
                                              <p:pRg st="0" end="0"/>
                                            </p:txEl>
                                          </p:spTgt>
                                        </p:tgtEl>
                                        <p:attrNameLst>
                                          <p:attrName>style.visibility</p:attrName>
                                        </p:attrNameLst>
                                      </p:cBhvr>
                                      <p:to>
                                        <p:strVal val="visible"/>
                                      </p:to>
                                    </p:set>
                                    <p:animEffect transition="in" filter="dissolve">
                                      <p:cBhvr>
                                        <p:cTn id="7" dur="500"/>
                                        <p:tgtEl>
                                          <p:spTgt spid="165891">
                                            <p:txEl>
                                              <p:pRg st="0" end="0"/>
                                            </p:txEl>
                                          </p:spTgt>
                                        </p:tgtEl>
                                      </p:cBhvr>
                                    </p:animEffect>
                                  </p:childTnLst>
                                  <p:subTnLst>
                                    <p:animClr clrSpc="rgb" dir="cw">
                                      <p:cBhvr override="childStyle">
                                        <p:cTn dur="1" fill="hold" display="0" masterRel="nextClick" afterEffect="1"/>
                                        <p:tgtEl>
                                          <p:spTgt spid="165891">
                                            <p:txEl>
                                              <p:pRg st="0" end="0"/>
                                            </p:txEl>
                                          </p:spTgt>
                                        </p:tgtEl>
                                        <p:attrNameLst>
                                          <p:attrName>ppt_c</p:attrName>
                                        </p:attrNameLst>
                                      </p:cBhvr>
                                      <p:to>
                                        <a:schemeClr val="bg2"/>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65891">
                                            <p:txEl>
                                              <p:pRg st="1" end="1"/>
                                            </p:txEl>
                                          </p:spTgt>
                                        </p:tgtEl>
                                        <p:attrNameLst>
                                          <p:attrName>style.visibility</p:attrName>
                                        </p:attrNameLst>
                                      </p:cBhvr>
                                      <p:to>
                                        <p:strVal val="visible"/>
                                      </p:to>
                                    </p:set>
                                    <p:animEffect transition="in" filter="dissolve">
                                      <p:cBhvr>
                                        <p:cTn id="12" dur="500"/>
                                        <p:tgtEl>
                                          <p:spTgt spid="165891">
                                            <p:txEl>
                                              <p:pRg st="1" end="1"/>
                                            </p:txEl>
                                          </p:spTgt>
                                        </p:tgtEl>
                                      </p:cBhvr>
                                    </p:animEffect>
                                  </p:childTnLst>
                                  <p:subTnLst>
                                    <p:animClr clrSpc="rgb" dir="cw">
                                      <p:cBhvr override="childStyle">
                                        <p:cTn dur="1" fill="hold" display="0" masterRel="nextClick" afterEffect="1"/>
                                        <p:tgtEl>
                                          <p:spTgt spid="165891">
                                            <p:txEl>
                                              <p:pRg st="1" end="1"/>
                                            </p:txEl>
                                          </p:spTgt>
                                        </p:tgtEl>
                                        <p:attrNameLst>
                                          <p:attrName>ppt_c</p:attrName>
                                        </p:attrNameLst>
                                      </p:cBhvr>
                                      <p:to>
                                        <a:schemeClr val="bg2"/>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65891">
                                            <p:txEl>
                                              <p:pRg st="2" end="2"/>
                                            </p:txEl>
                                          </p:spTgt>
                                        </p:tgtEl>
                                        <p:attrNameLst>
                                          <p:attrName>style.visibility</p:attrName>
                                        </p:attrNameLst>
                                      </p:cBhvr>
                                      <p:to>
                                        <p:strVal val="visible"/>
                                      </p:to>
                                    </p:set>
                                    <p:animEffect transition="in" filter="dissolve">
                                      <p:cBhvr>
                                        <p:cTn id="17" dur="500"/>
                                        <p:tgtEl>
                                          <p:spTgt spid="165891">
                                            <p:txEl>
                                              <p:pRg st="2" end="2"/>
                                            </p:txEl>
                                          </p:spTgt>
                                        </p:tgtEl>
                                      </p:cBhvr>
                                    </p:animEffect>
                                  </p:childTnLst>
                                  <p:subTnLst>
                                    <p:animClr clrSpc="rgb" dir="cw">
                                      <p:cBhvr override="childStyle">
                                        <p:cTn dur="1" fill="hold" display="0" masterRel="nextClick" afterEffect="1"/>
                                        <p:tgtEl>
                                          <p:spTgt spid="165891">
                                            <p:txEl>
                                              <p:pRg st="2" end="2"/>
                                            </p:txEl>
                                          </p:spTgt>
                                        </p:tgtEl>
                                        <p:attrNameLst>
                                          <p:attrName>ppt_c</p:attrName>
                                        </p:attrNameLst>
                                      </p:cBhvr>
                                      <p:to>
                                        <a:schemeClr val="bg2"/>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65891">
                                            <p:txEl>
                                              <p:pRg st="3" end="3"/>
                                            </p:txEl>
                                          </p:spTgt>
                                        </p:tgtEl>
                                        <p:attrNameLst>
                                          <p:attrName>style.visibility</p:attrName>
                                        </p:attrNameLst>
                                      </p:cBhvr>
                                      <p:to>
                                        <p:strVal val="visible"/>
                                      </p:to>
                                    </p:set>
                                    <p:animEffect transition="in" filter="dissolve">
                                      <p:cBhvr>
                                        <p:cTn id="22" dur="500"/>
                                        <p:tgtEl>
                                          <p:spTgt spid="165891">
                                            <p:txEl>
                                              <p:pRg st="3" end="3"/>
                                            </p:txEl>
                                          </p:spTgt>
                                        </p:tgtEl>
                                      </p:cBhvr>
                                    </p:animEffect>
                                  </p:childTnLst>
                                  <p:subTnLst>
                                    <p:animClr clrSpc="rgb" dir="cw">
                                      <p:cBhvr override="childStyle">
                                        <p:cTn dur="1" fill="hold" display="0" masterRel="nextClick" afterEffect="1"/>
                                        <p:tgtEl>
                                          <p:spTgt spid="165891">
                                            <p:txEl>
                                              <p:pRg st="3" end="3"/>
                                            </p:txEl>
                                          </p:spTgt>
                                        </p:tgtEl>
                                        <p:attrNameLst>
                                          <p:attrName>ppt_c</p:attrName>
                                        </p:attrNameLst>
                                      </p:cBhvr>
                                      <p:to>
                                        <a:schemeClr val="bg2"/>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65891">
                                            <p:txEl>
                                              <p:pRg st="4" end="4"/>
                                            </p:txEl>
                                          </p:spTgt>
                                        </p:tgtEl>
                                        <p:attrNameLst>
                                          <p:attrName>style.visibility</p:attrName>
                                        </p:attrNameLst>
                                      </p:cBhvr>
                                      <p:to>
                                        <p:strVal val="visible"/>
                                      </p:to>
                                    </p:set>
                                    <p:animEffect transition="in" filter="dissolve">
                                      <p:cBhvr>
                                        <p:cTn id="27" dur="500"/>
                                        <p:tgtEl>
                                          <p:spTgt spid="165891">
                                            <p:txEl>
                                              <p:pRg st="4" end="4"/>
                                            </p:txEl>
                                          </p:spTgt>
                                        </p:tgtEl>
                                      </p:cBhvr>
                                    </p:animEffect>
                                  </p:childTnLst>
                                  <p:subTnLst>
                                    <p:animClr clrSpc="rgb" dir="cw">
                                      <p:cBhvr override="childStyle">
                                        <p:cTn dur="1" fill="hold" display="0" masterRel="nextClick" afterEffect="1"/>
                                        <p:tgtEl>
                                          <p:spTgt spid="165891">
                                            <p:txEl>
                                              <p:pRg st="4" end="4"/>
                                            </p:txEl>
                                          </p:spTgt>
                                        </p:tgtEl>
                                        <p:attrNameLst>
                                          <p:attrName>ppt_c</p:attrName>
                                        </p:attrNameLst>
                                      </p:cBhvr>
                                      <p:to>
                                        <a:schemeClr val="bg2"/>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65891">
                                            <p:txEl>
                                              <p:pRg st="5" end="5"/>
                                            </p:txEl>
                                          </p:spTgt>
                                        </p:tgtEl>
                                        <p:attrNameLst>
                                          <p:attrName>style.visibility</p:attrName>
                                        </p:attrNameLst>
                                      </p:cBhvr>
                                      <p:to>
                                        <p:strVal val="visible"/>
                                      </p:to>
                                    </p:set>
                                    <p:animEffect transition="in" filter="dissolve">
                                      <p:cBhvr>
                                        <p:cTn id="32" dur="500"/>
                                        <p:tgtEl>
                                          <p:spTgt spid="165891">
                                            <p:txEl>
                                              <p:pRg st="5" end="5"/>
                                            </p:txEl>
                                          </p:spTgt>
                                        </p:tgtEl>
                                      </p:cBhvr>
                                    </p:animEffect>
                                  </p:childTnLst>
                                  <p:subTnLst>
                                    <p:animClr clrSpc="rgb" dir="cw">
                                      <p:cBhvr override="childStyle">
                                        <p:cTn dur="1" fill="hold" display="0" masterRel="nextClick" afterEffect="1"/>
                                        <p:tgtEl>
                                          <p:spTgt spid="165891">
                                            <p:txEl>
                                              <p:pRg st="5" end="5"/>
                                            </p:txEl>
                                          </p:spTgt>
                                        </p:tgtEl>
                                        <p:attrNameLst>
                                          <p:attrName>ppt_c</p:attrName>
                                        </p:attrNameLst>
                                      </p:cBhvr>
                                      <p:to>
                                        <a:schemeClr val="bg2"/>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165891">
                                            <p:txEl>
                                              <p:pRg st="6" end="6"/>
                                            </p:txEl>
                                          </p:spTgt>
                                        </p:tgtEl>
                                        <p:attrNameLst>
                                          <p:attrName>style.visibility</p:attrName>
                                        </p:attrNameLst>
                                      </p:cBhvr>
                                      <p:to>
                                        <p:strVal val="visible"/>
                                      </p:to>
                                    </p:set>
                                    <p:animEffect transition="in" filter="dissolve">
                                      <p:cBhvr>
                                        <p:cTn id="37" dur="500"/>
                                        <p:tgtEl>
                                          <p:spTgt spid="165891">
                                            <p:txEl>
                                              <p:pRg st="6" end="6"/>
                                            </p:txEl>
                                          </p:spTgt>
                                        </p:tgtEl>
                                      </p:cBhvr>
                                    </p:animEffect>
                                  </p:childTnLst>
                                  <p:subTnLst>
                                    <p:animClr clrSpc="rgb" dir="cw">
                                      <p:cBhvr override="childStyle">
                                        <p:cTn dur="1" fill="hold" display="0" masterRel="nextClick" afterEffect="1"/>
                                        <p:tgtEl>
                                          <p:spTgt spid="165891">
                                            <p:txEl>
                                              <p:pRg st="6" end="6"/>
                                            </p:txEl>
                                          </p:spTgt>
                                        </p:tgtEl>
                                        <p:attrNameLst>
                                          <p:attrName>ppt_c</p:attrName>
                                        </p:attrNameLst>
                                      </p:cBhvr>
                                      <p:to>
                                        <a:schemeClr val="bg2"/>
                                      </p:to>
                                    </p:animClr>
                                  </p:sub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165891">
                                            <p:txEl>
                                              <p:pRg st="7" end="7"/>
                                            </p:txEl>
                                          </p:spTgt>
                                        </p:tgtEl>
                                        <p:attrNameLst>
                                          <p:attrName>style.visibility</p:attrName>
                                        </p:attrNameLst>
                                      </p:cBhvr>
                                      <p:to>
                                        <p:strVal val="visible"/>
                                      </p:to>
                                    </p:set>
                                    <p:animEffect transition="in" filter="dissolve">
                                      <p:cBhvr>
                                        <p:cTn id="42" dur="500"/>
                                        <p:tgtEl>
                                          <p:spTgt spid="165891">
                                            <p:txEl>
                                              <p:pRg st="7" end="7"/>
                                            </p:txEl>
                                          </p:spTgt>
                                        </p:tgtEl>
                                      </p:cBhvr>
                                    </p:animEffect>
                                  </p:childTnLst>
                                  <p:subTnLst>
                                    <p:animClr clrSpc="rgb" dir="cw">
                                      <p:cBhvr override="childStyle">
                                        <p:cTn dur="1" fill="hold" display="0" masterRel="nextClick" afterEffect="1"/>
                                        <p:tgtEl>
                                          <p:spTgt spid="165891">
                                            <p:txEl>
                                              <p:pRg st="7" end="7"/>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5891" grpId="0" build="p" bldLvl="3"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77C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descr="20_22">
            <a:extLst>
              <a:ext uri="{FF2B5EF4-FFF2-40B4-BE49-F238E27FC236}">
                <a16:creationId xmlns:a16="http://schemas.microsoft.com/office/drawing/2014/main" id="{71C3DDFE-43B5-4815-9748-B9AE4229438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381956" y="643467"/>
            <a:ext cx="7428088"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05836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859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1D555C-0D20-4CF5-85E1-7E5EA8180941}"/>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Blood pressure maintenance </a:t>
            </a:r>
          </a:p>
        </p:txBody>
      </p:sp>
      <p:pic>
        <p:nvPicPr>
          <p:cNvPr id="4" name="Online Media 3" title="Regulation of blood pressure with baroreceptors | NCLEX-RN | Khan Academy">
            <a:hlinkClick r:id="" action="ppaction://media"/>
            <a:extLst>
              <a:ext uri="{FF2B5EF4-FFF2-40B4-BE49-F238E27FC236}">
                <a16:creationId xmlns:a16="http://schemas.microsoft.com/office/drawing/2014/main" id="{7A39F541-6F4E-4E59-B4FA-426572698B29}"/>
              </a:ext>
            </a:extLst>
          </p:cNvPr>
          <p:cNvPicPr>
            <a:picLocks noGrp="1" noRot="1" noChangeAspect="1"/>
          </p:cNvPicPr>
          <p:nvPr>
            <p:ph idx="1"/>
            <a:videoFile r:link="rId1"/>
          </p:nvPr>
        </p:nvPicPr>
        <p:blipFill>
          <a:blip r:embed="rId3"/>
          <a:stretch>
            <a:fillRect/>
          </a:stretch>
        </p:blipFill>
        <p:spPr>
          <a:xfrm>
            <a:off x="4345375" y="961812"/>
            <a:ext cx="6574649" cy="4930987"/>
          </a:xfrm>
          <a:prstGeom prst="rect">
            <a:avLst/>
          </a:prstGeom>
        </p:spPr>
      </p:pic>
    </p:spTree>
    <p:extLst>
      <p:ext uri="{BB962C8B-B14F-4D97-AF65-F5344CB8AC3E}">
        <p14:creationId xmlns:p14="http://schemas.microsoft.com/office/powerpoint/2010/main" val="3600900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B70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descr="20_23">
            <a:extLst>
              <a:ext uri="{FF2B5EF4-FFF2-40B4-BE49-F238E27FC236}">
                <a16:creationId xmlns:a16="http://schemas.microsoft.com/office/drawing/2014/main" id="{BD6A9861-B1BF-480B-BDCD-3E908682FE5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381956" y="643467"/>
            <a:ext cx="7428088"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04372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DB6C54-394D-4F32-8F3F-5F2DAD8656B3}"/>
              </a:ext>
            </a:extLst>
          </p:cNvPr>
          <p:cNvSpPr>
            <a:spLocks noGrp="1"/>
          </p:cNvSpPr>
          <p:nvPr>
            <p:ph type="title"/>
          </p:nvPr>
        </p:nvSpPr>
        <p:spPr>
          <a:xfrm>
            <a:off x="686834" y="1153572"/>
            <a:ext cx="3200400" cy="4461163"/>
          </a:xfrm>
        </p:spPr>
        <p:txBody>
          <a:bodyPr>
            <a:normAutofit/>
          </a:bodyPr>
          <a:lstStyle/>
          <a:p>
            <a:r>
              <a:rPr lang="en-US">
                <a:solidFill>
                  <a:srgbClr val="FFFFFF"/>
                </a:solidFill>
              </a:rPr>
              <a:t>Effects of ageing on the heart.</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6DACDBA-2EFE-4439-84C5-34940E15B9D9}"/>
              </a:ext>
            </a:extLst>
          </p:cNvPr>
          <p:cNvSpPr>
            <a:spLocks noGrp="1"/>
          </p:cNvSpPr>
          <p:nvPr>
            <p:ph idx="1"/>
          </p:nvPr>
        </p:nvSpPr>
        <p:spPr>
          <a:xfrm>
            <a:off x="4447308" y="591344"/>
            <a:ext cx="6906491" cy="5585619"/>
          </a:xfrm>
        </p:spPr>
        <p:txBody>
          <a:bodyPr anchor="ctr">
            <a:normAutofit/>
          </a:bodyPr>
          <a:lstStyle/>
          <a:p>
            <a:r>
              <a:rPr lang="en-US" altLang="en-US" dirty="0"/>
              <a:t>Gradual changes in heart function, minor under resting condition, more significant during exercise</a:t>
            </a:r>
          </a:p>
          <a:p>
            <a:r>
              <a:rPr lang="en-US" altLang="en-US" dirty="0"/>
              <a:t>Hypertrophy of left ventricle</a:t>
            </a:r>
          </a:p>
          <a:p>
            <a:r>
              <a:rPr lang="en-US" altLang="en-US" dirty="0"/>
              <a:t>Maximum heart rate decreases</a:t>
            </a:r>
          </a:p>
          <a:p>
            <a:r>
              <a:rPr lang="en-US" altLang="en-US" dirty="0"/>
              <a:t>Increased tendency for valves to function abnormally and arrhythmias to occur</a:t>
            </a:r>
          </a:p>
          <a:p>
            <a:r>
              <a:rPr lang="en-US" altLang="en-US" dirty="0"/>
              <a:t>Increased oxygen consumption required to pump same amount of blood</a:t>
            </a:r>
          </a:p>
          <a:p>
            <a:endParaRPr lang="en-GB" dirty="0"/>
          </a:p>
        </p:txBody>
      </p:sp>
    </p:spTree>
    <p:extLst>
      <p:ext uri="{BB962C8B-B14F-4D97-AF65-F5344CB8AC3E}">
        <p14:creationId xmlns:p14="http://schemas.microsoft.com/office/powerpoint/2010/main" val="40691268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389</Words>
  <Application>Microsoft Office PowerPoint</Application>
  <PresentationFormat>Widescreen</PresentationFormat>
  <Paragraphs>31</Paragraphs>
  <Slides>7</Slides>
  <Notes>2</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Maintaining Blood Pressure Homeostasis </vt:lpstr>
      <vt:lpstr>Introduction to homeostasis </vt:lpstr>
      <vt:lpstr>Heart Homeostasis</vt:lpstr>
      <vt:lpstr>PowerPoint Presentation</vt:lpstr>
      <vt:lpstr>Blood pressure maintenance </vt:lpstr>
      <vt:lpstr>PowerPoint Presentation</vt:lpstr>
      <vt:lpstr>Effects of ageing on the heart.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Maintaining Blood Pressure Homeostasis</dc:title>
  <dc:creator>Felicity Page</dc:creator>
  <cp:lastModifiedBy>Felicity Page</cp:lastModifiedBy>
  <cp:revision>2</cp:revision>
  <dcterms:created xsi:type="dcterms:W3CDTF">2020-07-08T08:55:25Z</dcterms:created>
  <dcterms:modified xsi:type="dcterms:W3CDTF">2020-07-08T09:06:35Z</dcterms:modified>
</cp:coreProperties>
</file>