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48" r:id="rId1"/>
  </p:sldMasterIdLst>
  <p:notesMasterIdLst>
    <p:notesMasterId r:id="rId4"/>
  </p:notesMasterIdLst>
  <p:sldIdLst>
    <p:sldId id="256" r:id="rId3"/>
    <p:sldId id="283" r:id="rId5"/>
    <p:sldId id="290" r:id="rId6"/>
    <p:sldId id="291" r:id="rId7"/>
    <p:sldId id="259" r:id="rId8"/>
    <p:sldId id="271" r:id="rId9"/>
    <p:sldId id="292" r:id="rId10"/>
    <p:sldId id="261" r:id="rId11"/>
    <p:sldId id="258" r:id="rId12"/>
  </p:sldIdLst>
  <p:sldSz cx="9144000" cy="5143500" type="screen16x9"/>
  <p:notesSz cx="6858000" cy="9144000"/>
  <p:embeddedFontLst>
    <p:embeddedFont>
      <p:font typeface="Fira Sans Extra Condensed SemiBold" panose="020B0603050000020004"/>
      <p:regular r:id="rId16"/>
      <p:bold r:id="rId17"/>
      <p:italic r:id="rId18"/>
      <p:boldItalic r:id="rId19"/>
    </p:embeddedFont>
    <p:embeddedFont>
      <p:font typeface="Roboto" panose="02000000000000000000"/>
      <p:regular r:id="rId20"/>
      <p:bold r:id="rId21"/>
      <p:italic r:id="rId22"/>
      <p:boldItalic r:id="rId23"/>
    </p:embeddedFont>
    <p:embeddedFont>
      <p:font typeface="Fira Sans Extra Condensed Medium" panose="020B0603050000020004"/>
      <p:regular r:id="rId24"/>
      <p:bold r:id="rId25"/>
      <p:italic r:id="rId26"/>
      <p:boldItalic r:id="rId27"/>
    </p:embeddedFont>
    <p:embeddedFont>
      <p:font typeface="Calibri" panose="020F0502020204030204" pitchFamily="3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F81FE03-69BC-4470-8B3E-A45393C97DA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Style>
        <a:tcBdr/>
      </a:tcStyle>
    </a:band1H>
    <a:band2H>
      <a:tcStyle>
        <a:tcBdr/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Style>
        <a:tcBdr/>
      </a:tcStyle>
    </a:firstCol>
    <a:lastRow>
      <a:tcStyle>
        <a:tcBdr/>
      </a:tcStyle>
    </a:lastRow>
    <a:seCell>
      <a:tcStyle>
        <a:tcBdr/>
      </a:tcStyle>
    </a:seCell>
    <a:swCell>
      <a:tcStyle>
        <a:tcBdr/>
      </a:tcStyle>
    </a:swCell>
    <a:firstRow>
      <a:tcStyle>
        <a:tcBdr/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2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1" Type="http://schemas.openxmlformats.org/officeDocument/2006/relationships/font" Target="fonts/font16.fntdata"/><Relationship Id="rId30" Type="http://schemas.openxmlformats.org/officeDocument/2006/relationships/font" Target="fonts/font15.fntdata"/><Relationship Id="rId3" Type="http://schemas.openxmlformats.org/officeDocument/2006/relationships/slide" Target="slides/slide1.xml"/><Relationship Id="rId29" Type="http://schemas.openxmlformats.org/officeDocument/2006/relationships/font" Target="fonts/font14.fntdata"/><Relationship Id="rId28" Type="http://schemas.openxmlformats.org/officeDocument/2006/relationships/font" Target="fonts/font13.fntdata"/><Relationship Id="rId27" Type="http://schemas.openxmlformats.org/officeDocument/2006/relationships/font" Target="fonts/font12.fntdata"/><Relationship Id="rId26" Type="http://schemas.openxmlformats.org/officeDocument/2006/relationships/font" Target="fonts/font11.fntdata"/><Relationship Id="rId25" Type="http://schemas.openxmlformats.org/officeDocument/2006/relationships/font" Target="fonts/font10.fntdata"/><Relationship Id="rId24" Type="http://schemas.openxmlformats.org/officeDocument/2006/relationships/font" Target="fonts/font9.fntdata"/><Relationship Id="rId23" Type="http://schemas.openxmlformats.org/officeDocument/2006/relationships/font" Target="fonts/font8.fntdata"/><Relationship Id="rId22" Type="http://schemas.openxmlformats.org/officeDocument/2006/relationships/font" Target="fonts/font7.fntdata"/><Relationship Id="rId21" Type="http://schemas.openxmlformats.org/officeDocument/2006/relationships/font" Target="fonts/font6.fntdata"/><Relationship Id="rId20" Type="http://schemas.openxmlformats.org/officeDocument/2006/relationships/font" Target="fonts/font5.fntdata"/><Relationship Id="rId2" Type="http://schemas.openxmlformats.org/officeDocument/2006/relationships/theme" Target="theme/theme1.xml"/><Relationship Id="rId19" Type="http://schemas.openxmlformats.org/officeDocument/2006/relationships/font" Target="fonts/font4.fntdata"/><Relationship Id="rId18" Type="http://schemas.openxmlformats.org/officeDocument/2006/relationships/font" Target="fonts/font3.fntdata"/><Relationship Id="rId17" Type="http://schemas.openxmlformats.org/officeDocument/2006/relationships/font" Target="fonts/font2.fntdata"/><Relationship Id="rId16" Type="http://schemas.openxmlformats.org/officeDocument/2006/relationships/font" Target="fonts/font1.fntdata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gf053a51de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gf053a51de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5" name="Google Shape;2435;g9b015b6a03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6" name="Google Shape;2436;g9b015b6a03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5" name="Google Shape;2435;g9b015b6a03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6" name="Google Shape;2436;g9b015b6a03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5" name="Google Shape;2435;g9b015b6a03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6" name="Google Shape;2436;g9b015b6a03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91d1824d35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9" name="Google Shape;329;g91d1824d35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8" name="Google Shape;1498;g9b015b6a03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9" name="Google Shape;1499;g9b015b6a03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5" name="Google Shape;2435;g9b015b6a03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6" name="Google Shape;2436;g9b015b6a03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g9b015b6a03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5" name="Google Shape;435;g9b015b6a03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91d1824d35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91d1824d35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matchingName="Title slid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12477" y="1508413"/>
            <a:ext cx="3693600" cy="173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300">
                <a:latin typeface="Fira Sans Extra Condensed SemiBold" panose="020B0603050000020004"/>
                <a:ea typeface="Fira Sans Extra Condensed SemiBold" panose="020B0603050000020004"/>
                <a:cs typeface="Fira Sans Extra Condensed SemiBold" panose="020B0603050000020004"/>
                <a:sym typeface="Fira Sans Extra Condensed SemiBold" panose="020B0603050000020004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812477" y="3239088"/>
            <a:ext cx="3693600" cy="39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matchingName="Section header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matchingName="Title and body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matchingName="Title and two columns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matchingName="Title 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457200" y="445025"/>
            <a:ext cx="8229600" cy="52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500">
                <a:latin typeface="Fira Sans Extra Condensed Medium" panose="020B0603050000020004"/>
                <a:ea typeface="Fira Sans Extra Condensed Medium" panose="020B0603050000020004"/>
                <a:cs typeface="Fira Sans Extra Condensed Medium" panose="020B0603050000020004"/>
                <a:sym typeface="Fira Sans Extra Condensed Medium" panose="020B0603050000020004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matchingNam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</a:fld>
            <a:endParaRPr lang="en-GB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5.xml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4.jpe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5.xml"/><Relationship Id="rId1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5"/>
          <p:cNvSpPr txBox="1">
            <a:spLocks noGrp="1"/>
          </p:cNvSpPr>
          <p:nvPr>
            <p:ph type="ctrTitle"/>
          </p:nvPr>
        </p:nvSpPr>
        <p:spPr>
          <a:xfrm>
            <a:off x="697872" y="418487"/>
            <a:ext cx="3693600" cy="215326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BMSW5106</a:t>
            </a:r>
            <a:b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</a:b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Knowledge and Information Management Skills for the Workplace</a:t>
            </a:r>
            <a:endParaRPr sz="2000" dirty="0"/>
          </a:p>
        </p:txBody>
      </p:sp>
      <p:sp>
        <p:nvSpPr>
          <p:cNvPr id="59" name="Google Shape;59;p15"/>
          <p:cNvSpPr txBox="1">
            <a:spLocks noGrp="1"/>
          </p:cNvSpPr>
          <p:nvPr>
            <p:ph type="subTitle" idx="1"/>
          </p:nvPr>
        </p:nvSpPr>
        <p:spPr>
          <a:xfrm>
            <a:off x="697872" y="2571750"/>
            <a:ext cx="3922809" cy="10471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“Task</a:t>
            </a:r>
            <a:r>
              <a:rPr lang="en-US" sz="1800" b="1" spc="-3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b="1" spc="-6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2: Knowledge and Information Management at Amazon and Emirates”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85750" y="4008664"/>
            <a:ext cx="3069771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GB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Marina Ivanova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r>
              <a:rPr lang="en-GB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2128092</a:t>
            </a:r>
            <a:endParaRPr lang="en-GB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Dr Essa Bah</a:t>
            </a:r>
            <a:endParaRPr lang="en-GB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529" y="865389"/>
            <a:ext cx="3322864" cy="1677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mirates new logo on transparent background 14414700 Vector Art at Vecteez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529" y="2600531"/>
            <a:ext cx="3609223" cy="182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20436" y="187779"/>
            <a:ext cx="8719456" cy="476794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69517"/>
            <a:ext cx="6335486" cy="771454"/>
          </a:xfr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0243" y="1626995"/>
            <a:ext cx="5029200" cy="3077766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Importance of knowledge management in fostering new ideas, optimizing productivity, and maintaining competitive edge.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Amazon's knowledge management systems revolutionize online shopping, offering personalized experiences and operational efficiency.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Emirates uses knowledge management to uphold safety, enhance service quality, and optimize operations 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(Maier, 2010)</a:t>
            </a: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Examining these businesses provides insights into flexible applications of knowledge management, fostering sustainable growth and success.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Information Management Skill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044" y="1648051"/>
            <a:ext cx="3350848" cy="223814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69517"/>
            <a:ext cx="6335486" cy="771454"/>
          </a:xfr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TOWS Analysis</a:t>
            </a:r>
            <a:endParaRPr lang="en-US" sz="2800" b="1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757917" y="1617435"/>
          <a:ext cx="7628166" cy="282702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{F5AB1C69-6EDB-4FF4-983F-18BD219EF322}</a:tableStyleId>
              </a:tblPr>
              <a:tblGrid>
                <a:gridCol w="3814083"/>
                <a:gridCol w="3814083"/>
              </a:tblGrid>
              <a:tr h="68489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 panose="020B0604020202020204"/>
                        <a:buNone/>
                        <a:defRPr/>
                      </a:pPr>
                      <a:r>
                        <a:rPr lang="en-US" sz="24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Amazon's TOWS Analysis </a:t>
                      </a:r>
                      <a:endParaRPr lang="en-US" sz="2400" b="1" i="0" u="none" strike="noStrike" cap="none" dirty="0">
                        <a:solidFill>
                          <a:srgbClr val="000000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</a:txBody>
                  <a:tcPr/>
                </a:tc>
                <a:tc hMerge="1">
                  <a:tcPr/>
                </a:tc>
              </a:tr>
              <a:tr h="498022"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Threats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Weaknesses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0913"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Data breaches, cyberattacks, changing data privacy regulations </a:t>
                      </a:r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(Yang, 2022)</a:t>
                      </a:r>
                      <a:endParaRPr lang="en-US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High employee turnover, knowledge silos</a:t>
                      </a:r>
                      <a:endParaRPr lang="en-US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462280"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Opportunities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Strengths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0913"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AI and machine learning for knowledge management, collaboration platforms</a:t>
                      </a:r>
                      <a:endParaRPr lang="en-US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Data analytics, innovation culture, global reach</a:t>
                      </a:r>
                      <a:endParaRPr lang="en-US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69517"/>
            <a:ext cx="6335486" cy="771454"/>
          </a:xfr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TOWS Analysis</a:t>
            </a:r>
            <a:endParaRPr lang="en-US" sz="2800" b="1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757917" y="1617435"/>
          <a:ext cx="7628166" cy="28351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tableStyleId>{F5AB1C69-6EDB-4FF4-983F-18BD219EF322}</a:tableStyleId>
              </a:tblPr>
              <a:tblGrid>
                <a:gridCol w="3814083"/>
                <a:gridCol w="3814083"/>
              </a:tblGrid>
              <a:tr h="693058">
                <a:tc gridSpan="2">
                  <a:txBody>
                    <a:bodyPr/>
                    <a:lstStyle/>
                    <a:p>
                      <a:pPr algn="ctr"/>
                      <a:r>
                        <a:rPr lang="en-US" sz="2400" b="1" i="0" u="none" strike="noStrike" cap="none" dirty="0">
                          <a:solidFill>
                            <a:schemeClr val="tx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Emirates' TOWS Analysis</a:t>
                      </a:r>
                      <a:endParaRPr lang="en-US" sz="2400" b="1" i="0" u="none" strike="noStrike" cap="none" dirty="0">
                        <a:solidFill>
                          <a:schemeClr val="tx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</a:txBody>
                  <a:tcPr/>
                </a:tc>
                <a:tc hMerge="1">
                  <a:tcPr/>
                </a:tc>
              </a:tr>
              <a:tr h="498022"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Threats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Weaknesses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0913"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Competition, changing aviation regulations, economic downturns</a:t>
                      </a:r>
                      <a:endParaRPr lang="en-US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 panose="020B0604020202020204"/>
                        <a:buNone/>
                        <a:defRPr/>
                      </a:pPr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Reliance on expatriate workers, knowledge silos, economic downturns </a:t>
                      </a:r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(Salim, 2021)</a:t>
                      </a:r>
                      <a:endParaRPr lang="en-US" sz="1400" b="0" i="0" u="none" strike="noStrike" cap="none" dirty="0">
                        <a:solidFill>
                          <a:schemeClr val="dk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</a:txBody>
                  <a:tcPr/>
                </a:tc>
              </a:tr>
              <a:tr h="462280"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Opportunities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cap="none" dirty="0">
                          <a:solidFill>
                            <a:srgbClr val="000000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 panose="020B0604020202020204"/>
                        </a:rPr>
                        <a:t>Strengths</a:t>
                      </a:r>
                      <a:endParaRPr lang="en-US" sz="1800" b="1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091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 panose="020B0604020202020204"/>
                        <a:buNone/>
                        <a:defRPr/>
                      </a:pPr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Collaboration platforms, knowledge-sharing incentives, industry knowledge-sharing</a:t>
                      </a:r>
                      <a:endParaRPr lang="en-US" sz="1400" b="0" i="0" u="none" strike="noStrike" cap="none" dirty="0">
                        <a:solidFill>
                          <a:schemeClr val="dk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u="none" strike="noStrike" cap="none" dirty="0">
                          <a:solidFill>
                            <a:schemeClr val="dk1"/>
                          </a:solidFill>
                          <a:effectLst>
                            <a:outerShdw blurRad="50800" dist="38100" dir="2700000" algn="tl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 panose="020B0604020202020204"/>
                        </a:rPr>
                        <a:t>Diverse workforce, training and development programs, brand reputation</a:t>
                      </a:r>
                      <a:endParaRPr lang="en-US" dirty="0"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8"/>
          <p:cNvSpPr txBox="1">
            <a:spLocks noGrp="1"/>
          </p:cNvSpPr>
          <p:nvPr>
            <p:ph type="title"/>
          </p:nvPr>
        </p:nvSpPr>
        <p:spPr>
          <a:xfrm>
            <a:off x="1420585" y="313167"/>
            <a:ext cx="6302829" cy="707568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Knowledge Management Value Chain</a:t>
            </a:r>
            <a:endParaRPr lang="en-US" sz="2800" b="1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332" name="Google Shape;332;p18"/>
          <p:cNvGraphicFramePr/>
          <p:nvPr/>
        </p:nvGraphicFramePr>
        <p:xfrm>
          <a:off x="457200" y="2270575"/>
          <a:ext cx="3623550" cy="2316450"/>
        </p:xfrm>
        <a:graphic>
          <a:graphicData uri="http://schemas.openxmlformats.org/drawingml/2006/table">
            <a:tbl>
              <a:tblPr>
                <a:noFill/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tableStyleId>{0F81FE03-69BC-4470-8B3E-A45393C97DAA}</a:tableStyleId>
              </a:tblPr>
              <a:tblGrid>
                <a:gridCol w="3623550"/>
              </a:tblGrid>
              <a:tr h="2191350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Acquisition: Extensive employee onboarding and training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Sharing: Internal platforms like "Wiki", data-driven decision making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Creation: Hackathons, innovation challenges </a:t>
                      </a:r>
                      <a:r>
                        <a:rPr lang="en-GB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(Ermine, 2013)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Application: Standardized processes, performance management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Evaluation: Employee surveys, tracking knowledge utilization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accen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FA9456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3" name="Google Shape;333;p18"/>
          <p:cNvGraphicFramePr/>
          <p:nvPr/>
        </p:nvGraphicFramePr>
        <p:xfrm>
          <a:off x="5063252" y="2270574"/>
          <a:ext cx="3623550" cy="2529810"/>
        </p:xfrm>
        <a:graphic>
          <a:graphicData uri="http://schemas.openxmlformats.org/drawingml/2006/table">
            <a:tbl>
              <a:tblPr>
                <a:noFill/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{0F81FE03-69BC-4470-8B3E-A45393C97DAA}</a:tableStyleId>
              </a:tblPr>
              <a:tblGrid>
                <a:gridCol w="3623550"/>
              </a:tblGrid>
              <a:tr h="2237925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Acquisition: Formal training, coaching, after-action reviews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Sharing: Internal communication tools, knowledge management champions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Creation: Forums, suggestion schemes, cross-functional teams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Application: Standard operating procedures, performance management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Arial" panose="020B0604020202020204"/>
                          <a:cs typeface="Times New Roman" panose="02020603050405020304" pitchFamily="18" charset="0"/>
                          <a:sym typeface="Arial" panose="020B0604020202020204"/>
                        </a:rPr>
                        <a:t>Knowledge Evaluation: Employee surveys, knowledge utilization metrics</a:t>
                      </a:r>
                      <a:endParaRPr lang="en-US" sz="1400" b="0" i="0" u="none" strike="noStrike" cap="non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/>
                        <a:cs typeface="Times New Roman" panose="02020603050405020304" pitchFamily="18" charset="0"/>
                        <a:sym typeface="Arial" panose="020B0604020202020204"/>
                      </a:endParaRPr>
                    </a:p>
                  </a:txBody>
                  <a:tcPr marL="91425" marR="91425" marT="91425" marB="91425" anchor="ctr">
                    <a:lnL w="19050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chemeClr val="accent2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accen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FA9456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334" name="Google Shape;334;p18"/>
          <p:cNvSpPr/>
          <p:nvPr/>
        </p:nvSpPr>
        <p:spPr>
          <a:xfrm>
            <a:off x="2504463" y="2134850"/>
            <a:ext cx="380175" cy="51300"/>
          </a:xfrm>
          <a:custGeom>
            <a:avLst/>
            <a:gdLst/>
            <a:ahLst/>
            <a:cxnLst/>
            <a:rect l="l" t="t" r="r" b="b"/>
            <a:pathLst>
              <a:path w="15207" h="2052" extrusionOk="0">
                <a:moveTo>
                  <a:pt x="10157" y="0"/>
                </a:moveTo>
                <a:cubicBezTo>
                  <a:pt x="10021" y="0"/>
                  <a:pt x="9885" y="39"/>
                  <a:pt x="9768" y="117"/>
                </a:cubicBezTo>
                <a:cubicBezTo>
                  <a:pt x="9066" y="745"/>
                  <a:pt x="8153" y="1093"/>
                  <a:pt x="7229" y="1093"/>
                </a:cubicBezTo>
                <a:cubicBezTo>
                  <a:pt x="7181" y="1093"/>
                  <a:pt x="7132" y="1092"/>
                  <a:pt x="7083" y="1090"/>
                </a:cubicBezTo>
                <a:cubicBezTo>
                  <a:pt x="6305" y="1012"/>
                  <a:pt x="5877" y="350"/>
                  <a:pt x="5176" y="117"/>
                </a:cubicBezTo>
                <a:cubicBezTo>
                  <a:pt x="5015" y="75"/>
                  <a:pt x="4858" y="56"/>
                  <a:pt x="4704" y="56"/>
                </a:cubicBezTo>
                <a:cubicBezTo>
                  <a:pt x="4152" y="56"/>
                  <a:pt x="3648" y="293"/>
                  <a:pt x="3191" y="506"/>
                </a:cubicBezTo>
                <a:cubicBezTo>
                  <a:pt x="2296" y="934"/>
                  <a:pt x="1363" y="1245"/>
                  <a:pt x="429" y="1440"/>
                </a:cubicBezTo>
                <a:cubicBezTo>
                  <a:pt x="1" y="1479"/>
                  <a:pt x="156" y="1985"/>
                  <a:pt x="506" y="1985"/>
                </a:cubicBezTo>
                <a:cubicBezTo>
                  <a:pt x="1440" y="1985"/>
                  <a:pt x="2374" y="1751"/>
                  <a:pt x="3230" y="1323"/>
                </a:cubicBezTo>
                <a:cubicBezTo>
                  <a:pt x="3658" y="1129"/>
                  <a:pt x="4086" y="973"/>
                  <a:pt x="4553" y="856"/>
                </a:cubicBezTo>
                <a:cubicBezTo>
                  <a:pt x="4583" y="850"/>
                  <a:pt x="4612" y="848"/>
                  <a:pt x="4642" y="848"/>
                </a:cubicBezTo>
                <a:cubicBezTo>
                  <a:pt x="5007" y="848"/>
                  <a:pt x="5394" y="1263"/>
                  <a:pt x="5682" y="1479"/>
                </a:cubicBezTo>
                <a:cubicBezTo>
                  <a:pt x="6236" y="1874"/>
                  <a:pt x="6860" y="2051"/>
                  <a:pt x="7495" y="2051"/>
                </a:cubicBezTo>
                <a:cubicBezTo>
                  <a:pt x="8422" y="2051"/>
                  <a:pt x="9372" y="1674"/>
                  <a:pt x="10157" y="1051"/>
                </a:cubicBezTo>
                <a:cubicBezTo>
                  <a:pt x="10936" y="1704"/>
                  <a:pt x="11927" y="1968"/>
                  <a:pt x="12939" y="1968"/>
                </a:cubicBezTo>
                <a:cubicBezTo>
                  <a:pt x="13494" y="1968"/>
                  <a:pt x="14056" y="1889"/>
                  <a:pt x="14593" y="1751"/>
                </a:cubicBezTo>
                <a:cubicBezTo>
                  <a:pt x="15207" y="1535"/>
                  <a:pt x="14950" y="883"/>
                  <a:pt x="14412" y="883"/>
                </a:cubicBezTo>
                <a:cubicBezTo>
                  <a:pt x="14370" y="883"/>
                  <a:pt x="14327" y="887"/>
                  <a:pt x="14282" y="895"/>
                </a:cubicBezTo>
                <a:cubicBezTo>
                  <a:pt x="13770" y="966"/>
                  <a:pt x="13274" y="1032"/>
                  <a:pt x="12799" y="1032"/>
                </a:cubicBezTo>
                <a:cubicBezTo>
                  <a:pt x="11974" y="1032"/>
                  <a:pt x="11213" y="833"/>
                  <a:pt x="10546" y="117"/>
                </a:cubicBezTo>
                <a:cubicBezTo>
                  <a:pt x="10429" y="39"/>
                  <a:pt x="10293" y="0"/>
                  <a:pt x="10157" y="0"/>
                </a:cubicBezTo>
                <a:close/>
              </a:path>
            </a:pathLst>
          </a:custGeom>
          <a:solidFill>
            <a:srgbClr val="FE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798" y="1403522"/>
            <a:ext cx="1956103" cy="6393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4" descr="Emirates new logo on transparent background 14414700 Vector Art at Vecteez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143" y="1202046"/>
            <a:ext cx="2458059" cy="8353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2" name="Google Shape;1502;p30"/>
          <p:cNvSpPr txBox="1">
            <a:spLocks noGrp="1"/>
          </p:cNvSpPr>
          <p:nvPr>
            <p:ph type="title"/>
          </p:nvPr>
        </p:nvSpPr>
        <p:spPr>
          <a:xfrm>
            <a:off x="601438" y="298900"/>
            <a:ext cx="7772400" cy="740225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Comparison of Knowledge Management Systems</a:t>
            </a:r>
            <a:endParaRPr lang="en-US" sz="2800" b="1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508" name="Google Shape;1508;p30"/>
          <p:cNvSpPr/>
          <p:nvPr/>
        </p:nvSpPr>
        <p:spPr>
          <a:xfrm>
            <a:off x="400050" y="1629675"/>
            <a:ext cx="2801525" cy="2498775"/>
          </a:xfrm>
          <a:prstGeom prst="rect">
            <a:avLst/>
          </a:prstGeom>
          <a:solidFill>
            <a:schemeClr val="accent4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Similarities </a:t>
            </a:r>
            <a:r>
              <a:rPr lang="en-US" sz="1800" b="1" kern="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Between Amazon and Emirates' KM Systems </a:t>
            </a:r>
            <a:endParaRPr lang="en-US" sz="1800" b="1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Training and development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Technology use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(Daft, 2022)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Knowledge silo issues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15" name="Google Shape;1515;p30"/>
          <p:cNvSpPr/>
          <p:nvPr/>
        </p:nvSpPr>
        <p:spPr>
          <a:xfrm flipH="1">
            <a:off x="5999649" y="1629675"/>
            <a:ext cx="2556521" cy="2500205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Differences Between Amazon and Emirates' KM Systems</a:t>
            </a:r>
            <a:endParaRPr lang="en-US" sz="1800" b="1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Knowledge sources (data vs. diverse workforce) 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Operational flexibility 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Data security threats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518" name="Google Shape;1518;p30"/>
          <p:cNvGrpSpPr/>
          <p:nvPr/>
        </p:nvGrpSpPr>
        <p:grpSpPr>
          <a:xfrm>
            <a:off x="3348439" y="1629675"/>
            <a:ext cx="2280250" cy="2474700"/>
            <a:chOff x="3348439" y="1629675"/>
            <a:chExt cx="2280250" cy="247470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1519" name="Google Shape;1519;p30"/>
            <p:cNvSpPr/>
            <p:nvPr/>
          </p:nvSpPr>
          <p:spPr>
            <a:xfrm>
              <a:off x="4239988" y="1629675"/>
              <a:ext cx="495300" cy="2474700"/>
            </a:xfrm>
            <a:prstGeom prst="rect">
              <a:avLst/>
            </a:prstGeom>
            <a:solidFill>
              <a:schemeClr val="accent2"/>
            </a:solidFill>
            <a:ln w="38100" cap="flat" cmpd="sng">
              <a:noFill/>
              <a:prstDash val="solid"/>
              <a:round/>
              <a:headEnd type="none" w="sm" len="sm"/>
              <a:tailEnd type="none" w="sm" len="sm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520" name="Google Shape;1520;p30"/>
            <p:cNvSpPr/>
            <p:nvPr/>
          </p:nvSpPr>
          <p:spPr>
            <a:xfrm>
              <a:off x="4239989" y="1888300"/>
              <a:ext cx="1388700" cy="399900"/>
            </a:xfrm>
            <a:prstGeom prst="homePlate">
              <a:avLst>
                <a:gd name="adj" fmla="val 50000"/>
              </a:avLst>
            </a:prstGeom>
            <a:solidFill>
              <a:schemeClr val="accent3"/>
            </a:solidFill>
            <a:ln w="28575" cap="flat" cmpd="sng">
              <a:noFill/>
              <a:prstDash val="solid"/>
              <a:round/>
              <a:headEnd type="none" w="sm" len="sm"/>
              <a:tailEnd type="none" w="sm" len="sm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521" name="Google Shape;1521;p30"/>
            <p:cNvSpPr/>
            <p:nvPr/>
          </p:nvSpPr>
          <p:spPr>
            <a:xfrm rot="10800000">
              <a:off x="3348439" y="2433975"/>
              <a:ext cx="1388700" cy="399900"/>
            </a:xfrm>
            <a:prstGeom prst="homePlate">
              <a:avLst>
                <a:gd name="adj" fmla="val 50000"/>
              </a:avLst>
            </a:prstGeom>
            <a:solidFill>
              <a:schemeClr val="accent4"/>
            </a:solidFill>
            <a:ln w="28575" cap="flat" cmpd="sng">
              <a:noFill/>
              <a:prstDash val="solid"/>
              <a:round/>
              <a:headEnd type="none" w="sm" len="sm"/>
              <a:tailEnd type="none" w="sm" len="sm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69517"/>
            <a:ext cx="6637564" cy="771454"/>
          </a:xfr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pPr algn="just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Improvement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0243" y="1412421"/>
            <a:ext cx="5029200" cy="353943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Recommendations for Amazon 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Foster knowledge sharing through incentives and gamified platforms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Implement knowledge mapping tools to break down silos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Track knowledge utilization and measure impact on KPIs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Recommendations for Emirates 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Encourage knowledge creation through workshops and industry collaboration 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(Gottschalk, 2016)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Utilize advanced knowledge management platforms for easier access and sharing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Improve knowledge retention through knowledge capture and mentorship programs</a:t>
            </a:r>
            <a:endParaRPr lang="en-US" sz="16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Recommendations for Improvement/ Efficiency | pearindustrie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553" y="1534311"/>
            <a:ext cx="3295650" cy="32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4600" y="702129"/>
            <a:ext cx="4114800" cy="691239"/>
          </a:xfr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12371" y="1885950"/>
            <a:ext cx="7282543" cy="2535566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Both Amazon and Emirates benefit from strong knowledge management systems.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Each company has unique strengths and weaknesses in knowledge management.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Both can improve by addressing knowledge silos and fostering collaboration.</a:t>
            </a:r>
            <a:endParaRPr lang="en-US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555172"/>
            <a:ext cx="5159829" cy="767442"/>
          </a:xfrm>
          <a:solidFill>
            <a:schemeClr val="accent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pPr algn="just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7586" y="1665514"/>
            <a:ext cx="7176408" cy="2995692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marL="360045" marR="0" indent="-360045" algn="just"/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Daft, R.L. (2022) </a:t>
            </a:r>
            <a:r>
              <a:rPr lang="en-US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Management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Boston, MA: Cengage. 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Ermine, J.-L. (2013) ‘A knowledge value chain for knowledge management’, </a:t>
            </a:r>
            <a:r>
              <a:rPr lang="en-GB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Knowledge &amp;amp; Communication Management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3(2), p. 85. doi:10.5958/j.2277-7946.3.2.008.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/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Gottschalk, P. (2016) ‘Knowledge management’, </a:t>
            </a:r>
            <a:r>
              <a:rPr lang="en-US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Knowledge Management Systems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[Preprint]. doi:10.4018/9781599040608.ch002. 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/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Maier, R. (2010) </a:t>
            </a:r>
            <a:r>
              <a:rPr lang="en-US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Knowledge Management Systems: Information and Communication Technologies for Knowledge Management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Berlin: Springer. 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/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Salim, A. (2021) ‘SWOT analysis of Emirates’, </a:t>
            </a:r>
            <a:r>
              <a:rPr lang="en-US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Elementary Education Online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20(3). doi:10.17051/ilkonline.2021.03.373. 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/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Yang, Z. (2022) ‘Amazon vs. Alibaba: Comparisons of two E-commerce Giants based on SWOT analysis’, </a:t>
            </a:r>
            <a:r>
              <a:rPr lang="en-US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Highlights in Business, Economics and Management</a:t>
            </a: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2, pp. 497–503. doi:10.54097/hbem.v2i.2409. 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avels Infographics “by Slidego”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89649"/>
      </a:accent1>
      <a:accent2>
        <a:srgbClr val="FA7256"/>
      </a:accent2>
      <a:accent3>
        <a:srgbClr val="F7D380"/>
      </a:accent3>
      <a:accent4>
        <a:srgbClr val="F8B179"/>
      </a:accent4>
      <a:accent5>
        <a:srgbClr val="F54C19"/>
      </a:accent5>
      <a:accent6>
        <a:srgbClr val="FF4B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4041</Words>
  <Application>WPS Presentation</Application>
  <PresentationFormat>On-screen Show (16:9)</PresentationFormat>
  <Paragraphs>111</Paragraphs>
  <Slides>9</Slides>
  <Notes>9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24" baseType="lpstr">
      <vt:lpstr>Arial</vt:lpstr>
      <vt:lpstr>SimSun</vt:lpstr>
      <vt:lpstr>Wingdings</vt:lpstr>
      <vt:lpstr>Arial</vt:lpstr>
      <vt:lpstr>Fira Sans Extra Condensed SemiBold</vt:lpstr>
      <vt:lpstr>Roboto</vt:lpstr>
      <vt:lpstr>Fira Sans Extra Condensed Medium</vt:lpstr>
      <vt:lpstr>Times New Roman</vt:lpstr>
      <vt:lpstr>Calibri</vt:lpstr>
      <vt:lpstr>Vrinda</vt:lpstr>
      <vt:lpstr>Segoe UI Symbol</vt:lpstr>
      <vt:lpstr>Symbol</vt:lpstr>
      <vt:lpstr>Microsoft YaHei</vt:lpstr>
      <vt:lpstr>Arial Unicode MS</vt:lpstr>
      <vt:lpstr>Travels Infographics “by Slidego”</vt:lpstr>
      <vt:lpstr>BMSW5106 Knowledge and Information Management Skills for the Workplace</vt:lpstr>
      <vt:lpstr>Introduction</vt:lpstr>
      <vt:lpstr>TOWS Analysis</vt:lpstr>
      <vt:lpstr>TOWS Analysis</vt:lpstr>
      <vt:lpstr>Knowledge Management Value Chain</vt:lpstr>
      <vt:lpstr>Comparison of Knowledge Management Systems</vt:lpstr>
      <vt:lpstr>Recommendations for Improvement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Dell</cp:lastModifiedBy>
  <cp:revision>2</cp:revision>
  <dcterms:created xsi:type="dcterms:W3CDTF">2024-03-13T19:51:49Z</dcterms:created>
  <dcterms:modified xsi:type="dcterms:W3CDTF">2024-03-13T20:00:32Z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D5F3A6DB50024DF2B6C8C45080955956_13</vt:lpwstr>
  </property>
  <property fmtid="{D5CDD505-2E9C-101B-9397-08002B2CF9AE}" pid="3" name="KSOProductBuildVer">
    <vt:lpwstr>2057-12.2.0.13489</vt:lpwstr>
  </property>
</Properties>
</file>