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72" r:id="rId6"/>
    <p:sldId id="260" r:id="rId7"/>
    <p:sldId id="261" r:id="rId8"/>
    <p:sldId id="262" r:id="rId9"/>
    <p:sldId id="273" r:id="rId10"/>
    <p:sldId id="263" r:id="rId11"/>
    <p:sldId id="264" r:id="rId12"/>
    <p:sldId id="265" r:id="rId13"/>
    <p:sldId id="266" r:id="rId14"/>
    <p:sldId id="267" r:id="rId15"/>
    <p:sldId id="268" r:id="rId16"/>
    <p:sldId id="269" r:id="rId17"/>
    <p:sldId id="275" r:id="rId18"/>
    <p:sldId id="270" r:id="rId19"/>
    <p:sldId id="271"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45" autoAdjust="0"/>
    <p:restoredTop sz="94660"/>
  </p:normalViewPr>
  <p:slideViewPr>
    <p:cSldViewPr snapToGrid="0">
      <p:cViewPr varScale="1">
        <p:scale>
          <a:sx n="67" d="100"/>
          <a:sy n="67" d="100"/>
        </p:scale>
        <p:origin x="17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GB" dirty="0"/>
              <a:t>Column chart showing male and female scores for persuasion and humour</a:t>
            </a:r>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2.5668275481413375E-2"/>
          <c:y val="0.22250392276770975"/>
          <c:w val="0.94866344903717326"/>
          <c:h val="0.71018694271454386"/>
        </c:manualLayout>
      </c:layout>
      <c:barChart>
        <c:barDir val="col"/>
        <c:grouping val="clustered"/>
        <c:varyColors val="0"/>
        <c:ser>
          <c:idx val="0"/>
          <c:order val="0"/>
          <c:tx>
            <c:strRef>
              <c:f>Sheet1!$B$1</c:f>
              <c:strCache>
                <c:ptCount val="1"/>
                <c:pt idx="0">
                  <c:v>Series 1</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2"/>
                <c:pt idx="0">
                  <c:v>male</c:v>
                </c:pt>
                <c:pt idx="1">
                  <c:v>female</c:v>
                </c:pt>
              </c:strCache>
            </c:strRef>
          </c:cat>
          <c:val>
            <c:numRef>
              <c:f>Sheet1!$B$2:$B$5</c:f>
              <c:numCache>
                <c:formatCode>General</c:formatCode>
                <c:ptCount val="4"/>
                <c:pt idx="0">
                  <c:v>31</c:v>
                </c:pt>
                <c:pt idx="1">
                  <c:v>19.5</c:v>
                </c:pt>
              </c:numCache>
            </c:numRef>
          </c:val>
          <c:extLst>
            <c:ext xmlns:c16="http://schemas.microsoft.com/office/drawing/2014/chart" uri="{C3380CC4-5D6E-409C-BE32-E72D297353CC}">
              <c16:uniqueId val="{00000000-ED2D-4BB1-A6A1-5F566F04E3CC}"/>
            </c:ext>
          </c:extLst>
        </c:ser>
        <c:ser>
          <c:idx val="1"/>
          <c:order val="1"/>
          <c:tx>
            <c:strRef>
              <c:f>Sheet1!$C$1</c:f>
              <c:strCache>
                <c:ptCount val="1"/>
                <c:pt idx="0">
                  <c:v>Series 2</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2"/>
                <c:pt idx="0">
                  <c:v>male</c:v>
                </c:pt>
                <c:pt idx="1">
                  <c:v>female</c:v>
                </c:pt>
              </c:strCache>
            </c:strRef>
          </c:cat>
          <c:val>
            <c:numRef>
              <c:f>Sheet1!$C$2:$C$5</c:f>
              <c:numCache>
                <c:formatCode>General</c:formatCode>
                <c:ptCount val="4"/>
                <c:pt idx="0">
                  <c:v>34</c:v>
                </c:pt>
                <c:pt idx="1">
                  <c:v>29</c:v>
                </c:pt>
              </c:numCache>
            </c:numRef>
          </c:val>
          <c:extLst>
            <c:ext xmlns:c16="http://schemas.microsoft.com/office/drawing/2014/chart" uri="{C3380CC4-5D6E-409C-BE32-E72D297353CC}">
              <c16:uniqueId val="{00000001-ED2D-4BB1-A6A1-5F566F04E3CC}"/>
            </c:ext>
          </c:extLst>
        </c:ser>
        <c:ser>
          <c:idx val="2"/>
          <c:order val="2"/>
          <c:tx>
            <c:strRef>
              <c:f>Sheet1!$D$1</c:f>
              <c:strCache>
                <c:ptCount val="1"/>
                <c:pt idx="0">
                  <c:v>Series 3</c:v>
                </c:pt>
              </c:strCache>
            </c:strRef>
          </c:tx>
          <c:spPr>
            <a:solidFill>
              <a:schemeClr val="accent3">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Sheet1!$A$2:$A$5</c:f>
              <c:strCache>
                <c:ptCount val="2"/>
                <c:pt idx="0">
                  <c:v>male</c:v>
                </c:pt>
                <c:pt idx="1">
                  <c:v>female</c:v>
                </c:pt>
              </c:strCache>
            </c:strRef>
          </c:cat>
          <c:val>
            <c:numRef>
              <c:f>Sheet1!$D$2:$D$5</c:f>
              <c:numCache>
                <c:formatCode>General</c:formatCode>
                <c:ptCount val="4"/>
              </c:numCache>
            </c:numRef>
          </c:val>
          <c:extLst>
            <c:ext xmlns:c16="http://schemas.microsoft.com/office/drawing/2014/chart" uri="{C3380CC4-5D6E-409C-BE32-E72D297353CC}">
              <c16:uniqueId val="{00000002-ED2D-4BB1-A6A1-5F566F04E3CC}"/>
            </c:ext>
          </c:extLst>
        </c:ser>
        <c:dLbls>
          <c:dLblPos val="inEnd"/>
          <c:showLegendKey val="0"/>
          <c:showVal val="1"/>
          <c:showCatName val="0"/>
          <c:showSerName val="0"/>
          <c:showPercent val="0"/>
          <c:showBubbleSize val="0"/>
        </c:dLbls>
        <c:gapWidth val="65"/>
        <c:axId val="419709976"/>
        <c:axId val="419710304"/>
      </c:barChart>
      <c:catAx>
        <c:axId val="419709976"/>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419710304"/>
        <c:crosses val="autoZero"/>
        <c:auto val="1"/>
        <c:lblAlgn val="ctr"/>
        <c:lblOffset val="100"/>
        <c:noMultiLvlLbl val="0"/>
      </c:catAx>
      <c:valAx>
        <c:axId val="419710304"/>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41970997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45A667-8494-4CDF-9D62-57B9E7EC8D7A}"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F90AF72E-327B-48CB-ABCD-1B2A9A7B8DF0}">
      <dgm:prSet phldrT="[Text]" custT="1"/>
      <dgm:spPr/>
      <dgm:t>
        <a:bodyPr/>
        <a:lstStyle/>
        <a:p>
          <a:r>
            <a:rPr lang="en-GB" sz="1200" dirty="0"/>
            <a:t>exposure</a:t>
          </a:r>
        </a:p>
      </dgm:t>
    </dgm:pt>
    <dgm:pt modelId="{1E9D37FE-F775-43E3-BCEE-0C54D5736A65}" type="parTrans" cxnId="{10B53A6D-CCFD-4D10-BB5C-677E25BA038F}">
      <dgm:prSet/>
      <dgm:spPr/>
      <dgm:t>
        <a:bodyPr/>
        <a:lstStyle/>
        <a:p>
          <a:endParaRPr lang="en-GB"/>
        </a:p>
      </dgm:t>
    </dgm:pt>
    <dgm:pt modelId="{657E5C95-B27E-4D10-802B-251179FCABF3}" type="sibTrans" cxnId="{10B53A6D-CCFD-4D10-BB5C-677E25BA038F}">
      <dgm:prSet/>
      <dgm:spPr/>
      <dgm:t>
        <a:bodyPr/>
        <a:lstStyle/>
        <a:p>
          <a:endParaRPr lang="en-GB" dirty="0"/>
        </a:p>
      </dgm:t>
    </dgm:pt>
    <dgm:pt modelId="{5ECD3FA5-8D3F-451A-B29D-32F2BCED2478}">
      <dgm:prSet phldrT="[Text]" custT="1"/>
      <dgm:spPr/>
      <dgm:t>
        <a:bodyPr/>
        <a:lstStyle/>
        <a:p>
          <a:r>
            <a:rPr lang="en-GB" sz="1200" dirty="0"/>
            <a:t>attention</a:t>
          </a:r>
        </a:p>
      </dgm:t>
    </dgm:pt>
    <dgm:pt modelId="{5DAFD06F-9E8C-4280-8F07-286309F752A0}" type="parTrans" cxnId="{9064918E-199B-4F74-8078-9E4B5908207A}">
      <dgm:prSet/>
      <dgm:spPr/>
      <dgm:t>
        <a:bodyPr/>
        <a:lstStyle/>
        <a:p>
          <a:endParaRPr lang="en-GB"/>
        </a:p>
      </dgm:t>
    </dgm:pt>
    <dgm:pt modelId="{6F77FFFC-468A-40E9-8C07-4B0CCACB52B5}" type="sibTrans" cxnId="{9064918E-199B-4F74-8078-9E4B5908207A}">
      <dgm:prSet/>
      <dgm:spPr/>
      <dgm:t>
        <a:bodyPr/>
        <a:lstStyle/>
        <a:p>
          <a:endParaRPr lang="en-GB" dirty="0"/>
        </a:p>
      </dgm:t>
    </dgm:pt>
    <dgm:pt modelId="{3A7DFDCE-C3E1-4E64-AA96-E4A4A5034FDB}">
      <dgm:prSet phldrT="[Text]" custT="1"/>
      <dgm:spPr/>
      <dgm:t>
        <a:bodyPr/>
        <a:lstStyle/>
        <a:p>
          <a:r>
            <a:rPr lang="en-GB" sz="1200" dirty="0"/>
            <a:t>comprehension</a:t>
          </a:r>
        </a:p>
      </dgm:t>
    </dgm:pt>
    <dgm:pt modelId="{587B7F28-5D14-4D5E-98F0-A227FF9B66FC}" type="parTrans" cxnId="{1F125DDD-0C4E-447B-B18D-25CF88E2F135}">
      <dgm:prSet/>
      <dgm:spPr/>
      <dgm:t>
        <a:bodyPr/>
        <a:lstStyle/>
        <a:p>
          <a:endParaRPr lang="en-GB"/>
        </a:p>
      </dgm:t>
    </dgm:pt>
    <dgm:pt modelId="{599625B8-DF35-48A0-9D70-4937BF4F312A}" type="sibTrans" cxnId="{1F125DDD-0C4E-447B-B18D-25CF88E2F135}">
      <dgm:prSet/>
      <dgm:spPr/>
      <dgm:t>
        <a:bodyPr/>
        <a:lstStyle/>
        <a:p>
          <a:endParaRPr lang="en-GB" dirty="0"/>
        </a:p>
      </dgm:t>
    </dgm:pt>
    <dgm:pt modelId="{22F5F511-389C-401E-94D7-18A844043767}">
      <dgm:prSet phldrT="[Text]" custT="1"/>
      <dgm:spPr/>
      <dgm:t>
        <a:bodyPr/>
        <a:lstStyle/>
        <a:p>
          <a:r>
            <a:rPr lang="en-GB" sz="1200" dirty="0"/>
            <a:t>yielding</a:t>
          </a:r>
        </a:p>
      </dgm:t>
    </dgm:pt>
    <dgm:pt modelId="{A4609F7E-1EF4-49F8-BEA4-D06EA914E16F}" type="parTrans" cxnId="{7CA5E103-F993-478C-A859-5D9931803782}">
      <dgm:prSet/>
      <dgm:spPr/>
      <dgm:t>
        <a:bodyPr/>
        <a:lstStyle/>
        <a:p>
          <a:endParaRPr lang="en-GB"/>
        </a:p>
      </dgm:t>
    </dgm:pt>
    <dgm:pt modelId="{F7883E51-B3ED-4743-AB55-2886D44A2781}" type="sibTrans" cxnId="{7CA5E103-F993-478C-A859-5D9931803782}">
      <dgm:prSet/>
      <dgm:spPr/>
      <dgm:t>
        <a:bodyPr/>
        <a:lstStyle/>
        <a:p>
          <a:endParaRPr lang="en-GB" dirty="0"/>
        </a:p>
      </dgm:t>
    </dgm:pt>
    <dgm:pt modelId="{EB8047E2-CFF6-4AA5-B08B-61BE6899FD68}">
      <dgm:prSet phldrT="[Text]" custT="1"/>
      <dgm:spPr/>
      <dgm:t>
        <a:bodyPr/>
        <a:lstStyle/>
        <a:p>
          <a:r>
            <a:rPr lang="en-GB" sz="1200" dirty="0"/>
            <a:t>retention</a:t>
          </a:r>
        </a:p>
      </dgm:t>
    </dgm:pt>
    <dgm:pt modelId="{2412E908-6E45-4D2A-AAD4-51402BE0190D}" type="parTrans" cxnId="{3B03D9A4-23A4-4FE0-A1B2-CEE8FA0204C1}">
      <dgm:prSet/>
      <dgm:spPr/>
      <dgm:t>
        <a:bodyPr/>
        <a:lstStyle/>
        <a:p>
          <a:endParaRPr lang="en-GB"/>
        </a:p>
      </dgm:t>
    </dgm:pt>
    <dgm:pt modelId="{A5A669C0-CDD7-4477-86E6-1E57BA772C1E}" type="sibTrans" cxnId="{3B03D9A4-23A4-4FE0-A1B2-CEE8FA0204C1}">
      <dgm:prSet/>
      <dgm:spPr/>
      <dgm:t>
        <a:bodyPr/>
        <a:lstStyle/>
        <a:p>
          <a:endParaRPr lang="en-GB" dirty="0"/>
        </a:p>
      </dgm:t>
    </dgm:pt>
    <dgm:pt modelId="{6A2CA260-35DD-469B-AF0F-0349700AFEAB}">
      <dgm:prSet custT="1"/>
      <dgm:spPr/>
      <dgm:t>
        <a:bodyPr/>
        <a:lstStyle/>
        <a:p>
          <a:r>
            <a:rPr lang="en-GB" sz="1200" dirty="0"/>
            <a:t>action</a:t>
          </a:r>
          <a:endParaRPr lang="en-GB" sz="500" dirty="0"/>
        </a:p>
      </dgm:t>
    </dgm:pt>
    <dgm:pt modelId="{9C23311F-2EBC-475D-8443-8C0DE53A5CD9}" type="parTrans" cxnId="{ADC892C8-5E26-47CD-85AD-A3E2E7B82A78}">
      <dgm:prSet/>
      <dgm:spPr/>
      <dgm:t>
        <a:bodyPr/>
        <a:lstStyle/>
        <a:p>
          <a:endParaRPr lang="en-GB"/>
        </a:p>
      </dgm:t>
    </dgm:pt>
    <dgm:pt modelId="{90233DC4-95D1-44A2-B5B4-AA3101395269}" type="sibTrans" cxnId="{ADC892C8-5E26-47CD-85AD-A3E2E7B82A78}">
      <dgm:prSet/>
      <dgm:spPr/>
      <dgm:t>
        <a:bodyPr/>
        <a:lstStyle/>
        <a:p>
          <a:endParaRPr lang="en-GB" dirty="0"/>
        </a:p>
      </dgm:t>
    </dgm:pt>
    <dgm:pt modelId="{386F50FE-79A9-48B9-8457-2F33B3AA9AA1}" type="pres">
      <dgm:prSet presAssocID="{5945A667-8494-4CDF-9D62-57B9E7EC8D7A}" presName="cycle" presStyleCnt="0">
        <dgm:presLayoutVars>
          <dgm:dir/>
          <dgm:resizeHandles val="exact"/>
        </dgm:presLayoutVars>
      </dgm:prSet>
      <dgm:spPr/>
    </dgm:pt>
    <dgm:pt modelId="{DE216DF1-BFE1-4F13-88AE-AD2CF2E41B0C}" type="pres">
      <dgm:prSet presAssocID="{F90AF72E-327B-48CB-ABCD-1B2A9A7B8DF0}" presName="node" presStyleLbl="node1" presStyleIdx="0" presStyleCnt="6" custScaleX="247287" custScaleY="71245" custRadScaleRad="105050" custRadScaleInc="0">
        <dgm:presLayoutVars>
          <dgm:bulletEnabled val="1"/>
        </dgm:presLayoutVars>
      </dgm:prSet>
      <dgm:spPr/>
    </dgm:pt>
    <dgm:pt modelId="{DDA96B2B-922C-4AD3-8392-2ABBCC3C2031}" type="pres">
      <dgm:prSet presAssocID="{657E5C95-B27E-4D10-802B-251179FCABF3}" presName="sibTrans" presStyleLbl="sibTrans2D1" presStyleIdx="0" presStyleCnt="6"/>
      <dgm:spPr/>
    </dgm:pt>
    <dgm:pt modelId="{359E2E7A-5692-42DC-A76A-2F2B1257F149}" type="pres">
      <dgm:prSet presAssocID="{657E5C95-B27E-4D10-802B-251179FCABF3}" presName="connectorText" presStyleLbl="sibTrans2D1" presStyleIdx="0" presStyleCnt="6"/>
      <dgm:spPr/>
    </dgm:pt>
    <dgm:pt modelId="{7B2BCCE6-7CA3-4664-AED0-C9BD00BF277C}" type="pres">
      <dgm:prSet presAssocID="{5ECD3FA5-8D3F-451A-B29D-32F2BCED2478}" presName="node" presStyleLbl="node1" presStyleIdx="1" presStyleCnt="6" custScaleX="247287" custScaleY="71245" custRadScaleRad="102965" custRadScaleInc="31854">
        <dgm:presLayoutVars>
          <dgm:bulletEnabled val="1"/>
        </dgm:presLayoutVars>
      </dgm:prSet>
      <dgm:spPr/>
    </dgm:pt>
    <dgm:pt modelId="{F2A2487F-3B8A-453A-8A75-6620EDDA307C}" type="pres">
      <dgm:prSet presAssocID="{6F77FFFC-468A-40E9-8C07-4B0CCACB52B5}" presName="sibTrans" presStyleLbl="sibTrans2D1" presStyleIdx="1" presStyleCnt="6"/>
      <dgm:spPr/>
    </dgm:pt>
    <dgm:pt modelId="{E1C72D1E-9648-4D83-A4E2-CED1315C660F}" type="pres">
      <dgm:prSet presAssocID="{6F77FFFC-468A-40E9-8C07-4B0CCACB52B5}" presName="connectorText" presStyleLbl="sibTrans2D1" presStyleIdx="1" presStyleCnt="6"/>
      <dgm:spPr/>
    </dgm:pt>
    <dgm:pt modelId="{396DF74A-6C03-4231-B354-BA960F154A7B}" type="pres">
      <dgm:prSet presAssocID="{3A7DFDCE-C3E1-4E64-AA96-E4A4A5034FDB}" presName="node" presStyleLbl="node1" presStyleIdx="2" presStyleCnt="6" custScaleX="247287" custScaleY="71245" custRadScaleRad="125910" custRadScaleInc="-27771">
        <dgm:presLayoutVars>
          <dgm:bulletEnabled val="1"/>
        </dgm:presLayoutVars>
      </dgm:prSet>
      <dgm:spPr/>
    </dgm:pt>
    <dgm:pt modelId="{07D1D12B-8059-44F7-85E9-AF852D8D2FB0}" type="pres">
      <dgm:prSet presAssocID="{599625B8-DF35-48A0-9D70-4937BF4F312A}" presName="sibTrans" presStyleLbl="sibTrans2D1" presStyleIdx="2" presStyleCnt="6"/>
      <dgm:spPr/>
    </dgm:pt>
    <dgm:pt modelId="{9184376F-7D81-4648-9FEC-06289956B0B4}" type="pres">
      <dgm:prSet presAssocID="{599625B8-DF35-48A0-9D70-4937BF4F312A}" presName="connectorText" presStyleLbl="sibTrans2D1" presStyleIdx="2" presStyleCnt="6"/>
      <dgm:spPr/>
    </dgm:pt>
    <dgm:pt modelId="{11F5191C-80E5-4E3A-842B-ACD1905A5052}" type="pres">
      <dgm:prSet presAssocID="{22F5F511-389C-401E-94D7-18A844043767}" presName="node" presStyleLbl="node1" presStyleIdx="3" presStyleCnt="6" custScaleX="247287" custScaleY="71245" custRadScaleRad="105524" custRadScaleInc="-47045">
        <dgm:presLayoutVars>
          <dgm:bulletEnabled val="1"/>
        </dgm:presLayoutVars>
      </dgm:prSet>
      <dgm:spPr/>
    </dgm:pt>
    <dgm:pt modelId="{948E4F8B-0EC3-4A81-BF69-0BAF0565EA00}" type="pres">
      <dgm:prSet presAssocID="{F7883E51-B3ED-4743-AB55-2886D44A2781}" presName="sibTrans" presStyleLbl="sibTrans2D1" presStyleIdx="3" presStyleCnt="6"/>
      <dgm:spPr/>
    </dgm:pt>
    <dgm:pt modelId="{54A0ECDF-E633-4D56-94F8-EB6C42BBD470}" type="pres">
      <dgm:prSet presAssocID="{F7883E51-B3ED-4743-AB55-2886D44A2781}" presName="connectorText" presStyleLbl="sibTrans2D1" presStyleIdx="3" presStyleCnt="6"/>
      <dgm:spPr/>
    </dgm:pt>
    <dgm:pt modelId="{D954F5D4-1087-4A6F-B1A6-15053C3BD32A}" type="pres">
      <dgm:prSet presAssocID="{EB8047E2-CFF6-4AA5-B08B-61BE6899FD68}" presName="node" presStyleLbl="node1" presStyleIdx="4" presStyleCnt="6" custScaleX="247287" custScaleY="71245" custRadScaleRad="105146" custRadScaleInc="19571">
        <dgm:presLayoutVars>
          <dgm:bulletEnabled val="1"/>
        </dgm:presLayoutVars>
      </dgm:prSet>
      <dgm:spPr/>
    </dgm:pt>
    <dgm:pt modelId="{3CD4BA67-5EF9-4DB9-90A7-FD71025CEB69}" type="pres">
      <dgm:prSet presAssocID="{A5A669C0-CDD7-4477-86E6-1E57BA772C1E}" presName="sibTrans" presStyleLbl="sibTrans2D1" presStyleIdx="4" presStyleCnt="6"/>
      <dgm:spPr/>
    </dgm:pt>
    <dgm:pt modelId="{ECA2EDBA-DE8A-4120-A766-CAC9C88B955B}" type="pres">
      <dgm:prSet presAssocID="{A5A669C0-CDD7-4477-86E6-1E57BA772C1E}" presName="connectorText" presStyleLbl="sibTrans2D1" presStyleIdx="4" presStyleCnt="6"/>
      <dgm:spPr/>
    </dgm:pt>
    <dgm:pt modelId="{E289C5A3-9BAB-4560-99B7-7168836661C9}" type="pres">
      <dgm:prSet presAssocID="{6A2CA260-35DD-469B-AF0F-0349700AFEAB}" presName="node" presStyleLbl="node1" presStyleIdx="5" presStyleCnt="6" custScaleX="247287" custScaleY="89141" custRadScaleRad="93773" custRadScaleInc="-24826">
        <dgm:presLayoutVars>
          <dgm:bulletEnabled val="1"/>
        </dgm:presLayoutVars>
      </dgm:prSet>
      <dgm:spPr/>
    </dgm:pt>
    <dgm:pt modelId="{AA8F5C91-C600-4C11-9260-E3287E791421}" type="pres">
      <dgm:prSet presAssocID="{90233DC4-95D1-44A2-B5B4-AA3101395269}" presName="sibTrans" presStyleLbl="sibTrans2D1" presStyleIdx="5" presStyleCnt="6"/>
      <dgm:spPr/>
    </dgm:pt>
    <dgm:pt modelId="{5D8BDB17-5B99-488A-8A36-227CA399BF38}" type="pres">
      <dgm:prSet presAssocID="{90233DC4-95D1-44A2-B5B4-AA3101395269}" presName="connectorText" presStyleLbl="sibTrans2D1" presStyleIdx="5" presStyleCnt="6"/>
      <dgm:spPr/>
    </dgm:pt>
  </dgm:ptLst>
  <dgm:cxnLst>
    <dgm:cxn modelId="{7CA5E103-F993-478C-A859-5D9931803782}" srcId="{5945A667-8494-4CDF-9D62-57B9E7EC8D7A}" destId="{22F5F511-389C-401E-94D7-18A844043767}" srcOrd="3" destOrd="0" parTransId="{A4609F7E-1EF4-49F8-BEA4-D06EA914E16F}" sibTransId="{F7883E51-B3ED-4743-AB55-2886D44A2781}"/>
    <dgm:cxn modelId="{6D4BBF25-9FDA-43C6-8F97-08D6BB4B1640}" type="presOf" srcId="{599625B8-DF35-48A0-9D70-4937BF4F312A}" destId="{9184376F-7D81-4648-9FEC-06289956B0B4}" srcOrd="1" destOrd="0" presId="urn:microsoft.com/office/officeart/2005/8/layout/cycle2"/>
    <dgm:cxn modelId="{5A19982A-42BA-411C-87BD-43E64CC3E78B}" type="presOf" srcId="{A5A669C0-CDD7-4477-86E6-1E57BA772C1E}" destId="{3CD4BA67-5EF9-4DB9-90A7-FD71025CEB69}" srcOrd="0" destOrd="0" presId="urn:microsoft.com/office/officeart/2005/8/layout/cycle2"/>
    <dgm:cxn modelId="{24DEF92B-8367-48D9-9A8B-4722C620A0B0}" type="presOf" srcId="{657E5C95-B27E-4D10-802B-251179FCABF3}" destId="{359E2E7A-5692-42DC-A76A-2F2B1257F149}" srcOrd="1" destOrd="0" presId="urn:microsoft.com/office/officeart/2005/8/layout/cycle2"/>
    <dgm:cxn modelId="{D3938A38-854E-4B70-A49E-790A93D80C7E}" type="presOf" srcId="{90233DC4-95D1-44A2-B5B4-AA3101395269}" destId="{5D8BDB17-5B99-488A-8A36-227CA399BF38}" srcOrd="1" destOrd="0" presId="urn:microsoft.com/office/officeart/2005/8/layout/cycle2"/>
    <dgm:cxn modelId="{586C043A-8707-467F-A6A5-9B45FB7BB1F3}" type="presOf" srcId="{A5A669C0-CDD7-4477-86E6-1E57BA772C1E}" destId="{ECA2EDBA-DE8A-4120-A766-CAC9C88B955B}" srcOrd="1" destOrd="0" presId="urn:microsoft.com/office/officeart/2005/8/layout/cycle2"/>
    <dgm:cxn modelId="{0B93E945-5C59-4225-B0F5-74ACF63C4010}" type="presOf" srcId="{599625B8-DF35-48A0-9D70-4937BF4F312A}" destId="{07D1D12B-8059-44F7-85E9-AF852D8D2FB0}" srcOrd="0" destOrd="0" presId="urn:microsoft.com/office/officeart/2005/8/layout/cycle2"/>
    <dgm:cxn modelId="{952A5748-3365-4155-A3A7-01E52E4829D6}" type="presOf" srcId="{3A7DFDCE-C3E1-4E64-AA96-E4A4A5034FDB}" destId="{396DF74A-6C03-4231-B354-BA960F154A7B}" srcOrd="0" destOrd="0" presId="urn:microsoft.com/office/officeart/2005/8/layout/cycle2"/>
    <dgm:cxn modelId="{302AFE49-9F69-41C2-A9BB-FEB708DF8741}" type="presOf" srcId="{F7883E51-B3ED-4743-AB55-2886D44A2781}" destId="{948E4F8B-0EC3-4A81-BF69-0BAF0565EA00}" srcOrd="0" destOrd="0" presId="urn:microsoft.com/office/officeart/2005/8/layout/cycle2"/>
    <dgm:cxn modelId="{10B53A6D-CCFD-4D10-BB5C-677E25BA038F}" srcId="{5945A667-8494-4CDF-9D62-57B9E7EC8D7A}" destId="{F90AF72E-327B-48CB-ABCD-1B2A9A7B8DF0}" srcOrd="0" destOrd="0" parTransId="{1E9D37FE-F775-43E3-BCEE-0C54D5736A65}" sibTransId="{657E5C95-B27E-4D10-802B-251179FCABF3}"/>
    <dgm:cxn modelId="{517C2358-662F-4050-8CC8-5544031BECF4}" type="presOf" srcId="{22F5F511-389C-401E-94D7-18A844043767}" destId="{11F5191C-80E5-4E3A-842B-ACD1905A5052}" srcOrd="0" destOrd="0" presId="urn:microsoft.com/office/officeart/2005/8/layout/cycle2"/>
    <dgm:cxn modelId="{BF61637A-506D-4B98-84D1-97688888CEB6}" type="presOf" srcId="{5945A667-8494-4CDF-9D62-57B9E7EC8D7A}" destId="{386F50FE-79A9-48B9-8457-2F33B3AA9AA1}" srcOrd="0" destOrd="0" presId="urn:microsoft.com/office/officeart/2005/8/layout/cycle2"/>
    <dgm:cxn modelId="{88B5697F-9C63-49AD-B226-3EF8588D92E5}" type="presOf" srcId="{6A2CA260-35DD-469B-AF0F-0349700AFEAB}" destId="{E289C5A3-9BAB-4560-99B7-7168836661C9}" srcOrd="0" destOrd="0" presId="urn:microsoft.com/office/officeart/2005/8/layout/cycle2"/>
    <dgm:cxn modelId="{D559FC81-6933-4B5E-A896-65381714EA28}" type="presOf" srcId="{90233DC4-95D1-44A2-B5B4-AA3101395269}" destId="{AA8F5C91-C600-4C11-9260-E3287E791421}" srcOrd="0" destOrd="0" presId="urn:microsoft.com/office/officeart/2005/8/layout/cycle2"/>
    <dgm:cxn modelId="{5A1B208D-4924-431F-8CC0-612326C05823}" type="presOf" srcId="{6F77FFFC-468A-40E9-8C07-4B0CCACB52B5}" destId="{E1C72D1E-9648-4D83-A4E2-CED1315C660F}" srcOrd="1" destOrd="0" presId="urn:microsoft.com/office/officeart/2005/8/layout/cycle2"/>
    <dgm:cxn modelId="{9064918E-199B-4F74-8078-9E4B5908207A}" srcId="{5945A667-8494-4CDF-9D62-57B9E7EC8D7A}" destId="{5ECD3FA5-8D3F-451A-B29D-32F2BCED2478}" srcOrd="1" destOrd="0" parTransId="{5DAFD06F-9E8C-4280-8F07-286309F752A0}" sibTransId="{6F77FFFC-468A-40E9-8C07-4B0CCACB52B5}"/>
    <dgm:cxn modelId="{3B03D9A4-23A4-4FE0-A1B2-CEE8FA0204C1}" srcId="{5945A667-8494-4CDF-9D62-57B9E7EC8D7A}" destId="{EB8047E2-CFF6-4AA5-B08B-61BE6899FD68}" srcOrd="4" destOrd="0" parTransId="{2412E908-6E45-4D2A-AAD4-51402BE0190D}" sibTransId="{A5A669C0-CDD7-4477-86E6-1E57BA772C1E}"/>
    <dgm:cxn modelId="{ADC892C8-5E26-47CD-85AD-A3E2E7B82A78}" srcId="{5945A667-8494-4CDF-9D62-57B9E7EC8D7A}" destId="{6A2CA260-35DD-469B-AF0F-0349700AFEAB}" srcOrd="5" destOrd="0" parTransId="{9C23311F-2EBC-475D-8443-8C0DE53A5CD9}" sibTransId="{90233DC4-95D1-44A2-B5B4-AA3101395269}"/>
    <dgm:cxn modelId="{261092D0-E36B-4869-A78D-3FC68C41BC63}" type="presOf" srcId="{5ECD3FA5-8D3F-451A-B29D-32F2BCED2478}" destId="{7B2BCCE6-7CA3-4664-AED0-C9BD00BF277C}" srcOrd="0" destOrd="0" presId="urn:microsoft.com/office/officeart/2005/8/layout/cycle2"/>
    <dgm:cxn modelId="{ADEB2BD3-FAB3-4C9C-AFE0-2E7C05479C27}" type="presOf" srcId="{EB8047E2-CFF6-4AA5-B08B-61BE6899FD68}" destId="{D954F5D4-1087-4A6F-B1A6-15053C3BD32A}" srcOrd="0" destOrd="0" presId="urn:microsoft.com/office/officeart/2005/8/layout/cycle2"/>
    <dgm:cxn modelId="{1F125DDD-0C4E-447B-B18D-25CF88E2F135}" srcId="{5945A667-8494-4CDF-9D62-57B9E7EC8D7A}" destId="{3A7DFDCE-C3E1-4E64-AA96-E4A4A5034FDB}" srcOrd="2" destOrd="0" parTransId="{587B7F28-5D14-4D5E-98F0-A227FF9B66FC}" sibTransId="{599625B8-DF35-48A0-9D70-4937BF4F312A}"/>
    <dgm:cxn modelId="{6A108EDF-864A-48EB-83BE-4E34D9399B55}" type="presOf" srcId="{F90AF72E-327B-48CB-ABCD-1B2A9A7B8DF0}" destId="{DE216DF1-BFE1-4F13-88AE-AD2CF2E41B0C}" srcOrd="0" destOrd="0" presId="urn:microsoft.com/office/officeart/2005/8/layout/cycle2"/>
    <dgm:cxn modelId="{CC4D1FE5-1E18-47BB-896D-1E2BBA70C65D}" type="presOf" srcId="{F7883E51-B3ED-4743-AB55-2886D44A2781}" destId="{54A0ECDF-E633-4D56-94F8-EB6C42BBD470}" srcOrd="1" destOrd="0" presId="urn:microsoft.com/office/officeart/2005/8/layout/cycle2"/>
    <dgm:cxn modelId="{B4C474F2-E1FB-410E-854F-F1460D3FDC20}" type="presOf" srcId="{657E5C95-B27E-4D10-802B-251179FCABF3}" destId="{DDA96B2B-922C-4AD3-8392-2ABBCC3C2031}" srcOrd="0" destOrd="0" presId="urn:microsoft.com/office/officeart/2005/8/layout/cycle2"/>
    <dgm:cxn modelId="{47455BF7-97F8-40DB-9048-3506C310E2B7}" type="presOf" srcId="{6F77FFFC-468A-40E9-8C07-4B0CCACB52B5}" destId="{F2A2487F-3B8A-453A-8A75-6620EDDA307C}" srcOrd="0" destOrd="0" presId="urn:microsoft.com/office/officeart/2005/8/layout/cycle2"/>
    <dgm:cxn modelId="{51111EB3-5A0A-4EB1-93B9-59B70DE5D67E}" type="presParOf" srcId="{386F50FE-79A9-48B9-8457-2F33B3AA9AA1}" destId="{DE216DF1-BFE1-4F13-88AE-AD2CF2E41B0C}" srcOrd="0" destOrd="0" presId="urn:microsoft.com/office/officeart/2005/8/layout/cycle2"/>
    <dgm:cxn modelId="{C6D5BBC1-F4E4-4BAA-A897-67975CC704DE}" type="presParOf" srcId="{386F50FE-79A9-48B9-8457-2F33B3AA9AA1}" destId="{DDA96B2B-922C-4AD3-8392-2ABBCC3C2031}" srcOrd="1" destOrd="0" presId="urn:microsoft.com/office/officeart/2005/8/layout/cycle2"/>
    <dgm:cxn modelId="{2543F25B-662F-4970-A70C-A3E98439BBF3}" type="presParOf" srcId="{DDA96B2B-922C-4AD3-8392-2ABBCC3C2031}" destId="{359E2E7A-5692-42DC-A76A-2F2B1257F149}" srcOrd="0" destOrd="0" presId="urn:microsoft.com/office/officeart/2005/8/layout/cycle2"/>
    <dgm:cxn modelId="{0DA38CFE-26D8-4343-867D-DD9AF797A135}" type="presParOf" srcId="{386F50FE-79A9-48B9-8457-2F33B3AA9AA1}" destId="{7B2BCCE6-7CA3-4664-AED0-C9BD00BF277C}" srcOrd="2" destOrd="0" presId="urn:microsoft.com/office/officeart/2005/8/layout/cycle2"/>
    <dgm:cxn modelId="{D6A01AB3-A16B-4B19-8A48-DF0B4D214446}" type="presParOf" srcId="{386F50FE-79A9-48B9-8457-2F33B3AA9AA1}" destId="{F2A2487F-3B8A-453A-8A75-6620EDDA307C}" srcOrd="3" destOrd="0" presId="urn:microsoft.com/office/officeart/2005/8/layout/cycle2"/>
    <dgm:cxn modelId="{A80F65DE-6D5C-4DC8-9C35-1340B00640CD}" type="presParOf" srcId="{F2A2487F-3B8A-453A-8A75-6620EDDA307C}" destId="{E1C72D1E-9648-4D83-A4E2-CED1315C660F}" srcOrd="0" destOrd="0" presId="urn:microsoft.com/office/officeart/2005/8/layout/cycle2"/>
    <dgm:cxn modelId="{68A27E5E-A4EC-4B57-BCF8-74A18CE8BDE4}" type="presParOf" srcId="{386F50FE-79A9-48B9-8457-2F33B3AA9AA1}" destId="{396DF74A-6C03-4231-B354-BA960F154A7B}" srcOrd="4" destOrd="0" presId="urn:microsoft.com/office/officeart/2005/8/layout/cycle2"/>
    <dgm:cxn modelId="{6CAAE330-0530-4792-99E9-A17EB5D3566C}" type="presParOf" srcId="{386F50FE-79A9-48B9-8457-2F33B3AA9AA1}" destId="{07D1D12B-8059-44F7-85E9-AF852D8D2FB0}" srcOrd="5" destOrd="0" presId="urn:microsoft.com/office/officeart/2005/8/layout/cycle2"/>
    <dgm:cxn modelId="{1D729AF0-6D37-48EA-B60A-78B61AF80D7D}" type="presParOf" srcId="{07D1D12B-8059-44F7-85E9-AF852D8D2FB0}" destId="{9184376F-7D81-4648-9FEC-06289956B0B4}" srcOrd="0" destOrd="0" presId="urn:microsoft.com/office/officeart/2005/8/layout/cycle2"/>
    <dgm:cxn modelId="{6523F2E3-B86B-492E-96EB-CDF4D26A209E}" type="presParOf" srcId="{386F50FE-79A9-48B9-8457-2F33B3AA9AA1}" destId="{11F5191C-80E5-4E3A-842B-ACD1905A5052}" srcOrd="6" destOrd="0" presId="urn:microsoft.com/office/officeart/2005/8/layout/cycle2"/>
    <dgm:cxn modelId="{BD039C86-54FC-45F8-9DFE-A56C610E11BF}" type="presParOf" srcId="{386F50FE-79A9-48B9-8457-2F33B3AA9AA1}" destId="{948E4F8B-0EC3-4A81-BF69-0BAF0565EA00}" srcOrd="7" destOrd="0" presId="urn:microsoft.com/office/officeart/2005/8/layout/cycle2"/>
    <dgm:cxn modelId="{77BB66A6-3037-43DD-92E3-952D2CCBB090}" type="presParOf" srcId="{948E4F8B-0EC3-4A81-BF69-0BAF0565EA00}" destId="{54A0ECDF-E633-4D56-94F8-EB6C42BBD470}" srcOrd="0" destOrd="0" presId="urn:microsoft.com/office/officeart/2005/8/layout/cycle2"/>
    <dgm:cxn modelId="{6E6299CD-CA59-4A10-B821-C764BCC67A1F}" type="presParOf" srcId="{386F50FE-79A9-48B9-8457-2F33B3AA9AA1}" destId="{D954F5D4-1087-4A6F-B1A6-15053C3BD32A}" srcOrd="8" destOrd="0" presId="urn:microsoft.com/office/officeart/2005/8/layout/cycle2"/>
    <dgm:cxn modelId="{980D1462-BE92-4F6A-990A-35EB99A23065}" type="presParOf" srcId="{386F50FE-79A9-48B9-8457-2F33B3AA9AA1}" destId="{3CD4BA67-5EF9-4DB9-90A7-FD71025CEB69}" srcOrd="9" destOrd="0" presId="urn:microsoft.com/office/officeart/2005/8/layout/cycle2"/>
    <dgm:cxn modelId="{0EC815B7-BA14-4FB0-AD10-63834109FB58}" type="presParOf" srcId="{3CD4BA67-5EF9-4DB9-90A7-FD71025CEB69}" destId="{ECA2EDBA-DE8A-4120-A766-CAC9C88B955B}" srcOrd="0" destOrd="0" presId="urn:microsoft.com/office/officeart/2005/8/layout/cycle2"/>
    <dgm:cxn modelId="{F762698B-5B5F-4757-B0DC-F1F9DC709FF3}" type="presParOf" srcId="{386F50FE-79A9-48B9-8457-2F33B3AA9AA1}" destId="{E289C5A3-9BAB-4560-99B7-7168836661C9}" srcOrd="10" destOrd="0" presId="urn:microsoft.com/office/officeart/2005/8/layout/cycle2"/>
    <dgm:cxn modelId="{7D4F6AD2-228E-4611-B93F-E866B4D5BD75}" type="presParOf" srcId="{386F50FE-79A9-48B9-8457-2F33B3AA9AA1}" destId="{AA8F5C91-C600-4C11-9260-E3287E791421}" srcOrd="11" destOrd="0" presId="urn:microsoft.com/office/officeart/2005/8/layout/cycle2"/>
    <dgm:cxn modelId="{058AAF54-47E9-4198-972D-A53B8CE73B4C}" type="presParOf" srcId="{AA8F5C91-C600-4C11-9260-E3287E791421}" destId="{5D8BDB17-5B99-488A-8A36-227CA399BF38}"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95AF4C-4EB2-43CD-BCBF-AE3FD524F89C}" type="doc">
      <dgm:prSet loTypeId="urn:microsoft.com/office/officeart/2005/8/layout/hierarchy1" loCatId="hierarchy" qsTypeId="urn:microsoft.com/office/officeart/2005/8/quickstyle/simple3" qsCatId="simple" csTypeId="urn:microsoft.com/office/officeart/2005/8/colors/colorful3" csCatId="colorful" phldr="1"/>
      <dgm:spPr/>
      <dgm:t>
        <a:bodyPr/>
        <a:lstStyle/>
        <a:p>
          <a:endParaRPr lang="en-US"/>
        </a:p>
      </dgm:t>
    </dgm:pt>
    <dgm:pt modelId="{4C3560FA-275D-4659-99DB-438ABFDE0BB7}">
      <dgm:prSet custT="1"/>
      <dgm:spPr/>
      <dgm:t>
        <a:bodyPr/>
        <a:lstStyle/>
        <a:p>
          <a:r>
            <a:rPr lang="en-GB" sz="2000" b="1" i="0" dirty="0"/>
            <a:t>The counterargument disruption approach </a:t>
          </a:r>
          <a:r>
            <a:rPr lang="en-GB" sz="2000" b="0" i="0" dirty="0"/>
            <a:t>states that humour distracts the viewer from generating negative thoughts which lowers resistance to persuasion (Lammers et al.,1983)</a:t>
          </a:r>
          <a:r>
            <a:rPr lang="en-GB" sz="1500" b="0" i="0" dirty="0"/>
            <a:t>.</a:t>
          </a:r>
          <a:endParaRPr lang="en-US" sz="1500" dirty="0"/>
        </a:p>
      </dgm:t>
    </dgm:pt>
    <dgm:pt modelId="{733980CE-38C0-44E7-A891-9153E2A8639D}" type="parTrans" cxnId="{18E562A7-FAC3-463D-BF4A-9FB034EB621B}">
      <dgm:prSet/>
      <dgm:spPr/>
      <dgm:t>
        <a:bodyPr/>
        <a:lstStyle/>
        <a:p>
          <a:endParaRPr lang="en-US"/>
        </a:p>
      </dgm:t>
    </dgm:pt>
    <dgm:pt modelId="{5A10600D-A524-4252-89C5-517FAC6508B9}" type="sibTrans" cxnId="{18E562A7-FAC3-463D-BF4A-9FB034EB621B}">
      <dgm:prSet/>
      <dgm:spPr/>
      <dgm:t>
        <a:bodyPr/>
        <a:lstStyle/>
        <a:p>
          <a:endParaRPr lang="en-US"/>
        </a:p>
      </dgm:t>
    </dgm:pt>
    <dgm:pt modelId="{B7B7D20D-5A6D-4816-8838-C608AEA109D2}">
      <dgm:prSet custT="1"/>
      <dgm:spPr/>
      <dgm:t>
        <a:bodyPr/>
        <a:lstStyle/>
        <a:p>
          <a:r>
            <a:rPr lang="en-GB" sz="2000" b="0" i="0" dirty="0"/>
            <a:t>Sternthal &amp; Craig (1973) claimed that the distraction effect of humour may lead to persuasion but conceded that the level of persuasion was the same as that of non humour adverts</a:t>
          </a:r>
          <a:r>
            <a:rPr lang="en-GB" sz="1600" b="0" i="0" dirty="0"/>
            <a:t>.</a:t>
          </a:r>
          <a:endParaRPr lang="en-US" sz="1600" dirty="0"/>
        </a:p>
      </dgm:t>
    </dgm:pt>
    <dgm:pt modelId="{624BC33C-5812-4B92-9D44-5BDB760805C4}" type="parTrans" cxnId="{74D65ED9-2BEA-4ADC-8207-1EA3EC80DE84}">
      <dgm:prSet/>
      <dgm:spPr/>
      <dgm:t>
        <a:bodyPr/>
        <a:lstStyle/>
        <a:p>
          <a:endParaRPr lang="en-US"/>
        </a:p>
      </dgm:t>
    </dgm:pt>
    <dgm:pt modelId="{56FFF39D-300E-4F5F-8086-876F02EE94E6}" type="sibTrans" cxnId="{74D65ED9-2BEA-4ADC-8207-1EA3EC80DE84}">
      <dgm:prSet/>
      <dgm:spPr/>
      <dgm:t>
        <a:bodyPr/>
        <a:lstStyle/>
        <a:p>
          <a:endParaRPr lang="en-US"/>
        </a:p>
      </dgm:t>
    </dgm:pt>
    <dgm:pt modelId="{1ECB8B82-8512-4084-8561-ED3C6FA36A74}">
      <dgm:prSet custT="1"/>
      <dgm:spPr/>
      <dgm:t>
        <a:bodyPr/>
        <a:lstStyle/>
        <a:p>
          <a:r>
            <a:rPr lang="en-GB" sz="2000" b="0" i="0" dirty="0"/>
            <a:t>Many American advertising executives agree that humour has no more persuasiveness than non humour, 60 % of British advertising executives view humour adverts to be more persuasive than non-humour</a:t>
          </a:r>
          <a:r>
            <a:rPr lang="en-GB" sz="1600" b="0" i="0" dirty="0"/>
            <a:t>.</a:t>
          </a:r>
          <a:endParaRPr lang="en-US" sz="1600" dirty="0"/>
        </a:p>
      </dgm:t>
    </dgm:pt>
    <dgm:pt modelId="{3E4BD378-84EE-4FB1-A483-3994805E0238}" type="parTrans" cxnId="{C1FB1A3F-AADF-4EDC-8A2A-71FE14BF3FB3}">
      <dgm:prSet/>
      <dgm:spPr/>
      <dgm:t>
        <a:bodyPr/>
        <a:lstStyle/>
        <a:p>
          <a:endParaRPr lang="en-US"/>
        </a:p>
      </dgm:t>
    </dgm:pt>
    <dgm:pt modelId="{70A84F71-57F8-4ECD-A4A0-D8DCDA34C29B}" type="sibTrans" cxnId="{C1FB1A3F-AADF-4EDC-8A2A-71FE14BF3FB3}">
      <dgm:prSet/>
      <dgm:spPr/>
      <dgm:t>
        <a:bodyPr/>
        <a:lstStyle/>
        <a:p>
          <a:endParaRPr lang="en-US"/>
        </a:p>
      </dgm:t>
    </dgm:pt>
    <dgm:pt modelId="{644F3B4D-5DED-4B69-8902-FF280C74090F}" type="pres">
      <dgm:prSet presAssocID="{4B95AF4C-4EB2-43CD-BCBF-AE3FD524F89C}" presName="hierChild1" presStyleCnt="0">
        <dgm:presLayoutVars>
          <dgm:chPref val="1"/>
          <dgm:dir/>
          <dgm:animOne val="branch"/>
          <dgm:animLvl val="lvl"/>
          <dgm:resizeHandles/>
        </dgm:presLayoutVars>
      </dgm:prSet>
      <dgm:spPr/>
    </dgm:pt>
    <dgm:pt modelId="{D9699CD7-F668-43D8-B9F0-94CFDDC6A32E}" type="pres">
      <dgm:prSet presAssocID="{4C3560FA-275D-4659-99DB-438ABFDE0BB7}" presName="hierRoot1" presStyleCnt="0"/>
      <dgm:spPr/>
    </dgm:pt>
    <dgm:pt modelId="{3E9FCA11-37DB-4246-89F4-B664784DCE95}" type="pres">
      <dgm:prSet presAssocID="{4C3560FA-275D-4659-99DB-438ABFDE0BB7}" presName="composite" presStyleCnt="0"/>
      <dgm:spPr/>
    </dgm:pt>
    <dgm:pt modelId="{FE6F6D7D-9798-43CF-8C0B-4550DCAA568A}" type="pres">
      <dgm:prSet presAssocID="{4C3560FA-275D-4659-99DB-438ABFDE0BB7}" presName="background" presStyleLbl="node0" presStyleIdx="0" presStyleCnt="3"/>
      <dgm:spPr/>
    </dgm:pt>
    <dgm:pt modelId="{18F8EAFF-EDDD-4B62-8E20-C184E99C12B6}" type="pres">
      <dgm:prSet presAssocID="{4C3560FA-275D-4659-99DB-438ABFDE0BB7}" presName="text" presStyleLbl="fgAcc0" presStyleIdx="0" presStyleCnt="3" custScaleX="147416" custScaleY="237488" custLinFactNeighborX="-14238" custLinFactNeighborY="2665">
        <dgm:presLayoutVars>
          <dgm:chPref val="3"/>
        </dgm:presLayoutVars>
      </dgm:prSet>
      <dgm:spPr/>
    </dgm:pt>
    <dgm:pt modelId="{02FE3FE4-14C6-4130-AAA9-A747AE5C0A71}" type="pres">
      <dgm:prSet presAssocID="{4C3560FA-275D-4659-99DB-438ABFDE0BB7}" presName="hierChild2" presStyleCnt="0"/>
      <dgm:spPr/>
    </dgm:pt>
    <dgm:pt modelId="{6E870746-FE9B-49C2-9A8E-B6F7A37841C9}" type="pres">
      <dgm:prSet presAssocID="{B7B7D20D-5A6D-4816-8838-C608AEA109D2}" presName="hierRoot1" presStyleCnt="0"/>
      <dgm:spPr/>
    </dgm:pt>
    <dgm:pt modelId="{EE9A1E8B-1052-437F-9E0D-B3E6F7BEC805}" type="pres">
      <dgm:prSet presAssocID="{B7B7D20D-5A6D-4816-8838-C608AEA109D2}" presName="composite" presStyleCnt="0"/>
      <dgm:spPr/>
    </dgm:pt>
    <dgm:pt modelId="{33CEABCF-36D4-449D-B3C9-138113CB9A80}" type="pres">
      <dgm:prSet presAssocID="{B7B7D20D-5A6D-4816-8838-C608AEA109D2}" presName="background" presStyleLbl="node0" presStyleIdx="1" presStyleCnt="3"/>
      <dgm:spPr/>
    </dgm:pt>
    <dgm:pt modelId="{37544178-571D-484C-B33E-53F752713932}" type="pres">
      <dgm:prSet presAssocID="{B7B7D20D-5A6D-4816-8838-C608AEA109D2}" presName="text" presStyleLbl="fgAcc0" presStyleIdx="1" presStyleCnt="3" custScaleX="129656" custScaleY="220858" custLinFactNeighborX="-15476" custLinFactNeighborY="975">
        <dgm:presLayoutVars>
          <dgm:chPref val="3"/>
        </dgm:presLayoutVars>
      </dgm:prSet>
      <dgm:spPr/>
    </dgm:pt>
    <dgm:pt modelId="{E2AE5C4F-1041-4566-A845-E4BAED60A5A9}" type="pres">
      <dgm:prSet presAssocID="{B7B7D20D-5A6D-4816-8838-C608AEA109D2}" presName="hierChild2" presStyleCnt="0"/>
      <dgm:spPr/>
    </dgm:pt>
    <dgm:pt modelId="{731896D0-C71D-401C-AFB2-AEF2B6A37C22}" type="pres">
      <dgm:prSet presAssocID="{1ECB8B82-8512-4084-8561-ED3C6FA36A74}" presName="hierRoot1" presStyleCnt="0"/>
      <dgm:spPr/>
    </dgm:pt>
    <dgm:pt modelId="{B1BAB84E-50B6-4050-837F-ED4301D530D7}" type="pres">
      <dgm:prSet presAssocID="{1ECB8B82-8512-4084-8561-ED3C6FA36A74}" presName="composite" presStyleCnt="0"/>
      <dgm:spPr/>
    </dgm:pt>
    <dgm:pt modelId="{08D3C67E-F7BA-479B-8919-1C04636C7F8B}" type="pres">
      <dgm:prSet presAssocID="{1ECB8B82-8512-4084-8561-ED3C6FA36A74}" presName="background" presStyleLbl="node0" presStyleIdx="2" presStyleCnt="3"/>
      <dgm:spPr/>
    </dgm:pt>
    <dgm:pt modelId="{2F21B77D-BC4F-4ECB-B92B-DDDB920BAC81}" type="pres">
      <dgm:prSet presAssocID="{1ECB8B82-8512-4084-8561-ED3C6FA36A74}" presName="text" presStyleLbl="fgAcc0" presStyleIdx="2" presStyleCnt="3" custScaleX="157668" custScaleY="206303">
        <dgm:presLayoutVars>
          <dgm:chPref val="3"/>
        </dgm:presLayoutVars>
      </dgm:prSet>
      <dgm:spPr/>
    </dgm:pt>
    <dgm:pt modelId="{17BCD917-1579-45F4-975A-54526FC88A47}" type="pres">
      <dgm:prSet presAssocID="{1ECB8B82-8512-4084-8561-ED3C6FA36A74}" presName="hierChild2" presStyleCnt="0"/>
      <dgm:spPr/>
    </dgm:pt>
  </dgm:ptLst>
  <dgm:cxnLst>
    <dgm:cxn modelId="{17ADC106-3E22-4977-94FE-077F2CEF3BED}" type="presOf" srcId="{1ECB8B82-8512-4084-8561-ED3C6FA36A74}" destId="{2F21B77D-BC4F-4ECB-B92B-DDDB920BAC81}" srcOrd="0" destOrd="0" presId="urn:microsoft.com/office/officeart/2005/8/layout/hierarchy1"/>
    <dgm:cxn modelId="{B63BE02A-9D9C-4A7B-BD3B-1542C35DE149}" type="presOf" srcId="{B7B7D20D-5A6D-4816-8838-C608AEA109D2}" destId="{37544178-571D-484C-B33E-53F752713932}" srcOrd="0" destOrd="0" presId="urn:microsoft.com/office/officeart/2005/8/layout/hierarchy1"/>
    <dgm:cxn modelId="{C1FB1A3F-AADF-4EDC-8A2A-71FE14BF3FB3}" srcId="{4B95AF4C-4EB2-43CD-BCBF-AE3FD524F89C}" destId="{1ECB8B82-8512-4084-8561-ED3C6FA36A74}" srcOrd="2" destOrd="0" parTransId="{3E4BD378-84EE-4FB1-A483-3994805E0238}" sibTransId="{70A84F71-57F8-4ECD-A4A0-D8DCDA34C29B}"/>
    <dgm:cxn modelId="{7FAE6D53-67F1-4FC7-A601-219D77882086}" type="presOf" srcId="{4B95AF4C-4EB2-43CD-BCBF-AE3FD524F89C}" destId="{644F3B4D-5DED-4B69-8902-FF280C74090F}" srcOrd="0" destOrd="0" presId="urn:microsoft.com/office/officeart/2005/8/layout/hierarchy1"/>
    <dgm:cxn modelId="{9C6CA292-FED7-4D71-B17B-4EE5246EA97F}" type="presOf" srcId="{4C3560FA-275D-4659-99DB-438ABFDE0BB7}" destId="{18F8EAFF-EDDD-4B62-8E20-C184E99C12B6}" srcOrd="0" destOrd="0" presId="urn:microsoft.com/office/officeart/2005/8/layout/hierarchy1"/>
    <dgm:cxn modelId="{18E562A7-FAC3-463D-BF4A-9FB034EB621B}" srcId="{4B95AF4C-4EB2-43CD-BCBF-AE3FD524F89C}" destId="{4C3560FA-275D-4659-99DB-438ABFDE0BB7}" srcOrd="0" destOrd="0" parTransId="{733980CE-38C0-44E7-A891-9153E2A8639D}" sibTransId="{5A10600D-A524-4252-89C5-517FAC6508B9}"/>
    <dgm:cxn modelId="{74D65ED9-2BEA-4ADC-8207-1EA3EC80DE84}" srcId="{4B95AF4C-4EB2-43CD-BCBF-AE3FD524F89C}" destId="{B7B7D20D-5A6D-4816-8838-C608AEA109D2}" srcOrd="1" destOrd="0" parTransId="{624BC33C-5812-4B92-9D44-5BDB760805C4}" sibTransId="{56FFF39D-300E-4F5F-8086-876F02EE94E6}"/>
    <dgm:cxn modelId="{DDF69A7E-0177-4B41-AEFD-EA2EC72F85C1}" type="presParOf" srcId="{644F3B4D-5DED-4B69-8902-FF280C74090F}" destId="{D9699CD7-F668-43D8-B9F0-94CFDDC6A32E}" srcOrd="0" destOrd="0" presId="urn:microsoft.com/office/officeart/2005/8/layout/hierarchy1"/>
    <dgm:cxn modelId="{935C980E-816F-4FFB-9253-7C9394BB89E3}" type="presParOf" srcId="{D9699CD7-F668-43D8-B9F0-94CFDDC6A32E}" destId="{3E9FCA11-37DB-4246-89F4-B664784DCE95}" srcOrd="0" destOrd="0" presId="urn:microsoft.com/office/officeart/2005/8/layout/hierarchy1"/>
    <dgm:cxn modelId="{05FCE676-FE77-472D-85A5-5C8E9495C121}" type="presParOf" srcId="{3E9FCA11-37DB-4246-89F4-B664784DCE95}" destId="{FE6F6D7D-9798-43CF-8C0B-4550DCAA568A}" srcOrd="0" destOrd="0" presId="urn:microsoft.com/office/officeart/2005/8/layout/hierarchy1"/>
    <dgm:cxn modelId="{01CDA304-2AD4-4CCA-952C-332C0C4589C8}" type="presParOf" srcId="{3E9FCA11-37DB-4246-89F4-B664784DCE95}" destId="{18F8EAFF-EDDD-4B62-8E20-C184E99C12B6}" srcOrd="1" destOrd="0" presId="urn:microsoft.com/office/officeart/2005/8/layout/hierarchy1"/>
    <dgm:cxn modelId="{0405C63C-CE0B-45C6-860D-DCAE37A2509B}" type="presParOf" srcId="{D9699CD7-F668-43D8-B9F0-94CFDDC6A32E}" destId="{02FE3FE4-14C6-4130-AAA9-A747AE5C0A71}" srcOrd="1" destOrd="0" presId="urn:microsoft.com/office/officeart/2005/8/layout/hierarchy1"/>
    <dgm:cxn modelId="{BAFBB0C5-2994-400A-B9EA-F9F9F47F78ED}" type="presParOf" srcId="{644F3B4D-5DED-4B69-8902-FF280C74090F}" destId="{6E870746-FE9B-49C2-9A8E-B6F7A37841C9}" srcOrd="1" destOrd="0" presId="urn:microsoft.com/office/officeart/2005/8/layout/hierarchy1"/>
    <dgm:cxn modelId="{EB0423FB-FD6A-4458-9CDC-A4854D87C94D}" type="presParOf" srcId="{6E870746-FE9B-49C2-9A8E-B6F7A37841C9}" destId="{EE9A1E8B-1052-437F-9E0D-B3E6F7BEC805}" srcOrd="0" destOrd="0" presId="urn:microsoft.com/office/officeart/2005/8/layout/hierarchy1"/>
    <dgm:cxn modelId="{92DAA980-119D-4C68-9A8A-ADFA03E0D115}" type="presParOf" srcId="{EE9A1E8B-1052-437F-9E0D-B3E6F7BEC805}" destId="{33CEABCF-36D4-449D-B3C9-138113CB9A80}" srcOrd="0" destOrd="0" presId="urn:microsoft.com/office/officeart/2005/8/layout/hierarchy1"/>
    <dgm:cxn modelId="{A77FAECE-FCD2-44F4-82B3-CB0FC50E53AE}" type="presParOf" srcId="{EE9A1E8B-1052-437F-9E0D-B3E6F7BEC805}" destId="{37544178-571D-484C-B33E-53F752713932}" srcOrd="1" destOrd="0" presId="urn:microsoft.com/office/officeart/2005/8/layout/hierarchy1"/>
    <dgm:cxn modelId="{17A990C4-A407-4BE6-977A-D2DC3AB90AC8}" type="presParOf" srcId="{6E870746-FE9B-49C2-9A8E-B6F7A37841C9}" destId="{E2AE5C4F-1041-4566-A845-E4BAED60A5A9}" srcOrd="1" destOrd="0" presId="urn:microsoft.com/office/officeart/2005/8/layout/hierarchy1"/>
    <dgm:cxn modelId="{9A577395-140D-4890-AF7B-AC32BB20889A}" type="presParOf" srcId="{644F3B4D-5DED-4B69-8902-FF280C74090F}" destId="{731896D0-C71D-401C-AFB2-AEF2B6A37C22}" srcOrd="2" destOrd="0" presId="urn:microsoft.com/office/officeart/2005/8/layout/hierarchy1"/>
    <dgm:cxn modelId="{564B599C-EDEC-4360-B8C6-18F5B7744305}" type="presParOf" srcId="{731896D0-C71D-401C-AFB2-AEF2B6A37C22}" destId="{B1BAB84E-50B6-4050-837F-ED4301D530D7}" srcOrd="0" destOrd="0" presId="urn:microsoft.com/office/officeart/2005/8/layout/hierarchy1"/>
    <dgm:cxn modelId="{A1C3927B-99E0-45D4-8ACC-7BB7976B94EB}" type="presParOf" srcId="{B1BAB84E-50B6-4050-837F-ED4301D530D7}" destId="{08D3C67E-F7BA-479B-8919-1C04636C7F8B}" srcOrd="0" destOrd="0" presId="urn:microsoft.com/office/officeart/2005/8/layout/hierarchy1"/>
    <dgm:cxn modelId="{D1C4977D-FA9D-45D8-AF0F-79B75C67D79F}" type="presParOf" srcId="{B1BAB84E-50B6-4050-837F-ED4301D530D7}" destId="{2F21B77D-BC4F-4ECB-B92B-DDDB920BAC81}" srcOrd="1" destOrd="0" presId="urn:microsoft.com/office/officeart/2005/8/layout/hierarchy1"/>
    <dgm:cxn modelId="{39B03700-4069-43F3-A370-01699DDE5366}" type="presParOf" srcId="{731896D0-C71D-401C-AFB2-AEF2B6A37C22}" destId="{17BCD917-1579-45F4-975A-54526FC88A4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E8B03E-B8A6-4D20-A13D-DA1AD1D5446B}" type="doc">
      <dgm:prSet loTypeId="urn:microsoft.com/office/officeart/2005/8/layout/default" loCatId="list" qsTypeId="urn:microsoft.com/office/officeart/2005/8/quickstyle/simple3" qsCatId="simple" csTypeId="urn:microsoft.com/office/officeart/2005/8/colors/colorful3" csCatId="colorful" phldr="1"/>
      <dgm:spPr/>
      <dgm:t>
        <a:bodyPr/>
        <a:lstStyle/>
        <a:p>
          <a:endParaRPr lang="en-US"/>
        </a:p>
      </dgm:t>
    </dgm:pt>
    <dgm:pt modelId="{371D98D5-D8FE-4036-925C-7E3B1C1BC8FE}">
      <dgm:prSet custT="1"/>
      <dgm:spPr/>
      <dgm:t>
        <a:bodyPr/>
        <a:lstStyle/>
        <a:p>
          <a:r>
            <a:rPr lang="en-GB" sz="2000" b="0" i="0" dirty="0"/>
            <a:t>Berlyne’s (1972) arousal hypothesis.</a:t>
          </a:r>
          <a:endParaRPr lang="en-US" sz="2000" dirty="0"/>
        </a:p>
      </dgm:t>
    </dgm:pt>
    <dgm:pt modelId="{A2850090-D685-4D69-9DFF-F47BD71E7296}" type="parTrans" cxnId="{014D30AE-555C-4555-B61B-FF11157FFD9D}">
      <dgm:prSet/>
      <dgm:spPr/>
      <dgm:t>
        <a:bodyPr/>
        <a:lstStyle/>
        <a:p>
          <a:endParaRPr lang="en-US"/>
        </a:p>
      </dgm:t>
    </dgm:pt>
    <dgm:pt modelId="{03B7D244-79A9-436E-A78B-E86FB7296555}" type="sibTrans" cxnId="{014D30AE-555C-4555-B61B-FF11157FFD9D}">
      <dgm:prSet/>
      <dgm:spPr/>
      <dgm:t>
        <a:bodyPr/>
        <a:lstStyle/>
        <a:p>
          <a:endParaRPr lang="en-US"/>
        </a:p>
      </dgm:t>
    </dgm:pt>
    <dgm:pt modelId="{8C31C225-707D-4E27-8F19-9890656F3EF6}">
      <dgm:prSet custT="1"/>
      <dgm:spPr/>
      <dgm:t>
        <a:bodyPr/>
        <a:lstStyle/>
        <a:p>
          <a:r>
            <a:rPr lang="en-GB" sz="1800" b="0" i="0" dirty="0"/>
            <a:t>The arousal hypothesis suggests that humour changes arousal levels which leads to a positive effect. The positive effect then generalizes to the message enhancing the persuasiveness of the message </a:t>
          </a:r>
          <a:r>
            <a:rPr lang="en-GB" sz="1500" b="0" i="0" dirty="0"/>
            <a:t>(Lammer et el, 1983).</a:t>
          </a:r>
          <a:endParaRPr lang="en-US" sz="1500" dirty="0"/>
        </a:p>
      </dgm:t>
    </dgm:pt>
    <dgm:pt modelId="{D11DE14B-9B31-475D-9179-F605A295055B}" type="parTrans" cxnId="{B12F7F80-B4B4-4097-BA49-70CBEBE26903}">
      <dgm:prSet/>
      <dgm:spPr/>
      <dgm:t>
        <a:bodyPr/>
        <a:lstStyle/>
        <a:p>
          <a:endParaRPr lang="en-US"/>
        </a:p>
      </dgm:t>
    </dgm:pt>
    <dgm:pt modelId="{DB8BC9B6-3ADC-46E8-BCD8-E5D5152173B4}" type="sibTrans" cxnId="{B12F7F80-B4B4-4097-BA49-70CBEBE26903}">
      <dgm:prSet/>
      <dgm:spPr/>
      <dgm:t>
        <a:bodyPr/>
        <a:lstStyle/>
        <a:p>
          <a:endParaRPr lang="en-US"/>
        </a:p>
      </dgm:t>
    </dgm:pt>
    <dgm:pt modelId="{10ED1472-7975-4ACA-BC2D-5A5679EED83D}">
      <dgm:prSet/>
      <dgm:spPr/>
      <dgm:t>
        <a:bodyPr/>
        <a:lstStyle/>
        <a:p>
          <a:r>
            <a:rPr lang="en-GB" b="0" i="0" dirty="0"/>
            <a:t>No empirical support but this may be due to methodological issues (Lammers et al., 1983). </a:t>
          </a:r>
          <a:endParaRPr lang="en-US" dirty="0"/>
        </a:p>
      </dgm:t>
    </dgm:pt>
    <dgm:pt modelId="{47961BBA-6802-4728-ADAA-74A31EE2373E}" type="parTrans" cxnId="{B0C5233A-0FA1-4A6E-9946-4DE4B088A667}">
      <dgm:prSet/>
      <dgm:spPr/>
      <dgm:t>
        <a:bodyPr/>
        <a:lstStyle/>
        <a:p>
          <a:endParaRPr lang="en-US"/>
        </a:p>
      </dgm:t>
    </dgm:pt>
    <dgm:pt modelId="{1D9BA35D-038C-4495-A9F6-B45C03C74D73}" type="sibTrans" cxnId="{B0C5233A-0FA1-4A6E-9946-4DE4B088A667}">
      <dgm:prSet/>
      <dgm:spPr/>
      <dgm:t>
        <a:bodyPr/>
        <a:lstStyle/>
        <a:p>
          <a:endParaRPr lang="en-US"/>
        </a:p>
      </dgm:t>
    </dgm:pt>
    <dgm:pt modelId="{B46DFC35-10C4-4A2D-8334-B5A5B330018B}" type="pres">
      <dgm:prSet presAssocID="{EAE8B03E-B8A6-4D20-A13D-DA1AD1D5446B}" presName="diagram" presStyleCnt="0">
        <dgm:presLayoutVars>
          <dgm:dir/>
          <dgm:resizeHandles val="exact"/>
        </dgm:presLayoutVars>
      </dgm:prSet>
      <dgm:spPr/>
    </dgm:pt>
    <dgm:pt modelId="{DA6229D0-884D-481A-BB38-8C02F1A53280}" type="pres">
      <dgm:prSet presAssocID="{371D98D5-D8FE-4036-925C-7E3B1C1BC8FE}" presName="node" presStyleLbl="node1" presStyleIdx="0" presStyleCnt="3">
        <dgm:presLayoutVars>
          <dgm:bulletEnabled val="1"/>
        </dgm:presLayoutVars>
      </dgm:prSet>
      <dgm:spPr/>
    </dgm:pt>
    <dgm:pt modelId="{D17516AC-3AAC-4BD6-945E-FC64A876C377}" type="pres">
      <dgm:prSet presAssocID="{03B7D244-79A9-436E-A78B-E86FB7296555}" presName="sibTrans" presStyleCnt="0"/>
      <dgm:spPr/>
    </dgm:pt>
    <dgm:pt modelId="{851C0D5D-8F98-4012-AD01-3A26194D24BB}" type="pres">
      <dgm:prSet presAssocID="{8C31C225-707D-4E27-8F19-9890656F3EF6}" presName="node" presStyleLbl="node1" presStyleIdx="1" presStyleCnt="3" custScaleY="135374">
        <dgm:presLayoutVars>
          <dgm:bulletEnabled val="1"/>
        </dgm:presLayoutVars>
      </dgm:prSet>
      <dgm:spPr/>
    </dgm:pt>
    <dgm:pt modelId="{10E6E72A-5D82-4E9C-8877-E7A97C4E11C4}" type="pres">
      <dgm:prSet presAssocID="{DB8BC9B6-3ADC-46E8-BCD8-E5D5152173B4}" presName="sibTrans" presStyleCnt="0"/>
      <dgm:spPr/>
    </dgm:pt>
    <dgm:pt modelId="{9E54532D-92DB-46BE-8864-F3F081CD1FEF}" type="pres">
      <dgm:prSet presAssocID="{10ED1472-7975-4ACA-BC2D-5A5679EED83D}" presName="node" presStyleLbl="node1" presStyleIdx="2" presStyleCnt="3" custScaleX="134593" custLinFactNeighborX="6930" custLinFactNeighborY="30029">
        <dgm:presLayoutVars>
          <dgm:bulletEnabled val="1"/>
        </dgm:presLayoutVars>
      </dgm:prSet>
      <dgm:spPr/>
    </dgm:pt>
  </dgm:ptLst>
  <dgm:cxnLst>
    <dgm:cxn modelId="{913FD523-C45F-4B01-A540-EA8EB3804108}" type="presOf" srcId="{8C31C225-707D-4E27-8F19-9890656F3EF6}" destId="{851C0D5D-8F98-4012-AD01-3A26194D24BB}" srcOrd="0" destOrd="0" presId="urn:microsoft.com/office/officeart/2005/8/layout/default"/>
    <dgm:cxn modelId="{B0C5233A-0FA1-4A6E-9946-4DE4B088A667}" srcId="{EAE8B03E-B8A6-4D20-A13D-DA1AD1D5446B}" destId="{10ED1472-7975-4ACA-BC2D-5A5679EED83D}" srcOrd="2" destOrd="0" parTransId="{47961BBA-6802-4728-ADAA-74A31EE2373E}" sibTransId="{1D9BA35D-038C-4495-A9F6-B45C03C74D73}"/>
    <dgm:cxn modelId="{B12F7F80-B4B4-4097-BA49-70CBEBE26903}" srcId="{EAE8B03E-B8A6-4D20-A13D-DA1AD1D5446B}" destId="{8C31C225-707D-4E27-8F19-9890656F3EF6}" srcOrd="1" destOrd="0" parTransId="{D11DE14B-9B31-475D-9179-F605A295055B}" sibTransId="{DB8BC9B6-3ADC-46E8-BCD8-E5D5152173B4}"/>
    <dgm:cxn modelId="{014D30AE-555C-4555-B61B-FF11157FFD9D}" srcId="{EAE8B03E-B8A6-4D20-A13D-DA1AD1D5446B}" destId="{371D98D5-D8FE-4036-925C-7E3B1C1BC8FE}" srcOrd="0" destOrd="0" parTransId="{A2850090-D685-4D69-9DFF-F47BD71E7296}" sibTransId="{03B7D244-79A9-436E-A78B-E86FB7296555}"/>
    <dgm:cxn modelId="{08AC7ED7-8896-416C-84B9-EDEFCC531318}" type="presOf" srcId="{EAE8B03E-B8A6-4D20-A13D-DA1AD1D5446B}" destId="{B46DFC35-10C4-4A2D-8334-B5A5B330018B}" srcOrd="0" destOrd="0" presId="urn:microsoft.com/office/officeart/2005/8/layout/default"/>
    <dgm:cxn modelId="{87CC26EC-A6AB-4538-919C-2E908F88509E}" type="presOf" srcId="{371D98D5-D8FE-4036-925C-7E3B1C1BC8FE}" destId="{DA6229D0-884D-481A-BB38-8C02F1A53280}" srcOrd="0" destOrd="0" presId="urn:microsoft.com/office/officeart/2005/8/layout/default"/>
    <dgm:cxn modelId="{52BD5AEE-9401-4345-A3D4-D4CAE8CC8611}" type="presOf" srcId="{10ED1472-7975-4ACA-BC2D-5A5679EED83D}" destId="{9E54532D-92DB-46BE-8864-F3F081CD1FEF}" srcOrd="0" destOrd="0" presId="urn:microsoft.com/office/officeart/2005/8/layout/default"/>
    <dgm:cxn modelId="{80475061-D9B8-4639-A469-EA76AD4C5C57}" type="presParOf" srcId="{B46DFC35-10C4-4A2D-8334-B5A5B330018B}" destId="{DA6229D0-884D-481A-BB38-8C02F1A53280}" srcOrd="0" destOrd="0" presId="urn:microsoft.com/office/officeart/2005/8/layout/default"/>
    <dgm:cxn modelId="{1E85E6D9-4EDB-4D7D-9DFE-DF5570E446F8}" type="presParOf" srcId="{B46DFC35-10C4-4A2D-8334-B5A5B330018B}" destId="{D17516AC-3AAC-4BD6-945E-FC64A876C377}" srcOrd="1" destOrd="0" presId="urn:microsoft.com/office/officeart/2005/8/layout/default"/>
    <dgm:cxn modelId="{6EF9FB60-1C9E-421A-8E59-E44E10A540C3}" type="presParOf" srcId="{B46DFC35-10C4-4A2D-8334-B5A5B330018B}" destId="{851C0D5D-8F98-4012-AD01-3A26194D24BB}" srcOrd="2" destOrd="0" presId="urn:microsoft.com/office/officeart/2005/8/layout/default"/>
    <dgm:cxn modelId="{D04D0564-796E-44CE-BD0E-22427E28C9F2}" type="presParOf" srcId="{B46DFC35-10C4-4A2D-8334-B5A5B330018B}" destId="{10E6E72A-5D82-4E9C-8877-E7A97C4E11C4}" srcOrd="3" destOrd="0" presId="urn:microsoft.com/office/officeart/2005/8/layout/default"/>
    <dgm:cxn modelId="{7494BFB2-151B-4210-ABA0-A3397F9700FB}" type="presParOf" srcId="{B46DFC35-10C4-4A2D-8334-B5A5B330018B}" destId="{9E54532D-92DB-46BE-8864-F3F081CD1FEF}"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1D1011-4C0F-4D7C-8D14-9F9BCE36E6F1}"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US"/>
        </a:p>
      </dgm:t>
    </dgm:pt>
    <dgm:pt modelId="{FD62530C-99FB-4CC4-B579-BFD40FE97E0E}">
      <dgm:prSet custT="1"/>
      <dgm:spPr/>
      <dgm:t>
        <a:bodyPr/>
        <a:lstStyle/>
        <a:p>
          <a:r>
            <a:rPr lang="en-GB" sz="1800" b="1" i="0" dirty="0">
              <a:solidFill>
                <a:schemeClr val="tx1"/>
              </a:solidFill>
            </a:rPr>
            <a:t>Lammers et al., (1983).</a:t>
          </a:r>
          <a:endParaRPr lang="en-US" sz="1800" b="1" dirty="0">
            <a:solidFill>
              <a:schemeClr val="tx1"/>
            </a:solidFill>
          </a:endParaRPr>
        </a:p>
      </dgm:t>
    </dgm:pt>
    <dgm:pt modelId="{3F010D93-A806-410B-9899-BD070C65E1E9}" type="parTrans" cxnId="{20C7EF9D-99B4-4387-B798-B7F26FA19795}">
      <dgm:prSet/>
      <dgm:spPr/>
      <dgm:t>
        <a:bodyPr/>
        <a:lstStyle/>
        <a:p>
          <a:endParaRPr lang="en-US"/>
        </a:p>
      </dgm:t>
    </dgm:pt>
    <dgm:pt modelId="{C3F71E05-91A5-43F0-A595-54DF03E56D97}" type="sibTrans" cxnId="{20C7EF9D-99B4-4387-B798-B7F26FA19795}">
      <dgm:prSet/>
      <dgm:spPr/>
      <dgm:t>
        <a:bodyPr/>
        <a:lstStyle/>
        <a:p>
          <a:endParaRPr lang="en-US"/>
        </a:p>
      </dgm:t>
    </dgm:pt>
    <dgm:pt modelId="{AFFCF1E3-479C-4E06-8203-DC5AAE274865}">
      <dgm:prSet custT="1"/>
      <dgm:spPr/>
      <dgm:t>
        <a:bodyPr/>
        <a:lstStyle/>
        <a:p>
          <a:r>
            <a:rPr lang="en-GB" sz="1800" b="1" i="0" dirty="0">
              <a:solidFill>
                <a:schemeClr val="tx1"/>
              </a:solidFill>
            </a:rPr>
            <a:t>Conducted a study to investigate the arousal effect of humour in advertisements and to look at gender differences</a:t>
          </a:r>
          <a:r>
            <a:rPr lang="en-GB" sz="1000" b="1" i="0" dirty="0">
              <a:solidFill>
                <a:schemeClr val="tx1"/>
              </a:solidFill>
            </a:rPr>
            <a:t>.</a:t>
          </a:r>
          <a:endParaRPr lang="en-US" sz="1000" b="1" dirty="0">
            <a:solidFill>
              <a:schemeClr val="tx1"/>
            </a:solidFill>
          </a:endParaRPr>
        </a:p>
      </dgm:t>
    </dgm:pt>
    <dgm:pt modelId="{BC31CBAB-5C27-4148-A18E-8B3B9A7402A5}" type="parTrans" cxnId="{F3019A77-83FA-4EBE-B95E-14F3788C70FA}">
      <dgm:prSet/>
      <dgm:spPr/>
      <dgm:t>
        <a:bodyPr/>
        <a:lstStyle/>
        <a:p>
          <a:endParaRPr lang="en-US"/>
        </a:p>
      </dgm:t>
    </dgm:pt>
    <dgm:pt modelId="{286722B9-EE83-44C8-BF0E-7D21B2A7BFCA}" type="sibTrans" cxnId="{F3019A77-83FA-4EBE-B95E-14F3788C70FA}">
      <dgm:prSet/>
      <dgm:spPr/>
      <dgm:t>
        <a:bodyPr/>
        <a:lstStyle/>
        <a:p>
          <a:endParaRPr lang="en-US"/>
        </a:p>
      </dgm:t>
    </dgm:pt>
    <dgm:pt modelId="{E17FB2FA-9BE6-48E1-AD6E-843372977FFE}">
      <dgm:prSet custT="1"/>
      <dgm:spPr/>
      <dgm:t>
        <a:bodyPr/>
        <a:lstStyle/>
        <a:p>
          <a:r>
            <a:rPr lang="en-GB" sz="1800" b="1" i="0" dirty="0">
              <a:solidFill>
                <a:schemeClr val="tx1"/>
              </a:solidFill>
            </a:rPr>
            <a:t>Hypothesised that arousal effect would cause a positive impact on persuasion levels in the long term and that this impact would only effect males</a:t>
          </a:r>
          <a:r>
            <a:rPr lang="en-GB" sz="1000" b="1" i="0" dirty="0">
              <a:solidFill>
                <a:schemeClr val="tx1"/>
              </a:solidFill>
            </a:rPr>
            <a:t>.  </a:t>
          </a:r>
          <a:endParaRPr lang="en-US" sz="1000" b="1" dirty="0">
            <a:solidFill>
              <a:schemeClr val="tx1"/>
            </a:solidFill>
          </a:endParaRPr>
        </a:p>
      </dgm:t>
    </dgm:pt>
    <dgm:pt modelId="{A368ACA9-A9A4-4C95-B73D-5D3291FDEDDC}" type="parTrans" cxnId="{CD21E869-B472-461D-9B9E-17083D9A01F7}">
      <dgm:prSet/>
      <dgm:spPr/>
      <dgm:t>
        <a:bodyPr/>
        <a:lstStyle/>
        <a:p>
          <a:endParaRPr lang="en-US"/>
        </a:p>
      </dgm:t>
    </dgm:pt>
    <dgm:pt modelId="{D1DA450F-6B75-4AFF-8CAB-5A0B5CDCC4EE}" type="sibTrans" cxnId="{CD21E869-B472-461D-9B9E-17083D9A01F7}">
      <dgm:prSet/>
      <dgm:spPr/>
      <dgm:t>
        <a:bodyPr/>
        <a:lstStyle/>
        <a:p>
          <a:endParaRPr lang="en-US"/>
        </a:p>
      </dgm:t>
    </dgm:pt>
    <dgm:pt modelId="{2BF68272-005E-4B70-B41C-BE75444E7C46}">
      <dgm:prSet custT="1"/>
      <dgm:spPr/>
      <dgm:t>
        <a:bodyPr/>
        <a:lstStyle/>
        <a:p>
          <a:r>
            <a:rPr lang="en-GB" sz="1600" b="1" i="0" dirty="0">
              <a:solidFill>
                <a:schemeClr val="tx1"/>
              </a:solidFill>
            </a:rPr>
            <a:t>64 volunteers, split into groups. Some viewed serious ad and some viewed humour</a:t>
          </a:r>
          <a:r>
            <a:rPr lang="en-GB" sz="1600" b="1" i="0" dirty="0"/>
            <a:t>..</a:t>
          </a:r>
          <a:endParaRPr lang="en-US" sz="1600" b="1" dirty="0"/>
        </a:p>
      </dgm:t>
    </dgm:pt>
    <dgm:pt modelId="{6FECCC93-E007-46CD-9AE3-7F4B45B43D13}" type="parTrans" cxnId="{C0701EEB-AF88-41B0-A4C0-C91C08DD662E}">
      <dgm:prSet/>
      <dgm:spPr/>
      <dgm:t>
        <a:bodyPr/>
        <a:lstStyle/>
        <a:p>
          <a:endParaRPr lang="en-US"/>
        </a:p>
      </dgm:t>
    </dgm:pt>
    <dgm:pt modelId="{CA3A176E-8388-44E4-88FB-8D5119314896}" type="sibTrans" cxnId="{C0701EEB-AF88-41B0-A4C0-C91C08DD662E}">
      <dgm:prSet/>
      <dgm:spPr/>
      <dgm:t>
        <a:bodyPr/>
        <a:lstStyle/>
        <a:p>
          <a:endParaRPr lang="en-US"/>
        </a:p>
      </dgm:t>
    </dgm:pt>
    <dgm:pt modelId="{A46E1FFA-84A0-4028-BEBB-285DBD070ED4}">
      <dgm:prSet custT="1"/>
      <dgm:spPr/>
      <dgm:t>
        <a:bodyPr/>
        <a:lstStyle/>
        <a:p>
          <a:r>
            <a:rPr lang="en-GB" sz="1800" b="1" i="0" dirty="0">
              <a:solidFill>
                <a:schemeClr val="tx1"/>
              </a:solidFill>
            </a:rPr>
            <a:t>Significant humour/sex interaction was found with humour significantly increasing males liking of the message , but reducing the females liking.</a:t>
          </a:r>
          <a:endParaRPr lang="en-US" sz="1800" b="1" dirty="0">
            <a:solidFill>
              <a:schemeClr val="tx1"/>
            </a:solidFill>
          </a:endParaRPr>
        </a:p>
      </dgm:t>
    </dgm:pt>
    <dgm:pt modelId="{7F8FB491-204F-4854-A917-A151379BD1E1}" type="parTrans" cxnId="{B53C7F78-2F9A-4C78-83D7-35E61F5F85C0}">
      <dgm:prSet/>
      <dgm:spPr/>
      <dgm:t>
        <a:bodyPr/>
        <a:lstStyle/>
        <a:p>
          <a:endParaRPr lang="en-US"/>
        </a:p>
      </dgm:t>
    </dgm:pt>
    <dgm:pt modelId="{FF2DD8FC-8D72-4B4C-83FA-F024BC2F429A}" type="sibTrans" cxnId="{B53C7F78-2F9A-4C78-83D7-35E61F5F85C0}">
      <dgm:prSet/>
      <dgm:spPr/>
      <dgm:t>
        <a:bodyPr/>
        <a:lstStyle/>
        <a:p>
          <a:endParaRPr lang="en-US"/>
        </a:p>
      </dgm:t>
    </dgm:pt>
    <dgm:pt modelId="{07FFFB97-02E6-4B41-938B-B3DE948D6C35}">
      <dgm:prSet custT="1"/>
      <dgm:spPr/>
      <dgm:t>
        <a:bodyPr/>
        <a:lstStyle/>
        <a:p>
          <a:r>
            <a:rPr lang="en-GB" sz="1800" b="1" i="0" dirty="0">
              <a:solidFill>
                <a:schemeClr val="tx1"/>
              </a:solidFill>
            </a:rPr>
            <a:t>Males rated the humour advert as being significantly more persuasive than females</a:t>
          </a:r>
          <a:r>
            <a:rPr lang="en-GB" sz="1800" b="1" i="0" dirty="0"/>
            <a:t>.</a:t>
          </a:r>
          <a:endParaRPr lang="en-US" sz="1800" b="1" dirty="0"/>
        </a:p>
      </dgm:t>
    </dgm:pt>
    <dgm:pt modelId="{BEDCC491-B381-41A1-8C1C-F4821BA573D1}" type="parTrans" cxnId="{D0597101-BA81-40E0-BD1C-8BED11357A7F}">
      <dgm:prSet/>
      <dgm:spPr/>
      <dgm:t>
        <a:bodyPr/>
        <a:lstStyle/>
        <a:p>
          <a:endParaRPr lang="en-US"/>
        </a:p>
      </dgm:t>
    </dgm:pt>
    <dgm:pt modelId="{1B78CF5D-19B6-417C-B0F6-5B05BCFAD009}" type="sibTrans" cxnId="{D0597101-BA81-40E0-BD1C-8BED11357A7F}">
      <dgm:prSet/>
      <dgm:spPr/>
      <dgm:t>
        <a:bodyPr/>
        <a:lstStyle/>
        <a:p>
          <a:endParaRPr lang="en-US"/>
        </a:p>
      </dgm:t>
    </dgm:pt>
    <dgm:pt modelId="{AE872048-1F34-44C8-833E-669700B0FC28}">
      <dgm:prSet custT="1"/>
      <dgm:spPr/>
      <dgm:t>
        <a:bodyPr/>
        <a:lstStyle/>
        <a:p>
          <a:r>
            <a:rPr lang="en-GB" sz="1800" b="1" i="0" dirty="0">
              <a:solidFill>
                <a:schemeClr val="tx1"/>
              </a:solidFill>
            </a:rPr>
            <a:t>Humour impacted on persuasive levels in the long term</a:t>
          </a:r>
          <a:r>
            <a:rPr lang="en-GB" sz="800" b="1" i="0" dirty="0"/>
            <a:t>.</a:t>
          </a:r>
          <a:endParaRPr lang="en-US" sz="800" b="1" dirty="0"/>
        </a:p>
      </dgm:t>
    </dgm:pt>
    <dgm:pt modelId="{2C73F11C-FD39-49C6-8A26-478ED3A352BA}" type="parTrans" cxnId="{F5D7C908-A427-416B-AB86-6FAA6B404D35}">
      <dgm:prSet/>
      <dgm:spPr/>
      <dgm:t>
        <a:bodyPr/>
        <a:lstStyle/>
        <a:p>
          <a:endParaRPr lang="en-US"/>
        </a:p>
      </dgm:t>
    </dgm:pt>
    <dgm:pt modelId="{BA51029A-92B0-4CD5-B583-3B5826FE01CD}" type="sibTrans" cxnId="{F5D7C908-A427-416B-AB86-6FAA6B404D35}">
      <dgm:prSet/>
      <dgm:spPr/>
      <dgm:t>
        <a:bodyPr/>
        <a:lstStyle/>
        <a:p>
          <a:endParaRPr lang="en-US"/>
        </a:p>
      </dgm:t>
    </dgm:pt>
    <dgm:pt modelId="{CDEF4DEF-BCDD-4D7E-B7EF-001EBCC2388A}">
      <dgm:prSet/>
      <dgm:spPr/>
      <dgm:t>
        <a:bodyPr/>
        <a:lstStyle/>
        <a:p>
          <a:r>
            <a:rPr lang="en-GB" b="1" i="0" dirty="0">
              <a:solidFill>
                <a:schemeClr val="tx1"/>
              </a:solidFill>
            </a:rPr>
            <a:t>Once the adverts were viewed surveys were given measuring cognitive responses, attitude and recall</a:t>
          </a:r>
          <a:r>
            <a:rPr lang="en-GB" b="1" i="0" dirty="0"/>
            <a:t>. </a:t>
          </a:r>
          <a:endParaRPr lang="en-GB" dirty="0"/>
        </a:p>
      </dgm:t>
    </dgm:pt>
    <dgm:pt modelId="{A2449E6A-77C2-4CF7-A6A7-A18924143B30}" type="parTrans" cxnId="{FD409F4C-8C79-480C-A212-40A0765AF755}">
      <dgm:prSet/>
      <dgm:spPr/>
      <dgm:t>
        <a:bodyPr/>
        <a:lstStyle/>
        <a:p>
          <a:endParaRPr lang="en-GB"/>
        </a:p>
      </dgm:t>
    </dgm:pt>
    <dgm:pt modelId="{204D9D1A-6E3F-4401-B2B3-69E90A2F4914}" type="sibTrans" cxnId="{FD409F4C-8C79-480C-A212-40A0765AF755}">
      <dgm:prSet/>
      <dgm:spPr/>
      <dgm:t>
        <a:bodyPr/>
        <a:lstStyle/>
        <a:p>
          <a:endParaRPr lang="en-GB"/>
        </a:p>
      </dgm:t>
    </dgm:pt>
    <dgm:pt modelId="{CD96219C-84D8-49F6-B011-AEB9D1469C91}" type="pres">
      <dgm:prSet presAssocID="{381D1011-4C0F-4D7C-8D14-9F9BCE36E6F1}" presName="linear" presStyleCnt="0">
        <dgm:presLayoutVars>
          <dgm:animLvl val="lvl"/>
          <dgm:resizeHandles val="exact"/>
        </dgm:presLayoutVars>
      </dgm:prSet>
      <dgm:spPr/>
    </dgm:pt>
    <dgm:pt modelId="{C4EEE565-6C83-4A3F-8340-CD54CAE8534E}" type="pres">
      <dgm:prSet presAssocID="{FD62530C-99FB-4CC4-B579-BFD40FE97E0E}" presName="parentText" presStyleLbl="node1" presStyleIdx="0" presStyleCnt="8">
        <dgm:presLayoutVars>
          <dgm:chMax val="0"/>
          <dgm:bulletEnabled val="1"/>
        </dgm:presLayoutVars>
      </dgm:prSet>
      <dgm:spPr/>
    </dgm:pt>
    <dgm:pt modelId="{CB507232-DA3F-42F2-8462-04E840C829A2}" type="pres">
      <dgm:prSet presAssocID="{C3F71E05-91A5-43F0-A595-54DF03E56D97}" presName="spacer" presStyleCnt="0"/>
      <dgm:spPr/>
    </dgm:pt>
    <dgm:pt modelId="{69E4195A-1FB1-4CA8-9801-7D77E19C5338}" type="pres">
      <dgm:prSet presAssocID="{AFFCF1E3-479C-4E06-8203-DC5AAE274865}" presName="parentText" presStyleLbl="node1" presStyleIdx="1" presStyleCnt="8">
        <dgm:presLayoutVars>
          <dgm:chMax val="0"/>
          <dgm:bulletEnabled val="1"/>
        </dgm:presLayoutVars>
      </dgm:prSet>
      <dgm:spPr/>
    </dgm:pt>
    <dgm:pt modelId="{2D97A7AE-9D2D-4C7B-92F4-F353B8B57F15}" type="pres">
      <dgm:prSet presAssocID="{286722B9-EE83-44C8-BF0E-7D21B2A7BFCA}" presName="spacer" presStyleCnt="0"/>
      <dgm:spPr/>
    </dgm:pt>
    <dgm:pt modelId="{8FD80417-33E6-429D-A413-D717ACE8B00A}" type="pres">
      <dgm:prSet presAssocID="{E17FB2FA-9BE6-48E1-AD6E-843372977FFE}" presName="parentText" presStyleLbl="node1" presStyleIdx="2" presStyleCnt="8">
        <dgm:presLayoutVars>
          <dgm:chMax val="0"/>
          <dgm:bulletEnabled val="1"/>
        </dgm:presLayoutVars>
      </dgm:prSet>
      <dgm:spPr/>
    </dgm:pt>
    <dgm:pt modelId="{3F9BBFFD-3B4D-40FB-AEAA-A20023BFB638}" type="pres">
      <dgm:prSet presAssocID="{D1DA450F-6B75-4AFF-8CAB-5A0B5CDCC4EE}" presName="spacer" presStyleCnt="0"/>
      <dgm:spPr/>
    </dgm:pt>
    <dgm:pt modelId="{997A109D-8997-448A-847E-67B94C7292A6}" type="pres">
      <dgm:prSet presAssocID="{2BF68272-005E-4B70-B41C-BE75444E7C46}" presName="parentText" presStyleLbl="node1" presStyleIdx="3" presStyleCnt="8">
        <dgm:presLayoutVars>
          <dgm:chMax val="0"/>
          <dgm:bulletEnabled val="1"/>
        </dgm:presLayoutVars>
      </dgm:prSet>
      <dgm:spPr/>
    </dgm:pt>
    <dgm:pt modelId="{A760EF7B-326B-4436-97CC-F3ED52806840}" type="pres">
      <dgm:prSet presAssocID="{CA3A176E-8388-44E4-88FB-8D5119314896}" presName="spacer" presStyleCnt="0"/>
      <dgm:spPr/>
    </dgm:pt>
    <dgm:pt modelId="{2BCC4E7F-EE80-4186-8DC7-24B460C3A218}" type="pres">
      <dgm:prSet presAssocID="{CDEF4DEF-BCDD-4D7E-B7EF-001EBCC2388A}" presName="parentText" presStyleLbl="node1" presStyleIdx="4" presStyleCnt="8">
        <dgm:presLayoutVars>
          <dgm:chMax val="0"/>
          <dgm:bulletEnabled val="1"/>
        </dgm:presLayoutVars>
      </dgm:prSet>
      <dgm:spPr/>
    </dgm:pt>
    <dgm:pt modelId="{B29EE929-74F9-4E1E-97D8-A4F47BE7416F}" type="pres">
      <dgm:prSet presAssocID="{204D9D1A-6E3F-4401-B2B3-69E90A2F4914}" presName="spacer" presStyleCnt="0"/>
      <dgm:spPr/>
    </dgm:pt>
    <dgm:pt modelId="{4FD6C303-FB44-4C36-A6CD-F1B26DA251FA}" type="pres">
      <dgm:prSet presAssocID="{A46E1FFA-84A0-4028-BEBB-285DBD070ED4}" presName="parentText" presStyleLbl="node1" presStyleIdx="5" presStyleCnt="8">
        <dgm:presLayoutVars>
          <dgm:chMax val="0"/>
          <dgm:bulletEnabled val="1"/>
        </dgm:presLayoutVars>
      </dgm:prSet>
      <dgm:spPr/>
    </dgm:pt>
    <dgm:pt modelId="{15214665-B034-4901-92B0-6997379AE5BE}" type="pres">
      <dgm:prSet presAssocID="{FF2DD8FC-8D72-4B4C-83FA-F024BC2F429A}" presName="spacer" presStyleCnt="0"/>
      <dgm:spPr/>
    </dgm:pt>
    <dgm:pt modelId="{F0118B9B-42EF-4907-9447-462B6D55C71A}" type="pres">
      <dgm:prSet presAssocID="{07FFFB97-02E6-4B41-938B-B3DE948D6C35}" presName="parentText" presStyleLbl="node1" presStyleIdx="6" presStyleCnt="8">
        <dgm:presLayoutVars>
          <dgm:chMax val="0"/>
          <dgm:bulletEnabled val="1"/>
        </dgm:presLayoutVars>
      </dgm:prSet>
      <dgm:spPr/>
    </dgm:pt>
    <dgm:pt modelId="{C3078263-97B9-44E2-A910-B8E61B39095C}" type="pres">
      <dgm:prSet presAssocID="{1B78CF5D-19B6-417C-B0F6-5B05BCFAD009}" presName="spacer" presStyleCnt="0"/>
      <dgm:spPr/>
    </dgm:pt>
    <dgm:pt modelId="{28B29C17-DBE6-4A3E-9D09-A644C4193694}" type="pres">
      <dgm:prSet presAssocID="{AE872048-1F34-44C8-833E-669700B0FC28}" presName="parentText" presStyleLbl="node1" presStyleIdx="7" presStyleCnt="8" custLinFactY="-870" custLinFactNeighborY="-100000">
        <dgm:presLayoutVars>
          <dgm:chMax val="0"/>
          <dgm:bulletEnabled val="1"/>
        </dgm:presLayoutVars>
      </dgm:prSet>
      <dgm:spPr/>
    </dgm:pt>
  </dgm:ptLst>
  <dgm:cxnLst>
    <dgm:cxn modelId="{D0597101-BA81-40E0-BD1C-8BED11357A7F}" srcId="{381D1011-4C0F-4D7C-8D14-9F9BCE36E6F1}" destId="{07FFFB97-02E6-4B41-938B-B3DE948D6C35}" srcOrd="6" destOrd="0" parTransId="{BEDCC491-B381-41A1-8C1C-F4821BA573D1}" sibTransId="{1B78CF5D-19B6-417C-B0F6-5B05BCFAD009}"/>
    <dgm:cxn modelId="{4DBB8406-ACAA-4C55-8726-EEB723C2C7FB}" type="presOf" srcId="{07FFFB97-02E6-4B41-938B-B3DE948D6C35}" destId="{F0118B9B-42EF-4907-9447-462B6D55C71A}" srcOrd="0" destOrd="0" presId="urn:microsoft.com/office/officeart/2005/8/layout/vList2"/>
    <dgm:cxn modelId="{F5D7C908-A427-416B-AB86-6FAA6B404D35}" srcId="{381D1011-4C0F-4D7C-8D14-9F9BCE36E6F1}" destId="{AE872048-1F34-44C8-833E-669700B0FC28}" srcOrd="7" destOrd="0" parTransId="{2C73F11C-FD39-49C6-8A26-478ED3A352BA}" sibTransId="{BA51029A-92B0-4CD5-B583-3B5826FE01CD}"/>
    <dgm:cxn modelId="{38399323-96A7-4CA3-8EF2-514114F9269C}" type="presOf" srcId="{381D1011-4C0F-4D7C-8D14-9F9BCE36E6F1}" destId="{CD96219C-84D8-49F6-B011-AEB9D1469C91}" srcOrd="0" destOrd="0" presId="urn:microsoft.com/office/officeart/2005/8/layout/vList2"/>
    <dgm:cxn modelId="{E7948B34-7C82-43E1-B3F9-08B5CB196FCF}" type="presOf" srcId="{FD62530C-99FB-4CC4-B579-BFD40FE97E0E}" destId="{C4EEE565-6C83-4A3F-8340-CD54CAE8534E}" srcOrd="0" destOrd="0" presId="urn:microsoft.com/office/officeart/2005/8/layout/vList2"/>
    <dgm:cxn modelId="{E5B6153A-9087-4C9D-B034-69A0F48A6EEF}" type="presOf" srcId="{E17FB2FA-9BE6-48E1-AD6E-843372977FFE}" destId="{8FD80417-33E6-429D-A413-D717ACE8B00A}" srcOrd="0" destOrd="0" presId="urn:microsoft.com/office/officeart/2005/8/layout/vList2"/>
    <dgm:cxn modelId="{F46C5C5D-B659-4C84-AC75-B13C6FC26F2E}" type="presOf" srcId="{2BF68272-005E-4B70-B41C-BE75444E7C46}" destId="{997A109D-8997-448A-847E-67B94C7292A6}" srcOrd="0" destOrd="0" presId="urn:microsoft.com/office/officeart/2005/8/layout/vList2"/>
    <dgm:cxn modelId="{CD21E869-B472-461D-9B9E-17083D9A01F7}" srcId="{381D1011-4C0F-4D7C-8D14-9F9BCE36E6F1}" destId="{E17FB2FA-9BE6-48E1-AD6E-843372977FFE}" srcOrd="2" destOrd="0" parTransId="{A368ACA9-A9A4-4C95-B73D-5D3291FDEDDC}" sibTransId="{D1DA450F-6B75-4AFF-8CAB-5A0B5CDCC4EE}"/>
    <dgm:cxn modelId="{FD409F4C-8C79-480C-A212-40A0765AF755}" srcId="{381D1011-4C0F-4D7C-8D14-9F9BCE36E6F1}" destId="{CDEF4DEF-BCDD-4D7E-B7EF-001EBCC2388A}" srcOrd="4" destOrd="0" parTransId="{A2449E6A-77C2-4CF7-A6A7-A18924143B30}" sibTransId="{204D9D1A-6E3F-4401-B2B3-69E90A2F4914}"/>
    <dgm:cxn modelId="{F3019A77-83FA-4EBE-B95E-14F3788C70FA}" srcId="{381D1011-4C0F-4D7C-8D14-9F9BCE36E6F1}" destId="{AFFCF1E3-479C-4E06-8203-DC5AAE274865}" srcOrd="1" destOrd="0" parTransId="{BC31CBAB-5C27-4148-A18E-8B3B9A7402A5}" sibTransId="{286722B9-EE83-44C8-BF0E-7D21B2A7BFCA}"/>
    <dgm:cxn modelId="{B53C7F78-2F9A-4C78-83D7-35E61F5F85C0}" srcId="{381D1011-4C0F-4D7C-8D14-9F9BCE36E6F1}" destId="{A46E1FFA-84A0-4028-BEBB-285DBD070ED4}" srcOrd="5" destOrd="0" parTransId="{7F8FB491-204F-4854-A917-A151379BD1E1}" sibTransId="{FF2DD8FC-8D72-4B4C-83FA-F024BC2F429A}"/>
    <dgm:cxn modelId="{07696E98-8E51-4D8B-94C3-835D20FE23E2}" type="presOf" srcId="{A46E1FFA-84A0-4028-BEBB-285DBD070ED4}" destId="{4FD6C303-FB44-4C36-A6CD-F1B26DA251FA}" srcOrd="0" destOrd="0" presId="urn:microsoft.com/office/officeart/2005/8/layout/vList2"/>
    <dgm:cxn modelId="{0B37999A-63BC-46F1-AE6E-3FBB4519237A}" type="presOf" srcId="{AE872048-1F34-44C8-833E-669700B0FC28}" destId="{28B29C17-DBE6-4A3E-9D09-A644C4193694}" srcOrd="0" destOrd="0" presId="urn:microsoft.com/office/officeart/2005/8/layout/vList2"/>
    <dgm:cxn modelId="{20C7EF9D-99B4-4387-B798-B7F26FA19795}" srcId="{381D1011-4C0F-4D7C-8D14-9F9BCE36E6F1}" destId="{FD62530C-99FB-4CC4-B579-BFD40FE97E0E}" srcOrd="0" destOrd="0" parTransId="{3F010D93-A806-410B-9899-BD070C65E1E9}" sibTransId="{C3F71E05-91A5-43F0-A595-54DF03E56D97}"/>
    <dgm:cxn modelId="{BF9BCEDD-570D-47F4-92DC-8FF720D2C824}" type="presOf" srcId="{AFFCF1E3-479C-4E06-8203-DC5AAE274865}" destId="{69E4195A-1FB1-4CA8-9801-7D77E19C5338}" srcOrd="0" destOrd="0" presId="urn:microsoft.com/office/officeart/2005/8/layout/vList2"/>
    <dgm:cxn modelId="{C0701EEB-AF88-41B0-A4C0-C91C08DD662E}" srcId="{381D1011-4C0F-4D7C-8D14-9F9BCE36E6F1}" destId="{2BF68272-005E-4B70-B41C-BE75444E7C46}" srcOrd="3" destOrd="0" parTransId="{6FECCC93-E007-46CD-9AE3-7F4B45B43D13}" sibTransId="{CA3A176E-8388-44E4-88FB-8D5119314896}"/>
    <dgm:cxn modelId="{952890F2-28DA-4433-A347-AA49F19C2040}" type="presOf" srcId="{CDEF4DEF-BCDD-4D7E-B7EF-001EBCC2388A}" destId="{2BCC4E7F-EE80-4186-8DC7-24B460C3A218}" srcOrd="0" destOrd="0" presId="urn:microsoft.com/office/officeart/2005/8/layout/vList2"/>
    <dgm:cxn modelId="{5FE859CD-CE27-4BDD-928F-0DF9AA957603}" type="presParOf" srcId="{CD96219C-84D8-49F6-B011-AEB9D1469C91}" destId="{C4EEE565-6C83-4A3F-8340-CD54CAE8534E}" srcOrd="0" destOrd="0" presId="urn:microsoft.com/office/officeart/2005/8/layout/vList2"/>
    <dgm:cxn modelId="{D685ECD7-63F4-4047-8EF6-F83938A3B180}" type="presParOf" srcId="{CD96219C-84D8-49F6-B011-AEB9D1469C91}" destId="{CB507232-DA3F-42F2-8462-04E840C829A2}" srcOrd="1" destOrd="0" presId="urn:microsoft.com/office/officeart/2005/8/layout/vList2"/>
    <dgm:cxn modelId="{29531AD2-F825-4799-8AF2-0C28DF1CDE19}" type="presParOf" srcId="{CD96219C-84D8-49F6-B011-AEB9D1469C91}" destId="{69E4195A-1FB1-4CA8-9801-7D77E19C5338}" srcOrd="2" destOrd="0" presId="urn:microsoft.com/office/officeart/2005/8/layout/vList2"/>
    <dgm:cxn modelId="{CE78394D-8735-4DEB-B999-85F76715F00C}" type="presParOf" srcId="{CD96219C-84D8-49F6-B011-AEB9D1469C91}" destId="{2D97A7AE-9D2D-4C7B-92F4-F353B8B57F15}" srcOrd="3" destOrd="0" presId="urn:microsoft.com/office/officeart/2005/8/layout/vList2"/>
    <dgm:cxn modelId="{13557486-EFCD-482D-B078-68CD753580D5}" type="presParOf" srcId="{CD96219C-84D8-49F6-B011-AEB9D1469C91}" destId="{8FD80417-33E6-429D-A413-D717ACE8B00A}" srcOrd="4" destOrd="0" presId="urn:microsoft.com/office/officeart/2005/8/layout/vList2"/>
    <dgm:cxn modelId="{737B6B24-1C18-460E-9420-05E614CC5616}" type="presParOf" srcId="{CD96219C-84D8-49F6-B011-AEB9D1469C91}" destId="{3F9BBFFD-3B4D-40FB-AEAA-A20023BFB638}" srcOrd="5" destOrd="0" presId="urn:microsoft.com/office/officeart/2005/8/layout/vList2"/>
    <dgm:cxn modelId="{EF3E8A02-ADFF-47AD-BDA6-93A88CE90B9E}" type="presParOf" srcId="{CD96219C-84D8-49F6-B011-AEB9D1469C91}" destId="{997A109D-8997-448A-847E-67B94C7292A6}" srcOrd="6" destOrd="0" presId="urn:microsoft.com/office/officeart/2005/8/layout/vList2"/>
    <dgm:cxn modelId="{910714BE-CFDA-4E8A-9E88-46A4241951A7}" type="presParOf" srcId="{CD96219C-84D8-49F6-B011-AEB9D1469C91}" destId="{A760EF7B-326B-4436-97CC-F3ED52806840}" srcOrd="7" destOrd="0" presId="urn:microsoft.com/office/officeart/2005/8/layout/vList2"/>
    <dgm:cxn modelId="{B5CAD38B-19E5-49EE-A771-5B9547CADBD6}" type="presParOf" srcId="{CD96219C-84D8-49F6-B011-AEB9D1469C91}" destId="{2BCC4E7F-EE80-4186-8DC7-24B460C3A218}" srcOrd="8" destOrd="0" presId="urn:microsoft.com/office/officeart/2005/8/layout/vList2"/>
    <dgm:cxn modelId="{90D18BC8-7F85-4776-9838-9B17C9119405}" type="presParOf" srcId="{CD96219C-84D8-49F6-B011-AEB9D1469C91}" destId="{B29EE929-74F9-4E1E-97D8-A4F47BE7416F}" srcOrd="9" destOrd="0" presId="urn:microsoft.com/office/officeart/2005/8/layout/vList2"/>
    <dgm:cxn modelId="{15620796-4BA8-4562-9276-14D6E8C7C135}" type="presParOf" srcId="{CD96219C-84D8-49F6-B011-AEB9D1469C91}" destId="{4FD6C303-FB44-4C36-A6CD-F1B26DA251FA}" srcOrd="10" destOrd="0" presId="urn:microsoft.com/office/officeart/2005/8/layout/vList2"/>
    <dgm:cxn modelId="{C0BDC48B-8349-44E4-86C0-06698E9FBFD0}" type="presParOf" srcId="{CD96219C-84D8-49F6-B011-AEB9D1469C91}" destId="{15214665-B034-4901-92B0-6997379AE5BE}" srcOrd="11" destOrd="0" presId="urn:microsoft.com/office/officeart/2005/8/layout/vList2"/>
    <dgm:cxn modelId="{912E4F5C-F198-4B89-8A26-32FC85072C26}" type="presParOf" srcId="{CD96219C-84D8-49F6-B011-AEB9D1469C91}" destId="{F0118B9B-42EF-4907-9447-462B6D55C71A}" srcOrd="12" destOrd="0" presId="urn:microsoft.com/office/officeart/2005/8/layout/vList2"/>
    <dgm:cxn modelId="{92ED58E8-1C2F-428F-A800-6A887512BBC2}" type="presParOf" srcId="{CD96219C-84D8-49F6-B011-AEB9D1469C91}" destId="{C3078263-97B9-44E2-A910-B8E61B39095C}" srcOrd="13" destOrd="0" presId="urn:microsoft.com/office/officeart/2005/8/layout/vList2"/>
    <dgm:cxn modelId="{4A37E091-9351-47F8-B0EF-38DF5AC62D1D}" type="presParOf" srcId="{CD96219C-84D8-49F6-B011-AEB9D1469C91}" destId="{28B29C17-DBE6-4A3E-9D09-A644C4193694}"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C34976-C590-4E12-8290-18C5C58666E8}" type="doc">
      <dgm:prSet loTypeId="urn:microsoft.com/office/officeart/2016/7/layout/RepeatingBendingProcessNew" loCatId="process" qsTypeId="urn:microsoft.com/office/officeart/2005/8/quickstyle/simple3" qsCatId="simple" csTypeId="urn:microsoft.com/office/officeart/2005/8/colors/accent2_4" csCatId="accent2" phldr="1"/>
      <dgm:spPr/>
      <dgm:t>
        <a:bodyPr/>
        <a:lstStyle/>
        <a:p>
          <a:endParaRPr lang="en-US"/>
        </a:p>
      </dgm:t>
    </dgm:pt>
    <dgm:pt modelId="{0987852A-5E91-4199-AC3C-9BBB5CDEDEE6}">
      <dgm:prSet custT="1"/>
      <dgm:spPr/>
      <dgm:t>
        <a:bodyPr/>
        <a:lstStyle/>
        <a:p>
          <a:r>
            <a:rPr lang="en-GB" sz="1400" b="1" i="0" dirty="0"/>
            <a:t>Research into the effectiveness of humour has yielded mixed results and much of it is historic</a:t>
          </a:r>
          <a:r>
            <a:rPr lang="en-GB" sz="1200" b="0" i="0" dirty="0"/>
            <a:t>.</a:t>
          </a:r>
          <a:endParaRPr lang="en-US" sz="1200" dirty="0"/>
        </a:p>
      </dgm:t>
    </dgm:pt>
    <dgm:pt modelId="{155B7B18-7B9E-4812-A245-8E5E353062BC}" type="parTrans" cxnId="{A78D74E8-4BA8-4F24-9F9A-DF537E0D42C9}">
      <dgm:prSet/>
      <dgm:spPr/>
      <dgm:t>
        <a:bodyPr/>
        <a:lstStyle/>
        <a:p>
          <a:endParaRPr lang="en-US"/>
        </a:p>
      </dgm:t>
    </dgm:pt>
    <dgm:pt modelId="{DDF2E35D-EDA3-48B3-A9FB-8D314DE40795}" type="sibTrans" cxnId="{A78D74E8-4BA8-4F24-9F9A-DF537E0D42C9}">
      <dgm:prSet/>
      <dgm:spPr/>
      <dgm:t>
        <a:bodyPr/>
        <a:lstStyle/>
        <a:p>
          <a:endParaRPr lang="en-US" dirty="0"/>
        </a:p>
      </dgm:t>
    </dgm:pt>
    <dgm:pt modelId="{E041B7D1-C047-42B5-A46F-DC841DE76349}">
      <dgm:prSet custT="1"/>
      <dgm:spPr/>
      <dgm:t>
        <a:bodyPr/>
        <a:lstStyle/>
        <a:p>
          <a:r>
            <a:rPr lang="en-GB" sz="1400" b="1" i="0" dirty="0"/>
            <a:t>With modern technology media advertising has many more outlets</a:t>
          </a:r>
          <a:r>
            <a:rPr lang="en-GB" sz="1200" b="0" i="0" dirty="0"/>
            <a:t>.</a:t>
          </a:r>
          <a:endParaRPr lang="en-US" sz="1200" dirty="0"/>
        </a:p>
      </dgm:t>
    </dgm:pt>
    <dgm:pt modelId="{987BADD2-735D-4081-83E2-AC9B0EA16845}" type="parTrans" cxnId="{FC5C7C0E-06C3-41D4-9099-3FDE1668F80A}">
      <dgm:prSet/>
      <dgm:spPr/>
      <dgm:t>
        <a:bodyPr/>
        <a:lstStyle/>
        <a:p>
          <a:endParaRPr lang="en-US"/>
        </a:p>
      </dgm:t>
    </dgm:pt>
    <dgm:pt modelId="{5D252997-8663-43BD-B8ED-BF3C171EA002}" type="sibTrans" cxnId="{FC5C7C0E-06C3-41D4-9099-3FDE1668F80A}">
      <dgm:prSet/>
      <dgm:spPr/>
      <dgm:t>
        <a:bodyPr/>
        <a:lstStyle/>
        <a:p>
          <a:endParaRPr lang="en-US" dirty="0"/>
        </a:p>
      </dgm:t>
    </dgm:pt>
    <dgm:pt modelId="{5DAB0E6B-AD37-4A65-87C5-324D893C9678}">
      <dgm:prSet/>
      <dgm:spPr/>
      <dgm:t>
        <a:bodyPr/>
        <a:lstStyle/>
        <a:p>
          <a:r>
            <a:rPr lang="en-GB" b="1" i="0" dirty="0"/>
            <a:t>The use of humour in advertising is increasing</a:t>
          </a:r>
          <a:r>
            <a:rPr lang="en-GB" b="0" i="0" dirty="0"/>
            <a:t>.</a:t>
          </a:r>
          <a:endParaRPr lang="en-US" dirty="0"/>
        </a:p>
      </dgm:t>
    </dgm:pt>
    <dgm:pt modelId="{81CF4A6D-97A8-4BB1-9656-7EF336F43CB0}" type="parTrans" cxnId="{1797CCB3-AF23-4C33-BA0A-B4184A7AABF8}">
      <dgm:prSet/>
      <dgm:spPr/>
      <dgm:t>
        <a:bodyPr/>
        <a:lstStyle/>
        <a:p>
          <a:endParaRPr lang="en-US"/>
        </a:p>
      </dgm:t>
    </dgm:pt>
    <dgm:pt modelId="{E33FA0F0-FC92-4E38-96B1-8EBE8338DF47}" type="sibTrans" cxnId="{1797CCB3-AF23-4C33-BA0A-B4184A7AABF8}">
      <dgm:prSet/>
      <dgm:spPr/>
      <dgm:t>
        <a:bodyPr/>
        <a:lstStyle/>
        <a:p>
          <a:endParaRPr lang="en-US" dirty="0"/>
        </a:p>
      </dgm:t>
    </dgm:pt>
    <dgm:pt modelId="{EDD51D38-2B24-40F2-812F-B229751D3D2E}">
      <dgm:prSet custT="1"/>
      <dgm:spPr/>
      <dgm:t>
        <a:bodyPr/>
        <a:lstStyle/>
        <a:p>
          <a:r>
            <a:rPr lang="en-GB" sz="1400" b="1" i="0" dirty="0"/>
            <a:t>The study was a partial replication of Lammers et al (1983) and investigated  the role of humour in advertising for enhancing persuasiveness based on the arousal theory and investigated gender differences and prior brand attitude </a:t>
          </a:r>
          <a:endParaRPr lang="en-US" sz="1400" dirty="0"/>
        </a:p>
      </dgm:t>
    </dgm:pt>
    <dgm:pt modelId="{79577F6D-89A0-4DB9-A3C8-906FA2EF7CD4}" type="parTrans" cxnId="{624D43D8-954D-4DE2-8516-3EA0D93B2DDD}">
      <dgm:prSet/>
      <dgm:spPr/>
      <dgm:t>
        <a:bodyPr/>
        <a:lstStyle/>
        <a:p>
          <a:endParaRPr lang="en-US"/>
        </a:p>
      </dgm:t>
    </dgm:pt>
    <dgm:pt modelId="{292A8841-028E-4DBD-BFDF-C1380D3FE746}" type="sibTrans" cxnId="{624D43D8-954D-4DE2-8516-3EA0D93B2DDD}">
      <dgm:prSet/>
      <dgm:spPr/>
      <dgm:t>
        <a:bodyPr/>
        <a:lstStyle/>
        <a:p>
          <a:endParaRPr lang="en-US" dirty="0"/>
        </a:p>
      </dgm:t>
    </dgm:pt>
    <dgm:pt modelId="{A833BBDB-0F4C-46A6-8AF2-72B3C529F5D9}">
      <dgm:prSet custT="1"/>
      <dgm:spPr/>
      <dgm:t>
        <a:bodyPr/>
        <a:lstStyle/>
        <a:p>
          <a:r>
            <a:rPr lang="en-GB" sz="1400" b="1" i="0" dirty="0"/>
            <a:t>It was hypothesised:</a:t>
          </a:r>
        </a:p>
        <a:p>
          <a:r>
            <a:rPr lang="en-GB" sz="1400" b="1" i="0" dirty="0"/>
            <a:t>1)Males would appreciate the humour more than females which would lead to enhanced persuasion.</a:t>
          </a:r>
        </a:p>
        <a:p>
          <a:r>
            <a:rPr lang="en-GB" sz="1400" b="1" i="0" dirty="0"/>
            <a:t>2) those with prior positive brand attitude would be more persuaded than those without</a:t>
          </a:r>
          <a:r>
            <a:rPr lang="en-GB" sz="1200" b="0" i="0" dirty="0"/>
            <a:t>.</a:t>
          </a:r>
          <a:endParaRPr lang="en-US" sz="1200" b="1" dirty="0"/>
        </a:p>
      </dgm:t>
    </dgm:pt>
    <dgm:pt modelId="{BFDC8AE3-C744-42DC-B333-BEC658551979}" type="parTrans" cxnId="{BC9FA09C-C34B-4FDD-BD8B-6F1A199C08D1}">
      <dgm:prSet/>
      <dgm:spPr/>
      <dgm:t>
        <a:bodyPr/>
        <a:lstStyle/>
        <a:p>
          <a:endParaRPr lang="en-US"/>
        </a:p>
      </dgm:t>
    </dgm:pt>
    <dgm:pt modelId="{8223DEC4-2727-4C83-9FE1-4605F5D03800}" type="sibTrans" cxnId="{BC9FA09C-C34B-4FDD-BD8B-6F1A199C08D1}">
      <dgm:prSet/>
      <dgm:spPr/>
      <dgm:t>
        <a:bodyPr/>
        <a:lstStyle/>
        <a:p>
          <a:endParaRPr lang="en-US"/>
        </a:p>
      </dgm:t>
    </dgm:pt>
    <dgm:pt modelId="{4F77D9D4-E541-4FED-987E-6FA0B2C71E29}" type="pres">
      <dgm:prSet presAssocID="{A8C34976-C590-4E12-8290-18C5C58666E8}" presName="Name0" presStyleCnt="0">
        <dgm:presLayoutVars>
          <dgm:dir/>
          <dgm:resizeHandles val="exact"/>
        </dgm:presLayoutVars>
      </dgm:prSet>
      <dgm:spPr/>
    </dgm:pt>
    <dgm:pt modelId="{E095B403-BC8C-468B-A209-D45712C3A307}" type="pres">
      <dgm:prSet presAssocID="{0987852A-5E91-4199-AC3C-9BBB5CDEDEE6}" presName="node" presStyleLbl="node1" presStyleIdx="0" presStyleCnt="5" custScaleY="156496">
        <dgm:presLayoutVars>
          <dgm:bulletEnabled val="1"/>
        </dgm:presLayoutVars>
      </dgm:prSet>
      <dgm:spPr/>
    </dgm:pt>
    <dgm:pt modelId="{9B747575-21A2-4D19-B1AF-498E3AB9169B}" type="pres">
      <dgm:prSet presAssocID="{DDF2E35D-EDA3-48B3-A9FB-8D314DE40795}" presName="sibTrans" presStyleLbl="sibTrans1D1" presStyleIdx="0" presStyleCnt="4"/>
      <dgm:spPr/>
    </dgm:pt>
    <dgm:pt modelId="{E2EC6ADE-A764-4807-BFBC-65D73C328AB5}" type="pres">
      <dgm:prSet presAssocID="{DDF2E35D-EDA3-48B3-A9FB-8D314DE40795}" presName="connectorText" presStyleLbl="sibTrans1D1" presStyleIdx="0" presStyleCnt="4"/>
      <dgm:spPr/>
    </dgm:pt>
    <dgm:pt modelId="{64C07C62-F42E-4C37-B211-727C8631F214}" type="pres">
      <dgm:prSet presAssocID="{E041B7D1-C047-42B5-A46F-DC841DE76349}" presName="node" presStyleLbl="node1" presStyleIdx="1" presStyleCnt="5" custScaleY="144901">
        <dgm:presLayoutVars>
          <dgm:bulletEnabled val="1"/>
        </dgm:presLayoutVars>
      </dgm:prSet>
      <dgm:spPr/>
    </dgm:pt>
    <dgm:pt modelId="{CACE749E-1194-47AA-B0F2-C883C682B82E}" type="pres">
      <dgm:prSet presAssocID="{5D252997-8663-43BD-B8ED-BF3C171EA002}" presName="sibTrans" presStyleLbl="sibTrans1D1" presStyleIdx="1" presStyleCnt="4"/>
      <dgm:spPr/>
    </dgm:pt>
    <dgm:pt modelId="{C9BE6967-97CB-4A48-B1D4-CB88CF29AF53}" type="pres">
      <dgm:prSet presAssocID="{5D252997-8663-43BD-B8ED-BF3C171EA002}" presName="connectorText" presStyleLbl="sibTrans1D1" presStyleIdx="1" presStyleCnt="4"/>
      <dgm:spPr/>
    </dgm:pt>
    <dgm:pt modelId="{48988016-ABD7-4359-BEBB-52045047370F}" type="pres">
      <dgm:prSet presAssocID="{5DAB0E6B-AD37-4A65-87C5-324D893C9678}" presName="node" presStyleLbl="node1" presStyleIdx="2" presStyleCnt="5">
        <dgm:presLayoutVars>
          <dgm:bulletEnabled val="1"/>
        </dgm:presLayoutVars>
      </dgm:prSet>
      <dgm:spPr/>
    </dgm:pt>
    <dgm:pt modelId="{14FB97F5-71E6-4B3C-BDFA-AC29DB239918}" type="pres">
      <dgm:prSet presAssocID="{E33FA0F0-FC92-4E38-96B1-8EBE8338DF47}" presName="sibTrans" presStyleLbl="sibTrans1D1" presStyleIdx="2" presStyleCnt="4"/>
      <dgm:spPr/>
    </dgm:pt>
    <dgm:pt modelId="{7E778037-F0E6-47E0-8CE5-D243AFA7B72D}" type="pres">
      <dgm:prSet presAssocID="{E33FA0F0-FC92-4E38-96B1-8EBE8338DF47}" presName="connectorText" presStyleLbl="sibTrans1D1" presStyleIdx="2" presStyleCnt="4"/>
      <dgm:spPr/>
    </dgm:pt>
    <dgm:pt modelId="{137033D4-53C5-4F4E-A58C-21AB0744A3BB}" type="pres">
      <dgm:prSet presAssocID="{EDD51D38-2B24-40F2-812F-B229751D3D2E}" presName="node" presStyleLbl="node1" presStyleIdx="3" presStyleCnt="5" custScaleX="134691" custScaleY="260047" custLinFactNeighborX="12357" custLinFactNeighborY="2942">
        <dgm:presLayoutVars>
          <dgm:bulletEnabled val="1"/>
        </dgm:presLayoutVars>
      </dgm:prSet>
      <dgm:spPr/>
    </dgm:pt>
    <dgm:pt modelId="{B8BBBC37-82FE-4CE2-AAD7-90F93A51A2E3}" type="pres">
      <dgm:prSet presAssocID="{292A8841-028E-4DBD-BFDF-C1380D3FE746}" presName="sibTrans" presStyleLbl="sibTrans1D1" presStyleIdx="3" presStyleCnt="4"/>
      <dgm:spPr/>
    </dgm:pt>
    <dgm:pt modelId="{BE949178-3B14-4AED-B611-344237A33F6C}" type="pres">
      <dgm:prSet presAssocID="{292A8841-028E-4DBD-BFDF-C1380D3FE746}" presName="connectorText" presStyleLbl="sibTrans1D1" presStyleIdx="3" presStyleCnt="4"/>
      <dgm:spPr/>
    </dgm:pt>
    <dgm:pt modelId="{FAED64D1-DCF0-47A3-BA0F-2F5EBD7E9526}" type="pres">
      <dgm:prSet presAssocID="{A833BBDB-0F4C-46A6-8AF2-72B3C529F5D9}" presName="node" presStyleLbl="node1" presStyleIdx="4" presStyleCnt="5" custScaleX="154520" custScaleY="276063" custLinFactNeighborX="75177" custLinFactNeighborY="10299">
        <dgm:presLayoutVars>
          <dgm:bulletEnabled val="1"/>
        </dgm:presLayoutVars>
      </dgm:prSet>
      <dgm:spPr/>
    </dgm:pt>
  </dgm:ptLst>
  <dgm:cxnLst>
    <dgm:cxn modelId="{4D7A5D02-2081-437E-A34F-C9AB5D1F0819}" type="presOf" srcId="{5DAB0E6B-AD37-4A65-87C5-324D893C9678}" destId="{48988016-ABD7-4359-BEBB-52045047370F}" srcOrd="0" destOrd="0" presId="urn:microsoft.com/office/officeart/2016/7/layout/RepeatingBendingProcessNew"/>
    <dgm:cxn modelId="{38CEB90C-A4D7-4584-B6CD-5E83BF82E952}" type="presOf" srcId="{E33FA0F0-FC92-4E38-96B1-8EBE8338DF47}" destId="{7E778037-F0E6-47E0-8CE5-D243AFA7B72D}" srcOrd="1" destOrd="0" presId="urn:microsoft.com/office/officeart/2016/7/layout/RepeatingBendingProcessNew"/>
    <dgm:cxn modelId="{FC5C7C0E-06C3-41D4-9099-3FDE1668F80A}" srcId="{A8C34976-C590-4E12-8290-18C5C58666E8}" destId="{E041B7D1-C047-42B5-A46F-DC841DE76349}" srcOrd="1" destOrd="0" parTransId="{987BADD2-735D-4081-83E2-AC9B0EA16845}" sibTransId="{5D252997-8663-43BD-B8ED-BF3C171EA002}"/>
    <dgm:cxn modelId="{ABC0D725-3A85-465B-8E4E-630078114651}" type="presOf" srcId="{A833BBDB-0F4C-46A6-8AF2-72B3C529F5D9}" destId="{FAED64D1-DCF0-47A3-BA0F-2F5EBD7E9526}" srcOrd="0" destOrd="0" presId="urn:microsoft.com/office/officeart/2016/7/layout/RepeatingBendingProcessNew"/>
    <dgm:cxn modelId="{89717D5E-FAC7-49BD-BF6B-AF6589DFB54F}" type="presOf" srcId="{E041B7D1-C047-42B5-A46F-DC841DE76349}" destId="{64C07C62-F42E-4C37-B211-727C8631F214}" srcOrd="0" destOrd="0" presId="urn:microsoft.com/office/officeart/2016/7/layout/RepeatingBendingProcessNew"/>
    <dgm:cxn modelId="{7DCACE60-ED9E-4802-A526-BBB842257C92}" type="presOf" srcId="{5D252997-8663-43BD-B8ED-BF3C171EA002}" destId="{C9BE6967-97CB-4A48-B1D4-CB88CF29AF53}" srcOrd="1" destOrd="0" presId="urn:microsoft.com/office/officeart/2016/7/layout/RepeatingBendingProcessNew"/>
    <dgm:cxn modelId="{3DA5F965-3E22-4619-B8E6-D67977AD8B0B}" type="presOf" srcId="{DDF2E35D-EDA3-48B3-A9FB-8D314DE40795}" destId="{E2EC6ADE-A764-4807-BFBC-65D73C328AB5}" srcOrd="1" destOrd="0" presId="urn:microsoft.com/office/officeart/2016/7/layout/RepeatingBendingProcessNew"/>
    <dgm:cxn modelId="{EA37244B-CE90-41AC-A081-93748C894FBF}" type="presOf" srcId="{EDD51D38-2B24-40F2-812F-B229751D3D2E}" destId="{137033D4-53C5-4F4E-A58C-21AB0744A3BB}" srcOrd="0" destOrd="0" presId="urn:microsoft.com/office/officeart/2016/7/layout/RepeatingBendingProcessNew"/>
    <dgm:cxn modelId="{4E919A59-27C7-49DF-A9E6-0D5B4A56F5B3}" type="presOf" srcId="{292A8841-028E-4DBD-BFDF-C1380D3FE746}" destId="{BE949178-3B14-4AED-B611-344237A33F6C}" srcOrd="1" destOrd="0" presId="urn:microsoft.com/office/officeart/2016/7/layout/RepeatingBendingProcessNew"/>
    <dgm:cxn modelId="{789E8296-AE01-4B7E-8DF0-939F2D422A51}" type="presOf" srcId="{A8C34976-C590-4E12-8290-18C5C58666E8}" destId="{4F77D9D4-E541-4FED-987E-6FA0B2C71E29}" srcOrd="0" destOrd="0" presId="urn:microsoft.com/office/officeart/2016/7/layout/RepeatingBendingProcessNew"/>
    <dgm:cxn modelId="{DF8CAC9B-E3FF-403F-B7A7-80EB012E8B5C}" type="presOf" srcId="{0987852A-5E91-4199-AC3C-9BBB5CDEDEE6}" destId="{E095B403-BC8C-468B-A209-D45712C3A307}" srcOrd="0" destOrd="0" presId="urn:microsoft.com/office/officeart/2016/7/layout/RepeatingBendingProcessNew"/>
    <dgm:cxn modelId="{BC9FA09C-C34B-4FDD-BD8B-6F1A199C08D1}" srcId="{A8C34976-C590-4E12-8290-18C5C58666E8}" destId="{A833BBDB-0F4C-46A6-8AF2-72B3C529F5D9}" srcOrd="4" destOrd="0" parTransId="{BFDC8AE3-C744-42DC-B333-BEC658551979}" sibTransId="{8223DEC4-2727-4C83-9FE1-4605F5D03800}"/>
    <dgm:cxn modelId="{8459AFA8-7332-4BE1-A48B-23888CA6ED4F}" type="presOf" srcId="{DDF2E35D-EDA3-48B3-A9FB-8D314DE40795}" destId="{9B747575-21A2-4D19-B1AF-498E3AB9169B}" srcOrd="0" destOrd="0" presId="urn:microsoft.com/office/officeart/2016/7/layout/RepeatingBendingProcessNew"/>
    <dgm:cxn modelId="{1797CCB3-AF23-4C33-BA0A-B4184A7AABF8}" srcId="{A8C34976-C590-4E12-8290-18C5C58666E8}" destId="{5DAB0E6B-AD37-4A65-87C5-324D893C9678}" srcOrd="2" destOrd="0" parTransId="{81CF4A6D-97A8-4BB1-9656-7EF336F43CB0}" sibTransId="{E33FA0F0-FC92-4E38-96B1-8EBE8338DF47}"/>
    <dgm:cxn modelId="{624D43D8-954D-4DE2-8516-3EA0D93B2DDD}" srcId="{A8C34976-C590-4E12-8290-18C5C58666E8}" destId="{EDD51D38-2B24-40F2-812F-B229751D3D2E}" srcOrd="3" destOrd="0" parTransId="{79577F6D-89A0-4DB9-A3C8-906FA2EF7CD4}" sibTransId="{292A8841-028E-4DBD-BFDF-C1380D3FE746}"/>
    <dgm:cxn modelId="{FCEE55DD-0BA4-4878-8F2B-02C700EF5721}" type="presOf" srcId="{5D252997-8663-43BD-B8ED-BF3C171EA002}" destId="{CACE749E-1194-47AA-B0F2-C883C682B82E}" srcOrd="0" destOrd="0" presId="urn:microsoft.com/office/officeart/2016/7/layout/RepeatingBendingProcessNew"/>
    <dgm:cxn modelId="{77E942E6-D07C-4D05-A899-CBEBEF7391E6}" type="presOf" srcId="{292A8841-028E-4DBD-BFDF-C1380D3FE746}" destId="{B8BBBC37-82FE-4CE2-AAD7-90F93A51A2E3}" srcOrd="0" destOrd="0" presId="urn:microsoft.com/office/officeart/2016/7/layout/RepeatingBendingProcessNew"/>
    <dgm:cxn modelId="{A78D74E8-4BA8-4F24-9F9A-DF537E0D42C9}" srcId="{A8C34976-C590-4E12-8290-18C5C58666E8}" destId="{0987852A-5E91-4199-AC3C-9BBB5CDEDEE6}" srcOrd="0" destOrd="0" parTransId="{155B7B18-7B9E-4812-A245-8E5E353062BC}" sibTransId="{DDF2E35D-EDA3-48B3-A9FB-8D314DE40795}"/>
    <dgm:cxn modelId="{8847EFF6-D6CA-4759-8A13-9C8B80ABA97E}" type="presOf" srcId="{E33FA0F0-FC92-4E38-96B1-8EBE8338DF47}" destId="{14FB97F5-71E6-4B3C-BDFA-AC29DB239918}" srcOrd="0" destOrd="0" presId="urn:microsoft.com/office/officeart/2016/7/layout/RepeatingBendingProcessNew"/>
    <dgm:cxn modelId="{B4E94469-10C9-4DBB-9C60-DF14DC87E838}" type="presParOf" srcId="{4F77D9D4-E541-4FED-987E-6FA0B2C71E29}" destId="{E095B403-BC8C-468B-A209-D45712C3A307}" srcOrd="0" destOrd="0" presId="urn:microsoft.com/office/officeart/2016/7/layout/RepeatingBendingProcessNew"/>
    <dgm:cxn modelId="{C66DDF04-2C17-4A21-ABEF-3221C9C730F9}" type="presParOf" srcId="{4F77D9D4-E541-4FED-987E-6FA0B2C71E29}" destId="{9B747575-21A2-4D19-B1AF-498E3AB9169B}" srcOrd="1" destOrd="0" presId="urn:microsoft.com/office/officeart/2016/7/layout/RepeatingBendingProcessNew"/>
    <dgm:cxn modelId="{679166E4-FA9E-4687-944F-6230ABF92578}" type="presParOf" srcId="{9B747575-21A2-4D19-B1AF-498E3AB9169B}" destId="{E2EC6ADE-A764-4807-BFBC-65D73C328AB5}" srcOrd="0" destOrd="0" presId="urn:microsoft.com/office/officeart/2016/7/layout/RepeatingBendingProcessNew"/>
    <dgm:cxn modelId="{C3541FE7-B590-440E-8B90-5D5086E8F077}" type="presParOf" srcId="{4F77D9D4-E541-4FED-987E-6FA0B2C71E29}" destId="{64C07C62-F42E-4C37-B211-727C8631F214}" srcOrd="2" destOrd="0" presId="urn:microsoft.com/office/officeart/2016/7/layout/RepeatingBendingProcessNew"/>
    <dgm:cxn modelId="{8ADE02E7-909E-419D-9E28-3D95503F25C6}" type="presParOf" srcId="{4F77D9D4-E541-4FED-987E-6FA0B2C71E29}" destId="{CACE749E-1194-47AA-B0F2-C883C682B82E}" srcOrd="3" destOrd="0" presId="urn:microsoft.com/office/officeart/2016/7/layout/RepeatingBendingProcessNew"/>
    <dgm:cxn modelId="{F613BE5E-9806-4D55-8644-33650E675ABB}" type="presParOf" srcId="{CACE749E-1194-47AA-B0F2-C883C682B82E}" destId="{C9BE6967-97CB-4A48-B1D4-CB88CF29AF53}" srcOrd="0" destOrd="0" presId="urn:microsoft.com/office/officeart/2016/7/layout/RepeatingBendingProcessNew"/>
    <dgm:cxn modelId="{D779E24B-8F67-4C50-9C38-8AB43DCFB73E}" type="presParOf" srcId="{4F77D9D4-E541-4FED-987E-6FA0B2C71E29}" destId="{48988016-ABD7-4359-BEBB-52045047370F}" srcOrd="4" destOrd="0" presId="urn:microsoft.com/office/officeart/2016/7/layout/RepeatingBendingProcessNew"/>
    <dgm:cxn modelId="{6E899B80-58CA-455B-9DB7-73C4CDEE9AC0}" type="presParOf" srcId="{4F77D9D4-E541-4FED-987E-6FA0B2C71E29}" destId="{14FB97F5-71E6-4B3C-BDFA-AC29DB239918}" srcOrd="5" destOrd="0" presId="urn:microsoft.com/office/officeart/2016/7/layout/RepeatingBendingProcessNew"/>
    <dgm:cxn modelId="{099F6260-B8B7-48DB-AB90-BC96834C0659}" type="presParOf" srcId="{14FB97F5-71E6-4B3C-BDFA-AC29DB239918}" destId="{7E778037-F0E6-47E0-8CE5-D243AFA7B72D}" srcOrd="0" destOrd="0" presId="urn:microsoft.com/office/officeart/2016/7/layout/RepeatingBendingProcessNew"/>
    <dgm:cxn modelId="{5C57CA77-01C4-464E-A5B2-BC786FA1C905}" type="presParOf" srcId="{4F77D9D4-E541-4FED-987E-6FA0B2C71E29}" destId="{137033D4-53C5-4F4E-A58C-21AB0744A3BB}" srcOrd="6" destOrd="0" presId="urn:microsoft.com/office/officeart/2016/7/layout/RepeatingBendingProcessNew"/>
    <dgm:cxn modelId="{1ABEBCDE-FCCB-4089-9AEA-7B730946099E}" type="presParOf" srcId="{4F77D9D4-E541-4FED-987E-6FA0B2C71E29}" destId="{B8BBBC37-82FE-4CE2-AAD7-90F93A51A2E3}" srcOrd="7" destOrd="0" presId="urn:microsoft.com/office/officeart/2016/7/layout/RepeatingBendingProcessNew"/>
    <dgm:cxn modelId="{5021FDFD-D87A-49FC-A16F-187C41911D82}" type="presParOf" srcId="{B8BBBC37-82FE-4CE2-AAD7-90F93A51A2E3}" destId="{BE949178-3B14-4AED-B611-344237A33F6C}" srcOrd="0" destOrd="0" presId="urn:microsoft.com/office/officeart/2016/7/layout/RepeatingBendingProcessNew"/>
    <dgm:cxn modelId="{C37AED16-AFA1-4CFF-A188-D27109EE7B7C}" type="presParOf" srcId="{4F77D9D4-E541-4FED-987E-6FA0B2C71E29}" destId="{FAED64D1-DCF0-47A3-BA0F-2F5EBD7E9526}"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16DF1-BFE1-4F13-88AE-AD2CF2E41B0C}">
      <dsp:nvSpPr>
        <dsp:cNvPr id="0" name=""/>
        <dsp:cNvSpPr/>
      </dsp:nvSpPr>
      <dsp:spPr>
        <a:xfrm>
          <a:off x="1316218" y="120282"/>
          <a:ext cx="2115408" cy="60946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exposure</a:t>
          </a:r>
        </a:p>
      </dsp:txBody>
      <dsp:txXfrm>
        <a:off x="1626012" y="209536"/>
        <a:ext cx="1495820" cy="430955"/>
      </dsp:txXfrm>
    </dsp:sp>
    <dsp:sp modelId="{DDA96B2B-922C-4AD3-8392-2ABBCC3C2031}">
      <dsp:nvSpPr>
        <dsp:cNvPr id="0" name=""/>
        <dsp:cNvSpPr/>
      </dsp:nvSpPr>
      <dsp:spPr>
        <a:xfrm rot="2136301">
          <a:off x="2840493" y="720044"/>
          <a:ext cx="294090" cy="288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dirty="0"/>
        </a:p>
      </dsp:txBody>
      <dsp:txXfrm>
        <a:off x="2848589" y="752574"/>
        <a:ext cx="207476" cy="173227"/>
      </dsp:txXfrm>
    </dsp:sp>
    <dsp:sp modelId="{7B2BCCE6-7CA3-4664-AED0-C9BD00BF277C}">
      <dsp:nvSpPr>
        <dsp:cNvPr id="0" name=""/>
        <dsp:cNvSpPr/>
      </dsp:nvSpPr>
      <dsp:spPr>
        <a:xfrm>
          <a:off x="2556984" y="1008747"/>
          <a:ext cx="2115408" cy="60946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attention</a:t>
          </a:r>
        </a:p>
      </dsp:txBody>
      <dsp:txXfrm>
        <a:off x="2866778" y="1098001"/>
        <a:ext cx="1495820" cy="430955"/>
      </dsp:txXfrm>
    </dsp:sp>
    <dsp:sp modelId="{F2A2487F-3B8A-453A-8A75-6620EDDA307C}">
      <dsp:nvSpPr>
        <dsp:cNvPr id="0" name=""/>
        <dsp:cNvSpPr/>
      </dsp:nvSpPr>
      <dsp:spPr>
        <a:xfrm rot="5155799">
          <a:off x="3532097" y="1692559"/>
          <a:ext cx="239672" cy="288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dirty="0"/>
        </a:p>
      </dsp:txBody>
      <dsp:txXfrm>
        <a:off x="3565496" y="1714442"/>
        <a:ext cx="167770" cy="173227"/>
      </dsp:txXfrm>
    </dsp:sp>
    <dsp:sp modelId="{396DF74A-6C03-4231-B354-BA960F154A7B}">
      <dsp:nvSpPr>
        <dsp:cNvPr id="0" name=""/>
        <dsp:cNvSpPr/>
      </dsp:nvSpPr>
      <dsp:spPr>
        <a:xfrm>
          <a:off x="2632437" y="2069154"/>
          <a:ext cx="2115408" cy="60946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comprehension</a:t>
          </a:r>
        </a:p>
      </dsp:txBody>
      <dsp:txXfrm>
        <a:off x="2942231" y="2158408"/>
        <a:ext cx="1495820" cy="430955"/>
      </dsp:txXfrm>
    </dsp:sp>
    <dsp:sp modelId="{07D1D12B-8059-44F7-85E9-AF852D8D2FB0}">
      <dsp:nvSpPr>
        <dsp:cNvPr id="0" name=""/>
        <dsp:cNvSpPr/>
      </dsp:nvSpPr>
      <dsp:spPr>
        <a:xfrm rot="8634621">
          <a:off x="3132482" y="2586369"/>
          <a:ext cx="136246" cy="288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dirty="0"/>
        </a:p>
      </dsp:txBody>
      <dsp:txXfrm rot="10800000">
        <a:off x="3169434" y="2632074"/>
        <a:ext cx="95372" cy="173227"/>
      </dsp:txXfrm>
    </dsp:sp>
    <dsp:sp modelId="{11F5191C-80E5-4E3A-842B-ACD1905A5052}">
      <dsp:nvSpPr>
        <dsp:cNvPr id="0" name=""/>
        <dsp:cNvSpPr/>
      </dsp:nvSpPr>
      <dsp:spPr>
        <a:xfrm>
          <a:off x="1647133" y="2787378"/>
          <a:ext cx="2115408" cy="60946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yielding</a:t>
          </a:r>
        </a:p>
      </dsp:txBody>
      <dsp:txXfrm>
        <a:off x="1956927" y="2876632"/>
        <a:ext cx="1495820" cy="430955"/>
      </dsp:txXfrm>
    </dsp:sp>
    <dsp:sp modelId="{948E4F8B-0EC3-4A81-BF69-0BAF0565EA00}">
      <dsp:nvSpPr>
        <dsp:cNvPr id="0" name=""/>
        <dsp:cNvSpPr/>
      </dsp:nvSpPr>
      <dsp:spPr>
        <a:xfrm rot="12360087">
          <a:off x="1785460" y="2569659"/>
          <a:ext cx="288440" cy="288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dirty="0"/>
        </a:p>
      </dsp:txBody>
      <dsp:txXfrm rot="10800000">
        <a:off x="1867613" y="2646370"/>
        <a:ext cx="201908" cy="173227"/>
      </dsp:txXfrm>
    </dsp:sp>
    <dsp:sp modelId="{D954F5D4-1087-4A6F-B1A6-15053C3BD32A}">
      <dsp:nvSpPr>
        <dsp:cNvPr id="0" name=""/>
        <dsp:cNvSpPr/>
      </dsp:nvSpPr>
      <dsp:spPr>
        <a:xfrm>
          <a:off x="82145" y="2024033"/>
          <a:ext cx="2115408" cy="60946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retention</a:t>
          </a:r>
        </a:p>
      </dsp:txBody>
      <dsp:txXfrm>
        <a:off x="391939" y="2113287"/>
        <a:ext cx="1495820" cy="430955"/>
      </dsp:txXfrm>
    </dsp:sp>
    <dsp:sp modelId="{3CD4BA67-5EF9-4DB9-90A7-FD71025CEB69}">
      <dsp:nvSpPr>
        <dsp:cNvPr id="0" name=""/>
        <dsp:cNvSpPr/>
      </dsp:nvSpPr>
      <dsp:spPr>
        <a:xfrm rot="16605565">
          <a:off x="1106897" y="1719901"/>
          <a:ext cx="176017" cy="288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dirty="0"/>
        </a:p>
      </dsp:txBody>
      <dsp:txXfrm>
        <a:off x="1130192" y="1803863"/>
        <a:ext cx="123212" cy="173227"/>
      </dsp:txXfrm>
    </dsp:sp>
    <dsp:sp modelId="{E289C5A3-9BAB-4560-99B7-7168836661C9}">
      <dsp:nvSpPr>
        <dsp:cNvPr id="0" name=""/>
        <dsp:cNvSpPr/>
      </dsp:nvSpPr>
      <dsp:spPr>
        <a:xfrm>
          <a:off x="202481" y="932204"/>
          <a:ext cx="2115408" cy="76255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action</a:t>
          </a:r>
          <a:endParaRPr lang="en-GB" sz="500" kern="1200" dirty="0"/>
        </a:p>
      </dsp:txBody>
      <dsp:txXfrm>
        <a:off x="512275" y="1043877"/>
        <a:ext cx="1495820" cy="539207"/>
      </dsp:txXfrm>
    </dsp:sp>
    <dsp:sp modelId="{AA8F5C91-C600-4C11-9260-E3287E791421}">
      <dsp:nvSpPr>
        <dsp:cNvPr id="0" name=""/>
        <dsp:cNvSpPr/>
      </dsp:nvSpPr>
      <dsp:spPr>
        <a:xfrm rot="19285163">
          <a:off x="1742295" y="698288"/>
          <a:ext cx="216214" cy="2887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dirty="0"/>
        </a:p>
      </dsp:txBody>
      <dsp:txXfrm>
        <a:off x="1749374" y="776256"/>
        <a:ext cx="151350" cy="1732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F6D7D-9798-43CF-8C0B-4550DCAA568A}">
      <dsp:nvSpPr>
        <dsp:cNvPr id="0" name=""/>
        <dsp:cNvSpPr/>
      </dsp:nvSpPr>
      <dsp:spPr>
        <a:xfrm>
          <a:off x="-246862" y="108082"/>
          <a:ext cx="3275229" cy="3350521"/>
        </a:xfrm>
        <a:prstGeom prst="roundRect">
          <a:avLst>
            <a:gd name="adj" fmla="val 10000"/>
          </a:avLst>
        </a:prstGeom>
        <a:gradFill rotWithShape="0">
          <a:gsLst>
            <a:gs pos="0">
              <a:schemeClr val="accent2">
                <a:hueOff val="0"/>
                <a:satOff val="0"/>
                <a:lumOff val="0"/>
                <a:alphaOff val="0"/>
                <a:tint val="64000"/>
                <a:lumMod val="118000"/>
              </a:schemeClr>
            </a:gs>
            <a:gs pos="100000">
              <a:schemeClr val="accent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8F8EAFF-EDDD-4B62-8E20-C184E99C12B6}">
      <dsp:nvSpPr>
        <dsp:cNvPr id="0" name=""/>
        <dsp:cNvSpPr/>
      </dsp:nvSpPr>
      <dsp:spPr>
        <a:xfrm>
          <a:off x="0" y="342601"/>
          <a:ext cx="3275229" cy="3350521"/>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t>The counterargument disruption approach </a:t>
          </a:r>
          <a:r>
            <a:rPr lang="en-GB" sz="2000" b="0" i="0" kern="1200" dirty="0"/>
            <a:t>states that humour distracts the viewer from generating negative thoughts which lowers resistance to persuasion (Lammers et al.,1983)</a:t>
          </a:r>
          <a:r>
            <a:rPr lang="en-GB" sz="1500" b="0" i="0" kern="1200" dirty="0"/>
            <a:t>.</a:t>
          </a:r>
          <a:endParaRPr lang="en-US" sz="1500" kern="1200" dirty="0"/>
        </a:p>
      </dsp:txBody>
      <dsp:txXfrm>
        <a:off x="95928" y="438529"/>
        <a:ext cx="3083373" cy="3158665"/>
      </dsp:txXfrm>
    </dsp:sp>
    <dsp:sp modelId="{33CEABCF-36D4-449D-B3C9-138113CB9A80}">
      <dsp:nvSpPr>
        <dsp:cNvPr id="0" name=""/>
        <dsp:cNvSpPr/>
      </dsp:nvSpPr>
      <dsp:spPr>
        <a:xfrm>
          <a:off x="3426512" y="84239"/>
          <a:ext cx="2880644" cy="3115903"/>
        </a:xfrm>
        <a:prstGeom prst="roundRect">
          <a:avLst>
            <a:gd name="adj" fmla="val 10000"/>
          </a:avLst>
        </a:prstGeom>
        <a:gradFill rotWithShape="0">
          <a:gsLst>
            <a:gs pos="0">
              <a:schemeClr val="accent2">
                <a:hueOff val="0"/>
                <a:satOff val="0"/>
                <a:lumOff val="0"/>
                <a:alphaOff val="0"/>
                <a:tint val="64000"/>
                <a:lumMod val="118000"/>
              </a:schemeClr>
            </a:gs>
            <a:gs pos="100000">
              <a:schemeClr val="accent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7544178-571D-484C-B33E-53F752713932}">
      <dsp:nvSpPr>
        <dsp:cNvPr id="0" name=""/>
        <dsp:cNvSpPr/>
      </dsp:nvSpPr>
      <dsp:spPr>
        <a:xfrm>
          <a:off x="3673374" y="318758"/>
          <a:ext cx="2880644" cy="3115903"/>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Sternthal &amp; Craig (1973) claimed that the distraction effect of humour may lead to persuasion but conceded that the level of persuasion was the same as that of non humour adverts</a:t>
          </a:r>
          <a:r>
            <a:rPr lang="en-GB" sz="1600" b="0" i="0" kern="1200" dirty="0"/>
            <a:t>.</a:t>
          </a:r>
          <a:endParaRPr lang="en-US" sz="1600" kern="1200" dirty="0"/>
        </a:p>
      </dsp:txBody>
      <dsp:txXfrm>
        <a:off x="3757745" y="403129"/>
        <a:ext cx="2711902" cy="2947161"/>
      </dsp:txXfrm>
    </dsp:sp>
    <dsp:sp modelId="{08D3C67E-F7BA-479B-8919-1C04636C7F8B}">
      <dsp:nvSpPr>
        <dsp:cNvPr id="0" name=""/>
        <dsp:cNvSpPr/>
      </dsp:nvSpPr>
      <dsp:spPr>
        <a:xfrm>
          <a:off x="7144721" y="70483"/>
          <a:ext cx="3503003" cy="2910558"/>
        </a:xfrm>
        <a:prstGeom prst="roundRect">
          <a:avLst>
            <a:gd name="adj" fmla="val 10000"/>
          </a:avLst>
        </a:prstGeom>
        <a:gradFill rotWithShape="0">
          <a:gsLst>
            <a:gs pos="0">
              <a:schemeClr val="accent2">
                <a:hueOff val="0"/>
                <a:satOff val="0"/>
                <a:lumOff val="0"/>
                <a:alphaOff val="0"/>
                <a:tint val="64000"/>
                <a:lumMod val="118000"/>
              </a:schemeClr>
            </a:gs>
            <a:gs pos="100000">
              <a:schemeClr val="accent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F21B77D-BC4F-4ECB-B92B-DDDB920BAC81}">
      <dsp:nvSpPr>
        <dsp:cNvPr id="0" name=""/>
        <dsp:cNvSpPr/>
      </dsp:nvSpPr>
      <dsp:spPr>
        <a:xfrm>
          <a:off x="7391583" y="305003"/>
          <a:ext cx="3503003" cy="2910558"/>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Many American advertising executives agree that humour has no more persuasiveness than non humour, 60 % of British advertising executives view humour adverts to be more persuasive than non-humour</a:t>
          </a:r>
          <a:r>
            <a:rPr lang="en-GB" sz="1600" b="0" i="0" kern="1200" dirty="0"/>
            <a:t>.</a:t>
          </a:r>
          <a:endParaRPr lang="en-US" sz="1600" kern="1200" dirty="0"/>
        </a:p>
      </dsp:txBody>
      <dsp:txXfrm>
        <a:off x="7476830" y="390250"/>
        <a:ext cx="3332509" cy="27400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229D0-884D-481A-BB38-8C02F1A53280}">
      <dsp:nvSpPr>
        <dsp:cNvPr id="0" name=""/>
        <dsp:cNvSpPr/>
      </dsp:nvSpPr>
      <dsp:spPr>
        <a:xfrm>
          <a:off x="792" y="632996"/>
          <a:ext cx="3092601" cy="1855561"/>
        </a:xfrm>
        <a:prstGeom prst="rect">
          <a:avLst/>
        </a:prstGeom>
        <a:gradFill rotWithShape="0">
          <a:gsLst>
            <a:gs pos="0">
              <a:schemeClr val="accent3">
                <a:hueOff val="0"/>
                <a:satOff val="0"/>
                <a:lumOff val="0"/>
                <a:alphaOff val="0"/>
                <a:tint val="64000"/>
                <a:lumMod val="118000"/>
              </a:schemeClr>
            </a:gs>
            <a:gs pos="100000">
              <a:schemeClr val="accent3">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Berlyne’s (1972) arousal hypothesis.</a:t>
          </a:r>
          <a:endParaRPr lang="en-US" sz="2000" kern="1200" dirty="0"/>
        </a:p>
      </dsp:txBody>
      <dsp:txXfrm>
        <a:off x="792" y="632996"/>
        <a:ext cx="3092601" cy="1855561"/>
      </dsp:txXfrm>
    </dsp:sp>
    <dsp:sp modelId="{851C0D5D-8F98-4012-AD01-3A26194D24BB}">
      <dsp:nvSpPr>
        <dsp:cNvPr id="0" name=""/>
        <dsp:cNvSpPr/>
      </dsp:nvSpPr>
      <dsp:spPr>
        <a:xfrm>
          <a:off x="3402655" y="304803"/>
          <a:ext cx="3092601" cy="2511947"/>
        </a:xfrm>
        <a:prstGeom prst="rect">
          <a:avLst/>
        </a:prstGeom>
        <a:gradFill rotWithShape="0">
          <a:gsLst>
            <a:gs pos="0">
              <a:schemeClr val="accent3">
                <a:hueOff val="3283952"/>
                <a:satOff val="-25316"/>
                <a:lumOff val="686"/>
                <a:alphaOff val="0"/>
                <a:tint val="64000"/>
                <a:lumMod val="118000"/>
              </a:schemeClr>
            </a:gs>
            <a:gs pos="100000">
              <a:schemeClr val="accent3">
                <a:hueOff val="3283952"/>
                <a:satOff val="-25316"/>
                <a:lumOff val="686"/>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The arousal hypothesis suggests that humour changes arousal levels which leads to a positive effect. The positive effect then generalizes to the message enhancing the persuasiveness of the message </a:t>
          </a:r>
          <a:r>
            <a:rPr lang="en-GB" sz="1500" b="0" i="0" kern="1200" dirty="0"/>
            <a:t>(Lammer et el, 1983).</a:t>
          </a:r>
          <a:endParaRPr lang="en-US" sz="1500" kern="1200" dirty="0"/>
        </a:p>
      </dsp:txBody>
      <dsp:txXfrm>
        <a:off x="3402655" y="304803"/>
        <a:ext cx="3092601" cy="2511947"/>
      </dsp:txXfrm>
    </dsp:sp>
    <dsp:sp modelId="{9E54532D-92DB-46BE-8864-F3F081CD1FEF}">
      <dsp:nvSpPr>
        <dsp:cNvPr id="0" name=""/>
        <dsp:cNvSpPr/>
      </dsp:nvSpPr>
      <dsp:spPr>
        <a:xfrm>
          <a:off x="1381129" y="3430813"/>
          <a:ext cx="4162425" cy="1855561"/>
        </a:xfrm>
        <a:prstGeom prst="rect">
          <a:avLst/>
        </a:prstGeom>
        <a:gradFill rotWithShape="0">
          <a:gsLst>
            <a:gs pos="0">
              <a:schemeClr val="accent3">
                <a:hueOff val="6567904"/>
                <a:satOff val="-50632"/>
                <a:lumOff val="1373"/>
                <a:alphaOff val="0"/>
                <a:tint val="64000"/>
                <a:lumMod val="118000"/>
              </a:schemeClr>
            </a:gs>
            <a:gs pos="100000">
              <a:schemeClr val="accent3">
                <a:hueOff val="6567904"/>
                <a:satOff val="-50632"/>
                <a:lumOff val="1373"/>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0" i="0" kern="1200" dirty="0"/>
            <a:t>No empirical support but this may be due to methodological issues (Lammers et al., 1983). </a:t>
          </a:r>
          <a:endParaRPr lang="en-US" sz="2800" kern="1200" dirty="0"/>
        </a:p>
      </dsp:txBody>
      <dsp:txXfrm>
        <a:off x="1381129" y="3430813"/>
        <a:ext cx="4162425" cy="18555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EE565-6C83-4A3F-8340-CD54CAE8534E}">
      <dsp:nvSpPr>
        <dsp:cNvPr id="0" name=""/>
        <dsp:cNvSpPr/>
      </dsp:nvSpPr>
      <dsp:spPr>
        <a:xfrm>
          <a:off x="0" y="165891"/>
          <a:ext cx="11802738" cy="715052"/>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chemeClr val="tx1"/>
              </a:solidFill>
            </a:rPr>
            <a:t>Lammers et al., (1983).</a:t>
          </a:r>
          <a:endParaRPr lang="en-US" sz="1800" b="1" kern="1200" dirty="0">
            <a:solidFill>
              <a:schemeClr val="tx1"/>
            </a:solidFill>
          </a:endParaRPr>
        </a:p>
      </dsp:txBody>
      <dsp:txXfrm>
        <a:off x="34906" y="200797"/>
        <a:ext cx="11732926" cy="645240"/>
      </dsp:txXfrm>
    </dsp:sp>
    <dsp:sp modelId="{69E4195A-1FB1-4CA8-9801-7D77E19C5338}">
      <dsp:nvSpPr>
        <dsp:cNvPr id="0" name=""/>
        <dsp:cNvSpPr/>
      </dsp:nvSpPr>
      <dsp:spPr>
        <a:xfrm>
          <a:off x="0" y="932784"/>
          <a:ext cx="11802738" cy="715052"/>
        </a:xfrm>
        <a:prstGeom prst="roundRect">
          <a:avLst/>
        </a:prstGeom>
        <a:gradFill rotWithShape="0">
          <a:gsLst>
            <a:gs pos="0">
              <a:schemeClr val="accent4">
                <a:hueOff val="379823"/>
                <a:satOff val="137"/>
                <a:lumOff val="-1120"/>
                <a:alphaOff val="0"/>
                <a:tint val="98000"/>
                <a:lumMod val="114000"/>
              </a:schemeClr>
            </a:gs>
            <a:gs pos="100000">
              <a:schemeClr val="accent4">
                <a:hueOff val="379823"/>
                <a:satOff val="137"/>
                <a:lumOff val="-112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chemeClr val="tx1"/>
              </a:solidFill>
            </a:rPr>
            <a:t>Conducted a study to investigate the arousal effect of humour in advertisements and to look at gender differences</a:t>
          </a:r>
          <a:r>
            <a:rPr lang="en-GB" sz="1000" b="1" i="0" kern="1200" dirty="0">
              <a:solidFill>
                <a:schemeClr val="tx1"/>
              </a:solidFill>
            </a:rPr>
            <a:t>.</a:t>
          </a:r>
          <a:endParaRPr lang="en-US" sz="1000" b="1" kern="1200" dirty="0">
            <a:solidFill>
              <a:schemeClr val="tx1"/>
            </a:solidFill>
          </a:endParaRPr>
        </a:p>
      </dsp:txBody>
      <dsp:txXfrm>
        <a:off x="34906" y="967690"/>
        <a:ext cx="11732926" cy="645240"/>
      </dsp:txXfrm>
    </dsp:sp>
    <dsp:sp modelId="{8FD80417-33E6-429D-A413-D717ACE8B00A}">
      <dsp:nvSpPr>
        <dsp:cNvPr id="0" name=""/>
        <dsp:cNvSpPr/>
      </dsp:nvSpPr>
      <dsp:spPr>
        <a:xfrm>
          <a:off x="0" y="1699677"/>
          <a:ext cx="11802738" cy="715052"/>
        </a:xfrm>
        <a:prstGeom prst="roundRect">
          <a:avLst/>
        </a:prstGeom>
        <a:gradFill rotWithShape="0">
          <a:gsLst>
            <a:gs pos="0">
              <a:schemeClr val="accent4">
                <a:hueOff val="759646"/>
                <a:satOff val="275"/>
                <a:lumOff val="-2241"/>
                <a:alphaOff val="0"/>
                <a:tint val="98000"/>
                <a:lumMod val="114000"/>
              </a:schemeClr>
            </a:gs>
            <a:gs pos="100000">
              <a:schemeClr val="accent4">
                <a:hueOff val="759646"/>
                <a:satOff val="275"/>
                <a:lumOff val="-2241"/>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chemeClr val="tx1"/>
              </a:solidFill>
            </a:rPr>
            <a:t>Hypothesised that arousal effect would cause a positive impact on persuasion levels in the long term and that this impact would only effect males</a:t>
          </a:r>
          <a:r>
            <a:rPr lang="en-GB" sz="1000" b="1" i="0" kern="1200" dirty="0">
              <a:solidFill>
                <a:schemeClr val="tx1"/>
              </a:solidFill>
            </a:rPr>
            <a:t>.  </a:t>
          </a:r>
          <a:endParaRPr lang="en-US" sz="1000" b="1" kern="1200" dirty="0">
            <a:solidFill>
              <a:schemeClr val="tx1"/>
            </a:solidFill>
          </a:endParaRPr>
        </a:p>
      </dsp:txBody>
      <dsp:txXfrm>
        <a:off x="34906" y="1734583"/>
        <a:ext cx="11732926" cy="645240"/>
      </dsp:txXfrm>
    </dsp:sp>
    <dsp:sp modelId="{997A109D-8997-448A-847E-67B94C7292A6}">
      <dsp:nvSpPr>
        <dsp:cNvPr id="0" name=""/>
        <dsp:cNvSpPr/>
      </dsp:nvSpPr>
      <dsp:spPr>
        <a:xfrm>
          <a:off x="0" y="2466570"/>
          <a:ext cx="11802738" cy="715052"/>
        </a:xfrm>
        <a:prstGeom prst="roundRect">
          <a:avLst/>
        </a:prstGeom>
        <a:gradFill rotWithShape="0">
          <a:gsLst>
            <a:gs pos="0">
              <a:schemeClr val="accent4">
                <a:hueOff val="1139469"/>
                <a:satOff val="412"/>
                <a:lumOff val="-3361"/>
                <a:alphaOff val="0"/>
                <a:tint val="98000"/>
                <a:lumMod val="114000"/>
              </a:schemeClr>
            </a:gs>
            <a:gs pos="100000">
              <a:schemeClr val="accent4">
                <a:hueOff val="1139469"/>
                <a:satOff val="412"/>
                <a:lumOff val="-3361"/>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i="0" kern="1200" dirty="0">
              <a:solidFill>
                <a:schemeClr val="tx1"/>
              </a:solidFill>
            </a:rPr>
            <a:t>64 volunteers, split into groups. Some viewed serious ad and some viewed humour</a:t>
          </a:r>
          <a:r>
            <a:rPr lang="en-GB" sz="1600" b="1" i="0" kern="1200" dirty="0"/>
            <a:t>..</a:t>
          </a:r>
          <a:endParaRPr lang="en-US" sz="1600" b="1" kern="1200" dirty="0"/>
        </a:p>
      </dsp:txBody>
      <dsp:txXfrm>
        <a:off x="34906" y="2501476"/>
        <a:ext cx="11732926" cy="645240"/>
      </dsp:txXfrm>
    </dsp:sp>
    <dsp:sp modelId="{2BCC4E7F-EE80-4186-8DC7-24B460C3A218}">
      <dsp:nvSpPr>
        <dsp:cNvPr id="0" name=""/>
        <dsp:cNvSpPr/>
      </dsp:nvSpPr>
      <dsp:spPr>
        <a:xfrm>
          <a:off x="0" y="3233463"/>
          <a:ext cx="11802738" cy="715052"/>
        </a:xfrm>
        <a:prstGeom prst="roundRect">
          <a:avLst/>
        </a:prstGeom>
        <a:gradFill rotWithShape="0">
          <a:gsLst>
            <a:gs pos="0">
              <a:schemeClr val="accent4">
                <a:hueOff val="1519292"/>
                <a:satOff val="550"/>
                <a:lumOff val="-4482"/>
                <a:alphaOff val="0"/>
                <a:tint val="98000"/>
                <a:lumMod val="114000"/>
              </a:schemeClr>
            </a:gs>
            <a:gs pos="100000">
              <a:schemeClr val="accent4">
                <a:hueOff val="1519292"/>
                <a:satOff val="550"/>
                <a:lumOff val="-4482"/>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chemeClr val="tx1"/>
              </a:solidFill>
            </a:rPr>
            <a:t>Once the adverts were viewed surveys were given measuring cognitive responses, attitude and recall</a:t>
          </a:r>
          <a:r>
            <a:rPr lang="en-GB" sz="1800" b="1" i="0" kern="1200" dirty="0"/>
            <a:t>. </a:t>
          </a:r>
          <a:endParaRPr lang="en-GB" sz="1800" kern="1200" dirty="0"/>
        </a:p>
      </dsp:txBody>
      <dsp:txXfrm>
        <a:off x="34906" y="3268369"/>
        <a:ext cx="11732926" cy="645240"/>
      </dsp:txXfrm>
    </dsp:sp>
    <dsp:sp modelId="{4FD6C303-FB44-4C36-A6CD-F1B26DA251FA}">
      <dsp:nvSpPr>
        <dsp:cNvPr id="0" name=""/>
        <dsp:cNvSpPr/>
      </dsp:nvSpPr>
      <dsp:spPr>
        <a:xfrm>
          <a:off x="0" y="4000355"/>
          <a:ext cx="11802738" cy="715052"/>
        </a:xfrm>
        <a:prstGeom prst="roundRect">
          <a:avLst/>
        </a:prstGeom>
        <a:gradFill rotWithShape="0">
          <a:gsLst>
            <a:gs pos="0">
              <a:schemeClr val="accent4">
                <a:hueOff val="1899115"/>
                <a:satOff val="687"/>
                <a:lumOff val="-5602"/>
                <a:alphaOff val="0"/>
                <a:tint val="98000"/>
                <a:lumMod val="114000"/>
              </a:schemeClr>
            </a:gs>
            <a:gs pos="100000">
              <a:schemeClr val="accent4">
                <a:hueOff val="1899115"/>
                <a:satOff val="687"/>
                <a:lumOff val="-5602"/>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chemeClr val="tx1"/>
              </a:solidFill>
            </a:rPr>
            <a:t>Significant humour/sex interaction was found with humour significantly increasing males liking of the message , but reducing the females liking.</a:t>
          </a:r>
          <a:endParaRPr lang="en-US" sz="1800" b="1" kern="1200" dirty="0">
            <a:solidFill>
              <a:schemeClr val="tx1"/>
            </a:solidFill>
          </a:endParaRPr>
        </a:p>
      </dsp:txBody>
      <dsp:txXfrm>
        <a:off x="34906" y="4035261"/>
        <a:ext cx="11732926" cy="645240"/>
      </dsp:txXfrm>
    </dsp:sp>
    <dsp:sp modelId="{F0118B9B-42EF-4907-9447-462B6D55C71A}">
      <dsp:nvSpPr>
        <dsp:cNvPr id="0" name=""/>
        <dsp:cNvSpPr/>
      </dsp:nvSpPr>
      <dsp:spPr>
        <a:xfrm>
          <a:off x="0" y="4767248"/>
          <a:ext cx="11802738" cy="715052"/>
        </a:xfrm>
        <a:prstGeom prst="roundRect">
          <a:avLst/>
        </a:prstGeom>
        <a:gradFill rotWithShape="0">
          <a:gsLst>
            <a:gs pos="0">
              <a:schemeClr val="accent4">
                <a:hueOff val="2278938"/>
                <a:satOff val="825"/>
                <a:lumOff val="-6723"/>
                <a:alphaOff val="0"/>
                <a:tint val="98000"/>
                <a:lumMod val="114000"/>
              </a:schemeClr>
            </a:gs>
            <a:gs pos="100000">
              <a:schemeClr val="accent4">
                <a:hueOff val="2278938"/>
                <a:satOff val="825"/>
                <a:lumOff val="-672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chemeClr val="tx1"/>
              </a:solidFill>
            </a:rPr>
            <a:t>Males rated the humour advert as being significantly more persuasive than females</a:t>
          </a:r>
          <a:r>
            <a:rPr lang="en-GB" sz="1800" b="1" i="0" kern="1200" dirty="0"/>
            <a:t>.</a:t>
          </a:r>
          <a:endParaRPr lang="en-US" sz="1800" b="1" kern="1200" dirty="0"/>
        </a:p>
      </dsp:txBody>
      <dsp:txXfrm>
        <a:off x="34906" y="4802154"/>
        <a:ext cx="11732926" cy="645240"/>
      </dsp:txXfrm>
    </dsp:sp>
    <dsp:sp modelId="{28B29C17-DBE6-4A3E-9D09-A644C4193694}">
      <dsp:nvSpPr>
        <dsp:cNvPr id="0" name=""/>
        <dsp:cNvSpPr/>
      </dsp:nvSpPr>
      <dsp:spPr>
        <a:xfrm>
          <a:off x="0" y="5476080"/>
          <a:ext cx="11802738" cy="715052"/>
        </a:xfrm>
        <a:prstGeom prst="roundRect">
          <a:avLst/>
        </a:prstGeom>
        <a:gradFill rotWithShape="0">
          <a:gsLst>
            <a:gs pos="0">
              <a:schemeClr val="accent4">
                <a:hueOff val="2658761"/>
                <a:satOff val="962"/>
                <a:lumOff val="-7843"/>
                <a:alphaOff val="0"/>
                <a:tint val="98000"/>
                <a:lumMod val="114000"/>
              </a:schemeClr>
            </a:gs>
            <a:gs pos="100000">
              <a:schemeClr val="accent4">
                <a:hueOff val="2658761"/>
                <a:satOff val="962"/>
                <a:lumOff val="-784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chemeClr val="tx1"/>
              </a:solidFill>
            </a:rPr>
            <a:t>Humour impacted on persuasive levels in the long term</a:t>
          </a:r>
          <a:r>
            <a:rPr lang="en-GB" sz="800" b="1" i="0" kern="1200" dirty="0"/>
            <a:t>.</a:t>
          </a:r>
          <a:endParaRPr lang="en-US" sz="800" b="1" kern="1200" dirty="0"/>
        </a:p>
      </dsp:txBody>
      <dsp:txXfrm>
        <a:off x="34906" y="5510986"/>
        <a:ext cx="11732926" cy="6452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47575-21A2-4D19-B1AF-498E3AB9169B}">
      <dsp:nvSpPr>
        <dsp:cNvPr id="0" name=""/>
        <dsp:cNvSpPr/>
      </dsp:nvSpPr>
      <dsp:spPr>
        <a:xfrm>
          <a:off x="1624000" y="814291"/>
          <a:ext cx="341714" cy="91440"/>
        </a:xfrm>
        <a:custGeom>
          <a:avLst/>
          <a:gdLst/>
          <a:ahLst/>
          <a:cxnLst/>
          <a:rect l="0" t="0" r="0" b="0"/>
          <a:pathLst>
            <a:path>
              <a:moveTo>
                <a:pt x="0" y="45720"/>
              </a:moveTo>
              <a:lnTo>
                <a:pt x="341714" y="45720"/>
              </a:lnTo>
            </a:path>
          </a:pathLst>
        </a:custGeom>
        <a:noFill/>
        <a:ln w="9525" cap="rnd" cmpd="sng" algn="ctr">
          <a:solidFill>
            <a:schemeClr val="accent2">
              <a:shade val="90000"/>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1785549" y="858148"/>
        <a:ext cx="18615" cy="3726"/>
      </dsp:txXfrm>
    </dsp:sp>
    <dsp:sp modelId="{E095B403-BC8C-468B-A209-D45712C3A307}">
      <dsp:nvSpPr>
        <dsp:cNvPr id="0" name=""/>
        <dsp:cNvSpPr/>
      </dsp:nvSpPr>
      <dsp:spPr>
        <a:xfrm>
          <a:off x="7041" y="100024"/>
          <a:ext cx="1618758" cy="1519975"/>
        </a:xfrm>
        <a:prstGeom prst="rect">
          <a:avLst/>
        </a:prstGeom>
        <a:gradFill rotWithShape="0">
          <a:gsLst>
            <a:gs pos="0">
              <a:schemeClr val="accent2">
                <a:shade val="50000"/>
                <a:hueOff val="0"/>
                <a:satOff val="0"/>
                <a:lumOff val="0"/>
                <a:alphaOff val="0"/>
                <a:tint val="64000"/>
                <a:lumMod val="118000"/>
              </a:schemeClr>
            </a:gs>
            <a:gs pos="100000">
              <a:schemeClr val="accent2">
                <a:shade val="50000"/>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9320" tIns="83261" rIns="79320" bIns="83261" numCol="1" spcCol="1270" anchor="ctr" anchorCtr="0">
          <a:noAutofit/>
        </a:bodyPr>
        <a:lstStyle/>
        <a:p>
          <a:pPr marL="0" lvl="0" indent="0" algn="ctr" defTabSz="622300">
            <a:lnSpc>
              <a:spcPct val="90000"/>
            </a:lnSpc>
            <a:spcBef>
              <a:spcPct val="0"/>
            </a:spcBef>
            <a:spcAft>
              <a:spcPct val="35000"/>
            </a:spcAft>
            <a:buNone/>
          </a:pPr>
          <a:r>
            <a:rPr lang="en-GB" sz="1400" b="1" i="0" kern="1200" dirty="0"/>
            <a:t>Research into the effectiveness of humour has yielded mixed results and much of it is historic</a:t>
          </a:r>
          <a:r>
            <a:rPr lang="en-GB" sz="1200" b="0" i="0" kern="1200" dirty="0"/>
            <a:t>.</a:t>
          </a:r>
          <a:endParaRPr lang="en-US" sz="1200" kern="1200" dirty="0"/>
        </a:p>
      </dsp:txBody>
      <dsp:txXfrm>
        <a:off x="7041" y="100024"/>
        <a:ext cx="1618758" cy="1519975"/>
      </dsp:txXfrm>
    </dsp:sp>
    <dsp:sp modelId="{CACE749E-1194-47AA-B0F2-C883C682B82E}">
      <dsp:nvSpPr>
        <dsp:cNvPr id="0" name=""/>
        <dsp:cNvSpPr/>
      </dsp:nvSpPr>
      <dsp:spPr>
        <a:xfrm>
          <a:off x="3615072" y="814291"/>
          <a:ext cx="341714" cy="91440"/>
        </a:xfrm>
        <a:custGeom>
          <a:avLst/>
          <a:gdLst/>
          <a:ahLst/>
          <a:cxnLst/>
          <a:rect l="0" t="0" r="0" b="0"/>
          <a:pathLst>
            <a:path>
              <a:moveTo>
                <a:pt x="0" y="45720"/>
              </a:moveTo>
              <a:lnTo>
                <a:pt x="341714" y="45720"/>
              </a:lnTo>
            </a:path>
          </a:pathLst>
        </a:custGeom>
        <a:noFill/>
        <a:ln w="9525" cap="rnd" cmpd="sng" algn="ctr">
          <a:solidFill>
            <a:schemeClr val="accent2">
              <a:shade val="90000"/>
              <a:hueOff val="-370238"/>
              <a:satOff val="-6293"/>
              <a:lumOff val="1890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776621" y="858148"/>
        <a:ext cx="18615" cy="3726"/>
      </dsp:txXfrm>
    </dsp:sp>
    <dsp:sp modelId="{64C07C62-F42E-4C37-B211-727C8631F214}">
      <dsp:nvSpPr>
        <dsp:cNvPr id="0" name=""/>
        <dsp:cNvSpPr/>
      </dsp:nvSpPr>
      <dsp:spPr>
        <a:xfrm>
          <a:off x="1998114" y="156332"/>
          <a:ext cx="1618758" cy="1407358"/>
        </a:xfrm>
        <a:prstGeom prst="rect">
          <a:avLst/>
        </a:prstGeom>
        <a:gradFill rotWithShape="0">
          <a:gsLst>
            <a:gs pos="0">
              <a:schemeClr val="accent2">
                <a:shade val="50000"/>
                <a:hueOff val="-301615"/>
                <a:satOff val="-6384"/>
                <a:lumOff val="20410"/>
                <a:alphaOff val="0"/>
                <a:tint val="64000"/>
                <a:lumMod val="118000"/>
              </a:schemeClr>
            </a:gs>
            <a:gs pos="100000">
              <a:schemeClr val="accent2">
                <a:shade val="50000"/>
                <a:hueOff val="-301615"/>
                <a:satOff val="-6384"/>
                <a:lumOff val="2041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9320" tIns="83261" rIns="79320" bIns="83261" numCol="1" spcCol="1270" anchor="ctr" anchorCtr="0">
          <a:noAutofit/>
        </a:bodyPr>
        <a:lstStyle/>
        <a:p>
          <a:pPr marL="0" lvl="0" indent="0" algn="ctr" defTabSz="622300">
            <a:lnSpc>
              <a:spcPct val="90000"/>
            </a:lnSpc>
            <a:spcBef>
              <a:spcPct val="0"/>
            </a:spcBef>
            <a:spcAft>
              <a:spcPct val="35000"/>
            </a:spcAft>
            <a:buNone/>
          </a:pPr>
          <a:r>
            <a:rPr lang="en-GB" sz="1400" b="1" i="0" kern="1200" dirty="0"/>
            <a:t>With modern technology media advertising has many more outlets</a:t>
          </a:r>
          <a:r>
            <a:rPr lang="en-GB" sz="1200" b="0" i="0" kern="1200" dirty="0"/>
            <a:t>.</a:t>
          </a:r>
          <a:endParaRPr lang="en-US" sz="1200" kern="1200" dirty="0"/>
        </a:p>
      </dsp:txBody>
      <dsp:txXfrm>
        <a:off x="1998114" y="156332"/>
        <a:ext cx="1618758" cy="1407358"/>
      </dsp:txXfrm>
    </dsp:sp>
    <dsp:sp modelId="{14FB97F5-71E6-4B3C-BDFA-AC29DB239918}">
      <dsp:nvSpPr>
        <dsp:cNvPr id="0" name=""/>
        <dsp:cNvSpPr/>
      </dsp:nvSpPr>
      <dsp:spPr>
        <a:xfrm>
          <a:off x="1297232" y="1343839"/>
          <a:ext cx="3501333" cy="722426"/>
        </a:xfrm>
        <a:custGeom>
          <a:avLst/>
          <a:gdLst/>
          <a:ahLst/>
          <a:cxnLst/>
          <a:rect l="0" t="0" r="0" b="0"/>
          <a:pathLst>
            <a:path>
              <a:moveTo>
                <a:pt x="3501333" y="0"/>
              </a:moveTo>
              <a:lnTo>
                <a:pt x="3501333" y="378313"/>
              </a:lnTo>
              <a:lnTo>
                <a:pt x="0" y="378313"/>
              </a:lnTo>
              <a:lnTo>
                <a:pt x="0" y="722426"/>
              </a:lnTo>
            </a:path>
          </a:pathLst>
        </a:custGeom>
        <a:noFill/>
        <a:ln w="9525" cap="rnd" cmpd="sng" algn="ctr">
          <a:solidFill>
            <a:schemeClr val="accent2">
              <a:shade val="90000"/>
              <a:hueOff val="-740476"/>
              <a:satOff val="-12586"/>
              <a:lumOff val="378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958364" y="1703189"/>
        <a:ext cx="179069" cy="3726"/>
      </dsp:txXfrm>
    </dsp:sp>
    <dsp:sp modelId="{48988016-ABD7-4359-BEBB-52045047370F}">
      <dsp:nvSpPr>
        <dsp:cNvPr id="0" name=""/>
        <dsp:cNvSpPr/>
      </dsp:nvSpPr>
      <dsp:spPr>
        <a:xfrm>
          <a:off x="3989186" y="374384"/>
          <a:ext cx="1618758" cy="971254"/>
        </a:xfrm>
        <a:prstGeom prst="rect">
          <a:avLst/>
        </a:prstGeom>
        <a:gradFill rotWithShape="0">
          <a:gsLst>
            <a:gs pos="0">
              <a:schemeClr val="accent2">
                <a:shade val="50000"/>
                <a:hueOff val="-603230"/>
                <a:satOff val="-12769"/>
                <a:lumOff val="40819"/>
                <a:alphaOff val="0"/>
                <a:tint val="64000"/>
                <a:lumMod val="118000"/>
              </a:schemeClr>
            </a:gs>
            <a:gs pos="100000">
              <a:schemeClr val="accent2">
                <a:shade val="50000"/>
                <a:hueOff val="-603230"/>
                <a:satOff val="-12769"/>
                <a:lumOff val="40819"/>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9320" tIns="83261" rIns="79320" bIns="83261" numCol="1" spcCol="1270" anchor="ctr" anchorCtr="0">
          <a:noAutofit/>
        </a:bodyPr>
        <a:lstStyle/>
        <a:p>
          <a:pPr marL="0" lvl="0" indent="0" algn="ctr" defTabSz="622300">
            <a:lnSpc>
              <a:spcPct val="90000"/>
            </a:lnSpc>
            <a:spcBef>
              <a:spcPct val="0"/>
            </a:spcBef>
            <a:spcAft>
              <a:spcPct val="35000"/>
            </a:spcAft>
            <a:buNone/>
          </a:pPr>
          <a:r>
            <a:rPr lang="en-GB" sz="1400" b="1" i="0" kern="1200" dirty="0"/>
            <a:t>The use of humour in advertising is increasing</a:t>
          </a:r>
          <a:r>
            <a:rPr lang="en-GB" sz="1400" b="0" i="0" kern="1200" dirty="0"/>
            <a:t>.</a:t>
          </a:r>
          <a:endParaRPr lang="en-US" sz="1400" kern="1200" dirty="0"/>
        </a:p>
      </dsp:txBody>
      <dsp:txXfrm>
        <a:off x="3989186" y="374384"/>
        <a:ext cx="1618758" cy="971254"/>
      </dsp:txXfrm>
    </dsp:sp>
    <dsp:sp modelId="{B8BBBC37-82FE-4CE2-AAD7-90F93A51A2E3}">
      <dsp:nvSpPr>
        <dsp:cNvPr id="0" name=""/>
        <dsp:cNvSpPr/>
      </dsp:nvSpPr>
      <dsp:spPr>
        <a:xfrm>
          <a:off x="2385593" y="3315805"/>
          <a:ext cx="695688" cy="91440"/>
        </a:xfrm>
        <a:custGeom>
          <a:avLst/>
          <a:gdLst/>
          <a:ahLst/>
          <a:cxnLst/>
          <a:rect l="0" t="0" r="0" b="0"/>
          <a:pathLst>
            <a:path>
              <a:moveTo>
                <a:pt x="0" y="45720"/>
              </a:moveTo>
              <a:lnTo>
                <a:pt x="364944" y="45720"/>
              </a:lnTo>
              <a:lnTo>
                <a:pt x="364944" y="117169"/>
              </a:lnTo>
              <a:lnTo>
                <a:pt x="695688" y="117169"/>
              </a:lnTo>
            </a:path>
          </a:pathLst>
        </a:custGeom>
        <a:noFill/>
        <a:ln w="9525" cap="rnd" cmpd="sng" algn="ctr">
          <a:solidFill>
            <a:schemeClr val="accent2">
              <a:shade val="90000"/>
              <a:hueOff val="-370238"/>
              <a:satOff val="-6293"/>
              <a:lumOff val="1890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715192" y="3359662"/>
        <a:ext cx="36489" cy="3726"/>
      </dsp:txXfrm>
    </dsp:sp>
    <dsp:sp modelId="{137033D4-53C5-4F4E-A58C-21AB0744A3BB}">
      <dsp:nvSpPr>
        <dsp:cNvPr id="0" name=""/>
        <dsp:cNvSpPr/>
      </dsp:nvSpPr>
      <dsp:spPr>
        <a:xfrm>
          <a:off x="207071" y="2098665"/>
          <a:ext cx="2180321" cy="2525719"/>
        </a:xfrm>
        <a:prstGeom prst="rect">
          <a:avLst/>
        </a:prstGeom>
        <a:gradFill rotWithShape="0">
          <a:gsLst>
            <a:gs pos="0">
              <a:schemeClr val="accent2">
                <a:shade val="50000"/>
                <a:hueOff val="-603230"/>
                <a:satOff val="-12769"/>
                <a:lumOff val="40819"/>
                <a:alphaOff val="0"/>
                <a:tint val="64000"/>
                <a:lumMod val="118000"/>
              </a:schemeClr>
            </a:gs>
            <a:gs pos="100000">
              <a:schemeClr val="accent2">
                <a:shade val="50000"/>
                <a:hueOff val="-603230"/>
                <a:satOff val="-12769"/>
                <a:lumOff val="40819"/>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9320" tIns="83261" rIns="79320" bIns="83261" numCol="1" spcCol="1270" anchor="ctr" anchorCtr="0">
          <a:noAutofit/>
        </a:bodyPr>
        <a:lstStyle/>
        <a:p>
          <a:pPr marL="0" lvl="0" indent="0" algn="ctr" defTabSz="622300">
            <a:lnSpc>
              <a:spcPct val="90000"/>
            </a:lnSpc>
            <a:spcBef>
              <a:spcPct val="0"/>
            </a:spcBef>
            <a:spcAft>
              <a:spcPct val="35000"/>
            </a:spcAft>
            <a:buNone/>
          </a:pPr>
          <a:r>
            <a:rPr lang="en-GB" sz="1400" b="1" i="0" kern="1200" dirty="0"/>
            <a:t>The study was a partial replication of Lammers et al (1983) and investigated  the role of humour in advertising for enhancing persuasiveness based on the arousal theory and investigated gender differences and prior brand attitude </a:t>
          </a:r>
          <a:endParaRPr lang="en-US" sz="1400" kern="1200" dirty="0"/>
        </a:p>
      </dsp:txBody>
      <dsp:txXfrm>
        <a:off x="207071" y="2098665"/>
        <a:ext cx="2180321" cy="2525719"/>
      </dsp:txXfrm>
    </dsp:sp>
    <dsp:sp modelId="{FAED64D1-DCF0-47A3-BA0F-2F5EBD7E9526}">
      <dsp:nvSpPr>
        <dsp:cNvPr id="0" name=""/>
        <dsp:cNvSpPr/>
      </dsp:nvSpPr>
      <dsp:spPr>
        <a:xfrm>
          <a:off x="3113681" y="2092337"/>
          <a:ext cx="2501305" cy="2681275"/>
        </a:xfrm>
        <a:prstGeom prst="rect">
          <a:avLst/>
        </a:prstGeom>
        <a:gradFill rotWithShape="0">
          <a:gsLst>
            <a:gs pos="0">
              <a:schemeClr val="accent2">
                <a:shade val="50000"/>
                <a:hueOff val="-301615"/>
                <a:satOff val="-6384"/>
                <a:lumOff val="20410"/>
                <a:alphaOff val="0"/>
                <a:tint val="64000"/>
                <a:lumMod val="118000"/>
              </a:schemeClr>
            </a:gs>
            <a:gs pos="100000">
              <a:schemeClr val="accent2">
                <a:shade val="50000"/>
                <a:hueOff val="-301615"/>
                <a:satOff val="-6384"/>
                <a:lumOff val="2041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9320" tIns="83261" rIns="79320" bIns="83261" numCol="1" spcCol="1270" anchor="ctr" anchorCtr="0">
          <a:noAutofit/>
        </a:bodyPr>
        <a:lstStyle/>
        <a:p>
          <a:pPr marL="0" lvl="0" indent="0" algn="ctr" defTabSz="622300">
            <a:lnSpc>
              <a:spcPct val="90000"/>
            </a:lnSpc>
            <a:spcBef>
              <a:spcPct val="0"/>
            </a:spcBef>
            <a:spcAft>
              <a:spcPct val="35000"/>
            </a:spcAft>
            <a:buNone/>
          </a:pPr>
          <a:r>
            <a:rPr lang="en-GB" sz="1400" b="1" i="0" kern="1200" dirty="0"/>
            <a:t>It was hypothesised:</a:t>
          </a:r>
        </a:p>
        <a:p>
          <a:pPr marL="0" lvl="0" indent="0" algn="ctr" defTabSz="622300">
            <a:lnSpc>
              <a:spcPct val="90000"/>
            </a:lnSpc>
            <a:spcBef>
              <a:spcPct val="0"/>
            </a:spcBef>
            <a:spcAft>
              <a:spcPct val="35000"/>
            </a:spcAft>
            <a:buNone/>
          </a:pPr>
          <a:r>
            <a:rPr lang="en-GB" sz="1400" b="1" i="0" kern="1200" dirty="0"/>
            <a:t>1)Males would appreciate the humour more than females which would lead to enhanced persuasion.</a:t>
          </a:r>
        </a:p>
        <a:p>
          <a:pPr marL="0" lvl="0" indent="0" algn="ctr" defTabSz="622300">
            <a:lnSpc>
              <a:spcPct val="90000"/>
            </a:lnSpc>
            <a:spcBef>
              <a:spcPct val="0"/>
            </a:spcBef>
            <a:spcAft>
              <a:spcPct val="35000"/>
            </a:spcAft>
            <a:buNone/>
          </a:pPr>
          <a:r>
            <a:rPr lang="en-GB" sz="1400" b="1" i="0" kern="1200" dirty="0"/>
            <a:t>2) those with prior positive brand attitude would be more persuaded than those without</a:t>
          </a:r>
          <a:r>
            <a:rPr lang="en-GB" sz="1200" b="0" i="0" kern="1200" dirty="0"/>
            <a:t>.</a:t>
          </a:r>
          <a:endParaRPr lang="en-US" sz="1200" b="1" kern="1200" dirty="0"/>
        </a:p>
      </dsp:txBody>
      <dsp:txXfrm>
        <a:off x="3113681" y="2092337"/>
        <a:ext cx="2501305" cy="268127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4/24/2018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4/24/2018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4/24/2018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4/24/2018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4/24/2018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4/24/2018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4/24/2018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4/24/2018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27238C-8EAF-4098-86E6-7723B7DAE60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0" name="Freeform 36">
            <a:extLst>
              <a:ext uri="{FF2B5EF4-FFF2-40B4-BE49-F238E27FC236}">
                <a16:creationId xmlns:a16="http://schemas.microsoft.com/office/drawing/2014/main" id="{992F97B1-1891-4FCC-9E5F-BA97EDB48F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dirty="0"/>
          </a:p>
        </p:txBody>
      </p:sp>
      <p:sp useBgFill="1">
        <p:nvSpPr>
          <p:cNvPr id="12" name="Freeform: Shape 11">
            <a:extLst>
              <a:ext uri="{FF2B5EF4-FFF2-40B4-BE49-F238E27FC236}">
                <a16:creationId xmlns:a16="http://schemas.microsoft.com/office/drawing/2014/main" id="{78C6C821-FEE1-4EB6-9590-C021440C77D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tx1"/>
              </a:solidFill>
            </a:endParaRPr>
          </a:p>
        </p:txBody>
      </p:sp>
      <p:sp>
        <p:nvSpPr>
          <p:cNvPr id="14" name="Rectangle 13">
            <a:extLst>
              <a:ext uri="{FF2B5EF4-FFF2-40B4-BE49-F238E27FC236}">
                <a16:creationId xmlns:a16="http://schemas.microsoft.com/office/drawing/2014/main" id="{B61A74B3-E247-44D4-8C48-FAE8E205640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7DE12C3-4848-4D1F-AAD1-D1FFD3386429}"/>
              </a:ext>
            </a:extLst>
          </p:cNvPr>
          <p:cNvSpPr>
            <a:spLocks noGrp="1"/>
          </p:cNvSpPr>
          <p:nvPr>
            <p:ph type="ctrTitle"/>
          </p:nvPr>
        </p:nvSpPr>
        <p:spPr>
          <a:xfrm>
            <a:off x="941757" y="-1"/>
            <a:ext cx="6458419" cy="4777380"/>
          </a:xfrm>
        </p:spPr>
        <p:txBody>
          <a:bodyPr>
            <a:normAutofit/>
          </a:bodyPr>
          <a:lstStyle/>
          <a:p>
            <a:r>
              <a:rPr lang="en-GB" sz="4800" dirty="0"/>
              <a:t>Do gender and prior brand attitude impact on the effectiveness of humour in advertising?</a:t>
            </a:r>
          </a:p>
        </p:txBody>
      </p:sp>
      <p:sp>
        <p:nvSpPr>
          <p:cNvPr id="3" name="Subtitle 2">
            <a:extLst>
              <a:ext uri="{FF2B5EF4-FFF2-40B4-BE49-F238E27FC236}">
                <a16:creationId xmlns:a16="http://schemas.microsoft.com/office/drawing/2014/main" id="{9025583C-C3D3-4848-94DB-92BD3ECF1079}"/>
              </a:ext>
            </a:extLst>
          </p:cNvPr>
          <p:cNvSpPr>
            <a:spLocks noGrp="1"/>
          </p:cNvSpPr>
          <p:nvPr>
            <p:ph type="subTitle" idx="1"/>
          </p:nvPr>
        </p:nvSpPr>
        <p:spPr>
          <a:xfrm>
            <a:off x="1154955" y="4777380"/>
            <a:ext cx="6458419" cy="861420"/>
          </a:xfrm>
        </p:spPr>
        <p:txBody>
          <a:bodyPr>
            <a:normAutofit/>
          </a:bodyPr>
          <a:lstStyle/>
          <a:p>
            <a:r>
              <a:rPr lang="en-GB" dirty="0">
                <a:solidFill>
                  <a:schemeClr val="tx1">
                    <a:lumMod val="85000"/>
                    <a:lumOff val="15000"/>
                  </a:schemeClr>
                </a:solidFill>
              </a:rPr>
              <a:t>By Zena buchanan</a:t>
            </a:r>
          </a:p>
        </p:txBody>
      </p:sp>
    </p:spTree>
    <p:extLst>
      <p:ext uri="{BB962C8B-B14F-4D97-AF65-F5344CB8AC3E}">
        <p14:creationId xmlns:p14="http://schemas.microsoft.com/office/powerpoint/2010/main" val="79779437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1515115-95FB-41E0-86F3-8744438C09D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3" name="Freeform 31">
            <a:extLst>
              <a:ext uri="{FF2B5EF4-FFF2-40B4-BE49-F238E27FC236}">
                <a16:creationId xmlns:a16="http://schemas.microsoft.com/office/drawing/2014/main" id="{8222A33F-BE2D-4D69-92A0-5DF8B17BAAC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solidFill>
                <a:srgbClr val="FFFFFF"/>
              </a:solidFill>
            </a:endParaRPr>
          </a:p>
        </p:txBody>
      </p:sp>
      <p:sp useBgFill="1">
        <p:nvSpPr>
          <p:cNvPr id="25" name="Freeform: Shape 24">
            <a:extLst>
              <a:ext uri="{FF2B5EF4-FFF2-40B4-BE49-F238E27FC236}">
                <a16:creationId xmlns:a16="http://schemas.microsoft.com/office/drawing/2014/main" id="{CE1C74D0-9609-468A-9597-5D87C8A42B5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7" name="Graphic 6">
            <a:extLst>
              <a:ext uri="{FF2B5EF4-FFF2-40B4-BE49-F238E27FC236}">
                <a16:creationId xmlns:a16="http://schemas.microsoft.com/office/drawing/2014/main" id="{12E9ADD0-D0A1-4561-9123-60716D0AFD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63742" y="1438929"/>
            <a:ext cx="3980139" cy="3980139"/>
          </a:xfrm>
          <a:prstGeom prst="rect">
            <a:avLst/>
          </a:prstGeom>
          <a:effectLst/>
        </p:spPr>
      </p:pic>
      <p:sp>
        <p:nvSpPr>
          <p:cNvPr id="27" name="Rectangle 26">
            <a:extLst>
              <a:ext uri="{FF2B5EF4-FFF2-40B4-BE49-F238E27FC236}">
                <a16:creationId xmlns:a16="http://schemas.microsoft.com/office/drawing/2014/main" id="{C137128D-E594-4905-9F76-E385F0831D6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54DA6E3-D02F-41E9-9E3D-945D4BAD8781}"/>
              </a:ext>
            </a:extLst>
          </p:cNvPr>
          <p:cNvSpPr>
            <a:spLocks noGrp="1"/>
          </p:cNvSpPr>
          <p:nvPr>
            <p:ph type="title"/>
          </p:nvPr>
        </p:nvSpPr>
        <p:spPr>
          <a:xfrm>
            <a:off x="648930" y="629266"/>
            <a:ext cx="5616217" cy="1622321"/>
          </a:xfrm>
        </p:spPr>
        <p:txBody>
          <a:bodyPr>
            <a:normAutofit/>
          </a:bodyPr>
          <a:lstStyle/>
          <a:p>
            <a:r>
              <a:rPr lang="en-GB" dirty="0">
                <a:solidFill>
                  <a:srgbClr val="EBEBEB"/>
                </a:solidFill>
              </a:rPr>
              <a:t>Introduction</a:t>
            </a:r>
          </a:p>
        </p:txBody>
      </p:sp>
      <p:sp>
        <p:nvSpPr>
          <p:cNvPr id="3" name="Content Placeholder 2">
            <a:extLst>
              <a:ext uri="{FF2B5EF4-FFF2-40B4-BE49-F238E27FC236}">
                <a16:creationId xmlns:a16="http://schemas.microsoft.com/office/drawing/2014/main" id="{94748D75-B2BB-4B63-B82C-6BDDE730A068}"/>
              </a:ext>
            </a:extLst>
          </p:cNvPr>
          <p:cNvSpPr>
            <a:spLocks noGrp="1"/>
          </p:cNvSpPr>
          <p:nvPr>
            <p:ph idx="1"/>
          </p:nvPr>
        </p:nvSpPr>
        <p:spPr>
          <a:xfrm>
            <a:off x="648931" y="2438400"/>
            <a:ext cx="5616216" cy="3785419"/>
          </a:xfrm>
        </p:spPr>
        <p:txBody>
          <a:bodyPr>
            <a:normAutofit/>
          </a:bodyPr>
          <a:lstStyle/>
          <a:p>
            <a:pPr>
              <a:lnSpc>
                <a:spcPct val="90000"/>
              </a:lnSpc>
            </a:pPr>
            <a:r>
              <a:rPr lang="en-GB" sz="1400" b="1" dirty="0">
                <a:solidFill>
                  <a:srgbClr val="FFFFFF"/>
                </a:solidFill>
              </a:rPr>
              <a:t>Humour in advertising is a popular persuasion technique being used across all media (Chattopadhyay &amp; Basu,1990), and across many categories (</a:t>
            </a:r>
            <a:r>
              <a:rPr lang="en-GB" sz="1400" b="1" dirty="0" err="1">
                <a:solidFill>
                  <a:srgbClr val="FFFFFF"/>
                </a:solidFill>
              </a:rPr>
              <a:t>Riecken</a:t>
            </a:r>
            <a:r>
              <a:rPr lang="en-GB" sz="1400" b="1">
                <a:solidFill>
                  <a:srgbClr val="FFFFFF"/>
                </a:solidFill>
              </a:rPr>
              <a:t> &amp; Hensel, 2012).</a:t>
            </a:r>
          </a:p>
          <a:p>
            <a:pPr>
              <a:lnSpc>
                <a:spcPct val="90000"/>
              </a:lnSpc>
            </a:pPr>
            <a:r>
              <a:rPr lang="en-GB" sz="1400" b="1">
                <a:solidFill>
                  <a:srgbClr val="FFFFFF"/>
                </a:solidFill>
              </a:rPr>
              <a:t> 94% advertising executives see humour as the most effective way of gaining audience attention.</a:t>
            </a:r>
          </a:p>
          <a:p>
            <a:pPr marL="0" indent="0">
              <a:lnSpc>
                <a:spcPct val="90000"/>
              </a:lnSpc>
              <a:buNone/>
            </a:pPr>
            <a:r>
              <a:rPr lang="en-GB" sz="1400" b="1">
                <a:solidFill>
                  <a:srgbClr val="FFFFFF"/>
                </a:solidFill>
              </a:rPr>
              <a:t>      55% of advertising research executives</a:t>
            </a:r>
          </a:p>
          <a:p>
            <a:pPr marL="0" indent="0">
              <a:lnSpc>
                <a:spcPct val="90000"/>
              </a:lnSpc>
              <a:buNone/>
            </a:pPr>
            <a:r>
              <a:rPr lang="en-GB" sz="1400" b="1">
                <a:solidFill>
                  <a:srgbClr val="FFFFFF"/>
                </a:solidFill>
              </a:rPr>
              <a:t>      believe humour to be superior to non-humour</a:t>
            </a:r>
          </a:p>
          <a:p>
            <a:pPr marL="0" indent="0">
              <a:lnSpc>
                <a:spcPct val="90000"/>
              </a:lnSpc>
              <a:buNone/>
            </a:pPr>
            <a:r>
              <a:rPr lang="en-GB" sz="1400" b="1">
                <a:solidFill>
                  <a:srgbClr val="FFFFFF"/>
                </a:solidFill>
              </a:rPr>
              <a:t>       in gaining attention (Weinberger &amp;Gulas, 1992). </a:t>
            </a:r>
          </a:p>
          <a:p>
            <a:pPr>
              <a:lnSpc>
                <a:spcPct val="90000"/>
              </a:lnSpc>
            </a:pPr>
            <a:r>
              <a:rPr lang="en-GB" sz="1400" b="1">
                <a:solidFill>
                  <a:srgbClr val="FFFFFF"/>
                </a:solidFill>
              </a:rPr>
              <a:t>Evidence to support this:</a:t>
            </a:r>
          </a:p>
          <a:p>
            <a:pPr>
              <a:lnSpc>
                <a:spcPct val="90000"/>
              </a:lnSpc>
            </a:pPr>
            <a:r>
              <a:rPr lang="en-GB" sz="1400" b="1">
                <a:solidFill>
                  <a:srgbClr val="FFFFFF"/>
                </a:solidFill>
              </a:rPr>
              <a:t>Madden &amp; Weinberger (1982) magazine adverts, Stuart &amp; Furse (1986) television adverts and Weinberger &amp; Campbell(1991) radio adverts all found humour to have positive effects on attention</a:t>
            </a:r>
            <a:r>
              <a:rPr lang="en-GB" sz="1400">
                <a:solidFill>
                  <a:srgbClr val="FFFFFF"/>
                </a:solidFill>
              </a:rPr>
              <a:t>. (Weinberger &amp; Gulas, 1992)</a:t>
            </a:r>
          </a:p>
        </p:txBody>
      </p:sp>
    </p:spTree>
    <p:extLst>
      <p:ext uri="{BB962C8B-B14F-4D97-AF65-F5344CB8AC3E}">
        <p14:creationId xmlns:p14="http://schemas.microsoft.com/office/powerpoint/2010/main" val="257310782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B2580-ED9C-41B9-B65C-BB50E4CEB662}"/>
              </a:ext>
            </a:extLst>
          </p:cNvPr>
          <p:cNvSpPr>
            <a:spLocks noGrp="1"/>
          </p:cNvSpPr>
          <p:nvPr>
            <p:ph type="title"/>
          </p:nvPr>
        </p:nvSpPr>
        <p:spPr>
          <a:xfrm>
            <a:off x="646112" y="452718"/>
            <a:ext cx="5068888" cy="647420"/>
          </a:xfrm>
        </p:spPr>
        <p:txBody>
          <a:bodyPr/>
          <a:lstStyle/>
          <a:p>
            <a:r>
              <a:rPr lang="en-GB" dirty="0"/>
              <a:t>Intro continued….</a:t>
            </a:r>
          </a:p>
        </p:txBody>
      </p:sp>
      <p:sp>
        <p:nvSpPr>
          <p:cNvPr id="3" name="Content Placeholder 2">
            <a:extLst>
              <a:ext uri="{FF2B5EF4-FFF2-40B4-BE49-F238E27FC236}">
                <a16:creationId xmlns:a16="http://schemas.microsoft.com/office/drawing/2014/main" id="{5608B567-2C9D-4633-ADB1-DC8F34F15CDB}"/>
              </a:ext>
            </a:extLst>
          </p:cNvPr>
          <p:cNvSpPr>
            <a:spLocks noGrp="1"/>
          </p:cNvSpPr>
          <p:nvPr>
            <p:ph idx="1"/>
          </p:nvPr>
        </p:nvSpPr>
        <p:spPr>
          <a:xfrm>
            <a:off x="1103312" y="1328738"/>
            <a:ext cx="8946541" cy="4919661"/>
          </a:xfrm>
        </p:spPr>
        <p:txBody>
          <a:bodyPr>
            <a:normAutofit fontScale="92500" lnSpcReduction="10000"/>
          </a:bodyPr>
          <a:lstStyle/>
          <a:p>
            <a:r>
              <a:rPr lang="en-GB" b="1" dirty="0"/>
              <a:t>Speck (1987)</a:t>
            </a:r>
          </a:p>
          <a:p>
            <a:r>
              <a:rPr lang="en-GB" dirty="0"/>
              <a:t>Used four attention measures ; initial attention, sustained attention, projected attention and overall attention in a lab experiment and found that humorous adverts outperformed non-humour adverts across all four measures (Weinberger &amp; Gulas, 1992).</a:t>
            </a:r>
          </a:p>
          <a:p>
            <a:r>
              <a:rPr lang="en-GB" sz="3200" b="1" u="sng" dirty="0"/>
              <a:t>Theories</a:t>
            </a:r>
            <a:r>
              <a:rPr lang="en-GB" sz="3200" b="1" dirty="0"/>
              <a:t> </a:t>
            </a:r>
          </a:p>
          <a:p>
            <a:r>
              <a:rPr lang="en-GB" b="1" dirty="0"/>
              <a:t>McGuire's (1968) informational processing </a:t>
            </a:r>
          </a:p>
          <a:p>
            <a:pPr marL="0" indent="0">
              <a:buNone/>
            </a:pPr>
            <a:r>
              <a:rPr lang="en-GB" b="1" dirty="0"/>
              <a:t>analysis of attitude change, suggests </a:t>
            </a:r>
          </a:p>
          <a:p>
            <a:pPr marL="0" indent="0">
              <a:buNone/>
            </a:pPr>
            <a:r>
              <a:rPr lang="en-GB" b="1" dirty="0"/>
              <a:t>that enhanced attention leads to extensive</a:t>
            </a:r>
          </a:p>
          <a:p>
            <a:pPr marL="0" indent="0">
              <a:buNone/>
            </a:pPr>
            <a:r>
              <a:rPr lang="en-GB" b="1" dirty="0"/>
              <a:t>processing.  </a:t>
            </a:r>
          </a:p>
          <a:p>
            <a:pPr marL="0" indent="0">
              <a:buNone/>
            </a:pPr>
            <a:r>
              <a:rPr lang="en-GB" b="1" dirty="0"/>
              <a:t>Each step is dependent on the previous one</a:t>
            </a:r>
          </a:p>
          <a:p>
            <a:pPr marL="0" indent="0">
              <a:buNone/>
            </a:pPr>
            <a:r>
              <a:rPr lang="en-GB" b="1" dirty="0"/>
              <a:t>To achieve attitude change. </a:t>
            </a:r>
          </a:p>
          <a:p>
            <a:pPr marL="0" indent="0">
              <a:buNone/>
            </a:pPr>
            <a:r>
              <a:rPr lang="en-GB" sz="1500" b="1" dirty="0"/>
              <a:t>(Lammers et al.,1983).</a:t>
            </a:r>
          </a:p>
          <a:p>
            <a:endParaRPr lang="en-GB" dirty="0"/>
          </a:p>
        </p:txBody>
      </p:sp>
      <p:graphicFrame>
        <p:nvGraphicFramePr>
          <p:cNvPr id="4" name="Diagram 3">
            <a:extLst>
              <a:ext uri="{FF2B5EF4-FFF2-40B4-BE49-F238E27FC236}">
                <a16:creationId xmlns:a16="http://schemas.microsoft.com/office/drawing/2014/main" id="{AC3967AB-5563-476B-BF6E-4BAFE712E19E}"/>
              </a:ext>
            </a:extLst>
          </p:cNvPr>
          <p:cNvGraphicFramePr/>
          <p:nvPr>
            <p:extLst>
              <p:ext uri="{D42A27DB-BD31-4B8C-83A1-F6EECF244321}">
                <p14:modId xmlns:p14="http://schemas.microsoft.com/office/powerpoint/2010/main" val="3617576574"/>
              </p:ext>
            </p:extLst>
          </p:nvPr>
        </p:nvGraphicFramePr>
        <p:xfrm>
          <a:off x="6858000" y="3429000"/>
          <a:ext cx="4747846" cy="3429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8871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2" name="Freeform 7">
            <a:extLst>
              <a:ext uri="{FF2B5EF4-FFF2-40B4-BE49-F238E27FC236}">
                <a16:creationId xmlns:a16="http://schemas.microsoft.com/office/drawing/2014/main" id="{D80CFA21-AB7C-4BEB-9BFF-05764FBBF3C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dirty="0">
              <a:solidFill>
                <a:schemeClr val="tx1"/>
              </a:solidFill>
            </a:endParaRPr>
          </a:p>
        </p:txBody>
      </p:sp>
      <p:sp>
        <p:nvSpPr>
          <p:cNvPr id="14" name="Freeform: Shape 13">
            <a:extLst>
              <a:ext uri="{FF2B5EF4-FFF2-40B4-BE49-F238E27FC236}">
                <a16:creationId xmlns:a16="http://schemas.microsoft.com/office/drawing/2014/main" id="{10B541F0-7F6E-402E-84D8-CF96EACA5FB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16" name="Rectangle 15">
            <a:extLst>
              <a:ext uri="{FF2B5EF4-FFF2-40B4-BE49-F238E27FC236}">
                <a16:creationId xmlns:a16="http://schemas.microsoft.com/office/drawing/2014/main" id="{12F7E335-851A-4CAE-B09F-E657819D460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89C76E0-F049-4F15-8F98-60E6615186EE}"/>
              </a:ext>
            </a:extLst>
          </p:cNvPr>
          <p:cNvSpPr>
            <a:spLocks noGrp="1"/>
          </p:cNvSpPr>
          <p:nvPr>
            <p:ph type="title"/>
          </p:nvPr>
        </p:nvSpPr>
        <p:spPr>
          <a:xfrm>
            <a:off x="648930" y="629267"/>
            <a:ext cx="9252154" cy="1016654"/>
          </a:xfrm>
        </p:spPr>
        <p:txBody>
          <a:bodyPr>
            <a:normAutofit/>
          </a:bodyPr>
          <a:lstStyle/>
          <a:p>
            <a:r>
              <a:rPr lang="en-GB" dirty="0">
                <a:solidFill>
                  <a:srgbClr val="EBEBEB"/>
                </a:solidFill>
              </a:rPr>
              <a:t>Theories </a:t>
            </a:r>
          </a:p>
        </p:txBody>
      </p:sp>
      <p:graphicFrame>
        <p:nvGraphicFramePr>
          <p:cNvPr id="5" name="Content Placeholder 2">
            <a:extLst>
              <a:ext uri="{FF2B5EF4-FFF2-40B4-BE49-F238E27FC236}">
                <a16:creationId xmlns:a16="http://schemas.microsoft.com/office/drawing/2014/main" id="{304A2E60-A547-42BB-9BA9-219BDA8672CD}"/>
              </a:ext>
            </a:extLst>
          </p:cNvPr>
          <p:cNvGraphicFramePr>
            <a:graphicFrameLocks noGrp="1"/>
          </p:cNvGraphicFramePr>
          <p:nvPr>
            <p:ph idx="1"/>
            <p:extLst>
              <p:ext uri="{D42A27DB-BD31-4B8C-83A1-F6EECF244321}">
                <p14:modId xmlns:p14="http://schemas.microsoft.com/office/powerpoint/2010/main" val="2988870716"/>
              </p:ext>
            </p:extLst>
          </p:nvPr>
        </p:nvGraphicFramePr>
        <p:xfrm>
          <a:off x="648314" y="2286162"/>
          <a:ext cx="10895986" cy="37260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900019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78424C-6FD0-41F8-9CAA-5DC19C42359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DD136760-57DC-4301-8BEA-B71AD2D1390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C99B912D-1E4B-42AF-A2BE-CFEFEC916E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11">
            <a:extLst>
              <a:ext uri="{FF2B5EF4-FFF2-40B4-BE49-F238E27FC236}">
                <a16:creationId xmlns:a16="http://schemas.microsoft.com/office/drawing/2014/main" id="{BDC58DEA-1307-4F44-AD47-E613D8B76A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p:nvSpPr>
          <p:cNvPr id="2" name="Title 1">
            <a:extLst>
              <a:ext uri="{FF2B5EF4-FFF2-40B4-BE49-F238E27FC236}">
                <a16:creationId xmlns:a16="http://schemas.microsoft.com/office/drawing/2014/main" id="{1E090133-8133-4643-8689-7782131270AC}"/>
              </a:ext>
            </a:extLst>
          </p:cNvPr>
          <p:cNvSpPr>
            <a:spLocks noGrp="1"/>
          </p:cNvSpPr>
          <p:nvPr>
            <p:ph type="title"/>
          </p:nvPr>
        </p:nvSpPr>
        <p:spPr>
          <a:xfrm>
            <a:off x="643855" y="1447800"/>
            <a:ext cx="3108626" cy="4572000"/>
          </a:xfrm>
        </p:spPr>
        <p:txBody>
          <a:bodyPr anchor="ctr">
            <a:normAutofit/>
          </a:bodyPr>
          <a:lstStyle/>
          <a:p>
            <a:r>
              <a:rPr lang="en-GB" sz="3200" dirty="0">
                <a:solidFill>
                  <a:srgbClr val="F2F2F2"/>
                </a:solidFill>
              </a:rPr>
              <a:t>Theories….</a:t>
            </a:r>
          </a:p>
        </p:txBody>
      </p:sp>
      <p:graphicFrame>
        <p:nvGraphicFramePr>
          <p:cNvPr id="5" name="Content Placeholder 2">
            <a:extLst>
              <a:ext uri="{FF2B5EF4-FFF2-40B4-BE49-F238E27FC236}">
                <a16:creationId xmlns:a16="http://schemas.microsoft.com/office/drawing/2014/main" id="{38A8E404-7891-4053-BE82-522E95C48006}"/>
              </a:ext>
            </a:extLst>
          </p:cNvPr>
          <p:cNvGraphicFramePr>
            <a:graphicFrameLocks noGrp="1"/>
          </p:cNvGraphicFramePr>
          <p:nvPr>
            <p:ph idx="1"/>
            <p:extLst>
              <p:ext uri="{D42A27DB-BD31-4B8C-83A1-F6EECF244321}">
                <p14:modId xmlns:p14="http://schemas.microsoft.com/office/powerpoint/2010/main" val="841986482"/>
              </p:ext>
            </p:extLst>
          </p:nvPr>
        </p:nvGraphicFramePr>
        <p:xfrm>
          <a:off x="5048250" y="1142999"/>
          <a:ext cx="6496050" cy="5286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482558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6C45DD6-BA42-4EA0-AF9E-C81DE1ECF90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9" name="Picture 8">
            <a:extLst>
              <a:ext uri="{FF2B5EF4-FFF2-40B4-BE49-F238E27FC236}">
                <a16:creationId xmlns:a16="http://schemas.microsoft.com/office/drawing/2014/main" id="{F474A80D-29C8-494D-BEE0-D79FA722903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10">
            <a:extLst>
              <a:ext uri="{FF2B5EF4-FFF2-40B4-BE49-F238E27FC236}">
                <a16:creationId xmlns:a16="http://schemas.microsoft.com/office/drawing/2014/main" id="{950CCF8C-29A5-4141-9D12-F9212C06EB8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1" name="Picture 12">
            <a:extLst>
              <a:ext uri="{FF2B5EF4-FFF2-40B4-BE49-F238E27FC236}">
                <a16:creationId xmlns:a16="http://schemas.microsoft.com/office/drawing/2014/main" id="{D951E412-8C68-4E8B-911F-9108B7A899B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2" name="Picture 14">
            <a:extLst>
              <a:ext uri="{FF2B5EF4-FFF2-40B4-BE49-F238E27FC236}">
                <a16:creationId xmlns:a16="http://schemas.microsoft.com/office/drawing/2014/main" id="{D1BD14C7-E62D-4C0A-9C22-0041DF060C0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3" name="Rectangle 16">
            <a:extLst>
              <a:ext uri="{FF2B5EF4-FFF2-40B4-BE49-F238E27FC236}">
                <a16:creationId xmlns:a16="http://schemas.microsoft.com/office/drawing/2014/main" id="{C9323E5E-88BB-46A1-92B3-A7FFC8E0EDE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4" name="Rectangle 18">
            <a:extLst>
              <a:ext uri="{FF2B5EF4-FFF2-40B4-BE49-F238E27FC236}">
                <a16:creationId xmlns:a16="http://schemas.microsoft.com/office/drawing/2014/main" id="{74CD14DB-BB81-479F-A1FC-1C75640E9F8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5" name="Rectangle 20">
            <a:extLst>
              <a:ext uri="{FF2B5EF4-FFF2-40B4-BE49-F238E27FC236}">
                <a16:creationId xmlns:a16="http://schemas.microsoft.com/office/drawing/2014/main" id="{C943A91B-7CA7-4592-A975-73B1BF8C4C7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Freeform 7">
            <a:extLst>
              <a:ext uri="{FF2B5EF4-FFF2-40B4-BE49-F238E27FC236}">
                <a16:creationId xmlns:a16="http://schemas.microsoft.com/office/drawing/2014/main" id="{EC471314-E46A-414B-8D91-74880E84F1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37" name="Freeform: Shape 24">
            <a:extLst>
              <a:ext uri="{FF2B5EF4-FFF2-40B4-BE49-F238E27FC236}">
                <a16:creationId xmlns:a16="http://schemas.microsoft.com/office/drawing/2014/main" id="{6A681326-1C9D-44A3-A627-3871BDAE412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extBox 1">
            <a:extLst>
              <a:ext uri="{FF2B5EF4-FFF2-40B4-BE49-F238E27FC236}">
                <a16:creationId xmlns:a16="http://schemas.microsoft.com/office/drawing/2014/main" id="{6C6DDCD6-CEB2-4EAA-8119-115A68413B4E}"/>
              </a:ext>
            </a:extLst>
          </p:cNvPr>
          <p:cNvSpPr txBox="1"/>
          <p:nvPr/>
        </p:nvSpPr>
        <p:spPr>
          <a:xfrm>
            <a:off x="300038" y="2014538"/>
            <a:ext cx="11601450" cy="4843462"/>
          </a:xfrm>
          <a:prstGeom prst="rect">
            <a:avLst/>
          </a:prstGeom>
        </p:spPr>
        <p:txBody>
          <a:bodyPr vert="horz" lIns="91440" tIns="45720" rIns="91440" bIns="45720" rtlCol="0">
            <a:noAutofit/>
          </a:bodyPr>
          <a:lstStyle/>
          <a:p>
            <a:pPr>
              <a:lnSpc>
                <a:spcPct val="90000"/>
              </a:lnSpc>
              <a:spcBef>
                <a:spcPts val="1000"/>
              </a:spcBef>
              <a:buClr>
                <a:schemeClr val="bg2">
                  <a:lumMod val="40000"/>
                  <a:lumOff val="60000"/>
                </a:schemeClr>
              </a:buClr>
              <a:buSzPct val="80000"/>
              <a:buFont typeface="Wingdings 3" charset="2"/>
              <a:buChar char=""/>
            </a:pPr>
            <a:r>
              <a:rPr lang="en-US" sz="2800" b="1" dirty="0">
                <a:latin typeface="+mj-lt"/>
                <a:ea typeface="+mj-ea"/>
                <a:cs typeface="+mj-cs"/>
              </a:rPr>
              <a:t>Speck (1987);</a:t>
            </a:r>
          </a:p>
          <a:p>
            <a:pPr>
              <a:lnSpc>
                <a:spcPct val="90000"/>
              </a:lnSpc>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2000" dirty="0">
                <a:latin typeface="+mj-lt"/>
                <a:ea typeface="+mj-ea"/>
                <a:cs typeface="+mj-cs"/>
              </a:rPr>
              <a:t>Found during a study investigating the effects of humour in advertising found that 3 out of 5 humour adverts increased 2 measures of persuasion: intent to purchase and change of perceived product quality</a:t>
            </a:r>
            <a:r>
              <a:rPr lang="en-US" dirty="0">
                <a:latin typeface="+mj-lt"/>
                <a:ea typeface="+mj-ea"/>
                <a:cs typeface="+mj-cs"/>
              </a:rPr>
              <a:t>.</a:t>
            </a:r>
          </a:p>
          <a:p>
            <a:pPr>
              <a:lnSpc>
                <a:spcPct val="90000"/>
              </a:lnSpc>
              <a:spcBef>
                <a:spcPts val="1000"/>
              </a:spcBef>
              <a:buClr>
                <a:schemeClr val="bg2">
                  <a:lumMod val="40000"/>
                  <a:lumOff val="60000"/>
                </a:schemeClr>
              </a:buClr>
              <a:buSzPct val="80000"/>
            </a:pPr>
            <a:r>
              <a:rPr lang="en-US" dirty="0">
                <a:latin typeface="+mj-lt"/>
                <a:ea typeface="+mj-ea"/>
                <a:cs typeface="+mj-cs"/>
              </a:rPr>
              <a:t>   </a:t>
            </a:r>
          </a:p>
          <a:p>
            <a:pPr>
              <a:lnSpc>
                <a:spcPct val="90000"/>
              </a:lnSpc>
              <a:spcBef>
                <a:spcPts val="1000"/>
              </a:spcBef>
              <a:buClr>
                <a:schemeClr val="bg2">
                  <a:lumMod val="40000"/>
                  <a:lumOff val="60000"/>
                </a:schemeClr>
              </a:buClr>
              <a:buSzPct val="80000"/>
            </a:pPr>
            <a:r>
              <a:rPr lang="en-US" b="1" dirty="0">
                <a:latin typeface="+mj-lt"/>
                <a:ea typeface="+mj-ea"/>
                <a:cs typeface="+mj-cs"/>
              </a:rPr>
              <a:t>   </a:t>
            </a:r>
            <a:r>
              <a:rPr lang="en-US" sz="2800" b="1" dirty="0">
                <a:latin typeface="+mj-lt"/>
                <a:ea typeface="+mj-ea"/>
                <a:cs typeface="+mj-cs"/>
              </a:rPr>
              <a:t>Brooker (1981</a:t>
            </a:r>
            <a:r>
              <a:rPr lang="en-US" sz="2800" dirty="0">
                <a:latin typeface="+mj-lt"/>
                <a:ea typeface="+mj-ea"/>
                <a:cs typeface="+mj-cs"/>
              </a:rPr>
              <a:t>) </a:t>
            </a:r>
          </a:p>
          <a:p>
            <a:pPr>
              <a:lnSpc>
                <a:spcPct val="90000"/>
              </a:lnSpc>
              <a:spcBef>
                <a:spcPts val="1000"/>
              </a:spcBef>
              <a:buClr>
                <a:schemeClr val="bg2">
                  <a:lumMod val="40000"/>
                  <a:lumOff val="60000"/>
                </a:schemeClr>
              </a:buClr>
              <a:buSzPct val="80000"/>
              <a:buFont typeface="Wingdings 3" charset="2"/>
              <a:buChar char=""/>
            </a:pPr>
            <a:r>
              <a:rPr lang="en-US" dirty="0">
                <a:latin typeface="+mj-lt"/>
                <a:ea typeface="+mj-ea"/>
                <a:cs typeface="+mj-cs"/>
              </a:rPr>
              <a:t>Compared humor and fear and found humorous appeal to be more persuasive than fear.</a:t>
            </a:r>
          </a:p>
          <a:p>
            <a:pPr>
              <a:lnSpc>
                <a:spcPct val="90000"/>
              </a:lnSpc>
              <a:spcBef>
                <a:spcPts val="1000"/>
              </a:spcBef>
              <a:buClr>
                <a:schemeClr val="bg2">
                  <a:lumMod val="40000"/>
                  <a:lumOff val="60000"/>
                </a:schemeClr>
              </a:buClr>
              <a:buSzPct val="80000"/>
            </a:pPr>
            <a:endParaRPr lang="en-US" dirty="0">
              <a:latin typeface="+mj-lt"/>
              <a:ea typeface="+mj-ea"/>
              <a:cs typeface="+mj-cs"/>
            </a:endParaRPr>
          </a:p>
          <a:p>
            <a:pPr>
              <a:lnSpc>
                <a:spcPct val="90000"/>
              </a:lnSpc>
              <a:spcBef>
                <a:spcPts val="1000"/>
              </a:spcBef>
              <a:buClr>
                <a:schemeClr val="bg2">
                  <a:lumMod val="40000"/>
                  <a:lumOff val="60000"/>
                </a:schemeClr>
              </a:buClr>
              <a:buSzPct val="80000"/>
            </a:pPr>
            <a:r>
              <a:rPr lang="en-US" dirty="0">
                <a:latin typeface="+mj-lt"/>
                <a:ea typeface="+mj-ea"/>
                <a:cs typeface="+mj-cs"/>
              </a:rPr>
              <a:t>    </a:t>
            </a:r>
            <a:r>
              <a:rPr lang="en-US" sz="2400" b="1" dirty="0">
                <a:latin typeface="+mj-lt"/>
                <a:ea typeface="+mj-ea"/>
                <a:cs typeface="+mj-cs"/>
              </a:rPr>
              <a:t>It is not enough to say that humour gains attention and enhances processing so therefore it will impact on an individuals judgement. Judgments rely not only on processing amounts but on evaluative implications </a:t>
            </a:r>
            <a:r>
              <a:rPr lang="en-US" sz="1600" dirty="0">
                <a:latin typeface="+mj-lt"/>
                <a:ea typeface="+mj-ea"/>
                <a:cs typeface="+mj-cs"/>
              </a:rPr>
              <a:t>(Chattopadhyay &amp; Basu,1990).</a:t>
            </a:r>
          </a:p>
        </p:txBody>
      </p:sp>
    </p:spTree>
    <p:extLst>
      <p:ext uri="{BB962C8B-B14F-4D97-AF65-F5344CB8AC3E}">
        <p14:creationId xmlns:p14="http://schemas.microsoft.com/office/powerpoint/2010/main" val="199561703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52BEFF1-896C-45B1-B02C-96A6A1BC38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5" name="Freeform 36">
            <a:extLst>
              <a:ext uri="{FF2B5EF4-FFF2-40B4-BE49-F238E27FC236}">
                <a16:creationId xmlns:a16="http://schemas.microsoft.com/office/drawing/2014/main" id="{BB237A14-61B1-4C00-A670-5D8D68A8668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alpha val="20000"/>
            </a:schemeClr>
          </a:solidFill>
          <a:ln>
            <a:noFill/>
          </a:ln>
        </p:spPr>
        <p:txBody>
          <a:bodyPr rtlCol="0" anchor="ctr"/>
          <a:lstStyle/>
          <a:p>
            <a:pPr algn="ctr"/>
            <a:endParaRPr lang="en-US" dirty="0"/>
          </a:p>
        </p:txBody>
      </p:sp>
      <p:sp>
        <p:nvSpPr>
          <p:cNvPr id="26" name="Rectangle 11">
            <a:extLst>
              <a:ext uri="{FF2B5EF4-FFF2-40B4-BE49-F238E27FC236}">
                <a16:creationId xmlns:a16="http://schemas.microsoft.com/office/drawing/2014/main" id="{0BA768A8-4FED-4ED8-9E46-6BE72188ECD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7" name="Freeform: Shape 13">
            <a:extLst>
              <a:ext uri="{FF2B5EF4-FFF2-40B4-BE49-F238E27FC236}">
                <a16:creationId xmlns:a16="http://schemas.microsoft.com/office/drawing/2014/main" id="{8598F259-6F54-47A3-8D13-1603D786A3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103750-A4EE-4E6D-B1B3-6A4F9EB5983B}"/>
              </a:ext>
            </a:extLst>
          </p:cNvPr>
          <p:cNvSpPr>
            <a:spLocks noGrp="1"/>
          </p:cNvSpPr>
          <p:nvPr>
            <p:ph type="title"/>
          </p:nvPr>
        </p:nvSpPr>
        <p:spPr>
          <a:xfrm>
            <a:off x="653143" y="1645920"/>
            <a:ext cx="3522879" cy="4470821"/>
          </a:xfrm>
        </p:spPr>
        <p:txBody>
          <a:bodyPr>
            <a:normAutofit/>
          </a:bodyPr>
          <a:lstStyle/>
          <a:p>
            <a:pPr algn="r"/>
            <a:r>
              <a:rPr lang="en-GB" i="1" u="sng" dirty="0"/>
              <a:t>Prior product attitude.</a:t>
            </a:r>
          </a:p>
        </p:txBody>
      </p:sp>
      <p:sp>
        <p:nvSpPr>
          <p:cNvPr id="3" name="Content Placeholder 2">
            <a:extLst>
              <a:ext uri="{FF2B5EF4-FFF2-40B4-BE49-F238E27FC236}">
                <a16:creationId xmlns:a16="http://schemas.microsoft.com/office/drawing/2014/main" id="{654FD627-E24B-4E56-908E-2DFF9B5F1B26}"/>
              </a:ext>
            </a:extLst>
          </p:cNvPr>
          <p:cNvSpPr>
            <a:spLocks noGrp="1"/>
          </p:cNvSpPr>
          <p:nvPr>
            <p:ph idx="1"/>
          </p:nvPr>
        </p:nvSpPr>
        <p:spPr>
          <a:xfrm>
            <a:off x="5204109" y="1143000"/>
            <a:ext cx="5919503" cy="4973742"/>
          </a:xfrm>
        </p:spPr>
        <p:txBody>
          <a:bodyPr>
            <a:noAutofit/>
          </a:bodyPr>
          <a:lstStyle/>
          <a:p>
            <a:pPr marL="0" indent="0">
              <a:lnSpc>
                <a:spcPct val="90000"/>
              </a:lnSpc>
              <a:buNone/>
            </a:pPr>
            <a:r>
              <a:rPr lang="en-GB" sz="1800" dirty="0">
                <a:solidFill>
                  <a:schemeClr val="bg1"/>
                </a:solidFill>
              </a:rPr>
              <a:t>One determinant of evaluative direction is prior judgement, knowledge and use of the product. </a:t>
            </a:r>
          </a:p>
          <a:p>
            <a:pPr>
              <a:lnSpc>
                <a:spcPct val="90000"/>
              </a:lnSpc>
            </a:pPr>
            <a:r>
              <a:rPr lang="en-GB" sz="1800" dirty="0">
                <a:solidFill>
                  <a:schemeClr val="bg1"/>
                </a:solidFill>
              </a:rPr>
              <a:t>Those who already favour the product will respond more positively to humour adverts than those who have not used or do not like the product.</a:t>
            </a:r>
          </a:p>
          <a:p>
            <a:pPr>
              <a:lnSpc>
                <a:spcPct val="90000"/>
              </a:lnSpc>
            </a:pPr>
            <a:r>
              <a:rPr lang="en-GB" sz="1800" dirty="0">
                <a:solidFill>
                  <a:schemeClr val="bg1"/>
                </a:solidFill>
              </a:rPr>
              <a:t>Chattopadhay &amp; Basu (1990)</a:t>
            </a:r>
          </a:p>
          <a:p>
            <a:pPr marL="0" indent="0">
              <a:lnSpc>
                <a:spcPct val="90000"/>
              </a:lnSpc>
              <a:buNone/>
            </a:pPr>
            <a:r>
              <a:rPr lang="en-GB" sz="1800" dirty="0">
                <a:solidFill>
                  <a:schemeClr val="bg1"/>
                </a:solidFill>
              </a:rPr>
              <a:t>              Compared humour against non</a:t>
            </a:r>
          </a:p>
          <a:p>
            <a:pPr marL="0" indent="0">
              <a:lnSpc>
                <a:spcPct val="90000"/>
              </a:lnSpc>
              <a:buNone/>
            </a:pPr>
            <a:r>
              <a:rPr lang="en-GB" sz="1800" dirty="0">
                <a:solidFill>
                  <a:schemeClr val="bg1"/>
                </a:solidFill>
              </a:rPr>
              <a:t>              humour.</a:t>
            </a:r>
          </a:p>
          <a:p>
            <a:pPr marL="0" indent="0">
              <a:lnSpc>
                <a:spcPct val="90000"/>
              </a:lnSpc>
              <a:buNone/>
            </a:pPr>
            <a:r>
              <a:rPr lang="en-GB" sz="1800" dirty="0">
                <a:solidFill>
                  <a:schemeClr val="bg1"/>
                </a:solidFill>
              </a:rPr>
              <a:t>              Investigated effect based on prior</a:t>
            </a:r>
          </a:p>
          <a:p>
            <a:pPr marL="0" indent="0">
              <a:lnSpc>
                <a:spcPct val="90000"/>
              </a:lnSpc>
              <a:buNone/>
            </a:pPr>
            <a:r>
              <a:rPr lang="en-GB" sz="1800" dirty="0">
                <a:solidFill>
                  <a:schemeClr val="bg1"/>
                </a:solidFill>
              </a:rPr>
              <a:t>              brand attitude.</a:t>
            </a:r>
          </a:p>
          <a:p>
            <a:pPr marL="0" indent="0">
              <a:lnSpc>
                <a:spcPct val="90000"/>
              </a:lnSpc>
              <a:buNone/>
            </a:pPr>
            <a:r>
              <a:rPr lang="en-GB" sz="1800" dirty="0">
                <a:solidFill>
                  <a:schemeClr val="bg1"/>
                </a:solidFill>
              </a:rPr>
              <a:t>              Found that those with prior brand</a:t>
            </a:r>
          </a:p>
          <a:p>
            <a:pPr marL="0" indent="0">
              <a:lnSpc>
                <a:spcPct val="90000"/>
              </a:lnSpc>
              <a:buNone/>
            </a:pPr>
            <a:r>
              <a:rPr lang="en-GB" sz="1800" dirty="0">
                <a:solidFill>
                  <a:schemeClr val="bg1"/>
                </a:solidFill>
              </a:rPr>
              <a:t>              knowledge were significantly more</a:t>
            </a:r>
          </a:p>
          <a:p>
            <a:pPr marL="0" indent="0">
              <a:lnSpc>
                <a:spcPct val="90000"/>
              </a:lnSpc>
              <a:buNone/>
            </a:pPr>
            <a:r>
              <a:rPr lang="en-GB" sz="1800" dirty="0">
                <a:solidFill>
                  <a:schemeClr val="bg1"/>
                </a:solidFill>
              </a:rPr>
              <a:t>              persuaded to purchase than those with</a:t>
            </a:r>
          </a:p>
          <a:p>
            <a:pPr marL="0" indent="0">
              <a:lnSpc>
                <a:spcPct val="90000"/>
              </a:lnSpc>
              <a:buNone/>
            </a:pPr>
            <a:r>
              <a:rPr lang="en-GB" sz="1800" dirty="0">
                <a:solidFill>
                  <a:schemeClr val="bg1"/>
                </a:solidFill>
              </a:rPr>
              <a:t>              none.</a:t>
            </a:r>
          </a:p>
          <a:p>
            <a:pPr marL="0" indent="0">
              <a:lnSpc>
                <a:spcPct val="90000"/>
              </a:lnSpc>
              <a:buNone/>
            </a:pPr>
            <a:r>
              <a:rPr lang="en-GB" sz="1800" dirty="0">
                <a:solidFill>
                  <a:schemeClr val="bg1"/>
                </a:solidFill>
              </a:rPr>
              <a:t>                </a:t>
            </a:r>
          </a:p>
        </p:txBody>
      </p:sp>
    </p:spTree>
    <p:extLst>
      <p:ext uri="{BB962C8B-B14F-4D97-AF65-F5344CB8AC3E}">
        <p14:creationId xmlns:p14="http://schemas.microsoft.com/office/powerpoint/2010/main" val="3960326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52BEFF1-896C-45B1-B02C-96A6A1BC38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2" name="Freeform 36">
            <a:extLst>
              <a:ext uri="{FF2B5EF4-FFF2-40B4-BE49-F238E27FC236}">
                <a16:creationId xmlns:a16="http://schemas.microsoft.com/office/drawing/2014/main" id="{BB237A14-61B1-4C00-A670-5D8D68A8668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alpha val="20000"/>
            </a:schemeClr>
          </a:solidFill>
          <a:ln>
            <a:noFill/>
          </a:ln>
        </p:spPr>
        <p:txBody>
          <a:bodyPr rtlCol="0" anchor="ctr"/>
          <a:lstStyle/>
          <a:p>
            <a:pPr algn="ctr"/>
            <a:endParaRPr lang="en-US" dirty="0"/>
          </a:p>
        </p:txBody>
      </p:sp>
      <p:sp>
        <p:nvSpPr>
          <p:cNvPr id="14" name="Rectangle 13">
            <a:extLst>
              <a:ext uri="{FF2B5EF4-FFF2-40B4-BE49-F238E27FC236}">
                <a16:creationId xmlns:a16="http://schemas.microsoft.com/office/drawing/2014/main" id="{0BA768A8-4FED-4ED8-9E46-6BE72188ECD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6" name="Freeform: Shape 15">
            <a:extLst>
              <a:ext uri="{FF2B5EF4-FFF2-40B4-BE49-F238E27FC236}">
                <a16:creationId xmlns:a16="http://schemas.microsoft.com/office/drawing/2014/main" id="{8598F259-6F54-47A3-8D13-1603D786A3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4A3A3587-0356-4E64-AA58-05B5D34CA7F0}"/>
              </a:ext>
            </a:extLst>
          </p:cNvPr>
          <p:cNvSpPr>
            <a:spLocks noGrp="1"/>
          </p:cNvSpPr>
          <p:nvPr>
            <p:ph type="title"/>
          </p:nvPr>
        </p:nvSpPr>
        <p:spPr>
          <a:xfrm>
            <a:off x="653143" y="1645920"/>
            <a:ext cx="3522879" cy="4470821"/>
          </a:xfrm>
        </p:spPr>
        <p:txBody>
          <a:bodyPr>
            <a:normAutofit/>
          </a:bodyPr>
          <a:lstStyle/>
          <a:p>
            <a:pPr algn="r"/>
            <a:r>
              <a:rPr lang="en-GB" dirty="0"/>
              <a:t>Gender</a:t>
            </a:r>
          </a:p>
        </p:txBody>
      </p:sp>
      <p:sp>
        <p:nvSpPr>
          <p:cNvPr id="5" name="Content Placeholder 4">
            <a:extLst>
              <a:ext uri="{FF2B5EF4-FFF2-40B4-BE49-F238E27FC236}">
                <a16:creationId xmlns:a16="http://schemas.microsoft.com/office/drawing/2014/main" id="{5119E5BC-D2FE-4369-BB0E-B58EADC104AC}"/>
              </a:ext>
            </a:extLst>
          </p:cNvPr>
          <p:cNvSpPr>
            <a:spLocks noGrp="1"/>
          </p:cNvSpPr>
          <p:nvPr>
            <p:ph idx="1"/>
          </p:nvPr>
        </p:nvSpPr>
        <p:spPr>
          <a:xfrm>
            <a:off x="5534423" y="1143001"/>
            <a:ext cx="5919503" cy="5715000"/>
          </a:xfrm>
        </p:spPr>
        <p:txBody>
          <a:bodyPr>
            <a:normAutofit/>
          </a:bodyPr>
          <a:lstStyle/>
          <a:p>
            <a:pPr>
              <a:lnSpc>
                <a:spcPct val="90000"/>
              </a:lnSpc>
            </a:pPr>
            <a:r>
              <a:rPr lang="en-GB" sz="1800" dirty="0">
                <a:solidFill>
                  <a:schemeClr val="bg1"/>
                </a:solidFill>
              </a:rPr>
              <a:t>Another determinant to consider is gender. Research has shown that there are gender differences in response to humour.</a:t>
            </a:r>
          </a:p>
          <a:p>
            <a:pPr marL="0" indent="0">
              <a:lnSpc>
                <a:spcPct val="90000"/>
              </a:lnSpc>
              <a:buNone/>
            </a:pPr>
            <a:endParaRPr lang="en-GB" sz="1800" dirty="0">
              <a:solidFill>
                <a:schemeClr val="bg1"/>
              </a:solidFill>
            </a:endParaRPr>
          </a:p>
          <a:p>
            <a:pPr>
              <a:lnSpc>
                <a:spcPct val="90000"/>
              </a:lnSpc>
            </a:pPr>
            <a:r>
              <a:rPr lang="en-GB" sz="1800" dirty="0">
                <a:solidFill>
                  <a:schemeClr val="bg1"/>
                </a:solidFill>
              </a:rPr>
              <a:t>Cupchick &amp; Levertal ( 1974):</a:t>
            </a:r>
          </a:p>
          <a:p>
            <a:pPr marL="0" indent="0">
              <a:lnSpc>
                <a:spcPct val="90000"/>
              </a:lnSpc>
              <a:buNone/>
            </a:pPr>
            <a:r>
              <a:rPr lang="en-GB" sz="1800" dirty="0">
                <a:solidFill>
                  <a:schemeClr val="bg1"/>
                </a:solidFill>
              </a:rPr>
              <a:t>             found females to be significantly less</a:t>
            </a:r>
          </a:p>
          <a:p>
            <a:pPr marL="0" indent="0">
              <a:lnSpc>
                <a:spcPct val="90000"/>
              </a:lnSpc>
              <a:buNone/>
            </a:pPr>
            <a:r>
              <a:rPr lang="en-GB" sz="1800" dirty="0">
                <a:solidFill>
                  <a:schemeClr val="bg1"/>
                </a:solidFill>
              </a:rPr>
              <a:t>             positive than males  in self evaluation of</a:t>
            </a:r>
          </a:p>
          <a:p>
            <a:pPr marL="0" indent="0">
              <a:lnSpc>
                <a:spcPct val="90000"/>
              </a:lnSpc>
              <a:buNone/>
            </a:pPr>
            <a:r>
              <a:rPr lang="en-GB" sz="1800" dirty="0">
                <a:solidFill>
                  <a:schemeClr val="bg1"/>
                </a:solidFill>
              </a:rPr>
              <a:t>             humorous stimuli.</a:t>
            </a:r>
          </a:p>
          <a:p>
            <a:pPr>
              <a:lnSpc>
                <a:spcPct val="90000"/>
              </a:lnSpc>
              <a:buFont typeface="Wingdings" panose="05000000000000000000" pitchFamily="2" charset="2"/>
              <a:buChar char="Ø"/>
            </a:pPr>
            <a:r>
              <a:rPr lang="en-GB" sz="1800" dirty="0">
                <a:solidFill>
                  <a:schemeClr val="bg1"/>
                </a:solidFill>
              </a:rPr>
              <a:t>Sharma &amp; Coughlin ( 1979)</a:t>
            </a:r>
          </a:p>
          <a:p>
            <a:pPr marL="0" indent="0">
              <a:lnSpc>
                <a:spcPct val="90000"/>
              </a:lnSpc>
              <a:buNone/>
            </a:pPr>
            <a:r>
              <a:rPr lang="en-GB" sz="1800" dirty="0">
                <a:solidFill>
                  <a:schemeClr val="bg1"/>
                </a:solidFill>
              </a:rPr>
              <a:t>               reported than when exposed to a</a:t>
            </a:r>
          </a:p>
          <a:p>
            <a:pPr marL="0" indent="0">
              <a:lnSpc>
                <a:spcPct val="90000"/>
              </a:lnSpc>
              <a:buNone/>
            </a:pPr>
            <a:r>
              <a:rPr lang="en-GB" sz="1800" dirty="0">
                <a:solidFill>
                  <a:schemeClr val="bg1"/>
                </a:solidFill>
              </a:rPr>
              <a:t>               humorous Alka Seltzer advert, females said</a:t>
            </a:r>
          </a:p>
          <a:p>
            <a:pPr marL="0" indent="0">
              <a:lnSpc>
                <a:spcPct val="90000"/>
              </a:lnSpc>
              <a:buNone/>
            </a:pPr>
            <a:r>
              <a:rPr lang="en-GB" sz="1800" dirty="0">
                <a:solidFill>
                  <a:schemeClr val="bg1"/>
                </a:solidFill>
              </a:rPr>
              <a:t>               the humour detracted from the product</a:t>
            </a:r>
          </a:p>
          <a:p>
            <a:pPr marL="0" indent="0">
              <a:lnSpc>
                <a:spcPct val="90000"/>
              </a:lnSpc>
              <a:buNone/>
            </a:pPr>
            <a:r>
              <a:rPr lang="en-GB" sz="1800" dirty="0">
                <a:solidFill>
                  <a:schemeClr val="bg1"/>
                </a:solidFill>
              </a:rPr>
              <a:t>               rathe than added to it.</a:t>
            </a:r>
          </a:p>
          <a:p>
            <a:pPr marL="0" indent="0">
              <a:lnSpc>
                <a:spcPct val="90000"/>
              </a:lnSpc>
              <a:buNone/>
            </a:pPr>
            <a:r>
              <a:rPr lang="en-GB" sz="1800" dirty="0">
                <a:solidFill>
                  <a:schemeClr val="bg1"/>
                </a:solidFill>
              </a:rPr>
              <a:t>.</a:t>
            </a:r>
          </a:p>
          <a:p>
            <a:pPr>
              <a:lnSpc>
                <a:spcPct val="90000"/>
              </a:lnSpc>
            </a:pPr>
            <a:endParaRPr lang="en-GB" sz="1300" dirty="0">
              <a:solidFill>
                <a:schemeClr val="bg1"/>
              </a:solidFill>
            </a:endParaRPr>
          </a:p>
        </p:txBody>
      </p:sp>
    </p:spTree>
    <p:extLst>
      <p:ext uri="{BB962C8B-B14F-4D97-AF65-F5344CB8AC3E}">
        <p14:creationId xmlns:p14="http://schemas.microsoft.com/office/powerpoint/2010/main" val="2664324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C8A97-B524-48B9-8A80-462D2AB1C41E}"/>
              </a:ext>
            </a:extLst>
          </p:cNvPr>
          <p:cNvSpPr>
            <a:spLocks noGrp="1"/>
          </p:cNvSpPr>
          <p:nvPr>
            <p:ph type="title" idx="4294967295"/>
          </p:nvPr>
        </p:nvSpPr>
        <p:spPr>
          <a:xfrm>
            <a:off x="0" y="628650"/>
            <a:ext cx="9251950" cy="1017588"/>
          </a:xfrm>
        </p:spPr>
        <p:txBody>
          <a:bodyPr>
            <a:normAutofit/>
          </a:bodyPr>
          <a:lstStyle/>
          <a:p>
            <a:endParaRPr lang="en-GB" dirty="0">
              <a:solidFill>
                <a:srgbClr val="EBEBEB"/>
              </a:solidFill>
            </a:endParaRPr>
          </a:p>
        </p:txBody>
      </p:sp>
      <p:graphicFrame>
        <p:nvGraphicFramePr>
          <p:cNvPr id="5" name="Content Placeholder 2">
            <a:extLst>
              <a:ext uri="{FF2B5EF4-FFF2-40B4-BE49-F238E27FC236}">
                <a16:creationId xmlns:a16="http://schemas.microsoft.com/office/drawing/2014/main" id="{005BB062-3D5D-4281-ACD5-7B3E0844BEA4}"/>
              </a:ext>
            </a:extLst>
          </p:cNvPr>
          <p:cNvGraphicFramePr>
            <a:graphicFrameLocks noGrp="1"/>
          </p:cNvGraphicFramePr>
          <p:nvPr>
            <p:ph idx="4294967295"/>
            <p:extLst>
              <p:ext uri="{D42A27DB-BD31-4B8C-83A1-F6EECF244321}">
                <p14:modId xmlns:p14="http://schemas.microsoft.com/office/powerpoint/2010/main" val="1289589567"/>
              </p:ext>
            </p:extLst>
          </p:nvPr>
        </p:nvGraphicFramePr>
        <p:xfrm>
          <a:off x="100013" y="442913"/>
          <a:ext cx="11802738" cy="64150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099810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ABE6F9A3-300E-47F5-B41C-C8C5E758DE7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58" name="Rectangle 57">
            <a:extLst>
              <a:ext uri="{FF2B5EF4-FFF2-40B4-BE49-F238E27FC236}">
                <a16:creationId xmlns:a16="http://schemas.microsoft.com/office/drawing/2014/main" id="{61B4701B-39FE-43B8-86AA-D6B8789C22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60" name="Rounded Rectangle 9">
            <a:extLst>
              <a:ext uri="{FF2B5EF4-FFF2-40B4-BE49-F238E27FC236}">
                <a16:creationId xmlns:a16="http://schemas.microsoft.com/office/drawing/2014/main" id="{E9A7EF13-49FA-4355-971A-34B065F3502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Rectangle 61">
            <a:extLst>
              <a:ext uri="{FF2B5EF4-FFF2-40B4-BE49-F238E27FC236}">
                <a16:creationId xmlns:a16="http://schemas.microsoft.com/office/drawing/2014/main" id="{92CF3C3E-0F7B-4F0C-8EBD-BDD38E9C66F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789080D-1E34-453E-AD41-72CC51F75BE1}"/>
              </a:ext>
            </a:extLst>
          </p:cNvPr>
          <p:cNvSpPr>
            <a:spLocks noGrp="1"/>
          </p:cNvSpPr>
          <p:nvPr>
            <p:ph type="title"/>
          </p:nvPr>
        </p:nvSpPr>
        <p:spPr>
          <a:xfrm>
            <a:off x="648929" y="1063417"/>
            <a:ext cx="3505495" cy="4675396"/>
          </a:xfrm>
        </p:spPr>
        <p:txBody>
          <a:bodyPr anchor="ctr">
            <a:normAutofit/>
          </a:bodyPr>
          <a:lstStyle/>
          <a:p>
            <a:r>
              <a:rPr lang="en-GB" dirty="0">
                <a:solidFill>
                  <a:srgbClr val="F2F2F2"/>
                </a:solidFill>
              </a:rPr>
              <a:t>Rationale and aims.</a:t>
            </a:r>
          </a:p>
        </p:txBody>
      </p:sp>
      <p:graphicFrame>
        <p:nvGraphicFramePr>
          <p:cNvPr id="40" name="Content Placeholder 2">
            <a:extLst>
              <a:ext uri="{FF2B5EF4-FFF2-40B4-BE49-F238E27FC236}">
                <a16:creationId xmlns:a16="http://schemas.microsoft.com/office/drawing/2014/main" id="{3302109D-BF0B-48EC-9EBF-159870FA625A}"/>
              </a:ext>
            </a:extLst>
          </p:cNvPr>
          <p:cNvGraphicFramePr>
            <a:graphicFrameLocks noGrp="1"/>
          </p:cNvGraphicFramePr>
          <p:nvPr>
            <p:ph idx="1"/>
            <p:extLst>
              <p:ext uri="{D42A27DB-BD31-4B8C-83A1-F6EECF244321}">
                <p14:modId xmlns:p14="http://schemas.microsoft.com/office/powerpoint/2010/main" val="3143006431"/>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754770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3C366C-B026-4F3B-8722-9D9A19932E1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8" name="Freeform 7">
            <a:extLst>
              <a:ext uri="{FF2B5EF4-FFF2-40B4-BE49-F238E27FC236}">
                <a16:creationId xmlns:a16="http://schemas.microsoft.com/office/drawing/2014/main" id="{5738E886-9903-455B-9070-849A8137D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dirty="0">
              <a:solidFill>
                <a:schemeClr val="tx1"/>
              </a:solidFill>
            </a:endParaRPr>
          </a:p>
        </p:txBody>
      </p:sp>
      <p:sp useBgFill="1">
        <p:nvSpPr>
          <p:cNvPr id="19" name="Freeform: Shape 13">
            <a:extLst>
              <a:ext uri="{FF2B5EF4-FFF2-40B4-BE49-F238E27FC236}">
                <a16:creationId xmlns:a16="http://schemas.microsoft.com/office/drawing/2014/main" id="{8D39A6C1-9019-47C8-BA18-3E66D432165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7" name="Graphic 6">
            <a:extLst>
              <a:ext uri="{FF2B5EF4-FFF2-40B4-BE49-F238E27FC236}">
                <a16:creationId xmlns:a16="http://schemas.microsoft.com/office/drawing/2014/main" id="{562B9258-873B-4B83-A53E-6694CAC7E6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2566715"/>
            <a:ext cx="3130062" cy="3662018"/>
          </a:xfrm>
          <a:prstGeom prst="rect">
            <a:avLst/>
          </a:prstGeom>
          <a:effectLst/>
        </p:spPr>
      </p:pic>
      <p:sp>
        <p:nvSpPr>
          <p:cNvPr id="20" name="Rectangle 15">
            <a:extLst>
              <a:ext uri="{FF2B5EF4-FFF2-40B4-BE49-F238E27FC236}">
                <a16:creationId xmlns:a16="http://schemas.microsoft.com/office/drawing/2014/main" id="{4D400B69-2494-479E-8545-BBA72DFB423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2EA698E-F0AB-4268-AF3C-DA80AA79376E}"/>
              </a:ext>
            </a:extLst>
          </p:cNvPr>
          <p:cNvSpPr>
            <a:spLocks noGrp="1"/>
          </p:cNvSpPr>
          <p:nvPr>
            <p:ph type="title"/>
          </p:nvPr>
        </p:nvSpPr>
        <p:spPr>
          <a:xfrm>
            <a:off x="648930" y="629267"/>
            <a:ext cx="9252154" cy="825932"/>
          </a:xfrm>
        </p:spPr>
        <p:txBody>
          <a:bodyPr>
            <a:normAutofit/>
          </a:bodyPr>
          <a:lstStyle/>
          <a:p>
            <a:r>
              <a:rPr lang="en-GB" dirty="0">
                <a:solidFill>
                  <a:srgbClr val="EBEBEB"/>
                </a:solidFill>
              </a:rPr>
              <a:t>Methodology</a:t>
            </a:r>
          </a:p>
        </p:txBody>
      </p:sp>
      <p:sp>
        <p:nvSpPr>
          <p:cNvPr id="21" name="Content Placeholder 2">
            <a:extLst>
              <a:ext uri="{FF2B5EF4-FFF2-40B4-BE49-F238E27FC236}">
                <a16:creationId xmlns:a16="http://schemas.microsoft.com/office/drawing/2014/main" id="{EEE770DB-855F-417E-B7D1-29351C83139B}"/>
              </a:ext>
            </a:extLst>
          </p:cNvPr>
          <p:cNvSpPr>
            <a:spLocks noGrp="1"/>
          </p:cNvSpPr>
          <p:nvPr>
            <p:ph idx="1"/>
          </p:nvPr>
        </p:nvSpPr>
        <p:spPr>
          <a:xfrm>
            <a:off x="2954215" y="2275188"/>
            <a:ext cx="8895785" cy="4582811"/>
          </a:xfrm>
        </p:spPr>
        <p:txBody>
          <a:bodyPr>
            <a:normAutofit lnSpcReduction="10000"/>
          </a:bodyPr>
          <a:lstStyle/>
          <a:p>
            <a:pPr>
              <a:lnSpc>
                <a:spcPct val="90000"/>
              </a:lnSpc>
              <a:buFont typeface="Arial" panose="020B0604020202020204" pitchFamily="34" charset="0"/>
              <a:buChar char="•"/>
            </a:pPr>
            <a:r>
              <a:rPr lang="en-GB" sz="1600" b="1" dirty="0"/>
              <a:t>Design:</a:t>
            </a:r>
          </a:p>
          <a:p>
            <a:pPr marL="0" indent="0">
              <a:lnSpc>
                <a:spcPct val="90000"/>
              </a:lnSpc>
              <a:buNone/>
            </a:pPr>
            <a:r>
              <a:rPr lang="en-GB" sz="1600" dirty="0"/>
              <a:t>A between subjects design lab experiment.</a:t>
            </a:r>
          </a:p>
          <a:p>
            <a:pPr>
              <a:lnSpc>
                <a:spcPct val="90000"/>
              </a:lnSpc>
              <a:buFont typeface="Arial" panose="020B0604020202020204" pitchFamily="34" charset="0"/>
              <a:buChar char="•"/>
            </a:pPr>
            <a:r>
              <a:rPr lang="en-GB" sz="1600" b="1" dirty="0"/>
              <a:t>Participants </a:t>
            </a:r>
            <a:r>
              <a:rPr lang="en-GB" sz="1600" dirty="0"/>
              <a:t>: </a:t>
            </a:r>
          </a:p>
          <a:p>
            <a:pPr marL="0" indent="0">
              <a:lnSpc>
                <a:spcPct val="90000"/>
              </a:lnSpc>
              <a:buNone/>
            </a:pPr>
            <a:r>
              <a:rPr lang="en-GB" sz="1600" dirty="0"/>
              <a:t>An opportunity sample of 38 participants aged 18-45 (M-31). 17 male, 21 female.</a:t>
            </a:r>
          </a:p>
          <a:p>
            <a:pPr>
              <a:lnSpc>
                <a:spcPct val="90000"/>
              </a:lnSpc>
              <a:buFont typeface="Arial" panose="020B0604020202020204" pitchFamily="34" charset="0"/>
              <a:buChar char="•"/>
            </a:pPr>
            <a:r>
              <a:rPr lang="en-GB" sz="1600" b="1" dirty="0"/>
              <a:t>Materials</a:t>
            </a:r>
            <a:r>
              <a:rPr lang="en-GB" sz="1600" dirty="0"/>
              <a:t>:</a:t>
            </a:r>
          </a:p>
          <a:p>
            <a:pPr marL="0" indent="0">
              <a:lnSpc>
                <a:spcPct val="90000"/>
              </a:lnSpc>
              <a:buNone/>
            </a:pPr>
            <a:r>
              <a:rPr lang="en-GB" sz="1600" dirty="0"/>
              <a:t>The Evian dancing baby advertisement, shown on a laptop, a semantic differential scale survey consisting of 2 sections: prior brand evaluation and persuasion evaluation.</a:t>
            </a:r>
          </a:p>
          <a:p>
            <a:pPr>
              <a:lnSpc>
                <a:spcPct val="90000"/>
              </a:lnSpc>
              <a:buFont typeface="Arial" panose="020B0604020202020204" pitchFamily="34" charset="0"/>
              <a:buChar char="•"/>
            </a:pPr>
            <a:r>
              <a:rPr lang="en-GB" sz="1600" b="1" dirty="0"/>
              <a:t>Procedure:</a:t>
            </a:r>
          </a:p>
          <a:p>
            <a:pPr marL="0" indent="0">
              <a:lnSpc>
                <a:spcPct val="90000"/>
              </a:lnSpc>
              <a:buNone/>
            </a:pPr>
            <a:r>
              <a:rPr lang="en-GB" sz="1600" dirty="0"/>
              <a:t>Each participant was asked to complete section A of the survey which evaluated their prior brand attitude. They were then asked to view the Evian dancing baby advertisement on a laptop. Once viewed they were asked to complete section B of the survey which evaluated the persuasiveness of the advertisement. Consent forms were issued and signed, along with an information sheet, containing ethical information regarding confidentiality and withdrawal rights. On completion of the study each were given a debrief form explaining the exact purpose of the study and reminders of their right to withdraw. All were naïve to the exact purpose of the study until this point. Data was collated and analysed by the experimenter. </a:t>
            </a:r>
          </a:p>
          <a:p>
            <a:pPr>
              <a:lnSpc>
                <a:spcPct val="90000"/>
              </a:lnSpc>
            </a:pPr>
            <a:endParaRPr lang="en-GB" sz="1100" dirty="0"/>
          </a:p>
          <a:p>
            <a:pPr>
              <a:lnSpc>
                <a:spcPct val="90000"/>
              </a:lnSpc>
            </a:pPr>
            <a:endParaRPr lang="en-GB" sz="1100" dirty="0"/>
          </a:p>
        </p:txBody>
      </p:sp>
    </p:spTree>
    <p:extLst>
      <p:ext uri="{BB962C8B-B14F-4D97-AF65-F5344CB8AC3E}">
        <p14:creationId xmlns:p14="http://schemas.microsoft.com/office/powerpoint/2010/main" val="255013435"/>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014FE-CB4B-4EAA-BCA0-279D9E79F7D6}"/>
              </a:ext>
            </a:extLst>
          </p:cNvPr>
          <p:cNvSpPr>
            <a:spLocks noGrp="1"/>
          </p:cNvSpPr>
          <p:nvPr>
            <p:ph type="title"/>
          </p:nvPr>
        </p:nvSpPr>
        <p:spPr>
          <a:xfrm>
            <a:off x="646111" y="452718"/>
            <a:ext cx="9404723" cy="790295"/>
          </a:xfrm>
        </p:spPr>
        <p:txBody>
          <a:bodyPr/>
          <a:lstStyle/>
          <a:p>
            <a:r>
              <a:rPr lang="en-GB" dirty="0"/>
              <a:t>Results.</a:t>
            </a:r>
          </a:p>
        </p:txBody>
      </p:sp>
      <p:sp>
        <p:nvSpPr>
          <p:cNvPr id="3" name="Content Placeholder 2">
            <a:extLst>
              <a:ext uri="{FF2B5EF4-FFF2-40B4-BE49-F238E27FC236}">
                <a16:creationId xmlns:a16="http://schemas.microsoft.com/office/drawing/2014/main" id="{093832EC-4175-40D5-AAFF-4F36EADB4B6D}"/>
              </a:ext>
            </a:extLst>
          </p:cNvPr>
          <p:cNvSpPr>
            <a:spLocks noGrp="1"/>
          </p:cNvSpPr>
          <p:nvPr>
            <p:ph idx="1"/>
          </p:nvPr>
        </p:nvSpPr>
        <p:spPr>
          <a:xfrm>
            <a:off x="645130" y="1243013"/>
            <a:ext cx="11084908" cy="5272087"/>
          </a:xfrm>
        </p:spPr>
        <p:txBody>
          <a:bodyPr>
            <a:normAutofit lnSpcReduction="10000"/>
          </a:bodyPr>
          <a:lstStyle/>
          <a:p>
            <a:endParaRPr lang="en-GB" dirty="0"/>
          </a:p>
          <a:p>
            <a:r>
              <a:rPr lang="en-GB" dirty="0"/>
              <a:t>This section will show the findings for the persuasiveness of the advertisement based on gender and prior brand attitude.</a:t>
            </a:r>
          </a:p>
          <a:p>
            <a:r>
              <a:rPr lang="en-GB" dirty="0"/>
              <a:t>Table 1: gender differences</a:t>
            </a:r>
          </a:p>
          <a:p>
            <a:endParaRPr lang="en-GB" dirty="0"/>
          </a:p>
          <a:p>
            <a:endParaRPr lang="en-GB" dirty="0"/>
          </a:p>
          <a:p>
            <a:endParaRPr lang="en-GB" dirty="0"/>
          </a:p>
          <a:p>
            <a:endParaRPr lang="en-GB" dirty="0"/>
          </a:p>
          <a:p>
            <a:endParaRPr lang="en-GB" dirty="0"/>
          </a:p>
          <a:p>
            <a:endParaRPr lang="en-GB" dirty="0"/>
          </a:p>
          <a:p>
            <a:r>
              <a:rPr lang="en-GB" dirty="0"/>
              <a:t>Table 1 shows that 12 of the males had previously used and/or liked the brand compared to 6 of the females. The final number of those in each category that were persuaded to buy was 88% of the males compared to 47% of the females. This suggest that males were more susceptible to the humour in the advert.</a:t>
            </a:r>
          </a:p>
          <a:p>
            <a:endParaRPr lang="en-GB" dirty="0"/>
          </a:p>
        </p:txBody>
      </p:sp>
      <p:graphicFrame>
        <p:nvGraphicFramePr>
          <p:cNvPr id="4" name="Table 3">
            <a:extLst>
              <a:ext uri="{FF2B5EF4-FFF2-40B4-BE49-F238E27FC236}">
                <a16:creationId xmlns:a16="http://schemas.microsoft.com/office/drawing/2014/main" id="{144E26DF-9900-4105-A52C-50A29AB5CAAC}"/>
              </a:ext>
            </a:extLst>
          </p:cNvPr>
          <p:cNvGraphicFramePr>
            <a:graphicFrameLocks noGrp="1"/>
          </p:cNvGraphicFramePr>
          <p:nvPr>
            <p:extLst>
              <p:ext uri="{D42A27DB-BD31-4B8C-83A1-F6EECF244321}">
                <p14:modId xmlns:p14="http://schemas.microsoft.com/office/powerpoint/2010/main" val="204032663"/>
              </p:ext>
            </p:extLst>
          </p:nvPr>
        </p:nvGraphicFramePr>
        <p:xfrm>
          <a:off x="871246" y="3008341"/>
          <a:ext cx="8954452" cy="1820551"/>
        </p:xfrm>
        <a:graphic>
          <a:graphicData uri="http://schemas.openxmlformats.org/drawingml/2006/table">
            <a:tbl>
              <a:tblPr firstRow="1" firstCol="1" bandRow="1">
                <a:tableStyleId>{5C22544A-7EE6-4342-B048-85BDC9FD1C3A}</a:tableStyleId>
              </a:tblPr>
              <a:tblGrid>
                <a:gridCol w="1679544">
                  <a:extLst>
                    <a:ext uri="{9D8B030D-6E8A-4147-A177-3AD203B41FA5}">
                      <a16:colId xmlns:a16="http://schemas.microsoft.com/office/drawing/2014/main" val="3432182293"/>
                    </a:ext>
                  </a:extLst>
                </a:gridCol>
                <a:gridCol w="1901840">
                  <a:extLst>
                    <a:ext uri="{9D8B030D-6E8A-4147-A177-3AD203B41FA5}">
                      <a16:colId xmlns:a16="http://schemas.microsoft.com/office/drawing/2014/main" val="3054710253"/>
                    </a:ext>
                  </a:extLst>
                </a:gridCol>
                <a:gridCol w="1790692">
                  <a:extLst>
                    <a:ext uri="{9D8B030D-6E8A-4147-A177-3AD203B41FA5}">
                      <a16:colId xmlns:a16="http://schemas.microsoft.com/office/drawing/2014/main" val="2360383876"/>
                    </a:ext>
                  </a:extLst>
                </a:gridCol>
                <a:gridCol w="1790692">
                  <a:extLst>
                    <a:ext uri="{9D8B030D-6E8A-4147-A177-3AD203B41FA5}">
                      <a16:colId xmlns:a16="http://schemas.microsoft.com/office/drawing/2014/main" val="2993561233"/>
                    </a:ext>
                  </a:extLst>
                </a:gridCol>
                <a:gridCol w="1791684">
                  <a:extLst>
                    <a:ext uri="{9D8B030D-6E8A-4147-A177-3AD203B41FA5}">
                      <a16:colId xmlns:a16="http://schemas.microsoft.com/office/drawing/2014/main" val="289929308"/>
                    </a:ext>
                  </a:extLst>
                </a:gridCol>
              </a:tblGrid>
              <a:tr h="663678">
                <a:tc>
                  <a:txBody>
                    <a:bodyPr/>
                    <a:lstStyle/>
                    <a:p>
                      <a:pPr>
                        <a:lnSpc>
                          <a:spcPct val="107000"/>
                        </a:lnSpc>
                        <a:spcAft>
                          <a:spcPts val="0"/>
                        </a:spcAft>
                      </a:pPr>
                      <a:r>
                        <a:rPr lang="en-GB" sz="1600" cap="all" dirty="0">
                          <a:effectLst/>
                        </a:rPr>
                        <a:t>Gender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cap="all" dirty="0">
                          <a:effectLst/>
                        </a:rPr>
                        <a:t>number of participants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cap="all" dirty="0">
                          <a:effectLst/>
                        </a:rPr>
                        <a:t>prior brand use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cap="all" dirty="0">
                          <a:effectLst/>
                        </a:rPr>
                        <a:t>no prior brand use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cap="all" dirty="0">
                          <a:effectLst/>
                        </a:rPr>
                        <a:t>persuaded to </a:t>
                      </a:r>
                      <a:endParaRPr lang="en-GB" sz="1600" dirty="0">
                        <a:effectLst/>
                      </a:endParaRPr>
                    </a:p>
                    <a:p>
                      <a:pPr>
                        <a:lnSpc>
                          <a:spcPct val="107000"/>
                        </a:lnSpc>
                        <a:spcAft>
                          <a:spcPts val="0"/>
                        </a:spcAft>
                      </a:pPr>
                      <a:r>
                        <a:rPr lang="en-GB" sz="1600" cap="all" dirty="0">
                          <a:effectLst/>
                        </a:rPr>
                        <a:t>purchase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68619321"/>
                  </a:ext>
                </a:extLst>
              </a:tr>
              <a:tr h="0">
                <a:tc>
                  <a:txBody>
                    <a:bodyPr/>
                    <a:lstStyle/>
                    <a:p>
                      <a:pP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93099063"/>
                  </a:ext>
                </a:extLst>
              </a:tr>
              <a:tr h="453786">
                <a:tc>
                  <a:txBody>
                    <a:bodyPr/>
                    <a:lstStyle/>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MALE</a:t>
                      </a:r>
                    </a:p>
                  </a:txBody>
                  <a:tcPr marL="68580" marR="68580" marT="0" marB="0"/>
                </a:tc>
                <a:tc>
                  <a:txBody>
                    <a:bodyPr/>
                    <a:lstStyle/>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17</a:t>
                      </a:r>
                    </a:p>
                  </a:txBody>
                  <a:tcPr marL="68580" marR="68580" marT="0" marB="0"/>
                </a:tc>
                <a:tc>
                  <a:txBody>
                    <a:bodyPr/>
                    <a:lstStyle/>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12</a:t>
                      </a:r>
                    </a:p>
                  </a:txBody>
                  <a:tcPr marL="68580" marR="68580" marT="0" marB="0"/>
                </a:tc>
                <a:tc>
                  <a:txBody>
                    <a:bodyPr/>
                    <a:lstStyle/>
                    <a:p>
                      <a:pPr>
                        <a:lnSpc>
                          <a:spcPct val="107000"/>
                        </a:lnSpc>
                        <a:spcAft>
                          <a:spcPts val="0"/>
                        </a:spcAft>
                      </a:pPr>
                      <a:r>
                        <a:rPr lang="en-GB" sz="1600" dirty="0">
                          <a:effectLst/>
                        </a:rPr>
                        <a:t>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rPr>
                        <a:t>15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7811741"/>
                  </a:ext>
                </a:extLst>
              </a:tr>
              <a:tr h="453786">
                <a:tc>
                  <a:txBody>
                    <a:bodyPr/>
                    <a:lstStyle/>
                    <a:p>
                      <a:pPr>
                        <a:lnSpc>
                          <a:spcPct val="107000"/>
                        </a:lnSpc>
                        <a:spcAft>
                          <a:spcPts val="0"/>
                        </a:spcAft>
                      </a:pPr>
                      <a:r>
                        <a:rPr lang="en-GB" sz="1600" cap="all" dirty="0">
                          <a:effectLst/>
                        </a:rPr>
                        <a:t>female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21</a:t>
                      </a:r>
                    </a:p>
                  </a:txBody>
                  <a:tcPr marL="68580" marR="68580" marT="0" marB="0"/>
                </a:tc>
                <a:tc>
                  <a:txBody>
                    <a:bodyPr/>
                    <a:lstStyle/>
                    <a:p>
                      <a:pPr>
                        <a:lnSpc>
                          <a:spcPct val="107000"/>
                        </a:lnSpc>
                        <a:spcAft>
                          <a:spcPts val="0"/>
                        </a:spcAft>
                      </a:pPr>
                      <a:r>
                        <a:rPr lang="en-GB" sz="1600" dirty="0">
                          <a:effectLst/>
                        </a:rPr>
                        <a:t>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rPr>
                        <a:t>11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dirty="0">
                          <a:effectLst/>
                        </a:rPr>
                        <a:t>10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98369107"/>
                  </a:ext>
                </a:extLst>
              </a:tr>
            </a:tbl>
          </a:graphicData>
        </a:graphic>
      </p:graphicFrame>
      <p:sp>
        <p:nvSpPr>
          <p:cNvPr id="5" name="Rectangle 1">
            <a:extLst>
              <a:ext uri="{FF2B5EF4-FFF2-40B4-BE49-F238E27FC236}">
                <a16:creationId xmlns:a16="http://schemas.microsoft.com/office/drawing/2014/main" id="{7A9814F9-EC9F-4D77-BE17-DD0764437949}"/>
              </a:ext>
            </a:extLst>
          </p:cNvPr>
          <p:cNvSpPr>
            <a:spLocks noChangeArrowheads="1"/>
          </p:cNvSpPr>
          <p:nvPr/>
        </p:nvSpPr>
        <p:spPr bwMode="auto">
          <a:xfrm>
            <a:off x="645130" y="3411683"/>
            <a:ext cx="19064284" cy="520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dirty="0"/>
          </a:p>
        </p:txBody>
      </p:sp>
    </p:spTree>
    <p:extLst>
      <p:ext uri="{BB962C8B-B14F-4D97-AF65-F5344CB8AC3E}">
        <p14:creationId xmlns:p14="http://schemas.microsoft.com/office/powerpoint/2010/main" val="3222396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4AAD3FD-83A5-4B89-9F8F-01B8870865B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126C04EF-6428-472D-B316-74A19385B08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31">
            <a:extLst>
              <a:ext uri="{FF2B5EF4-FFF2-40B4-BE49-F238E27FC236}">
                <a16:creationId xmlns:a16="http://schemas.microsoft.com/office/drawing/2014/main" id="{61752F1D-FC0F-4103-9584-630E643CCDA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useBgFill="1">
        <p:nvSpPr>
          <p:cNvPr id="26" name="Freeform 5">
            <a:extLst>
              <a:ext uri="{FF2B5EF4-FFF2-40B4-BE49-F238E27FC236}">
                <a16:creationId xmlns:a16="http://schemas.microsoft.com/office/drawing/2014/main" id="{AE50896D-AACB-4C0A-855D-ECEFB4A0DA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28" name="Rectangle 27">
            <a:extLst>
              <a:ext uri="{FF2B5EF4-FFF2-40B4-BE49-F238E27FC236}">
                <a16:creationId xmlns:a16="http://schemas.microsoft.com/office/drawing/2014/main" id="{A92A1116-1C84-41DF-B803-1F7B0883EC8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1BB3F2A-2909-4D69-910B-A8386CDA0896}"/>
              </a:ext>
            </a:extLst>
          </p:cNvPr>
          <p:cNvSpPr>
            <a:spLocks noGrp="1"/>
          </p:cNvSpPr>
          <p:nvPr>
            <p:ph type="title"/>
          </p:nvPr>
        </p:nvSpPr>
        <p:spPr>
          <a:xfrm>
            <a:off x="648931" y="629266"/>
            <a:ext cx="4166510" cy="1622321"/>
          </a:xfrm>
        </p:spPr>
        <p:txBody>
          <a:bodyPr>
            <a:normAutofit/>
          </a:bodyPr>
          <a:lstStyle/>
          <a:p>
            <a:r>
              <a:rPr lang="en-GB" dirty="0">
                <a:solidFill>
                  <a:srgbClr val="EBEBEB"/>
                </a:solidFill>
              </a:rPr>
              <a:t>RESULTS CONTINUED</a:t>
            </a:r>
          </a:p>
        </p:txBody>
      </p:sp>
      <p:sp>
        <p:nvSpPr>
          <p:cNvPr id="3" name="Content Placeholder 2">
            <a:extLst>
              <a:ext uri="{FF2B5EF4-FFF2-40B4-BE49-F238E27FC236}">
                <a16:creationId xmlns:a16="http://schemas.microsoft.com/office/drawing/2014/main" id="{4B727122-31A3-4E6E-8719-7615709E5965}"/>
              </a:ext>
            </a:extLst>
          </p:cNvPr>
          <p:cNvSpPr>
            <a:spLocks noGrp="1"/>
          </p:cNvSpPr>
          <p:nvPr>
            <p:ph idx="1"/>
          </p:nvPr>
        </p:nvSpPr>
        <p:spPr>
          <a:xfrm>
            <a:off x="648931" y="2438400"/>
            <a:ext cx="4166509" cy="3785419"/>
          </a:xfrm>
        </p:spPr>
        <p:txBody>
          <a:bodyPr>
            <a:normAutofit/>
          </a:bodyPr>
          <a:lstStyle/>
          <a:p>
            <a:pPr>
              <a:lnSpc>
                <a:spcPct val="90000"/>
              </a:lnSpc>
            </a:pPr>
            <a:endParaRPr lang="en-GB" sz="1900" dirty="0">
              <a:solidFill>
                <a:srgbClr val="EBEBEB"/>
              </a:solidFill>
            </a:endParaRPr>
          </a:p>
          <a:p>
            <a:pPr lvl="0">
              <a:lnSpc>
                <a:spcPct val="90000"/>
              </a:lnSpc>
            </a:pPr>
            <a:r>
              <a:rPr lang="en-GB" sz="1900" dirty="0">
                <a:solidFill>
                  <a:srgbClr val="EBEBEB"/>
                </a:solidFill>
              </a:rPr>
              <a:t>Blue=persuasion scores </a:t>
            </a:r>
          </a:p>
          <a:p>
            <a:pPr lvl="0">
              <a:lnSpc>
                <a:spcPct val="90000"/>
              </a:lnSpc>
            </a:pPr>
            <a:r>
              <a:rPr lang="en-GB" sz="1900" dirty="0">
                <a:solidFill>
                  <a:srgbClr val="EBEBEB"/>
                </a:solidFill>
              </a:rPr>
              <a:t>Orange = humour rating</a:t>
            </a:r>
          </a:p>
          <a:p>
            <a:pPr>
              <a:lnSpc>
                <a:spcPct val="90000"/>
              </a:lnSpc>
            </a:pPr>
            <a:endParaRPr lang="en-GB" sz="1900" dirty="0">
              <a:solidFill>
                <a:srgbClr val="EBEBEB"/>
              </a:solidFill>
            </a:endParaRPr>
          </a:p>
          <a:p>
            <a:pPr marL="0" indent="0">
              <a:lnSpc>
                <a:spcPct val="90000"/>
              </a:lnSpc>
              <a:buNone/>
            </a:pPr>
            <a:r>
              <a:rPr lang="en-GB" sz="1900" dirty="0">
                <a:solidFill>
                  <a:srgbClr val="EBEBEB"/>
                </a:solidFill>
              </a:rPr>
              <a:t>Chart 2 shows that for both persuasion and humour, males scores higher than females, supporting the research that suggests males are more susceptible to humour and suggesting a relationship between humour and persuasion</a:t>
            </a:r>
          </a:p>
        </p:txBody>
      </p:sp>
      <p:graphicFrame>
        <p:nvGraphicFramePr>
          <p:cNvPr id="4" name="Chart 3">
            <a:extLst>
              <a:ext uri="{FF2B5EF4-FFF2-40B4-BE49-F238E27FC236}">
                <a16:creationId xmlns:a16="http://schemas.microsoft.com/office/drawing/2014/main" id="{DC2E592B-D8BA-46C3-A47D-4E7E5431A54D}"/>
              </a:ext>
            </a:extLst>
          </p:cNvPr>
          <p:cNvGraphicFramePr/>
          <p:nvPr>
            <p:extLst>
              <p:ext uri="{D42A27DB-BD31-4B8C-83A1-F6EECF244321}">
                <p14:modId xmlns:p14="http://schemas.microsoft.com/office/powerpoint/2010/main" val="2718722245"/>
              </p:ext>
            </p:extLst>
          </p:nvPr>
        </p:nvGraphicFramePr>
        <p:xfrm>
          <a:off x="6093992" y="647698"/>
          <a:ext cx="5449889" cy="5562601"/>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787201941"/>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B6750-DC5C-4C5C-A8DB-9B83B6729DAE}"/>
              </a:ext>
            </a:extLst>
          </p:cNvPr>
          <p:cNvSpPr>
            <a:spLocks noGrp="1"/>
          </p:cNvSpPr>
          <p:nvPr>
            <p:ph type="title"/>
          </p:nvPr>
        </p:nvSpPr>
        <p:spPr>
          <a:xfrm>
            <a:off x="646111" y="452718"/>
            <a:ext cx="9404723" cy="604557"/>
          </a:xfrm>
        </p:spPr>
        <p:txBody>
          <a:bodyPr/>
          <a:lstStyle/>
          <a:p>
            <a:r>
              <a:rPr lang="en-GB" sz="2800" dirty="0"/>
              <a:t>Results continued:</a:t>
            </a:r>
          </a:p>
        </p:txBody>
      </p:sp>
      <p:sp>
        <p:nvSpPr>
          <p:cNvPr id="3" name="Content Placeholder 2">
            <a:extLst>
              <a:ext uri="{FF2B5EF4-FFF2-40B4-BE49-F238E27FC236}">
                <a16:creationId xmlns:a16="http://schemas.microsoft.com/office/drawing/2014/main" id="{6DDF0CEA-C8BB-4F05-9D18-DAF0F8192FA4}"/>
              </a:ext>
            </a:extLst>
          </p:cNvPr>
          <p:cNvSpPr>
            <a:spLocks noGrp="1"/>
          </p:cNvSpPr>
          <p:nvPr>
            <p:ph idx="1"/>
          </p:nvPr>
        </p:nvSpPr>
        <p:spPr>
          <a:xfrm>
            <a:off x="645132" y="4614863"/>
            <a:ext cx="9404722" cy="1633536"/>
          </a:xfrm>
        </p:spPr>
        <p:txBody>
          <a:bodyPr/>
          <a:lstStyle/>
          <a:p>
            <a:endParaRPr lang="en-GB" dirty="0"/>
          </a:p>
          <a:p>
            <a:endParaRPr lang="en-GB" dirty="0"/>
          </a:p>
        </p:txBody>
      </p:sp>
      <p:graphicFrame>
        <p:nvGraphicFramePr>
          <p:cNvPr id="4" name="Table 3">
            <a:extLst>
              <a:ext uri="{FF2B5EF4-FFF2-40B4-BE49-F238E27FC236}">
                <a16:creationId xmlns:a16="http://schemas.microsoft.com/office/drawing/2014/main" id="{15A501B0-4584-4EC9-9C57-CE6405D953BC}"/>
              </a:ext>
            </a:extLst>
          </p:cNvPr>
          <p:cNvGraphicFramePr>
            <a:graphicFrameLocks noGrp="1"/>
          </p:cNvGraphicFramePr>
          <p:nvPr>
            <p:extLst>
              <p:ext uri="{D42A27DB-BD31-4B8C-83A1-F6EECF244321}">
                <p14:modId xmlns:p14="http://schemas.microsoft.com/office/powerpoint/2010/main" val="731569513"/>
              </p:ext>
            </p:extLst>
          </p:nvPr>
        </p:nvGraphicFramePr>
        <p:xfrm>
          <a:off x="785814" y="2541033"/>
          <a:ext cx="9264040" cy="1800224"/>
        </p:xfrm>
        <a:graphic>
          <a:graphicData uri="http://schemas.openxmlformats.org/drawingml/2006/table">
            <a:tbl>
              <a:tblPr firstRow="1" firstCol="1" bandRow="1">
                <a:tableStyleId>{5C22544A-7EE6-4342-B048-85BDC9FD1C3A}</a:tableStyleId>
              </a:tblPr>
              <a:tblGrid>
                <a:gridCol w="2316010">
                  <a:extLst>
                    <a:ext uri="{9D8B030D-6E8A-4147-A177-3AD203B41FA5}">
                      <a16:colId xmlns:a16="http://schemas.microsoft.com/office/drawing/2014/main" val="409580128"/>
                    </a:ext>
                  </a:extLst>
                </a:gridCol>
                <a:gridCol w="2316010">
                  <a:extLst>
                    <a:ext uri="{9D8B030D-6E8A-4147-A177-3AD203B41FA5}">
                      <a16:colId xmlns:a16="http://schemas.microsoft.com/office/drawing/2014/main" val="397183492"/>
                    </a:ext>
                  </a:extLst>
                </a:gridCol>
                <a:gridCol w="2316010">
                  <a:extLst>
                    <a:ext uri="{9D8B030D-6E8A-4147-A177-3AD203B41FA5}">
                      <a16:colId xmlns:a16="http://schemas.microsoft.com/office/drawing/2014/main" val="1377331968"/>
                    </a:ext>
                  </a:extLst>
                </a:gridCol>
                <a:gridCol w="2316010">
                  <a:extLst>
                    <a:ext uri="{9D8B030D-6E8A-4147-A177-3AD203B41FA5}">
                      <a16:colId xmlns:a16="http://schemas.microsoft.com/office/drawing/2014/main" val="3349916222"/>
                    </a:ext>
                  </a:extLst>
                </a:gridCol>
              </a:tblGrid>
              <a:tr h="599776">
                <a:tc>
                  <a:txBody>
                    <a:bodyPr/>
                    <a:lstStyle/>
                    <a:p>
                      <a:pPr>
                        <a:lnSpc>
                          <a:spcPct val="107000"/>
                        </a:lnSpc>
                        <a:spcAft>
                          <a:spcPts val="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Initial figure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Persuaded to buy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percentage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66782847"/>
                  </a:ext>
                </a:extLst>
              </a:tr>
              <a:tr h="600224">
                <a:tc>
                  <a:txBody>
                    <a:bodyPr/>
                    <a:lstStyle/>
                    <a:p>
                      <a:pPr>
                        <a:lnSpc>
                          <a:spcPct val="107000"/>
                        </a:lnSpc>
                        <a:spcAft>
                          <a:spcPts val="0"/>
                        </a:spcAft>
                      </a:pPr>
                      <a:r>
                        <a:rPr lang="en-GB" sz="1800" dirty="0">
                          <a:effectLst/>
                        </a:rPr>
                        <a:t>Prior brand user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100%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62572496"/>
                  </a:ext>
                </a:extLst>
              </a:tr>
              <a:tr h="600224">
                <a:tc>
                  <a:txBody>
                    <a:bodyPr/>
                    <a:lstStyle/>
                    <a:p>
                      <a:pPr>
                        <a:lnSpc>
                          <a:spcPct val="107000"/>
                        </a:lnSpc>
                        <a:spcAft>
                          <a:spcPts val="0"/>
                        </a:spcAft>
                      </a:pPr>
                      <a:r>
                        <a:rPr lang="en-GB" sz="1800" dirty="0">
                          <a:effectLst/>
                        </a:rPr>
                        <a:t>Non-brand user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16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0313273"/>
                  </a:ext>
                </a:extLst>
              </a:tr>
            </a:tbl>
          </a:graphicData>
        </a:graphic>
      </p:graphicFrame>
      <p:sp>
        <p:nvSpPr>
          <p:cNvPr id="5" name="Rectangle 4">
            <a:extLst>
              <a:ext uri="{FF2B5EF4-FFF2-40B4-BE49-F238E27FC236}">
                <a16:creationId xmlns:a16="http://schemas.microsoft.com/office/drawing/2014/main" id="{DCB8CB05-DECE-48A9-86CF-B2632AAF600A}"/>
              </a:ext>
            </a:extLst>
          </p:cNvPr>
          <p:cNvSpPr/>
          <p:nvPr/>
        </p:nvSpPr>
        <p:spPr>
          <a:xfrm>
            <a:off x="1085850" y="4844277"/>
            <a:ext cx="9264040" cy="1655518"/>
          </a:xfrm>
          <a:prstGeom prst="rect">
            <a:avLst/>
          </a:prstGeom>
        </p:spPr>
        <p:txBody>
          <a:bodyPr wrap="square">
            <a:spAutoFit/>
          </a:bodyPr>
          <a:lstStyle/>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Table 3 shows that of the 18 participants who stated they were already users of the Evian Brand, 100% of them said they had been persuaded to purchase following the advert. Of the 16 participants who had not used the brand before, only 25% said they were persuaded to buy</a:t>
            </a:r>
            <a:r>
              <a:rPr lang="en-GB" dirty="0">
                <a:latin typeface="Calibri" panose="020F0502020204030204" pitchFamily="34" charset="0"/>
                <a:ea typeface="Calibri" panose="020F0502020204030204" pitchFamily="34" charset="0"/>
                <a:cs typeface="Times New Roman" panose="02020603050405020304" pitchFamily="18" charset="0"/>
              </a:rPr>
              <a:t>. </a:t>
            </a:r>
          </a:p>
        </p:txBody>
      </p:sp>
      <p:sp>
        <p:nvSpPr>
          <p:cNvPr id="6" name="TextBox 5">
            <a:extLst>
              <a:ext uri="{FF2B5EF4-FFF2-40B4-BE49-F238E27FC236}">
                <a16:creationId xmlns:a16="http://schemas.microsoft.com/office/drawing/2014/main" id="{AC4BFABB-E07A-4612-9C57-6920680FD321}"/>
              </a:ext>
            </a:extLst>
          </p:cNvPr>
          <p:cNvSpPr txBox="1"/>
          <p:nvPr/>
        </p:nvSpPr>
        <p:spPr>
          <a:xfrm>
            <a:off x="1085850" y="1614488"/>
            <a:ext cx="6215063" cy="369332"/>
          </a:xfrm>
          <a:prstGeom prst="rect">
            <a:avLst/>
          </a:prstGeom>
          <a:noFill/>
        </p:spPr>
        <p:txBody>
          <a:bodyPr wrap="square" rtlCol="0">
            <a:spAutoFit/>
          </a:bodyPr>
          <a:lstStyle/>
          <a:p>
            <a:r>
              <a:rPr lang="en-GB" i="1" u="sng" dirty="0"/>
              <a:t>Table 3- prior brand use versus no prior brand use</a:t>
            </a:r>
          </a:p>
        </p:txBody>
      </p:sp>
    </p:spTree>
    <p:extLst>
      <p:ext uri="{BB962C8B-B14F-4D97-AF65-F5344CB8AC3E}">
        <p14:creationId xmlns:p14="http://schemas.microsoft.com/office/powerpoint/2010/main" val="501364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52BEFF1-896C-45B1-B02C-96A6A1BC38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0" name="Freeform 36">
            <a:extLst>
              <a:ext uri="{FF2B5EF4-FFF2-40B4-BE49-F238E27FC236}">
                <a16:creationId xmlns:a16="http://schemas.microsoft.com/office/drawing/2014/main" id="{BB237A14-61B1-4C00-A670-5D8D68A8668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alpha val="20000"/>
            </a:schemeClr>
          </a:solidFill>
          <a:ln>
            <a:noFill/>
          </a:ln>
        </p:spPr>
        <p:txBody>
          <a:bodyPr rtlCol="0" anchor="ctr"/>
          <a:lstStyle/>
          <a:p>
            <a:pPr algn="ctr"/>
            <a:endParaRPr lang="en-US" dirty="0"/>
          </a:p>
        </p:txBody>
      </p:sp>
      <p:sp>
        <p:nvSpPr>
          <p:cNvPr id="12" name="Rectangle 11">
            <a:extLst>
              <a:ext uri="{FF2B5EF4-FFF2-40B4-BE49-F238E27FC236}">
                <a16:creationId xmlns:a16="http://schemas.microsoft.com/office/drawing/2014/main" id="{0BA768A8-4FED-4ED8-9E46-6BE72188ECD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4" name="Freeform: Shape 13">
            <a:extLst>
              <a:ext uri="{FF2B5EF4-FFF2-40B4-BE49-F238E27FC236}">
                <a16:creationId xmlns:a16="http://schemas.microsoft.com/office/drawing/2014/main" id="{8598F259-6F54-47A3-8D13-1603D786A32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75CE12-3A6D-4E71-83B1-D5E5D9196FAB}"/>
              </a:ext>
            </a:extLst>
          </p:cNvPr>
          <p:cNvSpPr>
            <a:spLocks noGrp="1"/>
          </p:cNvSpPr>
          <p:nvPr>
            <p:ph type="title"/>
          </p:nvPr>
        </p:nvSpPr>
        <p:spPr>
          <a:xfrm>
            <a:off x="653143" y="1645920"/>
            <a:ext cx="3522879" cy="4470821"/>
          </a:xfrm>
        </p:spPr>
        <p:txBody>
          <a:bodyPr>
            <a:normAutofit/>
          </a:bodyPr>
          <a:lstStyle/>
          <a:p>
            <a:pPr algn="r"/>
            <a:r>
              <a:rPr lang="en-GB" dirty="0"/>
              <a:t>Discussion</a:t>
            </a:r>
          </a:p>
        </p:txBody>
      </p:sp>
      <p:sp>
        <p:nvSpPr>
          <p:cNvPr id="3" name="Content Placeholder 2">
            <a:extLst>
              <a:ext uri="{FF2B5EF4-FFF2-40B4-BE49-F238E27FC236}">
                <a16:creationId xmlns:a16="http://schemas.microsoft.com/office/drawing/2014/main" id="{08334613-4410-431C-AD65-4D9F7F51FB48}"/>
              </a:ext>
            </a:extLst>
          </p:cNvPr>
          <p:cNvSpPr>
            <a:spLocks noGrp="1"/>
          </p:cNvSpPr>
          <p:nvPr>
            <p:ph idx="1"/>
          </p:nvPr>
        </p:nvSpPr>
        <p:spPr>
          <a:xfrm>
            <a:off x="5204109" y="703386"/>
            <a:ext cx="5919503" cy="6154614"/>
          </a:xfrm>
        </p:spPr>
        <p:txBody>
          <a:bodyPr>
            <a:normAutofit/>
          </a:bodyPr>
          <a:lstStyle/>
          <a:p>
            <a:pPr>
              <a:lnSpc>
                <a:spcPct val="90000"/>
              </a:lnSpc>
            </a:pPr>
            <a:r>
              <a:rPr lang="en-GB" sz="1800" b="1" dirty="0">
                <a:solidFill>
                  <a:schemeClr val="bg1"/>
                </a:solidFill>
              </a:rPr>
              <a:t>The study supports hypothesis 1 by demonstrating that males appear to appreciate the humour more than females.</a:t>
            </a:r>
          </a:p>
          <a:p>
            <a:pPr>
              <a:lnSpc>
                <a:spcPct val="90000"/>
              </a:lnSpc>
            </a:pPr>
            <a:r>
              <a:rPr lang="en-GB" sz="1800" b="1" dirty="0">
                <a:solidFill>
                  <a:schemeClr val="bg1"/>
                </a:solidFill>
              </a:rPr>
              <a:t>Supports research by Shama &amp; Coughlin (1979) and Lammers et al (1983).</a:t>
            </a:r>
          </a:p>
          <a:p>
            <a:pPr>
              <a:lnSpc>
                <a:spcPct val="90000"/>
              </a:lnSpc>
            </a:pPr>
            <a:r>
              <a:rPr lang="en-GB" sz="1800" b="1" dirty="0">
                <a:solidFill>
                  <a:schemeClr val="bg1"/>
                </a:solidFill>
              </a:rPr>
              <a:t>This appreciation of the humour appears to have a positive correlation with </a:t>
            </a:r>
            <a:r>
              <a:rPr lang="en-GB" b="1" dirty="0">
                <a:solidFill>
                  <a:schemeClr val="bg1"/>
                </a:solidFill>
              </a:rPr>
              <a:t>persuasion</a:t>
            </a:r>
            <a:r>
              <a:rPr lang="en-GB" sz="1800" b="1" dirty="0">
                <a:solidFill>
                  <a:schemeClr val="bg1"/>
                </a:solidFill>
              </a:rPr>
              <a:t> with more males than females being persuaded to purchase, again, supporting the research of Lammers et al., (1983). </a:t>
            </a:r>
          </a:p>
          <a:p>
            <a:pPr marL="0" indent="0">
              <a:lnSpc>
                <a:spcPct val="90000"/>
              </a:lnSpc>
              <a:buNone/>
            </a:pPr>
            <a:endParaRPr lang="en-GB" sz="1800" b="1" dirty="0">
              <a:solidFill>
                <a:schemeClr val="bg1"/>
              </a:solidFill>
            </a:endParaRPr>
          </a:p>
          <a:p>
            <a:pPr>
              <a:lnSpc>
                <a:spcPct val="90000"/>
              </a:lnSpc>
            </a:pPr>
            <a:r>
              <a:rPr lang="en-GB" sz="1800" b="1" dirty="0">
                <a:solidFill>
                  <a:schemeClr val="bg1"/>
                </a:solidFill>
              </a:rPr>
              <a:t>The study also supports hypothesis 2 by demonstrating an association between prior brand attitude and the persuasiveness of humour in advertising:</a:t>
            </a:r>
          </a:p>
          <a:p>
            <a:pPr>
              <a:lnSpc>
                <a:spcPct val="90000"/>
              </a:lnSpc>
            </a:pPr>
            <a:r>
              <a:rPr lang="en-GB" sz="1800" b="1" dirty="0">
                <a:solidFill>
                  <a:schemeClr val="bg1"/>
                </a:solidFill>
              </a:rPr>
              <a:t>Findings suggest that those with prior positive brand attitude were more persuaded to purchase than those without.</a:t>
            </a:r>
          </a:p>
          <a:p>
            <a:pPr>
              <a:lnSpc>
                <a:spcPct val="90000"/>
              </a:lnSpc>
            </a:pPr>
            <a:r>
              <a:rPr lang="en-GB" sz="1800" b="1" dirty="0">
                <a:solidFill>
                  <a:schemeClr val="bg1"/>
                </a:solidFill>
              </a:rPr>
              <a:t>Supports findings by Chattopadhyay &amp; Basu </a:t>
            </a:r>
            <a:r>
              <a:rPr lang="en-GB" sz="1600" b="1" dirty="0">
                <a:solidFill>
                  <a:schemeClr val="bg1"/>
                </a:solidFill>
              </a:rPr>
              <a:t>(1990).</a:t>
            </a:r>
          </a:p>
          <a:p>
            <a:pPr marL="0" indent="0">
              <a:lnSpc>
                <a:spcPct val="90000"/>
              </a:lnSpc>
              <a:buNone/>
            </a:pPr>
            <a:endParaRPr lang="en-GB" sz="1600" dirty="0">
              <a:solidFill>
                <a:schemeClr val="bg1"/>
              </a:solidFill>
            </a:endParaRPr>
          </a:p>
          <a:p>
            <a:pPr>
              <a:lnSpc>
                <a:spcPct val="90000"/>
              </a:lnSpc>
            </a:pPr>
            <a:endParaRPr lang="en-GB" sz="1600" dirty="0">
              <a:solidFill>
                <a:schemeClr val="bg1"/>
              </a:solidFill>
            </a:endParaRPr>
          </a:p>
          <a:p>
            <a:pPr marL="0" indent="0">
              <a:lnSpc>
                <a:spcPct val="90000"/>
              </a:lnSpc>
              <a:buNone/>
            </a:pPr>
            <a:endParaRPr lang="en-GB" sz="1600" dirty="0">
              <a:solidFill>
                <a:schemeClr val="bg1"/>
              </a:solidFill>
            </a:endParaRPr>
          </a:p>
        </p:txBody>
      </p:sp>
    </p:spTree>
    <p:extLst>
      <p:ext uri="{BB962C8B-B14F-4D97-AF65-F5344CB8AC3E}">
        <p14:creationId xmlns:p14="http://schemas.microsoft.com/office/powerpoint/2010/main" val="2573480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8A3C342-1D03-412F-8DD3-BF519E8E0AE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9" name="Freeform 31">
            <a:extLst>
              <a:ext uri="{FF2B5EF4-FFF2-40B4-BE49-F238E27FC236}">
                <a16:creationId xmlns:a16="http://schemas.microsoft.com/office/drawing/2014/main" id="{81CC9B02-E087-4350-AEBD-2C3CF001AF0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useBgFill="1">
        <p:nvSpPr>
          <p:cNvPr id="31" name="Freeform: Shape 30">
            <a:extLst>
              <a:ext uri="{FF2B5EF4-FFF2-40B4-BE49-F238E27FC236}">
                <a16:creationId xmlns:a16="http://schemas.microsoft.com/office/drawing/2014/main" id="{AC3BF0FA-36FA-4CE9-840E-F7C3A8F168B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7" name="Graphic 6">
            <a:extLst>
              <a:ext uri="{FF2B5EF4-FFF2-40B4-BE49-F238E27FC236}">
                <a16:creationId xmlns:a16="http://schemas.microsoft.com/office/drawing/2014/main" id="{12E9ADD0-D0A1-4561-9123-60716D0AFD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3031" y="1721993"/>
            <a:ext cx="3120850" cy="3414010"/>
          </a:xfrm>
          <a:prstGeom prst="rect">
            <a:avLst/>
          </a:prstGeom>
          <a:effectLst/>
        </p:spPr>
      </p:pic>
      <p:sp>
        <p:nvSpPr>
          <p:cNvPr id="33" name="Rectangle 32">
            <a:extLst>
              <a:ext uri="{FF2B5EF4-FFF2-40B4-BE49-F238E27FC236}">
                <a16:creationId xmlns:a16="http://schemas.microsoft.com/office/drawing/2014/main" id="{D6F18ACE-6E82-4ADC-8A2F-A1771B309B1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20F98B2-78E4-4F9D-8069-30F74C689B96}"/>
              </a:ext>
            </a:extLst>
          </p:cNvPr>
          <p:cNvSpPr>
            <a:spLocks noGrp="1"/>
          </p:cNvSpPr>
          <p:nvPr>
            <p:ph type="title"/>
          </p:nvPr>
        </p:nvSpPr>
        <p:spPr>
          <a:xfrm>
            <a:off x="648930" y="629266"/>
            <a:ext cx="6188190" cy="795087"/>
          </a:xfrm>
        </p:spPr>
        <p:txBody>
          <a:bodyPr>
            <a:normAutofit/>
          </a:bodyPr>
          <a:lstStyle/>
          <a:p>
            <a:r>
              <a:rPr lang="en-GB" dirty="0">
                <a:solidFill>
                  <a:srgbClr val="EBEBEB"/>
                </a:solidFill>
              </a:rPr>
              <a:t>Discussion continued:</a:t>
            </a:r>
          </a:p>
        </p:txBody>
      </p:sp>
      <p:sp>
        <p:nvSpPr>
          <p:cNvPr id="22" name="Content Placeholder 2">
            <a:extLst>
              <a:ext uri="{FF2B5EF4-FFF2-40B4-BE49-F238E27FC236}">
                <a16:creationId xmlns:a16="http://schemas.microsoft.com/office/drawing/2014/main" id="{5FB0C7B9-D62C-41D1-BEEA-9F628914EB5B}"/>
              </a:ext>
            </a:extLst>
          </p:cNvPr>
          <p:cNvSpPr>
            <a:spLocks noGrp="1"/>
          </p:cNvSpPr>
          <p:nvPr>
            <p:ph idx="1"/>
          </p:nvPr>
        </p:nvSpPr>
        <p:spPr>
          <a:xfrm>
            <a:off x="648930" y="1424354"/>
            <a:ext cx="6926516" cy="5292969"/>
          </a:xfrm>
        </p:spPr>
        <p:txBody>
          <a:bodyPr>
            <a:normAutofit/>
          </a:bodyPr>
          <a:lstStyle/>
          <a:p>
            <a:pPr>
              <a:lnSpc>
                <a:spcPct val="90000"/>
              </a:lnSpc>
            </a:pPr>
            <a:r>
              <a:rPr lang="en-GB" sz="1800" b="1" dirty="0">
                <a:solidFill>
                  <a:srgbClr val="FFFFFF"/>
                </a:solidFill>
              </a:rPr>
              <a:t>Limitations</a:t>
            </a:r>
          </a:p>
          <a:p>
            <a:pPr marL="457200" indent="-457200">
              <a:lnSpc>
                <a:spcPct val="90000"/>
              </a:lnSpc>
              <a:buAutoNum type="arabicParenR"/>
            </a:pPr>
            <a:r>
              <a:rPr lang="en-GB" sz="1800" b="1" dirty="0">
                <a:solidFill>
                  <a:srgbClr val="FFFFFF"/>
                </a:solidFill>
              </a:rPr>
              <a:t>The study can only show associations. Due to lack of data analysis via SPSS it cannot be said if there is a significant relationship.</a:t>
            </a:r>
          </a:p>
          <a:p>
            <a:pPr marL="457200" indent="-457200">
              <a:lnSpc>
                <a:spcPct val="90000"/>
              </a:lnSpc>
              <a:buAutoNum type="arabicParenR"/>
            </a:pPr>
            <a:r>
              <a:rPr lang="en-GB" sz="1800" b="1" dirty="0">
                <a:solidFill>
                  <a:srgbClr val="FFFFFF"/>
                </a:solidFill>
              </a:rPr>
              <a:t>The study does not give insight into why there is a relationship between gender and prior brand attitude and persuasiveness. It is not known from this study if McGuire's (1968) informational process theory plays a role ,if the counterargument disruption approach is responsible or if it is a result of the arousal hypothesis.</a:t>
            </a:r>
          </a:p>
          <a:p>
            <a:pPr marL="457200" indent="-457200">
              <a:lnSpc>
                <a:spcPct val="90000"/>
              </a:lnSpc>
              <a:buAutoNum type="arabicParenR"/>
            </a:pPr>
            <a:r>
              <a:rPr lang="en-GB" sz="1800" b="1" dirty="0">
                <a:solidFill>
                  <a:srgbClr val="FFFFFF"/>
                </a:solidFill>
              </a:rPr>
              <a:t> It only looks at two possible determinants and does not explore other factors that may have influenced the findings, such as humour type, situation and audience characteristics. Speck (1991) found sentimental humour outperformed other types of humour, Fugate et al (2000) found that consumers found humour acceptable for some products but not for others.</a:t>
            </a:r>
          </a:p>
          <a:p>
            <a:pPr marL="0" indent="0">
              <a:lnSpc>
                <a:spcPct val="90000"/>
              </a:lnSpc>
              <a:buNone/>
            </a:pPr>
            <a:endParaRPr lang="en-GB" sz="1400" dirty="0">
              <a:solidFill>
                <a:srgbClr val="FFFFFF"/>
              </a:solidFill>
            </a:endParaRPr>
          </a:p>
        </p:txBody>
      </p:sp>
    </p:spTree>
    <p:extLst>
      <p:ext uri="{BB962C8B-B14F-4D97-AF65-F5344CB8AC3E}">
        <p14:creationId xmlns:p14="http://schemas.microsoft.com/office/powerpoint/2010/main" val="76520774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47F63579-A2C8-4C93-A690-0ED9E8082134}"/>
              </a:ext>
            </a:extLst>
          </p:cNvPr>
          <p:cNvSpPr>
            <a:spLocks noGrp="1"/>
          </p:cNvSpPr>
          <p:nvPr>
            <p:ph type="title"/>
          </p:nvPr>
        </p:nvSpPr>
        <p:spPr>
          <a:xfrm>
            <a:off x="806195" y="804672"/>
            <a:ext cx="3521359" cy="5248656"/>
          </a:xfrm>
        </p:spPr>
        <p:txBody>
          <a:bodyPr anchor="ctr">
            <a:normAutofit/>
          </a:bodyPr>
          <a:lstStyle/>
          <a:p>
            <a:pPr algn="ctr"/>
            <a:r>
              <a:rPr lang="en-GB" dirty="0"/>
              <a:t>Discussion continued</a:t>
            </a:r>
          </a:p>
        </p:txBody>
      </p:sp>
      <p:sp>
        <p:nvSpPr>
          <p:cNvPr id="3" name="Content Placeholder 2">
            <a:extLst>
              <a:ext uri="{FF2B5EF4-FFF2-40B4-BE49-F238E27FC236}">
                <a16:creationId xmlns:a16="http://schemas.microsoft.com/office/drawing/2014/main" id="{CA34F035-6988-46BE-B59F-B42641B3A642}"/>
              </a:ext>
            </a:extLst>
          </p:cNvPr>
          <p:cNvSpPr>
            <a:spLocks noGrp="1"/>
          </p:cNvSpPr>
          <p:nvPr>
            <p:ph idx="1"/>
          </p:nvPr>
        </p:nvSpPr>
        <p:spPr>
          <a:xfrm>
            <a:off x="4975861" y="804671"/>
            <a:ext cx="6399930" cy="5248657"/>
          </a:xfrm>
        </p:spPr>
        <p:txBody>
          <a:bodyPr anchor="ctr">
            <a:normAutofit/>
          </a:bodyPr>
          <a:lstStyle/>
          <a:p>
            <a:pPr>
              <a:buFont typeface="Wingdings" panose="05000000000000000000" pitchFamily="2" charset="2"/>
              <a:buChar char="v"/>
            </a:pPr>
            <a:r>
              <a:rPr lang="en-GB" b="1" dirty="0"/>
              <a:t>The study relied on self reporting data which may not be accurate.</a:t>
            </a:r>
          </a:p>
          <a:p>
            <a:pPr>
              <a:buFont typeface="Wingdings" panose="05000000000000000000" pitchFamily="2" charset="2"/>
              <a:buChar char="v"/>
            </a:pPr>
            <a:r>
              <a:rPr lang="en-GB" b="1" dirty="0"/>
              <a:t>Participants undertook the study in varying locations so not controlled environments</a:t>
            </a:r>
          </a:p>
          <a:p>
            <a:pPr>
              <a:buFont typeface="Wingdings" panose="05000000000000000000" pitchFamily="2" charset="2"/>
              <a:buChar char="v"/>
            </a:pPr>
            <a:r>
              <a:rPr lang="en-GB" b="1" dirty="0"/>
              <a:t>It would have been beneficial if the there had been a comparison made between humour and non humour to look for differences between them.</a:t>
            </a:r>
          </a:p>
          <a:p>
            <a:pPr marL="457200" indent="-457200">
              <a:buAutoNum type="arabicParenR"/>
            </a:pPr>
            <a:endParaRPr lang="en-GB" dirty="0"/>
          </a:p>
        </p:txBody>
      </p:sp>
    </p:spTree>
    <p:extLst>
      <p:ext uri="{BB962C8B-B14F-4D97-AF65-F5344CB8AC3E}">
        <p14:creationId xmlns:p14="http://schemas.microsoft.com/office/powerpoint/2010/main" val="1463559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7E4204-E93C-417B-9ED0-F81552DE87E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68E4A00-82CC-4AD0-B631-F820AEE40F3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7">
            <a:extLst>
              <a:ext uri="{FF2B5EF4-FFF2-40B4-BE49-F238E27FC236}">
                <a16:creationId xmlns:a16="http://schemas.microsoft.com/office/drawing/2014/main" id="{463665DF-25B8-4EE2-8F85-921EF38BE2D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dirty="0">
              <a:solidFill>
                <a:schemeClr val="tx1"/>
              </a:solidFill>
            </a:endParaRPr>
          </a:p>
        </p:txBody>
      </p:sp>
      <p:sp useBgFill="1">
        <p:nvSpPr>
          <p:cNvPr id="16" name="Freeform: Shape 15">
            <a:extLst>
              <a:ext uri="{FF2B5EF4-FFF2-40B4-BE49-F238E27FC236}">
                <a16:creationId xmlns:a16="http://schemas.microsoft.com/office/drawing/2014/main" id="{B3378DC2-950E-4B63-B833-32DE4719A85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7" name="Graphic 6">
            <a:extLst>
              <a:ext uri="{FF2B5EF4-FFF2-40B4-BE49-F238E27FC236}">
                <a16:creationId xmlns:a16="http://schemas.microsoft.com/office/drawing/2014/main" id="{B9D1DA61-9E43-43B2-A96C-C7E03520FFB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71487" y="2603230"/>
            <a:ext cx="3062123" cy="3413671"/>
          </a:xfrm>
          <a:prstGeom prst="rect">
            <a:avLst/>
          </a:prstGeom>
          <a:effectLst/>
        </p:spPr>
      </p:pic>
      <p:sp>
        <p:nvSpPr>
          <p:cNvPr id="2" name="Title 1">
            <a:extLst>
              <a:ext uri="{FF2B5EF4-FFF2-40B4-BE49-F238E27FC236}">
                <a16:creationId xmlns:a16="http://schemas.microsoft.com/office/drawing/2014/main" id="{351228B2-D499-4345-BA31-D2E65A012496}"/>
              </a:ext>
            </a:extLst>
          </p:cNvPr>
          <p:cNvSpPr>
            <a:spLocks noGrp="1"/>
          </p:cNvSpPr>
          <p:nvPr>
            <p:ph type="title"/>
          </p:nvPr>
        </p:nvSpPr>
        <p:spPr>
          <a:xfrm>
            <a:off x="648930" y="629267"/>
            <a:ext cx="9252154" cy="1016654"/>
          </a:xfrm>
        </p:spPr>
        <p:txBody>
          <a:bodyPr>
            <a:normAutofit/>
          </a:bodyPr>
          <a:lstStyle/>
          <a:p>
            <a:r>
              <a:rPr lang="en-GB" dirty="0">
                <a:solidFill>
                  <a:srgbClr val="EBEBEB"/>
                </a:solidFill>
              </a:rPr>
              <a:t>Discussion continued</a:t>
            </a:r>
          </a:p>
        </p:txBody>
      </p:sp>
      <p:sp>
        <p:nvSpPr>
          <p:cNvPr id="3" name="Content Placeholder 2">
            <a:extLst>
              <a:ext uri="{FF2B5EF4-FFF2-40B4-BE49-F238E27FC236}">
                <a16:creationId xmlns:a16="http://schemas.microsoft.com/office/drawing/2014/main" id="{6E279F18-18B3-40D1-A7B2-EA337A97BD56}"/>
              </a:ext>
            </a:extLst>
          </p:cNvPr>
          <p:cNvSpPr>
            <a:spLocks noGrp="1"/>
          </p:cNvSpPr>
          <p:nvPr>
            <p:ph idx="1"/>
          </p:nvPr>
        </p:nvSpPr>
        <p:spPr>
          <a:xfrm>
            <a:off x="648456" y="2275188"/>
            <a:ext cx="8548297" cy="4406967"/>
          </a:xfrm>
        </p:spPr>
        <p:txBody>
          <a:bodyPr>
            <a:normAutofit lnSpcReduction="10000"/>
          </a:bodyPr>
          <a:lstStyle/>
          <a:p>
            <a:pPr>
              <a:lnSpc>
                <a:spcPct val="90000"/>
              </a:lnSpc>
            </a:pPr>
            <a:r>
              <a:rPr lang="en-GB" sz="1800" b="1" i="1" u="sng" dirty="0"/>
              <a:t>Implications and future research</a:t>
            </a:r>
            <a:r>
              <a:rPr lang="en-GB" sz="1400" i="1" u="sng" dirty="0"/>
              <a:t>.</a:t>
            </a:r>
          </a:p>
          <a:p>
            <a:pPr>
              <a:lnSpc>
                <a:spcPct val="90000"/>
              </a:lnSpc>
            </a:pPr>
            <a:endParaRPr lang="en-GB" sz="1400" i="1" u="sng" dirty="0"/>
          </a:p>
          <a:p>
            <a:pPr>
              <a:lnSpc>
                <a:spcPct val="90000"/>
              </a:lnSpc>
            </a:pPr>
            <a:r>
              <a:rPr lang="en-GB" sz="1800" b="1" dirty="0"/>
              <a:t>Despite its limitations the study does give support to previous historic research, suggesting it is still valid in todays world of media.</a:t>
            </a:r>
          </a:p>
          <a:p>
            <a:pPr>
              <a:lnSpc>
                <a:spcPct val="90000"/>
              </a:lnSpc>
            </a:pPr>
            <a:r>
              <a:rPr lang="en-GB" sz="1800" b="1" dirty="0"/>
              <a:t>With the suggestion of gender differences and prior brand attitude influencing the effectiveness of humour in advertising, advertising executives need to consider theses factors when constructing advertising campaigns to ensure that if humour is used it used to its maximum effectiveness.</a:t>
            </a:r>
          </a:p>
          <a:p>
            <a:pPr>
              <a:lnSpc>
                <a:spcPct val="90000"/>
              </a:lnSpc>
            </a:pPr>
            <a:r>
              <a:rPr lang="en-GB" sz="1800" b="1" dirty="0"/>
              <a:t>Further research is required to look for significant findings and to explore other factors and underlying reasons for these differences. </a:t>
            </a:r>
          </a:p>
          <a:p>
            <a:pPr>
              <a:lnSpc>
                <a:spcPct val="90000"/>
              </a:lnSpc>
            </a:pPr>
            <a:r>
              <a:rPr lang="en-GB" sz="1800" b="1" dirty="0"/>
              <a:t>In conclusion, it cannot be presumed that adding to humour to an advertisement will automatically enhance how persuasive the advertisement is in changing brand attitude and purchase intent. Advertising executives need to consider multiple factors to achieve maximum effect.</a:t>
            </a:r>
          </a:p>
        </p:txBody>
      </p:sp>
    </p:spTree>
    <p:extLst>
      <p:ext uri="{BB962C8B-B14F-4D97-AF65-F5344CB8AC3E}">
        <p14:creationId xmlns:p14="http://schemas.microsoft.com/office/powerpoint/2010/main" val="3495996657"/>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7929D-507F-45DD-838C-B685964079C6}"/>
              </a:ext>
            </a:extLst>
          </p:cNvPr>
          <p:cNvSpPr>
            <a:spLocks noGrp="1"/>
          </p:cNvSpPr>
          <p:nvPr>
            <p:ph type="title"/>
          </p:nvPr>
        </p:nvSpPr>
        <p:spPr>
          <a:xfrm>
            <a:off x="646111" y="452718"/>
            <a:ext cx="9404723" cy="584774"/>
          </a:xfrm>
        </p:spPr>
        <p:txBody>
          <a:bodyPr/>
          <a:lstStyle/>
          <a:p>
            <a:r>
              <a:rPr lang="en-GB" sz="1600" b="1" dirty="0"/>
              <a:t>References:</a:t>
            </a:r>
          </a:p>
        </p:txBody>
      </p:sp>
      <p:sp>
        <p:nvSpPr>
          <p:cNvPr id="3" name="Content Placeholder 2">
            <a:extLst>
              <a:ext uri="{FF2B5EF4-FFF2-40B4-BE49-F238E27FC236}">
                <a16:creationId xmlns:a16="http://schemas.microsoft.com/office/drawing/2014/main" id="{0CDDFBFE-2D04-4E1C-B4F2-532CC8AF3F05}"/>
              </a:ext>
            </a:extLst>
          </p:cNvPr>
          <p:cNvSpPr>
            <a:spLocks noGrp="1"/>
          </p:cNvSpPr>
          <p:nvPr>
            <p:ph idx="1"/>
          </p:nvPr>
        </p:nvSpPr>
        <p:spPr>
          <a:xfrm>
            <a:off x="645132" y="896816"/>
            <a:ext cx="9404722" cy="5508466"/>
          </a:xfrm>
        </p:spPr>
        <p:txBody>
          <a:bodyPr>
            <a:normAutofit fontScale="85000" lnSpcReduction="20000"/>
          </a:bodyPr>
          <a:lstStyle/>
          <a:p>
            <a:endParaRPr lang="en-GB" dirty="0"/>
          </a:p>
          <a:p>
            <a:endParaRPr lang="en-GB" dirty="0"/>
          </a:p>
          <a:p>
            <a:pPr>
              <a:lnSpc>
                <a:spcPct val="170000"/>
              </a:lnSpc>
            </a:pPr>
            <a:r>
              <a:rPr lang="en-GB" dirty="0"/>
              <a:t>Brooker Jr, G. (1981). A comparison of the persuasive effects of mild </a:t>
            </a:r>
            <a:r>
              <a:rPr lang="en-GB" dirty="0" err="1"/>
              <a:t>humor</a:t>
            </a:r>
            <a:r>
              <a:rPr lang="en-GB" dirty="0"/>
              <a:t> and mild fear appeals. </a:t>
            </a:r>
            <a:r>
              <a:rPr lang="en-GB" i="1" dirty="0"/>
              <a:t>Journal of Advertising</a:t>
            </a:r>
            <a:r>
              <a:rPr lang="en-GB" dirty="0"/>
              <a:t>, </a:t>
            </a:r>
            <a:r>
              <a:rPr lang="en-GB" i="1" dirty="0"/>
              <a:t>10</a:t>
            </a:r>
            <a:r>
              <a:rPr lang="en-GB" dirty="0"/>
              <a:t>(4), 29-40.</a:t>
            </a:r>
          </a:p>
          <a:p>
            <a:r>
              <a:rPr lang="en-GB" dirty="0"/>
              <a:t>Chattopadhyay, A., &amp; </a:t>
            </a:r>
            <a:r>
              <a:rPr lang="en-GB" dirty="0" err="1"/>
              <a:t>Basu</a:t>
            </a:r>
            <a:r>
              <a:rPr lang="en-GB" dirty="0"/>
              <a:t>, K. (1990). </a:t>
            </a:r>
            <a:r>
              <a:rPr lang="en-GB" dirty="0" err="1"/>
              <a:t>Humor</a:t>
            </a:r>
            <a:r>
              <a:rPr lang="en-GB" dirty="0"/>
              <a:t> in advertising: The moderating role of prior brand evaluation. Journal of Marketing Research, 27, 466–476. </a:t>
            </a:r>
          </a:p>
          <a:p>
            <a:r>
              <a:rPr lang="en-GB" dirty="0" err="1"/>
              <a:t>Cupchik</a:t>
            </a:r>
            <a:r>
              <a:rPr lang="en-GB" dirty="0"/>
              <a:t>, G. C., &amp; Leventhal, H. (1974). Consistency between expressive </a:t>
            </a:r>
            <a:r>
              <a:rPr lang="en-GB" dirty="0" err="1"/>
              <a:t>behavior</a:t>
            </a:r>
            <a:r>
              <a:rPr lang="en-GB" dirty="0"/>
              <a:t> and the elevation of humorous stimuli: The role of sex and self-observation. </a:t>
            </a:r>
            <a:r>
              <a:rPr lang="en-GB" i="1" dirty="0"/>
              <a:t>Journal of Personality and Social Psychology</a:t>
            </a:r>
            <a:r>
              <a:rPr lang="en-GB" dirty="0"/>
              <a:t>, </a:t>
            </a:r>
            <a:r>
              <a:rPr lang="en-GB" i="1" dirty="0"/>
              <a:t>30</a:t>
            </a:r>
            <a:r>
              <a:rPr lang="en-GB" dirty="0"/>
              <a:t>(3), 429.</a:t>
            </a:r>
          </a:p>
          <a:p>
            <a:r>
              <a:rPr lang="en-GB" dirty="0"/>
              <a:t>Lammers, H. B., Leibowitz, L., Seymour, G. E., &amp; Hennessey, J. E. (1983). </a:t>
            </a:r>
            <a:r>
              <a:rPr lang="en-GB" dirty="0" err="1"/>
              <a:t>Humor</a:t>
            </a:r>
            <a:r>
              <a:rPr lang="en-GB" dirty="0"/>
              <a:t> and cognitive responses to advertising stimuli: A trace consolidation approach. </a:t>
            </a:r>
            <a:r>
              <a:rPr lang="en-GB" i="1" dirty="0"/>
              <a:t>Journal of Business Research</a:t>
            </a:r>
            <a:r>
              <a:rPr lang="en-GB" dirty="0"/>
              <a:t>, </a:t>
            </a:r>
            <a:r>
              <a:rPr lang="en-GB" i="1" dirty="0"/>
              <a:t>11</a:t>
            </a:r>
            <a:r>
              <a:rPr lang="en-GB" dirty="0"/>
              <a:t>(2), 173-185.</a:t>
            </a:r>
          </a:p>
          <a:p>
            <a:r>
              <a:rPr lang="en-GB" dirty="0" err="1"/>
              <a:t>Riecken</a:t>
            </a:r>
            <a:r>
              <a:rPr lang="en-GB" dirty="0"/>
              <a:t>, G., &amp; Hensel, K. (2012). Using </a:t>
            </a:r>
            <a:r>
              <a:rPr lang="en-GB" dirty="0" err="1"/>
              <a:t>Humor</a:t>
            </a:r>
            <a:r>
              <a:rPr lang="en-GB" dirty="0"/>
              <a:t> in Advertising: When Does it Work?. </a:t>
            </a:r>
            <a:r>
              <a:rPr lang="en-GB" i="1" dirty="0"/>
              <a:t>Southern Business Review</a:t>
            </a:r>
            <a:r>
              <a:rPr lang="en-GB" dirty="0"/>
              <a:t>,</a:t>
            </a:r>
            <a:r>
              <a:rPr lang="en-GB" i="1" dirty="0"/>
              <a:t>37</a:t>
            </a:r>
            <a:r>
              <a:rPr lang="en-GB" dirty="0"/>
              <a:t>(2), 27.</a:t>
            </a:r>
          </a:p>
          <a:p>
            <a:r>
              <a:rPr lang="en-GB" dirty="0"/>
              <a:t>Shama, </a:t>
            </a:r>
            <a:r>
              <a:rPr lang="en-GB" dirty="0" err="1"/>
              <a:t>Aurham</a:t>
            </a:r>
            <a:r>
              <a:rPr lang="en-GB" dirty="0"/>
              <a:t>, and Coughlin, Maureen, An Experimental Study of the Effective- ness of </a:t>
            </a:r>
            <a:r>
              <a:rPr lang="en-GB" dirty="0" err="1"/>
              <a:t>Humor</a:t>
            </a:r>
            <a:r>
              <a:rPr lang="en-GB" dirty="0"/>
              <a:t> in Advertising, in 1979 Educators’ Conference Proceedings, Neil Beckwith, Michael Houston, Robert </a:t>
            </a:r>
            <a:r>
              <a:rPr lang="en-GB" dirty="0" err="1"/>
              <a:t>Mittelstaedt</a:t>
            </a:r>
            <a:r>
              <a:rPr lang="en-GB" dirty="0"/>
              <a:t>, Kent B. Monroe, and Scott Ward, Eds., American Marketing Association, Chicago, 1979, pp. 249-252. </a:t>
            </a:r>
          </a:p>
          <a:p>
            <a:endParaRPr lang="en-GB" dirty="0"/>
          </a:p>
        </p:txBody>
      </p:sp>
    </p:spTree>
    <p:extLst>
      <p:ext uri="{BB962C8B-B14F-4D97-AF65-F5344CB8AC3E}">
        <p14:creationId xmlns:p14="http://schemas.microsoft.com/office/powerpoint/2010/main" val="2869010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77141-E501-482D-AE6D-984FD356B2C6}"/>
              </a:ext>
            </a:extLst>
          </p:cNvPr>
          <p:cNvSpPr>
            <a:spLocks noGrp="1"/>
          </p:cNvSpPr>
          <p:nvPr>
            <p:ph type="title"/>
          </p:nvPr>
        </p:nvSpPr>
        <p:spPr/>
        <p:txBody>
          <a:bodyPr/>
          <a:lstStyle/>
          <a:p>
            <a:r>
              <a:rPr lang="en-GB" dirty="0"/>
              <a:t>References continued.</a:t>
            </a:r>
          </a:p>
        </p:txBody>
      </p:sp>
      <p:sp>
        <p:nvSpPr>
          <p:cNvPr id="3" name="Content Placeholder 2">
            <a:extLst>
              <a:ext uri="{FF2B5EF4-FFF2-40B4-BE49-F238E27FC236}">
                <a16:creationId xmlns:a16="http://schemas.microsoft.com/office/drawing/2014/main" id="{F8A1BF66-B0F3-44E7-829D-7755D4770495}"/>
              </a:ext>
            </a:extLst>
          </p:cNvPr>
          <p:cNvSpPr>
            <a:spLocks noGrp="1"/>
          </p:cNvSpPr>
          <p:nvPr>
            <p:ph idx="1"/>
          </p:nvPr>
        </p:nvSpPr>
        <p:spPr/>
        <p:txBody>
          <a:bodyPr/>
          <a:lstStyle/>
          <a:p>
            <a:r>
              <a:rPr lang="en-GB" dirty="0"/>
              <a:t>Speck, P. S. (1987). </a:t>
            </a:r>
            <a:r>
              <a:rPr lang="en-GB" i="1" dirty="0"/>
              <a:t>On </a:t>
            </a:r>
            <a:r>
              <a:rPr lang="en-GB" i="1" dirty="0" err="1"/>
              <a:t>humor</a:t>
            </a:r>
            <a:r>
              <a:rPr lang="en-GB" i="1" dirty="0"/>
              <a:t> and </a:t>
            </a:r>
            <a:r>
              <a:rPr lang="en-GB" i="1" dirty="0" err="1"/>
              <a:t>humor</a:t>
            </a:r>
            <a:r>
              <a:rPr lang="en-GB" i="1" dirty="0"/>
              <a:t> in advertising</a:t>
            </a:r>
            <a:r>
              <a:rPr lang="en-GB" dirty="0"/>
              <a:t> (Doctoral dissertation, Texas Tech University).</a:t>
            </a:r>
          </a:p>
          <a:p>
            <a:r>
              <a:rPr lang="en-GB" dirty="0" err="1"/>
              <a:t>Sternthal</a:t>
            </a:r>
            <a:r>
              <a:rPr lang="en-GB" dirty="0"/>
              <a:t>, B., &amp; Craig, C. S. (1973). </a:t>
            </a:r>
            <a:r>
              <a:rPr lang="en-GB" dirty="0" err="1"/>
              <a:t>Humor</a:t>
            </a:r>
            <a:r>
              <a:rPr lang="en-GB" dirty="0"/>
              <a:t> in advertising. </a:t>
            </a:r>
            <a:r>
              <a:rPr lang="en-GB" i="1" dirty="0"/>
              <a:t>The Journal of Marketing</a:t>
            </a:r>
            <a:r>
              <a:rPr lang="en-GB" dirty="0"/>
              <a:t>, 12-18.</a:t>
            </a:r>
          </a:p>
          <a:p>
            <a:r>
              <a:rPr lang="en-GB" dirty="0"/>
              <a:t>Weinberger, M. G., &amp; </a:t>
            </a:r>
            <a:r>
              <a:rPr lang="en-GB" dirty="0" err="1"/>
              <a:t>Gulas</a:t>
            </a:r>
            <a:r>
              <a:rPr lang="en-GB" dirty="0"/>
              <a:t>, C. S. (1992). The impact of </a:t>
            </a:r>
            <a:r>
              <a:rPr lang="en-GB" dirty="0" err="1"/>
              <a:t>humor</a:t>
            </a:r>
            <a:r>
              <a:rPr lang="en-GB" dirty="0"/>
              <a:t> in advertising: A review. </a:t>
            </a:r>
            <a:r>
              <a:rPr lang="en-GB" i="1" dirty="0"/>
              <a:t>Journal of advertising</a:t>
            </a:r>
            <a:r>
              <a:rPr lang="en-GB" dirty="0"/>
              <a:t>, </a:t>
            </a:r>
            <a:r>
              <a:rPr lang="en-GB" i="1" dirty="0"/>
              <a:t>21</a:t>
            </a:r>
            <a:r>
              <a:rPr lang="en-GB" dirty="0"/>
              <a:t>(4), 35-59.</a:t>
            </a:r>
          </a:p>
          <a:p>
            <a:endParaRPr lang="en-GB" dirty="0"/>
          </a:p>
        </p:txBody>
      </p:sp>
    </p:spTree>
    <p:extLst>
      <p:ext uri="{BB962C8B-B14F-4D97-AF65-F5344CB8AC3E}">
        <p14:creationId xmlns:p14="http://schemas.microsoft.com/office/powerpoint/2010/main" val="23820254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448</TotalTime>
  <Words>2078</Words>
  <Application>Microsoft Office PowerPoint</Application>
  <PresentationFormat>Widescreen</PresentationFormat>
  <Paragraphs>185</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Century Gothic</vt:lpstr>
      <vt:lpstr>Times New Roman</vt:lpstr>
      <vt:lpstr>Wingdings</vt:lpstr>
      <vt:lpstr>Wingdings 3</vt:lpstr>
      <vt:lpstr>Ion</vt:lpstr>
      <vt:lpstr>Do gender and prior brand attitude impact on the effectiveness of humour in advertising?</vt:lpstr>
      <vt:lpstr>Introduction</vt:lpstr>
      <vt:lpstr>Intro continued….</vt:lpstr>
      <vt:lpstr>Theories </vt:lpstr>
      <vt:lpstr>Theories….</vt:lpstr>
      <vt:lpstr>PowerPoint Presentation</vt:lpstr>
      <vt:lpstr>Prior product attitude.</vt:lpstr>
      <vt:lpstr>Gender</vt:lpstr>
      <vt:lpstr>PowerPoint Presentation</vt:lpstr>
      <vt:lpstr>Rationale and aims.</vt:lpstr>
      <vt:lpstr>Methodology</vt:lpstr>
      <vt:lpstr>Results.</vt:lpstr>
      <vt:lpstr>RESULTS CONTINUED</vt:lpstr>
      <vt:lpstr>Results continued:</vt:lpstr>
      <vt:lpstr>Discussion</vt:lpstr>
      <vt:lpstr>Discussion continued:</vt:lpstr>
      <vt:lpstr>Discussion continued</vt:lpstr>
      <vt:lpstr>Discussion continued</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Humour in advertsing.</dc:title>
  <dc:creator>zena buchanan</dc:creator>
  <cp:lastModifiedBy>zena buchanan</cp:lastModifiedBy>
  <cp:revision>44</cp:revision>
  <dcterms:created xsi:type="dcterms:W3CDTF">2018-04-18T16:22:55Z</dcterms:created>
  <dcterms:modified xsi:type="dcterms:W3CDTF">2018-04-24T17:20:44Z</dcterms:modified>
</cp:coreProperties>
</file>