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423F85A-A1C7-4A5C-BE1A-2D25B50265A7}" v="21" dt="2026-06-20T10:40:19.9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5" d="100"/>
          <a:sy n="45" d="100"/>
        </p:scale>
        <p:origin x="710" y="4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F8FC75-F11E-4A40-B0A3-F42B0AB3770F}" type="doc">
      <dgm:prSet loTypeId="urn:microsoft.com/office/officeart/2008/layout/LinedList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9340A48F-CC2C-49F5-AD1B-66B854C4C709}">
      <dgm:prSet/>
      <dgm:spPr/>
      <dgm:t>
        <a:bodyPr/>
        <a:lstStyle/>
        <a:p>
          <a:r>
            <a:rPr lang="en-GB" dirty="0"/>
            <a:t>Organisational structure and organisational charts</a:t>
          </a:r>
        </a:p>
      </dgm:t>
    </dgm:pt>
    <dgm:pt modelId="{1A23FECB-233A-4FCA-81BA-B579F5510F5B}" type="parTrans" cxnId="{554AB743-28D1-4D86-86BE-89676718FA5D}">
      <dgm:prSet/>
      <dgm:spPr/>
      <dgm:t>
        <a:bodyPr/>
        <a:lstStyle/>
        <a:p>
          <a:endParaRPr lang="en-US"/>
        </a:p>
      </dgm:t>
    </dgm:pt>
    <dgm:pt modelId="{8FBA8B73-551D-46BA-B7A4-F8A59288B080}" type="sibTrans" cxnId="{554AB743-28D1-4D86-86BE-89676718FA5D}">
      <dgm:prSet/>
      <dgm:spPr/>
      <dgm:t>
        <a:bodyPr/>
        <a:lstStyle/>
        <a:p>
          <a:endParaRPr lang="en-US"/>
        </a:p>
      </dgm:t>
    </dgm:pt>
    <dgm:pt modelId="{9F00E90D-AD4C-4E86-A2B2-EF6E2708182F}">
      <dgm:prSet/>
      <dgm:spPr/>
      <dgm:t>
        <a:bodyPr/>
        <a:lstStyle/>
        <a:p>
          <a:r>
            <a:rPr lang="en-GB" dirty="0"/>
            <a:t>Flat organisational structure</a:t>
          </a:r>
          <a:endParaRPr lang="en-US" dirty="0"/>
        </a:p>
      </dgm:t>
    </dgm:pt>
    <dgm:pt modelId="{1D8BD8AC-AEB8-4745-A328-A62004FDB9F2}" type="parTrans" cxnId="{6AC66DBB-614C-4457-960B-D801C724E165}">
      <dgm:prSet/>
      <dgm:spPr/>
      <dgm:t>
        <a:bodyPr/>
        <a:lstStyle/>
        <a:p>
          <a:endParaRPr lang="en-US"/>
        </a:p>
      </dgm:t>
    </dgm:pt>
    <dgm:pt modelId="{BC13EB62-24A6-4919-A128-5A691E54C28C}" type="sibTrans" cxnId="{6AC66DBB-614C-4457-960B-D801C724E165}">
      <dgm:prSet/>
      <dgm:spPr/>
      <dgm:t>
        <a:bodyPr/>
        <a:lstStyle/>
        <a:p>
          <a:endParaRPr lang="en-US"/>
        </a:p>
      </dgm:t>
    </dgm:pt>
    <dgm:pt modelId="{7614F099-75E8-4677-B487-F9C8CF04D53D}">
      <dgm:prSet/>
      <dgm:spPr/>
      <dgm:t>
        <a:bodyPr/>
        <a:lstStyle/>
        <a:p>
          <a:r>
            <a:rPr lang="en-GB" dirty="0"/>
            <a:t>Functional organisational structure</a:t>
          </a:r>
          <a:endParaRPr lang="en-US" dirty="0"/>
        </a:p>
      </dgm:t>
    </dgm:pt>
    <dgm:pt modelId="{E5C13EBC-C31B-4C40-B413-39259CB51C8B}" type="parTrans" cxnId="{4BFD143E-7F73-4AE8-B963-E414FFF7BE7E}">
      <dgm:prSet/>
      <dgm:spPr/>
      <dgm:t>
        <a:bodyPr/>
        <a:lstStyle/>
        <a:p>
          <a:endParaRPr lang="en-US"/>
        </a:p>
      </dgm:t>
    </dgm:pt>
    <dgm:pt modelId="{D3DA6A3C-E879-4660-92F1-B319F7A6868D}" type="sibTrans" cxnId="{4BFD143E-7F73-4AE8-B963-E414FFF7BE7E}">
      <dgm:prSet/>
      <dgm:spPr/>
      <dgm:t>
        <a:bodyPr/>
        <a:lstStyle/>
        <a:p>
          <a:endParaRPr lang="en-US"/>
        </a:p>
      </dgm:t>
    </dgm:pt>
    <dgm:pt modelId="{16E3F2CD-3333-4BD5-9609-4B261161F273}">
      <dgm:prSet/>
      <dgm:spPr/>
      <dgm:t>
        <a:bodyPr/>
        <a:lstStyle/>
        <a:p>
          <a:r>
            <a:rPr lang="en-GB" dirty="0"/>
            <a:t>Matrix organisational structure</a:t>
          </a:r>
          <a:endParaRPr lang="en-US" dirty="0"/>
        </a:p>
      </dgm:t>
    </dgm:pt>
    <dgm:pt modelId="{E6058D81-AE90-4569-9A1F-F2B45F154636}" type="parTrans" cxnId="{AC21046C-6CC4-43F6-9AF2-702C55321EBC}">
      <dgm:prSet/>
      <dgm:spPr/>
      <dgm:t>
        <a:bodyPr/>
        <a:lstStyle/>
        <a:p>
          <a:endParaRPr lang="en-US"/>
        </a:p>
      </dgm:t>
    </dgm:pt>
    <dgm:pt modelId="{39E1AB4E-D74A-475D-9152-A2625041293F}" type="sibTrans" cxnId="{AC21046C-6CC4-43F6-9AF2-702C55321EBC}">
      <dgm:prSet/>
      <dgm:spPr/>
      <dgm:t>
        <a:bodyPr/>
        <a:lstStyle/>
        <a:p>
          <a:endParaRPr lang="en-US"/>
        </a:p>
      </dgm:t>
    </dgm:pt>
    <dgm:pt modelId="{A675D9D3-268D-44E6-A5BE-CBF4982B0DF4}">
      <dgm:prSet/>
      <dgm:spPr/>
      <dgm:t>
        <a:bodyPr/>
        <a:lstStyle/>
        <a:p>
          <a:r>
            <a:rPr lang="en-GB" dirty="0"/>
            <a:t>Organisational culture at Cloud Cubes</a:t>
          </a:r>
          <a:endParaRPr lang="en-US" dirty="0"/>
        </a:p>
      </dgm:t>
    </dgm:pt>
    <dgm:pt modelId="{3945AC2C-75FF-4CDA-9C4A-B94B6D1AD3E4}" type="parTrans" cxnId="{D5A655E5-9085-407E-87CC-6A46C4314A7A}">
      <dgm:prSet/>
      <dgm:spPr/>
      <dgm:t>
        <a:bodyPr/>
        <a:lstStyle/>
        <a:p>
          <a:endParaRPr lang="en-US"/>
        </a:p>
      </dgm:t>
    </dgm:pt>
    <dgm:pt modelId="{BE712176-8AB2-4828-99B8-3527F039F0D6}" type="sibTrans" cxnId="{D5A655E5-9085-407E-87CC-6A46C4314A7A}">
      <dgm:prSet/>
      <dgm:spPr/>
      <dgm:t>
        <a:bodyPr/>
        <a:lstStyle/>
        <a:p>
          <a:endParaRPr lang="en-US"/>
        </a:p>
      </dgm:t>
    </dgm:pt>
    <dgm:pt modelId="{A323611C-5A3C-447C-9DD0-E62D6FDD4363}">
      <dgm:prSet/>
      <dgm:spPr/>
      <dgm:t>
        <a:bodyPr/>
        <a:lstStyle/>
        <a:p>
          <a:r>
            <a:rPr lang="en-GB" dirty="0"/>
            <a:t>Relationship between structure, culture and performance</a:t>
          </a:r>
          <a:endParaRPr lang="en-US" dirty="0"/>
        </a:p>
      </dgm:t>
    </dgm:pt>
    <dgm:pt modelId="{C1339304-4671-4985-8B9C-EBB333C5B95F}" type="parTrans" cxnId="{081D2E28-FFA1-41EA-9B2F-C4D0A166D8BB}">
      <dgm:prSet/>
      <dgm:spPr/>
      <dgm:t>
        <a:bodyPr/>
        <a:lstStyle/>
        <a:p>
          <a:endParaRPr lang="en-US"/>
        </a:p>
      </dgm:t>
    </dgm:pt>
    <dgm:pt modelId="{4E2CF67D-EA8A-4AAD-B7BE-8F8401848135}" type="sibTrans" cxnId="{081D2E28-FFA1-41EA-9B2F-C4D0A166D8BB}">
      <dgm:prSet/>
      <dgm:spPr/>
      <dgm:t>
        <a:bodyPr/>
        <a:lstStyle/>
        <a:p>
          <a:endParaRPr lang="en-US"/>
        </a:p>
      </dgm:t>
    </dgm:pt>
    <dgm:pt modelId="{15F5F6E4-1A07-4AA2-93F6-D003D1F527FB}">
      <dgm:prSet/>
      <dgm:spPr/>
      <dgm:t>
        <a:bodyPr/>
        <a:lstStyle/>
        <a:p>
          <a:r>
            <a:rPr lang="en-GB" dirty="0"/>
            <a:t>Conclusion</a:t>
          </a:r>
          <a:endParaRPr lang="en-US" dirty="0"/>
        </a:p>
      </dgm:t>
    </dgm:pt>
    <dgm:pt modelId="{4BCDED98-F75A-4737-9721-EA23C4AD86AD}" type="parTrans" cxnId="{2316DDD2-A205-4DC2-994F-B334FCCFDA65}">
      <dgm:prSet/>
      <dgm:spPr/>
      <dgm:t>
        <a:bodyPr/>
        <a:lstStyle/>
        <a:p>
          <a:endParaRPr lang="en-US"/>
        </a:p>
      </dgm:t>
    </dgm:pt>
    <dgm:pt modelId="{FB9BCD86-492A-4283-BE0C-D446560D141B}" type="sibTrans" cxnId="{2316DDD2-A205-4DC2-994F-B334FCCFDA65}">
      <dgm:prSet/>
      <dgm:spPr/>
      <dgm:t>
        <a:bodyPr/>
        <a:lstStyle/>
        <a:p>
          <a:endParaRPr lang="en-US"/>
        </a:p>
      </dgm:t>
    </dgm:pt>
    <dgm:pt modelId="{E8F41EB9-1A76-48EB-984E-CA1A2C875AEB}">
      <dgm:prSet/>
      <dgm:spPr/>
      <dgm:t>
        <a:bodyPr/>
        <a:lstStyle/>
        <a:p>
          <a:r>
            <a:rPr lang="en-GB"/>
            <a:t>Importance of organisational structure</a:t>
          </a:r>
        </a:p>
      </dgm:t>
    </dgm:pt>
    <dgm:pt modelId="{1925499D-7E30-4426-BCF6-ECE5E938D9B6}" type="parTrans" cxnId="{5CEE6240-5616-4202-B35B-33D689A3E71F}">
      <dgm:prSet/>
      <dgm:spPr/>
      <dgm:t>
        <a:bodyPr/>
        <a:lstStyle/>
        <a:p>
          <a:endParaRPr lang="en-GB"/>
        </a:p>
      </dgm:t>
    </dgm:pt>
    <dgm:pt modelId="{E5D1CC3C-C166-4C1F-83FC-5A9E04C9FC12}" type="sibTrans" cxnId="{5CEE6240-5616-4202-B35B-33D689A3E71F}">
      <dgm:prSet/>
      <dgm:spPr/>
      <dgm:t>
        <a:bodyPr/>
        <a:lstStyle/>
        <a:p>
          <a:endParaRPr lang="en-GB"/>
        </a:p>
      </dgm:t>
    </dgm:pt>
    <dgm:pt modelId="{817B1A28-10E4-483D-B06A-1DF9B1CDC5AA}">
      <dgm:prSet/>
      <dgm:spPr/>
      <dgm:t>
        <a:bodyPr/>
        <a:lstStyle/>
        <a:p>
          <a:r>
            <a:rPr lang="en-GB" dirty="0"/>
            <a:t>Evaluation and recommendation</a:t>
          </a:r>
        </a:p>
      </dgm:t>
    </dgm:pt>
    <dgm:pt modelId="{019992E0-1C64-41CD-9745-574E5ECCA5B3}" type="parTrans" cxnId="{F01EE97F-2045-42DE-9A10-E6CEEEC17832}">
      <dgm:prSet/>
      <dgm:spPr/>
      <dgm:t>
        <a:bodyPr/>
        <a:lstStyle/>
        <a:p>
          <a:endParaRPr lang="en-GB"/>
        </a:p>
      </dgm:t>
    </dgm:pt>
    <dgm:pt modelId="{13B6AA72-6E16-4A79-8C01-1FFCA6F94836}" type="sibTrans" cxnId="{F01EE97F-2045-42DE-9A10-E6CEEEC17832}">
      <dgm:prSet/>
      <dgm:spPr/>
      <dgm:t>
        <a:bodyPr/>
        <a:lstStyle/>
        <a:p>
          <a:endParaRPr lang="en-GB"/>
        </a:p>
      </dgm:t>
    </dgm:pt>
    <dgm:pt modelId="{7287B1D9-8001-4F35-9EC5-EC873FEF9FCB}" type="pres">
      <dgm:prSet presAssocID="{10F8FC75-F11E-4A40-B0A3-F42B0AB3770F}" presName="vert0" presStyleCnt="0">
        <dgm:presLayoutVars>
          <dgm:dir/>
          <dgm:animOne val="branch"/>
          <dgm:animLvl val="lvl"/>
        </dgm:presLayoutVars>
      </dgm:prSet>
      <dgm:spPr/>
    </dgm:pt>
    <dgm:pt modelId="{FA2DD335-3CF4-4D6F-A21C-FFF2A969F065}" type="pres">
      <dgm:prSet presAssocID="{9340A48F-CC2C-49F5-AD1B-66B854C4C709}" presName="thickLine" presStyleLbl="alignNode1" presStyleIdx="0" presStyleCnt="9"/>
      <dgm:spPr/>
    </dgm:pt>
    <dgm:pt modelId="{43EBDD15-EE6C-4947-A5B0-BC55BE59EBE0}" type="pres">
      <dgm:prSet presAssocID="{9340A48F-CC2C-49F5-AD1B-66B854C4C709}" presName="horz1" presStyleCnt="0"/>
      <dgm:spPr/>
    </dgm:pt>
    <dgm:pt modelId="{8968169E-7F99-48E3-B6CB-8B22CAA86F24}" type="pres">
      <dgm:prSet presAssocID="{9340A48F-CC2C-49F5-AD1B-66B854C4C709}" presName="tx1" presStyleLbl="revTx" presStyleIdx="0" presStyleCnt="9"/>
      <dgm:spPr/>
    </dgm:pt>
    <dgm:pt modelId="{3BFFBD2E-1BBD-4BDD-AF88-E6E2BB4B926C}" type="pres">
      <dgm:prSet presAssocID="{9340A48F-CC2C-49F5-AD1B-66B854C4C709}" presName="vert1" presStyleCnt="0"/>
      <dgm:spPr/>
    </dgm:pt>
    <dgm:pt modelId="{70F77E51-0E21-4B34-85E4-6E87455D5435}" type="pres">
      <dgm:prSet presAssocID="{E8F41EB9-1A76-48EB-984E-CA1A2C875AEB}" presName="thickLine" presStyleLbl="alignNode1" presStyleIdx="1" presStyleCnt="9"/>
      <dgm:spPr/>
    </dgm:pt>
    <dgm:pt modelId="{425A99E7-BC53-4F92-967B-24D7081DBC0D}" type="pres">
      <dgm:prSet presAssocID="{E8F41EB9-1A76-48EB-984E-CA1A2C875AEB}" presName="horz1" presStyleCnt="0"/>
      <dgm:spPr/>
    </dgm:pt>
    <dgm:pt modelId="{6774C11B-9F97-4F2E-8862-12F513BF4B8B}" type="pres">
      <dgm:prSet presAssocID="{E8F41EB9-1A76-48EB-984E-CA1A2C875AEB}" presName="tx1" presStyleLbl="revTx" presStyleIdx="1" presStyleCnt="9"/>
      <dgm:spPr/>
    </dgm:pt>
    <dgm:pt modelId="{7208DC98-5958-459E-B86B-9AF0CDA37050}" type="pres">
      <dgm:prSet presAssocID="{E8F41EB9-1A76-48EB-984E-CA1A2C875AEB}" presName="vert1" presStyleCnt="0"/>
      <dgm:spPr/>
    </dgm:pt>
    <dgm:pt modelId="{7B960794-D35B-478E-8AB5-0A5DA4ECE0F0}" type="pres">
      <dgm:prSet presAssocID="{9F00E90D-AD4C-4E86-A2B2-EF6E2708182F}" presName="thickLine" presStyleLbl="alignNode1" presStyleIdx="2" presStyleCnt="9"/>
      <dgm:spPr/>
    </dgm:pt>
    <dgm:pt modelId="{C0B6172F-3A65-4613-81EC-8D5F4C79EEC0}" type="pres">
      <dgm:prSet presAssocID="{9F00E90D-AD4C-4E86-A2B2-EF6E2708182F}" presName="horz1" presStyleCnt="0"/>
      <dgm:spPr/>
    </dgm:pt>
    <dgm:pt modelId="{A60A2A58-C24E-4853-9565-8A8B00648EE5}" type="pres">
      <dgm:prSet presAssocID="{9F00E90D-AD4C-4E86-A2B2-EF6E2708182F}" presName="tx1" presStyleLbl="revTx" presStyleIdx="2" presStyleCnt="9"/>
      <dgm:spPr/>
    </dgm:pt>
    <dgm:pt modelId="{E64FA04D-E3B0-4946-BD70-F590E6A1F6AC}" type="pres">
      <dgm:prSet presAssocID="{9F00E90D-AD4C-4E86-A2B2-EF6E2708182F}" presName="vert1" presStyleCnt="0"/>
      <dgm:spPr/>
    </dgm:pt>
    <dgm:pt modelId="{FA9073A0-FDF8-4013-B778-C3A81D57AA01}" type="pres">
      <dgm:prSet presAssocID="{7614F099-75E8-4677-B487-F9C8CF04D53D}" presName="thickLine" presStyleLbl="alignNode1" presStyleIdx="3" presStyleCnt="9"/>
      <dgm:spPr/>
    </dgm:pt>
    <dgm:pt modelId="{7CC7671D-650F-4A2D-B3B6-641EEFBA8E47}" type="pres">
      <dgm:prSet presAssocID="{7614F099-75E8-4677-B487-F9C8CF04D53D}" presName="horz1" presStyleCnt="0"/>
      <dgm:spPr/>
    </dgm:pt>
    <dgm:pt modelId="{2A35DFB9-9ADA-4F6E-B784-86D2A5997337}" type="pres">
      <dgm:prSet presAssocID="{7614F099-75E8-4677-B487-F9C8CF04D53D}" presName="tx1" presStyleLbl="revTx" presStyleIdx="3" presStyleCnt="9"/>
      <dgm:spPr/>
    </dgm:pt>
    <dgm:pt modelId="{1F81989F-2E88-4ECC-839D-E0721B4B2230}" type="pres">
      <dgm:prSet presAssocID="{7614F099-75E8-4677-B487-F9C8CF04D53D}" presName="vert1" presStyleCnt="0"/>
      <dgm:spPr/>
    </dgm:pt>
    <dgm:pt modelId="{8367CF45-E060-4B3F-849E-9D902B400E5A}" type="pres">
      <dgm:prSet presAssocID="{16E3F2CD-3333-4BD5-9609-4B261161F273}" presName="thickLine" presStyleLbl="alignNode1" presStyleIdx="4" presStyleCnt="9"/>
      <dgm:spPr/>
    </dgm:pt>
    <dgm:pt modelId="{3C1FFAA1-6A42-4D3A-BAFF-347E3F78FF95}" type="pres">
      <dgm:prSet presAssocID="{16E3F2CD-3333-4BD5-9609-4B261161F273}" presName="horz1" presStyleCnt="0"/>
      <dgm:spPr/>
    </dgm:pt>
    <dgm:pt modelId="{6B12F778-6796-47BF-93BB-9BE523304D27}" type="pres">
      <dgm:prSet presAssocID="{16E3F2CD-3333-4BD5-9609-4B261161F273}" presName="tx1" presStyleLbl="revTx" presStyleIdx="4" presStyleCnt="9"/>
      <dgm:spPr/>
    </dgm:pt>
    <dgm:pt modelId="{CB075ACA-BDE7-4BC1-9064-D291B5890B05}" type="pres">
      <dgm:prSet presAssocID="{16E3F2CD-3333-4BD5-9609-4B261161F273}" presName="vert1" presStyleCnt="0"/>
      <dgm:spPr/>
    </dgm:pt>
    <dgm:pt modelId="{C7DF0F42-1167-432C-BB6C-F8D40B0BF4B7}" type="pres">
      <dgm:prSet presAssocID="{A675D9D3-268D-44E6-A5BE-CBF4982B0DF4}" presName="thickLine" presStyleLbl="alignNode1" presStyleIdx="5" presStyleCnt="9"/>
      <dgm:spPr/>
    </dgm:pt>
    <dgm:pt modelId="{DFE8B02B-CC57-4C4A-8E2F-36512587C6CF}" type="pres">
      <dgm:prSet presAssocID="{A675D9D3-268D-44E6-A5BE-CBF4982B0DF4}" presName="horz1" presStyleCnt="0"/>
      <dgm:spPr/>
    </dgm:pt>
    <dgm:pt modelId="{CB67F582-1BE6-4A91-BA63-55CE9A8D4F06}" type="pres">
      <dgm:prSet presAssocID="{A675D9D3-268D-44E6-A5BE-CBF4982B0DF4}" presName="tx1" presStyleLbl="revTx" presStyleIdx="5" presStyleCnt="9"/>
      <dgm:spPr/>
    </dgm:pt>
    <dgm:pt modelId="{08BDF3EB-93FE-45C9-84FE-0466AE0D6708}" type="pres">
      <dgm:prSet presAssocID="{A675D9D3-268D-44E6-A5BE-CBF4982B0DF4}" presName="vert1" presStyleCnt="0"/>
      <dgm:spPr/>
    </dgm:pt>
    <dgm:pt modelId="{FC4D50C1-BCE4-4E1E-8999-1166F11CA3F0}" type="pres">
      <dgm:prSet presAssocID="{A323611C-5A3C-447C-9DD0-E62D6FDD4363}" presName="thickLine" presStyleLbl="alignNode1" presStyleIdx="6" presStyleCnt="9"/>
      <dgm:spPr/>
    </dgm:pt>
    <dgm:pt modelId="{FA9BC213-552B-4653-A335-F1EFA9B59C1C}" type="pres">
      <dgm:prSet presAssocID="{A323611C-5A3C-447C-9DD0-E62D6FDD4363}" presName="horz1" presStyleCnt="0"/>
      <dgm:spPr/>
    </dgm:pt>
    <dgm:pt modelId="{F9404085-D6CA-4B16-B991-5EA050434B1E}" type="pres">
      <dgm:prSet presAssocID="{A323611C-5A3C-447C-9DD0-E62D6FDD4363}" presName="tx1" presStyleLbl="revTx" presStyleIdx="6" presStyleCnt="9"/>
      <dgm:spPr/>
    </dgm:pt>
    <dgm:pt modelId="{022A9014-6847-4496-A1C6-BDB870CCD939}" type="pres">
      <dgm:prSet presAssocID="{A323611C-5A3C-447C-9DD0-E62D6FDD4363}" presName="vert1" presStyleCnt="0"/>
      <dgm:spPr/>
    </dgm:pt>
    <dgm:pt modelId="{19145283-359A-4C22-A528-D4ADF7B15E53}" type="pres">
      <dgm:prSet presAssocID="{817B1A28-10E4-483D-B06A-1DF9B1CDC5AA}" presName="thickLine" presStyleLbl="alignNode1" presStyleIdx="7" presStyleCnt="9"/>
      <dgm:spPr/>
    </dgm:pt>
    <dgm:pt modelId="{05E2A238-FC7D-4F09-A591-DDDFA21B8875}" type="pres">
      <dgm:prSet presAssocID="{817B1A28-10E4-483D-B06A-1DF9B1CDC5AA}" presName="horz1" presStyleCnt="0"/>
      <dgm:spPr/>
    </dgm:pt>
    <dgm:pt modelId="{11601AC7-F1C7-467F-A490-108C36AB778F}" type="pres">
      <dgm:prSet presAssocID="{817B1A28-10E4-483D-B06A-1DF9B1CDC5AA}" presName="tx1" presStyleLbl="revTx" presStyleIdx="7" presStyleCnt="9"/>
      <dgm:spPr/>
    </dgm:pt>
    <dgm:pt modelId="{63B91F32-698D-4C47-9766-090D6D4721BA}" type="pres">
      <dgm:prSet presAssocID="{817B1A28-10E4-483D-B06A-1DF9B1CDC5AA}" presName="vert1" presStyleCnt="0"/>
      <dgm:spPr/>
    </dgm:pt>
    <dgm:pt modelId="{E17D6826-AD14-4D1C-91B6-95DD2B4EE5D7}" type="pres">
      <dgm:prSet presAssocID="{15F5F6E4-1A07-4AA2-93F6-D003D1F527FB}" presName="thickLine" presStyleLbl="alignNode1" presStyleIdx="8" presStyleCnt="9"/>
      <dgm:spPr/>
    </dgm:pt>
    <dgm:pt modelId="{23F82527-5B6A-48C9-B7C4-B61CAE4E277A}" type="pres">
      <dgm:prSet presAssocID="{15F5F6E4-1A07-4AA2-93F6-D003D1F527FB}" presName="horz1" presStyleCnt="0"/>
      <dgm:spPr/>
    </dgm:pt>
    <dgm:pt modelId="{5903D6CC-0C0D-437E-A576-73B5C3CEDA84}" type="pres">
      <dgm:prSet presAssocID="{15F5F6E4-1A07-4AA2-93F6-D003D1F527FB}" presName="tx1" presStyleLbl="revTx" presStyleIdx="8" presStyleCnt="9"/>
      <dgm:spPr/>
    </dgm:pt>
    <dgm:pt modelId="{461DBC4B-0C43-4899-BE87-0D534C805ED2}" type="pres">
      <dgm:prSet presAssocID="{15F5F6E4-1A07-4AA2-93F6-D003D1F527FB}" presName="vert1" presStyleCnt="0"/>
      <dgm:spPr/>
    </dgm:pt>
  </dgm:ptLst>
  <dgm:cxnLst>
    <dgm:cxn modelId="{081D2E28-FFA1-41EA-9B2F-C4D0A166D8BB}" srcId="{10F8FC75-F11E-4A40-B0A3-F42B0AB3770F}" destId="{A323611C-5A3C-447C-9DD0-E62D6FDD4363}" srcOrd="6" destOrd="0" parTransId="{C1339304-4671-4985-8B9C-EBB333C5B95F}" sibTransId="{4E2CF67D-EA8A-4AAD-B7BE-8F8401848135}"/>
    <dgm:cxn modelId="{27D22839-CBFC-4796-B961-9BB69F1A9394}" type="presOf" srcId="{A675D9D3-268D-44E6-A5BE-CBF4982B0DF4}" destId="{CB67F582-1BE6-4A91-BA63-55CE9A8D4F06}" srcOrd="0" destOrd="0" presId="urn:microsoft.com/office/officeart/2008/layout/LinedList"/>
    <dgm:cxn modelId="{4BFD143E-7F73-4AE8-B963-E414FFF7BE7E}" srcId="{10F8FC75-F11E-4A40-B0A3-F42B0AB3770F}" destId="{7614F099-75E8-4677-B487-F9C8CF04D53D}" srcOrd="3" destOrd="0" parTransId="{E5C13EBC-C31B-4C40-B413-39259CB51C8B}" sibTransId="{D3DA6A3C-E879-4660-92F1-B319F7A6868D}"/>
    <dgm:cxn modelId="{5CEE6240-5616-4202-B35B-33D689A3E71F}" srcId="{10F8FC75-F11E-4A40-B0A3-F42B0AB3770F}" destId="{E8F41EB9-1A76-48EB-984E-CA1A2C875AEB}" srcOrd="1" destOrd="0" parTransId="{1925499D-7E30-4426-BCF6-ECE5E938D9B6}" sibTransId="{E5D1CC3C-C166-4C1F-83FC-5A9E04C9FC12}"/>
    <dgm:cxn modelId="{554AB743-28D1-4D86-86BE-89676718FA5D}" srcId="{10F8FC75-F11E-4A40-B0A3-F42B0AB3770F}" destId="{9340A48F-CC2C-49F5-AD1B-66B854C4C709}" srcOrd="0" destOrd="0" parTransId="{1A23FECB-233A-4FCA-81BA-B579F5510F5B}" sibTransId="{8FBA8B73-551D-46BA-B7A4-F8A59288B080}"/>
    <dgm:cxn modelId="{0943EE63-2F17-4194-B5DE-44F8AD94F75D}" type="presOf" srcId="{15F5F6E4-1A07-4AA2-93F6-D003D1F527FB}" destId="{5903D6CC-0C0D-437E-A576-73B5C3CEDA84}" srcOrd="0" destOrd="0" presId="urn:microsoft.com/office/officeart/2008/layout/LinedList"/>
    <dgm:cxn modelId="{7BC2BF44-8239-4543-B638-BA093D3DC8A3}" type="presOf" srcId="{7614F099-75E8-4677-B487-F9C8CF04D53D}" destId="{2A35DFB9-9ADA-4F6E-B784-86D2A5997337}" srcOrd="0" destOrd="0" presId="urn:microsoft.com/office/officeart/2008/layout/LinedList"/>
    <dgm:cxn modelId="{D1F70048-2267-4889-9BCF-87BE03E08C5F}" type="presOf" srcId="{9340A48F-CC2C-49F5-AD1B-66B854C4C709}" destId="{8968169E-7F99-48E3-B6CB-8B22CAA86F24}" srcOrd="0" destOrd="0" presId="urn:microsoft.com/office/officeart/2008/layout/LinedList"/>
    <dgm:cxn modelId="{AC21046C-6CC4-43F6-9AF2-702C55321EBC}" srcId="{10F8FC75-F11E-4A40-B0A3-F42B0AB3770F}" destId="{16E3F2CD-3333-4BD5-9609-4B261161F273}" srcOrd="4" destOrd="0" parTransId="{E6058D81-AE90-4569-9A1F-F2B45F154636}" sibTransId="{39E1AB4E-D74A-475D-9152-A2625041293F}"/>
    <dgm:cxn modelId="{CCF04B75-7B9D-4831-A528-186BD490A36D}" type="presOf" srcId="{A323611C-5A3C-447C-9DD0-E62D6FDD4363}" destId="{F9404085-D6CA-4B16-B991-5EA050434B1E}" srcOrd="0" destOrd="0" presId="urn:microsoft.com/office/officeart/2008/layout/LinedList"/>
    <dgm:cxn modelId="{F01EE97F-2045-42DE-9A10-E6CEEEC17832}" srcId="{10F8FC75-F11E-4A40-B0A3-F42B0AB3770F}" destId="{817B1A28-10E4-483D-B06A-1DF9B1CDC5AA}" srcOrd="7" destOrd="0" parTransId="{019992E0-1C64-41CD-9745-574E5ECCA5B3}" sibTransId="{13B6AA72-6E16-4A79-8C01-1FFCA6F94836}"/>
    <dgm:cxn modelId="{C036599D-39D6-46FA-81C3-10E1E7209D77}" type="presOf" srcId="{16E3F2CD-3333-4BD5-9609-4B261161F273}" destId="{6B12F778-6796-47BF-93BB-9BE523304D27}" srcOrd="0" destOrd="0" presId="urn:microsoft.com/office/officeart/2008/layout/LinedList"/>
    <dgm:cxn modelId="{37F599A9-98EF-44D4-AFE6-667464382B79}" type="presOf" srcId="{817B1A28-10E4-483D-B06A-1DF9B1CDC5AA}" destId="{11601AC7-F1C7-467F-A490-108C36AB778F}" srcOrd="0" destOrd="0" presId="urn:microsoft.com/office/officeart/2008/layout/LinedList"/>
    <dgm:cxn modelId="{4D2040AB-78D8-4ED1-9A64-9D37FA4F3534}" type="presOf" srcId="{10F8FC75-F11E-4A40-B0A3-F42B0AB3770F}" destId="{7287B1D9-8001-4F35-9EC5-EC873FEF9FCB}" srcOrd="0" destOrd="0" presId="urn:microsoft.com/office/officeart/2008/layout/LinedList"/>
    <dgm:cxn modelId="{6AC66DBB-614C-4457-960B-D801C724E165}" srcId="{10F8FC75-F11E-4A40-B0A3-F42B0AB3770F}" destId="{9F00E90D-AD4C-4E86-A2B2-EF6E2708182F}" srcOrd="2" destOrd="0" parTransId="{1D8BD8AC-AEB8-4745-A328-A62004FDB9F2}" sibTransId="{BC13EB62-24A6-4919-A128-5A691E54C28C}"/>
    <dgm:cxn modelId="{2316DDD2-A205-4DC2-994F-B334FCCFDA65}" srcId="{10F8FC75-F11E-4A40-B0A3-F42B0AB3770F}" destId="{15F5F6E4-1A07-4AA2-93F6-D003D1F527FB}" srcOrd="8" destOrd="0" parTransId="{4BCDED98-F75A-4737-9721-EA23C4AD86AD}" sibTransId="{FB9BCD86-492A-4283-BE0C-D446560D141B}"/>
    <dgm:cxn modelId="{D5A655E5-9085-407E-87CC-6A46C4314A7A}" srcId="{10F8FC75-F11E-4A40-B0A3-F42B0AB3770F}" destId="{A675D9D3-268D-44E6-A5BE-CBF4982B0DF4}" srcOrd="5" destOrd="0" parTransId="{3945AC2C-75FF-4CDA-9C4A-B94B6D1AD3E4}" sibTransId="{BE712176-8AB2-4828-99B8-3527F039F0D6}"/>
    <dgm:cxn modelId="{CC9589E8-B899-4131-A7D9-545CC4F5C345}" type="presOf" srcId="{E8F41EB9-1A76-48EB-984E-CA1A2C875AEB}" destId="{6774C11B-9F97-4F2E-8862-12F513BF4B8B}" srcOrd="0" destOrd="0" presId="urn:microsoft.com/office/officeart/2008/layout/LinedList"/>
    <dgm:cxn modelId="{10D352F0-9F3D-4A0F-89E5-CBBBED2BA9A8}" type="presOf" srcId="{9F00E90D-AD4C-4E86-A2B2-EF6E2708182F}" destId="{A60A2A58-C24E-4853-9565-8A8B00648EE5}" srcOrd="0" destOrd="0" presId="urn:microsoft.com/office/officeart/2008/layout/LinedList"/>
    <dgm:cxn modelId="{898AA6D9-9EE4-4E0D-B52B-B92B8952FD5F}" type="presParOf" srcId="{7287B1D9-8001-4F35-9EC5-EC873FEF9FCB}" destId="{FA2DD335-3CF4-4D6F-A21C-FFF2A969F065}" srcOrd="0" destOrd="0" presId="urn:microsoft.com/office/officeart/2008/layout/LinedList"/>
    <dgm:cxn modelId="{1A163D69-11C9-4CB0-979D-F5BA725CFDB5}" type="presParOf" srcId="{7287B1D9-8001-4F35-9EC5-EC873FEF9FCB}" destId="{43EBDD15-EE6C-4947-A5B0-BC55BE59EBE0}" srcOrd="1" destOrd="0" presId="urn:microsoft.com/office/officeart/2008/layout/LinedList"/>
    <dgm:cxn modelId="{F7D92143-29D8-4F31-BBCD-1BA058E00375}" type="presParOf" srcId="{43EBDD15-EE6C-4947-A5B0-BC55BE59EBE0}" destId="{8968169E-7F99-48E3-B6CB-8B22CAA86F24}" srcOrd="0" destOrd="0" presId="urn:microsoft.com/office/officeart/2008/layout/LinedList"/>
    <dgm:cxn modelId="{8FE8F235-C3AF-496D-88DD-8FF1EAB7B2A9}" type="presParOf" srcId="{43EBDD15-EE6C-4947-A5B0-BC55BE59EBE0}" destId="{3BFFBD2E-1BBD-4BDD-AF88-E6E2BB4B926C}" srcOrd="1" destOrd="0" presId="urn:microsoft.com/office/officeart/2008/layout/LinedList"/>
    <dgm:cxn modelId="{E183B4B6-2002-41AD-A911-958A59FAE45E}" type="presParOf" srcId="{7287B1D9-8001-4F35-9EC5-EC873FEF9FCB}" destId="{70F77E51-0E21-4B34-85E4-6E87455D5435}" srcOrd="2" destOrd="0" presId="urn:microsoft.com/office/officeart/2008/layout/LinedList"/>
    <dgm:cxn modelId="{9D06F89A-3605-488F-98AC-87CB238BC35F}" type="presParOf" srcId="{7287B1D9-8001-4F35-9EC5-EC873FEF9FCB}" destId="{425A99E7-BC53-4F92-967B-24D7081DBC0D}" srcOrd="3" destOrd="0" presId="urn:microsoft.com/office/officeart/2008/layout/LinedList"/>
    <dgm:cxn modelId="{93651E0A-BF1B-44A8-9DF0-F3B2A99E0A5A}" type="presParOf" srcId="{425A99E7-BC53-4F92-967B-24D7081DBC0D}" destId="{6774C11B-9F97-4F2E-8862-12F513BF4B8B}" srcOrd="0" destOrd="0" presId="urn:microsoft.com/office/officeart/2008/layout/LinedList"/>
    <dgm:cxn modelId="{6572FDE5-077F-4C74-A667-0B481647CE46}" type="presParOf" srcId="{425A99E7-BC53-4F92-967B-24D7081DBC0D}" destId="{7208DC98-5958-459E-B86B-9AF0CDA37050}" srcOrd="1" destOrd="0" presId="urn:microsoft.com/office/officeart/2008/layout/LinedList"/>
    <dgm:cxn modelId="{A6BE0963-3437-4FF2-8BBD-1887FA24DF74}" type="presParOf" srcId="{7287B1D9-8001-4F35-9EC5-EC873FEF9FCB}" destId="{7B960794-D35B-478E-8AB5-0A5DA4ECE0F0}" srcOrd="4" destOrd="0" presId="urn:microsoft.com/office/officeart/2008/layout/LinedList"/>
    <dgm:cxn modelId="{D937431D-3513-4F20-9D30-190D70DBDF6A}" type="presParOf" srcId="{7287B1D9-8001-4F35-9EC5-EC873FEF9FCB}" destId="{C0B6172F-3A65-4613-81EC-8D5F4C79EEC0}" srcOrd="5" destOrd="0" presId="urn:microsoft.com/office/officeart/2008/layout/LinedList"/>
    <dgm:cxn modelId="{E22F8F54-0C3D-40D3-A470-8505BA74716D}" type="presParOf" srcId="{C0B6172F-3A65-4613-81EC-8D5F4C79EEC0}" destId="{A60A2A58-C24E-4853-9565-8A8B00648EE5}" srcOrd="0" destOrd="0" presId="urn:microsoft.com/office/officeart/2008/layout/LinedList"/>
    <dgm:cxn modelId="{8FA8484B-4252-4D7A-8FE6-7C238F701752}" type="presParOf" srcId="{C0B6172F-3A65-4613-81EC-8D5F4C79EEC0}" destId="{E64FA04D-E3B0-4946-BD70-F590E6A1F6AC}" srcOrd="1" destOrd="0" presId="urn:microsoft.com/office/officeart/2008/layout/LinedList"/>
    <dgm:cxn modelId="{56C8405F-0D4C-4566-8E65-91A8A24A746C}" type="presParOf" srcId="{7287B1D9-8001-4F35-9EC5-EC873FEF9FCB}" destId="{FA9073A0-FDF8-4013-B778-C3A81D57AA01}" srcOrd="6" destOrd="0" presId="urn:microsoft.com/office/officeart/2008/layout/LinedList"/>
    <dgm:cxn modelId="{7DD839EA-F905-4E6A-BBA1-5CDE373F06F8}" type="presParOf" srcId="{7287B1D9-8001-4F35-9EC5-EC873FEF9FCB}" destId="{7CC7671D-650F-4A2D-B3B6-641EEFBA8E47}" srcOrd="7" destOrd="0" presId="urn:microsoft.com/office/officeart/2008/layout/LinedList"/>
    <dgm:cxn modelId="{03CBD779-C79F-4633-9A57-881C61675D3D}" type="presParOf" srcId="{7CC7671D-650F-4A2D-B3B6-641EEFBA8E47}" destId="{2A35DFB9-9ADA-4F6E-B784-86D2A5997337}" srcOrd="0" destOrd="0" presId="urn:microsoft.com/office/officeart/2008/layout/LinedList"/>
    <dgm:cxn modelId="{9CDFF422-CF12-4BD4-BD0F-0B71E3900716}" type="presParOf" srcId="{7CC7671D-650F-4A2D-B3B6-641EEFBA8E47}" destId="{1F81989F-2E88-4ECC-839D-E0721B4B2230}" srcOrd="1" destOrd="0" presId="urn:microsoft.com/office/officeart/2008/layout/LinedList"/>
    <dgm:cxn modelId="{E08BC474-6BEE-4187-BD91-184DF2F5C2CF}" type="presParOf" srcId="{7287B1D9-8001-4F35-9EC5-EC873FEF9FCB}" destId="{8367CF45-E060-4B3F-849E-9D902B400E5A}" srcOrd="8" destOrd="0" presId="urn:microsoft.com/office/officeart/2008/layout/LinedList"/>
    <dgm:cxn modelId="{0E3BE418-76AA-4BF3-B3A7-50B770B3FF6D}" type="presParOf" srcId="{7287B1D9-8001-4F35-9EC5-EC873FEF9FCB}" destId="{3C1FFAA1-6A42-4D3A-BAFF-347E3F78FF95}" srcOrd="9" destOrd="0" presId="urn:microsoft.com/office/officeart/2008/layout/LinedList"/>
    <dgm:cxn modelId="{BA36C187-4DE7-4356-BC07-423DB36A5C94}" type="presParOf" srcId="{3C1FFAA1-6A42-4D3A-BAFF-347E3F78FF95}" destId="{6B12F778-6796-47BF-93BB-9BE523304D27}" srcOrd="0" destOrd="0" presId="urn:microsoft.com/office/officeart/2008/layout/LinedList"/>
    <dgm:cxn modelId="{67839EF9-8792-4AB0-8C44-422290151C51}" type="presParOf" srcId="{3C1FFAA1-6A42-4D3A-BAFF-347E3F78FF95}" destId="{CB075ACA-BDE7-4BC1-9064-D291B5890B05}" srcOrd="1" destOrd="0" presId="urn:microsoft.com/office/officeart/2008/layout/LinedList"/>
    <dgm:cxn modelId="{D746E4FA-7355-4F9D-9BF0-9DAA80E97D03}" type="presParOf" srcId="{7287B1D9-8001-4F35-9EC5-EC873FEF9FCB}" destId="{C7DF0F42-1167-432C-BB6C-F8D40B0BF4B7}" srcOrd="10" destOrd="0" presId="urn:microsoft.com/office/officeart/2008/layout/LinedList"/>
    <dgm:cxn modelId="{FCC1AF7D-D42E-442B-9A01-344CE4F1FBAC}" type="presParOf" srcId="{7287B1D9-8001-4F35-9EC5-EC873FEF9FCB}" destId="{DFE8B02B-CC57-4C4A-8E2F-36512587C6CF}" srcOrd="11" destOrd="0" presId="urn:microsoft.com/office/officeart/2008/layout/LinedList"/>
    <dgm:cxn modelId="{1E74366C-9937-4156-810E-B9EFF1A9B2C9}" type="presParOf" srcId="{DFE8B02B-CC57-4C4A-8E2F-36512587C6CF}" destId="{CB67F582-1BE6-4A91-BA63-55CE9A8D4F06}" srcOrd="0" destOrd="0" presId="urn:microsoft.com/office/officeart/2008/layout/LinedList"/>
    <dgm:cxn modelId="{FED138F3-B686-4FE8-95D0-387D68E7F09C}" type="presParOf" srcId="{DFE8B02B-CC57-4C4A-8E2F-36512587C6CF}" destId="{08BDF3EB-93FE-45C9-84FE-0466AE0D6708}" srcOrd="1" destOrd="0" presId="urn:microsoft.com/office/officeart/2008/layout/LinedList"/>
    <dgm:cxn modelId="{871F6DA9-53A8-4B2B-917F-F4B312DCF1BF}" type="presParOf" srcId="{7287B1D9-8001-4F35-9EC5-EC873FEF9FCB}" destId="{FC4D50C1-BCE4-4E1E-8999-1166F11CA3F0}" srcOrd="12" destOrd="0" presId="urn:microsoft.com/office/officeart/2008/layout/LinedList"/>
    <dgm:cxn modelId="{FBA9F1CC-464B-4DC8-A222-63690D1A55F6}" type="presParOf" srcId="{7287B1D9-8001-4F35-9EC5-EC873FEF9FCB}" destId="{FA9BC213-552B-4653-A335-F1EFA9B59C1C}" srcOrd="13" destOrd="0" presId="urn:microsoft.com/office/officeart/2008/layout/LinedList"/>
    <dgm:cxn modelId="{518C35C6-5EB2-40B4-809F-956610E4DE72}" type="presParOf" srcId="{FA9BC213-552B-4653-A335-F1EFA9B59C1C}" destId="{F9404085-D6CA-4B16-B991-5EA050434B1E}" srcOrd="0" destOrd="0" presId="urn:microsoft.com/office/officeart/2008/layout/LinedList"/>
    <dgm:cxn modelId="{1821416D-A4D1-4F51-98CB-86368DCD6733}" type="presParOf" srcId="{FA9BC213-552B-4653-A335-F1EFA9B59C1C}" destId="{022A9014-6847-4496-A1C6-BDB870CCD939}" srcOrd="1" destOrd="0" presId="urn:microsoft.com/office/officeart/2008/layout/LinedList"/>
    <dgm:cxn modelId="{7719CCF1-8737-4A82-8AF3-F9D3A7CFE54B}" type="presParOf" srcId="{7287B1D9-8001-4F35-9EC5-EC873FEF9FCB}" destId="{19145283-359A-4C22-A528-D4ADF7B15E53}" srcOrd="14" destOrd="0" presId="urn:microsoft.com/office/officeart/2008/layout/LinedList"/>
    <dgm:cxn modelId="{5646B347-1FB3-4014-8954-7E198727CB09}" type="presParOf" srcId="{7287B1D9-8001-4F35-9EC5-EC873FEF9FCB}" destId="{05E2A238-FC7D-4F09-A591-DDDFA21B8875}" srcOrd="15" destOrd="0" presId="urn:microsoft.com/office/officeart/2008/layout/LinedList"/>
    <dgm:cxn modelId="{76DB1184-FC2C-4389-A12A-68D1FE9062E4}" type="presParOf" srcId="{05E2A238-FC7D-4F09-A591-DDDFA21B8875}" destId="{11601AC7-F1C7-467F-A490-108C36AB778F}" srcOrd="0" destOrd="0" presId="urn:microsoft.com/office/officeart/2008/layout/LinedList"/>
    <dgm:cxn modelId="{F58BA2A4-0BE1-4B22-9142-58007746280F}" type="presParOf" srcId="{05E2A238-FC7D-4F09-A591-DDDFA21B8875}" destId="{63B91F32-698D-4C47-9766-090D6D4721BA}" srcOrd="1" destOrd="0" presId="urn:microsoft.com/office/officeart/2008/layout/LinedList"/>
    <dgm:cxn modelId="{2BEDECC5-B197-4C84-8530-409A0EBA06B7}" type="presParOf" srcId="{7287B1D9-8001-4F35-9EC5-EC873FEF9FCB}" destId="{E17D6826-AD14-4D1C-91B6-95DD2B4EE5D7}" srcOrd="16" destOrd="0" presId="urn:microsoft.com/office/officeart/2008/layout/LinedList"/>
    <dgm:cxn modelId="{5D534901-1944-484F-860D-F62C891FE4AB}" type="presParOf" srcId="{7287B1D9-8001-4F35-9EC5-EC873FEF9FCB}" destId="{23F82527-5B6A-48C9-B7C4-B61CAE4E277A}" srcOrd="17" destOrd="0" presId="urn:microsoft.com/office/officeart/2008/layout/LinedList"/>
    <dgm:cxn modelId="{E947A8F1-9E47-43BC-85A0-CB946D5544B0}" type="presParOf" srcId="{23F82527-5B6A-48C9-B7C4-B61CAE4E277A}" destId="{5903D6CC-0C0D-437E-A576-73B5C3CEDA84}" srcOrd="0" destOrd="0" presId="urn:microsoft.com/office/officeart/2008/layout/LinedList"/>
    <dgm:cxn modelId="{A25E1276-43C2-4B57-BCDE-FEDF0BD71BF0}" type="presParOf" srcId="{23F82527-5B6A-48C9-B7C4-B61CAE4E277A}" destId="{461DBC4B-0C43-4899-BE87-0D534C805ED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812C603-5328-474C-8972-BDC540B739AA}" type="doc">
      <dgm:prSet loTypeId="urn:microsoft.com/office/officeart/2005/8/layout/vList2" loCatId="list" qsTypeId="urn:microsoft.com/office/officeart/2005/8/quickstyle/simple5" qsCatId="simple" csTypeId="urn:microsoft.com/office/officeart/2005/8/colors/accent0_1" csCatId="mainScheme" phldr="1"/>
      <dgm:spPr/>
      <dgm:t>
        <a:bodyPr/>
        <a:lstStyle/>
        <a:p>
          <a:endParaRPr lang="en-GB"/>
        </a:p>
      </dgm:t>
    </dgm:pt>
    <dgm:pt modelId="{A7AF1F0C-0AF6-4849-A7D3-6694E90C4D6E}">
      <dgm:prSet custT="1"/>
      <dgm:spPr/>
      <dgm:t>
        <a:bodyPr anchor="t"/>
        <a:lstStyle/>
        <a:p>
          <a:r>
            <a:rPr lang="en-GB" sz="2000" b="1" dirty="0"/>
            <a:t>Organisational Structure</a:t>
          </a:r>
          <a:endParaRPr lang="en-GB" sz="2000" dirty="0"/>
        </a:p>
      </dgm:t>
    </dgm:pt>
    <dgm:pt modelId="{1E938590-314D-4086-97CD-33C9B98D1772}" type="parTrans" cxnId="{154C8ADE-E09A-478F-A536-9DAE0A2E3316}">
      <dgm:prSet/>
      <dgm:spPr/>
      <dgm:t>
        <a:bodyPr/>
        <a:lstStyle/>
        <a:p>
          <a:endParaRPr lang="en-GB"/>
        </a:p>
      </dgm:t>
    </dgm:pt>
    <dgm:pt modelId="{4ED49D5C-7484-4BE8-AA1D-7659B9650A00}" type="sibTrans" cxnId="{154C8ADE-E09A-478F-A536-9DAE0A2E3316}">
      <dgm:prSet/>
      <dgm:spPr/>
      <dgm:t>
        <a:bodyPr/>
        <a:lstStyle/>
        <a:p>
          <a:endParaRPr lang="en-GB"/>
        </a:p>
      </dgm:t>
    </dgm:pt>
    <dgm:pt modelId="{D8AFA83C-B55A-4752-BF96-E9F5AF0B2ECA}">
      <dgm:prSet custT="1"/>
      <dgm:spPr/>
      <dgm:t>
        <a:bodyPr/>
        <a:lstStyle/>
        <a:p>
          <a:r>
            <a:rPr lang="en-GB" sz="1800" dirty="0"/>
            <a:t>Defines how authority, responsibilities and tasks are formally arranged within an organisation (Buchanan and Huczynski, 2023).</a:t>
          </a:r>
        </a:p>
      </dgm:t>
    </dgm:pt>
    <dgm:pt modelId="{9EBA0DE2-468A-43F4-9791-B2171450CEAB}" type="parTrans" cxnId="{EDD2D8A7-A6EA-4D24-A93F-D12801C6DB88}">
      <dgm:prSet/>
      <dgm:spPr/>
      <dgm:t>
        <a:bodyPr/>
        <a:lstStyle/>
        <a:p>
          <a:endParaRPr lang="en-GB"/>
        </a:p>
      </dgm:t>
    </dgm:pt>
    <dgm:pt modelId="{E42B3771-C1CA-44C0-9E35-FE349DD64556}" type="sibTrans" cxnId="{EDD2D8A7-A6EA-4D24-A93F-D12801C6DB88}">
      <dgm:prSet/>
      <dgm:spPr/>
      <dgm:t>
        <a:bodyPr/>
        <a:lstStyle/>
        <a:p>
          <a:endParaRPr lang="en-GB"/>
        </a:p>
      </dgm:t>
    </dgm:pt>
    <dgm:pt modelId="{4E2A901F-1B06-47B5-9C84-21133697CF30}">
      <dgm:prSet custT="1"/>
      <dgm:spPr/>
      <dgm:t>
        <a:bodyPr/>
        <a:lstStyle/>
        <a:p>
          <a:r>
            <a:rPr lang="en-GB" sz="1800" dirty="0"/>
            <a:t>Establishes reporting relationships and levels of authority (Robbins et al., 2021).</a:t>
          </a:r>
        </a:p>
      </dgm:t>
    </dgm:pt>
    <dgm:pt modelId="{0BD0EEC6-CE95-4996-9C8D-C27A5820F7E7}" type="parTrans" cxnId="{0A614D85-08C9-4C4C-AB8E-B75E16295C08}">
      <dgm:prSet/>
      <dgm:spPr/>
      <dgm:t>
        <a:bodyPr/>
        <a:lstStyle/>
        <a:p>
          <a:endParaRPr lang="en-GB"/>
        </a:p>
      </dgm:t>
    </dgm:pt>
    <dgm:pt modelId="{6EC23C86-CBF8-4CCF-B93B-865E97E4C614}" type="sibTrans" cxnId="{0A614D85-08C9-4C4C-AB8E-B75E16295C08}">
      <dgm:prSet/>
      <dgm:spPr/>
      <dgm:t>
        <a:bodyPr/>
        <a:lstStyle/>
        <a:p>
          <a:endParaRPr lang="en-GB"/>
        </a:p>
      </dgm:t>
    </dgm:pt>
    <dgm:pt modelId="{52BF2789-884E-47AC-B34B-9405255539FF}">
      <dgm:prSet custT="1"/>
      <dgm:spPr/>
      <dgm:t>
        <a:bodyPr/>
        <a:lstStyle/>
        <a:p>
          <a:r>
            <a:rPr lang="en-GB" sz="1800" dirty="0"/>
            <a:t>Supports communication, coordination and decision-making.</a:t>
          </a:r>
        </a:p>
      </dgm:t>
    </dgm:pt>
    <dgm:pt modelId="{9AC92EB1-B6E6-461E-B09B-20329D4AC9B2}" type="parTrans" cxnId="{03E80BEF-C203-46B8-9352-B589248E109C}">
      <dgm:prSet/>
      <dgm:spPr/>
      <dgm:t>
        <a:bodyPr/>
        <a:lstStyle/>
        <a:p>
          <a:endParaRPr lang="en-GB"/>
        </a:p>
      </dgm:t>
    </dgm:pt>
    <dgm:pt modelId="{C8032EBB-3308-4F5F-946E-44B2340D935A}" type="sibTrans" cxnId="{03E80BEF-C203-46B8-9352-B589248E109C}">
      <dgm:prSet/>
      <dgm:spPr/>
      <dgm:t>
        <a:bodyPr/>
        <a:lstStyle/>
        <a:p>
          <a:endParaRPr lang="en-GB"/>
        </a:p>
      </dgm:t>
    </dgm:pt>
    <dgm:pt modelId="{CF7EDBD5-DE97-4CA5-BE12-C4E3B5C28F58}">
      <dgm:prSet custT="1"/>
      <dgm:spPr/>
      <dgm:t>
        <a:bodyPr/>
        <a:lstStyle/>
        <a:p>
          <a:r>
            <a:rPr lang="en-GB" sz="1800" dirty="0"/>
            <a:t>Helps organisations achieve objectives efficiently.</a:t>
          </a:r>
        </a:p>
      </dgm:t>
    </dgm:pt>
    <dgm:pt modelId="{91B2F71D-7480-46BD-81C3-B3C0E9BAEDAB}" type="parTrans" cxnId="{13165EC8-76BA-416D-A3C5-68DA630391CA}">
      <dgm:prSet/>
      <dgm:spPr/>
      <dgm:t>
        <a:bodyPr/>
        <a:lstStyle/>
        <a:p>
          <a:endParaRPr lang="en-GB"/>
        </a:p>
      </dgm:t>
    </dgm:pt>
    <dgm:pt modelId="{FA0D94D4-CC45-4192-A867-B4554B044608}" type="sibTrans" cxnId="{13165EC8-76BA-416D-A3C5-68DA630391CA}">
      <dgm:prSet/>
      <dgm:spPr/>
      <dgm:t>
        <a:bodyPr/>
        <a:lstStyle/>
        <a:p>
          <a:endParaRPr lang="en-GB"/>
        </a:p>
      </dgm:t>
    </dgm:pt>
    <dgm:pt modelId="{A987D986-A0FA-46E5-84AD-30AEEA45A29C}" type="pres">
      <dgm:prSet presAssocID="{F812C603-5328-474C-8972-BDC540B739AA}" presName="linear" presStyleCnt="0">
        <dgm:presLayoutVars>
          <dgm:animLvl val="lvl"/>
          <dgm:resizeHandles val="exact"/>
        </dgm:presLayoutVars>
      </dgm:prSet>
      <dgm:spPr/>
    </dgm:pt>
    <dgm:pt modelId="{9D9BAD5B-F056-4989-A9F6-4C8CEE0D39F1}" type="pres">
      <dgm:prSet presAssocID="{A7AF1F0C-0AF6-4849-A7D3-6694E90C4D6E}" presName="parentText" presStyleLbl="node1" presStyleIdx="0" presStyleCnt="1" custScaleY="31593" custLinFactNeighborY="-9111">
        <dgm:presLayoutVars>
          <dgm:chMax val="0"/>
          <dgm:bulletEnabled val="1"/>
        </dgm:presLayoutVars>
      </dgm:prSet>
      <dgm:spPr/>
    </dgm:pt>
    <dgm:pt modelId="{E84DFBD1-1F7A-4BD6-A571-B563C64E7731}" type="pres">
      <dgm:prSet presAssocID="{A7AF1F0C-0AF6-4849-A7D3-6694E90C4D6E}" presName="childText" presStyleLbl="revTx" presStyleIdx="0" presStyleCnt="1" custScaleX="97628" custScaleY="107150">
        <dgm:presLayoutVars>
          <dgm:bulletEnabled val="1"/>
        </dgm:presLayoutVars>
      </dgm:prSet>
      <dgm:spPr/>
    </dgm:pt>
  </dgm:ptLst>
  <dgm:cxnLst>
    <dgm:cxn modelId="{92F87803-D14B-428C-B6C1-831B677FD2F0}" type="presOf" srcId="{52BF2789-884E-47AC-B34B-9405255539FF}" destId="{E84DFBD1-1F7A-4BD6-A571-B563C64E7731}" srcOrd="0" destOrd="2" presId="urn:microsoft.com/office/officeart/2005/8/layout/vList2"/>
    <dgm:cxn modelId="{45C1735F-7B72-4B60-ACB4-E7EF237C35D5}" type="presOf" srcId="{CF7EDBD5-DE97-4CA5-BE12-C4E3B5C28F58}" destId="{E84DFBD1-1F7A-4BD6-A571-B563C64E7731}" srcOrd="0" destOrd="3" presId="urn:microsoft.com/office/officeart/2005/8/layout/vList2"/>
    <dgm:cxn modelId="{8428BB60-2D85-4B70-A9BF-037DAD07083F}" type="presOf" srcId="{D8AFA83C-B55A-4752-BF96-E9F5AF0B2ECA}" destId="{E84DFBD1-1F7A-4BD6-A571-B563C64E7731}" srcOrd="0" destOrd="0" presId="urn:microsoft.com/office/officeart/2005/8/layout/vList2"/>
    <dgm:cxn modelId="{9A0E364D-84C0-4487-BC31-065A9A5C5EE2}" type="presOf" srcId="{4E2A901F-1B06-47B5-9C84-21133697CF30}" destId="{E84DFBD1-1F7A-4BD6-A571-B563C64E7731}" srcOrd="0" destOrd="1" presId="urn:microsoft.com/office/officeart/2005/8/layout/vList2"/>
    <dgm:cxn modelId="{0A614D85-08C9-4C4C-AB8E-B75E16295C08}" srcId="{A7AF1F0C-0AF6-4849-A7D3-6694E90C4D6E}" destId="{4E2A901F-1B06-47B5-9C84-21133697CF30}" srcOrd="1" destOrd="0" parTransId="{0BD0EEC6-CE95-4996-9C8D-C27A5820F7E7}" sibTransId="{6EC23C86-CBF8-4CCF-B93B-865E97E4C614}"/>
    <dgm:cxn modelId="{EDD2D8A7-A6EA-4D24-A93F-D12801C6DB88}" srcId="{A7AF1F0C-0AF6-4849-A7D3-6694E90C4D6E}" destId="{D8AFA83C-B55A-4752-BF96-E9F5AF0B2ECA}" srcOrd="0" destOrd="0" parTransId="{9EBA0DE2-468A-43F4-9791-B2171450CEAB}" sibTransId="{E42B3771-C1CA-44C0-9E35-FE349DD64556}"/>
    <dgm:cxn modelId="{AF6EB8AD-9867-4E8A-8D4D-F57966A3ADB1}" type="presOf" srcId="{F812C603-5328-474C-8972-BDC540B739AA}" destId="{A987D986-A0FA-46E5-84AD-30AEEA45A29C}" srcOrd="0" destOrd="0" presId="urn:microsoft.com/office/officeart/2005/8/layout/vList2"/>
    <dgm:cxn modelId="{13165EC8-76BA-416D-A3C5-68DA630391CA}" srcId="{A7AF1F0C-0AF6-4849-A7D3-6694E90C4D6E}" destId="{CF7EDBD5-DE97-4CA5-BE12-C4E3B5C28F58}" srcOrd="3" destOrd="0" parTransId="{91B2F71D-7480-46BD-81C3-B3C0E9BAEDAB}" sibTransId="{FA0D94D4-CC45-4192-A867-B4554B044608}"/>
    <dgm:cxn modelId="{154C8ADE-E09A-478F-A536-9DAE0A2E3316}" srcId="{F812C603-5328-474C-8972-BDC540B739AA}" destId="{A7AF1F0C-0AF6-4849-A7D3-6694E90C4D6E}" srcOrd="0" destOrd="0" parTransId="{1E938590-314D-4086-97CD-33C9B98D1772}" sibTransId="{4ED49D5C-7484-4BE8-AA1D-7659B9650A00}"/>
    <dgm:cxn modelId="{03E80BEF-C203-46B8-9352-B589248E109C}" srcId="{A7AF1F0C-0AF6-4849-A7D3-6694E90C4D6E}" destId="{52BF2789-884E-47AC-B34B-9405255539FF}" srcOrd="2" destOrd="0" parTransId="{9AC92EB1-B6E6-461E-B09B-20329D4AC9B2}" sibTransId="{C8032EBB-3308-4F5F-946E-44B2340D935A}"/>
    <dgm:cxn modelId="{2455B9F2-C7BE-4CC5-8534-610EA27CDC98}" type="presOf" srcId="{A7AF1F0C-0AF6-4849-A7D3-6694E90C4D6E}" destId="{9D9BAD5B-F056-4989-A9F6-4C8CEE0D39F1}" srcOrd="0" destOrd="0" presId="urn:microsoft.com/office/officeart/2005/8/layout/vList2"/>
    <dgm:cxn modelId="{19CA906A-C886-4C99-A831-9E64514C05C8}" type="presParOf" srcId="{A987D986-A0FA-46E5-84AD-30AEEA45A29C}" destId="{9D9BAD5B-F056-4989-A9F6-4C8CEE0D39F1}" srcOrd="0" destOrd="0" presId="urn:microsoft.com/office/officeart/2005/8/layout/vList2"/>
    <dgm:cxn modelId="{CB459512-530D-4B34-ADD6-9FA5E9D8A0C3}" type="presParOf" srcId="{A987D986-A0FA-46E5-84AD-30AEEA45A29C}" destId="{E84DFBD1-1F7A-4BD6-A571-B563C64E7731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B45D48E-0957-48C9-9019-9CE9CE1543FA}" type="doc">
      <dgm:prSet loTypeId="urn:microsoft.com/office/officeart/2005/8/layout/vList2" loCatId="list" qsTypeId="urn:microsoft.com/office/officeart/2005/8/quickstyle/simple5" qsCatId="simple" csTypeId="urn:microsoft.com/office/officeart/2005/8/colors/accent0_1" csCatId="mainScheme" phldr="1"/>
      <dgm:spPr/>
      <dgm:t>
        <a:bodyPr/>
        <a:lstStyle/>
        <a:p>
          <a:endParaRPr lang="en-GB"/>
        </a:p>
      </dgm:t>
    </dgm:pt>
    <dgm:pt modelId="{296762DA-DC89-4B91-AA46-C2F1D51487C0}">
      <dgm:prSet custT="1"/>
      <dgm:spPr/>
      <dgm:t>
        <a:bodyPr/>
        <a:lstStyle/>
        <a:p>
          <a:r>
            <a:rPr lang="en-GB" sz="2000" b="1" dirty="0"/>
            <a:t>Why is it Important?</a:t>
          </a:r>
          <a:endParaRPr lang="en-GB" sz="2000" dirty="0"/>
        </a:p>
      </dgm:t>
    </dgm:pt>
    <dgm:pt modelId="{9510139D-7F73-4246-B2AC-C4A1C6955F1B}" type="parTrans" cxnId="{64AF4D31-FE26-4889-B559-CEC65712089E}">
      <dgm:prSet/>
      <dgm:spPr/>
      <dgm:t>
        <a:bodyPr/>
        <a:lstStyle/>
        <a:p>
          <a:endParaRPr lang="en-GB"/>
        </a:p>
      </dgm:t>
    </dgm:pt>
    <dgm:pt modelId="{EF9CA562-ED84-4851-877E-15A8D8F51AAE}" type="sibTrans" cxnId="{64AF4D31-FE26-4889-B559-CEC65712089E}">
      <dgm:prSet/>
      <dgm:spPr/>
      <dgm:t>
        <a:bodyPr/>
        <a:lstStyle/>
        <a:p>
          <a:endParaRPr lang="en-GB"/>
        </a:p>
      </dgm:t>
    </dgm:pt>
    <dgm:pt modelId="{43657BA0-C683-41B8-A9AB-8266A3FC7A2A}">
      <dgm:prSet custT="1"/>
      <dgm:spPr/>
      <dgm:t>
        <a:bodyPr/>
        <a:lstStyle/>
        <a:p>
          <a:r>
            <a:rPr lang="en-GB" sz="1800" dirty="0"/>
            <a:t>Improves communication</a:t>
          </a:r>
        </a:p>
      </dgm:t>
    </dgm:pt>
    <dgm:pt modelId="{6034FB1A-68B5-40FD-A346-FA8786A966D7}" type="parTrans" cxnId="{D661F66D-8E0D-40EF-860B-846180EC40EE}">
      <dgm:prSet/>
      <dgm:spPr/>
      <dgm:t>
        <a:bodyPr/>
        <a:lstStyle/>
        <a:p>
          <a:endParaRPr lang="en-GB"/>
        </a:p>
      </dgm:t>
    </dgm:pt>
    <dgm:pt modelId="{8980C5B9-12CC-4010-A47B-4CC391A2274A}" type="sibTrans" cxnId="{D661F66D-8E0D-40EF-860B-846180EC40EE}">
      <dgm:prSet/>
      <dgm:spPr/>
      <dgm:t>
        <a:bodyPr/>
        <a:lstStyle/>
        <a:p>
          <a:endParaRPr lang="en-GB"/>
        </a:p>
      </dgm:t>
    </dgm:pt>
    <dgm:pt modelId="{22AC41E0-02D0-4E4B-A915-E9D226725059}">
      <dgm:prSet custT="1"/>
      <dgm:spPr/>
      <dgm:t>
        <a:bodyPr/>
        <a:lstStyle/>
        <a:p>
          <a:r>
            <a:rPr lang="en-GB" sz="1800" dirty="0"/>
            <a:t>Reduces role confusion</a:t>
          </a:r>
        </a:p>
      </dgm:t>
    </dgm:pt>
    <dgm:pt modelId="{5FCD5C72-C895-40EC-B4C9-1ECDDA87B7D1}" type="parTrans" cxnId="{5DA41238-E3AF-4093-8C88-753A5A71C347}">
      <dgm:prSet/>
      <dgm:spPr/>
      <dgm:t>
        <a:bodyPr/>
        <a:lstStyle/>
        <a:p>
          <a:endParaRPr lang="en-GB"/>
        </a:p>
      </dgm:t>
    </dgm:pt>
    <dgm:pt modelId="{7BBF3E1B-F589-493D-8E3F-BB3CC7C9BAAC}" type="sibTrans" cxnId="{5DA41238-E3AF-4093-8C88-753A5A71C347}">
      <dgm:prSet/>
      <dgm:spPr/>
      <dgm:t>
        <a:bodyPr/>
        <a:lstStyle/>
        <a:p>
          <a:endParaRPr lang="en-GB"/>
        </a:p>
      </dgm:t>
    </dgm:pt>
    <dgm:pt modelId="{FC2747FC-2721-418E-B2C5-1ABA1A0A9EA5}">
      <dgm:prSet custT="1"/>
      <dgm:spPr/>
      <dgm:t>
        <a:bodyPr/>
        <a:lstStyle/>
        <a:p>
          <a:r>
            <a:rPr lang="en-GB" sz="1800" dirty="0"/>
            <a:t>Supports business growth</a:t>
          </a:r>
        </a:p>
      </dgm:t>
    </dgm:pt>
    <dgm:pt modelId="{ABEFDCAE-DB1D-43BD-A8B4-BB8B08CA0E2F}" type="parTrans" cxnId="{D1985E1B-31FB-4EC8-ADD2-4F9E7AB0203A}">
      <dgm:prSet/>
      <dgm:spPr/>
      <dgm:t>
        <a:bodyPr/>
        <a:lstStyle/>
        <a:p>
          <a:endParaRPr lang="en-GB"/>
        </a:p>
      </dgm:t>
    </dgm:pt>
    <dgm:pt modelId="{6A573F6C-DCD8-4919-B450-D9FF422FC4C8}" type="sibTrans" cxnId="{D1985E1B-31FB-4EC8-ADD2-4F9E7AB0203A}">
      <dgm:prSet/>
      <dgm:spPr/>
      <dgm:t>
        <a:bodyPr/>
        <a:lstStyle/>
        <a:p>
          <a:endParaRPr lang="en-GB"/>
        </a:p>
      </dgm:t>
    </dgm:pt>
    <dgm:pt modelId="{636D4C2A-218F-4828-B996-FA7213A49EB6}">
      <dgm:prSet custT="1"/>
      <dgm:spPr/>
      <dgm:t>
        <a:bodyPr/>
        <a:lstStyle/>
        <a:p>
          <a:r>
            <a:rPr lang="en-GB" sz="1800" dirty="0"/>
            <a:t>Increases organisational efficiency</a:t>
          </a:r>
        </a:p>
      </dgm:t>
    </dgm:pt>
    <dgm:pt modelId="{137628D8-D434-4E31-8F51-C1CBE7A004A4}" type="parTrans" cxnId="{1B6E504F-BC81-4FEA-9E3E-547764D3717D}">
      <dgm:prSet/>
      <dgm:spPr/>
      <dgm:t>
        <a:bodyPr/>
        <a:lstStyle/>
        <a:p>
          <a:endParaRPr lang="en-GB"/>
        </a:p>
      </dgm:t>
    </dgm:pt>
    <dgm:pt modelId="{B049A0F1-27A1-454E-BE30-E541F134FA30}" type="sibTrans" cxnId="{1B6E504F-BC81-4FEA-9E3E-547764D3717D}">
      <dgm:prSet/>
      <dgm:spPr/>
      <dgm:t>
        <a:bodyPr/>
        <a:lstStyle/>
        <a:p>
          <a:endParaRPr lang="en-GB"/>
        </a:p>
      </dgm:t>
    </dgm:pt>
    <dgm:pt modelId="{31D82075-CEAB-4D31-9D2F-019697888E85}" type="pres">
      <dgm:prSet presAssocID="{2B45D48E-0957-48C9-9019-9CE9CE1543FA}" presName="linear" presStyleCnt="0">
        <dgm:presLayoutVars>
          <dgm:animLvl val="lvl"/>
          <dgm:resizeHandles val="exact"/>
        </dgm:presLayoutVars>
      </dgm:prSet>
      <dgm:spPr/>
    </dgm:pt>
    <dgm:pt modelId="{CA5D974F-C09D-44AC-B04E-158C5F45B874}" type="pres">
      <dgm:prSet presAssocID="{296762DA-DC89-4B91-AA46-C2F1D51487C0}" presName="parentText" presStyleLbl="node1" presStyleIdx="0" presStyleCnt="1" custScaleY="33181" custLinFactNeighborX="0" custLinFactNeighborY="-5493">
        <dgm:presLayoutVars>
          <dgm:chMax val="0"/>
          <dgm:bulletEnabled val="1"/>
        </dgm:presLayoutVars>
      </dgm:prSet>
      <dgm:spPr/>
    </dgm:pt>
    <dgm:pt modelId="{631EAB0E-92C5-4581-A4D7-B3B44657FB4D}" type="pres">
      <dgm:prSet presAssocID="{296762DA-DC89-4B91-AA46-C2F1D51487C0}" presName="childText" presStyleLbl="revTx" presStyleIdx="0" presStyleCnt="1" custScaleX="96573">
        <dgm:presLayoutVars>
          <dgm:bulletEnabled val="1"/>
        </dgm:presLayoutVars>
      </dgm:prSet>
      <dgm:spPr/>
    </dgm:pt>
  </dgm:ptLst>
  <dgm:cxnLst>
    <dgm:cxn modelId="{B40AD414-1309-4248-B65B-7C34B38A6D18}" type="presOf" srcId="{296762DA-DC89-4B91-AA46-C2F1D51487C0}" destId="{CA5D974F-C09D-44AC-B04E-158C5F45B874}" srcOrd="0" destOrd="0" presId="urn:microsoft.com/office/officeart/2005/8/layout/vList2"/>
    <dgm:cxn modelId="{D1985E1B-31FB-4EC8-ADD2-4F9E7AB0203A}" srcId="{296762DA-DC89-4B91-AA46-C2F1D51487C0}" destId="{FC2747FC-2721-418E-B2C5-1ABA1A0A9EA5}" srcOrd="2" destOrd="0" parTransId="{ABEFDCAE-DB1D-43BD-A8B4-BB8B08CA0E2F}" sibTransId="{6A573F6C-DCD8-4919-B450-D9FF422FC4C8}"/>
    <dgm:cxn modelId="{96A5E524-CCB4-49CB-B59C-75944A8A020A}" type="presOf" srcId="{22AC41E0-02D0-4E4B-A915-E9D226725059}" destId="{631EAB0E-92C5-4581-A4D7-B3B44657FB4D}" srcOrd="0" destOrd="1" presId="urn:microsoft.com/office/officeart/2005/8/layout/vList2"/>
    <dgm:cxn modelId="{64AF4D31-FE26-4889-B559-CEC65712089E}" srcId="{2B45D48E-0957-48C9-9019-9CE9CE1543FA}" destId="{296762DA-DC89-4B91-AA46-C2F1D51487C0}" srcOrd="0" destOrd="0" parTransId="{9510139D-7F73-4246-B2AC-C4A1C6955F1B}" sibTransId="{EF9CA562-ED84-4851-877E-15A8D8F51AAE}"/>
    <dgm:cxn modelId="{5DA41238-E3AF-4093-8C88-753A5A71C347}" srcId="{296762DA-DC89-4B91-AA46-C2F1D51487C0}" destId="{22AC41E0-02D0-4E4B-A915-E9D226725059}" srcOrd="1" destOrd="0" parTransId="{5FCD5C72-C895-40EC-B4C9-1ECDDA87B7D1}" sibTransId="{7BBF3E1B-F589-493D-8E3F-BB3CC7C9BAAC}"/>
    <dgm:cxn modelId="{D661F66D-8E0D-40EF-860B-846180EC40EE}" srcId="{296762DA-DC89-4B91-AA46-C2F1D51487C0}" destId="{43657BA0-C683-41B8-A9AB-8266A3FC7A2A}" srcOrd="0" destOrd="0" parTransId="{6034FB1A-68B5-40FD-A346-FA8786A966D7}" sibTransId="{8980C5B9-12CC-4010-A47B-4CC391A2274A}"/>
    <dgm:cxn modelId="{1B6E504F-BC81-4FEA-9E3E-547764D3717D}" srcId="{296762DA-DC89-4B91-AA46-C2F1D51487C0}" destId="{636D4C2A-218F-4828-B996-FA7213A49EB6}" srcOrd="3" destOrd="0" parTransId="{137628D8-D434-4E31-8F51-C1CBE7A004A4}" sibTransId="{B049A0F1-27A1-454E-BE30-E541F134FA30}"/>
    <dgm:cxn modelId="{507AC854-B70C-4D46-9BCD-361E57D2B7C5}" type="presOf" srcId="{636D4C2A-218F-4828-B996-FA7213A49EB6}" destId="{631EAB0E-92C5-4581-A4D7-B3B44657FB4D}" srcOrd="0" destOrd="3" presId="urn:microsoft.com/office/officeart/2005/8/layout/vList2"/>
    <dgm:cxn modelId="{D72F068A-4E93-4967-B73F-EE1601742959}" type="presOf" srcId="{2B45D48E-0957-48C9-9019-9CE9CE1543FA}" destId="{31D82075-CEAB-4D31-9D2F-019697888E85}" srcOrd="0" destOrd="0" presId="urn:microsoft.com/office/officeart/2005/8/layout/vList2"/>
    <dgm:cxn modelId="{7180539A-6E76-484F-BE4D-4DE886B1CADD}" type="presOf" srcId="{43657BA0-C683-41B8-A9AB-8266A3FC7A2A}" destId="{631EAB0E-92C5-4581-A4D7-B3B44657FB4D}" srcOrd="0" destOrd="0" presId="urn:microsoft.com/office/officeart/2005/8/layout/vList2"/>
    <dgm:cxn modelId="{BFA2CEE9-2BD4-42E5-BD96-E4E7B47A65F6}" type="presOf" srcId="{FC2747FC-2721-418E-B2C5-1ABA1A0A9EA5}" destId="{631EAB0E-92C5-4581-A4D7-B3B44657FB4D}" srcOrd="0" destOrd="2" presId="urn:microsoft.com/office/officeart/2005/8/layout/vList2"/>
    <dgm:cxn modelId="{CDAECEFE-70AC-4A5D-92CF-E48770E19940}" type="presParOf" srcId="{31D82075-CEAB-4D31-9D2F-019697888E85}" destId="{CA5D974F-C09D-44AC-B04E-158C5F45B874}" srcOrd="0" destOrd="0" presId="urn:microsoft.com/office/officeart/2005/8/layout/vList2"/>
    <dgm:cxn modelId="{51D40261-B8DB-406E-918B-0FE125E8D6E0}" type="presParOf" srcId="{31D82075-CEAB-4D31-9D2F-019697888E85}" destId="{631EAB0E-92C5-4581-A4D7-B3B44657FB4D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AAC0FE1-EEA6-4811-8057-4B1D00B4D05C}" type="doc">
      <dgm:prSet loTypeId="urn:microsoft.com/office/officeart/2005/8/layout/vList2" loCatId="list" qsTypeId="urn:microsoft.com/office/officeart/2005/8/quickstyle/simple5" qsCatId="simple" csTypeId="urn:microsoft.com/office/officeart/2005/8/colors/accent0_1" csCatId="mainScheme" phldr="1"/>
      <dgm:spPr/>
      <dgm:t>
        <a:bodyPr/>
        <a:lstStyle/>
        <a:p>
          <a:endParaRPr lang="en-GB"/>
        </a:p>
      </dgm:t>
    </dgm:pt>
    <dgm:pt modelId="{80899CB7-59CF-4A77-83F5-066F3BFC9D8D}">
      <dgm:prSet custT="1"/>
      <dgm:spPr/>
      <dgm:t>
        <a:bodyPr anchor="t"/>
        <a:lstStyle/>
        <a:p>
          <a:r>
            <a:rPr lang="en-GB" sz="2000" b="1" dirty="0"/>
            <a:t>Organisational Chart</a:t>
          </a:r>
          <a:endParaRPr lang="en-GB" sz="2000" dirty="0"/>
        </a:p>
      </dgm:t>
    </dgm:pt>
    <dgm:pt modelId="{42D282E3-387B-48B6-A559-E15362BBB0DD}" type="parTrans" cxnId="{04F29862-D1CC-482E-8A49-9BE553921DA3}">
      <dgm:prSet/>
      <dgm:spPr/>
      <dgm:t>
        <a:bodyPr/>
        <a:lstStyle/>
        <a:p>
          <a:endParaRPr lang="en-GB"/>
        </a:p>
      </dgm:t>
    </dgm:pt>
    <dgm:pt modelId="{23F89AE8-803D-4FDF-9700-1929926CCE8E}" type="sibTrans" cxnId="{04F29862-D1CC-482E-8A49-9BE553921DA3}">
      <dgm:prSet/>
      <dgm:spPr/>
      <dgm:t>
        <a:bodyPr/>
        <a:lstStyle/>
        <a:p>
          <a:endParaRPr lang="en-GB"/>
        </a:p>
      </dgm:t>
    </dgm:pt>
    <dgm:pt modelId="{5A7F1963-A4AC-4740-9295-474CDA398190}">
      <dgm:prSet custT="1"/>
      <dgm:spPr/>
      <dgm:t>
        <a:bodyPr/>
        <a:lstStyle/>
        <a:p>
          <a:r>
            <a:rPr lang="en-GB" sz="1800" dirty="0"/>
            <a:t>Visual representation of organisational structure.</a:t>
          </a:r>
        </a:p>
      </dgm:t>
    </dgm:pt>
    <dgm:pt modelId="{2C2E095E-E1AB-4A76-9370-B99BCFC90A77}" type="parTrans" cxnId="{C4AE466A-44C2-42B0-8324-E6B36529530E}">
      <dgm:prSet/>
      <dgm:spPr/>
      <dgm:t>
        <a:bodyPr/>
        <a:lstStyle/>
        <a:p>
          <a:endParaRPr lang="en-GB"/>
        </a:p>
      </dgm:t>
    </dgm:pt>
    <dgm:pt modelId="{C9435B9E-7830-4D45-9FCA-E70A7FCD3BE0}" type="sibTrans" cxnId="{C4AE466A-44C2-42B0-8324-E6B36529530E}">
      <dgm:prSet/>
      <dgm:spPr/>
      <dgm:t>
        <a:bodyPr/>
        <a:lstStyle/>
        <a:p>
          <a:endParaRPr lang="en-GB"/>
        </a:p>
      </dgm:t>
    </dgm:pt>
    <dgm:pt modelId="{7613456B-9FA2-41D8-A32B-9EE1ECDB7EFB}">
      <dgm:prSet custT="1"/>
      <dgm:spPr/>
      <dgm:t>
        <a:bodyPr/>
        <a:lstStyle/>
        <a:p>
          <a:r>
            <a:rPr lang="en-GB" sz="1800" dirty="0"/>
            <a:t>Illustrates hierarchy and reporting relationships.</a:t>
          </a:r>
        </a:p>
      </dgm:t>
    </dgm:pt>
    <dgm:pt modelId="{CB38CA2D-F611-4649-ADEC-73FC9D318008}" type="parTrans" cxnId="{52662843-BD85-4610-8E13-90109E58AF5F}">
      <dgm:prSet/>
      <dgm:spPr/>
      <dgm:t>
        <a:bodyPr/>
        <a:lstStyle/>
        <a:p>
          <a:endParaRPr lang="en-GB"/>
        </a:p>
      </dgm:t>
    </dgm:pt>
    <dgm:pt modelId="{A6073B09-3B85-4D45-B2F7-84A6FA313D64}" type="sibTrans" cxnId="{52662843-BD85-4610-8E13-90109E58AF5F}">
      <dgm:prSet/>
      <dgm:spPr/>
      <dgm:t>
        <a:bodyPr/>
        <a:lstStyle/>
        <a:p>
          <a:endParaRPr lang="en-GB"/>
        </a:p>
      </dgm:t>
    </dgm:pt>
    <dgm:pt modelId="{B7721F5A-E264-4730-B908-743BA72859D7}">
      <dgm:prSet custT="1"/>
      <dgm:spPr/>
      <dgm:t>
        <a:bodyPr/>
        <a:lstStyle/>
        <a:p>
          <a:r>
            <a:rPr lang="en-GB" sz="1800" dirty="0"/>
            <a:t>Clarifies accountability and responsibility.</a:t>
          </a:r>
        </a:p>
      </dgm:t>
    </dgm:pt>
    <dgm:pt modelId="{CF561478-07B6-4668-9322-6C03759A0D6C}" type="parTrans" cxnId="{A7704FEB-5FF0-4D3B-B0DF-32B2D31E74E1}">
      <dgm:prSet/>
      <dgm:spPr/>
      <dgm:t>
        <a:bodyPr/>
        <a:lstStyle/>
        <a:p>
          <a:endParaRPr lang="en-GB"/>
        </a:p>
      </dgm:t>
    </dgm:pt>
    <dgm:pt modelId="{65D2BA69-2D28-4D87-931E-34186095267F}" type="sibTrans" cxnId="{A7704FEB-5FF0-4D3B-B0DF-32B2D31E74E1}">
      <dgm:prSet/>
      <dgm:spPr/>
      <dgm:t>
        <a:bodyPr/>
        <a:lstStyle/>
        <a:p>
          <a:endParaRPr lang="en-GB"/>
        </a:p>
      </dgm:t>
    </dgm:pt>
    <dgm:pt modelId="{DF8947FA-9821-4B4B-A8F5-2CAAB7DA62FC}" type="pres">
      <dgm:prSet presAssocID="{DAAC0FE1-EEA6-4811-8057-4B1D00B4D05C}" presName="linear" presStyleCnt="0">
        <dgm:presLayoutVars>
          <dgm:animLvl val="lvl"/>
          <dgm:resizeHandles val="exact"/>
        </dgm:presLayoutVars>
      </dgm:prSet>
      <dgm:spPr/>
    </dgm:pt>
    <dgm:pt modelId="{1DC1CF8A-3C3B-4478-A8B5-92B1C76318C0}" type="pres">
      <dgm:prSet presAssocID="{80899CB7-59CF-4A77-83F5-066F3BFC9D8D}" presName="parentText" presStyleLbl="node1" presStyleIdx="0" presStyleCnt="1" custScaleY="34071" custLinFactNeighborY="-18872">
        <dgm:presLayoutVars>
          <dgm:chMax val="0"/>
          <dgm:bulletEnabled val="1"/>
        </dgm:presLayoutVars>
      </dgm:prSet>
      <dgm:spPr/>
    </dgm:pt>
    <dgm:pt modelId="{E22BE2E6-18E9-4BBA-87CF-1449EFAAFB05}" type="pres">
      <dgm:prSet presAssocID="{80899CB7-59CF-4A77-83F5-066F3BFC9D8D}" presName="childText" presStyleLbl="revTx" presStyleIdx="0" presStyleCnt="1" custScaleX="97153" custScaleY="92597" custLinFactNeighborX="119" custLinFactNeighborY="-6787">
        <dgm:presLayoutVars>
          <dgm:bulletEnabled val="1"/>
        </dgm:presLayoutVars>
      </dgm:prSet>
      <dgm:spPr/>
    </dgm:pt>
  </dgm:ptLst>
  <dgm:cxnLst>
    <dgm:cxn modelId="{BCAB293A-4F3C-43FB-8CFF-E4AE996FA959}" type="presOf" srcId="{B7721F5A-E264-4730-B908-743BA72859D7}" destId="{E22BE2E6-18E9-4BBA-87CF-1449EFAAFB05}" srcOrd="0" destOrd="2" presId="urn:microsoft.com/office/officeart/2005/8/layout/vList2"/>
    <dgm:cxn modelId="{1463BC41-6171-448C-BD78-BA98A05258C4}" type="presOf" srcId="{DAAC0FE1-EEA6-4811-8057-4B1D00B4D05C}" destId="{DF8947FA-9821-4B4B-A8F5-2CAAB7DA62FC}" srcOrd="0" destOrd="0" presId="urn:microsoft.com/office/officeart/2005/8/layout/vList2"/>
    <dgm:cxn modelId="{04F29862-D1CC-482E-8A49-9BE553921DA3}" srcId="{DAAC0FE1-EEA6-4811-8057-4B1D00B4D05C}" destId="{80899CB7-59CF-4A77-83F5-066F3BFC9D8D}" srcOrd="0" destOrd="0" parTransId="{42D282E3-387B-48B6-A559-E15362BBB0DD}" sibTransId="{23F89AE8-803D-4FDF-9700-1929926CCE8E}"/>
    <dgm:cxn modelId="{52662843-BD85-4610-8E13-90109E58AF5F}" srcId="{80899CB7-59CF-4A77-83F5-066F3BFC9D8D}" destId="{7613456B-9FA2-41D8-A32B-9EE1ECDB7EFB}" srcOrd="1" destOrd="0" parTransId="{CB38CA2D-F611-4649-ADEC-73FC9D318008}" sibTransId="{A6073B09-3B85-4D45-B2F7-84A6FA313D64}"/>
    <dgm:cxn modelId="{C4AE466A-44C2-42B0-8324-E6B36529530E}" srcId="{80899CB7-59CF-4A77-83F5-066F3BFC9D8D}" destId="{5A7F1963-A4AC-4740-9295-474CDA398190}" srcOrd="0" destOrd="0" parTransId="{2C2E095E-E1AB-4A76-9370-B99BCFC90A77}" sibTransId="{C9435B9E-7830-4D45-9FCA-E70A7FCD3BE0}"/>
    <dgm:cxn modelId="{7EA59476-6BE2-491C-A651-2DAB7C8054A2}" type="presOf" srcId="{80899CB7-59CF-4A77-83F5-066F3BFC9D8D}" destId="{1DC1CF8A-3C3B-4478-A8B5-92B1C76318C0}" srcOrd="0" destOrd="0" presId="urn:microsoft.com/office/officeart/2005/8/layout/vList2"/>
    <dgm:cxn modelId="{3D2FADCC-AA4D-4FD1-8D86-9B5ADA27AE36}" type="presOf" srcId="{7613456B-9FA2-41D8-A32B-9EE1ECDB7EFB}" destId="{E22BE2E6-18E9-4BBA-87CF-1449EFAAFB05}" srcOrd="0" destOrd="1" presId="urn:microsoft.com/office/officeart/2005/8/layout/vList2"/>
    <dgm:cxn modelId="{B3B4D2E5-EEB3-45AE-8355-9E034C9D3645}" type="presOf" srcId="{5A7F1963-A4AC-4740-9295-474CDA398190}" destId="{E22BE2E6-18E9-4BBA-87CF-1449EFAAFB05}" srcOrd="0" destOrd="0" presId="urn:microsoft.com/office/officeart/2005/8/layout/vList2"/>
    <dgm:cxn modelId="{A7704FEB-5FF0-4D3B-B0DF-32B2D31E74E1}" srcId="{80899CB7-59CF-4A77-83F5-066F3BFC9D8D}" destId="{B7721F5A-E264-4730-B908-743BA72859D7}" srcOrd="2" destOrd="0" parTransId="{CF561478-07B6-4668-9322-6C03759A0D6C}" sibTransId="{65D2BA69-2D28-4D87-931E-34186095267F}"/>
    <dgm:cxn modelId="{DC9B0184-E6F1-41A0-8C67-7904A7E3C23C}" type="presParOf" srcId="{DF8947FA-9821-4B4B-A8F5-2CAAB7DA62FC}" destId="{1DC1CF8A-3C3B-4478-A8B5-92B1C76318C0}" srcOrd="0" destOrd="0" presId="urn:microsoft.com/office/officeart/2005/8/layout/vList2"/>
    <dgm:cxn modelId="{988FB5E9-5EC0-484B-ACC0-43323FBBD2E2}" type="presParOf" srcId="{DF8947FA-9821-4B4B-A8F5-2CAAB7DA62FC}" destId="{E22BE2E6-18E9-4BBA-87CF-1449EFAAFB05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14C97EC-3E14-44A8-A1B2-A00203D93833}" type="doc">
      <dgm:prSet loTypeId="urn:microsoft.com/office/officeart/2005/8/layout/vList2" loCatId="list" qsTypeId="urn:microsoft.com/office/officeart/2005/8/quickstyle/simple5" qsCatId="simple" csTypeId="urn:microsoft.com/office/officeart/2005/8/colors/accent0_1" csCatId="mainScheme"/>
      <dgm:spPr/>
      <dgm:t>
        <a:bodyPr/>
        <a:lstStyle/>
        <a:p>
          <a:endParaRPr lang="en-GB"/>
        </a:p>
      </dgm:t>
    </dgm:pt>
    <dgm:pt modelId="{FBD2852C-42A8-4E2D-A129-68CC0CC8069C}">
      <dgm:prSet custT="1"/>
      <dgm:spPr/>
      <dgm:t>
        <a:bodyPr/>
        <a:lstStyle/>
        <a:p>
          <a:r>
            <a:rPr lang="en-GB" sz="2000" b="1" i="1" dirty="0"/>
            <a:t>Example of an organisational chart</a:t>
          </a:r>
          <a:endParaRPr lang="en-GB" sz="2000" dirty="0"/>
        </a:p>
      </dgm:t>
    </dgm:pt>
    <dgm:pt modelId="{4D3A4335-3556-41FB-B545-27007E6A0E69}" type="parTrans" cxnId="{6F14E812-FB93-4FE8-A17D-31734BE85BD2}">
      <dgm:prSet/>
      <dgm:spPr/>
      <dgm:t>
        <a:bodyPr/>
        <a:lstStyle/>
        <a:p>
          <a:endParaRPr lang="en-GB"/>
        </a:p>
      </dgm:t>
    </dgm:pt>
    <dgm:pt modelId="{7DC89C6A-007B-4E87-B319-166C241D92DF}" type="sibTrans" cxnId="{6F14E812-FB93-4FE8-A17D-31734BE85BD2}">
      <dgm:prSet/>
      <dgm:spPr/>
      <dgm:t>
        <a:bodyPr/>
        <a:lstStyle/>
        <a:p>
          <a:endParaRPr lang="en-GB"/>
        </a:p>
      </dgm:t>
    </dgm:pt>
    <dgm:pt modelId="{454C73DF-3364-4E88-B3C3-EE7FAC3ED021}" type="pres">
      <dgm:prSet presAssocID="{814C97EC-3E14-44A8-A1B2-A00203D93833}" presName="linear" presStyleCnt="0">
        <dgm:presLayoutVars>
          <dgm:animLvl val="lvl"/>
          <dgm:resizeHandles val="exact"/>
        </dgm:presLayoutVars>
      </dgm:prSet>
      <dgm:spPr/>
    </dgm:pt>
    <dgm:pt modelId="{208CAD54-4A94-4218-9423-78B45CF2AF82}" type="pres">
      <dgm:prSet presAssocID="{FBD2852C-42A8-4E2D-A129-68CC0CC8069C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6F14E812-FB93-4FE8-A17D-31734BE85BD2}" srcId="{814C97EC-3E14-44A8-A1B2-A00203D93833}" destId="{FBD2852C-42A8-4E2D-A129-68CC0CC8069C}" srcOrd="0" destOrd="0" parTransId="{4D3A4335-3556-41FB-B545-27007E6A0E69}" sibTransId="{7DC89C6A-007B-4E87-B319-166C241D92DF}"/>
    <dgm:cxn modelId="{8AECC259-C515-4EB0-933F-CD9F43FC9611}" type="presOf" srcId="{814C97EC-3E14-44A8-A1B2-A00203D93833}" destId="{454C73DF-3364-4E88-B3C3-EE7FAC3ED021}" srcOrd="0" destOrd="0" presId="urn:microsoft.com/office/officeart/2005/8/layout/vList2"/>
    <dgm:cxn modelId="{62A7B67C-5D8D-4DE3-82EA-F8F1A13D0FB5}" type="presOf" srcId="{FBD2852C-42A8-4E2D-A129-68CC0CC8069C}" destId="{208CAD54-4A94-4218-9423-78B45CF2AF82}" srcOrd="0" destOrd="0" presId="urn:microsoft.com/office/officeart/2005/8/layout/vList2"/>
    <dgm:cxn modelId="{2A6C74D3-251A-44C9-B023-E46663AC105C}" type="presParOf" srcId="{454C73DF-3364-4E88-B3C3-EE7FAC3ED021}" destId="{208CAD54-4A94-4218-9423-78B45CF2AF8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4C21C3C-03AB-4672-81D5-493D26983BDB}" type="doc">
      <dgm:prSet loTypeId="urn:microsoft.com/office/officeart/2005/8/layout/vList2" loCatId="list" qsTypeId="urn:microsoft.com/office/officeart/2005/8/quickstyle/simple5" qsCatId="simple" csTypeId="urn:microsoft.com/office/officeart/2005/8/colors/accent0_1" csCatId="mainScheme" phldr="1"/>
      <dgm:spPr/>
      <dgm:t>
        <a:bodyPr/>
        <a:lstStyle/>
        <a:p>
          <a:endParaRPr lang="en-GB"/>
        </a:p>
      </dgm:t>
    </dgm:pt>
    <dgm:pt modelId="{26F27ADF-103D-4BD8-BFC4-BFE3CDA1D964}">
      <dgm:prSet custT="1"/>
      <dgm:spPr/>
      <dgm:t>
        <a:bodyPr/>
        <a:lstStyle/>
        <a:p>
          <a:pPr algn="l"/>
          <a:r>
            <a:rPr lang="en-GB" sz="1600" b="1" i="1" dirty="0"/>
            <a:t>The effectiveness of an organisational structure can significantly influence communication, decision-making and overall organisational performance (Buchanan and Huczynski, 2023; Robbins et al., 2021)</a:t>
          </a:r>
          <a:endParaRPr lang="en-GB" sz="1600" b="1" dirty="0"/>
        </a:p>
      </dgm:t>
    </dgm:pt>
    <dgm:pt modelId="{2327E1B6-0EB0-44F1-B082-D8534DF9CA14}" type="parTrans" cxnId="{5A7AB423-9CBD-4415-BFA6-DEA60B2AF1BC}">
      <dgm:prSet/>
      <dgm:spPr/>
      <dgm:t>
        <a:bodyPr/>
        <a:lstStyle/>
        <a:p>
          <a:endParaRPr lang="en-GB"/>
        </a:p>
      </dgm:t>
    </dgm:pt>
    <dgm:pt modelId="{A0F5E599-5AA9-4C4C-BDA7-69BA46D6BE97}" type="sibTrans" cxnId="{5A7AB423-9CBD-4415-BFA6-DEA60B2AF1BC}">
      <dgm:prSet/>
      <dgm:spPr/>
      <dgm:t>
        <a:bodyPr/>
        <a:lstStyle/>
        <a:p>
          <a:endParaRPr lang="en-GB"/>
        </a:p>
      </dgm:t>
    </dgm:pt>
    <dgm:pt modelId="{8D640F57-8D26-450B-9D90-98E7F0A2888B}" type="pres">
      <dgm:prSet presAssocID="{E4C21C3C-03AB-4672-81D5-493D26983BDB}" presName="linear" presStyleCnt="0">
        <dgm:presLayoutVars>
          <dgm:animLvl val="lvl"/>
          <dgm:resizeHandles val="exact"/>
        </dgm:presLayoutVars>
      </dgm:prSet>
      <dgm:spPr/>
    </dgm:pt>
    <dgm:pt modelId="{B163DE25-A0C1-4E02-935F-78D53AA15619}" type="pres">
      <dgm:prSet presAssocID="{26F27ADF-103D-4BD8-BFC4-BFE3CDA1D964}" presName="parentText" presStyleLbl="node1" presStyleIdx="0" presStyleCnt="1" custScaleY="233366">
        <dgm:presLayoutVars>
          <dgm:chMax val="0"/>
          <dgm:bulletEnabled val="1"/>
        </dgm:presLayoutVars>
      </dgm:prSet>
      <dgm:spPr/>
    </dgm:pt>
  </dgm:ptLst>
  <dgm:cxnLst>
    <dgm:cxn modelId="{5A7AB423-9CBD-4415-BFA6-DEA60B2AF1BC}" srcId="{E4C21C3C-03AB-4672-81D5-493D26983BDB}" destId="{26F27ADF-103D-4BD8-BFC4-BFE3CDA1D964}" srcOrd="0" destOrd="0" parTransId="{2327E1B6-0EB0-44F1-B082-D8534DF9CA14}" sibTransId="{A0F5E599-5AA9-4C4C-BDA7-69BA46D6BE97}"/>
    <dgm:cxn modelId="{A36AE634-A950-41B1-891B-AF3D58A771AD}" type="presOf" srcId="{E4C21C3C-03AB-4672-81D5-493D26983BDB}" destId="{8D640F57-8D26-450B-9D90-98E7F0A2888B}" srcOrd="0" destOrd="0" presId="urn:microsoft.com/office/officeart/2005/8/layout/vList2"/>
    <dgm:cxn modelId="{48AB3B8E-F0B4-4CC0-B7B1-DF3F8D18C86A}" type="presOf" srcId="{26F27ADF-103D-4BD8-BFC4-BFE3CDA1D964}" destId="{B163DE25-A0C1-4E02-935F-78D53AA15619}" srcOrd="0" destOrd="0" presId="urn:microsoft.com/office/officeart/2005/8/layout/vList2"/>
    <dgm:cxn modelId="{1A188AF4-0D2D-4D21-860A-3CE2DC962539}" type="presParOf" srcId="{8D640F57-8D26-450B-9D90-98E7F0A2888B}" destId="{B163DE25-A0C1-4E02-935F-78D53AA1561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E12E408-149E-49C9-98AC-589B5C9BA5AF}" type="doc">
      <dgm:prSet loTypeId="urn:microsoft.com/office/officeart/2005/8/layout/vList2" loCatId="list" qsTypeId="urn:microsoft.com/office/officeart/2005/8/quickstyle/simple5" qsCatId="simple" csTypeId="urn:microsoft.com/office/officeart/2005/8/colors/colorful1" csCatId="colorful"/>
      <dgm:spPr/>
      <dgm:t>
        <a:bodyPr/>
        <a:lstStyle/>
        <a:p>
          <a:endParaRPr lang="en-GB"/>
        </a:p>
      </dgm:t>
    </dgm:pt>
    <dgm:pt modelId="{493385B3-385A-4E2B-AE7D-3C341B4972A5}">
      <dgm:prSet custT="1"/>
      <dgm:spPr/>
      <dgm:t>
        <a:bodyPr/>
        <a:lstStyle/>
        <a:p>
          <a:r>
            <a:rPr lang="en-GB" sz="2000" b="1" dirty="0"/>
            <a:t>Advantages</a:t>
          </a:r>
          <a:endParaRPr lang="en-GB" sz="2000" dirty="0"/>
        </a:p>
      </dgm:t>
    </dgm:pt>
    <dgm:pt modelId="{6973EFA8-851C-4888-9E3E-EB039A5B58DF}" type="parTrans" cxnId="{5A620766-9F3A-40A8-9CFA-1E45B491372E}">
      <dgm:prSet/>
      <dgm:spPr/>
      <dgm:t>
        <a:bodyPr/>
        <a:lstStyle/>
        <a:p>
          <a:endParaRPr lang="en-GB"/>
        </a:p>
      </dgm:t>
    </dgm:pt>
    <dgm:pt modelId="{A46C91F5-D61C-4D76-8E11-62AF920F00B9}" type="sibTrans" cxnId="{5A620766-9F3A-40A8-9CFA-1E45B491372E}">
      <dgm:prSet/>
      <dgm:spPr/>
      <dgm:t>
        <a:bodyPr/>
        <a:lstStyle/>
        <a:p>
          <a:endParaRPr lang="en-GB"/>
        </a:p>
      </dgm:t>
    </dgm:pt>
    <dgm:pt modelId="{8F8775CA-61B1-4690-B673-AE438626E9F7}">
      <dgm:prSet custT="1"/>
      <dgm:spPr/>
      <dgm:t>
        <a:bodyPr/>
        <a:lstStyle/>
        <a:p>
          <a:r>
            <a:rPr lang="en-GB" sz="1800" dirty="0"/>
            <a:t>Fast decision-making due to fewer management layers (Robbins et al., 2021). </a:t>
          </a:r>
        </a:p>
      </dgm:t>
    </dgm:pt>
    <dgm:pt modelId="{437E8355-EFC1-4A4D-8977-B865995E7733}" type="parTrans" cxnId="{7A16A25E-9544-4B74-BF9D-1A6229FE0155}">
      <dgm:prSet/>
      <dgm:spPr/>
      <dgm:t>
        <a:bodyPr/>
        <a:lstStyle/>
        <a:p>
          <a:endParaRPr lang="en-GB"/>
        </a:p>
      </dgm:t>
    </dgm:pt>
    <dgm:pt modelId="{92576633-D982-4B4A-A38B-BC4685816AF6}" type="sibTrans" cxnId="{7A16A25E-9544-4B74-BF9D-1A6229FE0155}">
      <dgm:prSet/>
      <dgm:spPr/>
      <dgm:t>
        <a:bodyPr/>
        <a:lstStyle/>
        <a:p>
          <a:endParaRPr lang="en-GB"/>
        </a:p>
      </dgm:t>
    </dgm:pt>
    <dgm:pt modelId="{486E14F8-B904-4344-B379-946DD2ABDBC9}">
      <dgm:prSet custT="1"/>
      <dgm:spPr/>
      <dgm:t>
        <a:bodyPr/>
        <a:lstStyle/>
        <a:p>
          <a:r>
            <a:rPr lang="en-GB" sz="1800" dirty="0"/>
            <a:t>Direct communication between employees and the founder (Cole and Kelly, 2020). </a:t>
          </a:r>
        </a:p>
      </dgm:t>
    </dgm:pt>
    <dgm:pt modelId="{0A5EBDCC-FA01-4BBD-B470-CDE34421B858}" type="parTrans" cxnId="{DB5D033D-2B13-40F6-B686-C266CFCAEC46}">
      <dgm:prSet/>
      <dgm:spPr/>
      <dgm:t>
        <a:bodyPr/>
        <a:lstStyle/>
        <a:p>
          <a:endParaRPr lang="en-GB"/>
        </a:p>
      </dgm:t>
    </dgm:pt>
    <dgm:pt modelId="{4C9AC4E9-28A0-40EC-91D6-8A5B9B40240E}" type="sibTrans" cxnId="{DB5D033D-2B13-40F6-B686-C266CFCAEC46}">
      <dgm:prSet/>
      <dgm:spPr/>
      <dgm:t>
        <a:bodyPr/>
        <a:lstStyle/>
        <a:p>
          <a:endParaRPr lang="en-GB"/>
        </a:p>
      </dgm:t>
    </dgm:pt>
    <dgm:pt modelId="{FC7DF572-4C11-4CE8-8221-C849DC02221A}">
      <dgm:prSet custT="1"/>
      <dgm:spPr/>
      <dgm:t>
        <a:bodyPr/>
        <a:lstStyle/>
        <a:p>
          <a:r>
            <a:rPr lang="en-GB" sz="1800" dirty="0"/>
            <a:t>Lower operating costs compared with more complex structures.</a:t>
          </a:r>
        </a:p>
      </dgm:t>
    </dgm:pt>
    <dgm:pt modelId="{F2E5231E-CFD3-4DE7-B47A-6A1079EE74E1}" type="parTrans" cxnId="{E95359FE-B121-44AD-B9B8-F0C6F5C5BFC4}">
      <dgm:prSet/>
      <dgm:spPr/>
      <dgm:t>
        <a:bodyPr/>
        <a:lstStyle/>
        <a:p>
          <a:endParaRPr lang="en-GB"/>
        </a:p>
      </dgm:t>
    </dgm:pt>
    <dgm:pt modelId="{B21836B9-1166-48D3-9032-33D8F9361F94}" type="sibTrans" cxnId="{E95359FE-B121-44AD-B9B8-F0C6F5C5BFC4}">
      <dgm:prSet/>
      <dgm:spPr/>
      <dgm:t>
        <a:bodyPr/>
        <a:lstStyle/>
        <a:p>
          <a:endParaRPr lang="en-GB"/>
        </a:p>
      </dgm:t>
    </dgm:pt>
    <dgm:pt modelId="{F7B5981A-A1A2-4A6B-8E9D-5820BE655351}" type="pres">
      <dgm:prSet presAssocID="{7E12E408-149E-49C9-98AC-589B5C9BA5AF}" presName="linear" presStyleCnt="0">
        <dgm:presLayoutVars>
          <dgm:animLvl val="lvl"/>
          <dgm:resizeHandles val="exact"/>
        </dgm:presLayoutVars>
      </dgm:prSet>
      <dgm:spPr/>
    </dgm:pt>
    <dgm:pt modelId="{FA89FB35-68AA-4D0C-88E7-13AE0428ACC6}" type="pres">
      <dgm:prSet presAssocID="{493385B3-385A-4E2B-AE7D-3C341B4972A5}" presName="parentText" presStyleLbl="node1" presStyleIdx="0" presStyleCnt="1" custLinFactNeighborY="-10282">
        <dgm:presLayoutVars>
          <dgm:chMax val="0"/>
          <dgm:bulletEnabled val="1"/>
        </dgm:presLayoutVars>
      </dgm:prSet>
      <dgm:spPr/>
    </dgm:pt>
    <dgm:pt modelId="{9E144256-A8FB-4C59-B3DD-B48789933E46}" type="pres">
      <dgm:prSet presAssocID="{493385B3-385A-4E2B-AE7D-3C341B4972A5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284D1532-27C2-4E1B-8F2B-2FAAE4770767}" type="presOf" srcId="{8F8775CA-61B1-4690-B673-AE438626E9F7}" destId="{9E144256-A8FB-4C59-B3DD-B48789933E46}" srcOrd="0" destOrd="0" presId="urn:microsoft.com/office/officeart/2005/8/layout/vList2"/>
    <dgm:cxn modelId="{DB5D033D-2B13-40F6-B686-C266CFCAEC46}" srcId="{493385B3-385A-4E2B-AE7D-3C341B4972A5}" destId="{486E14F8-B904-4344-B379-946DD2ABDBC9}" srcOrd="1" destOrd="0" parTransId="{0A5EBDCC-FA01-4BBD-B470-CDE34421B858}" sibTransId="{4C9AC4E9-28A0-40EC-91D6-8A5B9B40240E}"/>
    <dgm:cxn modelId="{7A16A25E-9544-4B74-BF9D-1A6229FE0155}" srcId="{493385B3-385A-4E2B-AE7D-3C341B4972A5}" destId="{8F8775CA-61B1-4690-B673-AE438626E9F7}" srcOrd="0" destOrd="0" parTransId="{437E8355-EFC1-4A4D-8977-B865995E7733}" sibTransId="{92576633-D982-4B4A-A38B-BC4685816AF6}"/>
    <dgm:cxn modelId="{C3FCC765-38D8-454D-81D1-67BC23444CD9}" type="presOf" srcId="{7E12E408-149E-49C9-98AC-589B5C9BA5AF}" destId="{F7B5981A-A1A2-4A6B-8E9D-5820BE655351}" srcOrd="0" destOrd="0" presId="urn:microsoft.com/office/officeart/2005/8/layout/vList2"/>
    <dgm:cxn modelId="{5A620766-9F3A-40A8-9CFA-1E45B491372E}" srcId="{7E12E408-149E-49C9-98AC-589B5C9BA5AF}" destId="{493385B3-385A-4E2B-AE7D-3C341B4972A5}" srcOrd="0" destOrd="0" parTransId="{6973EFA8-851C-4888-9E3E-EB039A5B58DF}" sibTransId="{A46C91F5-D61C-4D76-8E11-62AF920F00B9}"/>
    <dgm:cxn modelId="{31961C9C-334A-4DDC-A5CD-263AA953206C}" type="presOf" srcId="{486E14F8-B904-4344-B379-946DD2ABDBC9}" destId="{9E144256-A8FB-4C59-B3DD-B48789933E46}" srcOrd="0" destOrd="1" presId="urn:microsoft.com/office/officeart/2005/8/layout/vList2"/>
    <dgm:cxn modelId="{E0CAE9D2-6EF4-4944-825A-05C81CF94452}" type="presOf" srcId="{493385B3-385A-4E2B-AE7D-3C341B4972A5}" destId="{FA89FB35-68AA-4D0C-88E7-13AE0428ACC6}" srcOrd="0" destOrd="0" presId="urn:microsoft.com/office/officeart/2005/8/layout/vList2"/>
    <dgm:cxn modelId="{4410C1E5-B61C-45FB-BA48-B8EBE49DB8A3}" type="presOf" srcId="{FC7DF572-4C11-4CE8-8221-C849DC02221A}" destId="{9E144256-A8FB-4C59-B3DD-B48789933E46}" srcOrd="0" destOrd="2" presId="urn:microsoft.com/office/officeart/2005/8/layout/vList2"/>
    <dgm:cxn modelId="{E95359FE-B121-44AD-B9B8-F0C6F5C5BFC4}" srcId="{493385B3-385A-4E2B-AE7D-3C341B4972A5}" destId="{FC7DF572-4C11-4CE8-8221-C849DC02221A}" srcOrd="2" destOrd="0" parTransId="{F2E5231E-CFD3-4DE7-B47A-6A1079EE74E1}" sibTransId="{B21836B9-1166-48D3-9032-33D8F9361F94}"/>
    <dgm:cxn modelId="{164C75BB-E761-4CA0-81FE-1F5D9C7EC2B3}" type="presParOf" srcId="{F7B5981A-A1A2-4A6B-8E9D-5820BE655351}" destId="{FA89FB35-68AA-4D0C-88E7-13AE0428ACC6}" srcOrd="0" destOrd="0" presId="urn:microsoft.com/office/officeart/2005/8/layout/vList2"/>
    <dgm:cxn modelId="{FAD74E8C-F230-4F8C-AB10-D3259E702967}" type="presParOf" srcId="{F7B5981A-A1A2-4A6B-8E9D-5820BE655351}" destId="{9E144256-A8FB-4C59-B3DD-B48789933E46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711F202-551D-49E9-8B31-FA976E7C49C8}" type="doc">
      <dgm:prSet loTypeId="urn:microsoft.com/office/officeart/2005/8/layout/vList2" loCatId="list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8BBF81B8-5034-4023-AF5A-5F271154B17A}">
      <dgm:prSet custT="1"/>
      <dgm:spPr/>
      <dgm:t>
        <a:bodyPr/>
        <a:lstStyle/>
        <a:p>
          <a:r>
            <a:rPr lang="en-GB" sz="2000" b="1" dirty="0"/>
            <a:t>Disadvantages</a:t>
          </a:r>
          <a:endParaRPr lang="en-GB" sz="2000" dirty="0"/>
        </a:p>
      </dgm:t>
    </dgm:pt>
    <dgm:pt modelId="{D5AD509E-861E-4FB5-BAB7-4CC2D00F2495}" type="parTrans" cxnId="{7BC0E0E1-D17B-4467-964E-37BB269A1225}">
      <dgm:prSet/>
      <dgm:spPr/>
      <dgm:t>
        <a:bodyPr/>
        <a:lstStyle/>
        <a:p>
          <a:endParaRPr lang="en-GB"/>
        </a:p>
      </dgm:t>
    </dgm:pt>
    <dgm:pt modelId="{D12A82A6-F3C8-4B62-80DF-FD2C45DEC44D}" type="sibTrans" cxnId="{7BC0E0E1-D17B-4467-964E-37BB269A1225}">
      <dgm:prSet/>
      <dgm:spPr/>
      <dgm:t>
        <a:bodyPr/>
        <a:lstStyle/>
        <a:p>
          <a:endParaRPr lang="en-GB"/>
        </a:p>
      </dgm:t>
    </dgm:pt>
    <dgm:pt modelId="{677DD98E-A445-4291-B17B-E94569E49D35}">
      <dgm:prSet custT="1"/>
      <dgm:spPr/>
      <dgm:t>
        <a:bodyPr/>
        <a:lstStyle/>
        <a:p>
          <a:r>
            <a:rPr lang="en-GB" sz="1800" dirty="0"/>
            <a:t>High workload placed on the founder. </a:t>
          </a:r>
        </a:p>
      </dgm:t>
    </dgm:pt>
    <dgm:pt modelId="{9C300501-8F10-4BCB-8D03-C71D99A24113}" type="parTrans" cxnId="{DDF2B270-A9D8-4884-A56C-1CAC8776BF0F}">
      <dgm:prSet/>
      <dgm:spPr/>
      <dgm:t>
        <a:bodyPr/>
        <a:lstStyle/>
        <a:p>
          <a:endParaRPr lang="en-GB"/>
        </a:p>
      </dgm:t>
    </dgm:pt>
    <dgm:pt modelId="{4691D5D9-A7F6-489E-8761-9D20F9B262DC}" type="sibTrans" cxnId="{DDF2B270-A9D8-4884-A56C-1CAC8776BF0F}">
      <dgm:prSet/>
      <dgm:spPr/>
      <dgm:t>
        <a:bodyPr/>
        <a:lstStyle/>
        <a:p>
          <a:endParaRPr lang="en-GB"/>
        </a:p>
      </dgm:t>
    </dgm:pt>
    <dgm:pt modelId="{B3B67327-A97A-4BD2-B991-EF7248DB3486}">
      <dgm:prSet custT="1"/>
      <dgm:spPr/>
      <dgm:t>
        <a:bodyPr/>
        <a:lstStyle/>
        <a:p>
          <a:r>
            <a:rPr lang="en-GB" sz="1800" dirty="0"/>
            <a:t>Limited scalability as the business grows. </a:t>
          </a:r>
        </a:p>
      </dgm:t>
    </dgm:pt>
    <dgm:pt modelId="{6ED30F5E-D6BF-44AB-A34A-B3C03D9C23BA}" type="parTrans" cxnId="{366C34FA-0B56-40FA-8211-4831F483F5D3}">
      <dgm:prSet/>
      <dgm:spPr/>
      <dgm:t>
        <a:bodyPr/>
        <a:lstStyle/>
        <a:p>
          <a:endParaRPr lang="en-GB"/>
        </a:p>
      </dgm:t>
    </dgm:pt>
    <dgm:pt modelId="{73CDC32C-0196-4448-9F56-89BCAE901202}" type="sibTrans" cxnId="{366C34FA-0B56-40FA-8211-4831F483F5D3}">
      <dgm:prSet/>
      <dgm:spPr/>
      <dgm:t>
        <a:bodyPr/>
        <a:lstStyle/>
        <a:p>
          <a:endParaRPr lang="en-GB"/>
        </a:p>
      </dgm:t>
    </dgm:pt>
    <dgm:pt modelId="{CF1EA90C-3499-45F9-A5FA-4181BF219DD5}">
      <dgm:prSet custT="1"/>
      <dgm:spPr/>
      <dgm:t>
        <a:bodyPr/>
        <a:lstStyle/>
        <a:p>
          <a:r>
            <a:rPr lang="en-GB" sz="1800" dirty="0"/>
            <a:t>Over-reliance on one individual for decision-making</a:t>
          </a:r>
        </a:p>
      </dgm:t>
    </dgm:pt>
    <dgm:pt modelId="{FBAB6C04-08CC-42D3-B730-6AA535E2CB2F}" type="parTrans" cxnId="{258E1D2C-B0F4-4CDC-85F6-BFAF8C0EECA0}">
      <dgm:prSet/>
      <dgm:spPr/>
      <dgm:t>
        <a:bodyPr/>
        <a:lstStyle/>
        <a:p>
          <a:endParaRPr lang="en-GB"/>
        </a:p>
      </dgm:t>
    </dgm:pt>
    <dgm:pt modelId="{D7868D0B-64DC-4B52-BADF-92C5927A2635}" type="sibTrans" cxnId="{258E1D2C-B0F4-4CDC-85F6-BFAF8C0EECA0}">
      <dgm:prSet/>
      <dgm:spPr/>
      <dgm:t>
        <a:bodyPr/>
        <a:lstStyle/>
        <a:p>
          <a:endParaRPr lang="en-GB"/>
        </a:p>
      </dgm:t>
    </dgm:pt>
    <dgm:pt modelId="{58A78D89-5038-42B4-BA67-83A867CCC061}" type="pres">
      <dgm:prSet presAssocID="{0711F202-551D-49E9-8B31-FA976E7C49C8}" presName="linear" presStyleCnt="0">
        <dgm:presLayoutVars>
          <dgm:animLvl val="lvl"/>
          <dgm:resizeHandles val="exact"/>
        </dgm:presLayoutVars>
      </dgm:prSet>
      <dgm:spPr/>
    </dgm:pt>
    <dgm:pt modelId="{08874769-D68F-4BD0-961A-4D8638010715}" type="pres">
      <dgm:prSet presAssocID="{8BBF81B8-5034-4023-AF5A-5F271154B17A}" presName="parentText" presStyleLbl="node1" presStyleIdx="0" presStyleCnt="1" custScaleY="44732" custLinFactNeighborY="-24014">
        <dgm:presLayoutVars>
          <dgm:chMax val="0"/>
          <dgm:bulletEnabled val="1"/>
        </dgm:presLayoutVars>
      </dgm:prSet>
      <dgm:spPr/>
    </dgm:pt>
    <dgm:pt modelId="{51D13F62-FDC2-4410-8070-68EAA949E47E}" type="pres">
      <dgm:prSet presAssocID="{8BBF81B8-5034-4023-AF5A-5F271154B17A}" presName="childText" presStyleLbl="revTx" presStyleIdx="0" presStyleCnt="1" custScaleY="98024">
        <dgm:presLayoutVars>
          <dgm:bulletEnabled val="1"/>
        </dgm:presLayoutVars>
      </dgm:prSet>
      <dgm:spPr/>
    </dgm:pt>
  </dgm:ptLst>
  <dgm:cxnLst>
    <dgm:cxn modelId="{258E1D2C-B0F4-4CDC-85F6-BFAF8C0EECA0}" srcId="{8BBF81B8-5034-4023-AF5A-5F271154B17A}" destId="{CF1EA90C-3499-45F9-A5FA-4181BF219DD5}" srcOrd="2" destOrd="0" parTransId="{FBAB6C04-08CC-42D3-B730-6AA535E2CB2F}" sibTransId="{D7868D0B-64DC-4B52-BADF-92C5927A2635}"/>
    <dgm:cxn modelId="{DDF2B270-A9D8-4884-A56C-1CAC8776BF0F}" srcId="{8BBF81B8-5034-4023-AF5A-5F271154B17A}" destId="{677DD98E-A445-4291-B17B-E94569E49D35}" srcOrd="0" destOrd="0" parTransId="{9C300501-8F10-4BCB-8D03-C71D99A24113}" sibTransId="{4691D5D9-A7F6-489E-8761-9D20F9B262DC}"/>
    <dgm:cxn modelId="{44A3338A-775C-4FEA-8B29-E27A30805E0F}" type="presOf" srcId="{CF1EA90C-3499-45F9-A5FA-4181BF219DD5}" destId="{51D13F62-FDC2-4410-8070-68EAA949E47E}" srcOrd="0" destOrd="2" presId="urn:microsoft.com/office/officeart/2005/8/layout/vList2"/>
    <dgm:cxn modelId="{628A65A8-FBF3-4577-956C-C31A618B1A6E}" type="presOf" srcId="{B3B67327-A97A-4BD2-B991-EF7248DB3486}" destId="{51D13F62-FDC2-4410-8070-68EAA949E47E}" srcOrd="0" destOrd="1" presId="urn:microsoft.com/office/officeart/2005/8/layout/vList2"/>
    <dgm:cxn modelId="{195027BA-01D6-46F0-BE95-40D2B9589EFA}" type="presOf" srcId="{8BBF81B8-5034-4023-AF5A-5F271154B17A}" destId="{08874769-D68F-4BD0-961A-4D8638010715}" srcOrd="0" destOrd="0" presId="urn:microsoft.com/office/officeart/2005/8/layout/vList2"/>
    <dgm:cxn modelId="{1E3618CF-E0BE-4071-9AB7-C0E87357106C}" type="presOf" srcId="{677DD98E-A445-4291-B17B-E94569E49D35}" destId="{51D13F62-FDC2-4410-8070-68EAA949E47E}" srcOrd="0" destOrd="0" presId="urn:microsoft.com/office/officeart/2005/8/layout/vList2"/>
    <dgm:cxn modelId="{7BC0E0E1-D17B-4467-964E-37BB269A1225}" srcId="{0711F202-551D-49E9-8B31-FA976E7C49C8}" destId="{8BBF81B8-5034-4023-AF5A-5F271154B17A}" srcOrd="0" destOrd="0" parTransId="{D5AD509E-861E-4FB5-BAB7-4CC2D00F2495}" sibTransId="{D12A82A6-F3C8-4B62-80DF-FD2C45DEC44D}"/>
    <dgm:cxn modelId="{366C34FA-0B56-40FA-8211-4831F483F5D3}" srcId="{8BBF81B8-5034-4023-AF5A-5F271154B17A}" destId="{B3B67327-A97A-4BD2-B991-EF7248DB3486}" srcOrd="1" destOrd="0" parTransId="{6ED30F5E-D6BF-44AB-A34A-B3C03D9C23BA}" sibTransId="{73CDC32C-0196-4448-9F56-89BCAE901202}"/>
    <dgm:cxn modelId="{DA1405FE-A49C-467F-93DF-796597186023}" type="presOf" srcId="{0711F202-551D-49E9-8B31-FA976E7C49C8}" destId="{58A78D89-5038-42B4-BA67-83A867CCC061}" srcOrd="0" destOrd="0" presId="urn:microsoft.com/office/officeart/2005/8/layout/vList2"/>
    <dgm:cxn modelId="{D41895BE-7377-4156-B639-67CC5F585BAE}" type="presParOf" srcId="{58A78D89-5038-42B4-BA67-83A867CCC061}" destId="{08874769-D68F-4BD0-961A-4D8638010715}" srcOrd="0" destOrd="0" presId="urn:microsoft.com/office/officeart/2005/8/layout/vList2"/>
    <dgm:cxn modelId="{980FD227-A2E6-453A-9153-6745935A0B97}" type="presParOf" srcId="{58A78D89-5038-42B4-BA67-83A867CCC061}" destId="{51D13F62-FDC2-4410-8070-68EAA949E47E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7ED5C55-A331-4B6C-BD3A-4A1F24FFC962}" type="doc">
      <dgm:prSet loTypeId="urn:microsoft.com/office/officeart/2005/8/layout/vList2" loCatId="list" qsTypeId="urn:microsoft.com/office/officeart/2005/8/quickstyle/simple5" qsCatId="simple" csTypeId="urn:microsoft.com/office/officeart/2005/8/colors/colorful1" csCatId="colorful"/>
      <dgm:spPr/>
      <dgm:t>
        <a:bodyPr/>
        <a:lstStyle/>
        <a:p>
          <a:endParaRPr lang="en-GB"/>
        </a:p>
      </dgm:t>
    </dgm:pt>
    <dgm:pt modelId="{A900CBD5-6BB0-4BB6-9DFF-C22B08CE8259}">
      <dgm:prSet custT="1"/>
      <dgm:spPr/>
      <dgm:t>
        <a:bodyPr/>
        <a:lstStyle/>
        <a:p>
          <a:r>
            <a:rPr lang="en-GB" sz="2000" b="1" i="1" dirty="0"/>
            <a:t>Flat Organisational Chart</a:t>
          </a:r>
          <a:endParaRPr lang="en-GB" sz="2000" dirty="0"/>
        </a:p>
      </dgm:t>
    </dgm:pt>
    <dgm:pt modelId="{7F637D13-3C31-47B9-AAC7-71877D18C8F0}" type="parTrans" cxnId="{0962F820-FE9A-47A7-9721-8A586106E3AE}">
      <dgm:prSet/>
      <dgm:spPr/>
      <dgm:t>
        <a:bodyPr/>
        <a:lstStyle/>
        <a:p>
          <a:endParaRPr lang="en-GB"/>
        </a:p>
      </dgm:t>
    </dgm:pt>
    <dgm:pt modelId="{6388CCAB-EFBF-4148-9EF1-B5B604C79721}" type="sibTrans" cxnId="{0962F820-FE9A-47A7-9721-8A586106E3AE}">
      <dgm:prSet/>
      <dgm:spPr/>
      <dgm:t>
        <a:bodyPr/>
        <a:lstStyle/>
        <a:p>
          <a:endParaRPr lang="en-GB"/>
        </a:p>
      </dgm:t>
    </dgm:pt>
    <dgm:pt modelId="{4969C860-5742-4F72-8148-4863F466FCD2}" type="pres">
      <dgm:prSet presAssocID="{07ED5C55-A331-4B6C-BD3A-4A1F24FFC962}" presName="linear" presStyleCnt="0">
        <dgm:presLayoutVars>
          <dgm:animLvl val="lvl"/>
          <dgm:resizeHandles val="exact"/>
        </dgm:presLayoutVars>
      </dgm:prSet>
      <dgm:spPr/>
    </dgm:pt>
    <dgm:pt modelId="{35EFE052-9F23-4DBC-94A5-4A6C230DD8A1}" type="pres">
      <dgm:prSet presAssocID="{A900CBD5-6BB0-4BB6-9DFF-C22B08CE8259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0962F820-FE9A-47A7-9721-8A586106E3AE}" srcId="{07ED5C55-A331-4B6C-BD3A-4A1F24FFC962}" destId="{A900CBD5-6BB0-4BB6-9DFF-C22B08CE8259}" srcOrd="0" destOrd="0" parTransId="{7F637D13-3C31-47B9-AAC7-71877D18C8F0}" sibTransId="{6388CCAB-EFBF-4148-9EF1-B5B604C79721}"/>
    <dgm:cxn modelId="{EAA9EF99-9D98-4A1C-8995-E40567974AFE}" type="presOf" srcId="{07ED5C55-A331-4B6C-BD3A-4A1F24FFC962}" destId="{4969C860-5742-4F72-8148-4863F466FCD2}" srcOrd="0" destOrd="0" presId="urn:microsoft.com/office/officeart/2005/8/layout/vList2"/>
    <dgm:cxn modelId="{9F0932BF-26D8-4E04-870E-47F301CA3B3C}" type="presOf" srcId="{A900CBD5-6BB0-4BB6-9DFF-C22B08CE8259}" destId="{35EFE052-9F23-4DBC-94A5-4A6C230DD8A1}" srcOrd="0" destOrd="0" presId="urn:microsoft.com/office/officeart/2005/8/layout/vList2"/>
    <dgm:cxn modelId="{3836D6B7-C937-4CEB-AC5D-1B71D74FFF65}" type="presParOf" srcId="{4969C860-5742-4F72-8148-4863F466FCD2}" destId="{35EFE052-9F23-4DBC-94A5-4A6C230DD8A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AA29C5E-CEE9-432F-B469-2165183F48CC}" type="doc">
      <dgm:prSet loTypeId="urn:microsoft.com/office/officeart/2005/8/layout/vList2" loCatId="list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361BE8A6-6ED7-462D-B1AB-47DC6D9AF366}">
      <dgm:prSet custT="1"/>
      <dgm:spPr/>
      <dgm:t>
        <a:bodyPr/>
        <a:lstStyle/>
        <a:p>
          <a:r>
            <a:rPr lang="en-GB" sz="2000" b="1" dirty="0"/>
            <a:t>Cloud Cubes Example</a:t>
          </a:r>
          <a:endParaRPr lang="en-GB" sz="2000" dirty="0"/>
        </a:p>
      </dgm:t>
    </dgm:pt>
    <dgm:pt modelId="{0DB4E045-1F82-4B6A-8C8C-CC5BC104D41C}" type="parTrans" cxnId="{FD0F07DA-43F0-4F28-9D68-77F85F01D0F6}">
      <dgm:prSet/>
      <dgm:spPr/>
      <dgm:t>
        <a:bodyPr/>
        <a:lstStyle/>
        <a:p>
          <a:endParaRPr lang="en-GB"/>
        </a:p>
      </dgm:t>
    </dgm:pt>
    <dgm:pt modelId="{F5873926-7191-401B-88F0-C7AFF89A37DE}" type="sibTrans" cxnId="{FD0F07DA-43F0-4F28-9D68-77F85F01D0F6}">
      <dgm:prSet/>
      <dgm:spPr/>
      <dgm:t>
        <a:bodyPr/>
        <a:lstStyle/>
        <a:p>
          <a:endParaRPr lang="en-GB"/>
        </a:p>
      </dgm:t>
    </dgm:pt>
    <dgm:pt modelId="{211B91A2-92A2-4144-9836-CBEA7FFA8511}">
      <dgm:prSet custT="1"/>
      <dgm:spPr/>
      <dgm:t>
        <a:bodyPr/>
        <a:lstStyle/>
        <a:p>
          <a:r>
            <a:rPr lang="en-GB" sz="1600" dirty="0"/>
            <a:t>The founder currently manages development, sales, marketing, support and finance. </a:t>
          </a:r>
        </a:p>
      </dgm:t>
    </dgm:pt>
    <dgm:pt modelId="{8B33F9D3-0A1E-47FB-AFCD-69E72A178936}" type="parTrans" cxnId="{04938C57-6486-4658-A579-1B3198309BDC}">
      <dgm:prSet/>
      <dgm:spPr/>
      <dgm:t>
        <a:bodyPr/>
        <a:lstStyle/>
        <a:p>
          <a:endParaRPr lang="en-GB"/>
        </a:p>
      </dgm:t>
    </dgm:pt>
    <dgm:pt modelId="{A54319E7-A628-4D07-9D7C-44D6CDFCB8FD}" type="sibTrans" cxnId="{04938C57-6486-4658-A579-1B3198309BDC}">
      <dgm:prSet/>
      <dgm:spPr/>
      <dgm:t>
        <a:bodyPr/>
        <a:lstStyle/>
        <a:p>
          <a:endParaRPr lang="en-GB"/>
        </a:p>
      </dgm:t>
    </dgm:pt>
    <dgm:pt modelId="{B3EF044A-EF6F-4ADA-8F24-14F44320CCBB}">
      <dgm:prSet custT="1"/>
      <dgm:spPr/>
      <dgm:t>
        <a:bodyPr/>
        <a:lstStyle/>
        <a:p>
          <a:r>
            <a:rPr lang="en-GB" sz="1600" dirty="0"/>
            <a:t>This structure is appropriate during the start-up stage because it enables rapid responses to client requirements. </a:t>
          </a:r>
        </a:p>
      </dgm:t>
    </dgm:pt>
    <dgm:pt modelId="{CC523FFE-B571-43A8-A804-687B9980DA95}" type="parTrans" cxnId="{BDB1439D-26CB-4000-B1BE-9C58289AE720}">
      <dgm:prSet/>
      <dgm:spPr/>
      <dgm:t>
        <a:bodyPr/>
        <a:lstStyle/>
        <a:p>
          <a:endParaRPr lang="en-GB"/>
        </a:p>
      </dgm:t>
    </dgm:pt>
    <dgm:pt modelId="{361EC5E8-72B0-4B3F-A2B8-492490B22986}" type="sibTrans" cxnId="{BDB1439D-26CB-4000-B1BE-9C58289AE720}">
      <dgm:prSet/>
      <dgm:spPr/>
      <dgm:t>
        <a:bodyPr/>
        <a:lstStyle/>
        <a:p>
          <a:endParaRPr lang="en-GB"/>
        </a:p>
      </dgm:t>
    </dgm:pt>
    <dgm:pt modelId="{313EC6D1-7652-4FFB-8FC8-E8BC1EE220E8}">
      <dgm:prSet custT="1"/>
      <dgm:spPr/>
      <dgm:t>
        <a:bodyPr/>
        <a:lstStyle/>
        <a:p>
          <a:r>
            <a:rPr lang="en-GB" sz="1600" dirty="0"/>
            <a:t>However, continued growth would eventually require greater specialisation and delegation.</a:t>
          </a:r>
        </a:p>
      </dgm:t>
    </dgm:pt>
    <dgm:pt modelId="{4D51DA7C-B3C0-4345-89DE-4C4F32DA20E8}" type="parTrans" cxnId="{3A787CB7-2CCD-45C6-90FF-E07E0DF8045C}">
      <dgm:prSet/>
      <dgm:spPr/>
      <dgm:t>
        <a:bodyPr/>
        <a:lstStyle/>
        <a:p>
          <a:endParaRPr lang="en-GB"/>
        </a:p>
      </dgm:t>
    </dgm:pt>
    <dgm:pt modelId="{F5DD9D76-AD34-4C9D-BF5C-39E039ED0022}" type="sibTrans" cxnId="{3A787CB7-2CCD-45C6-90FF-E07E0DF8045C}">
      <dgm:prSet/>
      <dgm:spPr/>
      <dgm:t>
        <a:bodyPr/>
        <a:lstStyle/>
        <a:p>
          <a:endParaRPr lang="en-GB"/>
        </a:p>
      </dgm:t>
    </dgm:pt>
    <dgm:pt modelId="{0FC56071-5C4C-4266-BE0E-FE1FBFAC0AB2}" type="pres">
      <dgm:prSet presAssocID="{4AA29C5E-CEE9-432F-B469-2165183F48CC}" presName="linear" presStyleCnt="0">
        <dgm:presLayoutVars>
          <dgm:animLvl val="lvl"/>
          <dgm:resizeHandles val="exact"/>
        </dgm:presLayoutVars>
      </dgm:prSet>
      <dgm:spPr/>
    </dgm:pt>
    <dgm:pt modelId="{8880EC4D-F67A-49A2-9840-229FEF23727E}" type="pres">
      <dgm:prSet presAssocID="{361BE8A6-6ED7-462D-B1AB-47DC6D9AF366}" presName="parentText" presStyleLbl="node1" presStyleIdx="0" presStyleCnt="1" custScaleY="41828" custLinFactNeighborX="-39" custLinFactNeighborY="-28845">
        <dgm:presLayoutVars>
          <dgm:chMax val="0"/>
          <dgm:bulletEnabled val="1"/>
        </dgm:presLayoutVars>
      </dgm:prSet>
      <dgm:spPr/>
    </dgm:pt>
    <dgm:pt modelId="{5BEDE277-DEEA-41B9-A7A5-42F63CEFD7F9}" type="pres">
      <dgm:prSet presAssocID="{361BE8A6-6ED7-462D-B1AB-47DC6D9AF366}" presName="childText" presStyleLbl="revTx" presStyleIdx="0" presStyleCnt="1" custScaleX="98022" custScaleY="99152" custLinFactNeighborX="599" custLinFactNeighborY="4245">
        <dgm:presLayoutVars>
          <dgm:bulletEnabled val="1"/>
        </dgm:presLayoutVars>
      </dgm:prSet>
      <dgm:spPr/>
    </dgm:pt>
  </dgm:ptLst>
  <dgm:cxnLst>
    <dgm:cxn modelId="{6B349408-AAB3-49D4-B8E0-50D44402F24E}" type="presOf" srcId="{361BE8A6-6ED7-462D-B1AB-47DC6D9AF366}" destId="{8880EC4D-F67A-49A2-9840-229FEF23727E}" srcOrd="0" destOrd="0" presId="urn:microsoft.com/office/officeart/2005/8/layout/vList2"/>
    <dgm:cxn modelId="{2A763816-F885-4EB7-B081-B61B5FFF51BA}" type="presOf" srcId="{4AA29C5E-CEE9-432F-B469-2165183F48CC}" destId="{0FC56071-5C4C-4266-BE0E-FE1FBFAC0AB2}" srcOrd="0" destOrd="0" presId="urn:microsoft.com/office/officeart/2005/8/layout/vList2"/>
    <dgm:cxn modelId="{58015B1E-E0D5-4B46-9A93-5235E2485AA3}" type="presOf" srcId="{211B91A2-92A2-4144-9836-CBEA7FFA8511}" destId="{5BEDE277-DEEA-41B9-A7A5-42F63CEFD7F9}" srcOrd="0" destOrd="0" presId="urn:microsoft.com/office/officeart/2005/8/layout/vList2"/>
    <dgm:cxn modelId="{04938C57-6486-4658-A579-1B3198309BDC}" srcId="{361BE8A6-6ED7-462D-B1AB-47DC6D9AF366}" destId="{211B91A2-92A2-4144-9836-CBEA7FFA8511}" srcOrd="0" destOrd="0" parTransId="{8B33F9D3-0A1E-47FB-AFCD-69E72A178936}" sibTransId="{A54319E7-A628-4D07-9D7C-44D6CDFCB8FD}"/>
    <dgm:cxn modelId="{BDB1439D-26CB-4000-B1BE-9C58289AE720}" srcId="{361BE8A6-6ED7-462D-B1AB-47DC6D9AF366}" destId="{B3EF044A-EF6F-4ADA-8F24-14F44320CCBB}" srcOrd="1" destOrd="0" parTransId="{CC523FFE-B571-43A8-A804-687B9980DA95}" sibTransId="{361EC5E8-72B0-4B3F-A2B8-492490B22986}"/>
    <dgm:cxn modelId="{A44CA8A1-B6C4-4887-894F-751F1CAD0D4D}" type="presOf" srcId="{B3EF044A-EF6F-4ADA-8F24-14F44320CCBB}" destId="{5BEDE277-DEEA-41B9-A7A5-42F63CEFD7F9}" srcOrd="0" destOrd="1" presId="urn:microsoft.com/office/officeart/2005/8/layout/vList2"/>
    <dgm:cxn modelId="{3A787CB7-2CCD-45C6-90FF-E07E0DF8045C}" srcId="{361BE8A6-6ED7-462D-B1AB-47DC6D9AF366}" destId="{313EC6D1-7652-4FFB-8FC8-E8BC1EE220E8}" srcOrd="2" destOrd="0" parTransId="{4D51DA7C-B3C0-4345-89DE-4C4F32DA20E8}" sibTransId="{F5DD9D76-AD34-4C9D-BF5C-39E039ED0022}"/>
    <dgm:cxn modelId="{FD0F07DA-43F0-4F28-9D68-77F85F01D0F6}" srcId="{4AA29C5E-CEE9-432F-B469-2165183F48CC}" destId="{361BE8A6-6ED7-462D-B1AB-47DC6D9AF366}" srcOrd="0" destOrd="0" parTransId="{0DB4E045-1F82-4B6A-8C8C-CC5BC104D41C}" sibTransId="{F5873926-7191-401B-88F0-C7AFF89A37DE}"/>
    <dgm:cxn modelId="{1FA809E4-B743-4CF0-A8F0-7F042A036CFD}" type="presOf" srcId="{313EC6D1-7652-4FFB-8FC8-E8BC1EE220E8}" destId="{5BEDE277-DEEA-41B9-A7A5-42F63CEFD7F9}" srcOrd="0" destOrd="2" presId="urn:microsoft.com/office/officeart/2005/8/layout/vList2"/>
    <dgm:cxn modelId="{D16BD1F3-A21D-4C75-861A-B3BB3AEA37BD}" type="presParOf" srcId="{0FC56071-5C4C-4266-BE0E-FE1FBFAC0AB2}" destId="{8880EC4D-F67A-49A2-9840-229FEF23727E}" srcOrd="0" destOrd="0" presId="urn:microsoft.com/office/officeart/2005/8/layout/vList2"/>
    <dgm:cxn modelId="{96DDEAF3-3A73-45BE-BE16-41846CCA3C12}" type="presParOf" srcId="{0FC56071-5C4C-4266-BE0E-FE1FBFAC0AB2}" destId="{5BEDE277-DEEA-41B9-A7A5-42F63CEFD7F9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C8480E0-16BC-4BED-B84C-D8FB5C110D53}" type="doc">
      <dgm:prSet loTypeId="urn:microsoft.com/office/officeart/2005/8/layout/vList2" loCatId="list" qsTypeId="urn:microsoft.com/office/officeart/2005/8/quickstyle/simple5" qsCatId="simple" csTypeId="urn:microsoft.com/office/officeart/2005/8/colors/colorful1" csCatId="colorful"/>
      <dgm:spPr/>
      <dgm:t>
        <a:bodyPr/>
        <a:lstStyle/>
        <a:p>
          <a:endParaRPr lang="en-GB"/>
        </a:p>
      </dgm:t>
    </dgm:pt>
    <dgm:pt modelId="{67311E4F-7C4A-4617-BDD5-8D61526AB16F}">
      <dgm:prSet custT="1"/>
      <dgm:spPr/>
      <dgm:t>
        <a:bodyPr/>
        <a:lstStyle/>
        <a:p>
          <a:r>
            <a:rPr lang="en-GB" sz="1600" b="1" i="1" dirty="0">
              <a:solidFill>
                <a:schemeClr val="bg1"/>
              </a:solidFill>
            </a:rPr>
            <a:t>A flat structure provides flexibility and speed during the start-up stage but becomes increasingly difficult to manage as organisational complexity grows (Robbins et al., 2021; Cole and Kelly, 2020).</a:t>
          </a:r>
        </a:p>
      </dgm:t>
    </dgm:pt>
    <dgm:pt modelId="{E361551E-9B7C-4455-90B4-8504297CD986}" type="parTrans" cxnId="{3302390A-0AF7-4A14-923D-09D596E0853B}">
      <dgm:prSet/>
      <dgm:spPr/>
      <dgm:t>
        <a:bodyPr/>
        <a:lstStyle/>
        <a:p>
          <a:endParaRPr lang="en-GB"/>
        </a:p>
      </dgm:t>
    </dgm:pt>
    <dgm:pt modelId="{D444AFC4-8084-4540-9F2D-F5B187C409EB}" type="sibTrans" cxnId="{3302390A-0AF7-4A14-923D-09D596E0853B}">
      <dgm:prSet/>
      <dgm:spPr/>
      <dgm:t>
        <a:bodyPr/>
        <a:lstStyle/>
        <a:p>
          <a:endParaRPr lang="en-GB"/>
        </a:p>
      </dgm:t>
    </dgm:pt>
    <dgm:pt modelId="{DF767174-15D5-46D4-975D-4931D106C369}" type="pres">
      <dgm:prSet presAssocID="{8C8480E0-16BC-4BED-B84C-D8FB5C110D53}" presName="linear" presStyleCnt="0">
        <dgm:presLayoutVars>
          <dgm:animLvl val="lvl"/>
          <dgm:resizeHandles val="exact"/>
        </dgm:presLayoutVars>
      </dgm:prSet>
      <dgm:spPr/>
    </dgm:pt>
    <dgm:pt modelId="{632BA674-8D07-41DE-89C3-38F814748577}" type="pres">
      <dgm:prSet presAssocID="{67311E4F-7C4A-4617-BDD5-8D61526AB16F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3302390A-0AF7-4A14-923D-09D596E0853B}" srcId="{8C8480E0-16BC-4BED-B84C-D8FB5C110D53}" destId="{67311E4F-7C4A-4617-BDD5-8D61526AB16F}" srcOrd="0" destOrd="0" parTransId="{E361551E-9B7C-4455-90B4-8504297CD986}" sibTransId="{D444AFC4-8084-4540-9F2D-F5B187C409EB}"/>
    <dgm:cxn modelId="{D13F5A65-723F-4761-BE3F-158FFC60BD91}" type="presOf" srcId="{67311E4F-7C4A-4617-BDD5-8D61526AB16F}" destId="{632BA674-8D07-41DE-89C3-38F814748577}" srcOrd="0" destOrd="0" presId="urn:microsoft.com/office/officeart/2005/8/layout/vList2"/>
    <dgm:cxn modelId="{0C9FBCFF-B988-40DF-BC10-671459561472}" type="presOf" srcId="{8C8480E0-16BC-4BED-B84C-D8FB5C110D53}" destId="{DF767174-15D5-46D4-975D-4931D106C369}" srcOrd="0" destOrd="0" presId="urn:microsoft.com/office/officeart/2005/8/layout/vList2"/>
    <dgm:cxn modelId="{5CF29CC6-E5B4-4389-B1E8-02E735AF3888}" type="presParOf" srcId="{DF767174-15D5-46D4-975D-4931D106C369}" destId="{632BA674-8D07-41DE-89C3-38F81474857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7DA82BFF-3C1A-4FCE-A76C-F277F1F72F49}" type="doc">
      <dgm:prSet loTypeId="urn:microsoft.com/office/officeart/2005/8/layout/vList2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90A07057-AC8D-41B5-89D4-5E07A0374225}">
      <dgm:prSet custT="1"/>
      <dgm:spPr>
        <a:solidFill>
          <a:schemeClr val="accent3"/>
        </a:solidFill>
      </dgm:spPr>
      <dgm:t>
        <a:bodyPr/>
        <a:lstStyle/>
        <a:p>
          <a:r>
            <a:rPr lang="en-GB" sz="2000" b="1"/>
            <a:t>Advantages</a:t>
          </a:r>
          <a:endParaRPr lang="en-GB" sz="2000"/>
        </a:p>
      </dgm:t>
    </dgm:pt>
    <dgm:pt modelId="{0A87EE6F-AEC2-4331-800D-E304E1E78A66}" type="parTrans" cxnId="{083133D1-D3F1-40F8-881B-1ED12EB5E762}">
      <dgm:prSet/>
      <dgm:spPr/>
      <dgm:t>
        <a:bodyPr/>
        <a:lstStyle/>
        <a:p>
          <a:endParaRPr lang="en-GB"/>
        </a:p>
      </dgm:t>
    </dgm:pt>
    <dgm:pt modelId="{BC198A13-DB40-4F90-8773-2A1BD9BAEBDB}" type="sibTrans" cxnId="{083133D1-D3F1-40F8-881B-1ED12EB5E762}">
      <dgm:prSet/>
      <dgm:spPr/>
      <dgm:t>
        <a:bodyPr/>
        <a:lstStyle/>
        <a:p>
          <a:endParaRPr lang="en-GB"/>
        </a:p>
      </dgm:t>
    </dgm:pt>
    <dgm:pt modelId="{451C19DB-82B8-42A3-9784-B9C677498084}">
      <dgm:prSet custT="1"/>
      <dgm:spPr/>
      <dgm:t>
        <a:bodyPr/>
        <a:lstStyle/>
        <a:p>
          <a:r>
            <a:rPr lang="en-GB" sz="1600" dirty="0"/>
            <a:t>Specialist expertise within each department (Robbins et al., 2021). </a:t>
          </a:r>
        </a:p>
      </dgm:t>
    </dgm:pt>
    <dgm:pt modelId="{7DE7E9DA-151D-4B40-BF52-AC1099867105}" type="parTrans" cxnId="{6C82ACEB-9EC2-43FC-BF14-A877367EB8DD}">
      <dgm:prSet/>
      <dgm:spPr/>
      <dgm:t>
        <a:bodyPr/>
        <a:lstStyle/>
        <a:p>
          <a:endParaRPr lang="en-GB"/>
        </a:p>
      </dgm:t>
    </dgm:pt>
    <dgm:pt modelId="{DE0BA5E3-5873-42BE-8659-F8A9F4EA3D7E}" type="sibTrans" cxnId="{6C82ACEB-9EC2-43FC-BF14-A877367EB8DD}">
      <dgm:prSet/>
      <dgm:spPr/>
      <dgm:t>
        <a:bodyPr/>
        <a:lstStyle/>
        <a:p>
          <a:endParaRPr lang="en-GB"/>
        </a:p>
      </dgm:t>
    </dgm:pt>
    <dgm:pt modelId="{E8957D73-6B6C-455B-A3E6-E0B14FB51CB1}">
      <dgm:prSet custT="1"/>
      <dgm:spPr/>
      <dgm:t>
        <a:bodyPr/>
        <a:lstStyle/>
        <a:p>
          <a:r>
            <a:rPr lang="en-GB" sz="1600" dirty="0"/>
            <a:t>Clear reporting relationships and responsibilities (Mullins and McLean, 2019). </a:t>
          </a:r>
        </a:p>
      </dgm:t>
    </dgm:pt>
    <dgm:pt modelId="{67D2C363-E6AF-413C-A3E6-30F313D4950C}" type="parTrans" cxnId="{82A87F73-17B2-45BA-987F-4E1B146F2CED}">
      <dgm:prSet/>
      <dgm:spPr/>
      <dgm:t>
        <a:bodyPr/>
        <a:lstStyle/>
        <a:p>
          <a:endParaRPr lang="en-GB"/>
        </a:p>
      </dgm:t>
    </dgm:pt>
    <dgm:pt modelId="{68B0180C-7606-4150-B0CD-30B9587687AB}" type="sibTrans" cxnId="{82A87F73-17B2-45BA-987F-4E1B146F2CED}">
      <dgm:prSet/>
      <dgm:spPr/>
      <dgm:t>
        <a:bodyPr/>
        <a:lstStyle/>
        <a:p>
          <a:endParaRPr lang="en-GB"/>
        </a:p>
      </dgm:t>
    </dgm:pt>
    <dgm:pt modelId="{8ACFAC46-8434-4F40-8254-829231ADA533}">
      <dgm:prSet custT="1"/>
      <dgm:spPr/>
      <dgm:t>
        <a:bodyPr/>
        <a:lstStyle/>
        <a:p>
          <a:r>
            <a:rPr lang="en-GB" sz="1600" dirty="0"/>
            <a:t>Improved operational efficiency through task specialisation.</a:t>
          </a:r>
        </a:p>
      </dgm:t>
    </dgm:pt>
    <dgm:pt modelId="{6886B656-2EE2-41E9-82B3-E6867BD68E59}" type="parTrans" cxnId="{AD6BD442-21BB-4C09-AB2C-ECC9C8076173}">
      <dgm:prSet/>
      <dgm:spPr/>
      <dgm:t>
        <a:bodyPr/>
        <a:lstStyle/>
        <a:p>
          <a:endParaRPr lang="en-GB"/>
        </a:p>
      </dgm:t>
    </dgm:pt>
    <dgm:pt modelId="{51775AA8-2267-4244-B106-A0DA31BF255D}" type="sibTrans" cxnId="{AD6BD442-21BB-4C09-AB2C-ECC9C8076173}">
      <dgm:prSet/>
      <dgm:spPr/>
      <dgm:t>
        <a:bodyPr/>
        <a:lstStyle/>
        <a:p>
          <a:endParaRPr lang="en-GB"/>
        </a:p>
      </dgm:t>
    </dgm:pt>
    <dgm:pt modelId="{DC1A2A79-6C99-4028-ABAA-1933D5086C44}" type="pres">
      <dgm:prSet presAssocID="{7DA82BFF-3C1A-4FCE-A76C-F277F1F72F49}" presName="linear" presStyleCnt="0">
        <dgm:presLayoutVars>
          <dgm:animLvl val="lvl"/>
          <dgm:resizeHandles val="exact"/>
        </dgm:presLayoutVars>
      </dgm:prSet>
      <dgm:spPr/>
    </dgm:pt>
    <dgm:pt modelId="{199970DE-CEE5-4122-98CF-1D778DF13817}" type="pres">
      <dgm:prSet presAssocID="{90A07057-AC8D-41B5-89D4-5E07A0374225}" presName="parentText" presStyleLbl="node1" presStyleIdx="0" presStyleCnt="1" custScaleY="30047" custLinFactNeighborX="-104" custLinFactNeighborY="-26603">
        <dgm:presLayoutVars>
          <dgm:chMax val="0"/>
          <dgm:bulletEnabled val="1"/>
        </dgm:presLayoutVars>
      </dgm:prSet>
      <dgm:spPr/>
    </dgm:pt>
    <dgm:pt modelId="{41A3946F-6773-4431-B661-DD4E667790DD}" type="pres">
      <dgm:prSet presAssocID="{90A07057-AC8D-41B5-89D4-5E07A0374225}" presName="childText" presStyleLbl="revTx" presStyleIdx="0" presStyleCnt="1" custScaleX="96099" custScaleY="76150" custLinFactNeighborX="-217" custLinFactNeighborY="-18879">
        <dgm:presLayoutVars>
          <dgm:bulletEnabled val="1"/>
        </dgm:presLayoutVars>
      </dgm:prSet>
      <dgm:spPr/>
    </dgm:pt>
  </dgm:ptLst>
  <dgm:cxnLst>
    <dgm:cxn modelId="{762E1A2E-3E3D-4171-AD2F-3D6BFE599081}" type="presOf" srcId="{451C19DB-82B8-42A3-9784-B9C677498084}" destId="{41A3946F-6773-4431-B661-DD4E667790DD}" srcOrd="0" destOrd="0" presId="urn:microsoft.com/office/officeart/2005/8/layout/vList2"/>
    <dgm:cxn modelId="{80AA3F34-E5AB-4ACE-8A6D-5BE1412CA763}" type="presOf" srcId="{90A07057-AC8D-41B5-89D4-5E07A0374225}" destId="{199970DE-CEE5-4122-98CF-1D778DF13817}" srcOrd="0" destOrd="0" presId="urn:microsoft.com/office/officeart/2005/8/layout/vList2"/>
    <dgm:cxn modelId="{AD6BD442-21BB-4C09-AB2C-ECC9C8076173}" srcId="{90A07057-AC8D-41B5-89D4-5E07A0374225}" destId="{8ACFAC46-8434-4F40-8254-829231ADA533}" srcOrd="2" destOrd="0" parTransId="{6886B656-2EE2-41E9-82B3-E6867BD68E59}" sibTransId="{51775AA8-2267-4244-B106-A0DA31BF255D}"/>
    <dgm:cxn modelId="{82A87F73-17B2-45BA-987F-4E1B146F2CED}" srcId="{90A07057-AC8D-41B5-89D4-5E07A0374225}" destId="{E8957D73-6B6C-455B-A3E6-E0B14FB51CB1}" srcOrd="1" destOrd="0" parTransId="{67D2C363-E6AF-413C-A3E6-30F313D4950C}" sibTransId="{68B0180C-7606-4150-B0CD-30B9587687AB}"/>
    <dgm:cxn modelId="{AEA76989-B5A8-4EFE-948C-8D4060BBE6E9}" type="presOf" srcId="{7DA82BFF-3C1A-4FCE-A76C-F277F1F72F49}" destId="{DC1A2A79-6C99-4028-ABAA-1933D5086C44}" srcOrd="0" destOrd="0" presId="urn:microsoft.com/office/officeart/2005/8/layout/vList2"/>
    <dgm:cxn modelId="{D899A78E-2CA9-4CBE-84F5-9E20D518AEF7}" type="presOf" srcId="{8ACFAC46-8434-4F40-8254-829231ADA533}" destId="{41A3946F-6773-4431-B661-DD4E667790DD}" srcOrd="0" destOrd="2" presId="urn:microsoft.com/office/officeart/2005/8/layout/vList2"/>
    <dgm:cxn modelId="{AA6B01B3-4956-40D5-BDC5-E81214D46FEF}" type="presOf" srcId="{E8957D73-6B6C-455B-A3E6-E0B14FB51CB1}" destId="{41A3946F-6773-4431-B661-DD4E667790DD}" srcOrd="0" destOrd="1" presId="urn:microsoft.com/office/officeart/2005/8/layout/vList2"/>
    <dgm:cxn modelId="{083133D1-D3F1-40F8-881B-1ED12EB5E762}" srcId="{7DA82BFF-3C1A-4FCE-A76C-F277F1F72F49}" destId="{90A07057-AC8D-41B5-89D4-5E07A0374225}" srcOrd="0" destOrd="0" parTransId="{0A87EE6F-AEC2-4331-800D-E304E1E78A66}" sibTransId="{BC198A13-DB40-4F90-8773-2A1BD9BAEBDB}"/>
    <dgm:cxn modelId="{6C82ACEB-9EC2-43FC-BF14-A877367EB8DD}" srcId="{90A07057-AC8D-41B5-89D4-5E07A0374225}" destId="{451C19DB-82B8-42A3-9784-B9C677498084}" srcOrd="0" destOrd="0" parTransId="{7DE7E9DA-151D-4B40-BF52-AC1099867105}" sibTransId="{DE0BA5E3-5873-42BE-8659-F8A9F4EA3D7E}"/>
    <dgm:cxn modelId="{E074EB0F-390F-4565-9782-318255330892}" type="presParOf" srcId="{DC1A2A79-6C99-4028-ABAA-1933D5086C44}" destId="{199970DE-CEE5-4122-98CF-1D778DF13817}" srcOrd="0" destOrd="0" presId="urn:microsoft.com/office/officeart/2005/8/layout/vList2"/>
    <dgm:cxn modelId="{261BE5D1-3C4A-4268-8243-C98C141B5D9E}" type="presParOf" srcId="{DC1A2A79-6C99-4028-ABAA-1933D5086C44}" destId="{41A3946F-6773-4431-B661-DD4E667790DD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FF39EA2D-CCD5-4825-BDDC-6BE69CB6AF35}" type="doc">
      <dgm:prSet loTypeId="urn:microsoft.com/office/officeart/2005/8/layout/vList2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519DFA09-E01B-45E0-B159-16D538F4E723}">
      <dgm:prSet custT="1"/>
      <dgm:spPr>
        <a:solidFill>
          <a:schemeClr val="accent3"/>
        </a:solidFill>
      </dgm:spPr>
      <dgm:t>
        <a:bodyPr/>
        <a:lstStyle/>
        <a:p>
          <a:r>
            <a:rPr lang="en-GB" sz="2000" b="1" dirty="0"/>
            <a:t>Disadvantages</a:t>
          </a:r>
          <a:endParaRPr lang="en-GB" sz="2000" dirty="0"/>
        </a:p>
      </dgm:t>
    </dgm:pt>
    <dgm:pt modelId="{EE7882F9-E13D-4EEA-B7C4-C22839DA2583}" type="parTrans" cxnId="{D283FF70-13E9-4CA4-B352-C5E0A31E6001}">
      <dgm:prSet/>
      <dgm:spPr/>
      <dgm:t>
        <a:bodyPr/>
        <a:lstStyle/>
        <a:p>
          <a:endParaRPr lang="en-GB"/>
        </a:p>
      </dgm:t>
    </dgm:pt>
    <dgm:pt modelId="{FDEAA995-009C-4269-87D4-B6DD3B05E682}" type="sibTrans" cxnId="{D283FF70-13E9-4CA4-B352-C5E0A31E6001}">
      <dgm:prSet/>
      <dgm:spPr/>
      <dgm:t>
        <a:bodyPr/>
        <a:lstStyle/>
        <a:p>
          <a:endParaRPr lang="en-GB"/>
        </a:p>
      </dgm:t>
    </dgm:pt>
    <dgm:pt modelId="{84677CFB-0E64-4126-AEB4-66306A515046}">
      <dgm:prSet/>
      <dgm:spPr/>
      <dgm:t>
        <a:bodyPr/>
        <a:lstStyle/>
        <a:p>
          <a:r>
            <a:rPr lang="en-GB" sz="1700" dirty="0"/>
            <a:t>Limited collaboration between departments. </a:t>
          </a:r>
        </a:p>
      </dgm:t>
    </dgm:pt>
    <dgm:pt modelId="{7600A8EE-9FB4-4585-B957-A9AC7576C6DD}" type="parTrans" cxnId="{69652F8C-E4EB-41B2-A334-6CD781048573}">
      <dgm:prSet/>
      <dgm:spPr/>
      <dgm:t>
        <a:bodyPr/>
        <a:lstStyle/>
        <a:p>
          <a:endParaRPr lang="en-GB"/>
        </a:p>
      </dgm:t>
    </dgm:pt>
    <dgm:pt modelId="{11442F51-DA27-4B6D-A5E2-A9969BC136A4}" type="sibTrans" cxnId="{69652F8C-E4EB-41B2-A334-6CD781048573}">
      <dgm:prSet/>
      <dgm:spPr/>
      <dgm:t>
        <a:bodyPr/>
        <a:lstStyle/>
        <a:p>
          <a:endParaRPr lang="en-GB"/>
        </a:p>
      </dgm:t>
    </dgm:pt>
    <dgm:pt modelId="{44DEF5A1-A74C-455F-91A0-7DDEBDC96922}">
      <dgm:prSet/>
      <dgm:spPr/>
      <dgm:t>
        <a:bodyPr/>
        <a:lstStyle/>
        <a:p>
          <a:r>
            <a:rPr lang="en-GB" sz="1700" dirty="0"/>
            <a:t>Communication may become slower across functional areas. </a:t>
          </a:r>
        </a:p>
      </dgm:t>
    </dgm:pt>
    <dgm:pt modelId="{EFD79DCA-9890-4D0D-899C-1D0A7917377C}" type="parTrans" cxnId="{FD2CDF76-9FA2-4916-B2A1-15D83532F7DF}">
      <dgm:prSet/>
      <dgm:spPr/>
      <dgm:t>
        <a:bodyPr/>
        <a:lstStyle/>
        <a:p>
          <a:endParaRPr lang="en-GB"/>
        </a:p>
      </dgm:t>
    </dgm:pt>
    <dgm:pt modelId="{6A93EFED-D767-4E20-9A36-381C46A09083}" type="sibTrans" cxnId="{FD2CDF76-9FA2-4916-B2A1-15D83532F7DF}">
      <dgm:prSet/>
      <dgm:spPr/>
      <dgm:t>
        <a:bodyPr/>
        <a:lstStyle/>
        <a:p>
          <a:endParaRPr lang="en-GB"/>
        </a:p>
      </dgm:t>
    </dgm:pt>
    <dgm:pt modelId="{55CED5EF-367B-4C30-90DB-EB0493BBBC8E}">
      <dgm:prSet/>
      <dgm:spPr/>
      <dgm:t>
        <a:bodyPr/>
        <a:lstStyle/>
        <a:p>
          <a:r>
            <a:rPr lang="en-GB" sz="1700" dirty="0"/>
            <a:t>Reduced organisational flexibility when responding to change.</a:t>
          </a:r>
        </a:p>
      </dgm:t>
    </dgm:pt>
    <dgm:pt modelId="{DB0C6D8D-78CF-45A7-A2CF-A71B50EE1989}" type="parTrans" cxnId="{5F1936D7-6775-4B91-973F-287DB948D50A}">
      <dgm:prSet/>
      <dgm:spPr/>
      <dgm:t>
        <a:bodyPr/>
        <a:lstStyle/>
        <a:p>
          <a:endParaRPr lang="en-GB"/>
        </a:p>
      </dgm:t>
    </dgm:pt>
    <dgm:pt modelId="{25100310-E3A8-4605-B12E-30140C04729A}" type="sibTrans" cxnId="{5F1936D7-6775-4B91-973F-287DB948D50A}">
      <dgm:prSet/>
      <dgm:spPr/>
      <dgm:t>
        <a:bodyPr/>
        <a:lstStyle/>
        <a:p>
          <a:endParaRPr lang="en-GB"/>
        </a:p>
      </dgm:t>
    </dgm:pt>
    <dgm:pt modelId="{0243E900-BA9D-4012-A669-E4A1F5BEAF2C}">
      <dgm:prSet custT="1"/>
      <dgm:spPr/>
      <dgm:t>
        <a:bodyPr/>
        <a:lstStyle/>
        <a:p>
          <a:pPr>
            <a:buNone/>
          </a:pPr>
          <a:r>
            <a:rPr lang="en-GB" sz="1000" dirty="0"/>
            <a:t>(Robbins et al., 2021; Mullins and McLean, 2019)</a:t>
          </a:r>
        </a:p>
      </dgm:t>
    </dgm:pt>
    <dgm:pt modelId="{C8E904DE-52E6-4E8F-8FFF-BEB078FD22B3}" type="parTrans" cxnId="{A550D9CF-B3E2-40F6-BA77-CDB1C9A8126B}">
      <dgm:prSet/>
      <dgm:spPr/>
      <dgm:t>
        <a:bodyPr/>
        <a:lstStyle/>
        <a:p>
          <a:endParaRPr lang="en-GB"/>
        </a:p>
      </dgm:t>
    </dgm:pt>
    <dgm:pt modelId="{53109DB1-CF23-46E4-B5E5-A67A6A1233B5}" type="sibTrans" cxnId="{A550D9CF-B3E2-40F6-BA77-CDB1C9A8126B}">
      <dgm:prSet/>
      <dgm:spPr/>
      <dgm:t>
        <a:bodyPr/>
        <a:lstStyle/>
        <a:p>
          <a:endParaRPr lang="en-GB"/>
        </a:p>
      </dgm:t>
    </dgm:pt>
    <dgm:pt modelId="{69D8BECE-C924-4985-ADAD-E162EF512F25}" type="pres">
      <dgm:prSet presAssocID="{FF39EA2D-CCD5-4825-BDDC-6BE69CB6AF35}" presName="linear" presStyleCnt="0">
        <dgm:presLayoutVars>
          <dgm:animLvl val="lvl"/>
          <dgm:resizeHandles val="exact"/>
        </dgm:presLayoutVars>
      </dgm:prSet>
      <dgm:spPr/>
    </dgm:pt>
    <dgm:pt modelId="{436C5A77-E2EF-4F86-8302-9365020669CE}" type="pres">
      <dgm:prSet presAssocID="{519DFA09-E01B-45E0-B159-16D538F4E723}" presName="parentText" presStyleLbl="node1" presStyleIdx="0" presStyleCnt="1" custScaleY="28405" custLinFactNeighborX="104" custLinFactNeighborY="-16302">
        <dgm:presLayoutVars>
          <dgm:chMax val="0"/>
          <dgm:bulletEnabled val="1"/>
        </dgm:presLayoutVars>
      </dgm:prSet>
      <dgm:spPr/>
    </dgm:pt>
    <dgm:pt modelId="{6BFE3057-DD10-4FBC-A873-46FC90FDF6FB}" type="pres">
      <dgm:prSet presAssocID="{519DFA09-E01B-45E0-B159-16D538F4E723}" presName="childText" presStyleLbl="revTx" presStyleIdx="0" presStyleCnt="1" custLinFactNeighborX="0" custLinFactNeighborY="-4980">
        <dgm:presLayoutVars>
          <dgm:bulletEnabled val="1"/>
        </dgm:presLayoutVars>
      </dgm:prSet>
      <dgm:spPr/>
    </dgm:pt>
  </dgm:ptLst>
  <dgm:cxnLst>
    <dgm:cxn modelId="{37EE1634-9E1F-4BD9-9EAE-20D30BAF0EE8}" type="presOf" srcId="{84677CFB-0E64-4126-AEB4-66306A515046}" destId="{6BFE3057-DD10-4FBC-A873-46FC90FDF6FB}" srcOrd="0" destOrd="0" presId="urn:microsoft.com/office/officeart/2005/8/layout/vList2"/>
    <dgm:cxn modelId="{2F3EAF69-234F-493B-AEE3-26AEF6003487}" type="presOf" srcId="{FF39EA2D-CCD5-4825-BDDC-6BE69CB6AF35}" destId="{69D8BECE-C924-4985-ADAD-E162EF512F25}" srcOrd="0" destOrd="0" presId="urn:microsoft.com/office/officeart/2005/8/layout/vList2"/>
    <dgm:cxn modelId="{D283FF70-13E9-4CA4-B352-C5E0A31E6001}" srcId="{FF39EA2D-CCD5-4825-BDDC-6BE69CB6AF35}" destId="{519DFA09-E01B-45E0-B159-16D538F4E723}" srcOrd="0" destOrd="0" parTransId="{EE7882F9-E13D-4EEA-B7C4-C22839DA2583}" sibTransId="{FDEAA995-009C-4269-87D4-B6DD3B05E682}"/>
    <dgm:cxn modelId="{FD2CDF76-9FA2-4916-B2A1-15D83532F7DF}" srcId="{519DFA09-E01B-45E0-B159-16D538F4E723}" destId="{44DEF5A1-A74C-455F-91A0-7DDEBDC96922}" srcOrd="1" destOrd="0" parTransId="{EFD79DCA-9890-4D0D-899C-1D0A7917377C}" sibTransId="{6A93EFED-D767-4E20-9A36-381C46A09083}"/>
    <dgm:cxn modelId="{89314482-3FF0-421E-A29F-34636772742A}" type="presOf" srcId="{0243E900-BA9D-4012-A669-E4A1F5BEAF2C}" destId="{6BFE3057-DD10-4FBC-A873-46FC90FDF6FB}" srcOrd="0" destOrd="3" presId="urn:microsoft.com/office/officeart/2005/8/layout/vList2"/>
    <dgm:cxn modelId="{8A23C884-B1C5-4DB3-8B89-3DD9498CA184}" type="presOf" srcId="{44DEF5A1-A74C-455F-91A0-7DDEBDC96922}" destId="{6BFE3057-DD10-4FBC-A873-46FC90FDF6FB}" srcOrd="0" destOrd="1" presId="urn:microsoft.com/office/officeart/2005/8/layout/vList2"/>
    <dgm:cxn modelId="{69652F8C-E4EB-41B2-A334-6CD781048573}" srcId="{519DFA09-E01B-45E0-B159-16D538F4E723}" destId="{84677CFB-0E64-4126-AEB4-66306A515046}" srcOrd="0" destOrd="0" parTransId="{7600A8EE-9FB4-4585-B957-A9AC7576C6DD}" sibTransId="{11442F51-DA27-4B6D-A5E2-A9969BC136A4}"/>
    <dgm:cxn modelId="{A550D9CF-B3E2-40F6-BA77-CDB1C9A8126B}" srcId="{519DFA09-E01B-45E0-B159-16D538F4E723}" destId="{0243E900-BA9D-4012-A669-E4A1F5BEAF2C}" srcOrd="3" destOrd="0" parTransId="{C8E904DE-52E6-4E8F-8FFF-BEB078FD22B3}" sibTransId="{53109DB1-CF23-46E4-B5E5-A67A6A1233B5}"/>
    <dgm:cxn modelId="{5F1936D7-6775-4B91-973F-287DB948D50A}" srcId="{519DFA09-E01B-45E0-B159-16D538F4E723}" destId="{55CED5EF-367B-4C30-90DB-EB0493BBBC8E}" srcOrd="2" destOrd="0" parTransId="{DB0C6D8D-78CF-45A7-A2CF-A71B50EE1989}" sibTransId="{25100310-E3A8-4605-B12E-30140C04729A}"/>
    <dgm:cxn modelId="{9CB160E5-DA3B-4909-A336-EC4B762C98E7}" type="presOf" srcId="{55CED5EF-367B-4C30-90DB-EB0493BBBC8E}" destId="{6BFE3057-DD10-4FBC-A873-46FC90FDF6FB}" srcOrd="0" destOrd="2" presId="urn:microsoft.com/office/officeart/2005/8/layout/vList2"/>
    <dgm:cxn modelId="{CD7E2FEA-E700-4C21-924F-058BB854F29B}" type="presOf" srcId="{519DFA09-E01B-45E0-B159-16D538F4E723}" destId="{436C5A77-E2EF-4F86-8302-9365020669CE}" srcOrd="0" destOrd="0" presId="urn:microsoft.com/office/officeart/2005/8/layout/vList2"/>
    <dgm:cxn modelId="{8ADF5874-BF2C-4CAE-A6BB-98188BE8F6FD}" type="presParOf" srcId="{69D8BECE-C924-4985-ADAD-E162EF512F25}" destId="{436C5A77-E2EF-4F86-8302-9365020669CE}" srcOrd="0" destOrd="0" presId="urn:microsoft.com/office/officeart/2005/8/layout/vList2"/>
    <dgm:cxn modelId="{F1666B6A-A236-450D-B314-8449DD94837B}" type="presParOf" srcId="{69D8BECE-C924-4985-ADAD-E162EF512F25}" destId="{6BFE3057-DD10-4FBC-A873-46FC90FDF6FB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982986C2-D2DC-4179-B314-0551B192515F}" type="doc">
      <dgm:prSet loTypeId="urn:microsoft.com/office/officeart/2005/8/layout/vList2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98DA261B-933D-4CA0-BFD9-D392B67DB4CE}">
      <dgm:prSet custT="1"/>
      <dgm:spPr>
        <a:solidFill>
          <a:schemeClr val="accent3"/>
        </a:solidFill>
      </dgm:spPr>
      <dgm:t>
        <a:bodyPr/>
        <a:lstStyle/>
        <a:p>
          <a:r>
            <a:rPr lang="en-GB" sz="2000" b="1" dirty="0"/>
            <a:t>Cloud Cubes Example</a:t>
          </a:r>
          <a:endParaRPr lang="en-GB" sz="2000" dirty="0"/>
        </a:p>
      </dgm:t>
    </dgm:pt>
    <dgm:pt modelId="{980AF5D6-BD43-402B-8027-B90DDDA6DC67}" type="parTrans" cxnId="{DF2428A8-3F0D-4C2F-B758-DC4E2D672B21}">
      <dgm:prSet/>
      <dgm:spPr/>
      <dgm:t>
        <a:bodyPr/>
        <a:lstStyle/>
        <a:p>
          <a:endParaRPr lang="en-GB"/>
        </a:p>
      </dgm:t>
    </dgm:pt>
    <dgm:pt modelId="{77FD9AED-C31F-4CF0-9DA8-803887A99769}" type="sibTrans" cxnId="{DF2428A8-3F0D-4C2F-B758-DC4E2D672B21}">
      <dgm:prSet/>
      <dgm:spPr/>
      <dgm:t>
        <a:bodyPr/>
        <a:lstStyle/>
        <a:p>
          <a:endParaRPr lang="en-GB"/>
        </a:p>
      </dgm:t>
    </dgm:pt>
    <dgm:pt modelId="{6A50748E-D9E6-4A55-951F-5901AA41B2B7}">
      <dgm:prSet custT="1"/>
      <dgm:spPr/>
      <dgm:t>
        <a:bodyPr/>
        <a:lstStyle/>
        <a:p>
          <a:r>
            <a:rPr lang="en-GB" sz="1600" dirty="0"/>
            <a:t>Development teams focus on software delivery. </a:t>
          </a:r>
        </a:p>
      </dgm:t>
    </dgm:pt>
    <dgm:pt modelId="{DAFBB11C-6F8E-48A5-8F02-93AE482DF674}" type="parTrans" cxnId="{5853EF42-5746-4009-AE30-2A0DA83BC695}">
      <dgm:prSet/>
      <dgm:spPr/>
      <dgm:t>
        <a:bodyPr/>
        <a:lstStyle/>
        <a:p>
          <a:endParaRPr lang="en-GB"/>
        </a:p>
      </dgm:t>
    </dgm:pt>
    <dgm:pt modelId="{46CF2ECA-8DAE-47DF-B029-818E2BB7C867}" type="sibTrans" cxnId="{5853EF42-5746-4009-AE30-2A0DA83BC695}">
      <dgm:prSet/>
      <dgm:spPr/>
      <dgm:t>
        <a:bodyPr/>
        <a:lstStyle/>
        <a:p>
          <a:endParaRPr lang="en-GB"/>
        </a:p>
      </dgm:t>
    </dgm:pt>
    <dgm:pt modelId="{8497CD7C-6C58-4A26-A751-F9C1633AE3A8}">
      <dgm:prSet custT="1"/>
      <dgm:spPr/>
      <dgm:t>
        <a:bodyPr/>
        <a:lstStyle/>
        <a:p>
          <a:r>
            <a:rPr lang="en-GB" sz="1600" dirty="0"/>
            <a:t>Sales and Business Development acquire and manage clients. </a:t>
          </a:r>
        </a:p>
      </dgm:t>
    </dgm:pt>
    <dgm:pt modelId="{8E32B9DE-69F3-4B63-8692-BCD755793CAA}" type="parTrans" cxnId="{F68FEF89-0F9B-4324-8BA2-7818A98E9CEF}">
      <dgm:prSet/>
      <dgm:spPr/>
      <dgm:t>
        <a:bodyPr/>
        <a:lstStyle/>
        <a:p>
          <a:endParaRPr lang="en-GB"/>
        </a:p>
      </dgm:t>
    </dgm:pt>
    <dgm:pt modelId="{235DBE91-88D0-474A-B028-E710317C2F70}" type="sibTrans" cxnId="{F68FEF89-0F9B-4324-8BA2-7818A98E9CEF}">
      <dgm:prSet/>
      <dgm:spPr/>
      <dgm:t>
        <a:bodyPr/>
        <a:lstStyle/>
        <a:p>
          <a:endParaRPr lang="en-GB"/>
        </a:p>
      </dgm:t>
    </dgm:pt>
    <dgm:pt modelId="{97D154D8-76D0-4362-8E15-A1306206AC6F}">
      <dgm:prSet custT="1"/>
      <dgm:spPr/>
      <dgm:t>
        <a:bodyPr/>
        <a:lstStyle/>
        <a:p>
          <a:r>
            <a:rPr lang="en-GB" sz="1600" dirty="0"/>
            <a:t>Marketing promotes Cloud Cubes services and brand awareness. </a:t>
          </a:r>
        </a:p>
      </dgm:t>
    </dgm:pt>
    <dgm:pt modelId="{AC6215AE-652C-4F4B-A227-36359D833E0D}" type="parTrans" cxnId="{C1073715-5ADD-49F9-8447-7DF12C5DBF50}">
      <dgm:prSet/>
      <dgm:spPr/>
      <dgm:t>
        <a:bodyPr/>
        <a:lstStyle/>
        <a:p>
          <a:endParaRPr lang="en-GB"/>
        </a:p>
      </dgm:t>
    </dgm:pt>
    <dgm:pt modelId="{CCEC82A9-4E7D-45AB-A890-4EC425A02F6A}" type="sibTrans" cxnId="{C1073715-5ADD-49F9-8447-7DF12C5DBF50}">
      <dgm:prSet/>
      <dgm:spPr/>
      <dgm:t>
        <a:bodyPr/>
        <a:lstStyle/>
        <a:p>
          <a:endParaRPr lang="en-GB"/>
        </a:p>
      </dgm:t>
    </dgm:pt>
    <dgm:pt modelId="{301895A3-8332-4EF8-ACB4-5B3FC1E7DDC1}">
      <dgm:prSet custT="1"/>
      <dgm:spPr/>
      <dgm:t>
        <a:bodyPr/>
        <a:lstStyle/>
        <a:p>
          <a:r>
            <a:rPr lang="en-GB" sz="1600" dirty="0"/>
            <a:t>Finance and Administration manage financial operations and compliance.</a:t>
          </a:r>
        </a:p>
      </dgm:t>
    </dgm:pt>
    <dgm:pt modelId="{0240ED09-E7ED-4489-AE62-71CA19E9F226}" type="parTrans" cxnId="{5E045F25-1990-4DAB-9F8B-19E631AD6D3D}">
      <dgm:prSet/>
      <dgm:spPr/>
      <dgm:t>
        <a:bodyPr/>
        <a:lstStyle/>
        <a:p>
          <a:endParaRPr lang="en-GB"/>
        </a:p>
      </dgm:t>
    </dgm:pt>
    <dgm:pt modelId="{7D4E7CF6-E1A5-43A4-950D-B0450BC686AC}" type="sibTrans" cxnId="{5E045F25-1990-4DAB-9F8B-19E631AD6D3D}">
      <dgm:prSet/>
      <dgm:spPr/>
      <dgm:t>
        <a:bodyPr/>
        <a:lstStyle/>
        <a:p>
          <a:endParaRPr lang="en-GB"/>
        </a:p>
      </dgm:t>
    </dgm:pt>
    <dgm:pt modelId="{AA8BCA48-EE67-4EF8-9D1E-072E93A9E06A}" type="pres">
      <dgm:prSet presAssocID="{982986C2-D2DC-4179-B314-0551B192515F}" presName="linear" presStyleCnt="0">
        <dgm:presLayoutVars>
          <dgm:animLvl val="lvl"/>
          <dgm:resizeHandles val="exact"/>
        </dgm:presLayoutVars>
      </dgm:prSet>
      <dgm:spPr/>
    </dgm:pt>
    <dgm:pt modelId="{430E7FFB-274A-49C9-A9C9-A6BD3151A087}" type="pres">
      <dgm:prSet presAssocID="{98DA261B-933D-4CA0-BFD9-D392B67DB4CE}" presName="parentText" presStyleLbl="node1" presStyleIdx="0" presStyleCnt="1" custScaleY="32811" custLinFactNeighborY="-36138">
        <dgm:presLayoutVars>
          <dgm:chMax val="0"/>
          <dgm:bulletEnabled val="1"/>
        </dgm:presLayoutVars>
      </dgm:prSet>
      <dgm:spPr/>
    </dgm:pt>
    <dgm:pt modelId="{A7213EE1-B563-4FFF-B646-68930979BE4E}" type="pres">
      <dgm:prSet presAssocID="{98DA261B-933D-4CA0-BFD9-D392B67DB4CE}" presName="childText" presStyleLbl="revTx" presStyleIdx="0" presStyleCnt="1" custScaleY="90296" custLinFactNeighborX="316" custLinFactNeighborY="-6638">
        <dgm:presLayoutVars>
          <dgm:bulletEnabled val="1"/>
        </dgm:presLayoutVars>
      </dgm:prSet>
      <dgm:spPr/>
    </dgm:pt>
  </dgm:ptLst>
  <dgm:cxnLst>
    <dgm:cxn modelId="{C1073715-5ADD-49F9-8447-7DF12C5DBF50}" srcId="{98DA261B-933D-4CA0-BFD9-D392B67DB4CE}" destId="{97D154D8-76D0-4362-8E15-A1306206AC6F}" srcOrd="2" destOrd="0" parTransId="{AC6215AE-652C-4F4B-A227-36359D833E0D}" sibTransId="{CCEC82A9-4E7D-45AB-A890-4EC425A02F6A}"/>
    <dgm:cxn modelId="{E8CFF223-FB15-4F82-A46C-5F1C81511AD1}" type="presOf" srcId="{8497CD7C-6C58-4A26-A751-F9C1633AE3A8}" destId="{A7213EE1-B563-4FFF-B646-68930979BE4E}" srcOrd="0" destOrd="1" presId="urn:microsoft.com/office/officeart/2005/8/layout/vList2"/>
    <dgm:cxn modelId="{5E045F25-1990-4DAB-9F8B-19E631AD6D3D}" srcId="{98DA261B-933D-4CA0-BFD9-D392B67DB4CE}" destId="{301895A3-8332-4EF8-ACB4-5B3FC1E7DDC1}" srcOrd="3" destOrd="0" parTransId="{0240ED09-E7ED-4489-AE62-71CA19E9F226}" sibTransId="{7D4E7CF6-E1A5-43A4-950D-B0450BC686AC}"/>
    <dgm:cxn modelId="{10352D5C-8EB1-4D7D-9640-1F0FBE80E3FA}" type="presOf" srcId="{6A50748E-D9E6-4A55-951F-5901AA41B2B7}" destId="{A7213EE1-B563-4FFF-B646-68930979BE4E}" srcOrd="0" destOrd="0" presId="urn:microsoft.com/office/officeart/2005/8/layout/vList2"/>
    <dgm:cxn modelId="{5853EF42-5746-4009-AE30-2A0DA83BC695}" srcId="{98DA261B-933D-4CA0-BFD9-D392B67DB4CE}" destId="{6A50748E-D9E6-4A55-951F-5901AA41B2B7}" srcOrd="0" destOrd="0" parTransId="{DAFBB11C-6F8E-48A5-8F02-93AE482DF674}" sibTransId="{46CF2ECA-8DAE-47DF-B029-818E2BB7C867}"/>
    <dgm:cxn modelId="{89861F48-4813-45AE-A6F4-3613A5688F13}" type="presOf" srcId="{982986C2-D2DC-4179-B314-0551B192515F}" destId="{AA8BCA48-EE67-4EF8-9D1E-072E93A9E06A}" srcOrd="0" destOrd="0" presId="urn:microsoft.com/office/officeart/2005/8/layout/vList2"/>
    <dgm:cxn modelId="{F68FEF89-0F9B-4324-8BA2-7818A98E9CEF}" srcId="{98DA261B-933D-4CA0-BFD9-D392B67DB4CE}" destId="{8497CD7C-6C58-4A26-A751-F9C1633AE3A8}" srcOrd="1" destOrd="0" parTransId="{8E32B9DE-69F3-4B63-8692-BCD755793CAA}" sibTransId="{235DBE91-88D0-474A-B028-E710317C2F70}"/>
    <dgm:cxn modelId="{D653F38A-CA24-4803-840E-B2116CC8CD2A}" type="presOf" srcId="{97D154D8-76D0-4362-8E15-A1306206AC6F}" destId="{A7213EE1-B563-4FFF-B646-68930979BE4E}" srcOrd="0" destOrd="2" presId="urn:microsoft.com/office/officeart/2005/8/layout/vList2"/>
    <dgm:cxn modelId="{C6F2898F-EFAF-4BC3-9B2D-A459AD936A06}" type="presOf" srcId="{301895A3-8332-4EF8-ACB4-5B3FC1E7DDC1}" destId="{A7213EE1-B563-4FFF-B646-68930979BE4E}" srcOrd="0" destOrd="3" presId="urn:microsoft.com/office/officeart/2005/8/layout/vList2"/>
    <dgm:cxn modelId="{DF2428A8-3F0D-4C2F-B758-DC4E2D672B21}" srcId="{982986C2-D2DC-4179-B314-0551B192515F}" destId="{98DA261B-933D-4CA0-BFD9-D392B67DB4CE}" srcOrd="0" destOrd="0" parTransId="{980AF5D6-BD43-402B-8027-B90DDDA6DC67}" sibTransId="{77FD9AED-C31F-4CF0-9DA8-803887A99769}"/>
    <dgm:cxn modelId="{776AFBB5-8870-4F0F-8DE3-DC25DEAE7764}" type="presOf" srcId="{98DA261B-933D-4CA0-BFD9-D392B67DB4CE}" destId="{430E7FFB-274A-49C9-A9C9-A6BD3151A087}" srcOrd="0" destOrd="0" presId="urn:microsoft.com/office/officeart/2005/8/layout/vList2"/>
    <dgm:cxn modelId="{2A7D61ED-790D-4449-B6C8-E2B1A7C85E0A}" type="presParOf" srcId="{AA8BCA48-EE67-4EF8-9D1E-072E93A9E06A}" destId="{430E7FFB-274A-49C9-A9C9-A6BD3151A087}" srcOrd="0" destOrd="0" presId="urn:microsoft.com/office/officeart/2005/8/layout/vList2"/>
    <dgm:cxn modelId="{0F631DB1-FD57-4798-A906-720E8D7CD896}" type="presParOf" srcId="{AA8BCA48-EE67-4EF8-9D1E-072E93A9E06A}" destId="{A7213EE1-B563-4FFF-B646-68930979BE4E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1FB79239-8D17-45CF-B046-D285D8E084C5}" type="doc">
      <dgm:prSet loTypeId="urn:microsoft.com/office/officeart/2005/8/layout/vList2" loCatId="list" qsTypeId="urn:microsoft.com/office/officeart/2005/8/quickstyle/simple5" qsCatId="simple" csTypeId="urn:microsoft.com/office/officeart/2005/8/colors/colorful3" csCatId="colorful"/>
      <dgm:spPr/>
      <dgm:t>
        <a:bodyPr/>
        <a:lstStyle/>
        <a:p>
          <a:endParaRPr lang="en-GB"/>
        </a:p>
      </dgm:t>
    </dgm:pt>
    <dgm:pt modelId="{D9F9EB51-C115-4F2A-B181-22D16CB15EB9}">
      <dgm:prSet custT="1"/>
      <dgm:spPr/>
      <dgm:t>
        <a:bodyPr/>
        <a:lstStyle/>
        <a:p>
          <a:r>
            <a:rPr lang="en-GB" sz="2000" b="1" i="1" dirty="0"/>
            <a:t>Functional Organisational Chart</a:t>
          </a:r>
          <a:endParaRPr lang="en-GB" sz="2000" dirty="0"/>
        </a:p>
      </dgm:t>
    </dgm:pt>
    <dgm:pt modelId="{A07B4FA6-3D61-470C-AE43-E41685D3A4C1}" type="parTrans" cxnId="{2702A4D3-EA6A-43EA-8CF9-11F3D116A42D}">
      <dgm:prSet/>
      <dgm:spPr/>
      <dgm:t>
        <a:bodyPr/>
        <a:lstStyle/>
        <a:p>
          <a:endParaRPr lang="en-GB"/>
        </a:p>
      </dgm:t>
    </dgm:pt>
    <dgm:pt modelId="{050E2352-864E-4240-A3B8-3ECB7FD5010B}" type="sibTrans" cxnId="{2702A4D3-EA6A-43EA-8CF9-11F3D116A42D}">
      <dgm:prSet/>
      <dgm:spPr/>
      <dgm:t>
        <a:bodyPr/>
        <a:lstStyle/>
        <a:p>
          <a:endParaRPr lang="en-GB"/>
        </a:p>
      </dgm:t>
    </dgm:pt>
    <dgm:pt modelId="{7C072652-3420-4DB6-B0EA-8D2761198239}" type="pres">
      <dgm:prSet presAssocID="{1FB79239-8D17-45CF-B046-D285D8E084C5}" presName="linear" presStyleCnt="0">
        <dgm:presLayoutVars>
          <dgm:animLvl val="lvl"/>
          <dgm:resizeHandles val="exact"/>
        </dgm:presLayoutVars>
      </dgm:prSet>
      <dgm:spPr/>
    </dgm:pt>
    <dgm:pt modelId="{D09F0D21-4166-4913-A7E0-EC2C06E45F25}" type="pres">
      <dgm:prSet presAssocID="{D9F9EB51-C115-4F2A-B181-22D16CB15EB9}" presName="parentText" presStyleLbl="node1" presStyleIdx="0" presStyleCnt="1" custLinFactNeighborX="316" custLinFactNeighborY="-10839">
        <dgm:presLayoutVars>
          <dgm:chMax val="0"/>
          <dgm:bulletEnabled val="1"/>
        </dgm:presLayoutVars>
      </dgm:prSet>
      <dgm:spPr/>
    </dgm:pt>
  </dgm:ptLst>
  <dgm:cxnLst>
    <dgm:cxn modelId="{5A692F6C-359E-410B-9B4D-8765CA2F8B0A}" type="presOf" srcId="{D9F9EB51-C115-4F2A-B181-22D16CB15EB9}" destId="{D09F0D21-4166-4913-A7E0-EC2C06E45F25}" srcOrd="0" destOrd="0" presId="urn:microsoft.com/office/officeart/2005/8/layout/vList2"/>
    <dgm:cxn modelId="{7AE97A59-2AD0-4938-B433-53455CF3E9DF}" type="presOf" srcId="{1FB79239-8D17-45CF-B046-D285D8E084C5}" destId="{7C072652-3420-4DB6-B0EA-8D2761198239}" srcOrd="0" destOrd="0" presId="urn:microsoft.com/office/officeart/2005/8/layout/vList2"/>
    <dgm:cxn modelId="{2702A4D3-EA6A-43EA-8CF9-11F3D116A42D}" srcId="{1FB79239-8D17-45CF-B046-D285D8E084C5}" destId="{D9F9EB51-C115-4F2A-B181-22D16CB15EB9}" srcOrd="0" destOrd="0" parTransId="{A07B4FA6-3D61-470C-AE43-E41685D3A4C1}" sibTransId="{050E2352-864E-4240-A3B8-3ECB7FD5010B}"/>
    <dgm:cxn modelId="{1AB00E0F-E4FF-4A61-BBFF-BA5B336DA40D}" type="presParOf" srcId="{7C072652-3420-4DB6-B0EA-8D2761198239}" destId="{D09F0D21-4166-4913-A7E0-EC2C06E45F2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AED3DB56-A863-445C-91CF-5973CBDACC80}" type="doc">
      <dgm:prSet loTypeId="urn:microsoft.com/office/officeart/2005/8/layout/vList2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C419282B-44AE-4BA2-95DE-E5187F3CEEE1}">
      <dgm:prSet/>
      <dgm:spPr/>
      <dgm:t>
        <a:bodyPr/>
        <a:lstStyle/>
        <a:p>
          <a:r>
            <a:rPr lang="en-GB" b="1" i="1" dirty="0">
              <a:solidFill>
                <a:schemeClr val="bg1">
                  <a:lumMod val="95000"/>
                  <a:lumOff val="5000"/>
                </a:schemeClr>
              </a:solidFill>
            </a:rPr>
            <a:t>As Cloud Cubes expands, a functional structure would improve efficiency and accountability, although collaboration between departments may become more challenging (Robbins et al., 2021; Mullins and McLean, 2019).</a:t>
          </a:r>
        </a:p>
      </dgm:t>
    </dgm:pt>
    <dgm:pt modelId="{7CE6D68F-8463-49A1-A0BB-620D6883781F}" type="parTrans" cxnId="{2D526BAB-6B7C-4A8C-8241-2ACDAD5AB876}">
      <dgm:prSet/>
      <dgm:spPr/>
      <dgm:t>
        <a:bodyPr/>
        <a:lstStyle/>
        <a:p>
          <a:endParaRPr lang="en-GB"/>
        </a:p>
      </dgm:t>
    </dgm:pt>
    <dgm:pt modelId="{10CD1B55-696F-45BF-AE3A-33525858B79A}" type="sibTrans" cxnId="{2D526BAB-6B7C-4A8C-8241-2ACDAD5AB876}">
      <dgm:prSet/>
      <dgm:spPr/>
      <dgm:t>
        <a:bodyPr/>
        <a:lstStyle/>
        <a:p>
          <a:endParaRPr lang="en-GB"/>
        </a:p>
      </dgm:t>
    </dgm:pt>
    <dgm:pt modelId="{79278C91-D505-49C5-868E-FB3F824A77D6}" type="pres">
      <dgm:prSet presAssocID="{AED3DB56-A863-445C-91CF-5973CBDACC80}" presName="linear" presStyleCnt="0">
        <dgm:presLayoutVars>
          <dgm:animLvl val="lvl"/>
          <dgm:resizeHandles val="exact"/>
        </dgm:presLayoutVars>
      </dgm:prSet>
      <dgm:spPr/>
    </dgm:pt>
    <dgm:pt modelId="{75CC08CB-5B5C-4A13-A232-0F24AF182F17}" type="pres">
      <dgm:prSet presAssocID="{C419282B-44AE-4BA2-95DE-E5187F3CEEE1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16B66437-1867-4559-B44A-2F047737C6CC}" type="presOf" srcId="{AED3DB56-A863-445C-91CF-5973CBDACC80}" destId="{79278C91-D505-49C5-868E-FB3F824A77D6}" srcOrd="0" destOrd="0" presId="urn:microsoft.com/office/officeart/2005/8/layout/vList2"/>
    <dgm:cxn modelId="{EAE7824C-1803-4CC6-893B-EFFAFF0BCAC6}" type="presOf" srcId="{C419282B-44AE-4BA2-95DE-E5187F3CEEE1}" destId="{75CC08CB-5B5C-4A13-A232-0F24AF182F17}" srcOrd="0" destOrd="0" presId="urn:microsoft.com/office/officeart/2005/8/layout/vList2"/>
    <dgm:cxn modelId="{2D526BAB-6B7C-4A8C-8241-2ACDAD5AB876}" srcId="{AED3DB56-A863-445C-91CF-5973CBDACC80}" destId="{C419282B-44AE-4BA2-95DE-E5187F3CEEE1}" srcOrd="0" destOrd="0" parTransId="{7CE6D68F-8463-49A1-A0BB-620D6883781F}" sibTransId="{10CD1B55-696F-45BF-AE3A-33525858B79A}"/>
    <dgm:cxn modelId="{2BBBC709-17FF-4360-B55B-CC780E057530}" type="presParOf" srcId="{79278C91-D505-49C5-868E-FB3F824A77D6}" destId="{75CC08CB-5B5C-4A13-A232-0F24AF182F1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3E8D859E-C9DF-45B7-8ED1-2E152F177AE5}" type="doc">
      <dgm:prSet loTypeId="urn:microsoft.com/office/officeart/2005/8/layout/vList2" loCatId="list" qsTypeId="urn:microsoft.com/office/officeart/2005/8/quickstyle/simple5" qsCatId="simple" csTypeId="urn:microsoft.com/office/officeart/2005/8/colors/accent1_2" csCatId="accent1"/>
      <dgm:spPr/>
      <dgm:t>
        <a:bodyPr/>
        <a:lstStyle/>
        <a:p>
          <a:endParaRPr lang="en-GB"/>
        </a:p>
      </dgm:t>
    </dgm:pt>
    <dgm:pt modelId="{DD3542CE-F9D2-41C5-8E3C-94423AFE85F7}">
      <dgm:prSet custT="1"/>
      <dgm:spPr/>
      <dgm:t>
        <a:bodyPr/>
        <a:lstStyle/>
        <a:p>
          <a:r>
            <a:rPr lang="en-GB" sz="2000" b="1" i="1" dirty="0"/>
            <a:t>Matrix Organisational Chart</a:t>
          </a:r>
          <a:endParaRPr lang="en-GB" sz="2000" dirty="0"/>
        </a:p>
      </dgm:t>
    </dgm:pt>
    <dgm:pt modelId="{568ECE35-8168-4FE1-80B6-7FBD7ED34433}" type="parTrans" cxnId="{D0DDEFAB-3439-405F-8A2A-DDA978F1A118}">
      <dgm:prSet/>
      <dgm:spPr/>
      <dgm:t>
        <a:bodyPr/>
        <a:lstStyle/>
        <a:p>
          <a:endParaRPr lang="en-GB"/>
        </a:p>
      </dgm:t>
    </dgm:pt>
    <dgm:pt modelId="{3227B49D-01B9-492D-8233-6E939AB8C79C}" type="sibTrans" cxnId="{D0DDEFAB-3439-405F-8A2A-DDA978F1A118}">
      <dgm:prSet/>
      <dgm:spPr/>
      <dgm:t>
        <a:bodyPr/>
        <a:lstStyle/>
        <a:p>
          <a:endParaRPr lang="en-GB"/>
        </a:p>
      </dgm:t>
    </dgm:pt>
    <dgm:pt modelId="{9E08AAD3-9DE9-4240-8E13-6238F74F80A8}" type="pres">
      <dgm:prSet presAssocID="{3E8D859E-C9DF-45B7-8ED1-2E152F177AE5}" presName="linear" presStyleCnt="0">
        <dgm:presLayoutVars>
          <dgm:animLvl val="lvl"/>
          <dgm:resizeHandles val="exact"/>
        </dgm:presLayoutVars>
      </dgm:prSet>
      <dgm:spPr/>
    </dgm:pt>
    <dgm:pt modelId="{5B07EA3B-21EA-49F0-8952-44EE2226D803}" type="pres">
      <dgm:prSet presAssocID="{DD3542CE-F9D2-41C5-8E3C-94423AFE85F7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C9008FA0-C16E-43CE-A443-021FFA2EF583}" type="presOf" srcId="{DD3542CE-F9D2-41C5-8E3C-94423AFE85F7}" destId="{5B07EA3B-21EA-49F0-8952-44EE2226D803}" srcOrd="0" destOrd="0" presId="urn:microsoft.com/office/officeart/2005/8/layout/vList2"/>
    <dgm:cxn modelId="{D0DDEFAB-3439-405F-8A2A-DDA978F1A118}" srcId="{3E8D859E-C9DF-45B7-8ED1-2E152F177AE5}" destId="{DD3542CE-F9D2-41C5-8E3C-94423AFE85F7}" srcOrd="0" destOrd="0" parTransId="{568ECE35-8168-4FE1-80B6-7FBD7ED34433}" sibTransId="{3227B49D-01B9-492D-8233-6E939AB8C79C}"/>
    <dgm:cxn modelId="{6E48D4D8-5718-4636-A103-903100C74F98}" type="presOf" srcId="{3E8D859E-C9DF-45B7-8ED1-2E152F177AE5}" destId="{9E08AAD3-9DE9-4240-8E13-6238F74F80A8}" srcOrd="0" destOrd="0" presId="urn:microsoft.com/office/officeart/2005/8/layout/vList2"/>
    <dgm:cxn modelId="{1861D124-326C-40F7-97AF-6F172CFEDCFE}" type="presParOf" srcId="{9E08AAD3-9DE9-4240-8E13-6238F74F80A8}" destId="{5B07EA3B-21EA-49F0-8952-44EE2226D80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5981C438-CE9C-4C98-85D6-951C55A222F5}" type="doc">
      <dgm:prSet loTypeId="urn:microsoft.com/office/officeart/2005/8/layout/vList2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DC2EF7DD-2212-4D12-BDAB-7F40E363C436}">
      <dgm:prSet custT="1"/>
      <dgm:spPr/>
      <dgm:t>
        <a:bodyPr/>
        <a:lstStyle/>
        <a:p>
          <a:r>
            <a:rPr lang="en-GB" sz="2000" b="1" dirty="0"/>
            <a:t>Advantages</a:t>
          </a:r>
          <a:endParaRPr lang="en-GB" sz="2000" dirty="0"/>
        </a:p>
      </dgm:t>
    </dgm:pt>
    <dgm:pt modelId="{5B22E252-E662-44F2-A3D6-8A12B47EFFC3}" type="parTrans" cxnId="{11E60C0D-86EB-4CC7-8C65-37C2FCA5C8DC}">
      <dgm:prSet/>
      <dgm:spPr/>
      <dgm:t>
        <a:bodyPr/>
        <a:lstStyle/>
        <a:p>
          <a:endParaRPr lang="en-GB"/>
        </a:p>
      </dgm:t>
    </dgm:pt>
    <dgm:pt modelId="{A50C686C-69EA-4A52-8067-AD194CEAA16A}" type="sibTrans" cxnId="{11E60C0D-86EB-4CC7-8C65-37C2FCA5C8DC}">
      <dgm:prSet/>
      <dgm:spPr/>
      <dgm:t>
        <a:bodyPr/>
        <a:lstStyle/>
        <a:p>
          <a:endParaRPr lang="en-GB"/>
        </a:p>
      </dgm:t>
    </dgm:pt>
    <dgm:pt modelId="{97CBB44E-3A04-4914-994E-10AE1D83174D}">
      <dgm:prSet custT="1"/>
      <dgm:spPr/>
      <dgm:t>
        <a:bodyPr/>
        <a:lstStyle/>
        <a:p>
          <a:r>
            <a:rPr lang="en-GB" sz="1800" dirty="0"/>
            <a:t>Improved collaboration </a:t>
          </a:r>
        </a:p>
      </dgm:t>
    </dgm:pt>
    <dgm:pt modelId="{14640AA3-BE53-4108-8201-325B83EE07AF}" type="parTrans" cxnId="{BE681A53-C8C7-4A44-9B3A-E3F659D5A905}">
      <dgm:prSet/>
      <dgm:spPr/>
      <dgm:t>
        <a:bodyPr/>
        <a:lstStyle/>
        <a:p>
          <a:endParaRPr lang="en-GB"/>
        </a:p>
      </dgm:t>
    </dgm:pt>
    <dgm:pt modelId="{125C8786-F433-4400-8B6B-6091ED366487}" type="sibTrans" cxnId="{BE681A53-C8C7-4A44-9B3A-E3F659D5A905}">
      <dgm:prSet/>
      <dgm:spPr/>
      <dgm:t>
        <a:bodyPr/>
        <a:lstStyle/>
        <a:p>
          <a:endParaRPr lang="en-GB"/>
        </a:p>
      </dgm:t>
    </dgm:pt>
    <dgm:pt modelId="{B5B954E4-72C8-453D-8BDF-B27FE88499DA}">
      <dgm:prSet custT="1"/>
      <dgm:spPr/>
      <dgm:t>
        <a:bodyPr/>
        <a:lstStyle/>
        <a:p>
          <a:r>
            <a:rPr lang="en-GB" sz="1800" dirty="0"/>
            <a:t>Flexible resource allocation </a:t>
          </a:r>
        </a:p>
      </dgm:t>
    </dgm:pt>
    <dgm:pt modelId="{6AB75223-8558-45FD-8F2B-55113CC88BBD}" type="parTrans" cxnId="{0FC76125-206D-423A-A297-D84DB1076708}">
      <dgm:prSet/>
      <dgm:spPr/>
      <dgm:t>
        <a:bodyPr/>
        <a:lstStyle/>
        <a:p>
          <a:endParaRPr lang="en-GB"/>
        </a:p>
      </dgm:t>
    </dgm:pt>
    <dgm:pt modelId="{D68E597D-BAFC-418A-B3DD-E934A16A779E}" type="sibTrans" cxnId="{0FC76125-206D-423A-A297-D84DB1076708}">
      <dgm:prSet/>
      <dgm:spPr/>
      <dgm:t>
        <a:bodyPr/>
        <a:lstStyle/>
        <a:p>
          <a:endParaRPr lang="en-GB"/>
        </a:p>
      </dgm:t>
    </dgm:pt>
    <dgm:pt modelId="{5A2C8872-F358-4878-89CC-734FDCBE5552}">
      <dgm:prSet custT="1"/>
      <dgm:spPr/>
      <dgm:t>
        <a:bodyPr/>
        <a:lstStyle/>
        <a:p>
          <a:r>
            <a:rPr lang="en-GB" sz="1800" dirty="0"/>
            <a:t>Better project coordination</a:t>
          </a:r>
        </a:p>
      </dgm:t>
    </dgm:pt>
    <dgm:pt modelId="{E375D715-5A93-4651-AF4B-72A93818C7C7}" type="parTrans" cxnId="{FFAB93AB-0C10-42C0-83BB-52426693EF9C}">
      <dgm:prSet/>
      <dgm:spPr/>
      <dgm:t>
        <a:bodyPr/>
        <a:lstStyle/>
        <a:p>
          <a:endParaRPr lang="en-GB"/>
        </a:p>
      </dgm:t>
    </dgm:pt>
    <dgm:pt modelId="{7FA3A61A-47A1-4B89-B0BC-AF1880B26B2A}" type="sibTrans" cxnId="{FFAB93AB-0C10-42C0-83BB-52426693EF9C}">
      <dgm:prSet/>
      <dgm:spPr/>
      <dgm:t>
        <a:bodyPr/>
        <a:lstStyle/>
        <a:p>
          <a:endParaRPr lang="en-GB"/>
        </a:p>
      </dgm:t>
    </dgm:pt>
    <dgm:pt modelId="{41416D05-112A-4B66-B8CE-4386064075D6}">
      <dgm:prSet custT="1"/>
      <dgm:spPr/>
      <dgm:t>
        <a:bodyPr/>
        <a:lstStyle/>
        <a:p>
          <a:pPr>
            <a:buNone/>
          </a:pPr>
          <a:r>
            <a:rPr lang="en-GB" sz="1000" i="1" dirty="0"/>
            <a:t>(Buchanan and Huczynski, 2023; Burton et al., 2015)</a:t>
          </a:r>
          <a:endParaRPr lang="en-GB" sz="1000" dirty="0"/>
        </a:p>
      </dgm:t>
    </dgm:pt>
    <dgm:pt modelId="{CD38D594-23D5-449D-AB9F-E709685B6A89}" type="parTrans" cxnId="{70310C16-4BB0-4CA8-8F45-676FEFB4B207}">
      <dgm:prSet/>
      <dgm:spPr/>
      <dgm:t>
        <a:bodyPr/>
        <a:lstStyle/>
        <a:p>
          <a:endParaRPr lang="en-GB"/>
        </a:p>
      </dgm:t>
    </dgm:pt>
    <dgm:pt modelId="{C6B23C43-08CE-4860-80FA-267AD104FDB1}" type="sibTrans" cxnId="{70310C16-4BB0-4CA8-8F45-676FEFB4B207}">
      <dgm:prSet/>
      <dgm:spPr/>
      <dgm:t>
        <a:bodyPr/>
        <a:lstStyle/>
        <a:p>
          <a:endParaRPr lang="en-GB"/>
        </a:p>
      </dgm:t>
    </dgm:pt>
    <dgm:pt modelId="{4A18D9C0-187E-4FCE-BFDE-501948F4FDC6}" type="pres">
      <dgm:prSet presAssocID="{5981C438-CE9C-4C98-85D6-951C55A222F5}" presName="linear" presStyleCnt="0">
        <dgm:presLayoutVars>
          <dgm:animLvl val="lvl"/>
          <dgm:resizeHandles val="exact"/>
        </dgm:presLayoutVars>
      </dgm:prSet>
      <dgm:spPr/>
    </dgm:pt>
    <dgm:pt modelId="{B49E9ADA-9153-4F5C-83C9-87E4F45AE116}" type="pres">
      <dgm:prSet presAssocID="{DC2EF7DD-2212-4D12-BDAB-7F40E363C436}" presName="parentText" presStyleLbl="node1" presStyleIdx="0" presStyleCnt="1" custScaleY="78493" custLinFactNeighborX="0" custLinFactNeighborY="-30875">
        <dgm:presLayoutVars>
          <dgm:chMax val="0"/>
          <dgm:bulletEnabled val="1"/>
        </dgm:presLayoutVars>
      </dgm:prSet>
      <dgm:spPr/>
    </dgm:pt>
    <dgm:pt modelId="{76DF6D70-64DA-4D26-B852-8EEAEFC9DC9E}" type="pres">
      <dgm:prSet presAssocID="{DC2EF7DD-2212-4D12-BDAB-7F40E363C436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A620B209-34AC-4D85-B1E9-AE1199C4FF12}" type="presOf" srcId="{5981C438-CE9C-4C98-85D6-951C55A222F5}" destId="{4A18D9C0-187E-4FCE-BFDE-501948F4FDC6}" srcOrd="0" destOrd="0" presId="urn:microsoft.com/office/officeart/2005/8/layout/vList2"/>
    <dgm:cxn modelId="{11E60C0D-86EB-4CC7-8C65-37C2FCA5C8DC}" srcId="{5981C438-CE9C-4C98-85D6-951C55A222F5}" destId="{DC2EF7DD-2212-4D12-BDAB-7F40E363C436}" srcOrd="0" destOrd="0" parTransId="{5B22E252-E662-44F2-A3D6-8A12B47EFFC3}" sibTransId="{A50C686C-69EA-4A52-8067-AD194CEAA16A}"/>
    <dgm:cxn modelId="{70310C16-4BB0-4CA8-8F45-676FEFB4B207}" srcId="{DC2EF7DD-2212-4D12-BDAB-7F40E363C436}" destId="{41416D05-112A-4B66-B8CE-4386064075D6}" srcOrd="3" destOrd="0" parTransId="{CD38D594-23D5-449D-AB9F-E709685B6A89}" sibTransId="{C6B23C43-08CE-4860-80FA-267AD104FDB1}"/>
    <dgm:cxn modelId="{0FC76125-206D-423A-A297-D84DB1076708}" srcId="{DC2EF7DD-2212-4D12-BDAB-7F40E363C436}" destId="{B5B954E4-72C8-453D-8BDF-B27FE88499DA}" srcOrd="1" destOrd="0" parTransId="{6AB75223-8558-45FD-8F2B-55113CC88BBD}" sibTransId="{D68E597D-BAFC-418A-B3DD-E934A16A779E}"/>
    <dgm:cxn modelId="{19094725-72CC-44B5-8390-E651E08FEFA8}" type="presOf" srcId="{97CBB44E-3A04-4914-994E-10AE1D83174D}" destId="{76DF6D70-64DA-4D26-B852-8EEAEFC9DC9E}" srcOrd="0" destOrd="0" presId="urn:microsoft.com/office/officeart/2005/8/layout/vList2"/>
    <dgm:cxn modelId="{BF155662-C777-4E1D-9ED7-9CE5B56AFCC8}" type="presOf" srcId="{DC2EF7DD-2212-4D12-BDAB-7F40E363C436}" destId="{B49E9ADA-9153-4F5C-83C9-87E4F45AE116}" srcOrd="0" destOrd="0" presId="urn:microsoft.com/office/officeart/2005/8/layout/vList2"/>
    <dgm:cxn modelId="{5160FA51-5B1E-444A-837B-643E18EC04B7}" type="presOf" srcId="{B5B954E4-72C8-453D-8BDF-B27FE88499DA}" destId="{76DF6D70-64DA-4D26-B852-8EEAEFC9DC9E}" srcOrd="0" destOrd="1" presId="urn:microsoft.com/office/officeart/2005/8/layout/vList2"/>
    <dgm:cxn modelId="{BE681A53-C8C7-4A44-9B3A-E3F659D5A905}" srcId="{DC2EF7DD-2212-4D12-BDAB-7F40E363C436}" destId="{97CBB44E-3A04-4914-994E-10AE1D83174D}" srcOrd="0" destOrd="0" parTransId="{14640AA3-BE53-4108-8201-325B83EE07AF}" sibTransId="{125C8786-F433-4400-8B6B-6091ED366487}"/>
    <dgm:cxn modelId="{2AC730A1-ECA5-4D24-9DAE-FFF28D59ED79}" type="presOf" srcId="{41416D05-112A-4B66-B8CE-4386064075D6}" destId="{76DF6D70-64DA-4D26-B852-8EEAEFC9DC9E}" srcOrd="0" destOrd="3" presId="urn:microsoft.com/office/officeart/2005/8/layout/vList2"/>
    <dgm:cxn modelId="{FFAB93AB-0C10-42C0-83BB-52426693EF9C}" srcId="{DC2EF7DD-2212-4D12-BDAB-7F40E363C436}" destId="{5A2C8872-F358-4878-89CC-734FDCBE5552}" srcOrd="2" destOrd="0" parTransId="{E375D715-5A93-4651-AF4B-72A93818C7C7}" sibTransId="{7FA3A61A-47A1-4B89-B0BC-AF1880B26B2A}"/>
    <dgm:cxn modelId="{46F643C6-6ED3-47C4-8724-A682543347EF}" type="presOf" srcId="{5A2C8872-F358-4878-89CC-734FDCBE5552}" destId="{76DF6D70-64DA-4D26-B852-8EEAEFC9DC9E}" srcOrd="0" destOrd="2" presId="urn:microsoft.com/office/officeart/2005/8/layout/vList2"/>
    <dgm:cxn modelId="{E02B5D5E-7DAB-46B8-AD84-4F3F596020DC}" type="presParOf" srcId="{4A18D9C0-187E-4FCE-BFDE-501948F4FDC6}" destId="{B49E9ADA-9153-4F5C-83C9-87E4F45AE116}" srcOrd="0" destOrd="0" presId="urn:microsoft.com/office/officeart/2005/8/layout/vList2"/>
    <dgm:cxn modelId="{99BFBE0F-30E1-41CB-9EAF-15D216D63D65}" type="presParOf" srcId="{4A18D9C0-187E-4FCE-BFDE-501948F4FDC6}" destId="{76DF6D70-64DA-4D26-B852-8EEAEFC9DC9E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AC106D30-2E21-48E4-8229-95F735B4D3C3}" type="doc">
      <dgm:prSet loTypeId="urn:microsoft.com/office/officeart/2005/8/layout/vList2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EF87736-EAA6-4A31-AA9E-B54E65CC7B35}">
      <dgm:prSet custT="1"/>
      <dgm:spPr/>
      <dgm:t>
        <a:bodyPr/>
        <a:lstStyle/>
        <a:p>
          <a:r>
            <a:rPr lang="en-GB" sz="2000" b="1" dirty="0"/>
            <a:t>Disadvantages</a:t>
          </a:r>
          <a:endParaRPr lang="en-GB" sz="2000" dirty="0"/>
        </a:p>
      </dgm:t>
    </dgm:pt>
    <dgm:pt modelId="{FAF17028-4AF0-4516-85B4-4DA813DDF580}" type="parTrans" cxnId="{CC898839-2F77-4863-8789-278721EC3DB6}">
      <dgm:prSet/>
      <dgm:spPr/>
      <dgm:t>
        <a:bodyPr/>
        <a:lstStyle/>
        <a:p>
          <a:endParaRPr lang="en-GB"/>
        </a:p>
      </dgm:t>
    </dgm:pt>
    <dgm:pt modelId="{162B746F-33A4-4578-A455-473FFE6FDAC6}" type="sibTrans" cxnId="{CC898839-2F77-4863-8789-278721EC3DB6}">
      <dgm:prSet/>
      <dgm:spPr/>
      <dgm:t>
        <a:bodyPr/>
        <a:lstStyle/>
        <a:p>
          <a:endParaRPr lang="en-GB"/>
        </a:p>
      </dgm:t>
    </dgm:pt>
    <dgm:pt modelId="{A703FA39-775E-4A42-A36E-24CA6E2F4341}">
      <dgm:prSet custT="1"/>
      <dgm:spPr/>
      <dgm:t>
        <a:bodyPr/>
        <a:lstStyle/>
        <a:p>
          <a:r>
            <a:rPr lang="en-GB" sz="1800" dirty="0"/>
            <a:t>Dual reporting lines </a:t>
          </a:r>
        </a:p>
      </dgm:t>
    </dgm:pt>
    <dgm:pt modelId="{6544F7C9-D6AB-48F0-B29F-51F0CCA57553}" type="parTrans" cxnId="{6613A69F-AAB9-4E98-BDC3-F0FC5E0F2E1B}">
      <dgm:prSet/>
      <dgm:spPr/>
      <dgm:t>
        <a:bodyPr/>
        <a:lstStyle/>
        <a:p>
          <a:endParaRPr lang="en-GB"/>
        </a:p>
      </dgm:t>
    </dgm:pt>
    <dgm:pt modelId="{88254B0D-927B-4595-8DAE-F507315CE190}" type="sibTrans" cxnId="{6613A69F-AAB9-4E98-BDC3-F0FC5E0F2E1B}">
      <dgm:prSet/>
      <dgm:spPr/>
      <dgm:t>
        <a:bodyPr/>
        <a:lstStyle/>
        <a:p>
          <a:endParaRPr lang="en-GB"/>
        </a:p>
      </dgm:t>
    </dgm:pt>
    <dgm:pt modelId="{F7741AEE-4A5A-46A5-A630-D2D10F66C11E}">
      <dgm:prSet custT="1"/>
      <dgm:spPr/>
      <dgm:t>
        <a:bodyPr/>
        <a:lstStyle/>
        <a:p>
          <a:r>
            <a:rPr lang="en-GB" sz="1800" dirty="0"/>
            <a:t>Potential role conflict </a:t>
          </a:r>
        </a:p>
      </dgm:t>
    </dgm:pt>
    <dgm:pt modelId="{430B5B79-434F-4A43-9448-AB5346EEA6DA}" type="parTrans" cxnId="{7B99A0B5-955C-494B-9CAD-F0E139F280FE}">
      <dgm:prSet/>
      <dgm:spPr/>
      <dgm:t>
        <a:bodyPr/>
        <a:lstStyle/>
        <a:p>
          <a:endParaRPr lang="en-GB"/>
        </a:p>
      </dgm:t>
    </dgm:pt>
    <dgm:pt modelId="{4BF56C18-83A3-49E0-B18A-6CF1015A993B}" type="sibTrans" cxnId="{7B99A0B5-955C-494B-9CAD-F0E139F280FE}">
      <dgm:prSet/>
      <dgm:spPr/>
      <dgm:t>
        <a:bodyPr/>
        <a:lstStyle/>
        <a:p>
          <a:endParaRPr lang="en-GB"/>
        </a:p>
      </dgm:t>
    </dgm:pt>
    <dgm:pt modelId="{0F83B9AB-43FC-4CC6-9886-4413F51AF712}">
      <dgm:prSet custT="1"/>
      <dgm:spPr/>
      <dgm:t>
        <a:bodyPr/>
        <a:lstStyle/>
        <a:p>
          <a:r>
            <a:rPr lang="en-GB" sz="1800" dirty="0"/>
            <a:t>More complex management </a:t>
          </a:r>
        </a:p>
      </dgm:t>
    </dgm:pt>
    <dgm:pt modelId="{1243342C-08F4-42FB-9ABA-E46AD695C353}" type="parTrans" cxnId="{C93677A6-2BE3-433E-ADD0-97C460236E16}">
      <dgm:prSet/>
      <dgm:spPr/>
      <dgm:t>
        <a:bodyPr/>
        <a:lstStyle/>
        <a:p>
          <a:endParaRPr lang="en-GB"/>
        </a:p>
      </dgm:t>
    </dgm:pt>
    <dgm:pt modelId="{C2792AF4-0DA9-45FF-AA92-91F4DFCA2E55}" type="sibTrans" cxnId="{C93677A6-2BE3-433E-ADD0-97C460236E16}">
      <dgm:prSet/>
      <dgm:spPr/>
      <dgm:t>
        <a:bodyPr/>
        <a:lstStyle/>
        <a:p>
          <a:endParaRPr lang="en-GB"/>
        </a:p>
      </dgm:t>
    </dgm:pt>
    <dgm:pt modelId="{C47B0252-18FE-4436-9634-EB06EBDD42CA}">
      <dgm:prSet custT="1"/>
      <dgm:spPr/>
      <dgm:t>
        <a:bodyPr/>
        <a:lstStyle/>
        <a:p>
          <a:pPr>
            <a:buNone/>
          </a:pPr>
          <a:r>
            <a:rPr lang="en-GB" sz="1000" i="1" dirty="0"/>
            <a:t>(Buchanan and Huczynski, 2023; Burton et al., 2015)</a:t>
          </a:r>
          <a:endParaRPr lang="en-GB" sz="1000" dirty="0"/>
        </a:p>
      </dgm:t>
    </dgm:pt>
    <dgm:pt modelId="{2331EFEE-9325-41CC-A49D-A26773663C23}" type="parTrans" cxnId="{90B2322B-E12D-41E7-9F1D-32B6F559DCFA}">
      <dgm:prSet/>
      <dgm:spPr/>
      <dgm:t>
        <a:bodyPr/>
        <a:lstStyle/>
        <a:p>
          <a:endParaRPr lang="en-GB"/>
        </a:p>
      </dgm:t>
    </dgm:pt>
    <dgm:pt modelId="{810A4303-007A-40F9-A4E0-B4F7F1D3ABF1}" type="sibTrans" cxnId="{90B2322B-E12D-41E7-9F1D-32B6F559DCFA}">
      <dgm:prSet/>
      <dgm:spPr/>
      <dgm:t>
        <a:bodyPr/>
        <a:lstStyle/>
        <a:p>
          <a:endParaRPr lang="en-GB"/>
        </a:p>
      </dgm:t>
    </dgm:pt>
    <dgm:pt modelId="{729F34A3-F465-45FD-A5DD-2A167A63EB3C}" type="pres">
      <dgm:prSet presAssocID="{AC106D30-2E21-48E4-8229-95F735B4D3C3}" presName="linear" presStyleCnt="0">
        <dgm:presLayoutVars>
          <dgm:animLvl val="lvl"/>
          <dgm:resizeHandles val="exact"/>
        </dgm:presLayoutVars>
      </dgm:prSet>
      <dgm:spPr/>
    </dgm:pt>
    <dgm:pt modelId="{0A70B01D-2867-473E-814F-72183A67BD51}" type="pres">
      <dgm:prSet presAssocID="{1EF87736-EAA6-4A31-AA9E-B54E65CC7B35}" presName="parentText" presStyleLbl="node1" presStyleIdx="0" presStyleCnt="1" custScaleY="87162" custLinFactNeighborY="-17034">
        <dgm:presLayoutVars>
          <dgm:chMax val="0"/>
          <dgm:bulletEnabled val="1"/>
        </dgm:presLayoutVars>
      </dgm:prSet>
      <dgm:spPr/>
    </dgm:pt>
    <dgm:pt modelId="{B5BDB6B8-BEA1-4463-910F-347F7A7C4AD4}" type="pres">
      <dgm:prSet presAssocID="{1EF87736-EAA6-4A31-AA9E-B54E65CC7B35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90B2322B-E12D-41E7-9F1D-32B6F559DCFA}" srcId="{1EF87736-EAA6-4A31-AA9E-B54E65CC7B35}" destId="{C47B0252-18FE-4436-9634-EB06EBDD42CA}" srcOrd="3" destOrd="0" parTransId="{2331EFEE-9325-41CC-A49D-A26773663C23}" sibTransId="{810A4303-007A-40F9-A4E0-B4F7F1D3ABF1}"/>
    <dgm:cxn modelId="{CC898839-2F77-4863-8789-278721EC3DB6}" srcId="{AC106D30-2E21-48E4-8229-95F735B4D3C3}" destId="{1EF87736-EAA6-4A31-AA9E-B54E65CC7B35}" srcOrd="0" destOrd="0" parTransId="{FAF17028-4AF0-4516-85B4-4DA813DDF580}" sibTransId="{162B746F-33A4-4578-A455-473FFE6FDAC6}"/>
    <dgm:cxn modelId="{87FA993C-AEBD-477A-8CBF-92A0FEB487CC}" type="presOf" srcId="{A703FA39-775E-4A42-A36E-24CA6E2F4341}" destId="{B5BDB6B8-BEA1-4463-910F-347F7A7C4AD4}" srcOrd="0" destOrd="0" presId="urn:microsoft.com/office/officeart/2005/8/layout/vList2"/>
    <dgm:cxn modelId="{1913233E-15D8-487D-8B7B-FFE00E02D8D2}" type="presOf" srcId="{0F83B9AB-43FC-4CC6-9886-4413F51AF712}" destId="{B5BDB6B8-BEA1-4463-910F-347F7A7C4AD4}" srcOrd="0" destOrd="2" presId="urn:microsoft.com/office/officeart/2005/8/layout/vList2"/>
    <dgm:cxn modelId="{5773C55D-7E91-4991-9083-F619F8CF61C4}" type="presOf" srcId="{F7741AEE-4A5A-46A5-A630-D2D10F66C11E}" destId="{B5BDB6B8-BEA1-4463-910F-347F7A7C4AD4}" srcOrd="0" destOrd="1" presId="urn:microsoft.com/office/officeart/2005/8/layout/vList2"/>
    <dgm:cxn modelId="{71392C47-5A4D-4B8D-A29F-C240AC6A8DAA}" type="presOf" srcId="{1EF87736-EAA6-4A31-AA9E-B54E65CC7B35}" destId="{0A70B01D-2867-473E-814F-72183A67BD51}" srcOrd="0" destOrd="0" presId="urn:microsoft.com/office/officeart/2005/8/layout/vList2"/>
    <dgm:cxn modelId="{6613A69F-AAB9-4E98-BDC3-F0FC5E0F2E1B}" srcId="{1EF87736-EAA6-4A31-AA9E-B54E65CC7B35}" destId="{A703FA39-775E-4A42-A36E-24CA6E2F4341}" srcOrd="0" destOrd="0" parTransId="{6544F7C9-D6AB-48F0-B29F-51F0CCA57553}" sibTransId="{88254B0D-927B-4595-8DAE-F507315CE190}"/>
    <dgm:cxn modelId="{C93677A6-2BE3-433E-ADD0-97C460236E16}" srcId="{1EF87736-EAA6-4A31-AA9E-B54E65CC7B35}" destId="{0F83B9AB-43FC-4CC6-9886-4413F51AF712}" srcOrd="2" destOrd="0" parTransId="{1243342C-08F4-42FB-9ABA-E46AD695C353}" sibTransId="{C2792AF4-0DA9-45FF-AA92-91F4DFCA2E55}"/>
    <dgm:cxn modelId="{7B99A0B5-955C-494B-9CAD-F0E139F280FE}" srcId="{1EF87736-EAA6-4A31-AA9E-B54E65CC7B35}" destId="{F7741AEE-4A5A-46A5-A630-D2D10F66C11E}" srcOrd="1" destOrd="0" parTransId="{430B5B79-434F-4A43-9448-AB5346EEA6DA}" sibTransId="{4BF56C18-83A3-49E0-B18A-6CF1015A993B}"/>
    <dgm:cxn modelId="{D1186AD6-FD86-4633-A9B1-C4913D5E6AF9}" type="presOf" srcId="{AC106D30-2E21-48E4-8229-95F735B4D3C3}" destId="{729F34A3-F465-45FD-A5DD-2A167A63EB3C}" srcOrd="0" destOrd="0" presId="urn:microsoft.com/office/officeart/2005/8/layout/vList2"/>
    <dgm:cxn modelId="{319156E6-C849-4B8C-8336-73E44E53EEAD}" type="presOf" srcId="{C47B0252-18FE-4436-9634-EB06EBDD42CA}" destId="{B5BDB6B8-BEA1-4463-910F-347F7A7C4AD4}" srcOrd="0" destOrd="3" presId="urn:microsoft.com/office/officeart/2005/8/layout/vList2"/>
    <dgm:cxn modelId="{A5C53B73-4F6E-40F3-B101-59FA75D333B9}" type="presParOf" srcId="{729F34A3-F465-45FD-A5DD-2A167A63EB3C}" destId="{0A70B01D-2867-473E-814F-72183A67BD51}" srcOrd="0" destOrd="0" presId="urn:microsoft.com/office/officeart/2005/8/layout/vList2"/>
    <dgm:cxn modelId="{14005E36-C9AA-4710-A73F-C3199F39036D}" type="presParOf" srcId="{729F34A3-F465-45FD-A5DD-2A167A63EB3C}" destId="{B5BDB6B8-BEA1-4463-910F-347F7A7C4AD4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B1997E78-E9AB-44B2-A538-C1BCC0C388F4}" type="doc">
      <dgm:prSet loTypeId="urn:microsoft.com/office/officeart/2005/8/layout/vList2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94B004EE-81E2-4136-BA2B-3A026D7F1EE1}">
      <dgm:prSet custT="1"/>
      <dgm:spPr/>
      <dgm:t>
        <a:bodyPr/>
        <a:lstStyle/>
        <a:p>
          <a:r>
            <a:rPr lang="en-GB" sz="2000" b="1" dirty="0"/>
            <a:t>Cloud Cubes Example</a:t>
          </a:r>
          <a:endParaRPr lang="en-GB" sz="2000" dirty="0"/>
        </a:p>
      </dgm:t>
    </dgm:pt>
    <dgm:pt modelId="{55E7F1B8-BF39-48C3-BB1A-2535A806A646}" type="parTrans" cxnId="{8232F6DC-8DAE-49F2-95CB-5AD93094F91E}">
      <dgm:prSet/>
      <dgm:spPr/>
      <dgm:t>
        <a:bodyPr/>
        <a:lstStyle/>
        <a:p>
          <a:endParaRPr lang="en-GB"/>
        </a:p>
      </dgm:t>
    </dgm:pt>
    <dgm:pt modelId="{9012D0B7-96E5-4ADF-BA0D-345BD696444C}" type="sibTrans" cxnId="{8232F6DC-8DAE-49F2-95CB-5AD93094F91E}">
      <dgm:prSet/>
      <dgm:spPr/>
      <dgm:t>
        <a:bodyPr/>
        <a:lstStyle/>
        <a:p>
          <a:endParaRPr lang="en-GB"/>
        </a:p>
      </dgm:t>
    </dgm:pt>
    <dgm:pt modelId="{2C45A410-D61A-4E5B-807C-E6E414358176}">
      <dgm:prSet custT="1"/>
      <dgm:spPr/>
      <dgm:t>
        <a:bodyPr/>
        <a:lstStyle/>
        <a:p>
          <a:r>
            <a:rPr lang="en-GB" sz="1800" dirty="0"/>
            <a:t>Specialists work across multiple client projects. </a:t>
          </a:r>
        </a:p>
      </dgm:t>
    </dgm:pt>
    <dgm:pt modelId="{29302C1A-B9AE-43FB-9C52-2DE20197A985}" type="parTrans" cxnId="{3A451AE4-AB2F-4D30-A265-32C483B687CD}">
      <dgm:prSet/>
      <dgm:spPr/>
      <dgm:t>
        <a:bodyPr/>
        <a:lstStyle/>
        <a:p>
          <a:endParaRPr lang="en-GB"/>
        </a:p>
      </dgm:t>
    </dgm:pt>
    <dgm:pt modelId="{C8795774-7600-46C9-BFA2-182A4B04E0F1}" type="sibTrans" cxnId="{3A451AE4-AB2F-4D30-A265-32C483B687CD}">
      <dgm:prSet/>
      <dgm:spPr/>
      <dgm:t>
        <a:bodyPr/>
        <a:lstStyle/>
        <a:p>
          <a:endParaRPr lang="en-GB"/>
        </a:p>
      </dgm:t>
    </dgm:pt>
    <dgm:pt modelId="{25AC3C3E-B074-45F2-A692-21F3F84FAB90}">
      <dgm:prSet custT="1"/>
      <dgm:spPr/>
      <dgm:t>
        <a:bodyPr/>
        <a:lstStyle/>
        <a:p>
          <a:r>
            <a:rPr lang="en-GB" sz="1800" dirty="0"/>
            <a:t>Resources can be shared between projects. </a:t>
          </a:r>
        </a:p>
      </dgm:t>
    </dgm:pt>
    <dgm:pt modelId="{2C89353D-D029-4309-BE38-DA8F111DABFF}" type="parTrans" cxnId="{88178CB4-0474-4EA1-B0EC-46137EE42360}">
      <dgm:prSet/>
      <dgm:spPr/>
      <dgm:t>
        <a:bodyPr/>
        <a:lstStyle/>
        <a:p>
          <a:endParaRPr lang="en-GB"/>
        </a:p>
      </dgm:t>
    </dgm:pt>
    <dgm:pt modelId="{339E703F-D2F3-4023-98CB-2FEE085C0271}" type="sibTrans" cxnId="{88178CB4-0474-4EA1-B0EC-46137EE42360}">
      <dgm:prSet/>
      <dgm:spPr/>
      <dgm:t>
        <a:bodyPr/>
        <a:lstStyle/>
        <a:p>
          <a:endParaRPr lang="en-GB"/>
        </a:p>
      </dgm:t>
    </dgm:pt>
    <dgm:pt modelId="{5596C155-371C-4AAC-B015-4C85F5FE20F3}">
      <dgm:prSet custT="1"/>
      <dgm:spPr/>
      <dgm:t>
        <a:bodyPr/>
        <a:lstStyle/>
        <a:p>
          <a:r>
            <a:rPr lang="en-GB" sz="1800" dirty="0"/>
            <a:t>Supports organisational growth and scalability.</a:t>
          </a:r>
        </a:p>
      </dgm:t>
    </dgm:pt>
    <dgm:pt modelId="{0C78199E-C2DE-4947-8217-71984017C9E3}" type="parTrans" cxnId="{CF811E1C-FE24-4033-B6E5-101C84CE3A58}">
      <dgm:prSet/>
      <dgm:spPr/>
      <dgm:t>
        <a:bodyPr/>
        <a:lstStyle/>
        <a:p>
          <a:endParaRPr lang="en-GB"/>
        </a:p>
      </dgm:t>
    </dgm:pt>
    <dgm:pt modelId="{0B93E837-084E-4641-85EA-DAFF30B44F88}" type="sibTrans" cxnId="{CF811E1C-FE24-4033-B6E5-101C84CE3A58}">
      <dgm:prSet/>
      <dgm:spPr/>
      <dgm:t>
        <a:bodyPr/>
        <a:lstStyle/>
        <a:p>
          <a:endParaRPr lang="en-GB"/>
        </a:p>
      </dgm:t>
    </dgm:pt>
    <dgm:pt modelId="{0D526BDF-FE51-4703-9C4B-E03340076F6A}" type="pres">
      <dgm:prSet presAssocID="{B1997E78-E9AB-44B2-A538-C1BCC0C388F4}" presName="linear" presStyleCnt="0">
        <dgm:presLayoutVars>
          <dgm:animLvl val="lvl"/>
          <dgm:resizeHandles val="exact"/>
        </dgm:presLayoutVars>
      </dgm:prSet>
      <dgm:spPr/>
    </dgm:pt>
    <dgm:pt modelId="{A3C05148-9C1C-4049-867E-6865498AF5CA}" type="pres">
      <dgm:prSet presAssocID="{94B004EE-81E2-4136-BA2B-3A026D7F1EE1}" presName="parentText" presStyleLbl="node1" presStyleIdx="0" presStyleCnt="1" custScaleY="75413">
        <dgm:presLayoutVars>
          <dgm:chMax val="0"/>
          <dgm:bulletEnabled val="1"/>
        </dgm:presLayoutVars>
      </dgm:prSet>
      <dgm:spPr/>
    </dgm:pt>
    <dgm:pt modelId="{97D1BB20-6C9E-4334-9F37-C0F6E7760AAD}" type="pres">
      <dgm:prSet presAssocID="{94B004EE-81E2-4136-BA2B-3A026D7F1EE1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21F3A111-D7D2-4FE5-AA03-DE452ECA656B}" type="presOf" srcId="{2C45A410-D61A-4E5B-807C-E6E414358176}" destId="{97D1BB20-6C9E-4334-9F37-C0F6E7760AAD}" srcOrd="0" destOrd="0" presId="urn:microsoft.com/office/officeart/2005/8/layout/vList2"/>
    <dgm:cxn modelId="{CF811E1C-FE24-4033-B6E5-101C84CE3A58}" srcId="{94B004EE-81E2-4136-BA2B-3A026D7F1EE1}" destId="{5596C155-371C-4AAC-B015-4C85F5FE20F3}" srcOrd="2" destOrd="0" parTransId="{0C78199E-C2DE-4947-8217-71984017C9E3}" sibTransId="{0B93E837-084E-4641-85EA-DAFF30B44F88}"/>
    <dgm:cxn modelId="{7A501129-9F3D-4816-B482-F1ADC9925CBC}" type="presOf" srcId="{94B004EE-81E2-4136-BA2B-3A026D7F1EE1}" destId="{A3C05148-9C1C-4049-867E-6865498AF5CA}" srcOrd="0" destOrd="0" presId="urn:microsoft.com/office/officeart/2005/8/layout/vList2"/>
    <dgm:cxn modelId="{3481264F-6C11-4B76-AAA5-41949A89E3B6}" type="presOf" srcId="{25AC3C3E-B074-45F2-A692-21F3F84FAB90}" destId="{97D1BB20-6C9E-4334-9F37-C0F6E7760AAD}" srcOrd="0" destOrd="1" presId="urn:microsoft.com/office/officeart/2005/8/layout/vList2"/>
    <dgm:cxn modelId="{4672E79E-58D1-42F5-900E-CA07CC80C62A}" type="presOf" srcId="{B1997E78-E9AB-44B2-A538-C1BCC0C388F4}" destId="{0D526BDF-FE51-4703-9C4B-E03340076F6A}" srcOrd="0" destOrd="0" presId="urn:microsoft.com/office/officeart/2005/8/layout/vList2"/>
    <dgm:cxn modelId="{88178CB4-0474-4EA1-B0EC-46137EE42360}" srcId="{94B004EE-81E2-4136-BA2B-3A026D7F1EE1}" destId="{25AC3C3E-B074-45F2-A692-21F3F84FAB90}" srcOrd="1" destOrd="0" parTransId="{2C89353D-D029-4309-BE38-DA8F111DABFF}" sibTransId="{339E703F-D2F3-4023-98CB-2FEE085C0271}"/>
    <dgm:cxn modelId="{8232F6DC-8DAE-49F2-95CB-5AD93094F91E}" srcId="{B1997E78-E9AB-44B2-A538-C1BCC0C388F4}" destId="{94B004EE-81E2-4136-BA2B-3A026D7F1EE1}" srcOrd="0" destOrd="0" parTransId="{55E7F1B8-BF39-48C3-BB1A-2535A806A646}" sibTransId="{9012D0B7-96E5-4ADF-BA0D-345BD696444C}"/>
    <dgm:cxn modelId="{3A451AE4-AB2F-4D30-A265-32C483B687CD}" srcId="{94B004EE-81E2-4136-BA2B-3A026D7F1EE1}" destId="{2C45A410-D61A-4E5B-807C-E6E414358176}" srcOrd="0" destOrd="0" parTransId="{29302C1A-B9AE-43FB-9C52-2DE20197A985}" sibTransId="{C8795774-7600-46C9-BFA2-182A4B04E0F1}"/>
    <dgm:cxn modelId="{5313A7EE-025C-4E1A-869F-0496912C69BF}" type="presOf" srcId="{5596C155-371C-4AAC-B015-4C85F5FE20F3}" destId="{97D1BB20-6C9E-4334-9F37-C0F6E7760AAD}" srcOrd="0" destOrd="2" presId="urn:microsoft.com/office/officeart/2005/8/layout/vList2"/>
    <dgm:cxn modelId="{05726F62-DF97-4DF8-9B25-0CE83DF1C30F}" type="presParOf" srcId="{0D526BDF-FE51-4703-9C4B-E03340076F6A}" destId="{A3C05148-9C1C-4049-867E-6865498AF5CA}" srcOrd="0" destOrd="0" presId="urn:microsoft.com/office/officeart/2005/8/layout/vList2"/>
    <dgm:cxn modelId="{4A184F40-7657-4F0D-B604-87DC6EE71A25}" type="presParOf" srcId="{0D526BDF-FE51-4703-9C4B-E03340076F6A}" destId="{97D1BB20-6C9E-4334-9F37-C0F6E7760AAD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A6F8F0C9-B44F-4F2D-AE2A-A069E3192294}" type="doc">
      <dgm:prSet loTypeId="urn:microsoft.com/office/officeart/2005/8/layout/vList2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B4A96AF-26F5-4B1A-9F16-6536D6C38B30}">
      <dgm:prSet custT="1"/>
      <dgm:spPr/>
      <dgm:t>
        <a:bodyPr/>
        <a:lstStyle/>
        <a:p>
          <a:r>
            <a:rPr lang="en-GB" sz="1600" b="1" i="1" dirty="0">
              <a:solidFill>
                <a:schemeClr val="bg1">
                  <a:lumMod val="95000"/>
                  <a:lumOff val="5000"/>
                </a:schemeClr>
              </a:solidFill>
            </a:rPr>
            <a:t>A matrix structure enables collaboration across projects but requires effective communication to manage dual reporting relationships (Buchanan and Huczynski, 2023; Burton et al., 2015).</a:t>
          </a:r>
        </a:p>
      </dgm:t>
    </dgm:pt>
    <dgm:pt modelId="{A5E8D629-9BCA-4B99-A204-CF807AA649DC}" type="parTrans" cxnId="{4250FB04-69F4-4152-804D-ED6096C2BB2F}">
      <dgm:prSet/>
      <dgm:spPr/>
      <dgm:t>
        <a:bodyPr/>
        <a:lstStyle/>
        <a:p>
          <a:endParaRPr lang="en-GB"/>
        </a:p>
      </dgm:t>
    </dgm:pt>
    <dgm:pt modelId="{6D05B720-04A8-4E8F-B7F1-27170DB888F3}" type="sibTrans" cxnId="{4250FB04-69F4-4152-804D-ED6096C2BB2F}">
      <dgm:prSet/>
      <dgm:spPr/>
      <dgm:t>
        <a:bodyPr/>
        <a:lstStyle/>
        <a:p>
          <a:endParaRPr lang="en-GB"/>
        </a:p>
      </dgm:t>
    </dgm:pt>
    <dgm:pt modelId="{4DBE7ED4-A9F9-43D6-A707-23C000E515BF}" type="pres">
      <dgm:prSet presAssocID="{A6F8F0C9-B44F-4F2D-AE2A-A069E3192294}" presName="linear" presStyleCnt="0">
        <dgm:presLayoutVars>
          <dgm:animLvl val="lvl"/>
          <dgm:resizeHandles val="exact"/>
        </dgm:presLayoutVars>
      </dgm:prSet>
      <dgm:spPr/>
    </dgm:pt>
    <dgm:pt modelId="{67F99C40-7495-496A-852D-9AAC7BB2995E}" type="pres">
      <dgm:prSet presAssocID="{BB4A96AF-26F5-4B1A-9F16-6536D6C38B30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4250FB04-69F4-4152-804D-ED6096C2BB2F}" srcId="{A6F8F0C9-B44F-4F2D-AE2A-A069E3192294}" destId="{BB4A96AF-26F5-4B1A-9F16-6536D6C38B30}" srcOrd="0" destOrd="0" parTransId="{A5E8D629-9BCA-4B99-A204-CF807AA649DC}" sibTransId="{6D05B720-04A8-4E8F-B7F1-27170DB888F3}"/>
    <dgm:cxn modelId="{D5122A8B-D275-417C-B03B-7806838ADFC8}" type="presOf" srcId="{BB4A96AF-26F5-4B1A-9F16-6536D6C38B30}" destId="{67F99C40-7495-496A-852D-9AAC7BB2995E}" srcOrd="0" destOrd="0" presId="urn:microsoft.com/office/officeart/2005/8/layout/vList2"/>
    <dgm:cxn modelId="{4263D3A1-4598-4F8E-B73F-06589503A77A}" type="presOf" srcId="{A6F8F0C9-B44F-4F2D-AE2A-A069E3192294}" destId="{4DBE7ED4-A9F9-43D6-A707-23C000E515BF}" srcOrd="0" destOrd="0" presId="urn:microsoft.com/office/officeart/2005/8/layout/vList2"/>
    <dgm:cxn modelId="{FE36137D-E211-4E69-84C6-72564580208B}" type="presParOf" srcId="{4DBE7ED4-A9F9-43D6-A707-23C000E515BF}" destId="{67F99C40-7495-496A-852D-9AAC7BB2995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87DEF2F3-C2E7-47B5-8852-B3D8DF5F46C3}" type="doc">
      <dgm:prSet loTypeId="urn:microsoft.com/office/officeart/2005/8/layout/vList2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BBE42A7-3F90-4A0C-BD1B-F368E4B9A0C8}">
      <dgm:prSet custT="1"/>
      <dgm:spPr/>
      <dgm:t>
        <a:bodyPr/>
        <a:lstStyle/>
        <a:p>
          <a:r>
            <a:rPr lang="en-GB" sz="2000" b="1" dirty="0"/>
            <a:t>Key Characteristics</a:t>
          </a:r>
          <a:endParaRPr lang="en-GB" sz="2000" dirty="0"/>
        </a:p>
      </dgm:t>
    </dgm:pt>
    <dgm:pt modelId="{F11286EA-54E7-48C5-82AC-8B4F38E9940E}" type="parTrans" cxnId="{19770B2A-0DBD-4F2C-B8C9-E36C48F82538}">
      <dgm:prSet/>
      <dgm:spPr/>
      <dgm:t>
        <a:bodyPr/>
        <a:lstStyle/>
        <a:p>
          <a:endParaRPr lang="en-GB"/>
        </a:p>
      </dgm:t>
    </dgm:pt>
    <dgm:pt modelId="{41E31EE3-17AB-46CB-8C5D-2EEFA4CC195D}" type="sibTrans" cxnId="{19770B2A-0DBD-4F2C-B8C9-E36C48F82538}">
      <dgm:prSet/>
      <dgm:spPr/>
      <dgm:t>
        <a:bodyPr/>
        <a:lstStyle/>
        <a:p>
          <a:endParaRPr lang="en-GB"/>
        </a:p>
      </dgm:t>
    </dgm:pt>
    <dgm:pt modelId="{281A1DAC-A679-4AE2-86B2-99F61E01E0AF}">
      <dgm:prSet custT="1"/>
      <dgm:spPr/>
      <dgm:t>
        <a:bodyPr/>
        <a:lstStyle/>
        <a:p>
          <a:r>
            <a:rPr lang="en-GB" sz="1800" dirty="0"/>
            <a:t>Innovation and creativity </a:t>
          </a:r>
        </a:p>
      </dgm:t>
    </dgm:pt>
    <dgm:pt modelId="{605C5633-590A-4E7F-8723-414944321542}" type="parTrans" cxnId="{A20D046F-1776-4A48-905F-3C029F27DAE2}">
      <dgm:prSet/>
      <dgm:spPr/>
      <dgm:t>
        <a:bodyPr/>
        <a:lstStyle/>
        <a:p>
          <a:endParaRPr lang="en-GB"/>
        </a:p>
      </dgm:t>
    </dgm:pt>
    <dgm:pt modelId="{DC86AF8E-5582-411E-A149-389D003A26A4}" type="sibTrans" cxnId="{A20D046F-1776-4A48-905F-3C029F27DAE2}">
      <dgm:prSet/>
      <dgm:spPr/>
      <dgm:t>
        <a:bodyPr/>
        <a:lstStyle/>
        <a:p>
          <a:endParaRPr lang="en-GB"/>
        </a:p>
      </dgm:t>
    </dgm:pt>
    <dgm:pt modelId="{28E5076F-ADDE-4CF4-85DD-BA03C2CDFAAE}">
      <dgm:prSet custT="1"/>
      <dgm:spPr/>
      <dgm:t>
        <a:bodyPr/>
        <a:lstStyle/>
        <a:p>
          <a:r>
            <a:rPr lang="en-GB" sz="1800" dirty="0"/>
            <a:t>Continuous learning </a:t>
          </a:r>
        </a:p>
      </dgm:t>
    </dgm:pt>
    <dgm:pt modelId="{704E6DCC-4A07-4750-9494-7DFBA2B3FFFE}" type="parTrans" cxnId="{ACE93EB7-6AA2-4C64-84C3-43AF917C2B48}">
      <dgm:prSet/>
      <dgm:spPr/>
      <dgm:t>
        <a:bodyPr/>
        <a:lstStyle/>
        <a:p>
          <a:endParaRPr lang="en-GB"/>
        </a:p>
      </dgm:t>
    </dgm:pt>
    <dgm:pt modelId="{C29420C0-D62C-4CD3-929E-C1E314E18C95}" type="sibTrans" cxnId="{ACE93EB7-6AA2-4C64-84C3-43AF917C2B48}">
      <dgm:prSet/>
      <dgm:spPr/>
      <dgm:t>
        <a:bodyPr/>
        <a:lstStyle/>
        <a:p>
          <a:endParaRPr lang="en-GB"/>
        </a:p>
      </dgm:t>
    </dgm:pt>
    <dgm:pt modelId="{F5392B08-220B-450A-81CF-FED4332EEF95}">
      <dgm:prSet custT="1"/>
      <dgm:spPr/>
      <dgm:t>
        <a:bodyPr/>
        <a:lstStyle/>
        <a:p>
          <a:r>
            <a:rPr lang="en-GB" sz="1800" dirty="0"/>
            <a:t>Collaboration and teamwork </a:t>
          </a:r>
        </a:p>
      </dgm:t>
    </dgm:pt>
    <dgm:pt modelId="{D5CE628F-63EE-4F65-8367-EC114F0D882E}" type="parTrans" cxnId="{53F55F1C-6835-4C4A-A7D0-D912545E7FA2}">
      <dgm:prSet/>
      <dgm:spPr/>
      <dgm:t>
        <a:bodyPr/>
        <a:lstStyle/>
        <a:p>
          <a:endParaRPr lang="en-GB"/>
        </a:p>
      </dgm:t>
    </dgm:pt>
    <dgm:pt modelId="{A45230D5-A746-4376-AE68-A22DEFCE7219}" type="sibTrans" cxnId="{53F55F1C-6835-4C4A-A7D0-D912545E7FA2}">
      <dgm:prSet/>
      <dgm:spPr/>
      <dgm:t>
        <a:bodyPr/>
        <a:lstStyle/>
        <a:p>
          <a:endParaRPr lang="en-GB"/>
        </a:p>
      </dgm:t>
    </dgm:pt>
    <dgm:pt modelId="{069D6E21-B92F-40F0-9333-7081B97F6432}">
      <dgm:prSet custT="1"/>
      <dgm:spPr/>
      <dgm:t>
        <a:bodyPr/>
        <a:lstStyle/>
        <a:p>
          <a:r>
            <a:rPr lang="en-GB" sz="1800" dirty="0"/>
            <a:t>Flexibility and adaptability </a:t>
          </a:r>
        </a:p>
      </dgm:t>
    </dgm:pt>
    <dgm:pt modelId="{EE3A5612-772E-4E35-B40D-DEAAE17EEE99}" type="parTrans" cxnId="{CF025314-8AD0-477E-AFEB-DB341AC2AA20}">
      <dgm:prSet/>
      <dgm:spPr/>
      <dgm:t>
        <a:bodyPr/>
        <a:lstStyle/>
        <a:p>
          <a:endParaRPr lang="en-GB"/>
        </a:p>
      </dgm:t>
    </dgm:pt>
    <dgm:pt modelId="{70548E20-6D6F-414F-9C96-260BFFE5D753}" type="sibTrans" cxnId="{CF025314-8AD0-477E-AFEB-DB341AC2AA20}">
      <dgm:prSet/>
      <dgm:spPr/>
      <dgm:t>
        <a:bodyPr/>
        <a:lstStyle/>
        <a:p>
          <a:endParaRPr lang="en-GB"/>
        </a:p>
      </dgm:t>
    </dgm:pt>
    <dgm:pt modelId="{66A83871-3C2A-42D1-A13E-F4A0CD60C911}">
      <dgm:prSet custT="1"/>
      <dgm:spPr/>
      <dgm:t>
        <a:bodyPr/>
        <a:lstStyle/>
        <a:p>
          <a:r>
            <a:rPr lang="en-GB" sz="1800" dirty="0"/>
            <a:t>Customer-focused mindset </a:t>
          </a:r>
        </a:p>
      </dgm:t>
    </dgm:pt>
    <dgm:pt modelId="{D000FAB9-0D0E-4584-A02F-40305C0DC875}" type="parTrans" cxnId="{CE1D2455-E85F-47D8-984D-AA27A403E7C5}">
      <dgm:prSet/>
      <dgm:spPr/>
      <dgm:t>
        <a:bodyPr/>
        <a:lstStyle/>
        <a:p>
          <a:endParaRPr lang="en-GB"/>
        </a:p>
      </dgm:t>
    </dgm:pt>
    <dgm:pt modelId="{27E7DDF0-0533-473F-93D9-34616F05B4A5}" type="sibTrans" cxnId="{CE1D2455-E85F-47D8-984D-AA27A403E7C5}">
      <dgm:prSet/>
      <dgm:spPr/>
      <dgm:t>
        <a:bodyPr/>
        <a:lstStyle/>
        <a:p>
          <a:endParaRPr lang="en-GB"/>
        </a:p>
      </dgm:t>
    </dgm:pt>
    <dgm:pt modelId="{35BC4301-4D53-4B64-AB8B-D0F4A621EF96}">
      <dgm:prSet custT="1"/>
      <dgm:spPr/>
      <dgm:t>
        <a:bodyPr/>
        <a:lstStyle/>
        <a:p>
          <a:pPr>
            <a:buNone/>
          </a:pPr>
          <a:r>
            <a:rPr lang="en-GB" sz="1000" i="1" dirty="0"/>
            <a:t>(Cameron and Quinn, 2011; Schein and Schein, 2017)</a:t>
          </a:r>
          <a:endParaRPr lang="en-GB" sz="1000" dirty="0"/>
        </a:p>
      </dgm:t>
    </dgm:pt>
    <dgm:pt modelId="{02BC52CE-939F-4D72-8FA1-CC20B2D52AA2}" type="parTrans" cxnId="{768D4264-411F-4350-A71D-9B7B265B9679}">
      <dgm:prSet/>
      <dgm:spPr/>
      <dgm:t>
        <a:bodyPr/>
        <a:lstStyle/>
        <a:p>
          <a:endParaRPr lang="en-GB"/>
        </a:p>
      </dgm:t>
    </dgm:pt>
    <dgm:pt modelId="{2643960F-AAD9-4A56-ACD2-F25C93409FB4}" type="sibTrans" cxnId="{768D4264-411F-4350-A71D-9B7B265B9679}">
      <dgm:prSet/>
      <dgm:spPr/>
      <dgm:t>
        <a:bodyPr/>
        <a:lstStyle/>
        <a:p>
          <a:endParaRPr lang="en-GB"/>
        </a:p>
      </dgm:t>
    </dgm:pt>
    <dgm:pt modelId="{72C2EB46-6E7F-40D8-B696-2E922276ECEF}" type="pres">
      <dgm:prSet presAssocID="{87DEF2F3-C2E7-47B5-8852-B3D8DF5F46C3}" presName="linear" presStyleCnt="0">
        <dgm:presLayoutVars>
          <dgm:animLvl val="lvl"/>
          <dgm:resizeHandles val="exact"/>
        </dgm:presLayoutVars>
      </dgm:prSet>
      <dgm:spPr/>
    </dgm:pt>
    <dgm:pt modelId="{6347FB7B-AB87-48CA-8CF4-9B69894F504B}" type="pres">
      <dgm:prSet presAssocID="{4BBE42A7-3F90-4A0C-BD1B-F368E4B9A0C8}" presName="parentText" presStyleLbl="node1" presStyleIdx="0" presStyleCnt="1" custScaleY="67412" custLinFactNeighborX="1321" custLinFactNeighborY="-161">
        <dgm:presLayoutVars>
          <dgm:chMax val="0"/>
          <dgm:bulletEnabled val="1"/>
        </dgm:presLayoutVars>
      </dgm:prSet>
      <dgm:spPr/>
    </dgm:pt>
    <dgm:pt modelId="{ADD6771F-F454-4C66-8EC6-BF7C59F3E808}" type="pres">
      <dgm:prSet presAssocID="{4BBE42A7-3F90-4A0C-BD1B-F368E4B9A0C8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CF025314-8AD0-477E-AFEB-DB341AC2AA20}" srcId="{4BBE42A7-3F90-4A0C-BD1B-F368E4B9A0C8}" destId="{069D6E21-B92F-40F0-9333-7081B97F6432}" srcOrd="3" destOrd="0" parTransId="{EE3A5612-772E-4E35-B40D-DEAAE17EEE99}" sibTransId="{70548E20-6D6F-414F-9C96-260BFFE5D753}"/>
    <dgm:cxn modelId="{53F55F1C-6835-4C4A-A7D0-D912545E7FA2}" srcId="{4BBE42A7-3F90-4A0C-BD1B-F368E4B9A0C8}" destId="{F5392B08-220B-450A-81CF-FED4332EEF95}" srcOrd="2" destOrd="0" parTransId="{D5CE628F-63EE-4F65-8367-EC114F0D882E}" sibTransId="{A45230D5-A746-4376-AE68-A22DEFCE7219}"/>
    <dgm:cxn modelId="{5373DB28-3B83-4083-968F-C365F8825792}" type="presOf" srcId="{4BBE42A7-3F90-4A0C-BD1B-F368E4B9A0C8}" destId="{6347FB7B-AB87-48CA-8CF4-9B69894F504B}" srcOrd="0" destOrd="0" presId="urn:microsoft.com/office/officeart/2005/8/layout/vList2"/>
    <dgm:cxn modelId="{19770B2A-0DBD-4F2C-B8C9-E36C48F82538}" srcId="{87DEF2F3-C2E7-47B5-8852-B3D8DF5F46C3}" destId="{4BBE42A7-3F90-4A0C-BD1B-F368E4B9A0C8}" srcOrd="0" destOrd="0" parTransId="{F11286EA-54E7-48C5-82AC-8B4F38E9940E}" sibTransId="{41E31EE3-17AB-46CB-8C5D-2EEFA4CC195D}"/>
    <dgm:cxn modelId="{2F044033-F64B-4B81-AAD8-67C35D5097AD}" type="presOf" srcId="{28E5076F-ADDE-4CF4-85DD-BA03C2CDFAAE}" destId="{ADD6771F-F454-4C66-8EC6-BF7C59F3E808}" srcOrd="0" destOrd="1" presId="urn:microsoft.com/office/officeart/2005/8/layout/vList2"/>
    <dgm:cxn modelId="{58814E35-0FCB-4695-A861-527E70DBF82B}" type="presOf" srcId="{F5392B08-220B-450A-81CF-FED4332EEF95}" destId="{ADD6771F-F454-4C66-8EC6-BF7C59F3E808}" srcOrd="0" destOrd="2" presId="urn:microsoft.com/office/officeart/2005/8/layout/vList2"/>
    <dgm:cxn modelId="{768D4264-411F-4350-A71D-9B7B265B9679}" srcId="{4BBE42A7-3F90-4A0C-BD1B-F368E4B9A0C8}" destId="{35BC4301-4D53-4B64-AB8B-D0F4A621EF96}" srcOrd="5" destOrd="0" parTransId="{02BC52CE-939F-4D72-8FA1-CC20B2D52AA2}" sibTransId="{2643960F-AAD9-4A56-ACD2-F25C93409FB4}"/>
    <dgm:cxn modelId="{A20D046F-1776-4A48-905F-3C029F27DAE2}" srcId="{4BBE42A7-3F90-4A0C-BD1B-F368E4B9A0C8}" destId="{281A1DAC-A679-4AE2-86B2-99F61E01E0AF}" srcOrd="0" destOrd="0" parTransId="{605C5633-590A-4E7F-8723-414944321542}" sibTransId="{DC86AF8E-5582-411E-A149-389D003A26A4}"/>
    <dgm:cxn modelId="{2E199F74-1C9E-447F-986F-F1651DAC10BD}" type="presOf" srcId="{87DEF2F3-C2E7-47B5-8852-B3D8DF5F46C3}" destId="{72C2EB46-6E7F-40D8-B696-2E922276ECEF}" srcOrd="0" destOrd="0" presId="urn:microsoft.com/office/officeart/2005/8/layout/vList2"/>
    <dgm:cxn modelId="{CE1D2455-E85F-47D8-984D-AA27A403E7C5}" srcId="{4BBE42A7-3F90-4A0C-BD1B-F368E4B9A0C8}" destId="{66A83871-3C2A-42D1-A13E-F4A0CD60C911}" srcOrd="4" destOrd="0" parTransId="{D000FAB9-0D0E-4584-A02F-40305C0DC875}" sibTransId="{27E7DDF0-0533-473F-93D9-34616F05B4A5}"/>
    <dgm:cxn modelId="{28803A7B-B7E1-4C57-AF2D-C6A4C6F62AF7}" type="presOf" srcId="{281A1DAC-A679-4AE2-86B2-99F61E01E0AF}" destId="{ADD6771F-F454-4C66-8EC6-BF7C59F3E808}" srcOrd="0" destOrd="0" presId="urn:microsoft.com/office/officeart/2005/8/layout/vList2"/>
    <dgm:cxn modelId="{F6FA0C8C-6228-4EE8-8851-C7750AEF2887}" type="presOf" srcId="{66A83871-3C2A-42D1-A13E-F4A0CD60C911}" destId="{ADD6771F-F454-4C66-8EC6-BF7C59F3E808}" srcOrd="0" destOrd="4" presId="urn:microsoft.com/office/officeart/2005/8/layout/vList2"/>
    <dgm:cxn modelId="{31B660B1-34DC-496B-9DCE-2A55B42B94A3}" type="presOf" srcId="{35BC4301-4D53-4B64-AB8B-D0F4A621EF96}" destId="{ADD6771F-F454-4C66-8EC6-BF7C59F3E808}" srcOrd="0" destOrd="5" presId="urn:microsoft.com/office/officeart/2005/8/layout/vList2"/>
    <dgm:cxn modelId="{ACE93EB7-6AA2-4C64-84C3-43AF917C2B48}" srcId="{4BBE42A7-3F90-4A0C-BD1B-F368E4B9A0C8}" destId="{28E5076F-ADDE-4CF4-85DD-BA03C2CDFAAE}" srcOrd="1" destOrd="0" parTransId="{704E6DCC-4A07-4750-9494-7DFBA2B3FFFE}" sibTransId="{C29420C0-D62C-4CD3-929E-C1E314E18C95}"/>
    <dgm:cxn modelId="{37D8EFDB-69E3-48E9-85A4-7D0D3F79E814}" type="presOf" srcId="{069D6E21-B92F-40F0-9333-7081B97F6432}" destId="{ADD6771F-F454-4C66-8EC6-BF7C59F3E808}" srcOrd="0" destOrd="3" presId="urn:microsoft.com/office/officeart/2005/8/layout/vList2"/>
    <dgm:cxn modelId="{9D1B6CB3-EA0D-4266-A42C-964A140252F7}" type="presParOf" srcId="{72C2EB46-6E7F-40D8-B696-2E922276ECEF}" destId="{6347FB7B-AB87-48CA-8CF4-9B69894F504B}" srcOrd="0" destOrd="0" presId="urn:microsoft.com/office/officeart/2005/8/layout/vList2"/>
    <dgm:cxn modelId="{3F3E41F5-DB94-4909-97DC-E6657B777F4C}" type="presParOf" srcId="{72C2EB46-6E7F-40D8-B696-2E922276ECEF}" destId="{ADD6771F-F454-4C66-8EC6-BF7C59F3E808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2C46FCCB-C48E-4F28-B6AF-2264F6B0F48B}" type="doc">
      <dgm:prSet loTypeId="urn:microsoft.com/office/officeart/2005/8/layout/vList2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EF5859FC-B6FD-4782-9662-A1BBE7A6FEE4}">
      <dgm:prSet custT="1"/>
      <dgm:spPr/>
      <dgm:t>
        <a:bodyPr/>
        <a:lstStyle/>
        <a:p>
          <a:r>
            <a:rPr lang="en-GB" sz="2000" b="1" dirty="0"/>
            <a:t>Why It Suits Cloud Cubes</a:t>
          </a:r>
          <a:endParaRPr lang="en-GB" sz="2000" dirty="0"/>
        </a:p>
      </dgm:t>
    </dgm:pt>
    <dgm:pt modelId="{F12ADC99-EADF-4756-B3F4-0B435D32C377}" type="parTrans" cxnId="{DDD75A59-4528-4C27-BA18-795B42BC5DB9}">
      <dgm:prSet/>
      <dgm:spPr/>
      <dgm:t>
        <a:bodyPr/>
        <a:lstStyle/>
        <a:p>
          <a:endParaRPr lang="en-GB"/>
        </a:p>
      </dgm:t>
    </dgm:pt>
    <dgm:pt modelId="{5FFC0CC9-0A72-4C2F-8F6B-6CA629F0CA18}" type="sibTrans" cxnId="{DDD75A59-4528-4C27-BA18-795B42BC5DB9}">
      <dgm:prSet/>
      <dgm:spPr/>
      <dgm:t>
        <a:bodyPr/>
        <a:lstStyle/>
        <a:p>
          <a:endParaRPr lang="en-GB"/>
        </a:p>
      </dgm:t>
    </dgm:pt>
    <dgm:pt modelId="{78406CE0-7192-465D-A677-2C8CE47B2AA8}">
      <dgm:prSet custT="1"/>
      <dgm:spPr/>
      <dgm:t>
        <a:bodyPr/>
        <a:lstStyle/>
        <a:p>
          <a:r>
            <a:rPr lang="en-GB" sz="1800" dirty="0"/>
            <a:t>Encourages innovative software solutions. </a:t>
          </a:r>
        </a:p>
      </dgm:t>
    </dgm:pt>
    <dgm:pt modelId="{D717A8EA-1B65-4E01-81C6-87D71B9447B3}" type="parTrans" cxnId="{7D0ECE6A-734C-40D7-8DB4-B35A9AC2A64C}">
      <dgm:prSet/>
      <dgm:spPr/>
      <dgm:t>
        <a:bodyPr/>
        <a:lstStyle/>
        <a:p>
          <a:endParaRPr lang="en-GB"/>
        </a:p>
      </dgm:t>
    </dgm:pt>
    <dgm:pt modelId="{AC78C836-15F1-4D86-991B-3DE820012831}" type="sibTrans" cxnId="{7D0ECE6A-734C-40D7-8DB4-B35A9AC2A64C}">
      <dgm:prSet/>
      <dgm:spPr/>
      <dgm:t>
        <a:bodyPr/>
        <a:lstStyle/>
        <a:p>
          <a:endParaRPr lang="en-GB"/>
        </a:p>
      </dgm:t>
    </dgm:pt>
    <dgm:pt modelId="{810C03DC-FA5F-48F3-A1E1-876CBCDB57DD}">
      <dgm:prSet custT="1"/>
      <dgm:spPr/>
      <dgm:t>
        <a:bodyPr/>
        <a:lstStyle/>
        <a:p>
          <a:r>
            <a:rPr lang="en-GB" sz="1800" dirty="0"/>
            <a:t>Supports changing client requirements. </a:t>
          </a:r>
        </a:p>
      </dgm:t>
    </dgm:pt>
    <dgm:pt modelId="{EA89A7FD-E248-4711-9A9F-5D3A68B8E5AF}" type="parTrans" cxnId="{07D3BAAA-84C3-45DC-BBAA-BCD664F8FC0F}">
      <dgm:prSet/>
      <dgm:spPr/>
      <dgm:t>
        <a:bodyPr/>
        <a:lstStyle/>
        <a:p>
          <a:endParaRPr lang="en-GB"/>
        </a:p>
      </dgm:t>
    </dgm:pt>
    <dgm:pt modelId="{D45F039F-4F81-4D31-B70E-CEA79EF7232A}" type="sibTrans" cxnId="{07D3BAAA-84C3-45DC-BBAA-BCD664F8FC0F}">
      <dgm:prSet/>
      <dgm:spPr/>
      <dgm:t>
        <a:bodyPr/>
        <a:lstStyle/>
        <a:p>
          <a:endParaRPr lang="en-GB"/>
        </a:p>
      </dgm:t>
    </dgm:pt>
    <dgm:pt modelId="{F35EAFF0-B693-4C7D-B940-24488F84980A}">
      <dgm:prSet custT="1"/>
      <dgm:spPr/>
      <dgm:t>
        <a:bodyPr/>
        <a:lstStyle/>
        <a:p>
          <a:r>
            <a:rPr lang="en-GB" sz="1800" dirty="0"/>
            <a:t>Promotes experimentation and continuous improvement. </a:t>
          </a:r>
        </a:p>
      </dgm:t>
    </dgm:pt>
    <dgm:pt modelId="{895FB950-7384-4474-A7F3-0D7B1A259976}" type="parTrans" cxnId="{797517F4-8153-47EE-B3FD-C8F5F525472A}">
      <dgm:prSet/>
      <dgm:spPr/>
      <dgm:t>
        <a:bodyPr/>
        <a:lstStyle/>
        <a:p>
          <a:endParaRPr lang="en-GB"/>
        </a:p>
      </dgm:t>
    </dgm:pt>
    <dgm:pt modelId="{4522F48E-2743-49CE-A8F0-9E54384EBCDF}" type="sibTrans" cxnId="{797517F4-8153-47EE-B3FD-C8F5F525472A}">
      <dgm:prSet/>
      <dgm:spPr/>
      <dgm:t>
        <a:bodyPr/>
        <a:lstStyle/>
        <a:p>
          <a:endParaRPr lang="en-GB"/>
        </a:p>
      </dgm:t>
    </dgm:pt>
    <dgm:pt modelId="{2454301D-D1B4-4BC7-ABD5-C09492844BC9}">
      <dgm:prSet custT="1"/>
      <dgm:spPr/>
      <dgm:t>
        <a:bodyPr/>
        <a:lstStyle/>
        <a:p>
          <a:r>
            <a:rPr lang="en-GB" sz="1800" dirty="0"/>
            <a:t>Helps attract and retain skilled developers. </a:t>
          </a:r>
        </a:p>
      </dgm:t>
    </dgm:pt>
    <dgm:pt modelId="{3620EF5D-EB2B-4DE1-B1C3-30AAC0BA6A2D}" type="parTrans" cxnId="{544A26DF-15D2-4330-9847-73F3D2157213}">
      <dgm:prSet/>
      <dgm:spPr/>
      <dgm:t>
        <a:bodyPr/>
        <a:lstStyle/>
        <a:p>
          <a:endParaRPr lang="en-GB"/>
        </a:p>
      </dgm:t>
    </dgm:pt>
    <dgm:pt modelId="{CC255D20-6986-4D5E-AB9B-6FD94B9249D4}" type="sibTrans" cxnId="{544A26DF-15D2-4330-9847-73F3D2157213}">
      <dgm:prSet/>
      <dgm:spPr/>
      <dgm:t>
        <a:bodyPr/>
        <a:lstStyle/>
        <a:p>
          <a:endParaRPr lang="en-GB"/>
        </a:p>
      </dgm:t>
    </dgm:pt>
    <dgm:pt modelId="{F40D10BE-5A93-4942-99AF-3569A49A181C}">
      <dgm:prSet custT="1"/>
      <dgm:spPr/>
      <dgm:t>
        <a:bodyPr/>
        <a:lstStyle/>
        <a:p>
          <a:pPr>
            <a:buNone/>
          </a:pPr>
          <a:r>
            <a:rPr lang="en-GB" sz="1000" i="1" dirty="0"/>
            <a:t>(Schein and Schein, 2017; Cameron and Quinn, 2011)</a:t>
          </a:r>
          <a:endParaRPr lang="en-GB" sz="1000" dirty="0"/>
        </a:p>
      </dgm:t>
    </dgm:pt>
    <dgm:pt modelId="{77A3EB8D-C49E-4C30-8492-04D35F9C59E7}" type="parTrans" cxnId="{778AD992-90C1-4837-9AAA-2E587FD31725}">
      <dgm:prSet/>
      <dgm:spPr/>
      <dgm:t>
        <a:bodyPr/>
        <a:lstStyle/>
        <a:p>
          <a:endParaRPr lang="en-GB"/>
        </a:p>
      </dgm:t>
    </dgm:pt>
    <dgm:pt modelId="{585BCAA4-A877-4247-A52F-6D7E2C6E77C2}" type="sibTrans" cxnId="{778AD992-90C1-4837-9AAA-2E587FD31725}">
      <dgm:prSet/>
      <dgm:spPr/>
      <dgm:t>
        <a:bodyPr/>
        <a:lstStyle/>
        <a:p>
          <a:endParaRPr lang="en-GB"/>
        </a:p>
      </dgm:t>
    </dgm:pt>
    <dgm:pt modelId="{ED93B0A3-6F37-4B62-BCEE-086AA98E57B4}" type="pres">
      <dgm:prSet presAssocID="{2C46FCCB-C48E-4F28-B6AF-2264F6B0F48B}" presName="linear" presStyleCnt="0">
        <dgm:presLayoutVars>
          <dgm:animLvl val="lvl"/>
          <dgm:resizeHandles val="exact"/>
        </dgm:presLayoutVars>
      </dgm:prSet>
      <dgm:spPr/>
    </dgm:pt>
    <dgm:pt modelId="{6DE7697F-162C-4FA5-B47F-A10787E83CB7}" type="pres">
      <dgm:prSet presAssocID="{EF5859FC-B6FD-4782-9662-A1BBE7A6FEE4}" presName="parentText" presStyleLbl="node1" presStyleIdx="0" presStyleCnt="1" custScaleY="31977" custLinFactNeighborX="-319" custLinFactNeighborY="-2871">
        <dgm:presLayoutVars>
          <dgm:chMax val="0"/>
          <dgm:bulletEnabled val="1"/>
        </dgm:presLayoutVars>
      </dgm:prSet>
      <dgm:spPr/>
    </dgm:pt>
    <dgm:pt modelId="{12671F50-A080-4BA2-BE9A-0CF3C24A1BE6}" type="pres">
      <dgm:prSet presAssocID="{EF5859FC-B6FD-4782-9662-A1BBE7A6FEE4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B6791802-5BCB-4E04-B747-31B8D0191754}" type="presOf" srcId="{78406CE0-7192-465D-A677-2C8CE47B2AA8}" destId="{12671F50-A080-4BA2-BE9A-0CF3C24A1BE6}" srcOrd="0" destOrd="0" presId="urn:microsoft.com/office/officeart/2005/8/layout/vList2"/>
    <dgm:cxn modelId="{D34A0F03-AF45-41BA-94C1-E4C94D89B4CE}" type="presOf" srcId="{2C46FCCB-C48E-4F28-B6AF-2264F6B0F48B}" destId="{ED93B0A3-6F37-4B62-BCEE-086AA98E57B4}" srcOrd="0" destOrd="0" presId="urn:microsoft.com/office/officeart/2005/8/layout/vList2"/>
    <dgm:cxn modelId="{CDA5F364-95CC-405D-A7DE-DD920A9251CF}" type="presOf" srcId="{F35EAFF0-B693-4C7D-B940-24488F84980A}" destId="{12671F50-A080-4BA2-BE9A-0CF3C24A1BE6}" srcOrd="0" destOrd="2" presId="urn:microsoft.com/office/officeart/2005/8/layout/vList2"/>
    <dgm:cxn modelId="{7D0ECE6A-734C-40D7-8DB4-B35A9AC2A64C}" srcId="{EF5859FC-B6FD-4782-9662-A1BBE7A6FEE4}" destId="{78406CE0-7192-465D-A677-2C8CE47B2AA8}" srcOrd="0" destOrd="0" parTransId="{D717A8EA-1B65-4E01-81C6-87D71B9447B3}" sibTransId="{AC78C836-15F1-4D86-991B-3DE820012831}"/>
    <dgm:cxn modelId="{DDD75A59-4528-4C27-BA18-795B42BC5DB9}" srcId="{2C46FCCB-C48E-4F28-B6AF-2264F6B0F48B}" destId="{EF5859FC-B6FD-4782-9662-A1BBE7A6FEE4}" srcOrd="0" destOrd="0" parTransId="{F12ADC99-EADF-4756-B3F4-0B435D32C377}" sibTransId="{5FFC0CC9-0A72-4C2F-8F6B-6CA629F0CA18}"/>
    <dgm:cxn modelId="{778AD992-90C1-4837-9AAA-2E587FD31725}" srcId="{EF5859FC-B6FD-4782-9662-A1BBE7A6FEE4}" destId="{F40D10BE-5A93-4942-99AF-3569A49A181C}" srcOrd="4" destOrd="0" parTransId="{77A3EB8D-C49E-4C30-8492-04D35F9C59E7}" sibTransId="{585BCAA4-A877-4247-A52F-6D7E2C6E77C2}"/>
    <dgm:cxn modelId="{43808C9C-C831-469D-9263-95D4ECAC578D}" type="presOf" srcId="{EF5859FC-B6FD-4782-9662-A1BBE7A6FEE4}" destId="{6DE7697F-162C-4FA5-B47F-A10787E83CB7}" srcOrd="0" destOrd="0" presId="urn:microsoft.com/office/officeart/2005/8/layout/vList2"/>
    <dgm:cxn modelId="{07D3BAAA-84C3-45DC-BBAA-BCD664F8FC0F}" srcId="{EF5859FC-B6FD-4782-9662-A1BBE7A6FEE4}" destId="{810C03DC-FA5F-48F3-A1E1-876CBCDB57DD}" srcOrd="1" destOrd="0" parTransId="{EA89A7FD-E248-4711-9A9F-5D3A68B8E5AF}" sibTransId="{D45F039F-4F81-4D31-B70E-CEA79EF7232A}"/>
    <dgm:cxn modelId="{A510A9B7-11EE-45A4-BAA3-4C3D1F717A9D}" type="presOf" srcId="{F40D10BE-5A93-4942-99AF-3569A49A181C}" destId="{12671F50-A080-4BA2-BE9A-0CF3C24A1BE6}" srcOrd="0" destOrd="4" presId="urn:microsoft.com/office/officeart/2005/8/layout/vList2"/>
    <dgm:cxn modelId="{6402C8B7-225B-4544-A275-8E3EACA56329}" type="presOf" srcId="{2454301D-D1B4-4BC7-ABD5-C09492844BC9}" destId="{12671F50-A080-4BA2-BE9A-0CF3C24A1BE6}" srcOrd="0" destOrd="3" presId="urn:microsoft.com/office/officeart/2005/8/layout/vList2"/>
    <dgm:cxn modelId="{544A26DF-15D2-4330-9847-73F3D2157213}" srcId="{EF5859FC-B6FD-4782-9662-A1BBE7A6FEE4}" destId="{2454301D-D1B4-4BC7-ABD5-C09492844BC9}" srcOrd="3" destOrd="0" parTransId="{3620EF5D-EB2B-4DE1-B1C3-30AAC0BA6A2D}" sibTransId="{CC255D20-6986-4D5E-AB9B-6FD94B9249D4}"/>
    <dgm:cxn modelId="{797517F4-8153-47EE-B3FD-C8F5F525472A}" srcId="{EF5859FC-B6FD-4782-9662-A1BBE7A6FEE4}" destId="{F35EAFF0-B693-4C7D-B940-24488F84980A}" srcOrd="2" destOrd="0" parTransId="{895FB950-7384-4474-A7F3-0D7B1A259976}" sibTransId="{4522F48E-2743-49CE-A8F0-9E54384EBCDF}"/>
    <dgm:cxn modelId="{91B866FC-3C25-447E-A534-30FF76E54313}" type="presOf" srcId="{810C03DC-FA5F-48F3-A1E1-876CBCDB57DD}" destId="{12671F50-A080-4BA2-BE9A-0CF3C24A1BE6}" srcOrd="0" destOrd="1" presId="urn:microsoft.com/office/officeart/2005/8/layout/vList2"/>
    <dgm:cxn modelId="{60FE44C5-A55C-4175-BE77-67A6BAEEE68C}" type="presParOf" srcId="{ED93B0A3-6F37-4B62-BCEE-086AA98E57B4}" destId="{6DE7697F-162C-4FA5-B47F-A10787E83CB7}" srcOrd="0" destOrd="0" presId="urn:microsoft.com/office/officeart/2005/8/layout/vList2"/>
    <dgm:cxn modelId="{067B136B-471B-4EE0-BD22-EBB9FBEE4383}" type="presParOf" srcId="{ED93B0A3-6F37-4B62-BCEE-086AA98E57B4}" destId="{12671F50-A080-4BA2-BE9A-0CF3C24A1BE6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27EE0A75-E2AC-4352-91CE-8CE29B641264}" type="doc">
      <dgm:prSet loTypeId="urn:microsoft.com/office/officeart/2005/8/layout/vList2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2952B1E0-B47C-413A-8254-FA6B7B99F4BF}">
      <dgm:prSet custT="1"/>
      <dgm:spPr/>
      <dgm:t>
        <a:bodyPr/>
        <a:lstStyle/>
        <a:p>
          <a:r>
            <a:rPr lang="en-GB" sz="2000" dirty="0"/>
            <a:t>Cloud Cubes Adhocracy Culture</a:t>
          </a:r>
        </a:p>
      </dgm:t>
    </dgm:pt>
    <dgm:pt modelId="{729DC2A2-4AB0-4397-BF8F-DB2B990B5335}" type="parTrans" cxnId="{C962D281-2A0E-4092-A2C7-B3201E313291}">
      <dgm:prSet/>
      <dgm:spPr/>
      <dgm:t>
        <a:bodyPr/>
        <a:lstStyle/>
        <a:p>
          <a:endParaRPr lang="en-GB"/>
        </a:p>
      </dgm:t>
    </dgm:pt>
    <dgm:pt modelId="{1F64B96A-254F-4BB2-AAB2-40A49F1954C9}" type="sibTrans" cxnId="{C962D281-2A0E-4092-A2C7-B3201E313291}">
      <dgm:prSet/>
      <dgm:spPr/>
      <dgm:t>
        <a:bodyPr/>
        <a:lstStyle/>
        <a:p>
          <a:endParaRPr lang="en-GB"/>
        </a:p>
      </dgm:t>
    </dgm:pt>
    <dgm:pt modelId="{86E8875C-AC6C-44E3-95C0-D90A30130056}" type="pres">
      <dgm:prSet presAssocID="{27EE0A75-E2AC-4352-91CE-8CE29B641264}" presName="linear" presStyleCnt="0">
        <dgm:presLayoutVars>
          <dgm:animLvl val="lvl"/>
          <dgm:resizeHandles val="exact"/>
        </dgm:presLayoutVars>
      </dgm:prSet>
      <dgm:spPr/>
    </dgm:pt>
    <dgm:pt modelId="{23DE0299-9EFE-4EC8-8484-6BB3917D887C}" type="pres">
      <dgm:prSet presAssocID="{2952B1E0-B47C-413A-8254-FA6B7B99F4BF}" presName="parentText" presStyleLbl="node1" presStyleIdx="0" presStyleCnt="1" custLinFactNeighborX="-1969" custLinFactNeighborY="-911">
        <dgm:presLayoutVars>
          <dgm:chMax val="0"/>
          <dgm:bulletEnabled val="1"/>
        </dgm:presLayoutVars>
      </dgm:prSet>
      <dgm:spPr/>
    </dgm:pt>
  </dgm:ptLst>
  <dgm:cxnLst>
    <dgm:cxn modelId="{69042080-75ED-41C5-A9F1-7DF50FDA3C4E}" type="presOf" srcId="{27EE0A75-E2AC-4352-91CE-8CE29B641264}" destId="{86E8875C-AC6C-44E3-95C0-D90A30130056}" srcOrd="0" destOrd="0" presId="urn:microsoft.com/office/officeart/2005/8/layout/vList2"/>
    <dgm:cxn modelId="{C962D281-2A0E-4092-A2C7-B3201E313291}" srcId="{27EE0A75-E2AC-4352-91CE-8CE29B641264}" destId="{2952B1E0-B47C-413A-8254-FA6B7B99F4BF}" srcOrd="0" destOrd="0" parTransId="{729DC2A2-4AB0-4397-BF8F-DB2B990B5335}" sibTransId="{1F64B96A-254F-4BB2-AAB2-40A49F1954C9}"/>
    <dgm:cxn modelId="{0C50249C-3D3F-471D-9F9F-DAD9A56E18B4}" type="presOf" srcId="{2952B1E0-B47C-413A-8254-FA6B7B99F4BF}" destId="{23DE0299-9EFE-4EC8-8484-6BB3917D887C}" srcOrd="0" destOrd="0" presId="urn:microsoft.com/office/officeart/2005/8/layout/vList2"/>
    <dgm:cxn modelId="{A14B8B3F-16B8-4599-8B34-A8A27C3491A1}" type="presParOf" srcId="{86E8875C-AC6C-44E3-95C0-D90A30130056}" destId="{23DE0299-9EFE-4EC8-8484-6BB3917D887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85216FE7-672D-4CB6-AD11-5F1FD72D5C83}" type="doc">
      <dgm:prSet loTypeId="urn:microsoft.com/office/officeart/2005/8/layout/vList2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A84984A7-DCC5-4613-B3E1-49F1BFA3D447}">
      <dgm:prSet custT="1"/>
      <dgm:spPr/>
      <dgm:t>
        <a:bodyPr/>
        <a:lstStyle/>
        <a:p>
          <a:r>
            <a:rPr lang="en-GB" sz="1600" b="1" i="1" dirty="0">
              <a:solidFill>
                <a:schemeClr val="bg1">
                  <a:lumMod val="95000"/>
                  <a:lumOff val="5000"/>
                </a:schemeClr>
              </a:solidFill>
            </a:rPr>
            <a:t>Although an adhocracy culture encourages innovation and flexibility, it requires strong leadership to maintain direction and coordination as Cloud Cubes grows (Cameron and Quinn, 2011; Schein and Schein, 2017).</a:t>
          </a:r>
        </a:p>
      </dgm:t>
    </dgm:pt>
    <dgm:pt modelId="{F6B35B17-500C-44F7-B732-930FB6576EF9}" type="parTrans" cxnId="{EE0F2B5C-C7C4-44EE-A0F0-4C9CB50813A3}">
      <dgm:prSet/>
      <dgm:spPr/>
      <dgm:t>
        <a:bodyPr/>
        <a:lstStyle/>
        <a:p>
          <a:endParaRPr lang="en-GB"/>
        </a:p>
      </dgm:t>
    </dgm:pt>
    <dgm:pt modelId="{5DB1F518-1591-4B0B-AEF8-FC0DA951E7E1}" type="sibTrans" cxnId="{EE0F2B5C-C7C4-44EE-A0F0-4C9CB50813A3}">
      <dgm:prSet/>
      <dgm:spPr/>
      <dgm:t>
        <a:bodyPr/>
        <a:lstStyle/>
        <a:p>
          <a:endParaRPr lang="en-GB"/>
        </a:p>
      </dgm:t>
    </dgm:pt>
    <dgm:pt modelId="{08838BA6-3F54-444F-888A-57D01138267D}" type="pres">
      <dgm:prSet presAssocID="{85216FE7-672D-4CB6-AD11-5F1FD72D5C83}" presName="linear" presStyleCnt="0">
        <dgm:presLayoutVars>
          <dgm:animLvl val="lvl"/>
          <dgm:resizeHandles val="exact"/>
        </dgm:presLayoutVars>
      </dgm:prSet>
      <dgm:spPr/>
    </dgm:pt>
    <dgm:pt modelId="{EA8CBF0A-E874-47AC-918E-CDC60852AB37}" type="pres">
      <dgm:prSet presAssocID="{A84984A7-DCC5-4613-B3E1-49F1BFA3D447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62662201-793D-4D4F-82E0-68E2CA0D5DDB}" type="presOf" srcId="{A84984A7-DCC5-4613-B3E1-49F1BFA3D447}" destId="{EA8CBF0A-E874-47AC-918E-CDC60852AB37}" srcOrd="0" destOrd="0" presId="urn:microsoft.com/office/officeart/2005/8/layout/vList2"/>
    <dgm:cxn modelId="{64AC8B34-611E-4C37-ABA7-22CD7FAE532E}" type="presOf" srcId="{85216FE7-672D-4CB6-AD11-5F1FD72D5C83}" destId="{08838BA6-3F54-444F-888A-57D01138267D}" srcOrd="0" destOrd="0" presId="urn:microsoft.com/office/officeart/2005/8/layout/vList2"/>
    <dgm:cxn modelId="{EE0F2B5C-C7C4-44EE-A0F0-4C9CB50813A3}" srcId="{85216FE7-672D-4CB6-AD11-5F1FD72D5C83}" destId="{A84984A7-DCC5-4613-B3E1-49F1BFA3D447}" srcOrd="0" destOrd="0" parTransId="{F6B35B17-500C-44F7-B732-930FB6576EF9}" sibTransId="{5DB1F518-1591-4B0B-AEF8-FC0DA951E7E1}"/>
    <dgm:cxn modelId="{6FF2C0E4-33CF-4390-811B-768ED355D479}" type="presParOf" srcId="{08838BA6-3F54-444F-888A-57D01138267D}" destId="{EA8CBF0A-E874-47AC-918E-CDC60852AB3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D3BE13B9-9D32-4697-9BAB-9B3022E2CE0C}" type="doc">
      <dgm:prSet loTypeId="urn:microsoft.com/office/officeart/2005/8/layout/vList2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D3C9EE07-10C9-4C91-BCFE-09A7B3E1C0EA}">
      <dgm:prSet/>
      <dgm:spPr/>
      <dgm:t>
        <a:bodyPr/>
        <a:lstStyle/>
        <a:p>
          <a:r>
            <a:rPr lang="en-GB" b="1" i="1" dirty="0">
              <a:solidFill>
                <a:schemeClr val="bg1">
                  <a:lumMod val="95000"/>
                  <a:lumOff val="5000"/>
                </a:schemeClr>
              </a:solidFill>
            </a:rPr>
            <a:t>When organisational structure and culture are aligned, they can improve communication, innovation and efficiency, leading to stronger organisational performance (Buchanan and Huczynski, 2023; Schein and Schein, 2017).</a:t>
          </a:r>
        </a:p>
      </dgm:t>
    </dgm:pt>
    <dgm:pt modelId="{C55DAEB8-B37D-4BAB-86E6-AA00FD762B98}" type="parTrans" cxnId="{3EE4C468-3924-4BFE-B2C4-251A8AB8B66B}">
      <dgm:prSet/>
      <dgm:spPr/>
      <dgm:t>
        <a:bodyPr/>
        <a:lstStyle/>
        <a:p>
          <a:endParaRPr lang="en-GB"/>
        </a:p>
      </dgm:t>
    </dgm:pt>
    <dgm:pt modelId="{3F52DB88-4C07-43BC-AF5B-7FB3BAAFCB06}" type="sibTrans" cxnId="{3EE4C468-3924-4BFE-B2C4-251A8AB8B66B}">
      <dgm:prSet/>
      <dgm:spPr/>
      <dgm:t>
        <a:bodyPr/>
        <a:lstStyle/>
        <a:p>
          <a:endParaRPr lang="en-GB"/>
        </a:p>
      </dgm:t>
    </dgm:pt>
    <dgm:pt modelId="{969C6CA7-B735-485D-9375-996A7DED8353}" type="pres">
      <dgm:prSet presAssocID="{D3BE13B9-9D32-4697-9BAB-9B3022E2CE0C}" presName="linear" presStyleCnt="0">
        <dgm:presLayoutVars>
          <dgm:animLvl val="lvl"/>
          <dgm:resizeHandles val="exact"/>
        </dgm:presLayoutVars>
      </dgm:prSet>
      <dgm:spPr/>
    </dgm:pt>
    <dgm:pt modelId="{40E02B88-B963-4FDC-9F10-4A7716E668BE}" type="pres">
      <dgm:prSet presAssocID="{D3C9EE07-10C9-4C91-BCFE-09A7B3E1C0EA}" presName="parentText" presStyleLbl="node1" presStyleIdx="0" presStyleCnt="1" custLinFactNeighborX="-1591" custLinFactNeighborY="80423">
        <dgm:presLayoutVars>
          <dgm:chMax val="0"/>
          <dgm:bulletEnabled val="1"/>
        </dgm:presLayoutVars>
      </dgm:prSet>
      <dgm:spPr/>
    </dgm:pt>
  </dgm:ptLst>
  <dgm:cxnLst>
    <dgm:cxn modelId="{108AE507-17BF-4EEE-8A3C-5F84248ECFFD}" type="presOf" srcId="{D3BE13B9-9D32-4697-9BAB-9B3022E2CE0C}" destId="{969C6CA7-B735-485D-9375-996A7DED8353}" srcOrd="0" destOrd="0" presId="urn:microsoft.com/office/officeart/2005/8/layout/vList2"/>
    <dgm:cxn modelId="{3EE4C468-3924-4BFE-B2C4-251A8AB8B66B}" srcId="{D3BE13B9-9D32-4697-9BAB-9B3022E2CE0C}" destId="{D3C9EE07-10C9-4C91-BCFE-09A7B3E1C0EA}" srcOrd="0" destOrd="0" parTransId="{C55DAEB8-B37D-4BAB-86E6-AA00FD762B98}" sibTransId="{3F52DB88-4C07-43BC-AF5B-7FB3BAAFCB06}"/>
    <dgm:cxn modelId="{61FABE58-EFE0-4352-BB32-95EAABC7EC04}" type="presOf" srcId="{D3C9EE07-10C9-4C91-BCFE-09A7B3E1C0EA}" destId="{40E02B88-B963-4FDC-9F10-4A7716E668BE}" srcOrd="0" destOrd="0" presId="urn:microsoft.com/office/officeart/2005/8/layout/vList2"/>
    <dgm:cxn modelId="{4C3A65BF-6DC4-4D28-ADD6-912CDC2BB7D1}" type="presParOf" srcId="{969C6CA7-B735-485D-9375-996A7DED8353}" destId="{40E02B88-B963-4FDC-9F10-4A7716E668B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2DD335-3CF4-4D6F-A21C-FFF2A969F065}">
      <dsp:nvSpPr>
        <dsp:cNvPr id="0" name=""/>
        <dsp:cNvSpPr/>
      </dsp:nvSpPr>
      <dsp:spPr>
        <a:xfrm>
          <a:off x="0" y="536"/>
          <a:ext cx="9358745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68169E-7F99-48E3-B6CB-8B22CAA86F24}">
      <dsp:nvSpPr>
        <dsp:cNvPr id="0" name=""/>
        <dsp:cNvSpPr/>
      </dsp:nvSpPr>
      <dsp:spPr>
        <a:xfrm>
          <a:off x="0" y="536"/>
          <a:ext cx="9358745" cy="4885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Organisational structure and organisational charts</a:t>
          </a:r>
        </a:p>
      </dsp:txBody>
      <dsp:txXfrm>
        <a:off x="0" y="536"/>
        <a:ext cx="9358745" cy="488584"/>
      </dsp:txXfrm>
    </dsp:sp>
    <dsp:sp modelId="{70F77E51-0E21-4B34-85E4-6E87455D5435}">
      <dsp:nvSpPr>
        <dsp:cNvPr id="0" name=""/>
        <dsp:cNvSpPr/>
      </dsp:nvSpPr>
      <dsp:spPr>
        <a:xfrm>
          <a:off x="0" y="489121"/>
          <a:ext cx="9358745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74C11B-9F97-4F2E-8862-12F513BF4B8B}">
      <dsp:nvSpPr>
        <dsp:cNvPr id="0" name=""/>
        <dsp:cNvSpPr/>
      </dsp:nvSpPr>
      <dsp:spPr>
        <a:xfrm>
          <a:off x="0" y="489121"/>
          <a:ext cx="9358745" cy="4885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Importance of organisational structure</a:t>
          </a:r>
        </a:p>
      </dsp:txBody>
      <dsp:txXfrm>
        <a:off x="0" y="489121"/>
        <a:ext cx="9358745" cy="488584"/>
      </dsp:txXfrm>
    </dsp:sp>
    <dsp:sp modelId="{7B960794-D35B-478E-8AB5-0A5DA4ECE0F0}">
      <dsp:nvSpPr>
        <dsp:cNvPr id="0" name=""/>
        <dsp:cNvSpPr/>
      </dsp:nvSpPr>
      <dsp:spPr>
        <a:xfrm>
          <a:off x="0" y="977705"/>
          <a:ext cx="9358745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0A2A58-C24E-4853-9565-8A8B00648EE5}">
      <dsp:nvSpPr>
        <dsp:cNvPr id="0" name=""/>
        <dsp:cNvSpPr/>
      </dsp:nvSpPr>
      <dsp:spPr>
        <a:xfrm>
          <a:off x="0" y="977705"/>
          <a:ext cx="9358745" cy="4885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Flat organisational structure</a:t>
          </a:r>
          <a:endParaRPr lang="en-US" sz="2200" kern="1200" dirty="0"/>
        </a:p>
      </dsp:txBody>
      <dsp:txXfrm>
        <a:off x="0" y="977705"/>
        <a:ext cx="9358745" cy="488584"/>
      </dsp:txXfrm>
    </dsp:sp>
    <dsp:sp modelId="{FA9073A0-FDF8-4013-B778-C3A81D57AA01}">
      <dsp:nvSpPr>
        <dsp:cNvPr id="0" name=""/>
        <dsp:cNvSpPr/>
      </dsp:nvSpPr>
      <dsp:spPr>
        <a:xfrm>
          <a:off x="0" y="1466289"/>
          <a:ext cx="9358745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35DFB9-9ADA-4F6E-B784-86D2A5997337}">
      <dsp:nvSpPr>
        <dsp:cNvPr id="0" name=""/>
        <dsp:cNvSpPr/>
      </dsp:nvSpPr>
      <dsp:spPr>
        <a:xfrm>
          <a:off x="0" y="1466289"/>
          <a:ext cx="9358745" cy="4885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Functional organisational structure</a:t>
          </a:r>
          <a:endParaRPr lang="en-US" sz="2200" kern="1200" dirty="0"/>
        </a:p>
      </dsp:txBody>
      <dsp:txXfrm>
        <a:off x="0" y="1466289"/>
        <a:ext cx="9358745" cy="488584"/>
      </dsp:txXfrm>
    </dsp:sp>
    <dsp:sp modelId="{8367CF45-E060-4B3F-849E-9D902B400E5A}">
      <dsp:nvSpPr>
        <dsp:cNvPr id="0" name=""/>
        <dsp:cNvSpPr/>
      </dsp:nvSpPr>
      <dsp:spPr>
        <a:xfrm>
          <a:off x="0" y="1954874"/>
          <a:ext cx="9358745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12F778-6796-47BF-93BB-9BE523304D27}">
      <dsp:nvSpPr>
        <dsp:cNvPr id="0" name=""/>
        <dsp:cNvSpPr/>
      </dsp:nvSpPr>
      <dsp:spPr>
        <a:xfrm>
          <a:off x="0" y="1954874"/>
          <a:ext cx="9358745" cy="4885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Matrix organisational structure</a:t>
          </a:r>
          <a:endParaRPr lang="en-US" sz="2200" kern="1200" dirty="0"/>
        </a:p>
      </dsp:txBody>
      <dsp:txXfrm>
        <a:off x="0" y="1954874"/>
        <a:ext cx="9358745" cy="488584"/>
      </dsp:txXfrm>
    </dsp:sp>
    <dsp:sp modelId="{C7DF0F42-1167-432C-BB6C-F8D40B0BF4B7}">
      <dsp:nvSpPr>
        <dsp:cNvPr id="0" name=""/>
        <dsp:cNvSpPr/>
      </dsp:nvSpPr>
      <dsp:spPr>
        <a:xfrm>
          <a:off x="0" y="2443458"/>
          <a:ext cx="9358745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67F582-1BE6-4A91-BA63-55CE9A8D4F06}">
      <dsp:nvSpPr>
        <dsp:cNvPr id="0" name=""/>
        <dsp:cNvSpPr/>
      </dsp:nvSpPr>
      <dsp:spPr>
        <a:xfrm>
          <a:off x="0" y="2443458"/>
          <a:ext cx="9358745" cy="4885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Organisational culture at Cloud Cubes</a:t>
          </a:r>
          <a:endParaRPr lang="en-US" sz="2200" kern="1200" dirty="0"/>
        </a:p>
      </dsp:txBody>
      <dsp:txXfrm>
        <a:off x="0" y="2443458"/>
        <a:ext cx="9358745" cy="488584"/>
      </dsp:txXfrm>
    </dsp:sp>
    <dsp:sp modelId="{FC4D50C1-BCE4-4E1E-8999-1166F11CA3F0}">
      <dsp:nvSpPr>
        <dsp:cNvPr id="0" name=""/>
        <dsp:cNvSpPr/>
      </dsp:nvSpPr>
      <dsp:spPr>
        <a:xfrm>
          <a:off x="0" y="2932043"/>
          <a:ext cx="9358745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404085-D6CA-4B16-B991-5EA050434B1E}">
      <dsp:nvSpPr>
        <dsp:cNvPr id="0" name=""/>
        <dsp:cNvSpPr/>
      </dsp:nvSpPr>
      <dsp:spPr>
        <a:xfrm>
          <a:off x="0" y="2932043"/>
          <a:ext cx="9358745" cy="4885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Relationship between structure, culture and performance</a:t>
          </a:r>
          <a:endParaRPr lang="en-US" sz="2200" kern="1200" dirty="0"/>
        </a:p>
      </dsp:txBody>
      <dsp:txXfrm>
        <a:off x="0" y="2932043"/>
        <a:ext cx="9358745" cy="488584"/>
      </dsp:txXfrm>
    </dsp:sp>
    <dsp:sp modelId="{19145283-359A-4C22-A528-D4ADF7B15E53}">
      <dsp:nvSpPr>
        <dsp:cNvPr id="0" name=""/>
        <dsp:cNvSpPr/>
      </dsp:nvSpPr>
      <dsp:spPr>
        <a:xfrm>
          <a:off x="0" y="3420627"/>
          <a:ext cx="9358745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601AC7-F1C7-467F-A490-108C36AB778F}">
      <dsp:nvSpPr>
        <dsp:cNvPr id="0" name=""/>
        <dsp:cNvSpPr/>
      </dsp:nvSpPr>
      <dsp:spPr>
        <a:xfrm>
          <a:off x="0" y="3420627"/>
          <a:ext cx="9358745" cy="4885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Evaluation and recommendation</a:t>
          </a:r>
        </a:p>
      </dsp:txBody>
      <dsp:txXfrm>
        <a:off x="0" y="3420627"/>
        <a:ext cx="9358745" cy="488584"/>
      </dsp:txXfrm>
    </dsp:sp>
    <dsp:sp modelId="{E17D6826-AD14-4D1C-91B6-95DD2B4EE5D7}">
      <dsp:nvSpPr>
        <dsp:cNvPr id="0" name=""/>
        <dsp:cNvSpPr/>
      </dsp:nvSpPr>
      <dsp:spPr>
        <a:xfrm>
          <a:off x="0" y="3909211"/>
          <a:ext cx="9358745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03D6CC-0C0D-437E-A576-73B5C3CEDA84}">
      <dsp:nvSpPr>
        <dsp:cNvPr id="0" name=""/>
        <dsp:cNvSpPr/>
      </dsp:nvSpPr>
      <dsp:spPr>
        <a:xfrm>
          <a:off x="0" y="3909211"/>
          <a:ext cx="9358745" cy="4885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Conclusion</a:t>
          </a:r>
          <a:endParaRPr lang="en-US" sz="2200" kern="1200" dirty="0"/>
        </a:p>
      </dsp:txBody>
      <dsp:txXfrm>
        <a:off x="0" y="3909211"/>
        <a:ext cx="9358745" cy="48858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9BAD5B-F056-4989-A9F6-4C8CEE0D39F1}">
      <dsp:nvSpPr>
        <dsp:cNvPr id="0" name=""/>
        <dsp:cNvSpPr/>
      </dsp:nvSpPr>
      <dsp:spPr>
        <a:xfrm>
          <a:off x="0" y="0"/>
          <a:ext cx="5839690" cy="378509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Organisational Structure</a:t>
          </a:r>
          <a:endParaRPr lang="en-GB" sz="2000" kern="1200" dirty="0"/>
        </a:p>
      </dsp:txBody>
      <dsp:txXfrm>
        <a:off x="18477" y="18477"/>
        <a:ext cx="5802736" cy="341555"/>
      </dsp:txXfrm>
    </dsp:sp>
    <dsp:sp modelId="{E84DFBD1-1F7A-4BD6-A571-B563C64E7731}">
      <dsp:nvSpPr>
        <dsp:cNvPr id="0" name=""/>
        <dsp:cNvSpPr/>
      </dsp:nvSpPr>
      <dsp:spPr>
        <a:xfrm>
          <a:off x="69258" y="503196"/>
          <a:ext cx="5701172" cy="24131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5410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Defines how authority, responsibilities and tasks are formally arranged within an organisation (Buchanan and Huczynski, 2023).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Establishes reporting relationships and levels of authority (Robbins et al., 2021).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Supports communication, coordination and decision-making.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Helps organisations achieve objectives efficiently.</a:t>
          </a:r>
        </a:p>
      </dsp:txBody>
      <dsp:txXfrm>
        <a:off x="69258" y="503196"/>
        <a:ext cx="5701172" cy="24131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5D974F-C09D-44AC-B04E-158C5F45B874}">
      <dsp:nvSpPr>
        <dsp:cNvPr id="0" name=""/>
        <dsp:cNvSpPr/>
      </dsp:nvSpPr>
      <dsp:spPr>
        <a:xfrm>
          <a:off x="0" y="1"/>
          <a:ext cx="5241681" cy="397534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Why is it Important?</a:t>
          </a:r>
          <a:endParaRPr lang="en-GB" sz="2000" kern="1200" dirty="0"/>
        </a:p>
      </dsp:txBody>
      <dsp:txXfrm>
        <a:off x="19406" y="19407"/>
        <a:ext cx="5202869" cy="358722"/>
      </dsp:txXfrm>
    </dsp:sp>
    <dsp:sp modelId="{631EAB0E-92C5-4581-A4D7-B3B44657FB4D}">
      <dsp:nvSpPr>
        <dsp:cNvPr id="0" name=""/>
        <dsp:cNvSpPr/>
      </dsp:nvSpPr>
      <dsp:spPr>
        <a:xfrm>
          <a:off x="89816" y="464849"/>
          <a:ext cx="5062048" cy="1225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423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Improves communication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Reduces role confusion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Supports business growth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Increases organisational efficiency</a:t>
          </a:r>
        </a:p>
      </dsp:txBody>
      <dsp:txXfrm>
        <a:off x="89816" y="464849"/>
        <a:ext cx="5062048" cy="122544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C1CF8A-3C3B-4478-A8B5-92B1C76318C0}">
      <dsp:nvSpPr>
        <dsp:cNvPr id="0" name=""/>
        <dsp:cNvSpPr/>
      </dsp:nvSpPr>
      <dsp:spPr>
        <a:xfrm>
          <a:off x="0" y="3636"/>
          <a:ext cx="5839691" cy="408197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Organisational Chart</a:t>
          </a:r>
          <a:endParaRPr lang="en-GB" sz="2000" kern="1200" dirty="0"/>
        </a:p>
      </dsp:txBody>
      <dsp:txXfrm>
        <a:off x="19927" y="23563"/>
        <a:ext cx="5799837" cy="368343"/>
      </dsp:txXfrm>
    </dsp:sp>
    <dsp:sp modelId="{E22BE2E6-18E9-4BBA-87CF-1449EFAAFB05}">
      <dsp:nvSpPr>
        <dsp:cNvPr id="0" name=""/>
        <dsp:cNvSpPr/>
      </dsp:nvSpPr>
      <dsp:spPr>
        <a:xfrm>
          <a:off x="90077" y="530533"/>
          <a:ext cx="5673434" cy="9813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5410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Visual representation of organisational structure.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Illustrates hierarchy and reporting relationships.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Clarifies accountability and responsibility.</a:t>
          </a:r>
        </a:p>
      </dsp:txBody>
      <dsp:txXfrm>
        <a:off x="90077" y="530533"/>
        <a:ext cx="5673434" cy="98138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8CAD54-4A94-4218-9423-78B45CF2AF82}">
      <dsp:nvSpPr>
        <dsp:cNvPr id="0" name=""/>
        <dsp:cNvSpPr/>
      </dsp:nvSpPr>
      <dsp:spPr>
        <a:xfrm>
          <a:off x="0" y="171"/>
          <a:ext cx="5241680" cy="397251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i="1" kern="1200" dirty="0"/>
            <a:t>Example of an organisational chart</a:t>
          </a:r>
          <a:endParaRPr lang="en-GB" sz="2000" kern="1200" dirty="0"/>
        </a:p>
      </dsp:txBody>
      <dsp:txXfrm>
        <a:off x="19392" y="19563"/>
        <a:ext cx="5202896" cy="35846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63DE25-A0C1-4E02-935F-78D53AA15619}">
      <dsp:nvSpPr>
        <dsp:cNvPr id="0" name=""/>
        <dsp:cNvSpPr/>
      </dsp:nvSpPr>
      <dsp:spPr>
        <a:xfrm>
          <a:off x="0" y="246"/>
          <a:ext cx="11644741" cy="504134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i="1" kern="1200" dirty="0"/>
            <a:t>The effectiveness of an organisational structure can significantly influence communication, decision-making and overall organisational performance (Buchanan and Huczynski, 2023; Robbins et al., 2021)</a:t>
          </a:r>
          <a:endParaRPr lang="en-GB" sz="1600" b="1" kern="1200" dirty="0"/>
        </a:p>
      </dsp:txBody>
      <dsp:txXfrm>
        <a:off x="24610" y="24856"/>
        <a:ext cx="11595521" cy="45491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89FB35-68AA-4D0C-88E7-13AE0428ACC6}">
      <dsp:nvSpPr>
        <dsp:cNvPr id="0" name=""/>
        <dsp:cNvSpPr/>
      </dsp:nvSpPr>
      <dsp:spPr>
        <a:xfrm>
          <a:off x="0" y="0"/>
          <a:ext cx="5341698" cy="477357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Advantages</a:t>
          </a:r>
          <a:endParaRPr lang="en-GB" sz="2000" kern="1200" dirty="0"/>
        </a:p>
      </dsp:txBody>
      <dsp:txXfrm>
        <a:off x="23303" y="23303"/>
        <a:ext cx="5295092" cy="430751"/>
      </dsp:txXfrm>
    </dsp:sp>
    <dsp:sp modelId="{9E144256-A8FB-4C59-B3DD-B48789933E46}">
      <dsp:nvSpPr>
        <dsp:cNvPr id="0" name=""/>
        <dsp:cNvSpPr/>
      </dsp:nvSpPr>
      <dsp:spPr>
        <a:xfrm>
          <a:off x="0" y="477855"/>
          <a:ext cx="5341698" cy="16891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9599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Fast decision-making due to fewer management layers (Robbins et al., 2021).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Direct communication between employees and the founder (Cole and Kelly, 2020).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Lower operating costs compared with more complex structures.</a:t>
          </a:r>
        </a:p>
      </dsp:txBody>
      <dsp:txXfrm>
        <a:off x="0" y="477855"/>
        <a:ext cx="5341698" cy="168911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874769-D68F-4BD0-961A-4D8638010715}">
      <dsp:nvSpPr>
        <dsp:cNvPr id="0" name=""/>
        <dsp:cNvSpPr/>
      </dsp:nvSpPr>
      <dsp:spPr>
        <a:xfrm>
          <a:off x="0" y="0"/>
          <a:ext cx="5341698" cy="544298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Disadvantages</a:t>
          </a:r>
          <a:endParaRPr lang="en-GB" sz="2000" kern="1200" dirty="0"/>
        </a:p>
      </dsp:txBody>
      <dsp:txXfrm>
        <a:off x="26570" y="26570"/>
        <a:ext cx="5288558" cy="491158"/>
      </dsp:txXfrm>
    </dsp:sp>
    <dsp:sp modelId="{51D13F62-FDC2-4410-8070-68EAA949E47E}">
      <dsp:nvSpPr>
        <dsp:cNvPr id="0" name=""/>
        <dsp:cNvSpPr/>
      </dsp:nvSpPr>
      <dsp:spPr>
        <a:xfrm>
          <a:off x="0" y="668988"/>
          <a:ext cx="5341698" cy="10551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9599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High workload placed on the founder.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Limited scalability as the business grows.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Over-reliance on one individual for decision-making</a:t>
          </a:r>
        </a:p>
      </dsp:txBody>
      <dsp:txXfrm>
        <a:off x="0" y="668988"/>
        <a:ext cx="5341698" cy="105513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EFE052-9F23-4DBC-94A5-4A6C230DD8A1}">
      <dsp:nvSpPr>
        <dsp:cNvPr id="0" name=""/>
        <dsp:cNvSpPr/>
      </dsp:nvSpPr>
      <dsp:spPr>
        <a:xfrm>
          <a:off x="0" y="157"/>
          <a:ext cx="6149683" cy="452997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i="1" kern="1200" dirty="0"/>
            <a:t>Flat Organisational Chart</a:t>
          </a:r>
          <a:endParaRPr lang="en-GB" sz="2000" kern="1200" dirty="0"/>
        </a:p>
      </dsp:txBody>
      <dsp:txXfrm>
        <a:off x="22113" y="22270"/>
        <a:ext cx="6105457" cy="408771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80EC4D-F67A-49A2-9840-229FEF23727E}">
      <dsp:nvSpPr>
        <dsp:cNvPr id="0" name=""/>
        <dsp:cNvSpPr/>
      </dsp:nvSpPr>
      <dsp:spPr>
        <a:xfrm>
          <a:off x="0" y="0"/>
          <a:ext cx="6107985" cy="500643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Cloud Cubes Example</a:t>
          </a:r>
          <a:endParaRPr lang="en-GB" sz="2000" kern="1200" dirty="0"/>
        </a:p>
      </dsp:txBody>
      <dsp:txXfrm>
        <a:off x="24439" y="24439"/>
        <a:ext cx="6059107" cy="451765"/>
      </dsp:txXfrm>
    </dsp:sp>
    <dsp:sp modelId="{5BEDE277-DEEA-41B9-A7A5-42F63CEFD7F9}">
      <dsp:nvSpPr>
        <dsp:cNvPr id="0" name=""/>
        <dsp:cNvSpPr/>
      </dsp:nvSpPr>
      <dsp:spPr>
        <a:xfrm>
          <a:off x="96994" y="710735"/>
          <a:ext cx="5987169" cy="14763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929" tIns="20320" rIns="113792" bIns="2032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600" kern="1200" dirty="0"/>
            <a:t>The founder currently manages development, sales, marketing, support and finance. 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600" kern="1200" dirty="0"/>
            <a:t>This structure is appropriate during the start-up stage because it enables rapid responses to client requirements. 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600" kern="1200" dirty="0"/>
            <a:t>However, continued growth would eventually require greater specialisation and delegation.</a:t>
          </a:r>
        </a:p>
      </dsp:txBody>
      <dsp:txXfrm>
        <a:off x="96994" y="710735"/>
        <a:ext cx="5987169" cy="147631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2BA674-8D07-41DE-89C3-38F814748577}">
      <dsp:nvSpPr>
        <dsp:cNvPr id="0" name=""/>
        <dsp:cNvSpPr/>
      </dsp:nvSpPr>
      <dsp:spPr>
        <a:xfrm>
          <a:off x="0" y="7703"/>
          <a:ext cx="5341698" cy="119808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i="1" kern="1200" dirty="0">
              <a:solidFill>
                <a:schemeClr val="bg1"/>
              </a:solidFill>
            </a:rPr>
            <a:t>A flat structure provides flexibility and speed during the start-up stage but becomes increasingly difficult to manage as organisational complexity grows (Robbins et al., 2021; Cole and Kelly, 2020).</a:t>
          </a:r>
        </a:p>
      </dsp:txBody>
      <dsp:txXfrm>
        <a:off x="58485" y="66188"/>
        <a:ext cx="5224728" cy="108111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9970DE-CEE5-4122-98CF-1D778DF13817}">
      <dsp:nvSpPr>
        <dsp:cNvPr id="0" name=""/>
        <dsp:cNvSpPr/>
      </dsp:nvSpPr>
      <dsp:spPr>
        <a:xfrm>
          <a:off x="0" y="0"/>
          <a:ext cx="5057010" cy="359635"/>
        </a:xfrm>
        <a:prstGeom prst="roundRect">
          <a:avLst/>
        </a:prstGeom>
        <a:solidFill>
          <a:schemeClr val="accent3"/>
        </a:soli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/>
            <a:t>Advantages</a:t>
          </a:r>
          <a:endParaRPr lang="en-GB" sz="2000" kern="1200"/>
        </a:p>
      </dsp:txBody>
      <dsp:txXfrm>
        <a:off x="17556" y="17556"/>
        <a:ext cx="5021898" cy="324523"/>
      </dsp:txXfrm>
    </dsp:sp>
    <dsp:sp modelId="{41A3946F-6773-4431-B661-DD4E667790DD}">
      <dsp:nvSpPr>
        <dsp:cNvPr id="0" name=""/>
        <dsp:cNvSpPr/>
      </dsp:nvSpPr>
      <dsp:spPr>
        <a:xfrm>
          <a:off x="87663" y="529775"/>
          <a:ext cx="4859736" cy="11338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560" tIns="20320" rIns="113792" bIns="2032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600" kern="1200" dirty="0"/>
            <a:t>Specialist expertise within each department (Robbins et al., 2021). 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600" kern="1200" dirty="0"/>
            <a:t>Clear reporting relationships and responsibilities (Mullins and McLean, 2019). 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600" kern="1200" dirty="0"/>
            <a:t>Improved operational efficiency through task specialisation.</a:t>
          </a:r>
        </a:p>
      </dsp:txBody>
      <dsp:txXfrm>
        <a:off x="87663" y="529775"/>
        <a:ext cx="4859736" cy="1133831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6C5A77-E2EF-4F86-8302-9365020669CE}">
      <dsp:nvSpPr>
        <dsp:cNvPr id="0" name=""/>
        <dsp:cNvSpPr/>
      </dsp:nvSpPr>
      <dsp:spPr>
        <a:xfrm>
          <a:off x="0" y="0"/>
          <a:ext cx="5062279" cy="340314"/>
        </a:xfrm>
        <a:prstGeom prst="roundRect">
          <a:avLst/>
        </a:prstGeom>
        <a:solidFill>
          <a:schemeClr val="accent3"/>
        </a:soli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Disadvantages</a:t>
          </a:r>
          <a:endParaRPr lang="en-GB" sz="2000" kern="1200" dirty="0"/>
        </a:p>
      </dsp:txBody>
      <dsp:txXfrm>
        <a:off x="16613" y="16613"/>
        <a:ext cx="5029053" cy="307088"/>
      </dsp:txXfrm>
    </dsp:sp>
    <dsp:sp modelId="{6BFE3057-DD10-4FBC-A873-46FC90FDF6FB}">
      <dsp:nvSpPr>
        <dsp:cNvPr id="0" name=""/>
        <dsp:cNvSpPr/>
      </dsp:nvSpPr>
      <dsp:spPr>
        <a:xfrm>
          <a:off x="0" y="491570"/>
          <a:ext cx="5062279" cy="15235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727" tIns="12700" rIns="71120" bIns="1270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700" kern="1200" dirty="0"/>
            <a:t>Limited collaboration between departments. 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700" kern="1200" dirty="0"/>
            <a:t>Communication may become slower across functional areas. 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700" kern="1200" dirty="0"/>
            <a:t>Reduced organisational flexibility when responding to change.</a:t>
          </a: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GB" sz="1000" kern="1200" dirty="0"/>
            <a:t>(Robbins et al., 2021; Mullins and McLean, 2019)</a:t>
          </a:r>
        </a:p>
      </dsp:txBody>
      <dsp:txXfrm>
        <a:off x="0" y="491570"/>
        <a:ext cx="5062279" cy="152352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0E7FFB-274A-49C9-A9C9-A6BD3151A087}">
      <dsp:nvSpPr>
        <dsp:cNvPr id="0" name=""/>
        <dsp:cNvSpPr/>
      </dsp:nvSpPr>
      <dsp:spPr>
        <a:xfrm>
          <a:off x="0" y="0"/>
          <a:ext cx="6636325" cy="392718"/>
        </a:xfrm>
        <a:prstGeom prst="roundRect">
          <a:avLst/>
        </a:prstGeom>
        <a:solidFill>
          <a:schemeClr val="accent3"/>
        </a:soli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Cloud Cubes Example</a:t>
          </a:r>
          <a:endParaRPr lang="en-GB" sz="2000" kern="1200" dirty="0"/>
        </a:p>
      </dsp:txBody>
      <dsp:txXfrm>
        <a:off x="19171" y="19171"/>
        <a:ext cx="6597983" cy="354376"/>
      </dsp:txXfrm>
    </dsp:sp>
    <dsp:sp modelId="{A7213EE1-B563-4FFF-B646-68930979BE4E}">
      <dsp:nvSpPr>
        <dsp:cNvPr id="0" name=""/>
        <dsp:cNvSpPr/>
      </dsp:nvSpPr>
      <dsp:spPr>
        <a:xfrm>
          <a:off x="0" y="528753"/>
          <a:ext cx="6636325" cy="985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0703" tIns="20320" rIns="113792" bIns="2032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600" kern="1200" dirty="0"/>
            <a:t>Development teams focus on software delivery. 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600" kern="1200" dirty="0"/>
            <a:t>Sales and Business Development acquire and manage clients. 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600" kern="1200" dirty="0"/>
            <a:t>Marketing promotes Cloud Cubes services and brand awareness. 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600" kern="1200" dirty="0"/>
            <a:t>Finance and Administration manage financial operations and compliance.</a:t>
          </a:r>
        </a:p>
      </dsp:txBody>
      <dsp:txXfrm>
        <a:off x="0" y="528753"/>
        <a:ext cx="6636325" cy="985935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9F0D21-4166-4913-A7E0-EC2C06E45F25}">
      <dsp:nvSpPr>
        <dsp:cNvPr id="0" name=""/>
        <dsp:cNvSpPr/>
      </dsp:nvSpPr>
      <dsp:spPr>
        <a:xfrm>
          <a:off x="0" y="0"/>
          <a:ext cx="6636328" cy="348063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i="1" kern="1200" dirty="0"/>
            <a:t>Functional Organisational Chart</a:t>
          </a:r>
          <a:endParaRPr lang="en-GB" sz="2000" kern="1200" dirty="0"/>
        </a:p>
      </dsp:txBody>
      <dsp:txXfrm>
        <a:off x="16991" y="16991"/>
        <a:ext cx="6602346" cy="314081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CC08CB-5B5C-4A13-A232-0F24AF182F17}">
      <dsp:nvSpPr>
        <dsp:cNvPr id="0" name=""/>
        <dsp:cNvSpPr/>
      </dsp:nvSpPr>
      <dsp:spPr>
        <a:xfrm>
          <a:off x="0" y="4925"/>
          <a:ext cx="11804570" cy="63648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i="1" kern="1200" dirty="0">
              <a:solidFill>
                <a:schemeClr val="bg1">
                  <a:lumMod val="95000"/>
                  <a:lumOff val="5000"/>
                </a:schemeClr>
              </a:solidFill>
            </a:rPr>
            <a:t>As Cloud Cubes expands, a functional structure would improve efficiency and accountability, although collaboration between departments may become more challenging (Robbins et al., 2021; Mullins and McLean, 2019).</a:t>
          </a:r>
        </a:p>
      </dsp:txBody>
      <dsp:txXfrm>
        <a:off x="31070" y="35995"/>
        <a:ext cx="11742430" cy="574340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07EA3B-21EA-49F0-8952-44EE2226D803}">
      <dsp:nvSpPr>
        <dsp:cNvPr id="0" name=""/>
        <dsp:cNvSpPr/>
      </dsp:nvSpPr>
      <dsp:spPr>
        <a:xfrm>
          <a:off x="0" y="104"/>
          <a:ext cx="6878781" cy="36773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i="1" kern="1200" dirty="0"/>
            <a:t>Matrix Organisational Chart</a:t>
          </a:r>
          <a:endParaRPr lang="en-GB" sz="2000" kern="1200" dirty="0"/>
        </a:p>
      </dsp:txBody>
      <dsp:txXfrm>
        <a:off x="17951" y="18055"/>
        <a:ext cx="6842879" cy="331836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9E9ADA-9153-4F5C-83C9-87E4F45AE116}">
      <dsp:nvSpPr>
        <dsp:cNvPr id="0" name=""/>
        <dsp:cNvSpPr/>
      </dsp:nvSpPr>
      <dsp:spPr>
        <a:xfrm>
          <a:off x="0" y="0"/>
          <a:ext cx="4566220" cy="39673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Advantages</a:t>
          </a:r>
          <a:endParaRPr lang="en-GB" sz="2000" kern="1200" dirty="0"/>
        </a:p>
      </dsp:txBody>
      <dsp:txXfrm>
        <a:off x="19367" y="19367"/>
        <a:ext cx="4527486" cy="358001"/>
      </dsp:txXfrm>
    </dsp:sp>
    <dsp:sp modelId="{76DF6D70-64DA-4D26-B852-8EEAEFC9DC9E}">
      <dsp:nvSpPr>
        <dsp:cNvPr id="0" name=""/>
        <dsp:cNvSpPr/>
      </dsp:nvSpPr>
      <dsp:spPr>
        <a:xfrm>
          <a:off x="0" y="406347"/>
          <a:ext cx="4566220" cy="11177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977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Improved collaboration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Flexible resource allocation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Better project coordination</a:t>
          </a: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GB" sz="1000" i="1" kern="1200" dirty="0"/>
            <a:t>(Buchanan and Huczynski, 2023; Burton et al., 2015)</a:t>
          </a:r>
          <a:endParaRPr lang="en-GB" sz="1000" kern="1200" dirty="0"/>
        </a:p>
      </dsp:txBody>
      <dsp:txXfrm>
        <a:off x="0" y="406347"/>
        <a:ext cx="4566220" cy="1117799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70B01D-2867-473E-814F-72183A67BD51}">
      <dsp:nvSpPr>
        <dsp:cNvPr id="0" name=""/>
        <dsp:cNvSpPr/>
      </dsp:nvSpPr>
      <dsp:spPr>
        <a:xfrm>
          <a:off x="0" y="0"/>
          <a:ext cx="4566217" cy="40628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Disadvantages</a:t>
          </a:r>
          <a:endParaRPr lang="en-GB" sz="2000" kern="1200" dirty="0"/>
        </a:p>
      </dsp:txBody>
      <dsp:txXfrm>
        <a:off x="19833" y="19833"/>
        <a:ext cx="4526551" cy="366620"/>
      </dsp:txXfrm>
    </dsp:sp>
    <dsp:sp modelId="{B5BDB6B8-BEA1-4463-910F-347F7A7C4AD4}">
      <dsp:nvSpPr>
        <dsp:cNvPr id="0" name=""/>
        <dsp:cNvSpPr/>
      </dsp:nvSpPr>
      <dsp:spPr>
        <a:xfrm>
          <a:off x="0" y="407136"/>
          <a:ext cx="4566217" cy="10861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977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Dual reporting lines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Potential role conflict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More complex management </a:t>
          </a: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GB" sz="1000" i="1" kern="1200" dirty="0"/>
            <a:t>(Buchanan and Huczynski, 2023; Burton et al., 2015)</a:t>
          </a:r>
          <a:endParaRPr lang="en-GB" sz="1000" kern="1200" dirty="0"/>
        </a:p>
      </dsp:txBody>
      <dsp:txXfrm>
        <a:off x="0" y="407136"/>
        <a:ext cx="4566217" cy="1086173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C05148-9C1C-4049-867E-6865498AF5CA}">
      <dsp:nvSpPr>
        <dsp:cNvPr id="0" name=""/>
        <dsp:cNvSpPr/>
      </dsp:nvSpPr>
      <dsp:spPr>
        <a:xfrm>
          <a:off x="0" y="253"/>
          <a:ext cx="4570293" cy="35398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Cloud Cubes Example</a:t>
          </a:r>
          <a:endParaRPr lang="en-GB" sz="2000" kern="1200" dirty="0"/>
        </a:p>
      </dsp:txBody>
      <dsp:txXfrm>
        <a:off x="17280" y="17533"/>
        <a:ext cx="4535733" cy="319424"/>
      </dsp:txXfrm>
    </dsp:sp>
    <dsp:sp modelId="{97D1BB20-6C9E-4334-9F37-C0F6E7760AAD}">
      <dsp:nvSpPr>
        <dsp:cNvPr id="0" name=""/>
        <dsp:cNvSpPr/>
      </dsp:nvSpPr>
      <dsp:spPr>
        <a:xfrm>
          <a:off x="0" y="354237"/>
          <a:ext cx="4570293" cy="14178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5107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Specialists work across multiple client projects.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Resources can be shared between projects.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Supports organisational growth and scalability.</a:t>
          </a:r>
        </a:p>
      </dsp:txBody>
      <dsp:txXfrm>
        <a:off x="0" y="354237"/>
        <a:ext cx="4570293" cy="1417869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F99C40-7495-496A-852D-9AAC7BB2995E}">
      <dsp:nvSpPr>
        <dsp:cNvPr id="0" name=""/>
        <dsp:cNvSpPr/>
      </dsp:nvSpPr>
      <dsp:spPr>
        <a:xfrm>
          <a:off x="0" y="201"/>
          <a:ext cx="11618183" cy="52876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i="1" kern="1200" dirty="0">
              <a:solidFill>
                <a:schemeClr val="bg1">
                  <a:lumMod val="95000"/>
                  <a:lumOff val="5000"/>
                </a:schemeClr>
              </a:solidFill>
            </a:rPr>
            <a:t>A matrix structure enables collaboration across projects but requires effective communication to manage dual reporting relationships (Buchanan and Huczynski, 2023; Burton et al., 2015).</a:t>
          </a:r>
        </a:p>
      </dsp:txBody>
      <dsp:txXfrm>
        <a:off x="25812" y="26013"/>
        <a:ext cx="11566559" cy="477138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47FB7B-AB87-48CA-8CF4-9B69894F504B}">
      <dsp:nvSpPr>
        <dsp:cNvPr id="0" name=""/>
        <dsp:cNvSpPr/>
      </dsp:nvSpPr>
      <dsp:spPr>
        <a:xfrm>
          <a:off x="0" y="0"/>
          <a:ext cx="5036743" cy="32084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Key Characteristics</a:t>
          </a:r>
          <a:endParaRPr lang="en-GB" sz="2000" kern="1200" dirty="0"/>
        </a:p>
      </dsp:txBody>
      <dsp:txXfrm>
        <a:off x="15663" y="15663"/>
        <a:ext cx="5005417" cy="289522"/>
      </dsp:txXfrm>
    </dsp:sp>
    <dsp:sp modelId="{ADD6771F-F454-4C66-8EC6-BF7C59F3E808}">
      <dsp:nvSpPr>
        <dsp:cNvPr id="0" name=""/>
        <dsp:cNvSpPr/>
      </dsp:nvSpPr>
      <dsp:spPr>
        <a:xfrm>
          <a:off x="0" y="321456"/>
          <a:ext cx="5036743" cy="17252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917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Innovation and creativity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Continuous learning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Collaboration and teamwork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Flexibility and adaptability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Customer-focused mindset </a:t>
          </a: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GB" sz="1000" i="1" kern="1200" dirty="0"/>
            <a:t>(Cameron and Quinn, 2011; Schein and Schein, 2017)</a:t>
          </a:r>
          <a:endParaRPr lang="en-GB" sz="1000" kern="1200" dirty="0"/>
        </a:p>
      </dsp:txBody>
      <dsp:txXfrm>
        <a:off x="0" y="321456"/>
        <a:ext cx="5036743" cy="1725215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E7697F-162C-4FA5-B47F-A10787E83CB7}">
      <dsp:nvSpPr>
        <dsp:cNvPr id="0" name=""/>
        <dsp:cNvSpPr/>
      </dsp:nvSpPr>
      <dsp:spPr>
        <a:xfrm>
          <a:off x="0" y="11202"/>
          <a:ext cx="5036743" cy="38311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Why It Suits Cloud Cubes</a:t>
          </a:r>
          <a:endParaRPr lang="en-GB" sz="2000" kern="1200" dirty="0"/>
        </a:p>
      </dsp:txBody>
      <dsp:txXfrm>
        <a:off x="18702" y="29904"/>
        <a:ext cx="4999339" cy="345706"/>
      </dsp:txXfrm>
    </dsp:sp>
    <dsp:sp modelId="{12671F50-A080-4BA2-BE9A-0CF3C24A1BE6}">
      <dsp:nvSpPr>
        <dsp:cNvPr id="0" name=""/>
        <dsp:cNvSpPr/>
      </dsp:nvSpPr>
      <dsp:spPr>
        <a:xfrm>
          <a:off x="0" y="442807"/>
          <a:ext cx="5036743" cy="1689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917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Encourages innovative software solutions.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Supports changing client requirements.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Promotes experimentation and continuous improvement.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Helps attract and retain skilled developers. </a:t>
          </a: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GB" sz="1000" i="1" kern="1200" dirty="0"/>
            <a:t>(Schein and Schein, 2017; Cameron and Quinn, 2011)</a:t>
          </a:r>
          <a:endParaRPr lang="en-GB" sz="1000" kern="1200" dirty="0"/>
        </a:p>
      </dsp:txBody>
      <dsp:txXfrm>
        <a:off x="0" y="442807"/>
        <a:ext cx="5036743" cy="1689120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DE0299-9EFE-4EC8-8484-6BB3917D887C}">
      <dsp:nvSpPr>
        <dsp:cNvPr id="0" name=""/>
        <dsp:cNvSpPr/>
      </dsp:nvSpPr>
      <dsp:spPr>
        <a:xfrm>
          <a:off x="0" y="0"/>
          <a:ext cx="5525466" cy="30262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Cloud Cubes Adhocracy Culture</a:t>
          </a:r>
        </a:p>
      </dsp:txBody>
      <dsp:txXfrm>
        <a:off x="14773" y="14773"/>
        <a:ext cx="5495920" cy="273077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8CBF0A-E874-47AC-918E-CDC60852AB37}">
      <dsp:nvSpPr>
        <dsp:cNvPr id="0" name=""/>
        <dsp:cNvSpPr/>
      </dsp:nvSpPr>
      <dsp:spPr>
        <a:xfrm>
          <a:off x="0" y="241"/>
          <a:ext cx="11660062" cy="58429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i="1" kern="1200" dirty="0">
              <a:solidFill>
                <a:schemeClr val="bg1">
                  <a:lumMod val="95000"/>
                  <a:lumOff val="5000"/>
                </a:schemeClr>
              </a:solidFill>
            </a:rPr>
            <a:t>Although an adhocracy culture encourages innovation and flexibility, it requires strong leadership to maintain direction and coordination as Cloud Cubes grows (Cameron and Quinn, 2011; Schein and Schein, 2017).</a:t>
          </a:r>
        </a:p>
      </dsp:txBody>
      <dsp:txXfrm>
        <a:off x="28523" y="28764"/>
        <a:ext cx="11603016" cy="527245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E02B88-B963-4FDC-9F10-4A7716E668BE}">
      <dsp:nvSpPr>
        <dsp:cNvPr id="0" name=""/>
        <dsp:cNvSpPr/>
      </dsp:nvSpPr>
      <dsp:spPr>
        <a:xfrm>
          <a:off x="0" y="8076"/>
          <a:ext cx="11790219" cy="6364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i="1" kern="1200" dirty="0">
              <a:solidFill>
                <a:schemeClr val="bg1">
                  <a:lumMod val="95000"/>
                  <a:lumOff val="5000"/>
                </a:schemeClr>
              </a:solidFill>
            </a:rPr>
            <a:t>When organisational structure and culture are aligned, they can improve communication, innovation and efficiency, leading to stronger organisational performance (Buchanan and Huczynski, 2023; Schein and Schein, 2017).</a:t>
          </a:r>
        </a:p>
      </dsp:txBody>
      <dsp:txXfrm>
        <a:off x="31070" y="39146"/>
        <a:ext cx="11728079" cy="5743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20643983-7A7A-4001-98B6-18861A30CB4D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94073808-3371-43C5-A34F-995DF1B7F0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5764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3983-7A7A-4001-98B6-18861A30CB4D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73808-3371-43C5-A34F-995DF1B7F0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4732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3983-7A7A-4001-98B6-18861A30CB4D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73808-3371-43C5-A34F-995DF1B7F0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3872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3983-7A7A-4001-98B6-18861A30CB4D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73808-3371-43C5-A34F-995DF1B7F0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08337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3983-7A7A-4001-98B6-18861A30CB4D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73808-3371-43C5-A34F-995DF1B7F0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75128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3983-7A7A-4001-98B6-18861A30CB4D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73808-3371-43C5-A34F-995DF1B7F0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30225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3983-7A7A-4001-98B6-18861A30CB4D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73808-3371-43C5-A34F-995DF1B7F0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3924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3983-7A7A-4001-98B6-18861A30CB4D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73808-3371-43C5-A34F-995DF1B7F0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65015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3983-7A7A-4001-98B6-18861A30CB4D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73808-3371-43C5-A34F-995DF1B7F0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8827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3983-7A7A-4001-98B6-18861A30CB4D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73808-3371-43C5-A34F-995DF1B7F0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60375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3983-7A7A-4001-98B6-18861A30CB4D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73808-3371-43C5-A34F-995DF1B7F0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586724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3983-7A7A-4001-98B6-18861A30CB4D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73808-3371-43C5-A34F-995DF1B7F0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40376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3983-7A7A-4001-98B6-18861A30CB4D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73808-3371-43C5-A34F-995DF1B7F0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468378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3983-7A7A-4001-98B6-18861A30CB4D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73808-3371-43C5-A34F-995DF1B7F0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5085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3983-7A7A-4001-98B6-18861A30CB4D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73808-3371-43C5-A34F-995DF1B7F0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59190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3983-7A7A-4001-98B6-18861A30CB4D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73808-3371-43C5-A34F-995DF1B7F0D8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687979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3983-7A7A-4001-98B6-18861A30CB4D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73808-3371-43C5-A34F-995DF1B7F0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794500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0643983-7A7A-4001-98B6-18861A30CB4D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4073808-3371-43C5-A34F-995DF1B7F0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66932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diagramLayout" Target="../diagrams/layout4.xml"/><Relationship Id="rId18" Type="http://schemas.openxmlformats.org/officeDocument/2006/relationships/diagramLayout" Target="../diagrams/layout5.xml"/><Relationship Id="rId26" Type="http://schemas.microsoft.com/office/2007/relationships/diagramDrawing" Target="../diagrams/drawing6.xml"/><Relationship Id="rId3" Type="http://schemas.openxmlformats.org/officeDocument/2006/relationships/diagramLayout" Target="../diagrams/layout2.xml"/><Relationship Id="rId21" Type="http://schemas.microsoft.com/office/2007/relationships/diagramDrawing" Target="../diagrams/drawing5.xml"/><Relationship Id="rId7" Type="http://schemas.openxmlformats.org/officeDocument/2006/relationships/diagramData" Target="../diagrams/data3.xml"/><Relationship Id="rId12" Type="http://schemas.openxmlformats.org/officeDocument/2006/relationships/diagramData" Target="../diagrams/data4.xml"/><Relationship Id="rId17" Type="http://schemas.openxmlformats.org/officeDocument/2006/relationships/diagramData" Target="../diagrams/data5.xml"/><Relationship Id="rId25" Type="http://schemas.openxmlformats.org/officeDocument/2006/relationships/diagramColors" Target="../diagrams/colors6.xml"/><Relationship Id="rId2" Type="http://schemas.openxmlformats.org/officeDocument/2006/relationships/diagramData" Target="../diagrams/data2.xml"/><Relationship Id="rId16" Type="http://schemas.microsoft.com/office/2007/relationships/diagramDrawing" Target="../diagrams/drawing4.xml"/><Relationship Id="rId20" Type="http://schemas.openxmlformats.org/officeDocument/2006/relationships/diagramColors" Target="../diagrams/colors5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24" Type="http://schemas.openxmlformats.org/officeDocument/2006/relationships/diagramQuickStyle" Target="../diagrams/quickStyle6.xml"/><Relationship Id="rId5" Type="http://schemas.openxmlformats.org/officeDocument/2006/relationships/diagramColors" Target="../diagrams/colors2.xml"/><Relationship Id="rId15" Type="http://schemas.openxmlformats.org/officeDocument/2006/relationships/diagramColors" Target="../diagrams/colors4.xml"/><Relationship Id="rId23" Type="http://schemas.openxmlformats.org/officeDocument/2006/relationships/diagramLayout" Target="../diagrams/layout6.xml"/><Relationship Id="rId10" Type="http://schemas.openxmlformats.org/officeDocument/2006/relationships/diagramColors" Target="../diagrams/colors3.xml"/><Relationship Id="rId19" Type="http://schemas.openxmlformats.org/officeDocument/2006/relationships/diagramQuickStyle" Target="../diagrams/quickStyle5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diagramQuickStyle" Target="../diagrams/quickStyle4.xml"/><Relationship Id="rId22" Type="http://schemas.openxmlformats.org/officeDocument/2006/relationships/diagramData" Target="../diagrams/data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13" Type="http://schemas.openxmlformats.org/officeDocument/2006/relationships/diagramLayout" Target="../diagrams/layout9.xml"/><Relationship Id="rId18" Type="http://schemas.openxmlformats.org/officeDocument/2006/relationships/diagramLayout" Target="../diagrams/layout10.xml"/><Relationship Id="rId26" Type="http://schemas.microsoft.com/office/2007/relationships/diagramDrawing" Target="../diagrams/drawing11.xml"/><Relationship Id="rId3" Type="http://schemas.openxmlformats.org/officeDocument/2006/relationships/diagramLayout" Target="../diagrams/layout7.xml"/><Relationship Id="rId21" Type="http://schemas.microsoft.com/office/2007/relationships/diagramDrawing" Target="../diagrams/drawing10.xml"/><Relationship Id="rId7" Type="http://schemas.openxmlformats.org/officeDocument/2006/relationships/diagramData" Target="../diagrams/data8.xml"/><Relationship Id="rId12" Type="http://schemas.openxmlformats.org/officeDocument/2006/relationships/diagramData" Target="../diagrams/data9.xml"/><Relationship Id="rId17" Type="http://schemas.openxmlformats.org/officeDocument/2006/relationships/diagramData" Target="../diagrams/data10.xml"/><Relationship Id="rId25" Type="http://schemas.openxmlformats.org/officeDocument/2006/relationships/diagramColors" Target="../diagrams/colors11.xml"/><Relationship Id="rId2" Type="http://schemas.openxmlformats.org/officeDocument/2006/relationships/diagramData" Target="../diagrams/data7.xml"/><Relationship Id="rId16" Type="http://schemas.microsoft.com/office/2007/relationships/diagramDrawing" Target="../diagrams/drawing9.xml"/><Relationship Id="rId20" Type="http://schemas.openxmlformats.org/officeDocument/2006/relationships/diagramColors" Target="../diagrams/colors10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7.xml"/><Relationship Id="rId11" Type="http://schemas.microsoft.com/office/2007/relationships/diagramDrawing" Target="../diagrams/drawing8.xml"/><Relationship Id="rId24" Type="http://schemas.openxmlformats.org/officeDocument/2006/relationships/diagramQuickStyle" Target="../diagrams/quickStyle11.xml"/><Relationship Id="rId5" Type="http://schemas.openxmlformats.org/officeDocument/2006/relationships/diagramColors" Target="../diagrams/colors7.xml"/><Relationship Id="rId15" Type="http://schemas.openxmlformats.org/officeDocument/2006/relationships/diagramColors" Target="../diagrams/colors9.xml"/><Relationship Id="rId23" Type="http://schemas.openxmlformats.org/officeDocument/2006/relationships/diagramLayout" Target="../diagrams/layout11.xml"/><Relationship Id="rId10" Type="http://schemas.openxmlformats.org/officeDocument/2006/relationships/diagramColors" Target="../diagrams/colors8.xml"/><Relationship Id="rId19" Type="http://schemas.openxmlformats.org/officeDocument/2006/relationships/diagramQuickStyle" Target="../diagrams/quickStyle10.xml"/><Relationship Id="rId4" Type="http://schemas.openxmlformats.org/officeDocument/2006/relationships/diagramQuickStyle" Target="../diagrams/quickStyle7.xml"/><Relationship Id="rId9" Type="http://schemas.openxmlformats.org/officeDocument/2006/relationships/diagramQuickStyle" Target="../diagrams/quickStyle8.xml"/><Relationship Id="rId14" Type="http://schemas.openxmlformats.org/officeDocument/2006/relationships/diagramQuickStyle" Target="../diagrams/quickStyle9.xml"/><Relationship Id="rId22" Type="http://schemas.openxmlformats.org/officeDocument/2006/relationships/diagramData" Target="../diagrams/data1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3.xml"/><Relationship Id="rId13" Type="http://schemas.openxmlformats.org/officeDocument/2006/relationships/diagramLayout" Target="../diagrams/layout14.xml"/><Relationship Id="rId18" Type="http://schemas.openxmlformats.org/officeDocument/2006/relationships/diagramLayout" Target="../diagrams/layout15.xml"/><Relationship Id="rId26" Type="http://schemas.openxmlformats.org/officeDocument/2006/relationships/diagramColors" Target="../diagrams/colors16.xml"/><Relationship Id="rId3" Type="http://schemas.openxmlformats.org/officeDocument/2006/relationships/diagramLayout" Target="../diagrams/layout12.xml"/><Relationship Id="rId21" Type="http://schemas.microsoft.com/office/2007/relationships/diagramDrawing" Target="../diagrams/drawing15.xml"/><Relationship Id="rId7" Type="http://schemas.openxmlformats.org/officeDocument/2006/relationships/diagramData" Target="../diagrams/data13.xml"/><Relationship Id="rId12" Type="http://schemas.openxmlformats.org/officeDocument/2006/relationships/diagramData" Target="../diagrams/data14.xml"/><Relationship Id="rId17" Type="http://schemas.openxmlformats.org/officeDocument/2006/relationships/diagramData" Target="../diagrams/data15.xml"/><Relationship Id="rId25" Type="http://schemas.openxmlformats.org/officeDocument/2006/relationships/diagramQuickStyle" Target="../diagrams/quickStyle16.xml"/><Relationship Id="rId2" Type="http://schemas.openxmlformats.org/officeDocument/2006/relationships/diagramData" Target="../diagrams/data12.xml"/><Relationship Id="rId16" Type="http://schemas.microsoft.com/office/2007/relationships/diagramDrawing" Target="../diagrams/drawing14.xml"/><Relationship Id="rId20" Type="http://schemas.openxmlformats.org/officeDocument/2006/relationships/diagramColors" Target="../diagrams/colors15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2.xml"/><Relationship Id="rId11" Type="http://schemas.microsoft.com/office/2007/relationships/diagramDrawing" Target="../diagrams/drawing13.xml"/><Relationship Id="rId24" Type="http://schemas.openxmlformats.org/officeDocument/2006/relationships/diagramLayout" Target="../diagrams/layout16.xml"/><Relationship Id="rId5" Type="http://schemas.openxmlformats.org/officeDocument/2006/relationships/diagramColors" Target="../diagrams/colors12.xml"/><Relationship Id="rId15" Type="http://schemas.openxmlformats.org/officeDocument/2006/relationships/diagramColors" Target="../diagrams/colors14.xml"/><Relationship Id="rId23" Type="http://schemas.openxmlformats.org/officeDocument/2006/relationships/diagramData" Target="../diagrams/data16.xml"/><Relationship Id="rId10" Type="http://schemas.openxmlformats.org/officeDocument/2006/relationships/diagramColors" Target="../diagrams/colors13.xml"/><Relationship Id="rId19" Type="http://schemas.openxmlformats.org/officeDocument/2006/relationships/diagramQuickStyle" Target="../diagrams/quickStyle15.xml"/><Relationship Id="rId4" Type="http://schemas.openxmlformats.org/officeDocument/2006/relationships/diagramQuickStyle" Target="../diagrams/quickStyle12.xml"/><Relationship Id="rId9" Type="http://schemas.openxmlformats.org/officeDocument/2006/relationships/diagramQuickStyle" Target="../diagrams/quickStyle13.xml"/><Relationship Id="rId14" Type="http://schemas.openxmlformats.org/officeDocument/2006/relationships/diagramQuickStyle" Target="../diagrams/quickStyle14.xml"/><Relationship Id="rId22" Type="http://schemas.openxmlformats.org/officeDocument/2006/relationships/image" Target="../media/image7.png"/><Relationship Id="rId27" Type="http://schemas.microsoft.com/office/2007/relationships/diagramDrawing" Target="../diagrams/drawing1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8.xml"/><Relationship Id="rId13" Type="http://schemas.openxmlformats.org/officeDocument/2006/relationships/diagramLayout" Target="../diagrams/layout19.xml"/><Relationship Id="rId18" Type="http://schemas.openxmlformats.org/officeDocument/2006/relationships/diagramLayout" Target="../diagrams/layout20.xml"/><Relationship Id="rId26" Type="http://schemas.microsoft.com/office/2007/relationships/diagramDrawing" Target="../diagrams/drawing21.xml"/><Relationship Id="rId3" Type="http://schemas.openxmlformats.org/officeDocument/2006/relationships/diagramLayout" Target="../diagrams/layout17.xml"/><Relationship Id="rId21" Type="http://schemas.microsoft.com/office/2007/relationships/diagramDrawing" Target="../diagrams/drawing20.xml"/><Relationship Id="rId7" Type="http://schemas.openxmlformats.org/officeDocument/2006/relationships/diagramData" Target="../diagrams/data18.xml"/><Relationship Id="rId12" Type="http://schemas.openxmlformats.org/officeDocument/2006/relationships/diagramData" Target="../diagrams/data19.xml"/><Relationship Id="rId17" Type="http://schemas.openxmlformats.org/officeDocument/2006/relationships/diagramData" Target="../diagrams/data20.xml"/><Relationship Id="rId25" Type="http://schemas.openxmlformats.org/officeDocument/2006/relationships/diagramColors" Target="../diagrams/colors21.xml"/><Relationship Id="rId2" Type="http://schemas.openxmlformats.org/officeDocument/2006/relationships/diagramData" Target="../diagrams/data17.xml"/><Relationship Id="rId16" Type="http://schemas.microsoft.com/office/2007/relationships/diagramDrawing" Target="../diagrams/drawing19.xml"/><Relationship Id="rId20" Type="http://schemas.openxmlformats.org/officeDocument/2006/relationships/diagramColors" Target="../diagrams/colors20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7.xml"/><Relationship Id="rId11" Type="http://schemas.microsoft.com/office/2007/relationships/diagramDrawing" Target="../diagrams/drawing18.xml"/><Relationship Id="rId24" Type="http://schemas.openxmlformats.org/officeDocument/2006/relationships/diagramQuickStyle" Target="../diagrams/quickStyle21.xml"/><Relationship Id="rId5" Type="http://schemas.openxmlformats.org/officeDocument/2006/relationships/diagramColors" Target="../diagrams/colors17.xml"/><Relationship Id="rId15" Type="http://schemas.openxmlformats.org/officeDocument/2006/relationships/diagramColors" Target="../diagrams/colors19.xml"/><Relationship Id="rId23" Type="http://schemas.openxmlformats.org/officeDocument/2006/relationships/diagramLayout" Target="../diagrams/layout21.xml"/><Relationship Id="rId10" Type="http://schemas.openxmlformats.org/officeDocument/2006/relationships/diagramColors" Target="../diagrams/colors18.xml"/><Relationship Id="rId19" Type="http://schemas.openxmlformats.org/officeDocument/2006/relationships/diagramQuickStyle" Target="../diagrams/quickStyle20.xml"/><Relationship Id="rId4" Type="http://schemas.openxmlformats.org/officeDocument/2006/relationships/diagramQuickStyle" Target="../diagrams/quickStyle17.xml"/><Relationship Id="rId9" Type="http://schemas.openxmlformats.org/officeDocument/2006/relationships/diagramQuickStyle" Target="../diagrams/quickStyle18.xml"/><Relationship Id="rId14" Type="http://schemas.openxmlformats.org/officeDocument/2006/relationships/diagramQuickStyle" Target="../diagrams/quickStyle19.xml"/><Relationship Id="rId22" Type="http://schemas.openxmlformats.org/officeDocument/2006/relationships/diagramData" Target="../diagrams/data2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3.xml"/><Relationship Id="rId13" Type="http://schemas.openxmlformats.org/officeDocument/2006/relationships/diagramLayout" Target="../diagrams/layout24.xml"/><Relationship Id="rId18" Type="http://schemas.openxmlformats.org/officeDocument/2006/relationships/diagramLayout" Target="../diagrams/layout25.xml"/><Relationship Id="rId3" Type="http://schemas.openxmlformats.org/officeDocument/2006/relationships/diagramLayout" Target="../diagrams/layout22.xml"/><Relationship Id="rId21" Type="http://schemas.microsoft.com/office/2007/relationships/diagramDrawing" Target="../diagrams/drawing25.xml"/><Relationship Id="rId7" Type="http://schemas.openxmlformats.org/officeDocument/2006/relationships/diagramData" Target="../diagrams/data23.xml"/><Relationship Id="rId12" Type="http://schemas.openxmlformats.org/officeDocument/2006/relationships/diagramData" Target="../diagrams/data24.xml"/><Relationship Id="rId17" Type="http://schemas.openxmlformats.org/officeDocument/2006/relationships/diagramData" Target="../diagrams/data25.xml"/><Relationship Id="rId2" Type="http://schemas.openxmlformats.org/officeDocument/2006/relationships/diagramData" Target="../diagrams/data22.xml"/><Relationship Id="rId16" Type="http://schemas.microsoft.com/office/2007/relationships/diagramDrawing" Target="../diagrams/drawing24.xml"/><Relationship Id="rId20" Type="http://schemas.openxmlformats.org/officeDocument/2006/relationships/diagramColors" Target="../diagrams/colors25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2.xml"/><Relationship Id="rId11" Type="http://schemas.microsoft.com/office/2007/relationships/diagramDrawing" Target="../diagrams/drawing23.xml"/><Relationship Id="rId5" Type="http://schemas.openxmlformats.org/officeDocument/2006/relationships/diagramColors" Target="../diagrams/colors22.xml"/><Relationship Id="rId15" Type="http://schemas.openxmlformats.org/officeDocument/2006/relationships/diagramColors" Target="../diagrams/colors24.xml"/><Relationship Id="rId10" Type="http://schemas.openxmlformats.org/officeDocument/2006/relationships/diagramColors" Target="../diagrams/colors23.xml"/><Relationship Id="rId19" Type="http://schemas.openxmlformats.org/officeDocument/2006/relationships/diagramQuickStyle" Target="../diagrams/quickStyle25.xml"/><Relationship Id="rId4" Type="http://schemas.openxmlformats.org/officeDocument/2006/relationships/diagramQuickStyle" Target="../diagrams/quickStyle22.xml"/><Relationship Id="rId9" Type="http://schemas.openxmlformats.org/officeDocument/2006/relationships/diagramQuickStyle" Target="../diagrams/quickStyle23.xml"/><Relationship Id="rId14" Type="http://schemas.openxmlformats.org/officeDocument/2006/relationships/diagramQuickStyle" Target="../diagrams/quickStyle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6.xml"/><Relationship Id="rId2" Type="http://schemas.openxmlformats.org/officeDocument/2006/relationships/diagramData" Target="../diagrams/data26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6.xml"/><Relationship Id="rId5" Type="http://schemas.openxmlformats.org/officeDocument/2006/relationships/diagramColors" Target="../diagrams/colors26.xml"/><Relationship Id="rId4" Type="http://schemas.openxmlformats.org/officeDocument/2006/relationships/diagramQuickStyle" Target="../diagrams/quickStyle2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lasticWrap/>
                    </a14:imgEffect>
                  </a14:imgLayer>
                </a14:imgProps>
              </a:ext>
            </a:extLst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4EDEEC-6ED1-1F46-4AF5-53E082E4DD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11126"/>
            <a:ext cx="9144000" cy="2207383"/>
          </a:xfrm>
        </p:spPr>
        <p:txBody>
          <a:bodyPr>
            <a:noAutofit/>
          </a:bodyPr>
          <a:lstStyle/>
          <a:p>
            <a:r>
              <a:rPr lang="en-GB" b="1" dirty="0">
                <a:latin typeface="Segoe UI" panose="020B0502040204020203" pitchFamily="34" charset="0"/>
                <a:cs typeface="Segoe UI" panose="020B0502040204020203" pitchFamily="34" charset="0"/>
              </a:rPr>
              <a:t>Understanding Organisational Structure and Culture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3EF22A-368F-B8BC-EAB0-023A764915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30567" y="2840182"/>
            <a:ext cx="8930866" cy="3463636"/>
          </a:xfrm>
        </p:spPr>
        <p:txBody>
          <a:bodyPr>
            <a:noAutofit/>
          </a:bodyPr>
          <a:lstStyle/>
          <a:p>
            <a:pPr algn="l"/>
            <a:r>
              <a:rPr lang="en-GB" sz="1600" b="1" dirty="0">
                <a:latin typeface="Segoe UI" panose="020B0502040204020203" pitchFamily="34" charset="0"/>
                <a:cs typeface="Segoe UI" panose="020B0502040204020203" pitchFamily="34" charset="0"/>
              </a:rPr>
              <a:t>Module: </a:t>
            </a:r>
            <a:r>
              <a:rPr lang="en-GB" sz="1600" dirty="0">
                <a:latin typeface="Segoe UI" panose="020B0502040204020203" pitchFamily="34" charset="0"/>
                <a:cs typeface="Segoe UI" panose="020B0502040204020203" pitchFamily="34" charset="0"/>
              </a:rPr>
              <a:t>Understanding Organisational Structure and Culture</a:t>
            </a:r>
          </a:p>
          <a:p>
            <a:pPr algn="l"/>
            <a:r>
              <a:rPr lang="en-GB" sz="1600" b="1" dirty="0">
                <a:latin typeface="Segoe UI" panose="020B0502040204020203" pitchFamily="34" charset="0"/>
                <a:cs typeface="Segoe UI" panose="020B0502040204020203" pitchFamily="34" charset="0"/>
              </a:rPr>
              <a:t>Module code: </a:t>
            </a:r>
            <a:r>
              <a:rPr lang="en-GB" sz="1600" dirty="0">
                <a:latin typeface="Segoe UI" panose="020B0502040204020203" pitchFamily="34" charset="0"/>
                <a:cs typeface="Segoe UI" panose="020B0502040204020203" pitchFamily="34" charset="0"/>
              </a:rPr>
              <a:t>(LCBB4009)</a:t>
            </a:r>
            <a:endParaRPr lang="en-GB" sz="1600" b="1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l"/>
            <a:r>
              <a:rPr lang="en-GB" sz="1600" b="1" dirty="0">
                <a:latin typeface="Segoe UI" panose="020B0502040204020203" pitchFamily="34" charset="0"/>
                <a:cs typeface="Segoe UI" panose="020B0502040204020203" pitchFamily="34" charset="0"/>
              </a:rPr>
              <a:t>Component 1: </a:t>
            </a:r>
            <a:r>
              <a:rPr lang="en-GB" sz="1600" dirty="0">
                <a:latin typeface="Segoe UI" panose="020B0502040204020203" pitchFamily="34" charset="0"/>
                <a:cs typeface="Segoe UI" panose="020B0502040204020203" pitchFamily="34" charset="0"/>
              </a:rPr>
              <a:t>Individual Presentation</a:t>
            </a:r>
            <a:br>
              <a:rPr lang="en-GB" sz="1600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br>
              <a:rPr lang="en-GB" sz="1600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en-GB" sz="1600" b="1" dirty="0">
                <a:latin typeface="Segoe UI" panose="020B0502040204020203" pitchFamily="34" charset="0"/>
                <a:cs typeface="Segoe UI" panose="020B0502040204020203" pitchFamily="34" charset="0"/>
              </a:rPr>
              <a:t>Title: </a:t>
            </a:r>
            <a:r>
              <a:rPr lang="en-GB" sz="1600" dirty="0">
                <a:latin typeface="Segoe UI" panose="020B0502040204020203" pitchFamily="34" charset="0"/>
                <a:cs typeface="Segoe UI" panose="020B0502040204020203" pitchFamily="34" charset="0"/>
              </a:rPr>
              <a:t>Organisational Structure and Culture in a Growing Software Development Studio: The Case of Cloud Cubes</a:t>
            </a:r>
          </a:p>
          <a:p>
            <a:pPr algn="l"/>
            <a:r>
              <a:rPr lang="en-GB" sz="1600" b="1" dirty="0">
                <a:latin typeface="Segoe UI" panose="020B0502040204020203" pitchFamily="34" charset="0"/>
                <a:cs typeface="Segoe UI" panose="020B0502040204020203" pitchFamily="34" charset="0"/>
              </a:rPr>
              <a:t>Lecturer: </a:t>
            </a:r>
            <a:r>
              <a:rPr lang="en-GB" sz="1600" dirty="0">
                <a:latin typeface="Segoe UI" panose="020B0502040204020203" pitchFamily="34" charset="0"/>
                <a:cs typeface="Segoe UI" panose="020B0502040204020203" pitchFamily="34" charset="0"/>
              </a:rPr>
              <a:t>Dr Aso Abdullah</a:t>
            </a:r>
          </a:p>
          <a:p>
            <a:pPr algn="l"/>
            <a:endParaRPr lang="en-GB" sz="1600" b="1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r"/>
            <a:r>
              <a:rPr lang="en-GB" sz="1600" b="1" dirty="0">
                <a:latin typeface="Segoe UI" panose="020B0502040204020203" pitchFamily="34" charset="0"/>
                <a:cs typeface="Segoe UI" panose="020B0502040204020203" pitchFamily="34" charset="0"/>
              </a:rPr>
              <a:t>Student: </a:t>
            </a:r>
            <a:r>
              <a:rPr lang="en-GB" sz="1600" dirty="0">
                <a:latin typeface="Segoe UI" panose="020B0502040204020203" pitchFamily="34" charset="0"/>
                <a:cs typeface="Segoe UI" panose="020B0502040204020203" pitchFamily="34" charset="0"/>
              </a:rPr>
              <a:t>Taher Mahmood</a:t>
            </a:r>
            <a:br>
              <a:rPr lang="en-GB" sz="1600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en-GB" sz="1600" b="1" dirty="0">
                <a:latin typeface="Segoe UI" panose="020B0502040204020203" pitchFamily="34" charset="0"/>
                <a:cs typeface="Segoe UI" panose="020B0502040204020203" pitchFamily="34" charset="0"/>
              </a:rPr>
              <a:t>Student Number: </a:t>
            </a:r>
            <a:r>
              <a:rPr lang="en-GB" sz="1600" dirty="0">
                <a:latin typeface="Segoe UI" panose="020B0502040204020203" pitchFamily="34" charset="0"/>
                <a:cs typeface="Segoe UI" panose="020B0502040204020203" pitchFamily="34" charset="0"/>
              </a:rPr>
              <a:t>2427065</a:t>
            </a:r>
          </a:p>
          <a:p>
            <a:pPr algn="r"/>
            <a:r>
              <a:rPr lang="en-GB" sz="1600" b="1" dirty="0">
                <a:latin typeface="Segoe UI" panose="020B0502040204020203" pitchFamily="34" charset="0"/>
                <a:cs typeface="Segoe UI" panose="020B0502040204020203" pitchFamily="34" charset="0"/>
              </a:rPr>
              <a:t>Submission Date: </a:t>
            </a:r>
            <a:r>
              <a:rPr lang="en-GB" sz="1600" dirty="0">
                <a:latin typeface="Segoe UI" panose="020B0502040204020203" pitchFamily="34" charset="0"/>
                <a:cs typeface="Segoe UI" panose="020B0502040204020203" pitchFamily="34" charset="0"/>
              </a:rPr>
              <a:t>21 June 2026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3BA9536-1960-2150-4453-4ADD064BA867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70000"/>
          </a:blip>
          <a:stretch/>
        </p:blipFill>
        <p:spPr>
          <a:xfrm>
            <a:off x="0" y="0"/>
            <a:ext cx="1760413" cy="173704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31AEBAA-86CE-977A-032C-CFDA4172EB3B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70000"/>
          </a:blip>
          <a:stretch>
            <a:fillRect/>
          </a:stretch>
        </p:blipFill>
        <p:spPr>
          <a:xfrm>
            <a:off x="10430103" y="0"/>
            <a:ext cx="1761897" cy="1737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6903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>
            <a:extLst>
              <a:ext uri="{FF2B5EF4-FFF2-40B4-BE49-F238E27FC236}">
                <a16:creationId xmlns:a16="http://schemas.microsoft.com/office/drawing/2014/main" id="{42476583-CC33-45CE-B51B-215B5673CD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73D2D00-465B-AB6E-4052-E4078A87E3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5" cy="96981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>
                <a:latin typeface="Segoe UI" panose="020B0502040204020203" pitchFamily="34" charset="0"/>
                <a:cs typeface="Segoe UI" panose="020B0502040204020203" pitchFamily="34" charset="0"/>
              </a:rPr>
              <a:t>Presentation Overview</a:t>
            </a: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FD76B342-5718-6410-0534-BE6814E489D0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1164097"/>
              </p:ext>
            </p:extLst>
          </p:nvPr>
        </p:nvGraphicFramePr>
        <p:xfrm>
          <a:off x="685800" y="1850066"/>
          <a:ext cx="9358745" cy="43983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8775770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7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2509" y="62182"/>
            <a:ext cx="11573208" cy="796650"/>
          </a:xfrm>
        </p:spPr>
        <p:txBody>
          <a:bodyPr anchor="ctr">
            <a:normAutofit/>
          </a:bodyPr>
          <a:lstStyle/>
          <a:p>
            <a:pPr algn="ctr"/>
            <a:r>
              <a:rPr lang="en-GB" b="1" dirty="0">
                <a:latin typeface="Segoe UI" panose="020B0502040204020203" pitchFamily="34" charset="0"/>
                <a:cs typeface="Segoe UI" panose="020B0502040204020203" pitchFamily="34" charset="0"/>
              </a:rPr>
              <a:t>What is Organisational Structure?</a:t>
            </a:r>
          </a:p>
        </p:txBody>
      </p:sp>
      <p:graphicFrame>
        <p:nvGraphicFramePr>
          <p:cNvPr id="14" name="Content Placeholder 13">
            <a:extLst>
              <a:ext uri="{FF2B5EF4-FFF2-40B4-BE49-F238E27FC236}">
                <a16:creationId xmlns:a16="http://schemas.microsoft.com/office/drawing/2014/main" id="{DE6D26DB-9A5E-A23C-4EF1-674E678C0FBB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792332791"/>
              </p:ext>
            </p:extLst>
          </p:nvPr>
        </p:nvGraphicFramePr>
        <p:xfrm>
          <a:off x="332510" y="1087582"/>
          <a:ext cx="5839690" cy="30410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3" name="Diagram 12">
            <a:extLst>
              <a:ext uri="{FF2B5EF4-FFF2-40B4-BE49-F238E27FC236}">
                <a16:creationId xmlns:a16="http://schemas.microsoft.com/office/drawing/2014/main" id="{6C572736-1EC9-6596-5E89-61ABC907E9A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74717979"/>
              </p:ext>
            </p:extLst>
          </p:nvPr>
        </p:nvGraphicFramePr>
        <p:xfrm>
          <a:off x="6664036" y="1087581"/>
          <a:ext cx="5241681" cy="17576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5" name="Diagram 14">
            <a:extLst>
              <a:ext uri="{FF2B5EF4-FFF2-40B4-BE49-F238E27FC236}">
                <a16:creationId xmlns:a16="http://schemas.microsoft.com/office/drawing/2014/main" id="{A2A78C69-F39A-2682-4EEF-53E1CAEC30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01432044"/>
              </p:ext>
            </p:extLst>
          </p:nvPr>
        </p:nvGraphicFramePr>
        <p:xfrm>
          <a:off x="332509" y="4224327"/>
          <a:ext cx="5839691" cy="17968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pSp>
        <p:nvGrpSpPr>
          <p:cNvPr id="18" name="Group 17">
            <a:extLst>
              <a:ext uri="{FF2B5EF4-FFF2-40B4-BE49-F238E27FC236}">
                <a16:creationId xmlns:a16="http://schemas.microsoft.com/office/drawing/2014/main" id="{2F74A940-DCC0-C6A1-90DB-4F3F66B9491E}"/>
              </a:ext>
            </a:extLst>
          </p:cNvPr>
          <p:cNvGrpSpPr/>
          <p:nvPr/>
        </p:nvGrpSpPr>
        <p:grpSpPr>
          <a:xfrm>
            <a:off x="6664036" y="3007118"/>
            <a:ext cx="5241681" cy="2943042"/>
            <a:chOff x="6317670" y="3007118"/>
            <a:chExt cx="5659583" cy="2943042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8923A78-D64E-4F49-587D-774C6EA3317E}"/>
                </a:ext>
              </a:extLst>
            </p:cNvPr>
            <p:cNvSpPr/>
            <p:nvPr/>
          </p:nvSpPr>
          <p:spPr>
            <a:xfrm>
              <a:off x="6317672" y="3349582"/>
              <a:ext cx="5659581" cy="2362595"/>
            </a:xfrm>
            <a:prstGeom prst="rect">
              <a:avLst/>
            </a:prstGeom>
            <a:noFill/>
            <a:ln w="9525" cap="flat" cmpd="sng" algn="ctr">
              <a:solidFill>
                <a:schemeClr val="tx1">
                  <a:lumMod val="95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rtlCol="0" anchor="ctr"/>
            <a:lstStyle/>
            <a:p>
              <a:pPr algn="ctr"/>
              <a:endParaRPr lang="en-GB"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graphicFrame>
          <p:nvGraphicFramePr>
            <p:cNvPr id="16" name="Diagram 15">
              <a:extLst>
                <a:ext uri="{FF2B5EF4-FFF2-40B4-BE49-F238E27FC236}">
                  <a16:creationId xmlns:a16="http://schemas.microsoft.com/office/drawing/2014/main" id="{8D0E1314-08FA-0E55-0FCB-CFCEE3329E5E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519659999"/>
                </p:ext>
              </p:extLst>
            </p:nvPr>
          </p:nvGraphicFramePr>
          <p:xfrm>
            <a:off x="6317670" y="3007118"/>
            <a:ext cx="5659582" cy="397595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7" r:lo="rId18" r:qs="rId19" r:cs="rId20"/>
            </a:graphicData>
          </a:graphic>
        </p:graphicFrame>
        <p:sp>
          <p:nvSpPr>
            <p:cNvPr id="21" name="MD Box"/>
            <p:cNvSpPr/>
            <p:nvPr/>
          </p:nvSpPr>
          <p:spPr>
            <a:xfrm>
              <a:off x="8129154" y="3579327"/>
              <a:ext cx="2057400" cy="594000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 anchor="ctr"/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Managing Director</a:t>
              </a:r>
            </a:p>
          </p:txBody>
        </p:sp>
        <p:cxnSp>
          <p:nvCxnSpPr>
            <p:cNvPr id="22" name="MD Down"/>
            <p:cNvCxnSpPr>
              <a:cxnSpLocks/>
            </p:cNvCxnSpPr>
            <p:nvPr/>
          </p:nvCxnSpPr>
          <p:spPr>
            <a:xfrm>
              <a:off x="9157854" y="4224327"/>
              <a:ext cx="0" cy="3300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cxnSp>
          <p:nvCxnSpPr>
            <p:cNvPr id="23" name="Horizontal"/>
            <p:cNvCxnSpPr>
              <a:cxnSpLocks/>
            </p:cNvCxnSpPr>
            <p:nvPr/>
          </p:nvCxnSpPr>
          <p:spPr>
            <a:xfrm>
              <a:off x="7176654" y="4554327"/>
              <a:ext cx="3962400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cxnSp>
          <p:nvCxnSpPr>
            <p:cNvPr id="24" name="HR Down"/>
            <p:cNvCxnSpPr>
              <a:cxnSpLocks/>
            </p:cNvCxnSpPr>
            <p:nvPr/>
          </p:nvCxnSpPr>
          <p:spPr>
            <a:xfrm>
              <a:off x="7176654" y="4554327"/>
              <a:ext cx="0" cy="3810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cxnSp>
          <p:nvCxnSpPr>
            <p:cNvPr id="25" name="Fin Down"/>
            <p:cNvCxnSpPr>
              <a:cxnSpLocks/>
            </p:cNvCxnSpPr>
            <p:nvPr/>
          </p:nvCxnSpPr>
          <p:spPr>
            <a:xfrm>
              <a:off x="9157854" y="4554327"/>
              <a:ext cx="0" cy="3810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cxnSp>
          <p:nvCxnSpPr>
            <p:cNvPr id="26" name="Ops Down"/>
            <p:cNvCxnSpPr>
              <a:cxnSpLocks/>
            </p:cNvCxnSpPr>
            <p:nvPr/>
          </p:nvCxnSpPr>
          <p:spPr>
            <a:xfrm>
              <a:off x="11139054" y="4554327"/>
              <a:ext cx="0" cy="3810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sp>
          <p:nvSpPr>
            <p:cNvPr id="27" name="HR Box"/>
            <p:cNvSpPr/>
            <p:nvPr/>
          </p:nvSpPr>
          <p:spPr>
            <a:xfrm>
              <a:off x="6414654" y="5011827"/>
              <a:ext cx="1524000" cy="495000"/>
            </a:xfrm>
            <a:prstGeom prst="roundRect">
              <a:avLst/>
            </a:prstGeom>
            <a:solidFill>
              <a:schemeClr val="accent2"/>
            </a:solidFill>
            <a:ln w="12700">
              <a:solidFill>
                <a:schemeClr val="accent2">
                  <a:lumMod val="75000"/>
                </a:schemeClr>
              </a:solidFill>
            </a:ln>
          </p:spPr>
          <p:txBody>
            <a:bodyPr wrap="square" rtlCol="0" anchor="ctr"/>
            <a:lstStyle/>
            <a:p>
              <a:pPr algn="ctr"/>
              <a:r>
                <a:rPr lang="en-GB" sz="1400" b="1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HR</a:t>
              </a:r>
            </a:p>
          </p:txBody>
        </p:sp>
        <p:sp>
          <p:nvSpPr>
            <p:cNvPr id="28" name="Finance Box"/>
            <p:cNvSpPr/>
            <p:nvPr/>
          </p:nvSpPr>
          <p:spPr>
            <a:xfrm>
              <a:off x="8395854" y="5011827"/>
              <a:ext cx="1524000" cy="495000"/>
            </a:xfrm>
            <a:prstGeom prst="roundRect">
              <a:avLst/>
            </a:prstGeom>
            <a:solidFill>
              <a:schemeClr val="accent2"/>
            </a:solidFill>
            <a:ln w="12700">
              <a:solidFill>
                <a:schemeClr val="accent2">
                  <a:lumMod val="75000"/>
                </a:schemeClr>
              </a:solidFill>
            </a:ln>
          </p:spPr>
          <p:txBody>
            <a:bodyPr wrap="square" rtlCol="0" anchor="ctr"/>
            <a:lstStyle/>
            <a:p>
              <a:pPr algn="ctr"/>
              <a:r>
                <a:rPr lang="en-GB" sz="1400" b="1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Finance</a:t>
              </a:r>
            </a:p>
          </p:txBody>
        </p:sp>
        <p:sp>
          <p:nvSpPr>
            <p:cNvPr id="29" name="Ops Box"/>
            <p:cNvSpPr/>
            <p:nvPr/>
          </p:nvSpPr>
          <p:spPr>
            <a:xfrm>
              <a:off x="10377054" y="5011827"/>
              <a:ext cx="1524000" cy="495000"/>
            </a:xfrm>
            <a:prstGeom prst="roundRect">
              <a:avLst/>
            </a:prstGeom>
            <a:solidFill>
              <a:schemeClr val="accent2"/>
            </a:solidFill>
            <a:ln w="12700">
              <a:solidFill>
                <a:schemeClr val="accent2">
                  <a:lumMod val="75000"/>
                </a:schemeClr>
              </a:solidFill>
            </a:ln>
          </p:spPr>
          <p:txBody>
            <a:bodyPr wrap="square" rtlCol="0" anchor="ctr"/>
            <a:lstStyle/>
            <a:p>
              <a:pPr algn="ctr"/>
              <a:r>
                <a:rPr lang="en-GB" sz="1400" b="1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Operations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A63E32D-51EC-4F28-12AA-35C3258728B7}"/>
                </a:ext>
              </a:extLst>
            </p:cNvPr>
            <p:cNvSpPr txBox="1"/>
            <p:nvPr/>
          </p:nvSpPr>
          <p:spPr>
            <a:xfrm>
              <a:off x="6317670" y="5703939"/>
              <a:ext cx="565958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>
                  <a:latin typeface="Segoe UI" panose="020B0502040204020203" pitchFamily="34" charset="0"/>
                  <a:cs typeface="Segoe UI" panose="020B0502040204020203" pitchFamily="34" charset="0"/>
                </a:rPr>
                <a:t>Source: Author's own diagram based on Robbins et al. (2021).</a:t>
              </a:r>
            </a:p>
          </p:txBody>
        </p:sp>
      </p:grpSp>
      <p:graphicFrame>
        <p:nvGraphicFramePr>
          <p:cNvPr id="17" name="Diagram 16">
            <a:extLst>
              <a:ext uri="{FF2B5EF4-FFF2-40B4-BE49-F238E27FC236}">
                <a16:creationId xmlns:a16="http://schemas.microsoft.com/office/drawing/2014/main" id="{3D9FAC3C-9DEA-2685-1D35-091478350B4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30190477"/>
              </p:ext>
            </p:extLst>
          </p:nvPr>
        </p:nvGraphicFramePr>
        <p:xfrm>
          <a:off x="332510" y="6216572"/>
          <a:ext cx="11644741" cy="5046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14" grpId="0">
        <p:bldAsOne/>
      </p:bldGraphic>
      <p:bldGraphic spid="13" grpId="0">
        <p:bldAsOne/>
      </p:bldGraphic>
      <p:bldGraphic spid="15" grpId="0">
        <p:bldAsOne/>
      </p:bldGraphic>
      <p:bldGraphic spid="17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97656"/>
            <a:ext cx="10972800" cy="619748"/>
          </a:xfrm>
        </p:spPr>
        <p:txBody>
          <a:bodyPr anchor="ctr">
            <a:normAutofit/>
          </a:bodyPr>
          <a:lstStyle/>
          <a:p>
            <a:pPr algn="ctr"/>
            <a:r>
              <a:rPr lang="en-GB" sz="3200" b="1" dirty="0">
                <a:latin typeface="Segoe UI" panose="020B0502040204020203" pitchFamily="34" charset="0"/>
                <a:cs typeface="Segoe UI" panose="020B0502040204020203" pitchFamily="34" charset="0"/>
              </a:rPr>
              <a:t>Flat Organisational Structure: Current Stage</a:t>
            </a:r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8FF39CAD-46A3-30BB-74CD-FB68671F4FBF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071818393"/>
              </p:ext>
            </p:extLst>
          </p:nvPr>
        </p:nvGraphicFramePr>
        <p:xfrm>
          <a:off x="284350" y="1098737"/>
          <a:ext cx="5341698" cy="21674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4" name="Diagram 13">
            <a:extLst>
              <a:ext uri="{FF2B5EF4-FFF2-40B4-BE49-F238E27FC236}">
                <a16:creationId xmlns:a16="http://schemas.microsoft.com/office/drawing/2014/main" id="{7C2A7C00-C886-8C1F-E621-81B044E8225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51905267"/>
              </p:ext>
            </p:extLst>
          </p:nvPr>
        </p:nvGraphicFramePr>
        <p:xfrm>
          <a:off x="284350" y="3429000"/>
          <a:ext cx="5341698" cy="1848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pSp>
        <p:nvGrpSpPr>
          <p:cNvPr id="29" name="Group 28">
            <a:extLst>
              <a:ext uri="{FF2B5EF4-FFF2-40B4-BE49-F238E27FC236}">
                <a16:creationId xmlns:a16="http://schemas.microsoft.com/office/drawing/2014/main" id="{516644EC-7C97-BA3A-D0DD-BC164B5C9EE9}"/>
              </a:ext>
            </a:extLst>
          </p:cNvPr>
          <p:cNvGrpSpPr/>
          <p:nvPr/>
        </p:nvGrpSpPr>
        <p:grpSpPr>
          <a:xfrm>
            <a:off x="5936673" y="1098737"/>
            <a:ext cx="6149685" cy="2946085"/>
            <a:chOff x="6248399" y="1257299"/>
            <a:chExt cx="5334001" cy="3309002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DA17B4F3-34D1-CD7A-7ABC-924AFDDA3491}"/>
                </a:ext>
              </a:extLst>
            </p:cNvPr>
            <p:cNvSpPr/>
            <p:nvPr/>
          </p:nvSpPr>
          <p:spPr>
            <a:xfrm>
              <a:off x="6248400" y="1517074"/>
              <a:ext cx="5333999" cy="2768724"/>
            </a:xfrm>
            <a:prstGeom prst="rect">
              <a:avLst/>
            </a:prstGeom>
            <a:noFill/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2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aphicFrame>
          <p:nvGraphicFramePr>
            <p:cNvPr id="15" name="Diagram 14">
              <a:extLst>
                <a:ext uri="{FF2B5EF4-FFF2-40B4-BE49-F238E27FC236}">
                  <a16:creationId xmlns:a16="http://schemas.microsoft.com/office/drawing/2014/main" id="{363D4612-C2EA-5222-16F3-BF5355E8B3A0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998781545"/>
                </p:ext>
              </p:extLst>
            </p:nvPr>
          </p:nvGraphicFramePr>
          <p:xfrm>
            <a:off x="6248400" y="1257299"/>
            <a:ext cx="5333999" cy="509155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2" r:lo="rId13" r:qs="rId14" r:cs="rId15"/>
            </a:graphicData>
          </a:graphic>
        </p:graphicFrame>
        <p:sp>
          <p:nvSpPr>
            <p:cNvPr id="21" name="Founder Box"/>
            <p:cNvSpPr/>
            <p:nvPr/>
          </p:nvSpPr>
          <p:spPr>
            <a:xfrm>
              <a:off x="7886700" y="1828800"/>
              <a:ext cx="2057400" cy="685800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 anchor="ctr"/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Founder / Owner</a:t>
              </a:r>
            </a:p>
          </p:txBody>
        </p:sp>
        <p:cxnSp>
          <p:nvCxnSpPr>
            <p:cNvPr id="22" name="Founder Down"/>
            <p:cNvCxnSpPr/>
            <p:nvPr/>
          </p:nvCxnSpPr>
          <p:spPr>
            <a:xfrm>
              <a:off x="8915400" y="2514600"/>
              <a:ext cx="0" cy="3810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cxnSp>
          <p:nvCxnSpPr>
            <p:cNvPr id="23" name="Horizontal"/>
            <p:cNvCxnSpPr/>
            <p:nvPr/>
          </p:nvCxnSpPr>
          <p:spPr>
            <a:xfrm>
              <a:off x="6800850" y="2895600"/>
              <a:ext cx="4229100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cxnSp>
          <p:nvCxnSpPr>
            <p:cNvPr id="24" name="Dev Down"/>
            <p:cNvCxnSpPr/>
            <p:nvPr/>
          </p:nvCxnSpPr>
          <p:spPr>
            <a:xfrm>
              <a:off x="6800850" y="2895600"/>
              <a:ext cx="0" cy="3810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cxnSp>
          <p:nvCxnSpPr>
            <p:cNvPr id="25" name="Sales Down"/>
            <p:cNvCxnSpPr/>
            <p:nvPr/>
          </p:nvCxnSpPr>
          <p:spPr>
            <a:xfrm>
              <a:off x="7858125" y="2895600"/>
              <a:ext cx="0" cy="3810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cxnSp>
          <p:nvCxnSpPr>
            <p:cNvPr id="26" name="Marketing Down"/>
            <p:cNvCxnSpPr/>
            <p:nvPr/>
          </p:nvCxnSpPr>
          <p:spPr>
            <a:xfrm>
              <a:off x="8915400" y="2895600"/>
              <a:ext cx="0" cy="3810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cxnSp>
          <p:nvCxnSpPr>
            <p:cNvPr id="27" name="Support Down"/>
            <p:cNvCxnSpPr/>
            <p:nvPr/>
          </p:nvCxnSpPr>
          <p:spPr>
            <a:xfrm>
              <a:off x="9972675" y="2895600"/>
              <a:ext cx="0" cy="3810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cxnSp>
          <p:nvCxnSpPr>
            <p:cNvPr id="28" name="Finance Down"/>
            <p:cNvCxnSpPr/>
            <p:nvPr/>
          </p:nvCxnSpPr>
          <p:spPr>
            <a:xfrm>
              <a:off x="11029950" y="2895600"/>
              <a:ext cx="0" cy="3810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sp>
          <p:nvSpPr>
            <p:cNvPr id="30" name="Dev Box"/>
            <p:cNvSpPr/>
            <p:nvPr/>
          </p:nvSpPr>
          <p:spPr>
            <a:xfrm>
              <a:off x="6286500" y="3276600"/>
              <a:ext cx="1028700" cy="571500"/>
            </a:xfrm>
            <a:prstGeom prst="roundRect">
              <a:avLst/>
            </a:prstGeom>
            <a:solidFill>
              <a:schemeClr val="accent2"/>
            </a:solidFill>
            <a:ln w="12700">
              <a:solidFill>
                <a:schemeClr val="accent2">
                  <a:lumMod val="75000"/>
                </a:schemeClr>
              </a:solidFill>
            </a:ln>
          </p:spPr>
          <p:txBody>
            <a:bodyPr wrap="square" rtlCol="0" anchor="ctr"/>
            <a:lstStyle/>
            <a:p>
              <a:pPr algn="ctr"/>
              <a:r>
                <a:rPr lang="en-GB" sz="1100" b="1">
                  <a:solidFill>
                    <a:schemeClr val="bg1"/>
                  </a:solidFill>
                </a:rPr>
                <a:t>Development</a:t>
              </a:r>
            </a:p>
          </p:txBody>
        </p:sp>
        <p:sp>
          <p:nvSpPr>
            <p:cNvPr id="31" name="Sales Box"/>
            <p:cNvSpPr/>
            <p:nvPr/>
          </p:nvSpPr>
          <p:spPr>
            <a:xfrm>
              <a:off x="7343775" y="3276600"/>
              <a:ext cx="1028700" cy="571500"/>
            </a:xfrm>
            <a:prstGeom prst="roundRect">
              <a:avLst/>
            </a:prstGeom>
            <a:solidFill>
              <a:schemeClr val="accent2"/>
            </a:solidFill>
            <a:ln w="12700">
              <a:solidFill>
                <a:schemeClr val="accent2">
                  <a:lumMod val="75000"/>
                </a:schemeClr>
              </a:solidFill>
            </a:ln>
          </p:spPr>
          <p:txBody>
            <a:bodyPr wrap="square" rtlCol="0" anchor="ctr"/>
            <a:lstStyle/>
            <a:p>
              <a:pPr algn="ctr"/>
              <a:r>
                <a:rPr lang="en-GB" sz="1100" b="1">
                  <a:solidFill>
                    <a:schemeClr val="bg1"/>
                  </a:solidFill>
                </a:rPr>
                <a:t>Sales</a:t>
              </a:r>
            </a:p>
          </p:txBody>
        </p:sp>
        <p:sp>
          <p:nvSpPr>
            <p:cNvPr id="32" name="Marketing Box"/>
            <p:cNvSpPr/>
            <p:nvPr/>
          </p:nvSpPr>
          <p:spPr>
            <a:xfrm>
              <a:off x="8401050" y="3276600"/>
              <a:ext cx="1028700" cy="571500"/>
            </a:xfrm>
            <a:prstGeom prst="roundRect">
              <a:avLst/>
            </a:prstGeom>
            <a:solidFill>
              <a:schemeClr val="accent2"/>
            </a:solidFill>
            <a:ln w="12700">
              <a:solidFill>
                <a:schemeClr val="accent2">
                  <a:lumMod val="75000"/>
                </a:schemeClr>
              </a:solidFill>
            </a:ln>
          </p:spPr>
          <p:txBody>
            <a:bodyPr wrap="square" rtlCol="0" anchor="ctr"/>
            <a:lstStyle/>
            <a:p>
              <a:pPr algn="ctr"/>
              <a:r>
                <a:rPr lang="en-GB" sz="1100" b="1">
                  <a:solidFill>
                    <a:schemeClr val="bg1"/>
                  </a:solidFill>
                </a:rPr>
                <a:t>Marketing</a:t>
              </a:r>
            </a:p>
          </p:txBody>
        </p:sp>
        <p:sp>
          <p:nvSpPr>
            <p:cNvPr id="33" name="Support Box"/>
            <p:cNvSpPr/>
            <p:nvPr/>
          </p:nvSpPr>
          <p:spPr>
            <a:xfrm>
              <a:off x="9458325" y="3276600"/>
              <a:ext cx="1028700" cy="571500"/>
            </a:xfrm>
            <a:prstGeom prst="roundRect">
              <a:avLst/>
            </a:prstGeom>
            <a:solidFill>
              <a:schemeClr val="accent2"/>
            </a:solidFill>
            <a:ln w="12700">
              <a:solidFill>
                <a:schemeClr val="accent2">
                  <a:lumMod val="75000"/>
                </a:schemeClr>
              </a:solidFill>
            </a:ln>
          </p:spPr>
          <p:txBody>
            <a:bodyPr wrap="square" rtlCol="0" anchor="ctr"/>
            <a:lstStyle/>
            <a:p>
              <a:pPr algn="ctr"/>
              <a:r>
                <a:rPr lang="en-GB" sz="1100" b="1">
                  <a:solidFill>
                    <a:schemeClr val="bg1"/>
                  </a:solidFill>
                </a:rPr>
                <a:t>Support</a:t>
              </a:r>
            </a:p>
          </p:txBody>
        </p:sp>
        <p:sp>
          <p:nvSpPr>
            <p:cNvPr id="34" name="Finance Box"/>
            <p:cNvSpPr/>
            <p:nvPr/>
          </p:nvSpPr>
          <p:spPr>
            <a:xfrm>
              <a:off x="10515600" y="3276600"/>
              <a:ext cx="1028700" cy="571500"/>
            </a:xfrm>
            <a:prstGeom prst="roundRect">
              <a:avLst/>
            </a:prstGeom>
            <a:solidFill>
              <a:schemeClr val="accent2"/>
            </a:solidFill>
            <a:ln w="12700">
              <a:solidFill>
                <a:schemeClr val="accent2">
                  <a:lumMod val="75000"/>
                </a:schemeClr>
              </a:solidFill>
            </a:ln>
          </p:spPr>
          <p:txBody>
            <a:bodyPr wrap="square" rtlCol="0" anchor="ctr"/>
            <a:lstStyle/>
            <a:p>
              <a:pPr algn="ctr"/>
              <a:r>
                <a:rPr lang="en-GB" sz="1100" b="1">
                  <a:solidFill>
                    <a:schemeClr val="bg1"/>
                  </a:solidFill>
                </a:rPr>
                <a:t>Finance</a:t>
              </a:r>
            </a:p>
          </p:txBody>
        </p:sp>
        <p:sp>
          <p:nvSpPr>
            <p:cNvPr id="40" name="Note"/>
            <p:cNvSpPr txBox="1"/>
            <p:nvPr/>
          </p:nvSpPr>
          <p:spPr>
            <a:xfrm>
              <a:off x="6248400" y="3962400"/>
              <a:ext cx="5334000" cy="323397"/>
            </a:xfrm>
            <a:prstGeom prst="rect">
              <a:avLst/>
            </a:prstGeom>
            <a:noFill/>
          </p:spPr>
          <p:txBody>
            <a:bodyPr wrap="square" rtlCol="0" anchor="ctr"/>
            <a:lstStyle/>
            <a:p>
              <a:pPr algn="ctr"/>
              <a:r>
                <a:rPr lang="en-GB" sz="1200" i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Note: All functions are currently performed by the founder.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C8D01A92-0DE5-C094-97C8-5A77718BA162}"/>
                </a:ext>
              </a:extLst>
            </p:cNvPr>
            <p:cNvSpPr txBox="1"/>
            <p:nvPr/>
          </p:nvSpPr>
          <p:spPr>
            <a:xfrm>
              <a:off x="6248399" y="4289749"/>
              <a:ext cx="5334000" cy="27655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buNone/>
              </a:pPr>
              <a:r>
                <a:rPr lang="en-GB" sz="1000" dirty="0"/>
                <a:t>Source: Author's own diagram based on Robbins et al. (2021).</a:t>
              </a:r>
            </a:p>
          </p:txBody>
        </p:sp>
      </p:grpSp>
      <p:graphicFrame>
        <p:nvGraphicFramePr>
          <p:cNvPr id="37" name="Diagram 36">
            <a:extLst>
              <a:ext uri="{FF2B5EF4-FFF2-40B4-BE49-F238E27FC236}">
                <a16:creationId xmlns:a16="http://schemas.microsoft.com/office/drawing/2014/main" id="{01D5BC59-F033-30D1-6DDE-B3AC696A8F4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92807239"/>
              </p:ext>
            </p:extLst>
          </p:nvPr>
        </p:nvGraphicFramePr>
        <p:xfrm>
          <a:off x="5936673" y="4364816"/>
          <a:ext cx="6107985" cy="2295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41" name="Diagram 40">
            <a:extLst>
              <a:ext uri="{FF2B5EF4-FFF2-40B4-BE49-F238E27FC236}">
                <a16:creationId xmlns:a16="http://schemas.microsoft.com/office/drawing/2014/main" id="{110BEE81-7D6D-1979-3216-E6E5D506B55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29458597"/>
              </p:ext>
            </p:extLst>
          </p:nvPr>
        </p:nvGraphicFramePr>
        <p:xfrm>
          <a:off x="284351" y="5360495"/>
          <a:ext cx="5341698" cy="12134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11" grpId="0">
        <p:bldAsOne/>
      </p:bldGraphic>
      <p:bldGraphic spid="14" grpId="0">
        <p:bldAsOne/>
      </p:bldGraphic>
      <p:bldGraphic spid="37" grpId="0">
        <p:bldAsOne/>
      </p:bldGraphic>
      <p:bldGraphic spid="41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81" y="48500"/>
            <a:ext cx="12083974" cy="838200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en-GB" sz="3200" b="1" dirty="0">
                <a:latin typeface="Segoe UI" panose="020B0502040204020203" pitchFamily="34" charset="0"/>
                <a:cs typeface="Segoe UI" panose="020B0502040204020203" pitchFamily="34" charset="0"/>
              </a:rPr>
              <a:t>Functional Organisational Structure: Growth Stage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A14ED3BA-C29E-C9AA-2C85-92773BE90A64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021456795"/>
              </p:ext>
            </p:extLst>
          </p:nvPr>
        </p:nvGraphicFramePr>
        <p:xfrm>
          <a:off x="178460" y="999135"/>
          <a:ext cx="5057010" cy="22856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F5559A8A-E12E-0089-6345-C931E7496B7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1437338"/>
              </p:ext>
            </p:extLst>
          </p:nvPr>
        </p:nvGraphicFramePr>
        <p:xfrm>
          <a:off x="178460" y="3573190"/>
          <a:ext cx="5062280" cy="22856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3" name="Diagram 12">
            <a:extLst>
              <a:ext uri="{FF2B5EF4-FFF2-40B4-BE49-F238E27FC236}">
                <a16:creationId xmlns:a16="http://schemas.microsoft.com/office/drawing/2014/main" id="{F25D6CBA-DFCC-4528-06C7-5898B09FC1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62323599"/>
              </p:ext>
            </p:extLst>
          </p:nvPr>
        </p:nvGraphicFramePr>
        <p:xfrm>
          <a:off x="5430982" y="4438775"/>
          <a:ext cx="6636326" cy="18096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pSp>
        <p:nvGrpSpPr>
          <p:cNvPr id="40" name="Group 39">
            <a:extLst>
              <a:ext uri="{FF2B5EF4-FFF2-40B4-BE49-F238E27FC236}">
                <a16:creationId xmlns:a16="http://schemas.microsoft.com/office/drawing/2014/main" id="{61729F64-BC53-FF81-CBF7-4A9C5A0E943B}"/>
              </a:ext>
            </a:extLst>
          </p:cNvPr>
          <p:cNvGrpSpPr/>
          <p:nvPr/>
        </p:nvGrpSpPr>
        <p:grpSpPr>
          <a:xfrm>
            <a:off x="5430980" y="999135"/>
            <a:ext cx="6636328" cy="3270611"/>
            <a:chOff x="4783493" y="1293066"/>
            <a:chExt cx="6965163" cy="4457041"/>
          </a:xfrm>
        </p:grpSpPr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F995E469-5787-C54F-9D63-BB853AC023C6}"/>
                </a:ext>
              </a:extLst>
            </p:cNvPr>
            <p:cNvSpPr/>
            <p:nvPr/>
          </p:nvSpPr>
          <p:spPr>
            <a:xfrm>
              <a:off x="4783493" y="1544782"/>
              <a:ext cx="6965162" cy="3816927"/>
            </a:xfrm>
            <a:prstGeom prst="rect">
              <a:avLst/>
            </a:prstGeom>
            <a:noFill/>
            <a:ln w="9525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3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aphicFrame>
          <p:nvGraphicFramePr>
            <p:cNvPr id="38" name="Diagram 37">
              <a:extLst>
                <a:ext uri="{FF2B5EF4-FFF2-40B4-BE49-F238E27FC236}">
                  <a16:creationId xmlns:a16="http://schemas.microsoft.com/office/drawing/2014/main" id="{71B3DFB3-D573-1A7F-28D0-DC7F00034C76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450661708"/>
                </p:ext>
              </p:extLst>
            </p:nvPr>
          </p:nvGraphicFramePr>
          <p:xfrm>
            <a:off x="4783493" y="1293066"/>
            <a:ext cx="6965163" cy="474378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7" r:lo="rId18" r:qs="rId19" r:cs="rId20"/>
            </a:graphicData>
          </a:graphic>
        </p:graphicFrame>
        <p:sp>
          <p:nvSpPr>
            <p:cNvPr id="21" name="MD Box"/>
            <p:cNvSpPr/>
            <p:nvPr/>
          </p:nvSpPr>
          <p:spPr>
            <a:xfrm>
              <a:off x="7271100" y="1825625"/>
              <a:ext cx="2057400" cy="685800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 anchor="ctr"/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Managing Director</a:t>
              </a:r>
            </a:p>
          </p:txBody>
        </p:sp>
        <p:cxnSp>
          <p:nvCxnSpPr>
            <p:cNvPr id="22" name="MD Down"/>
            <p:cNvCxnSpPr/>
            <p:nvPr/>
          </p:nvCxnSpPr>
          <p:spPr>
            <a:xfrm>
              <a:off x="8299800" y="2511425"/>
              <a:ext cx="0" cy="3810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cxnSp>
          <p:nvCxnSpPr>
            <p:cNvPr id="23" name="Horizontal"/>
            <p:cNvCxnSpPr>
              <a:cxnSpLocks/>
            </p:cNvCxnSpPr>
            <p:nvPr/>
          </p:nvCxnSpPr>
          <p:spPr>
            <a:xfrm flipV="1">
              <a:off x="5506000" y="2895600"/>
              <a:ext cx="5564200" cy="19207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cxnSp>
          <p:nvCxnSpPr>
            <p:cNvPr id="24" name="Dev Down"/>
            <p:cNvCxnSpPr/>
            <p:nvPr/>
          </p:nvCxnSpPr>
          <p:spPr>
            <a:xfrm>
              <a:off x="5506000" y="2919614"/>
              <a:ext cx="0" cy="3810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cxnSp>
          <p:nvCxnSpPr>
            <p:cNvPr id="25" name="Sales Down"/>
            <p:cNvCxnSpPr/>
            <p:nvPr/>
          </p:nvCxnSpPr>
          <p:spPr>
            <a:xfrm>
              <a:off x="8299800" y="2895600"/>
              <a:ext cx="0" cy="3810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cxnSp>
          <p:nvCxnSpPr>
            <p:cNvPr id="26" name="Marketing Down"/>
            <p:cNvCxnSpPr/>
            <p:nvPr/>
          </p:nvCxnSpPr>
          <p:spPr>
            <a:xfrm>
              <a:off x="9685000" y="2895600"/>
              <a:ext cx="0" cy="3810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cxnSp>
          <p:nvCxnSpPr>
            <p:cNvPr id="27" name="Finance Down"/>
            <p:cNvCxnSpPr/>
            <p:nvPr/>
          </p:nvCxnSpPr>
          <p:spPr>
            <a:xfrm>
              <a:off x="11070200" y="2895600"/>
              <a:ext cx="0" cy="3810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sp>
          <p:nvSpPr>
            <p:cNvPr id="30" name="Dev Box"/>
            <p:cNvSpPr/>
            <p:nvPr/>
          </p:nvSpPr>
          <p:spPr>
            <a:xfrm>
              <a:off x="4916000" y="3329674"/>
              <a:ext cx="1180000" cy="800100"/>
            </a:xfrm>
            <a:prstGeom prst="roundRect">
              <a:avLst/>
            </a:prstGeom>
            <a:solidFill>
              <a:schemeClr val="accent2"/>
            </a:solidFill>
            <a:ln w="12700">
              <a:solidFill>
                <a:schemeClr val="accent2">
                  <a:lumMod val="75000"/>
                </a:schemeClr>
              </a:solidFill>
            </a:ln>
          </p:spPr>
          <p:txBody>
            <a:bodyPr wrap="square" rtlCol="0" anchor="ctr"/>
            <a:lstStyle/>
            <a:p>
              <a:pPr algn="ctr"/>
              <a:r>
                <a:rPr lang="en-GB" sz="1100" b="1" dirty="0">
                  <a:solidFill>
                    <a:schemeClr val="bg1"/>
                  </a:solidFill>
                </a:rPr>
                <a:t>Head of Development</a:t>
              </a:r>
            </a:p>
          </p:txBody>
        </p:sp>
        <p:sp>
          <p:nvSpPr>
            <p:cNvPr id="31" name="Sales Box"/>
            <p:cNvSpPr/>
            <p:nvPr/>
          </p:nvSpPr>
          <p:spPr>
            <a:xfrm>
              <a:off x="7709800" y="3276600"/>
              <a:ext cx="1180000" cy="800100"/>
            </a:xfrm>
            <a:prstGeom prst="roundRect">
              <a:avLst/>
            </a:prstGeom>
            <a:solidFill>
              <a:schemeClr val="accent2"/>
            </a:solidFill>
            <a:ln w="12700">
              <a:solidFill>
                <a:schemeClr val="accent2">
                  <a:lumMod val="75000"/>
                </a:schemeClr>
              </a:solidFill>
            </a:ln>
          </p:spPr>
          <p:txBody>
            <a:bodyPr wrap="square" rtlCol="0" anchor="ctr"/>
            <a:lstStyle/>
            <a:p>
              <a:pPr algn="ctr"/>
              <a:r>
                <a:rPr lang="en-GB" sz="1000" b="1" dirty="0">
                  <a:solidFill>
                    <a:schemeClr val="bg1"/>
                  </a:solidFill>
                </a:rPr>
                <a:t>Head of Sales &amp; Business Development</a:t>
              </a:r>
            </a:p>
          </p:txBody>
        </p:sp>
        <p:sp>
          <p:nvSpPr>
            <p:cNvPr id="32" name="Marketing Box"/>
            <p:cNvSpPr/>
            <p:nvPr/>
          </p:nvSpPr>
          <p:spPr>
            <a:xfrm>
              <a:off x="9095000" y="3276600"/>
              <a:ext cx="1180000" cy="800100"/>
            </a:xfrm>
            <a:prstGeom prst="roundRect">
              <a:avLst/>
            </a:prstGeom>
            <a:solidFill>
              <a:schemeClr val="accent2"/>
            </a:solidFill>
            <a:ln w="12700">
              <a:solidFill>
                <a:schemeClr val="accent2">
                  <a:lumMod val="75000"/>
                </a:schemeClr>
              </a:solidFill>
            </a:ln>
          </p:spPr>
          <p:txBody>
            <a:bodyPr wrap="square" rtlCol="0" anchor="ctr"/>
            <a:lstStyle/>
            <a:p>
              <a:pPr algn="ctr"/>
              <a:r>
                <a:rPr lang="en-GB" sz="1100" b="1" dirty="0">
                  <a:solidFill>
                    <a:schemeClr val="bg1"/>
                  </a:solidFill>
                </a:rPr>
                <a:t>Head of Marketing</a:t>
              </a:r>
            </a:p>
          </p:txBody>
        </p:sp>
        <p:sp>
          <p:nvSpPr>
            <p:cNvPr id="33" name="Finance Box"/>
            <p:cNvSpPr/>
            <p:nvPr/>
          </p:nvSpPr>
          <p:spPr>
            <a:xfrm>
              <a:off x="10480200" y="3276600"/>
              <a:ext cx="1180000" cy="800100"/>
            </a:xfrm>
            <a:prstGeom prst="roundRect">
              <a:avLst/>
            </a:prstGeom>
            <a:solidFill>
              <a:schemeClr val="accent2"/>
            </a:solidFill>
            <a:ln w="12700">
              <a:solidFill>
                <a:schemeClr val="accent2">
                  <a:lumMod val="75000"/>
                </a:schemeClr>
              </a:solidFill>
            </a:ln>
          </p:spPr>
          <p:txBody>
            <a:bodyPr wrap="square" rtlCol="0" anchor="ctr"/>
            <a:lstStyle/>
            <a:p>
              <a:pPr algn="ctr"/>
              <a:r>
                <a:rPr lang="en-GB" sz="1000" b="1" dirty="0">
                  <a:solidFill>
                    <a:schemeClr val="bg1"/>
                  </a:solidFill>
                </a:rPr>
                <a:t>Head of Finance &amp; Administration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9379985C-8159-063E-4346-F150CD202303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/>
            <a:stretch>
              <a:fillRect/>
            </a:stretch>
          </p:blipFill>
          <p:spPr>
            <a:xfrm>
              <a:off x="6883406" y="2902039"/>
              <a:ext cx="18290" cy="396274"/>
            </a:xfrm>
            <a:prstGeom prst="rect">
              <a:avLst/>
            </a:prstGeom>
          </p:spPr>
        </p:pic>
        <p:sp>
          <p:nvSpPr>
            <p:cNvPr id="11" name="Dev Box">
              <a:extLst>
                <a:ext uri="{FF2B5EF4-FFF2-40B4-BE49-F238E27FC236}">
                  <a16:creationId xmlns:a16="http://schemas.microsoft.com/office/drawing/2014/main" id="{50D739A1-97FD-1BC4-65EF-7A7B9C3F23AD}"/>
                </a:ext>
              </a:extLst>
            </p:cNvPr>
            <p:cNvSpPr/>
            <p:nvPr/>
          </p:nvSpPr>
          <p:spPr>
            <a:xfrm>
              <a:off x="6312900" y="3292475"/>
              <a:ext cx="1180000" cy="800100"/>
            </a:xfrm>
            <a:prstGeom prst="roundRect">
              <a:avLst/>
            </a:prstGeom>
            <a:solidFill>
              <a:schemeClr val="accent2"/>
            </a:solidFill>
            <a:ln w="12700">
              <a:solidFill>
                <a:schemeClr val="accent2">
                  <a:lumMod val="75000"/>
                </a:schemeClr>
              </a:solidFill>
            </a:ln>
          </p:spPr>
          <p:txBody>
            <a:bodyPr wrap="square" rtlCol="0" anchor="ctr"/>
            <a:lstStyle/>
            <a:p>
              <a:pPr algn="ctr"/>
              <a:r>
                <a:rPr lang="en-GB" sz="1100" b="1" dirty="0">
                  <a:solidFill>
                    <a:schemeClr val="bg1"/>
                  </a:solidFill>
                </a:rPr>
                <a:t>Head of Cloud &amp; DevOps</a:t>
              </a:r>
            </a:p>
          </p:txBody>
        </p:sp>
        <p:cxnSp>
          <p:nvCxnSpPr>
            <p:cNvPr id="14" name="Dev Down">
              <a:extLst>
                <a:ext uri="{FF2B5EF4-FFF2-40B4-BE49-F238E27FC236}">
                  <a16:creationId xmlns:a16="http://schemas.microsoft.com/office/drawing/2014/main" id="{6CDCB1FB-F376-6595-5750-81BFD4A9AF80}"/>
                </a:ext>
              </a:extLst>
            </p:cNvPr>
            <p:cNvCxnSpPr/>
            <p:nvPr/>
          </p:nvCxnSpPr>
          <p:spPr>
            <a:xfrm>
              <a:off x="5506000" y="4100714"/>
              <a:ext cx="0" cy="3810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cxnSp>
          <p:nvCxnSpPr>
            <p:cNvPr id="15" name="Sales Down">
              <a:extLst>
                <a:ext uri="{FF2B5EF4-FFF2-40B4-BE49-F238E27FC236}">
                  <a16:creationId xmlns:a16="http://schemas.microsoft.com/office/drawing/2014/main" id="{A742E4D3-0DB7-D118-5281-96C6EF1D5116}"/>
                </a:ext>
              </a:extLst>
            </p:cNvPr>
            <p:cNvCxnSpPr/>
            <p:nvPr/>
          </p:nvCxnSpPr>
          <p:spPr>
            <a:xfrm>
              <a:off x="8299800" y="4076700"/>
              <a:ext cx="0" cy="3810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cxnSp>
          <p:nvCxnSpPr>
            <p:cNvPr id="16" name="Marketing Down">
              <a:extLst>
                <a:ext uri="{FF2B5EF4-FFF2-40B4-BE49-F238E27FC236}">
                  <a16:creationId xmlns:a16="http://schemas.microsoft.com/office/drawing/2014/main" id="{04878391-7662-1968-2C6C-6C11A550AEF2}"/>
                </a:ext>
              </a:extLst>
            </p:cNvPr>
            <p:cNvCxnSpPr/>
            <p:nvPr/>
          </p:nvCxnSpPr>
          <p:spPr>
            <a:xfrm>
              <a:off x="9685000" y="4076700"/>
              <a:ext cx="0" cy="3810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cxnSp>
          <p:nvCxnSpPr>
            <p:cNvPr id="17" name="Finance Down">
              <a:extLst>
                <a:ext uri="{FF2B5EF4-FFF2-40B4-BE49-F238E27FC236}">
                  <a16:creationId xmlns:a16="http://schemas.microsoft.com/office/drawing/2014/main" id="{BCAAA0D2-ABD0-FD45-84BE-682FFE40604C}"/>
                </a:ext>
              </a:extLst>
            </p:cNvPr>
            <p:cNvCxnSpPr/>
            <p:nvPr/>
          </p:nvCxnSpPr>
          <p:spPr>
            <a:xfrm>
              <a:off x="11070200" y="4076700"/>
              <a:ext cx="0" cy="3810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CE49E441-1AF8-8AD0-6B35-1FA2B7FFB772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/>
            <a:stretch>
              <a:fillRect/>
            </a:stretch>
          </p:blipFill>
          <p:spPr>
            <a:xfrm>
              <a:off x="6883406" y="4083139"/>
              <a:ext cx="18290" cy="396274"/>
            </a:xfrm>
            <a:prstGeom prst="rect">
              <a:avLst/>
            </a:prstGeom>
          </p:spPr>
        </p:pic>
        <p:sp>
          <p:nvSpPr>
            <p:cNvPr id="19" name="Dev Box">
              <a:extLst>
                <a:ext uri="{FF2B5EF4-FFF2-40B4-BE49-F238E27FC236}">
                  <a16:creationId xmlns:a16="http://schemas.microsoft.com/office/drawing/2014/main" id="{090CBE75-1A34-79B2-4F93-BC41A4C4861C}"/>
                </a:ext>
              </a:extLst>
            </p:cNvPr>
            <p:cNvSpPr/>
            <p:nvPr/>
          </p:nvSpPr>
          <p:spPr>
            <a:xfrm>
              <a:off x="4916000" y="4503427"/>
              <a:ext cx="1180000" cy="800100"/>
            </a:xfrm>
            <a:prstGeom prst="roundRect">
              <a:avLst/>
            </a:prstGeom>
            <a:solidFill>
              <a:schemeClr val="accent2"/>
            </a:solidFill>
            <a:ln w="12700">
              <a:solidFill>
                <a:schemeClr val="accent2">
                  <a:lumMod val="75000"/>
                </a:schemeClr>
              </a:solidFill>
            </a:ln>
          </p:spPr>
          <p:txBody>
            <a:bodyPr wrap="square" rtlCol="0" anchor="ctr"/>
            <a:lstStyle/>
            <a:p>
              <a:pPr algn="ctr"/>
              <a:r>
                <a:rPr lang="en-GB" sz="1100" b="1" dirty="0">
                  <a:solidFill>
                    <a:schemeClr val="bg1"/>
                  </a:solidFill>
                </a:rPr>
                <a:t>Development Team</a:t>
              </a:r>
            </a:p>
          </p:txBody>
        </p:sp>
        <p:sp>
          <p:nvSpPr>
            <p:cNvPr id="28" name="Sales Box">
              <a:extLst>
                <a:ext uri="{FF2B5EF4-FFF2-40B4-BE49-F238E27FC236}">
                  <a16:creationId xmlns:a16="http://schemas.microsoft.com/office/drawing/2014/main" id="{91E25E76-157D-A878-A931-CF6CE2CA6456}"/>
                </a:ext>
              </a:extLst>
            </p:cNvPr>
            <p:cNvSpPr/>
            <p:nvPr/>
          </p:nvSpPr>
          <p:spPr>
            <a:xfrm>
              <a:off x="7709800" y="4450353"/>
              <a:ext cx="1180000" cy="800100"/>
            </a:xfrm>
            <a:prstGeom prst="roundRect">
              <a:avLst/>
            </a:prstGeom>
            <a:solidFill>
              <a:schemeClr val="accent2"/>
            </a:solidFill>
            <a:ln w="12700">
              <a:solidFill>
                <a:schemeClr val="accent2">
                  <a:lumMod val="75000"/>
                </a:schemeClr>
              </a:solidFill>
            </a:ln>
          </p:spPr>
          <p:txBody>
            <a:bodyPr wrap="square" rtlCol="0" anchor="ctr"/>
            <a:lstStyle/>
            <a:p>
              <a:pPr algn="ctr"/>
              <a:r>
                <a:rPr lang="en-GB" sz="1000" b="1" dirty="0">
                  <a:solidFill>
                    <a:schemeClr val="bg1"/>
                  </a:solidFill>
                </a:rPr>
                <a:t>Sales Team</a:t>
              </a:r>
            </a:p>
          </p:txBody>
        </p:sp>
        <p:sp>
          <p:nvSpPr>
            <p:cNvPr id="29" name="Marketing Box">
              <a:extLst>
                <a:ext uri="{FF2B5EF4-FFF2-40B4-BE49-F238E27FC236}">
                  <a16:creationId xmlns:a16="http://schemas.microsoft.com/office/drawing/2014/main" id="{2906AC84-79D0-2F48-E5DA-C2E0E463C6BF}"/>
                </a:ext>
              </a:extLst>
            </p:cNvPr>
            <p:cNvSpPr/>
            <p:nvPr/>
          </p:nvSpPr>
          <p:spPr>
            <a:xfrm>
              <a:off x="9095000" y="4450353"/>
              <a:ext cx="1180000" cy="800100"/>
            </a:xfrm>
            <a:prstGeom prst="roundRect">
              <a:avLst/>
            </a:prstGeom>
            <a:solidFill>
              <a:schemeClr val="accent2"/>
            </a:solidFill>
            <a:ln w="12700">
              <a:solidFill>
                <a:schemeClr val="accent2">
                  <a:lumMod val="75000"/>
                </a:schemeClr>
              </a:solidFill>
            </a:ln>
          </p:spPr>
          <p:txBody>
            <a:bodyPr wrap="square" rtlCol="0" anchor="ctr"/>
            <a:lstStyle/>
            <a:p>
              <a:pPr algn="ctr"/>
              <a:r>
                <a:rPr lang="en-GB" sz="1100" b="1" dirty="0">
                  <a:solidFill>
                    <a:schemeClr val="bg1"/>
                  </a:solidFill>
                </a:rPr>
                <a:t>Marketing Team</a:t>
              </a:r>
            </a:p>
          </p:txBody>
        </p:sp>
        <p:sp>
          <p:nvSpPr>
            <p:cNvPr id="34" name="Finance Box">
              <a:extLst>
                <a:ext uri="{FF2B5EF4-FFF2-40B4-BE49-F238E27FC236}">
                  <a16:creationId xmlns:a16="http://schemas.microsoft.com/office/drawing/2014/main" id="{C9F4B01F-D816-7515-29C6-E9C6A3F4B2DE}"/>
                </a:ext>
              </a:extLst>
            </p:cNvPr>
            <p:cNvSpPr/>
            <p:nvPr/>
          </p:nvSpPr>
          <p:spPr>
            <a:xfrm>
              <a:off x="10480200" y="4450353"/>
              <a:ext cx="1180000" cy="800100"/>
            </a:xfrm>
            <a:prstGeom prst="roundRect">
              <a:avLst/>
            </a:prstGeom>
            <a:solidFill>
              <a:schemeClr val="accent2"/>
            </a:solidFill>
            <a:ln w="12700">
              <a:solidFill>
                <a:schemeClr val="accent2">
                  <a:lumMod val="75000"/>
                </a:schemeClr>
              </a:solidFill>
            </a:ln>
          </p:spPr>
          <p:txBody>
            <a:bodyPr wrap="square" rtlCol="0" anchor="ctr"/>
            <a:lstStyle/>
            <a:p>
              <a:pPr algn="ctr"/>
              <a:r>
                <a:rPr lang="en-GB" sz="1000" b="1" dirty="0">
                  <a:solidFill>
                    <a:schemeClr val="bg1"/>
                  </a:solidFill>
                </a:rPr>
                <a:t>Admin Team</a:t>
              </a:r>
            </a:p>
          </p:txBody>
        </p:sp>
        <p:sp>
          <p:nvSpPr>
            <p:cNvPr id="35" name="Dev Box">
              <a:extLst>
                <a:ext uri="{FF2B5EF4-FFF2-40B4-BE49-F238E27FC236}">
                  <a16:creationId xmlns:a16="http://schemas.microsoft.com/office/drawing/2014/main" id="{4BE94A8F-50B5-4302-FF4A-BEA28C9F2278}"/>
                </a:ext>
              </a:extLst>
            </p:cNvPr>
            <p:cNvSpPr/>
            <p:nvPr/>
          </p:nvSpPr>
          <p:spPr>
            <a:xfrm>
              <a:off x="6312900" y="4466228"/>
              <a:ext cx="1180000" cy="800100"/>
            </a:xfrm>
            <a:prstGeom prst="roundRect">
              <a:avLst/>
            </a:prstGeom>
            <a:solidFill>
              <a:schemeClr val="accent2"/>
            </a:solidFill>
            <a:ln w="12700">
              <a:solidFill>
                <a:schemeClr val="accent2">
                  <a:lumMod val="75000"/>
                </a:schemeClr>
              </a:solidFill>
            </a:ln>
          </p:spPr>
          <p:txBody>
            <a:bodyPr wrap="square" rtlCol="0" anchor="ctr"/>
            <a:lstStyle/>
            <a:p>
              <a:pPr algn="ctr"/>
              <a:r>
                <a:rPr lang="en-GB" sz="1100" b="1" dirty="0">
                  <a:solidFill>
                    <a:schemeClr val="bg1"/>
                  </a:solidFill>
                </a:rPr>
                <a:t>DevOps Team</a:t>
              </a: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7203D0CC-57BC-BF1B-02C7-60CC5377E1A2}"/>
                </a:ext>
              </a:extLst>
            </p:cNvPr>
            <p:cNvSpPr txBox="1"/>
            <p:nvPr/>
          </p:nvSpPr>
          <p:spPr>
            <a:xfrm>
              <a:off x="4783493" y="5414568"/>
              <a:ext cx="6965161" cy="3355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sz="1000" dirty="0"/>
                <a:t>Source: Author's own diagram based on Robbins et al. (2021) and Mullins and McLean (2019).</a:t>
              </a:r>
            </a:p>
          </p:txBody>
        </p:sp>
      </p:grpSp>
      <p:graphicFrame>
        <p:nvGraphicFramePr>
          <p:cNvPr id="43" name="Diagram 42">
            <a:extLst>
              <a:ext uri="{FF2B5EF4-FFF2-40B4-BE49-F238E27FC236}">
                <a16:creationId xmlns:a16="http://schemas.microsoft.com/office/drawing/2014/main" id="{5593BF7D-1534-E4AB-4C4D-94BAB48F9BA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10100623"/>
              </p:ext>
            </p:extLst>
          </p:nvPr>
        </p:nvGraphicFramePr>
        <p:xfrm>
          <a:off x="178459" y="6147245"/>
          <a:ext cx="11804571" cy="6463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3" r:lo="rId24" r:qs="rId25" r:cs="rId26"/>
          </a:graphicData>
        </a:graphic>
      </p:graphicFrame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6" grpId="0">
        <p:bldAsOne/>
      </p:bldGraphic>
      <p:bldGraphic spid="9" grpId="0">
        <p:bldAsOne/>
      </p:bldGraphic>
      <p:bldGraphic spid="13" grpId="0">
        <p:bldAsOne/>
      </p:bldGraphic>
      <p:bldGraphic spid="43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199" y="74376"/>
            <a:ext cx="12011887" cy="668756"/>
          </a:xfrm>
        </p:spPr>
        <p:txBody>
          <a:bodyPr anchor="ctr">
            <a:normAutofit/>
          </a:bodyPr>
          <a:lstStyle/>
          <a:p>
            <a:pPr algn="ctr"/>
            <a:r>
              <a:rPr lang="en-GB" sz="2800" b="1" dirty="0">
                <a:latin typeface="Segoe UI" panose="020B0502040204020203" pitchFamily="34" charset="0"/>
                <a:cs typeface="Segoe UI" panose="020B0502040204020203" pitchFamily="34" charset="0"/>
              </a:rPr>
              <a:t>Matrix Organisational Structure: Studio Expansion Stage</a:t>
            </a:r>
          </a:p>
        </p:txBody>
      </p:sp>
      <p:grpSp>
        <p:nvGrpSpPr>
          <p:cNvPr id="52" name="Group 51">
            <a:extLst>
              <a:ext uri="{FF2B5EF4-FFF2-40B4-BE49-F238E27FC236}">
                <a16:creationId xmlns:a16="http://schemas.microsoft.com/office/drawing/2014/main" id="{BDE57EFB-B165-0C1F-4707-C7AE426687B8}"/>
              </a:ext>
            </a:extLst>
          </p:cNvPr>
          <p:cNvGrpSpPr/>
          <p:nvPr/>
        </p:nvGrpSpPr>
        <p:grpSpPr>
          <a:xfrm>
            <a:off x="5008419" y="932350"/>
            <a:ext cx="6878781" cy="4698545"/>
            <a:chOff x="4869873" y="1473948"/>
            <a:chExt cx="6878781" cy="5108489"/>
          </a:xfrm>
        </p:grpSpPr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1F50048B-01C1-7D92-9AC2-B7941B353092}"/>
                </a:ext>
              </a:extLst>
            </p:cNvPr>
            <p:cNvSpPr/>
            <p:nvPr/>
          </p:nvSpPr>
          <p:spPr>
            <a:xfrm>
              <a:off x="4869873" y="1590611"/>
              <a:ext cx="6878781" cy="4991826"/>
            </a:xfrm>
            <a:prstGeom prst="rect">
              <a:avLst/>
            </a:prstGeom>
            <a:noFill/>
            <a:ln w="952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aphicFrame>
          <p:nvGraphicFramePr>
            <p:cNvPr id="36" name="Diagram 35">
              <a:extLst>
                <a:ext uri="{FF2B5EF4-FFF2-40B4-BE49-F238E27FC236}">
                  <a16:creationId xmlns:a16="http://schemas.microsoft.com/office/drawing/2014/main" id="{AAFE9EC9-3E2E-BB55-506E-57A17D01CD0B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246419283"/>
                </p:ext>
              </p:extLst>
            </p:nvPr>
          </p:nvGraphicFramePr>
          <p:xfrm>
            <a:off x="4869873" y="1473948"/>
            <a:ext cx="6878781" cy="40005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cxnSp>
          <p:nvCxnSpPr>
            <p:cNvPr id="40" name="MD Down"/>
            <p:cNvCxnSpPr>
              <a:cxnSpLocks/>
            </p:cNvCxnSpPr>
            <p:nvPr/>
          </p:nvCxnSpPr>
          <p:spPr>
            <a:xfrm>
              <a:off x="8762000" y="2537197"/>
              <a:ext cx="0" cy="2800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cxnSp>
          <p:nvCxnSpPr>
            <p:cNvPr id="41" name="MD Horizontal"/>
            <p:cNvCxnSpPr>
              <a:cxnSpLocks/>
            </p:cNvCxnSpPr>
            <p:nvPr/>
          </p:nvCxnSpPr>
          <p:spPr>
            <a:xfrm flipV="1">
              <a:off x="4924400" y="2803996"/>
              <a:ext cx="6090942" cy="13202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cxnSp>
          <p:nvCxnSpPr>
            <p:cNvPr id="42" name="F1 Down"/>
            <p:cNvCxnSpPr>
              <a:cxnSpLocks/>
            </p:cNvCxnSpPr>
            <p:nvPr/>
          </p:nvCxnSpPr>
          <p:spPr>
            <a:xfrm>
              <a:off x="7112000" y="2817197"/>
              <a:ext cx="0" cy="1700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cxnSp>
          <p:nvCxnSpPr>
            <p:cNvPr id="43" name="F2 Down"/>
            <p:cNvCxnSpPr>
              <a:cxnSpLocks/>
            </p:cNvCxnSpPr>
            <p:nvPr/>
          </p:nvCxnSpPr>
          <p:spPr>
            <a:xfrm>
              <a:off x="8383774" y="2830724"/>
              <a:ext cx="0" cy="1700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cxnSp>
          <p:nvCxnSpPr>
            <p:cNvPr id="44" name="F3 Down"/>
            <p:cNvCxnSpPr>
              <a:cxnSpLocks/>
            </p:cNvCxnSpPr>
            <p:nvPr/>
          </p:nvCxnSpPr>
          <p:spPr>
            <a:xfrm>
              <a:off x="9753910" y="2803996"/>
              <a:ext cx="0" cy="1700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cxnSp>
          <p:nvCxnSpPr>
            <p:cNvPr id="45" name="F1 Through"/>
            <p:cNvCxnSpPr>
              <a:cxnSpLocks/>
            </p:cNvCxnSpPr>
            <p:nvPr/>
          </p:nvCxnSpPr>
          <p:spPr>
            <a:xfrm>
              <a:off x="7112000" y="3537196"/>
              <a:ext cx="0" cy="2099998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cxnSp>
          <p:nvCxnSpPr>
            <p:cNvPr id="46" name="F2 Through"/>
            <p:cNvCxnSpPr>
              <a:cxnSpLocks/>
            </p:cNvCxnSpPr>
            <p:nvPr/>
          </p:nvCxnSpPr>
          <p:spPr>
            <a:xfrm>
              <a:off x="8383774" y="3523995"/>
              <a:ext cx="0" cy="2113198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cxnSp>
          <p:nvCxnSpPr>
            <p:cNvPr id="47" name="F3 Through"/>
            <p:cNvCxnSpPr>
              <a:cxnSpLocks/>
            </p:cNvCxnSpPr>
            <p:nvPr/>
          </p:nvCxnSpPr>
          <p:spPr>
            <a:xfrm flipH="1">
              <a:off x="9753910" y="3487196"/>
              <a:ext cx="309" cy="2149997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cxnSp>
          <p:nvCxnSpPr>
            <p:cNvPr id="48" name="PA Dashed"/>
            <p:cNvCxnSpPr>
              <a:cxnSpLocks/>
              <a:stCxn id="25" idx="3"/>
            </p:cNvCxnSpPr>
            <p:nvPr/>
          </p:nvCxnSpPr>
          <p:spPr>
            <a:xfrm>
              <a:off x="6084666" y="4037195"/>
              <a:ext cx="4930676" cy="16716"/>
            </a:xfrm>
            <a:prstGeom prst="line">
              <a:avLst/>
            </a:prstGeom>
            <a:ln w="19050">
              <a:solidFill>
                <a:schemeClr val="accent4"/>
              </a:solidFill>
              <a:prstDash val="dash"/>
            </a:ln>
          </p:spPr>
        </p:cxnSp>
        <p:cxnSp>
          <p:nvCxnSpPr>
            <p:cNvPr id="49" name="PB Dashed"/>
            <p:cNvCxnSpPr>
              <a:cxnSpLocks/>
              <a:stCxn id="26" idx="3"/>
            </p:cNvCxnSpPr>
            <p:nvPr/>
          </p:nvCxnSpPr>
          <p:spPr>
            <a:xfrm flipV="1">
              <a:off x="6084666" y="5137194"/>
              <a:ext cx="4930676" cy="1"/>
            </a:xfrm>
            <a:prstGeom prst="line">
              <a:avLst/>
            </a:prstGeom>
            <a:ln w="19050">
              <a:solidFill>
                <a:schemeClr val="accent4"/>
              </a:solidFill>
              <a:prstDash val="dash"/>
            </a:ln>
          </p:spPr>
        </p:cxnSp>
        <p:sp>
          <p:nvSpPr>
            <p:cNvPr id="21" name="MD Box"/>
            <p:cNvSpPr/>
            <p:nvPr/>
          </p:nvSpPr>
          <p:spPr>
            <a:xfrm>
              <a:off x="7846266" y="2017271"/>
              <a:ext cx="1833421" cy="549999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 anchor="ctr"/>
            <a:lstStyle/>
            <a:p>
              <a:pPr algn="ctr"/>
              <a:r>
                <a:rPr lang="en-GB" sz="1400" b="1">
                  <a:solidFill>
                    <a:schemeClr val="bg1"/>
                  </a:solidFill>
                </a:rPr>
                <a:t>Managing Director</a:t>
              </a:r>
            </a:p>
          </p:txBody>
        </p:sp>
        <p:sp>
          <p:nvSpPr>
            <p:cNvPr id="22" name="Dev Mgr Box"/>
            <p:cNvSpPr/>
            <p:nvPr/>
          </p:nvSpPr>
          <p:spPr>
            <a:xfrm>
              <a:off x="6521203" y="2987197"/>
              <a:ext cx="1042791" cy="549999"/>
            </a:xfrm>
            <a:prstGeom prst="roundRect">
              <a:avLst/>
            </a:prstGeom>
            <a:solidFill>
              <a:schemeClr val="accent2"/>
            </a:solidFill>
            <a:ln w="12700">
              <a:solidFill>
                <a:schemeClr val="accent2">
                  <a:lumMod val="75000"/>
                </a:schemeClr>
              </a:solidFill>
            </a:ln>
          </p:spPr>
          <p:txBody>
            <a:bodyPr wrap="square" rtlCol="0" anchor="ctr"/>
            <a:lstStyle/>
            <a:p>
              <a:pPr algn="ctr"/>
              <a:r>
                <a:rPr lang="en-GB" sz="1100" b="1">
                  <a:solidFill>
                    <a:schemeClr val="bg1"/>
                  </a:solidFill>
                </a:rPr>
                <a:t>Development Manager</a:t>
              </a:r>
            </a:p>
          </p:txBody>
        </p:sp>
        <p:sp>
          <p:nvSpPr>
            <p:cNvPr id="23" name="DevOps Mgr Box"/>
            <p:cNvSpPr/>
            <p:nvPr/>
          </p:nvSpPr>
          <p:spPr>
            <a:xfrm>
              <a:off x="7892203" y="2973996"/>
              <a:ext cx="983143" cy="549999"/>
            </a:xfrm>
            <a:prstGeom prst="roundRect">
              <a:avLst/>
            </a:prstGeom>
            <a:solidFill>
              <a:schemeClr val="accent2"/>
            </a:solidFill>
            <a:ln w="12700">
              <a:solidFill>
                <a:schemeClr val="accent2">
                  <a:lumMod val="75000"/>
                </a:schemeClr>
              </a:solidFill>
            </a:ln>
          </p:spPr>
          <p:txBody>
            <a:bodyPr wrap="square" rtlCol="0" anchor="ctr"/>
            <a:lstStyle/>
            <a:p>
              <a:pPr algn="ctr"/>
              <a:r>
                <a:rPr lang="en-GB" sz="1100" b="1" dirty="0">
                  <a:solidFill>
                    <a:schemeClr val="bg1"/>
                  </a:solidFill>
                </a:rPr>
                <a:t>Cloud &amp; DevOps Manager</a:t>
              </a:r>
            </a:p>
          </p:txBody>
        </p:sp>
        <p:sp>
          <p:nvSpPr>
            <p:cNvPr id="24" name="Marketing Mgr Box"/>
            <p:cNvSpPr/>
            <p:nvPr/>
          </p:nvSpPr>
          <p:spPr>
            <a:xfrm>
              <a:off x="9203555" y="2956816"/>
              <a:ext cx="962491" cy="549999"/>
            </a:xfrm>
            <a:prstGeom prst="roundRect">
              <a:avLst/>
            </a:prstGeom>
            <a:solidFill>
              <a:schemeClr val="accent2"/>
            </a:solidFill>
            <a:ln w="12700">
              <a:solidFill>
                <a:schemeClr val="accent2">
                  <a:lumMod val="75000"/>
                </a:schemeClr>
              </a:solidFill>
            </a:ln>
          </p:spPr>
          <p:txBody>
            <a:bodyPr wrap="square" rtlCol="0" anchor="ctr"/>
            <a:lstStyle/>
            <a:p>
              <a:pPr algn="ctr"/>
              <a:r>
                <a:rPr lang="en-GB" sz="1100" b="1">
                  <a:solidFill>
                    <a:schemeClr val="bg1"/>
                  </a:solidFill>
                </a:rPr>
                <a:t>Marketing Manager</a:t>
              </a:r>
            </a:p>
          </p:txBody>
        </p:sp>
        <p:sp>
          <p:nvSpPr>
            <p:cNvPr id="25" name="PM A Box"/>
            <p:cNvSpPr/>
            <p:nvPr/>
          </p:nvSpPr>
          <p:spPr>
            <a:xfrm>
              <a:off x="5319602" y="3762197"/>
              <a:ext cx="765064" cy="549999"/>
            </a:xfrm>
            <a:prstGeom prst="roundRect">
              <a:avLst/>
            </a:prstGeom>
            <a:solidFill>
              <a:schemeClr val="accent4"/>
            </a:solidFill>
            <a:ln w="12700">
              <a:solidFill>
                <a:schemeClr val="accent4">
                  <a:lumMod val="75000"/>
                </a:schemeClr>
              </a:solidFill>
            </a:ln>
          </p:spPr>
          <p:txBody>
            <a:bodyPr wrap="square" rtlCol="0" anchor="ctr"/>
            <a:lstStyle/>
            <a:p>
              <a:pPr algn="ctr"/>
              <a:r>
                <a:rPr lang="en-GB" sz="1100" b="1" dirty="0">
                  <a:solidFill>
                    <a:schemeClr val="bg1"/>
                  </a:solidFill>
                </a:rPr>
                <a:t>Project Manager A</a:t>
              </a:r>
            </a:p>
          </p:txBody>
        </p:sp>
        <p:sp>
          <p:nvSpPr>
            <p:cNvPr id="26" name="PM B Box"/>
            <p:cNvSpPr/>
            <p:nvPr/>
          </p:nvSpPr>
          <p:spPr>
            <a:xfrm>
              <a:off x="5319602" y="4862196"/>
              <a:ext cx="765064" cy="549999"/>
            </a:xfrm>
            <a:prstGeom prst="roundRect">
              <a:avLst/>
            </a:prstGeom>
            <a:solidFill>
              <a:schemeClr val="accent4"/>
            </a:solidFill>
            <a:ln w="12700">
              <a:solidFill>
                <a:schemeClr val="accent4">
                  <a:lumMod val="75000"/>
                </a:schemeClr>
              </a:solidFill>
            </a:ln>
          </p:spPr>
          <p:txBody>
            <a:bodyPr wrap="square" rtlCol="0" anchor="ctr"/>
            <a:lstStyle/>
            <a:p>
              <a:pPr algn="ctr"/>
              <a:r>
                <a:rPr lang="en-GB" sz="1100" b="1" dirty="0">
                  <a:solidFill>
                    <a:schemeClr val="bg1"/>
                  </a:solidFill>
                </a:rPr>
                <a:t>Project Manager B</a:t>
              </a:r>
            </a:p>
          </p:txBody>
        </p:sp>
        <p:cxnSp>
          <p:nvCxnSpPr>
            <p:cNvPr id="5" name="F1 Through">
              <a:extLst>
                <a:ext uri="{FF2B5EF4-FFF2-40B4-BE49-F238E27FC236}">
                  <a16:creationId xmlns:a16="http://schemas.microsoft.com/office/drawing/2014/main" id="{F0C1A729-AD37-289C-3595-E7E8F5E00B71}"/>
                </a:ext>
              </a:extLst>
            </p:cNvPr>
            <p:cNvCxnSpPr>
              <a:cxnSpLocks/>
            </p:cNvCxnSpPr>
            <p:nvPr/>
          </p:nvCxnSpPr>
          <p:spPr>
            <a:xfrm>
              <a:off x="4924400" y="2817197"/>
              <a:ext cx="0" cy="2374798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cxnSp>
          <p:nvCxnSpPr>
            <p:cNvPr id="19" name="MD Horizontal">
              <a:extLst>
                <a:ext uri="{FF2B5EF4-FFF2-40B4-BE49-F238E27FC236}">
                  <a16:creationId xmlns:a16="http://schemas.microsoft.com/office/drawing/2014/main" id="{7BD3889B-10BF-E7FE-99DC-EF7FC13EEA3C}"/>
                </a:ext>
              </a:extLst>
            </p:cNvPr>
            <p:cNvCxnSpPr>
              <a:cxnSpLocks/>
            </p:cNvCxnSpPr>
            <p:nvPr/>
          </p:nvCxnSpPr>
          <p:spPr>
            <a:xfrm>
              <a:off x="4924400" y="4016796"/>
              <a:ext cx="380916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cxnSp>
          <p:nvCxnSpPr>
            <p:cNvPr id="28" name="MD Horizontal">
              <a:extLst>
                <a:ext uri="{FF2B5EF4-FFF2-40B4-BE49-F238E27FC236}">
                  <a16:creationId xmlns:a16="http://schemas.microsoft.com/office/drawing/2014/main" id="{A386A77E-A417-8344-5562-9E7ADEA39FEA}"/>
                </a:ext>
              </a:extLst>
            </p:cNvPr>
            <p:cNvCxnSpPr>
              <a:cxnSpLocks/>
            </p:cNvCxnSpPr>
            <p:nvPr/>
          </p:nvCxnSpPr>
          <p:spPr>
            <a:xfrm>
              <a:off x="4924400" y="5172796"/>
              <a:ext cx="380916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sp>
          <p:nvSpPr>
            <p:cNvPr id="31" name="Marketing Mgr Box">
              <a:extLst>
                <a:ext uri="{FF2B5EF4-FFF2-40B4-BE49-F238E27FC236}">
                  <a16:creationId xmlns:a16="http://schemas.microsoft.com/office/drawing/2014/main" id="{CEF6A9FE-9DA7-1BA9-4645-8457DF25E361}"/>
                </a:ext>
              </a:extLst>
            </p:cNvPr>
            <p:cNvSpPr/>
            <p:nvPr/>
          </p:nvSpPr>
          <p:spPr>
            <a:xfrm>
              <a:off x="10494255" y="2983997"/>
              <a:ext cx="1136636" cy="549999"/>
            </a:xfrm>
            <a:prstGeom prst="roundRect">
              <a:avLst/>
            </a:prstGeom>
            <a:solidFill>
              <a:schemeClr val="accent2"/>
            </a:solidFill>
            <a:ln w="12700">
              <a:solidFill>
                <a:schemeClr val="accent2">
                  <a:lumMod val="75000"/>
                </a:schemeClr>
              </a:solidFill>
            </a:ln>
          </p:spPr>
          <p:txBody>
            <a:bodyPr wrap="square" rtlCol="0" anchor="ctr"/>
            <a:lstStyle/>
            <a:p>
              <a:pPr algn="ctr"/>
              <a:r>
                <a:rPr lang="en-GB" sz="1100" b="1" dirty="0">
                  <a:solidFill>
                    <a:schemeClr val="bg1"/>
                  </a:solidFill>
                </a:rPr>
                <a:t>Finance &amp; Administration Manager</a:t>
              </a:r>
            </a:p>
          </p:txBody>
        </p:sp>
        <p:cxnSp>
          <p:nvCxnSpPr>
            <p:cNvPr id="32" name="F3 Down">
              <a:extLst>
                <a:ext uri="{FF2B5EF4-FFF2-40B4-BE49-F238E27FC236}">
                  <a16:creationId xmlns:a16="http://schemas.microsoft.com/office/drawing/2014/main" id="{A56B6F36-1F0E-B381-6D7F-B4A32DD1035A}"/>
                </a:ext>
              </a:extLst>
            </p:cNvPr>
            <p:cNvCxnSpPr>
              <a:cxnSpLocks/>
            </p:cNvCxnSpPr>
            <p:nvPr/>
          </p:nvCxnSpPr>
          <p:spPr>
            <a:xfrm>
              <a:off x="11015342" y="2803997"/>
              <a:ext cx="0" cy="1700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cxnSp>
          <p:nvCxnSpPr>
            <p:cNvPr id="33" name="F3 Through">
              <a:extLst>
                <a:ext uri="{FF2B5EF4-FFF2-40B4-BE49-F238E27FC236}">
                  <a16:creationId xmlns:a16="http://schemas.microsoft.com/office/drawing/2014/main" id="{62A2F41F-280F-5F9D-C65E-A608586D988A}"/>
                </a:ext>
              </a:extLst>
            </p:cNvPr>
            <p:cNvCxnSpPr>
              <a:cxnSpLocks/>
            </p:cNvCxnSpPr>
            <p:nvPr/>
          </p:nvCxnSpPr>
          <p:spPr>
            <a:xfrm>
              <a:off x="11015651" y="3487197"/>
              <a:ext cx="0" cy="2149996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</p:cxnSp>
        <p:sp>
          <p:nvSpPr>
            <p:cNvPr id="38" name="Flowchart: Connector 37">
              <a:extLst>
                <a:ext uri="{FF2B5EF4-FFF2-40B4-BE49-F238E27FC236}">
                  <a16:creationId xmlns:a16="http://schemas.microsoft.com/office/drawing/2014/main" id="{569E4957-38F7-1B79-389C-89E188BE0DF0}"/>
                </a:ext>
              </a:extLst>
            </p:cNvPr>
            <p:cNvSpPr/>
            <p:nvPr/>
          </p:nvSpPr>
          <p:spPr>
            <a:xfrm>
              <a:off x="10941119" y="5046014"/>
              <a:ext cx="148446" cy="145981"/>
            </a:xfrm>
            <a:prstGeom prst="flowChartConnector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Flowchart: Connector 38">
              <a:extLst>
                <a:ext uri="{FF2B5EF4-FFF2-40B4-BE49-F238E27FC236}">
                  <a16:creationId xmlns:a16="http://schemas.microsoft.com/office/drawing/2014/main" id="{F0B9675C-0460-3774-C75C-48BD162FB25B}"/>
                </a:ext>
              </a:extLst>
            </p:cNvPr>
            <p:cNvSpPr/>
            <p:nvPr/>
          </p:nvSpPr>
          <p:spPr>
            <a:xfrm>
              <a:off x="10935170" y="3984684"/>
              <a:ext cx="148446" cy="145981"/>
            </a:xfrm>
            <a:prstGeom prst="flowChartConnector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Flowchart: Connector 55">
              <a:extLst>
                <a:ext uri="{FF2B5EF4-FFF2-40B4-BE49-F238E27FC236}">
                  <a16:creationId xmlns:a16="http://schemas.microsoft.com/office/drawing/2014/main" id="{4FFDA601-2372-13B8-83E6-447603C666ED}"/>
                </a:ext>
              </a:extLst>
            </p:cNvPr>
            <p:cNvSpPr/>
            <p:nvPr/>
          </p:nvSpPr>
          <p:spPr>
            <a:xfrm>
              <a:off x="9679687" y="5064203"/>
              <a:ext cx="148446" cy="145981"/>
            </a:xfrm>
            <a:prstGeom prst="flowChartConnector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Flowchart: Connector 56">
              <a:extLst>
                <a:ext uri="{FF2B5EF4-FFF2-40B4-BE49-F238E27FC236}">
                  <a16:creationId xmlns:a16="http://schemas.microsoft.com/office/drawing/2014/main" id="{04F9C369-1EE5-8BF0-5D1A-A29B50B3BE4B}"/>
                </a:ext>
              </a:extLst>
            </p:cNvPr>
            <p:cNvSpPr/>
            <p:nvPr/>
          </p:nvSpPr>
          <p:spPr>
            <a:xfrm>
              <a:off x="9679687" y="3980922"/>
              <a:ext cx="148446" cy="145981"/>
            </a:xfrm>
            <a:prstGeom prst="flowChartConnector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Flowchart: Connector 57">
              <a:extLst>
                <a:ext uri="{FF2B5EF4-FFF2-40B4-BE49-F238E27FC236}">
                  <a16:creationId xmlns:a16="http://schemas.microsoft.com/office/drawing/2014/main" id="{A43B0E4C-1964-D22C-975E-E7A999F498CF}"/>
                </a:ext>
              </a:extLst>
            </p:cNvPr>
            <p:cNvSpPr/>
            <p:nvPr/>
          </p:nvSpPr>
          <p:spPr>
            <a:xfrm>
              <a:off x="8318252" y="5064203"/>
              <a:ext cx="148446" cy="145981"/>
            </a:xfrm>
            <a:prstGeom prst="flowChartConnector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Flowchart: Connector 58">
              <a:extLst>
                <a:ext uri="{FF2B5EF4-FFF2-40B4-BE49-F238E27FC236}">
                  <a16:creationId xmlns:a16="http://schemas.microsoft.com/office/drawing/2014/main" id="{804DFE82-EE6C-E1A5-BCC0-59E8B749386F}"/>
                </a:ext>
              </a:extLst>
            </p:cNvPr>
            <p:cNvSpPr/>
            <p:nvPr/>
          </p:nvSpPr>
          <p:spPr>
            <a:xfrm>
              <a:off x="8309551" y="3990339"/>
              <a:ext cx="148446" cy="145981"/>
            </a:xfrm>
            <a:prstGeom prst="flowChartConnector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Flowchart: Connector 60">
              <a:extLst>
                <a:ext uri="{FF2B5EF4-FFF2-40B4-BE49-F238E27FC236}">
                  <a16:creationId xmlns:a16="http://schemas.microsoft.com/office/drawing/2014/main" id="{76B00B49-766A-3FC8-FAD2-5671E8FA840B}"/>
                </a:ext>
              </a:extLst>
            </p:cNvPr>
            <p:cNvSpPr/>
            <p:nvPr/>
          </p:nvSpPr>
          <p:spPr>
            <a:xfrm>
              <a:off x="7037777" y="5064203"/>
              <a:ext cx="148446" cy="145981"/>
            </a:xfrm>
            <a:prstGeom prst="flowChartConnector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" name="Flowchart: Connector 61">
              <a:extLst>
                <a:ext uri="{FF2B5EF4-FFF2-40B4-BE49-F238E27FC236}">
                  <a16:creationId xmlns:a16="http://schemas.microsoft.com/office/drawing/2014/main" id="{A626DD0F-83A4-8BEE-CA05-659FCEA604CF}"/>
                </a:ext>
              </a:extLst>
            </p:cNvPr>
            <p:cNvSpPr/>
            <p:nvPr/>
          </p:nvSpPr>
          <p:spPr>
            <a:xfrm>
              <a:off x="7037777" y="3982383"/>
              <a:ext cx="148446" cy="145981"/>
            </a:xfrm>
            <a:prstGeom prst="flowChartConnector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1258760F-7E1B-07A1-488B-29AE98F9AF34}"/>
                </a:ext>
              </a:extLst>
            </p:cNvPr>
            <p:cNvSpPr txBox="1"/>
            <p:nvPr/>
          </p:nvSpPr>
          <p:spPr>
            <a:xfrm>
              <a:off x="6799833" y="3797493"/>
              <a:ext cx="369332" cy="1772357"/>
            </a:xfrm>
            <a:prstGeom prst="rect">
              <a:avLst/>
            </a:prstGeom>
            <a:noFill/>
          </p:spPr>
          <p:txBody>
            <a:bodyPr vert="vert" wrap="square" rtlCol="0">
              <a:spAutoFit/>
            </a:bodyPr>
            <a:lstStyle/>
            <a:p>
              <a:r>
                <a:rPr lang="en-GB" sz="1200" dirty="0"/>
                <a:t>Functional Responsibility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8C93565-EE19-AEB3-28F3-356AB57EF0D4}"/>
                </a:ext>
              </a:extLst>
            </p:cNvPr>
            <p:cNvSpPr txBox="1"/>
            <p:nvPr/>
          </p:nvSpPr>
          <p:spPr>
            <a:xfrm>
              <a:off x="8876181" y="4311473"/>
              <a:ext cx="1524229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00" dirty="0"/>
                <a:t>Project Responsibility</a:t>
              </a:r>
            </a:p>
          </p:txBody>
        </p:sp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5C91E36E-584A-F752-5A30-82BC5A2A46E4}"/>
                </a:ext>
              </a:extLst>
            </p:cNvPr>
            <p:cNvGrpSpPr/>
            <p:nvPr/>
          </p:nvGrpSpPr>
          <p:grpSpPr>
            <a:xfrm>
              <a:off x="4924399" y="5996148"/>
              <a:ext cx="6761009" cy="533949"/>
              <a:chOff x="4924399" y="5996148"/>
              <a:chExt cx="6761009" cy="533949"/>
            </a:xfrm>
          </p:grpSpPr>
          <p:sp>
            <p:nvSpPr>
              <p:cNvPr id="60" name="Legend"/>
              <p:cNvSpPr txBox="1"/>
              <p:nvPr/>
            </p:nvSpPr>
            <p:spPr>
              <a:xfrm>
                <a:off x="6382911" y="5996148"/>
                <a:ext cx="1850985" cy="270918"/>
              </a:xfrm>
              <a:prstGeom prst="rect">
                <a:avLst/>
              </a:prstGeom>
              <a:noFill/>
            </p:spPr>
            <p:txBody>
              <a:bodyPr wrap="square" rtlCol="0" anchor="ctr"/>
              <a:lstStyle/>
              <a:p>
                <a:r>
                  <a:rPr lang="en-GB" sz="1000" i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Solid lines = functional reporting </a:t>
                </a:r>
              </a:p>
            </p:txBody>
          </p:sp>
          <p:sp>
            <p:nvSpPr>
              <p:cNvPr id="63" name="Flowchart: Connector 62">
                <a:extLst>
                  <a:ext uri="{FF2B5EF4-FFF2-40B4-BE49-F238E27FC236}">
                    <a16:creationId xmlns:a16="http://schemas.microsoft.com/office/drawing/2014/main" id="{95EC6E19-DBC7-F89D-40BE-692C1785B089}"/>
                  </a:ext>
                </a:extLst>
              </p:cNvPr>
              <p:cNvSpPr/>
              <p:nvPr/>
            </p:nvSpPr>
            <p:spPr>
              <a:xfrm>
                <a:off x="6101500" y="6338143"/>
                <a:ext cx="131534" cy="112994"/>
              </a:xfrm>
              <a:prstGeom prst="flowChartConnector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Legend">
                <a:extLst>
                  <a:ext uri="{FF2B5EF4-FFF2-40B4-BE49-F238E27FC236}">
                    <a16:creationId xmlns:a16="http://schemas.microsoft.com/office/drawing/2014/main" id="{D828BF7A-40D4-A3B6-85B6-A6DA997A4302}"/>
                  </a:ext>
                </a:extLst>
              </p:cNvPr>
              <p:cNvSpPr txBox="1"/>
              <p:nvPr/>
            </p:nvSpPr>
            <p:spPr>
              <a:xfrm>
                <a:off x="6291054" y="6259179"/>
                <a:ext cx="3202298" cy="270918"/>
              </a:xfrm>
              <a:prstGeom prst="rect">
                <a:avLst/>
              </a:prstGeom>
              <a:noFill/>
            </p:spPr>
            <p:txBody>
              <a:bodyPr wrap="square" rtlCol="0" anchor="ctr"/>
              <a:lstStyle/>
              <a:p>
                <a:pPr algn="ctr"/>
                <a:r>
                  <a:rPr lang="en-GB" sz="1000" i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Employee assigned to project and functional department</a:t>
                </a:r>
              </a:p>
            </p:txBody>
          </p:sp>
          <p:cxnSp>
            <p:nvCxnSpPr>
              <p:cNvPr id="7" name="MD Horizontal">
                <a:extLst>
                  <a:ext uri="{FF2B5EF4-FFF2-40B4-BE49-F238E27FC236}">
                    <a16:creationId xmlns:a16="http://schemas.microsoft.com/office/drawing/2014/main" id="{3BBED1C2-4172-6ABD-8091-70C87A0FF85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52118" y="6124128"/>
                <a:ext cx="380916" cy="0"/>
              </a:xfrm>
              <a:prstGeom prst="line">
                <a:avLst/>
              </a:prstGeom>
              <a:ln w="190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</p:cxn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A1C2E3C5-0EAD-9E83-806F-39AB1C8ADC70}"/>
                  </a:ext>
                </a:extLst>
              </p:cNvPr>
              <p:cNvSpPr txBox="1"/>
              <p:nvPr/>
            </p:nvSpPr>
            <p:spPr>
              <a:xfrm>
                <a:off x="8807538" y="6012444"/>
                <a:ext cx="2006014" cy="19058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GB" sz="1000" i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Dashed lines = project reporting</a:t>
                </a:r>
                <a:endParaRPr lang="en-GB" sz="1000" dirty="0"/>
              </a:p>
            </p:txBody>
          </p:sp>
          <p:cxnSp>
            <p:nvCxnSpPr>
              <p:cNvPr id="12" name="PA Dashed">
                <a:extLst>
                  <a:ext uri="{FF2B5EF4-FFF2-40B4-BE49-F238E27FC236}">
                    <a16:creationId xmlns:a16="http://schemas.microsoft.com/office/drawing/2014/main" id="{60B17EE3-BDC1-95AA-AE5A-AFC56E8A948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83774" y="6124129"/>
                <a:ext cx="378226" cy="2743"/>
              </a:xfrm>
              <a:prstGeom prst="line">
                <a:avLst/>
              </a:prstGeom>
              <a:ln w="19050">
                <a:solidFill>
                  <a:schemeClr val="accent4"/>
                </a:solidFill>
                <a:prstDash val="dash"/>
              </a:ln>
            </p:spPr>
          </p:cxn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1C43ADED-3D0C-AF33-932C-A0E94D81A62D}"/>
                  </a:ext>
                </a:extLst>
              </p:cNvPr>
              <p:cNvSpPr/>
              <p:nvPr/>
            </p:nvSpPr>
            <p:spPr>
              <a:xfrm>
                <a:off x="4924399" y="6012444"/>
                <a:ext cx="6761009" cy="509902"/>
              </a:xfrm>
              <a:prstGeom prst="rect">
                <a:avLst/>
              </a:prstGeom>
              <a:noFill/>
              <a:ln w="9525" cap="flat" cmpd="sng" algn="ctr">
                <a:solidFill>
                  <a:schemeClr val="accent1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accen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aphicFrame>
        <p:nvGraphicFramePr>
          <p:cNvPr id="13" name="Diagram 12">
            <a:extLst>
              <a:ext uri="{FF2B5EF4-FFF2-40B4-BE49-F238E27FC236}">
                <a16:creationId xmlns:a16="http://schemas.microsoft.com/office/drawing/2014/main" id="{38EF6443-9783-A7A1-AD3A-FAEE3965523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89290558"/>
              </p:ext>
            </p:extLst>
          </p:nvPr>
        </p:nvGraphicFramePr>
        <p:xfrm>
          <a:off x="278095" y="932350"/>
          <a:ext cx="4566220" cy="1533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29" name="Diagram 28">
            <a:extLst>
              <a:ext uri="{FF2B5EF4-FFF2-40B4-BE49-F238E27FC236}">
                <a16:creationId xmlns:a16="http://schemas.microsoft.com/office/drawing/2014/main" id="{1E245FD4-7705-9544-83C4-98BFD4FDEDD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1588752"/>
              </p:ext>
            </p:extLst>
          </p:nvPr>
        </p:nvGraphicFramePr>
        <p:xfrm>
          <a:off x="269016" y="2589918"/>
          <a:ext cx="4566217" cy="1494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35" name="Diagram 34">
            <a:extLst>
              <a:ext uri="{FF2B5EF4-FFF2-40B4-BE49-F238E27FC236}">
                <a16:creationId xmlns:a16="http://schemas.microsoft.com/office/drawing/2014/main" id="{2FC31938-DFC1-4AAF-38C1-89CBC445439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80286138"/>
              </p:ext>
            </p:extLst>
          </p:nvPr>
        </p:nvGraphicFramePr>
        <p:xfrm>
          <a:off x="269016" y="4261935"/>
          <a:ext cx="4570293" cy="17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sp>
        <p:nvSpPr>
          <p:cNvPr id="54" name="TextBox 53">
            <a:extLst>
              <a:ext uri="{FF2B5EF4-FFF2-40B4-BE49-F238E27FC236}">
                <a16:creationId xmlns:a16="http://schemas.microsoft.com/office/drawing/2014/main" id="{7E1CA041-0CEC-3249-D762-C08001B44807}"/>
              </a:ext>
            </a:extLst>
          </p:cNvPr>
          <p:cNvSpPr txBox="1"/>
          <p:nvPr/>
        </p:nvSpPr>
        <p:spPr>
          <a:xfrm>
            <a:off x="5017407" y="5630895"/>
            <a:ext cx="6878781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00" dirty="0"/>
              <a:t>Source: Author's own diagram based on Buchanan and Huczynski (2023) and Burton et al. (2015)</a:t>
            </a:r>
          </a:p>
        </p:txBody>
      </p:sp>
      <p:graphicFrame>
        <p:nvGraphicFramePr>
          <p:cNvPr id="66" name="Diagram 65">
            <a:extLst>
              <a:ext uri="{FF2B5EF4-FFF2-40B4-BE49-F238E27FC236}">
                <a16:creationId xmlns:a16="http://schemas.microsoft.com/office/drawing/2014/main" id="{0B816880-E410-310B-448E-1C68B379F22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24428111"/>
              </p:ext>
            </p:extLst>
          </p:nvPr>
        </p:nvGraphicFramePr>
        <p:xfrm>
          <a:off x="269016" y="6120825"/>
          <a:ext cx="11618183" cy="5291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13" grpId="0">
        <p:bldAsOne/>
      </p:bldGraphic>
      <p:bldGraphic spid="29" grpId="0">
        <p:bldAsOne/>
      </p:bldGraphic>
      <p:bldGraphic spid="35" grpId="0">
        <p:bldAsOne/>
      </p:bldGraphic>
      <p:bldP spid="54" grpId="0"/>
      <p:bldGraphic spid="66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18" y="58156"/>
            <a:ext cx="12004964" cy="727461"/>
          </a:xfrm>
        </p:spPr>
        <p:txBody>
          <a:bodyPr anchor="ctr">
            <a:normAutofit/>
          </a:bodyPr>
          <a:lstStyle/>
          <a:p>
            <a:pPr algn="ctr"/>
            <a:r>
              <a:rPr lang="en-GB" sz="3200" b="1" dirty="0">
                <a:latin typeface="Segoe UI" panose="020B0502040204020203" pitchFamily="34" charset="0"/>
                <a:cs typeface="Segoe UI" panose="020B0502040204020203" pitchFamily="34" charset="0"/>
              </a:rPr>
              <a:t>Organisational Culture at Cloud Cubes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4BB8E50-D7DC-58D1-6EFE-33565AEA4DF2}"/>
              </a:ext>
            </a:extLst>
          </p:cNvPr>
          <p:cNvSpPr txBox="1"/>
          <p:nvPr/>
        </p:nvSpPr>
        <p:spPr>
          <a:xfrm>
            <a:off x="197526" y="771069"/>
            <a:ext cx="462049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i="1" dirty="0"/>
              <a:t>Adhocracy Culture </a:t>
            </a:r>
            <a:r>
              <a:rPr lang="en-GB" sz="1000" b="1" i="1" dirty="0"/>
              <a:t>(Cameron and Quinn, 2011)</a:t>
            </a:r>
          </a:p>
        </p:txBody>
      </p:sp>
      <p:graphicFrame>
        <p:nvGraphicFramePr>
          <p:cNvPr id="18" name="Diagram 17">
            <a:extLst>
              <a:ext uri="{FF2B5EF4-FFF2-40B4-BE49-F238E27FC236}">
                <a16:creationId xmlns:a16="http://schemas.microsoft.com/office/drawing/2014/main" id="{BFBA74D7-22E1-99DA-A589-B6791CC3489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36314567"/>
              </p:ext>
            </p:extLst>
          </p:nvPr>
        </p:nvGraphicFramePr>
        <p:xfrm>
          <a:off x="221057" y="1288653"/>
          <a:ext cx="5036743" cy="2047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3" name="Diagram 22">
            <a:extLst>
              <a:ext uri="{FF2B5EF4-FFF2-40B4-BE49-F238E27FC236}">
                <a16:creationId xmlns:a16="http://schemas.microsoft.com/office/drawing/2014/main" id="{1D5B035A-6579-DA83-01BB-6D232952EDB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95888136"/>
              </p:ext>
            </p:extLst>
          </p:nvPr>
        </p:nvGraphicFramePr>
        <p:xfrm>
          <a:off x="220211" y="3545948"/>
          <a:ext cx="5036743" cy="2191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pSp>
        <p:nvGrpSpPr>
          <p:cNvPr id="30" name="Group 29">
            <a:extLst>
              <a:ext uri="{FF2B5EF4-FFF2-40B4-BE49-F238E27FC236}">
                <a16:creationId xmlns:a16="http://schemas.microsoft.com/office/drawing/2014/main" id="{088F6AB4-6C58-42D5-757D-BEC7447F6AFE}"/>
              </a:ext>
            </a:extLst>
          </p:cNvPr>
          <p:cNvGrpSpPr/>
          <p:nvPr/>
        </p:nvGrpSpPr>
        <p:grpSpPr>
          <a:xfrm>
            <a:off x="6332122" y="939635"/>
            <a:ext cx="5548151" cy="4665282"/>
            <a:chOff x="6219234" y="898595"/>
            <a:chExt cx="5439367" cy="5275074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9388BAFB-4345-9791-C281-06B5F8601E83}"/>
                </a:ext>
              </a:extLst>
            </p:cNvPr>
            <p:cNvSpPr/>
            <p:nvPr/>
          </p:nvSpPr>
          <p:spPr>
            <a:xfrm>
              <a:off x="6241473" y="1123808"/>
              <a:ext cx="5417127" cy="4785155"/>
            </a:xfrm>
            <a:prstGeom prst="rect">
              <a:avLst/>
            </a:prstGeom>
            <a:noFill/>
            <a:ln w="952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293D2B6A-E4F1-6240-BB28-0E28A95B759D}"/>
                </a:ext>
              </a:extLst>
            </p:cNvPr>
            <p:cNvGrpSpPr/>
            <p:nvPr/>
          </p:nvGrpSpPr>
          <p:grpSpPr>
            <a:xfrm>
              <a:off x="6379530" y="1350531"/>
              <a:ext cx="5132030" cy="4377799"/>
              <a:chOff x="5420119" y="1029805"/>
              <a:chExt cx="5839523" cy="5255942"/>
            </a:xfrm>
          </p:grpSpPr>
          <p:cxnSp>
            <p:nvCxnSpPr>
              <p:cNvPr id="40" name="Spoke Top"/>
              <p:cNvCxnSpPr/>
              <p:nvPr/>
            </p:nvCxnSpPr>
            <p:spPr>
              <a:xfrm flipV="1">
                <a:off x="8330886" y="1949999"/>
                <a:ext cx="1" cy="1700000"/>
              </a:xfrm>
              <a:prstGeom prst="line">
                <a:avLst/>
              </a:prstGeom>
              <a:ln w="190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</p:cxnSp>
          <p:cxnSp>
            <p:nvCxnSpPr>
              <p:cNvPr id="41" name="Spoke UR"/>
              <p:cNvCxnSpPr>
                <a:cxnSpLocks/>
                <a:stCxn id="55" idx="6"/>
                <a:endCxn id="52" idx="2"/>
              </p:cNvCxnSpPr>
              <p:nvPr/>
            </p:nvCxnSpPr>
            <p:spPr>
              <a:xfrm>
                <a:off x="7101501" y="3566427"/>
                <a:ext cx="2476759" cy="4023"/>
              </a:xfrm>
              <a:prstGeom prst="line">
                <a:avLst/>
              </a:prstGeom>
              <a:ln w="190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</p:cxnSp>
          <p:cxnSp>
            <p:nvCxnSpPr>
              <p:cNvPr id="42" name="Spoke LR"/>
              <p:cNvCxnSpPr>
                <a:cxnSpLocks/>
              </p:cNvCxnSpPr>
              <p:nvPr/>
            </p:nvCxnSpPr>
            <p:spPr>
              <a:xfrm>
                <a:off x="8339880" y="3631720"/>
                <a:ext cx="987508" cy="1230938"/>
              </a:xfrm>
              <a:prstGeom prst="line">
                <a:avLst/>
              </a:prstGeom>
              <a:ln w="190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</p:cxnSp>
          <p:cxnSp>
            <p:nvCxnSpPr>
              <p:cNvPr id="43" name="Spoke LL"/>
              <p:cNvCxnSpPr>
                <a:cxnSpLocks/>
              </p:cNvCxnSpPr>
              <p:nvPr/>
            </p:nvCxnSpPr>
            <p:spPr>
              <a:xfrm flipH="1">
                <a:off x="7151000" y="3570450"/>
                <a:ext cx="1168687" cy="1503550"/>
              </a:xfrm>
              <a:prstGeom prst="line">
                <a:avLst/>
              </a:prstGeom>
              <a:ln w="190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</p:cxnSp>
          <p:sp>
            <p:nvSpPr>
              <p:cNvPr id="50" name="Centre Circle"/>
              <p:cNvSpPr/>
              <p:nvPr/>
            </p:nvSpPr>
            <p:spPr>
              <a:xfrm>
                <a:off x="7249999" y="2799999"/>
                <a:ext cx="2161777" cy="2066271"/>
              </a:xfrm>
              <a:prstGeom prst="ellipse">
                <a:avLst/>
              </a:prstGeom>
              <a:solidFill>
                <a:schemeClr val="accent1"/>
              </a:solidFill>
              <a:ln w="19050">
                <a:solidFill>
                  <a:schemeClr val="accent1">
                    <a:lumMod val="75000"/>
                  </a:schemeClr>
                </a:solidFill>
              </a:ln>
            </p:spPr>
            <p:txBody>
              <a:bodyPr wrap="square" rtlCol="0" anchor="ctr"/>
              <a:lstStyle/>
              <a:p>
                <a:pPr algn="ctr"/>
                <a:r>
                  <a:rPr lang="en-GB" b="1" dirty="0">
                    <a:solidFill>
                      <a:schemeClr val="bg1"/>
                    </a:solidFill>
                  </a:rPr>
                  <a:t>Cloud Cubes Culture</a:t>
                </a:r>
              </a:p>
            </p:txBody>
          </p:sp>
          <p:sp>
            <p:nvSpPr>
              <p:cNvPr id="51" name="Innovation"/>
              <p:cNvSpPr/>
              <p:nvPr/>
            </p:nvSpPr>
            <p:spPr>
              <a:xfrm>
                <a:off x="7499189" y="1029805"/>
                <a:ext cx="1681382" cy="1607100"/>
              </a:xfrm>
              <a:prstGeom prst="ellipse">
                <a:avLst/>
              </a:prstGeom>
              <a:solidFill>
                <a:schemeClr val="accent2"/>
              </a:solidFill>
              <a:ln w="12700">
                <a:solidFill>
                  <a:schemeClr val="accent2">
                    <a:lumMod val="75000"/>
                  </a:schemeClr>
                </a:solidFill>
              </a:ln>
            </p:spPr>
            <p:txBody>
              <a:bodyPr wrap="square" rtlCol="0" anchor="ctr"/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Innovation</a:t>
                </a:r>
              </a:p>
            </p:txBody>
          </p:sp>
          <p:sp>
            <p:nvSpPr>
              <p:cNvPr id="53" name="Learning"/>
              <p:cNvSpPr/>
              <p:nvPr/>
            </p:nvSpPr>
            <p:spPr>
              <a:xfrm>
                <a:off x="8852709" y="4678647"/>
                <a:ext cx="1681382" cy="1607100"/>
              </a:xfrm>
              <a:prstGeom prst="ellipse">
                <a:avLst/>
              </a:prstGeom>
              <a:solidFill>
                <a:schemeClr val="accent4"/>
              </a:solidFill>
              <a:ln w="12700">
                <a:solidFill>
                  <a:schemeClr val="accent4">
                    <a:lumMod val="75000"/>
                  </a:schemeClr>
                </a:solidFill>
              </a:ln>
            </p:spPr>
            <p:txBody>
              <a:bodyPr wrap="square" rtlCol="0" anchor="ctr"/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Learning</a:t>
                </a:r>
              </a:p>
            </p:txBody>
          </p:sp>
          <p:sp>
            <p:nvSpPr>
              <p:cNvPr id="54" name="Flexibility"/>
              <p:cNvSpPr/>
              <p:nvPr/>
            </p:nvSpPr>
            <p:spPr>
              <a:xfrm>
                <a:off x="6096000" y="4678647"/>
                <a:ext cx="1681382" cy="1607100"/>
              </a:xfrm>
              <a:prstGeom prst="ellipse">
                <a:avLst/>
              </a:prstGeom>
              <a:solidFill>
                <a:schemeClr val="accent5"/>
              </a:solidFill>
              <a:ln w="12700">
                <a:solidFill>
                  <a:schemeClr val="accent5">
                    <a:lumMod val="75000"/>
                  </a:schemeClr>
                </a:solidFill>
              </a:ln>
            </p:spPr>
            <p:txBody>
              <a:bodyPr wrap="square" rtlCol="0" anchor="ctr"/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Flexibility</a:t>
                </a:r>
              </a:p>
            </p:txBody>
          </p:sp>
          <p:sp>
            <p:nvSpPr>
              <p:cNvPr id="55" name="Customer Focus"/>
              <p:cNvSpPr/>
              <p:nvPr/>
            </p:nvSpPr>
            <p:spPr>
              <a:xfrm>
                <a:off x="5420119" y="2762877"/>
                <a:ext cx="1681382" cy="1607100"/>
              </a:xfrm>
              <a:prstGeom prst="ellipse">
                <a:avLst/>
              </a:prstGeom>
              <a:solidFill>
                <a:schemeClr val="accent6"/>
              </a:solidFill>
              <a:ln w="12700">
                <a:solidFill>
                  <a:schemeClr val="accent6">
                    <a:lumMod val="75000"/>
                  </a:schemeClr>
                </a:solidFill>
              </a:ln>
            </p:spPr>
            <p:txBody>
              <a:bodyPr wrap="square" rtlCol="0" anchor="ctr"/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Customer Focus</a:t>
                </a:r>
              </a:p>
            </p:txBody>
          </p:sp>
          <p:sp>
            <p:nvSpPr>
              <p:cNvPr id="52" name="Collaboration"/>
              <p:cNvSpPr/>
              <p:nvPr/>
            </p:nvSpPr>
            <p:spPr>
              <a:xfrm>
                <a:off x="9578260" y="2766900"/>
                <a:ext cx="1681382" cy="1607100"/>
              </a:xfrm>
              <a:prstGeom prst="ellipse">
                <a:avLst/>
              </a:prstGeom>
              <a:solidFill>
                <a:schemeClr val="accent3"/>
              </a:solidFill>
              <a:ln w="12700">
                <a:solidFill>
                  <a:schemeClr val="accent3">
                    <a:lumMod val="75000"/>
                  </a:schemeClr>
                </a:solidFill>
              </a:ln>
            </p:spPr>
            <p:txBody>
              <a:bodyPr wrap="square" rtlCol="0" anchor="ctr"/>
              <a:lstStyle/>
              <a:p>
                <a:pPr algn="ctr"/>
                <a:r>
                  <a:rPr lang="en-GB" sz="1200" b="1" dirty="0">
                    <a:solidFill>
                      <a:schemeClr val="bg1"/>
                    </a:solidFill>
                  </a:rPr>
                  <a:t>Collaboration</a:t>
                </a:r>
              </a:p>
            </p:txBody>
          </p:sp>
        </p:grpSp>
        <p:graphicFrame>
          <p:nvGraphicFramePr>
            <p:cNvPr id="26" name="Diagram 25">
              <a:extLst>
                <a:ext uri="{FF2B5EF4-FFF2-40B4-BE49-F238E27FC236}">
                  <a16:creationId xmlns:a16="http://schemas.microsoft.com/office/drawing/2014/main" id="{AF768B4F-57E1-73D3-2A9B-EE84B6A5A14E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458185465"/>
                </p:ext>
              </p:extLst>
            </p:nvPr>
          </p:nvGraphicFramePr>
          <p:xfrm>
            <a:off x="6241473" y="898595"/>
            <a:ext cx="5417128" cy="342523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2" r:lo="rId13" r:qs="rId14" r:cs="rId15"/>
            </a:graphicData>
          </a:graphic>
        </p:graphicFrame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FC731943-DFA8-B252-C7CD-254C4AEE275C}"/>
                </a:ext>
              </a:extLst>
            </p:cNvPr>
            <p:cNvSpPr txBox="1"/>
            <p:nvPr/>
          </p:nvSpPr>
          <p:spPr>
            <a:xfrm>
              <a:off x="6219234" y="5895265"/>
              <a:ext cx="5417127" cy="27840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sz="1000" dirty="0"/>
                <a:t>Source: Author's own illustration based on Cameron and Quinn (2011) and Schein and Schein (2017).</a:t>
              </a:r>
            </a:p>
          </p:txBody>
        </p:sp>
      </p:grpSp>
      <p:graphicFrame>
        <p:nvGraphicFramePr>
          <p:cNvPr id="33" name="Diagram 32">
            <a:extLst>
              <a:ext uri="{FF2B5EF4-FFF2-40B4-BE49-F238E27FC236}">
                <a16:creationId xmlns:a16="http://schemas.microsoft.com/office/drawing/2014/main" id="{B1220F27-AFBB-0AF5-5FD8-364C2E3A0D6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64426904"/>
              </p:ext>
            </p:extLst>
          </p:nvPr>
        </p:nvGraphicFramePr>
        <p:xfrm>
          <a:off x="197526" y="6108586"/>
          <a:ext cx="11660062" cy="5847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  <p:bldGraphic spid="18" grpId="0">
        <p:bldAsOne/>
      </p:bldGraphic>
      <p:bldGraphic spid="23" grpId="0">
        <p:bldAsOne/>
      </p:bldGraphic>
      <p:bldGraphic spid="33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Connector: Elbow 10">
            <a:extLst>
              <a:ext uri="{FF2B5EF4-FFF2-40B4-BE49-F238E27FC236}">
                <a16:creationId xmlns:a16="http://schemas.microsoft.com/office/drawing/2014/main" id="{053B5294-5963-7B37-9A7D-7405EBB05917}"/>
              </a:ext>
            </a:extLst>
          </p:cNvPr>
          <p:cNvCxnSpPr>
            <a:cxnSpLocks/>
          </p:cNvCxnSpPr>
          <p:nvPr/>
        </p:nvCxnSpPr>
        <p:spPr>
          <a:xfrm flipV="1">
            <a:off x="5452273" y="2755525"/>
            <a:ext cx="1738236" cy="922738"/>
          </a:xfrm>
          <a:prstGeom prst="bentConnector3">
            <a:avLst>
              <a:gd name="adj1" fmla="val 56527"/>
            </a:avLst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or: Elbow 7">
            <a:extLst>
              <a:ext uri="{FF2B5EF4-FFF2-40B4-BE49-F238E27FC236}">
                <a16:creationId xmlns:a16="http://schemas.microsoft.com/office/drawing/2014/main" id="{D0F0A639-0AAF-C9A0-7839-87184FDA3B23}"/>
              </a:ext>
            </a:extLst>
          </p:cNvPr>
          <p:cNvCxnSpPr>
            <a:cxnSpLocks/>
          </p:cNvCxnSpPr>
          <p:nvPr/>
        </p:nvCxnSpPr>
        <p:spPr>
          <a:xfrm>
            <a:off x="5471495" y="1832789"/>
            <a:ext cx="1786727" cy="922736"/>
          </a:xfrm>
          <a:prstGeom prst="bentConnector3">
            <a:avLst>
              <a:gd name="adj1" fmla="val 53877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5846588E-3B5A-A459-6012-653F91E24DA6}"/>
              </a:ext>
            </a:extLst>
          </p:cNvPr>
          <p:cNvCxnSpPr>
            <a:cxnSpLocks/>
          </p:cNvCxnSpPr>
          <p:nvPr/>
        </p:nvCxnSpPr>
        <p:spPr>
          <a:xfrm>
            <a:off x="6433877" y="2755525"/>
            <a:ext cx="983618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3" name="Oval 2">
            <a:extLst>
              <a:ext uri="{FF2B5EF4-FFF2-40B4-BE49-F238E27FC236}">
                <a16:creationId xmlns:a16="http://schemas.microsoft.com/office/drawing/2014/main" id="{482452D3-2617-F907-D367-FBB31B5DD8CC}"/>
              </a:ext>
            </a:extLst>
          </p:cNvPr>
          <p:cNvSpPr/>
          <p:nvPr/>
        </p:nvSpPr>
        <p:spPr>
          <a:xfrm>
            <a:off x="5336501" y="1789231"/>
            <a:ext cx="103402" cy="8711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745" y="134445"/>
            <a:ext cx="11790219" cy="738391"/>
          </a:xfrm>
        </p:spPr>
        <p:txBody>
          <a:bodyPr anchor="ctr">
            <a:noAutofit/>
          </a:bodyPr>
          <a:lstStyle/>
          <a:p>
            <a:pPr algn="ctr"/>
            <a:r>
              <a:rPr lang="en-GB" sz="2800" b="1" dirty="0">
                <a:latin typeface="Segoe UI" panose="020B0502040204020203" pitchFamily="34" charset="0"/>
                <a:cs typeface="Segoe UI" panose="020B0502040204020203" pitchFamily="34" charset="0"/>
              </a:rPr>
              <a:t>Relationship Between Structure, Culture and Performance</a:t>
            </a:r>
          </a:p>
        </p:txBody>
      </p:sp>
      <p:sp>
        <p:nvSpPr>
          <p:cNvPr id="20" name="Structure Box"/>
          <p:cNvSpPr/>
          <p:nvPr/>
        </p:nvSpPr>
        <p:spPr>
          <a:xfrm>
            <a:off x="1956673" y="1253375"/>
            <a:ext cx="3495600" cy="1443200"/>
          </a:xfrm>
          <a:prstGeom prst="roundRect">
            <a:avLst>
              <a:gd name="adj" fmla="val 6000"/>
            </a:avLst>
          </a:prstGeom>
          <a:solidFill>
            <a:schemeClr val="accent1"/>
          </a:solidFill>
          <a:ln w="12700">
            <a:solidFill>
              <a:schemeClr val="accent1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 anchor="ctr">
            <a:normAutofit/>
          </a:bodyPr>
          <a:lstStyle/>
          <a:p>
            <a:pPr algn="ctr">
              <a:spcBef>
                <a:spcPts val="600"/>
              </a:spcBef>
            </a:pPr>
            <a:endParaRPr lang="en-GB" sz="1300" dirty="0">
              <a:solidFill>
                <a:schemeClr val="bg1"/>
              </a:solidFill>
            </a:endParaRPr>
          </a:p>
        </p:txBody>
      </p:sp>
      <p:sp>
        <p:nvSpPr>
          <p:cNvPr id="22" name="Performance Box"/>
          <p:cNvSpPr/>
          <p:nvPr/>
        </p:nvSpPr>
        <p:spPr>
          <a:xfrm>
            <a:off x="7398273" y="1832789"/>
            <a:ext cx="3260000" cy="1845475"/>
          </a:xfrm>
          <a:prstGeom prst="roundRect">
            <a:avLst>
              <a:gd name="adj" fmla="val 6000"/>
            </a:avLst>
          </a:prstGeom>
          <a:solidFill>
            <a:schemeClr val="accent4"/>
          </a:solidFill>
          <a:ln w="12700">
            <a:solidFill>
              <a:schemeClr val="accent4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 anchor="ctr">
            <a:normAutofit/>
          </a:bodyPr>
          <a:lstStyle/>
          <a:p>
            <a:pPr algn="ctr">
              <a:spcBef>
                <a:spcPts val="600"/>
              </a:spcBef>
            </a:pPr>
            <a:r>
              <a:rPr lang="en-GB" sz="1800" b="1">
                <a:solidFill>
                  <a:schemeClr val="bg1"/>
                </a:solidFill>
              </a:rPr>
              <a:t>Performance</a:t>
            </a:r>
          </a:p>
          <a:p>
            <a:pPr marL="228600" indent="-2286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1300">
                <a:solidFill>
                  <a:schemeClr val="bg1"/>
                </a:solidFill>
              </a:rPr>
              <a:t>Improved productivity</a:t>
            </a:r>
          </a:p>
          <a:p>
            <a:pPr marL="228600" indent="-2286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1300">
                <a:solidFill>
                  <a:schemeClr val="bg1"/>
                </a:solidFill>
              </a:rPr>
              <a:t>Higher client satisfaction</a:t>
            </a:r>
          </a:p>
          <a:p>
            <a:pPr marL="228600" indent="-2286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1300">
                <a:solidFill>
                  <a:schemeClr val="bg1"/>
                </a:solidFill>
              </a:rPr>
              <a:t>Supports business growth</a:t>
            </a:r>
          </a:p>
        </p:txBody>
      </p:sp>
      <p:sp>
        <p:nvSpPr>
          <p:cNvPr id="40" name="Cloud Forge Example Band"/>
          <p:cNvSpPr/>
          <p:nvPr/>
        </p:nvSpPr>
        <p:spPr>
          <a:xfrm>
            <a:off x="270163" y="4720122"/>
            <a:ext cx="11734800" cy="1098787"/>
          </a:xfrm>
          <a:prstGeom prst="roundRect">
            <a:avLst>
              <a:gd name="adj" fmla="val 4000"/>
            </a:avLst>
          </a:prstGeom>
          <a:solidFill>
            <a:schemeClr val="bg1"/>
          </a:solidFill>
          <a:ln w="12700">
            <a:solidFill>
              <a:schemeClr val="accent3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lIns="182880" tIns="91440" rIns="182880" bIns="91440" rtlCol="0" anchor="t">
            <a:normAutofit fontScale="92500" lnSpcReduction="10000"/>
          </a:bodyPr>
          <a:lstStyle/>
          <a:p>
            <a:pPr>
              <a:spcBef>
                <a:spcPts val="300"/>
              </a:spcBef>
            </a:pPr>
            <a:r>
              <a:rPr lang="en-GB" sz="1600" b="1" dirty="0">
                <a:solidFill>
                  <a:schemeClr val="tx1"/>
                </a:solidFill>
              </a:rPr>
              <a:t>Cloud Cubes Example</a:t>
            </a:r>
          </a:p>
          <a:p>
            <a:pPr marL="228600" indent="-228600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n-GB" sz="1400" dirty="0"/>
              <a:t>Matrix structure improves coordination across client projects. </a:t>
            </a:r>
          </a:p>
          <a:p>
            <a:pPr marL="228600" indent="-228600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n-GB" sz="1400" dirty="0"/>
              <a:t>Adhocracy culture encourages innovation and continuous learning.</a:t>
            </a:r>
          </a:p>
          <a:p>
            <a:pPr>
              <a:spcBef>
                <a:spcPts val="500"/>
              </a:spcBef>
            </a:pPr>
            <a:r>
              <a:rPr lang="en-GB" sz="1000" dirty="0"/>
              <a:t>(Cameron and Quinn, 2011; Schein and Schein, 2017)</a:t>
            </a:r>
            <a:endParaRPr lang="en-GB" sz="1000" dirty="0">
              <a:solidFill>
                <a:schemeClr val="tx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EB15DE5E-E8F9-CE9D-6664-9581109AFF4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92955285"/>
              </p:ext>
            </p:extLst>
          </p:nvPr>
        </p:nvGraphicFramePr>
        <p:xfrm>
          <a:off x="214744" y="6078999"/>
          <a:ext cx="11790219" cy="6445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BFA518AF-2BD3-D8D9-1724-913203131B77}"/>
              </a:ext>
            </a:extLst>
          </p:cNvPr>
          <p:cNvSpPr txBox="1"/>
          <p:nvPr/>
        </p:nvSpPr>
        <p:spPr>
          <a:xfrm>
            <a:off x="1990811" y="1287848"/>
            <a:ext cx="3399481" cy="11541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GB" b="1" dirty="0">
                <a:solidFill>
                  <a:schemeClr val="bg1"/>
                </a:solidFill>
              </a:rPr>
              <a:t>Structure</a:t>
            </a:r>
          </a:p>
          <a:p>
            <a:pPr marL="228600" indent="-2286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bg1"/>
                </a:solidFill>
              </a:rPr>
              <a:t>Defines roles and responsibilities</a:t>
            </a:r>
          </a:p>
          <a:p>
            <a:pPr marL="228600" indent="-2286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bg1"/>
                </a:solidFill>
              </a:rPr>
              <a:t>Supports coordination and communication</a:t>
            </a:r>
          </a:p>
          <a:p>
            <a:pPr marL="228600" indent="-2286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bg1"/>
                </a:solidFill>
              </a:rPr>
              <a:t>Enables efficient project delivery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60055769-0460-067D-6513-868BD0DF827C}"/>
              </a:ext>
            </a:extLst>
          </p:cNvPr>
          <p:cNvSpPr/>
          <p:nvPr/>
        </p:nvSpPr>
        <p:spPr>
          <a:xfrm>
            <a:off x="5286890" y="3634705"/>
            <a:ext cx="103402" cy="8711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Culture Box"/>
          <p:cNvSpPr/>
          <p:nvPr/>
        </p:nvSpPr>
        <p:spPr>
          <a:xfrm>
            <a:off x="1939214" y="2956663"/>
            <a:ext cx="3495600" cy="1443200"/>
          </a:xfrm>
          <a:prstGeom prst="roundRect">
            <a:avLst>
              <a:gd name="adj" fmla="val 6000"/>
            </a:avLst>
          </a:prstGeom>
          <a:solidFill>
            <a:schemeClr val="accent2"/>
          </a:solidFill>
          <a:ln w="12700">
            <a:solidFill>
              <a:schemeClr val="accent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 anchor="ctr">
            <a:normAutofit/>
          </a:bodyPr>
          <a:lstStyle/>
          <a:p>
            <a:pPr algn="ctr">
              <a:spcBef>
                <a:spcPts val="600"/>
              </a:spcBef>
            </a:pPr>
            <a:endParaRPr lang="en-GB" sz="1300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B1C8557-40EC-AEC4-D1BD-82363B5F0D32}"/>
              </a:ext>
            </a:extLst>
          </p:cNvPr>
          <p:cNvSpPr txBox="1"/>
          <p:nvPr/>
        </p:nvSpPr>
        <p:spPr>
          <a:xfrm>
            <a:off x="2018804" y="2993081"/>
            <a:ext cx="3223564" cy="11541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GB" b="1" dirty="0">
                <a:solidFill>
                  <a:schemeClr val="bg1"/>
                </a:solidFill>
              </a:rPr>
              <a:t>Culture</a:t>
            </a:r>
          </a:p>
          <a:p>
            <a:pPr marL="228600" indent="-2286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bg1"/>
                </a:solidFill>
              </a:rPr>
              <a:t>Encourages innovation and collaboration</a:t>
            </a:r>
          </a:p>
          <a:p>
            <a:pPr marL="228600" indent="-2286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bg1"/>
                </a:solidFill>
              </a:rPr>
              <a:t>Supports continuous learning</a:t>
            </a:r>
          </a:p>
          <a:p>
            <a:pPr marL="228600" indent="-2286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bg1"/>
                </a:solidFill>
              </a:rPr>
              <a:t>Promotes adaptability and creativity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0" presetClass="path" presetSubtype="0" repeatCount="indefinite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69 0.00069 L 0.08528 3.7037E-7 C 0.08541 0.04444 0.08554 0.08889 0.08567 0.13333 L 0.16406 0.1338 L 0.16484 0.13287 " pathEditMode="relative" rAng="0" ptsTypes="AAAAA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51" y="662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3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52 -0.00046 C 0.09102 -0.00023 0.0263 0.00417 0.09167 -0.00092 C 0.09167 0.0419 0.09154 -0.17893 0.09193 -0.13495 C 0.11797 -0.13449 0.11081 -0.13634 0.13724 -0.13565 C 0.13737 -0.13634 0.16953 -0.13565 0.16992 -0.13634 " pathEditMode="fixed" rAng="0" ptsTypes="AAAAA">
                                      <p:cBhvr>
                                        <p:cTn id="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20" y="-6782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3"/>
                                            </p:cond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22" grpId="0" animBg="1"/>
      <p:bldP spid="40" grpId="0" animBg="1"/>
      <p:bldGraphic spid="5" grpId="0">
        <p:bldAsOne/>
      </p:bldGraphic>
      <p:bldP spid="13" grpId="0"/>
      <p:bldP spid="17" grpId="0" animBg="1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65125"/>
            <a:ext cx="10972800" cy="838200"/>
          </a:xfrm>
        </p:spPr>
        <p:txBody>
          <a:bodyPr anchor="ctr">
            <a:normAutofit/>
          </a:bodyPr>
          <a:lstStyle/>
          <a:p>
            <a:pPr algn="ctr"/>
            <a:r>
              <a:rPr lang="en-GB" sz="2800" b="1" dirty="0">
                <a:latin typeface="Segoe UI" panose="020B0502040204020203" pitchFamily="34" charset="0"/>
                <a:cs typeface="Segoe UI" panose="020B0502040204020203" pitchFamily="34" charset="0"/>
              </a:rPr>
              <a:t>Evaluating the Three Structures at Cloud Cubes</a:t>
            </a:r>
          </a:p>
        </p:txBody>
      </p:sp>
      <p:graphicFrame>
        <p:nvGraphicFramePr>
          <p:cNvPr id="10" name="Evaluation Tabl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323659"/>
              </p:ext>
            </p:extLst>
          </p:nvPr>
        </p:nvGraphicFramePr>
        <p:xfrm>
          <a:off x="609600" y="1520000"/>
          <a:ext cx="10972800" cy="292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00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200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0000">
                <a:tc>
                  <a:txBody>
                    <a:bodyPr/>
                    <a:lstStyle/>
                    <a:p>
                      <a:pPr algn="l"/>
                      <a:r>
                        <a:rPr lang="en-GB" sz="1400" b="1">
                          <a:solidFill>
                            <a:schemeClr val="tx1"/>
                          </a:solidFill>
                        </a:rPr>
                        <a:t>Structure</a:t>
                      </a:r>
                    </a:p>
                  </a:txBody>
                  <a:tcPr marL="13716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b="1">
                          <a:solidFill>
                            <a:schemeClr val="tx1"/>
                          </a:solidFill>
                        </a:rPr>
                        <a:t>Best Stage</a:t>
                      </a:r>
                    </a:p>
                  </a:txBody>
                  <a:tcPr marL="13716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b="1">
                          <a:solidFill>
                            <a:schemeClr val="tx1"/>
                          </a:solidFill>
                        </a:rPr>
                        <a:t>Main Strength</a:t>
                      </a:r>
                    </a:p>
                  </a:txBody>
                  <a:tcPr marL="13716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b="1">
                          <a:solidFill>
                            <a:schemeClr val="tx1"/>
                          </a:solidFill>
                        </a:rPr>
                        <a:t>Main Limitation</a:t>
                      </a:r>
                    </a:p>
                  </a:txBody>
                  <a:tcPr marL="13716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000">
                <a:tc>
                  <a:txBody>
                    <a:bodyPr/>
                    <a:lstStyle/>
                    <a:p>
                      <a:pPr algn="l"/>
                      <a:r>
                        <a:rPr lang="en-GB" sz="1300" b="1">
                          <a:solidFill>
                            <a:schemeClr val="tx1"/>
                          </a:solidFill>
                        </a:rPr>
                        <a:t>Flat</a:t>
                      </a:r>
                    </a:p>
                  </a:txBody>
                  <a:tcPr marL="137160" anchor="ctr">
                    <a:solidFill>
                      <a:schemeClr val="tx1">
                        <a:alpha val="1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>
                          <a:solidFill>
                            <a:schemeClr val="tx1"/>
                          </a:solidFill>
                        </a:rPr>
                        <a:t>Start-up</a:t>
                      </a:r>
                    </a:p>
                  </a:txBody>
                  <a:tcPr marL="137160" anchor="ctr">
                    <a:solidFill>
                      <a:schemeClr val="tx1">
                        <a:alpha val="1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Fast decision-making</a:t>
                      </a:r>
                    </a:p>
                  </a:txBody>
                  <a:tcPr marL="137160" anchor="ctr">
                    <a:solidFill>
                      <a:schemeClr val="tx1">
                        <a:alpha val="1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>
                          <a:solidFill>
                            <a:schemeClr val="tx1"/>
                          </a:solidFill>
                        </a:rPr>
                        <a:t>Difficult to scale</a:t>
                      </a:r>
                    </a:p>
                  </a:txBody>
                  <a:tcPr marL="137160" anchor="ctr">
                    <a:solidFill>
                      <a:schemeClr val="tx1">
                        <a:alpha val="12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000">
                <a:tc>
                  <a:txBody>
                    <a:bodyPr/>
                    <a:lstStyle/>
                    <a:p>
                      <a:pPr algn="l"/>
                      <a:r>
                        <a:rPr lang="en-GB" sz="1300" b="1">
                          <a:solidFill>
                            <a:schemeClr val="tx1"/>
                          </a:solidFill>
                        </a:rPr>
                        <a:t>Functional</a:t>
                      </a:r>
                    </a:p>
                  </a:txBody>
                  <a:tcPr marL="137160" anchor="ctr">
                    <a:solidFill>
                      <a:schemeClr val="tx1">
                        <a:alpha val="4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>
                          <a:solidFill>
                            <a:schemeClr val="tx1"/>
                          </a:solidFill>
                        </a:rPr>
                        <a:t>Growth</a:t>
                      </a:r>
                    </a:p>
                  </a:txBody>
                  <a:tcPr marL="137160" anchor="ctr">
                    <a:solidFill>
                      <a:schemeClr val="tx1">
                        <a:alpha val="4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>
                          <a:solidFill>
                            <a:schemeClr val="tx1"/>
                          </a:solidFill>
                        </a:rPr>
                        <a:t>Specialisation</a:t>
                      </a:r>
                    </a:p>
                  </a:txBody>
                  <a:tcPr marL="137160" anchor="ctr">
                    <a:solidFill>
                      <a:schemeClr val="tx1">
                        <a:alpha val="4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Department silos</a:t>
                      </a:r>
                    </a:p>
                  </a:txBody>
                  <a:tcPr marL="137160" anchor="ctr">
                    <a:solidFill>
                      <a:schemeClr val="tx1">
                        <a:alpha val="4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000">
                <a:tc>
                  <a:txBody>
                    <a:bodyPr/>
                    <a:lstStyle/>
                    <a:p>
                      <a:pPr algn="l"/>
                      <a:r>
                        <a:rPr lang="en-GB" sz="1300" b="1">
                          <a:solidFill>
                            <a:schemeClr val="tx1"/>
                          </a:solidFill>
                        </a:rPr>
                        <a:t>Matrix</a:t>
                      </a:r>
                    </a:p>
                  </a:txBody>
                  <a:tcPr marL="137160" anchor="ctr">
                    <a:solidFill>
                      <a:schemeClr val="tx1">
                        <a:alpha val="1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>
                          <a:solidFill>
                            <a:schemeClr val="tx1"/>
                          </a:solidFill>
                        </a:rPr>
                        <a:t>Expansion</a:t>
                      </a:r>
                    </a:p>
                  </a:txBody>
                  <a:tcPr marL="137160" anchor="ctr">
                    <a:solidFill>
                      <a:schemeClr val="tx1">
                        <a:alpha val="1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Cross-functional collaboration</a:t>
                      </a:r>
                    </a:p>
                  </a:txBody>
                  <a:tcPr marL="137160" anchor="ctr">
                    <a:solidFill>
                      <a:schemeClr val="tx1">
                        <a:alpha val="1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>
                          <a:solidFill>
                            <a:schemeClr val="tx1"/>
                          </a:solidFill>
                        </a:rPr>
                        <a:t>Dual authority</a:t>
                      </a:r>
                    </a:p>
                  </a:txBody>
                  <a:tcPr marL="137160" anchor="ctr">
                    <a:solidFill>
                      <a:schemeClr val="tx1">
                        <a:alpha val="12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000">
                <a:tc>
                  <a:txBody>
                    <a:bodyPr/>
                    <a:lstStyle/>
                    <a:p>
                      <a:pPr algn="l"/>
                      <a:r>
                        <a:rPr lang="en-GB" sz="1300" b="1">
                          <a:solidFill>
                            <a:schemeClr val="bg1"/>
                          </a:solidFill>
                        </a:rPr>
                        <a:t>Recommended</a:t>
                      </a:r>
                    </a:p>
                  </a:txBody>
                  <a:tcPr marL="13716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b="1">
                          <a:solidFill>
                            <a:schemeClr val="bg1"/>
                          </a:solidFill>
                        </a:rPr>
                        <a:t>Future</a:t>
                      </a:r>
                    </a:p>
                  </a:txBody>
                  <a:tcPr marL="13716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b="1" dirty="0">
                          <a:solidFill>
                            <a:schemeClr val="bg1"/>
                          </a:solidFill>
                        </a:rPr>
                        <a:t>Matrix structure</a:t>
                      </a:r>
                    </a:p>
                  </a:txBody>
                  <a:tcPr marL="13716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b="1" dirty="0">
                          <a:solidFill>
                            <a:schemeClr val="bg1"/>
                          </a:solidFill>
                        </a:rPr>
                        <a:t>Requires strong management</a:t>
                      </a:r>
                    </a:p>
                  </a:txBody>
                  <a:tcPr marL="137160" anchor="ctr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0" name="Conclusion Band"/>
          <p:cNvSpPr/>
          <p:nvPr/>
        </p:nvSpPr>
        <p:spPr>
          <a:xfrm>
            <a:off x="609600" y="5197335"/>
            <a:ext cx="10972800" cy="1380000"/>
          </a:xfrm>
          <a:prstGeom prst="roundRect">
            <a:avLst>
              <a:gd name="adj" fmla="val 5000"/>
            </a:avLst>
          </a:prstGeom>
          <a:solidFill>
            <a:schemeClr val="dk2"/>
          </a:solidFill>
          <a:ln w="12700">
            <a:solidFill>
              <a:schemeClr val="accent1"/>
            </a:solidFill>
          </a:ln>
        </p:spPr>
        <p:txBody>
          <a:bodyPr wrap="square" lIns="228600" tIns="91440" rIns="228600" bIns="91440" rtlCol="0" anchor="ctr">
            <a:normAutofit/>
          </a:bodyPr>
          <a:lstStyle/>
          <a:p>
            <a:r>
              <a:rPr lang="en-GB" sz="1500" b="1">
                <a:solidFill>
                  <a:schemeClr val="accent4"/>
                </a:solidFill>
              </a:rPr>
              <a:t>Conclusion:  </a:t>
            </a:r>
            <a:r>
              <a:rPr lang="en-GB" sz="1600"/>
              <a:t>Although the flat structure provides flexibility during the start-up stage, a matrix structure is likely to be the most suitable long-term option because it combines specialist expertise with cross-functional collaboration (Robbins et al., 2021; Buchanan and Huczynski, 2023).</a:t>
            </a:r>
            <a:endParaRPr lang="en-GB" sz="150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371DC46-D310-4220-C3CB-2338B79DE194}"/>
              </a:ext>
            </a:extLst>
          </p:cNvPr>
          <p:cNvSpPr txBox="1"/>
          <p:nvPr/>
        </p:nvSpPr>
        <p:spPr>
          <a:xfrm>
            <a:off x="533400" y="4450579"/>
            <a:ext cx="1104900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00" dirty="0"/>
              <a:t>Source: Author's comparison based on Robbins et al. (2021), Mullins and McLean (2019), Buchanan and Huczynski (2023) and Burton et al. (2015)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0" grpId="0" animBg="1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745" y="134445"/>
            <a:ext cx="11790219" cy="738391"/>
          </a:xfrm>
        </p:spPr>
        <p:txBody>
          <a:bodyPr anchor="ctr">
            <a:normAutofit/>
          </a:bodyPr>
          <a:lstStyle/>
          <a:p>
            <a:pPr algn="ctr"/>
            <a:r>
              <a:rPr lang="en-GB" sz="3200" b="1" dirty="0">
                <a:latin typeface="Segoe UI" panose="020B0502040204020203" pitchFamily="34" charset="0"/>
                <a:cs typeface="Segoe UI" panose="020B0502040204020203" pitchFamily="34" charset="0"/>
              </a:rPr>
              <a:t>Conclusion</a:t>
            </a:r>
          </a:p>
        </p:txBody>
      </p:sp>
      <p:sp>
        <p:nvSpPr>
          <p:cNvPr id="20" name="Key Findings Card"/>
          <p:cNvSpPr/>
          <p:nvPr/>
        </p:nvSpPr>
        <p:spPr>
          <a:xfrm>
            <a:off x="420163" y="1010000"/>
            <a:ext cx="11351674" cy="3338800"/>
          </a:xfrm>
          <a:prstGeom prst="roundRect">
            <a:avLst>
              <a:gd name="adj" fmla="val 4000"/>
            </a:avLst>
          </a:prstGeom>
          <a:gradFill flip="none" rotWithShape="1">
            <a:gsLst>
              <a:gs pos="71000">
                <a:schemeClr val="accent1">
                  <a:shade val="30000"/>
                  <a:satMod val="115000"/>
                  <a:lumMod val="79000"/>
                  <a:lumOff val="21000"/>
                  <a:alpha val="62000"/>
                </a:schemeClr>
              </a:gs>
              <a:gs pos="88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chemeClr val="accent1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lIns="182880" tIns="91440" rIns="182880" bIns="91440" rtlCol="0" anchor="t">
            <a:normAutofit/>
          </a:bodyPr>
          <a:lstStyle/>
          <a:p>
            <a:pPr algn="ctr">
              <a:spcBef>
                <a:spcPts val="600"/>
              </a:spcBef>
            </a:pPr>
            <a:r>
              <a:rPr lang="en-GB" sz="2000" b="1" dirty="0"/>
              <a:t>Key Findings</a:t>
            </a:r>
          </a:p>
          <a:p>
            <a:pPr marL="228600" indent="-228600">
              <a:spcBef>
                <a:spcPts val="700"/>
              </a:spcBef>
              <a:buFont typeface="Arial" panose="020B0604020202020204" pitchFamily="34" charset="0"/>
              <a:buChar char="•"/>
            </a:pPr>
            <a:r>
              <a:rPr lang="en-GB" dirty="0"/>
              <a:t>Organisational structure determines how authority, communication and responsibilities are arranged within a business.</a:t>
            </a:r>
          </a:p>
          <a:p>
            <a:pPr marL="228600" indent="-228600">
              <a:spcBef>
                <a:spcPts val="700"/>
              </a:spcBef>
              <a:buFont typeface="Arial" panose="020B0604020202020204" pitchFamily="34" charset="0"/>
              <a:buChar char="•"/>
            </a:pPr>
            <a:r>
              <a:rPr lang="en-GB" dirty="0"/>
              <a:t>Flat, functional and matrix structures each offer different advantages and limitations.</a:t>
            </a:r>
          </a:p>
          <a:p>
            <a:pPr marL="228600" indent="-228600">
              <a:spcBef>
                <a:spcPts val="700"/>
              </a:spcBef>
              <a:buFont typeface="Arial" panose="020B0604020202020204" pitchFamily="34" charset="0"/>
              <a:buChar char="•"/>
            </a:pPr>
            <a:r>
              <a:rPr lang="en-GB" dirty="0"/>
              <a:t>As Cloud Cubes grows, its structure should evolve to support increasing complexity and collaboration.</a:t>
            </a:r>
          </a:p>
          <a:p>
            <a:pPr marL="228600" indent="-228600">
              <a:spcBef>
                <a:spcPts val="700"/>
              </a:spcBef>
              <a:buFont typeface="Arial" panose="020B0604020202020204" pitchFamily="34" charset="0"/>
              <a:buChar char="•"/>
            </a:pPr>
            <a:r>
              <a:rPr lang="en-GB" dirty="0"/>
              <a:t>An adhocracy culture encourages innovation, flexibility and continuous learning.</a:t>
            </a:r>
          </a:p>
          <a:p>
            <a:pPr marL="228600" indent="-228600">
              <a:spcBef>
                <a:spcPts val="700"/>
              </a:spcBef>
              <a:buFont typeface="Arial" panose="020B0604020202020204" pitchFamily="34" charset="0"/>
              <a:buChar char="•"/>
            </a:pPr>
            <a:r>
              <a:rPr lang="en-GB" dirty="0"/>
              <a:t>When structure and culture are aligned, organisational performance can be improved through greater efficiency, innovation and client satisfaction.</a:t>
            </a:r>
          </a:p>
        </p:txBody>
      </p:sp>
      <p:sp>
        <p:nvSpPr>
          <p:cNvPr id="21" name="Final Recommendation Card"/>
          <p:cNvSpPr/>
          <p:nvPr/>
        </p:nvSpPr>
        <p:spPr>
          <a:xfrm>
            <a:off x="420163" y="4694400"/>
            <a:ext cx="11351674" cy="1642800"/>
          </a:xfrm>
          <a:prstGeom prst="roundRect">
            <a:avLst>
              <a:gd name="adj" fmla="val 6000"/>
            </a:avLst>
          </a:prstGeom>
          <a:gradFill flip="none" rotWithShape="1">
            <a:gsLst>
              <a:gs pos="0">
                <a:schemeClr val="bg1">
                  <a:lumMod val="75000"/>
                  <a:lumOff val="25000"/>
                  <a:shade val="30000"/>
                  <a:satMod val="115000"/>
                </a:schemeClr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chemeClr val="accent4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lIns="182880" tIns="91440" rIns="182880" bIns="91440" rtlCol="0" anchor="ctr">
            <a:normAutofit/>
          </a:bodyPr>
          <a:lstStyle/>
          <a:p>
            <a:pPr algn="ctr">
              <a:spcBef>
                <a:spcPts val="300"/>
              </a:spcBef>
            </a:pPr>
            <a:r>
              <a:rPr lang="en-GB" sz="2000" b="1" dirty="0"/>
              <a:t>Final Recommendation</a:t>
            </a:r>
          </a:p>
          <a:p>
            <a:pPr algn="ctr">
              <a:spcBef>
                <a:spcPts val="500"/>
              </a:spcBef>
            </a:pPr>
            <a:r>
              <a:rPr lang="en-GB" dirty="0"/>
              <a:t>A matrix structure supported by an adhocracy culture is likely to provide the most effective foundation for Cloud Cubes’ future growth and long-term performance.</a:t>
            </a:r>
          </a:p>
        </p:txBody>
      </p:sp>
      <p:sp>
        <p:nvSpPr>
          <p:cNvPr id="22" name="Citation"/>
          <p:cNvSpPr/>
          <p:nvPr/>
        </p:nvSpPr>
        <p:spPr>
          <a:xfrm>
            <a:off x="420163" y="3899200"/>
            <a:ext cx="11265274" cy="23360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r"/>
            <a:r>
              <a:rPr lang="en-GB" sz="1400" i="1" dirty="0"/>
              <a:t>(Buchanan and Huczynski, 2023; Cameron and Quinn, 2011; Schein and Schein, 2017)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 animBg="1"/>
      <p:bldP spid="21" grpId="0" animBg="1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A17F7527-5AC0-479A-B79F-9CF463410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50E53EDA-3B94-4F6B-9E86-D3BB9EBB96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1400798"/>
            <a:ext cx="3659389" cy="455784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b="1" dirty="0">
                <a:latin typeface="Segoe UI" panose="020B0502040204020203" pitchFamily="34" charset="0"/>
                <a:cs typeface="Segoe UI" panose="020B0502040204020203" pitchFamily="34" charset="0"/>
              </a:rPr>
              <a:t>References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30EFD79F-7790-479B-B7DB-BD0D8C101D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66923" y="1668780"/>
            <a:ext cx="0" cy="352044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ferences Left"/>
          <p:cNvSpPr/>
          <p:nvPr/>
        </p:nvSpPr>
        <p:spPr>
          <a:xfrm>
            <a:off x="4988658" y="1400798"/>
            <a:ext cx="6517543" cy="45578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marL="457200" indent="-45720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n-US" dirty="0"/>
              <a:t>Burton, R.M., Obel, B. and Håkonsson, D.D. (2015) 'How to get the matrix organization to work', </a:t>
            </a:r>
            <a:r>
              <a:rPr lang="en-US" i="1" dirty="0"/>
              <a:t>Journal of Organization Design</a:t>
            </a:r>
            <a:r>
              <a:rPr lang="en-US" dirty="0"/>
              <a:t>, 4(3), pp. 37–45.</a:t>
            </a:r>
          </a:p>
          <a:p>
            <a:pPr marL="457200" indent="-45720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n-GB" dirty="0"/>
              <a:t>Buchanan, D.A. and Huczynski, A. (2023) Organizational behaviour. 11th edn. Pearson.</a:t>
            </a:r>
            <a:endParaRPr lang="en-US" dirty="0"/>
          </a:p>
          <a:p>
            <a:pPr marL="457200" indent="-45720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n-US" dirty="0"/>
              <a:t>Cameron, K.S. and Quinn, R.E. (2011</a:t>
            </a:r>
            <a:r>
              <a:rPr lang="en-US" i="1" dirty="0"/>
              <a:t>) Diagnosing and changing organizational culture: Based on the competing values framework. </a:t>
            </a:r>
            <a:r>
              <a:rPr lang="en-US" dirty="0"/>
              <a:t>3rd edn. Jossey-Bass.</a:t>
            </a:r>
          </a:p>
          <a:p>
            <a:pPr marL="457200" indent="-45720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n-US" dirty="0"/>
              <a:t>Cole, G.A. and Kelly, P. (2020) </a:t>
            </a:r>
            <a:r>
              <a:rPr lang="en-US" i="1" dirty="0"/>
              <a:t>Management theory and practice.</a:t>
            </a:r>
            <a:r>
              <a:rPr lang="en-US" dirty="0"/>
              <a:t> 9th edn. Cengage Learning.</a:t>
            </a:r>
          </a:p>
          <a:p>
            <a:pPr marL="457200" indent="-45720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n-US" dirty="0"/>
              <a:t>Mullins, L.J. and McLean, J.E. (2019) </a:t>
            </a:r>
            <a:r>
              <a:rPr lang="en-US" i="1" dirty="0" err="1"/>
              <a:t>Organisational</a:t>
            </a:r>
            <a:r>
              <a:rPr lang="en-US" i="1" dirty="0"/>
              <a:t> </a:t>
            </a:r>
            <a:r>
              <a:rPr lang="en-US" i="1" dirty="0" err="1"/>
              <a:t>behaviour</a:t>
            </a:r>
            <a:r>
              <a:rPr lang="en-US" i="1" dirty="0"/>
              <a:t> in the workplace.</a:t>
            </a:r>
            <a:r>
              <a:rPr lang="en-US" dirty="0"/>
              <a:t> 12th edn. Pearson.</a:t>
            </a:r>
          </a:p>
          <a:p>
            <a:pPr marL="457200" indent="-45720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n-US" dirty="0"/>
              <a:t>Robbins, S.P., Coulter, M. and Randel, A.E. (2021) </a:t>
            </a:r>
            <a:r>
              <a:rPr lang="en-US" i="1" dirty="0"/>
              <a:t>Management.</a:t>
            </a:r>
            <a:r>
              <a:rPr lang="en-US" dirty="0"/>
              <a:t> 15th global edn. Pearson.</a:t>
            </a:r>
          </a:p>
          <a:p>
            <a:pPr marL="457200" indent="-45720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n-US" dirty="0"/>
              <a:t>Schein, E.H. and Schein, P.A. (2017) </a:t>
            </a:r>
            <a:r>
              <a:rPr lang="en-US" i="1" dirty="0"/>
              <a:t>Organizational culture and leadership. </a:t>
            </a:r>
            <a:r>
              <a:rPr lang="en-US" dirty="0"/>
              <a:t>5th edn. Wiley.</a:t>
            </a:r>
          </a:p>
          <a:p>
            <a:pPr marL="457200" indent="-45720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</a:pPr>
            <a:endParaRPr lang="en-US" sz="1500" dirty="0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 build="allAtOnce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1375</TotalTime>
  <Words>1500</Words>
  <Application>Microsoft Office PowerPoint</Application>
  <PresentationFormat>Widescreen</PresentationFormat>
  <Paragraphs>205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Segoe UI</vt:lpstr>
      <vt:lpstr>Celestial</vt:lpstr>
      <vt:lpstr>Understanding Organisational Structure and Culture</vt:lpstr>
      <vt:lpstr>Presentation Overview</vt:lpstr>
      <vt:lpstr>What is Organisational Structure?</vt:lpstr>
      <vt:lpstr>Flat Organisational Structure: Current Stage</vt:lpstr>
      <vt:lpstr>Functional Organisational Structure: Growth Stage</vt:lpstr>
      <vt:lpstr>Matrix Organisational Structure: Studio Expansion Stage</vt:lpstr>
      <vt:lpstr>Organisational Culture at Cloud Cubes</vt:lpstr>
      <vt:lpstr>Relationship Between Structure, Culture and Performance</vt:lpstr>
      <vt:lpstr>Evaluating the Three Structures at Cloud Cubes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Taher Mahmood</dc:creator>
  <cp:lastModifiedBy>Taher Mahmood</cp:lastModifiedBy>
  <cp:revision>5</cp:revision>
  <dcterms:created xsi:type="dcterms:W3CDTF">2026-06-12T13:07:08Z</dcterms:created>
  <dcterms:modified xsi:type="dcterms:W3CDTF">2026-06-21T09:19:13Z</dcterms:modified>
</cp:coreProperties>
</file>