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notesSlides/notesSlide32.xml" ContentType="application/vnd.openxmlformats-officedocument.presentationml.notesSlid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60" r:id="rId1"/>
  </p:sldMasterIdLst>
  <p:notesMasterIdLst>
    <p:notesMasterId r:id="rId50"/>
  </p:notesMasterIdLst>
  <p:sldIdLst>
    <p:sldId id="256" r:id="rId2"/>
    <p:sldId id="393" r:id="rId3"/>
    <p:sldId id="468" r:id="rId4"/>
    <p:sldId id="257" r:id="rId5"/>
    <p:sldId id="261" r:id="rId6"/>
    <p:sldId id="456" r:id="rId7"/>
    <p:sldId id="457" r:id="rId8"/>
    <p:sldId id="482" r:id="rId9"/>
    <p:sldId id="484" r:id="rId10"/>
    <p:sldId id="485" r:id="rId11"/>
    <p:sldId id="486" r:id="rId12"/>
    <p:sldId id="433" r:id="rId13"/>
    <p:sldId id="460" r:id="rId14"/>
    <p:sldId id="461" r:id="rId15"/>
    <p:sldId id="488" r:id="rId16"/>
    <p:sldId id="489" r:id="rId17"/>
    <p:sldId id="298" r:id="rId18"/>
    <p:sldId id="490" r:id="rId19"/>
    <p:sldId id="451" r:id="rId20"/>
    <p:sldId id="492" r:id="rId21"/>
    <p:sldId id="493" r:id="rId22"/>
    <p:sldId id="494" r:id="rId23"/>
    <p:sldId id="495" r:id="rId24"/>
    <p:sldId id="496" r:id="rId25"/>
    <p:sldId id="497" r:id="rId26"/>
    <p:sldId id="498" r:id="rId27"/>
    <p:sldId id="499" r:id="rId28"/>
    <p:sldId id="500" r:id="rId29"/>
    <p:sldId id="501" r:id="rId30"/>
    <p:sldId id="502" r:id="rId31"/>
    <p:sldId id="503" r:id="rId32"/>
    <p:sldId id="504" r:id="rId33"/>
    <p:sldId id="505" r:id="rId34"/>
    <p:sldId id="506" r:id="rId35"/>
    <p:sldId id="507" r:id="rId36"/>
    <p:sldId id="508" r:id="rId37"/>
    <p:sldId id="509" r:id="rId38"/>
    <p:sldId id="510" r:id="rId39"/>
    <p:sldId id="511" r:id="rId40"/>
    <p:sldId id="512" r:id="rId41"/>
    <p:sldId id="513" r:id="rId42"/>
    <p:sldId id="514" r:id="rId43"/>
    <p:sldId id="515" r:id="rId44"/>
    <p:sldId id="516" r:id="rId45"/>
    <p:sldId id="517" r:id="rId46"/>
    <p:sldId id="518" r:id="rId47"/>
    <p:sldId id="519" r:id="rId48"/>
    <p:sldId id="520" r:id="rId4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K" initials="KK" lastIdx="25" clrIdx="0">
    <p:extLst/>
  </p:cmAuthor>
  <p:cmAuthor id="2" name="AuQ" initials="AuQ" lastIdx="4" clrIdx="1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08" autoAdjust="0"/>
    <p:restoredTop sz="94660"/>
  </p:normalViewPr>
  <p:slideViewPr>
    <p:cSldViewPr>
      <p:cViewPr varScale="1">
        <p:scale>
          <a:sx n="107" d="100"/>
          <a:sy n="107" d="100"/>
        </p:scale>
        <p:origin x="920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298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commentAuthors" Target="commentAuthors.xml"/><Relationship Id="rId3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Book1" TargetMode="External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oleObject" Target="Book1" TargetMode="External"/><Relationship Id="rId1" Type="http://schemas.openxmlformats.org/officeDocument/2006/relationships/themeOverride" Target="../theme/themeOverrid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GB"/>
              <a:t>X-bar Chart</a:t>
            </a:r>
          </a:p>
        </c:rich>
      </c:tx>
      <c:layout/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v>Sample Mean</c:v>
          </c:tx>
          <c:val>
            <c:numRef>
              <c:f>Sheet1!$A$6:$A$15</c:f>
              <c:numCache>
                <c:formatCode>General</c:formatCode>
                <c:ptCount val="10"/>
                <c:pt idx="0">
                  <c:v>69.489999999999995</c:v>
                </c:pt>
                <c:pt idx="1">
                  <c:v>68.12</c:v>
                </c:pt>
                <c:pt idx="2">
                  <c:v>69.819999999999993</c:v>
                </c:pt>
                <c:pt idx="3">
                  <c:v>70.319999999999993</c:v>
                </c:pt>
                <c:pt idx="4">
                  <c:v>69.55</c:v>
                </c:pt>
                <c:pt idx="5">
                  <c:v>67.62</c:v>
                </c:pt>
                <c:pt idx="6">
                  <c:v>68.669999999999973</c:v>
                </c:pt>
                <c:pt idx="7">
                  <c:v>67.98</c:v>
                </c:pt>
                <c:pt idx="8">
                  <c:v>69.849999999999994</c:v>
                </c:pt>
                <c:pt idx="9">
                  <c:v>69.22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21D-47D3-BC08-2390FC8853ED}"/>
            </c:ext>
          </c:extLst>
        </c:ser>
        <c:ser>
          <c:idx val="1"/>
          <c:order val="1"/>
          <c:tx>
            <c:v>UCL</c:v>
          </c:tx>
          <c:marker>
            <c:symbol val="none"/>
          </c:marker>
          <c:val>
            <c:numRef>
              <c:f>Sheet1!$F$6:$F$15</c:f>
              <c:numCache>
                <c:formatCode>General</c:formatCode>
                <c:ptCount val="10"/>
                <c:pt idx="0">
                  <c:v>71.23</c:v>
                </c:pt>
                <c:pt idx="1">
                  <c:v>71.23</c:v>
                </c:pt>
                <c:pt idx="2">
                  <c:v>71.23</c:v>
                </c:pt>
                <c:pt idx="3">
                  <c:v>71.23</c:v>
                </c:pt>
                <c:pt idx="4">
                  <c:v>71.23</c:v>
                </c:pt>
                <c:pt idx="5">
                  <c:v>71.23</c:v>
                </c:pt>
                <c:pt idx="6">
                  <c:v>71.23</c:v>
                </c:pt>
                <c:pt idx="7">
                  <c:v>71.23</c:v>
                </c:pt>
                <c:pt idx="8">
                  <c:v>71.23</c:v>
                </c:pt>
                <c:pt idx="9">
                  <c:v>71.23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21D-47D3-BC08-2390FC8853ED}"/>
            </c:ext>
          </c:extLst>
        </c:ser>
        <c:ser>
          <c:idx val="2"/>
          <c:order val="2"/>
          <c:tx>
            <c:v>LCL</c:v>
          </c:tx>
          <c:marker>
            <c:symbol val="none"/>
          </c:marker>
          <c:val>
            <c:numRef>
              <c:f>Sheet1!$G$6:$G$15</c:f>
              <c:numCache>
                <c:formatCode>General</c:formatCode>
                <c:ptCount val="10"/>
                <c:pt idx="0">
                  <c:v>66.89</c:v>
                </c:pt>
                <c:pt idx="1">
                  <c:v>66.89</c:v>
                </c:pt>
                <c:pt idx="2">
                  <c:v>66.89</c:v>
                </c:pt>
                <c:pt idx="3">
                  <c:v>66.89</c:v>
                </c:pt>
                <c:pt idx="4">
                  <c:v>66.89</c:v>
                </c:pt>
                <c:pt idx="5">
                  <c:v>66.89</c:v>
                </c:pt>
                <c:pt idx="6">
                  <c:v>66.89</c:v>
                </c:pt>
                <c:pt idx="7">
                  <c:v>66.89</c:v>
                </c:pt>
                <c:pt idx="8">
                  <c:v>66.89</c:v>
                </c:pt>
                <c:pt idx="9">
                  <c:v>66.89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21D-47D3-BC08-2390FC8853E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52970752"/>
        <c:axId val="152972288"/>
      </c:lineChart>
      <c:catAx>
        <c:axId val="152970752"/>
        <c:scaling>
          <c:orientation val="minMax"/>
        </c:scaling>
        <c:delete val="0"/>
        <c:axPos val="b"/>
        <c:majorTickMark val="none"/>
        <c:minorTickMark val="none"/>
        <c:tickLblPos val="nextTo"/>
        <c:crossAx val="152972288"/>
        <c:crosses val="autoZero"/>
        <c:auto val="1"/>
        <c:lblAlgn val="ctr"/>
        <c:lblOffset val="100"/>
        <c:noMultiLvlLbl val="0"/>
      </c:catAx>
      <c:valAx>
        <c:axId val="152972288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Football</a:t>
                </a:r>
                <a:r>
                  <a:rPr lang="en-GB" baseline="0"/>
                  <a:t> Circumference (cm)</a:t>
                </a:r>
                <a:endParaRPr lang="en-GB"/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nextTo"/>
        <c:crossAx val="152970752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GB"/>
              <a:t>R Chart</a:t>
            </a:r>
          </a:p>
        </c:rich>
      </c:tx>
      <c:layout/>
      <c:overlay val="0"/>
    </c:title>
    <c:autoTitleDeleted val="0"/>
    <c:plotArea>
      <c:layout/>
      <c:lineChart>
        <c:grouping val="standard"/>
        <c:varyColors val="0"/>
        <c:ser>
          <c:idx val="2"/>
          <c:order val="0"/>
          <c:tx>
            <c:strRef>
              <c:f>Sheet1!$H$5</c:f>
              <c:strCache>
                <c:ptCount val="1"/>
                <c:pt idx="0">
                  <c:v>UCL R</c:v>
                </c:pt>
              </c:strCache>
            </c:strRef>
          </c:tx>
          <c:marker>
            <c:symbol val="none"/>
          </c:marker>
          <c:val>
            <c:numRef>
              <c:f>Sheet1!$H$6:$H$15</c:f>
              <c:numCache>
                <c:formatCode>General</c:formatCode>
                <c:ptCount val="10"/>
                <c:pt idx="0">
                  <c:v>12.46</c:v>
                </c:pt>
                <c:pt idx="1">
                  <c:v>12.46</c:v>
                </c:pt>
                <c:pt idx="2">
                  <c:v>12.46</c:v>
                </c:pt>
                <c:pt idx="3">
                  <c:v>12.46</c:v>
                </c:pt>
                <c:pt idx="4">
                  <c:v>12.46</c:v>
                </c:pt>
                <c:pt idx="5">
                  <c:v>12.46</c:v>
                </c:pt>
                <c:pt idx="6">
                  <c:v>12.46</c:v>
                </c:pt>
                <c:pt idx="7">
                  <c:v>12.46</c:v>
                </c:pt>
                <c:pt idx="8">
                  <c:v>12.46</c:v>
                </c:pt>
                <c:pt idx="9">
                  <c:v>12.46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D53-4B23-BB27-3026146B2241}"/>
            </c:ext>
          </c:extLst>
        </c:ser>
        <c:ser>
          <c:idx val="3"/>
          <c:order val="1"/>
          <c:tx>
            <c:strRef>
              <c:f>Sheet1!$I$5</c:f>
              <c:strCache>
                <c:ptCount val="1"/>
                <c:pt idx="0">
                  <c:v>LCL R</c:v>
                </c:pt>
              </c:strCache>
            </c:strRef>
          </c:tx>
          <c:marker>
            <c:symbol val="none"/>
          </c:marker>
          <c:val>
            <c:numRef>
              <c:f>Sheet1!$I$6:$I$15</c:f>
              <c:numCache>
                <c:formatCode>General</c:formatCode>
                <c:ptCount val="10"/>
                <c:pt idx="0">
                  <c:v>1.54</c:v>
                </c:pt>
                <c:pt idx="1">
                  <c:v>1.54</c:v>
                </c:pt>
                <c:pt idx="2">
                  <c:v>1.54</c:v>
                </c:pt>
                <c:pt idx="3">
                  <c:v>1.54</c:v>
                </c:pt>
                <c:pt idx="4">
                  <c:v>1.54</c:v>
                </c:pt>
                <c:pt idx="5">
                  <c:v>1.54</c:v>
                </c:pt>
                <c:pt idx="6">
                  <c:v>1.54</c:v>
                </c:pt>
                <c:pt idx="7">
                  <c:v>1.54</c:v>
                </c:pt>
                <c:pt idx="8">
                  <c:v>1.54</c:v>
                </c:pt>
                <c:pt idx="9">
                  <c:v>1.54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D53-4B23-BB27-3026146B2241}"/>
            </c:ext>
          </c:extLst>
        </c:ser>
        <c:ser>
          <c:idx val="0"/>
          <c:order val="2"/>
          <c:tx>
            <c:strRef>
              <c:f>Sheet1!$D$5</c:f>
              <c:strCache>
                <c:ptCount val="1"/>
                <c:pt idx="0">
                  <c:v>Range</c:v>
                </c:pt>
              </c:strCache>
            </c:strRef>
          </c:tx>
          <c:val>
            <c:numRef>
              <c:f>Sheet1!$D$6:$D$15</c:f>
              <c:numCache>
                <c:formatCode>General</c:formatCode>
                <c:ptCount val="10"/>
                <c:pt idx="0">
                  <c:v>8.2399999999999984</c:v>
                </c:pt>
                <c:pt idx="1">
                  <c:v>7.9700000000000024</c:v>
                </c:pt>
                <c:pt idx="2">
                  <c:v>7.42</c:v>
                </c:pt>
                <c:pt idx="3">
                  <c:v>4.67</c:v>
                </c:pt>
                <c:pt idx="4">
                  <c:v>4.2300000000000004</c:v>
                </c:pt>
                <c:pt idx="5">
                  <c:v>7.25</c:v>
                </c:pt>
                <c:pt idx="6">
                  <c:v>6.6</c:v>
                </c:pt>
                <c:pt idx="7">
                  <c:v>9.89</c:v>
                </c:pt>
                <c:pt idx="8">
                  <c:v>9.06</c:v>
                </c:pt>
                <c:pt idx="9">
                  <c:v>4.67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D53-4B23-BB27-3026146B224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53160704"/>
        <c:axId val="153162496"/>
      </c:lineChart>
      <c:catAx>
        <c:axId val="153160704"/>
        <c:scaling>
          <c:orientation val="minMax"/>
        </c:scaling>
        <c:delete val="0"/>
        <c:axPos val="b"/>
        <c:majorTickMark val="none"/>
        <c:minorTickMark val="none"/>
        <c:tickLblPos val="nextTo"/>
        <c:crossAx val="153162496"/>
        <c:crosses val="autoZero"/>
        <c:auto val="1"/>
        <c:lblAlgn val="ctr"/>
        <c:lblOffset val="100"/>
        <c:noMultiLvlLbl val="0"/>
      </c:catAx>
      <c:valAx>
        <c:axId val="153162496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Range</a:t>
                </a: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nextTo"/>
        <c:crossAx val="153160704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2">
    <c:autoUpdate val="0"/>
  </c:externalData>
</c:chartSpace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6-03-16T16:19:27.422" idx="2">
    <p:pos x="4280" y="1839"/>
    <p:text>There is no "day 5" on the previous slide. It is not clear what you are referring to.</p:text>
    <p:extLst mod="1">
      <p:ext uri="{C676402C-5697-4E1C-873F-D02D1690AC5C}">
        <p15:threadingInfo xmlns:p15="http://schemas.microsoft.com/office/powerpoint/2012/main" timeZoneBias="360"/>
      </p:ext>
    </p:extLst>
  </p:cm>
</p:cmLst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0210D1-F501-4EAD-A741-C7B5813FF0BA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4464DD-64C1-461B-B1E6-82A8A70229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636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Customer: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“Why should I choose you?”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Business: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“Because we promise you that the quality of our products and services shall meet and surpass your expectations.”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0040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2361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236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236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7126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7126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7126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7126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7126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7126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7126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7126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7126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7126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7126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7126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9881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higher the C</a:t>
            </a:r>
            <a:r>
              <a:rPr lang="en-US" sz="1200" kern="1200" baseline="-25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pk,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better the fit of the process output to the customer’s needs. In our process, almost 16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percent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pickup times are not acceptable to the callers. We need to either persuade the callers to be more lenient in their standards (unlikely) or increase the C</a:t>
            </a:r>
            <a:r>
              <a:rPr lang="en-US" sz="1200" kern="1200" baseline="-25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pk 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 our process such that all calls are picked up within 10.97 seconds, the callers UTL. How do we do this? Looking at the C</a:t>
            </a:r>
            <a:r>
              <a:rPr lang="en-US" sz="1200" kern="1200" baseline="-25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pk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formula, one way would be to reduce the standard deviation of our process, making it tighter, and ensuring that everything (99.73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percent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is made with minimum variation from the process mean. Since the standard deviation would be reduced, the upper and lower control limits would naturally be lower numbers (mean ± 3 standard deviations), and the process spread would be minimized.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9881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98811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>
              <a:buFontTx/>
              <a:buNone/>
            </a:pPr>
            <a:r>
              <a:rPr lang="en-US" dirty="0" smtClean="0"/>
              <a:t>Other </a:t>
            </a:r>
            <a:r>
              <a:rPr lang="en-US" baseline="0" dirty="0" smtClean="0"/>
              <a:t>ways are r</a:t>
            </a:r>
            <a:r>
              <a:rPr lang="en-US" dirty="0" smtClean="0"/>
              <a:t>educing inventory, thus exposing faults and defects earlier in the process, and redesigning</a:t>
            </a:r>
            <a:r>
              <a:rPr lang="en-US" baseline="0" dirty="0" smtClean="0"/>
              <a:t> p</a:t>
            </a:r>
            <a:r>
              <a:rPr lang="en-US" dirty="0" smtClean="0"/>
              <a:t>roducts with fewer parts, improving product reliability, reducing manufacturing complexity, and reducing opportunities for failures.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464DD-64C1-461B-B1E6-82A8A7022993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9881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A567F4A5-B898-4169-A45F-D370BA6641C2}" type="slidenum">
              <a:rPr lang="en-US" altLang="en-US" smtClean="0"/>
              <a:pPr>
                <a:spcBef>
                  <a:spcPct val="0"/>
                </a:spcBef>
              </a:pPr>
              <a:t>22</a:t>
            </a:fld>
            <a:endParaRPr lang="en-US" altLang="en-US" smtClean="0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057949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08F633A-7488-4908-9B42-FE86819DC7CE}" type="slidenum">
              <a:rPr lang="en-US" altLang="en-US" smtClean="0"/>
              <a:pPr>
                <a:spcBef>
                  <a:spcPct val="0"/>
                </a:spcBef>
              </a:pPr>
              <a:t>23</a:t>
            </a:fld>
            <a:endParaRPr lang="en-US" altLang="en-US" smtClean="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2525" y="692150"/>
            <a:ext cx="4554538" cy="34163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4419600"/>
            <a:ext cx="5029200" cy="41148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lnSpcReduction="10000"/>
          </a:bodyPr>
          <a:lstStyle/>
          <a:p>
            <a:pPr eaLnBrk="1" hangingPunct="1">
              <a:spcBef>
                <a:spcPct val="0"/>
              </a:spcBef>
              <a:defRPr/>
            </a:pPr>
            <a:r>
              <a:rPr lang="en-AU" altLang="en-US" sz="1600" smtClean="0">
                <a:ea typeface="ＭＳ Ｐゴシック" panose="020B0600070205080204" pitchFamily="34" charset="-128"/>
              </a:rPr>
              <a:t>The processes in a project operating at </a:t>
            </a:r>
            <a:r>
              <a:rPr lang="en-AU" altLang="en-US" sz="1600" b="1" smtClean="0">
                <a:ea typeface="ＭＳ Ｐゴシック" panose="020B0600070205080204" pitchFamily="34" charset="-128"/>
              </a:rPr>
              <a:t>Six</a:t>
            </a:r>
            <a:r>
              <a:rPr lang="en-AU" altLang="en-US" sz="1600" smtClean="0">
                <a:ea typeface="ＭＳ Ｐゴシック" panose="020B0600070205080204" pitchFamily="34" charset="-128"/>
              </a:rPr>
              <a:t> Sigma result in only 3.4 defects for every million opportunities in that project--or 99.9997% error-free.</a:t>
            </a:r>
          </a:p>
          <a:p>
            <a:pPr eaLnBrk="1" hangingPunct="1">
              <a:spcBef>
                <a:spcPct val="0"/>
              </a:spcBef>
              <a:defRPr/>
            </a:pPr>
            <a:endParaRPr lang="en-AU" altLang="en-US" sz="1600" smtClean="0"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AU" altLang="en-US" sz="1600" smtClean="0">
                <a:ea typeface="ＭＳ Ｐゴシック" panose="020B0600070205080204" pitchFamily="34" charset="-128"/>
              </a:rPr>
              <a:t>If the difference between 99.4% and 99.9997% error-free performance doesn’t seem like much, consider the huge difference in defects from level to level.</a:t>
            </a:r>
          </a:p>
          <a:p>
            <a:pPr eaLnBrk="1" hangingPunct="1">
              <a:spcBef>
                <a:spcPct val="0"/>
              </a:spcBef>
              <a:defRPr/>
            </a:pPr>
            <a:endParaRPr lang="en-AU" altLang="en-US" sz="1600" smtClean="0"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AU" altLang="en-US" sz="1600" smtClean="0">
                <a:ea typeface="ＭＳ Ｐゴシック" panose="020B0600070205080204" pitchFamily="34" charset="-128"/>
              </a:rPr>
              <a:t>Most companies operate at about Three Sigma.  At the beginning of 2000, Honeywell overall was at about the Four Sigma level, although many individual processes are well beyond that mark.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AU" altLang="en-US" sz="1600" smtClean="0">
                <a:ea typeface="ＭＳ Ｐゴシック" panose="020B0600070205080204" pitchFamily="34" charset="-128"/>
              </a:rPr>
              <a:t>In our own business, we are at about _____.</a:t>
            </a:r>
          </a:p>
          <a:p>
            <a:pPr eaLnBrk="1" hangingPunct="1">
              <a:spcBef>
                <a:spcPct val="0"/>
              </a:spcBef>
              <a:defRPr/>
            </a:pPr>
            <a:endParaRPr lang="en-AU" altLang="en-US" sz="1600" smtClean="0"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AU" altLang="en-US" sz="1600" smtClean="0">
                <a:ea typeface="ＭＳ Ｐゴシック" panose="020B0600070205080204" pitchFamily="34" charset="-128"/>
              </a:rPr>
              <a:t>Four Sigma looks pretty good, and you may wonder why we bother to strive for the near-perfect goal of </a:t>
            </a:r>
            <a:r>
              <a:rPr lang="en-AU" altLang="en-US" sz="1600" b="1" smtClean="0">
                <a:ea typeface="ＭＳ Ｐゴシック" panose="020B0600070205080204" pitchFamily="34" charset="-128"/>
              </a:rPr>
              <a:t>Six</a:t>
            </a:r>
            <a:r>
              <a:rPr lang="en-AU" altLang="en-US" sz="1600" smtClean="0">
                <a:ea typeface="ＭＳ Ｐゴシック" panose="020B0600070205080204" pitchFamily="34" charset="-128"/>
              </a:rPr>
              <a:t> Sigma performance.</a:t>
            </a:r>
          </a:p>
        </p:txBody>
      </p:sp>
    </p:spTree>
    <p:extLst>
      <p:ext uri="{BB962C8B-B14F-4D97-AF65-F5344CB8AC3E}">
        <p14:creationId xmlns:p14="http://schemas.microsoft.com/office/powerpoint/2010/main" val="40851266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F399F6C-5BB1-4314-AB1D-45E8FAE52D9B}" type="slidenum">
              <a:rPr lang="en-US" altLang="en-US" smtClean="0"/>
              <a:pPr>
                <a:spcBef>
                  <a:spcPct val="0"/>
                </a:spcBef>
              </a:pPr>
              <a:t>28</a:t>
            </a:fld>
            <a:endParaRPr lang="en-US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4587705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5805269-BD90-429B-8561-F3F32A8C728D}" type="slidenum">
              <a:rPr lang="en-US" altLang="en-US" smtClean="0"/>
              <a:pPr>
                <a:spcBef>
                  <a:spcPct val="0"/>
                </a:spcBef>
              </a:pPr>
              <a:t>29</a:t>
            </a:fld>
            <a:endParaRPr lang="en-US" altLang="en-US" smtClean="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744469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DC5BE95B-A04E-4E3F-A0F9-92B1EA3CF01F}" type="slidenum">
              <a:rPr lang="en-US" altLang="en-US" smtClean="0"/>
              <a:pPr>
                <a:spcBef>
                  <a:spcPct val="0"/>
                </a:spcBef>
              </a:pPr>
              <a:t>35</a:t>
            </a:fld>
            <a:endParaRPr lang="en-US" altLang="en-US" smtClean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0909344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0FCD21B-BB99-4C64-B2B9-8FA8AE94CF9C}" type="slidenum">
              <a:rPr lang="en-US" altLang="en-US" smtClean="0"/>
              <a:pPr>
                <a:spcBef>
                  <a:spcPct val="0"/>
                </a:spcBef>
              </a:pPr>
              <a:t>36</a:t>
            </a:fld>
            <a:endParaRPr lang="en-US" altLang="en-US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9881350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412712C-D15D-486F-BC87-5375FA5CC58F}" type="slidenum">
              <a:rPr lang="en-US" altLang="en-US" smtClean="0"/>
              <a:pPr>
                <a:spcBef>
                  <a:spcPct val="0"/>
                </a:spcBef>
              </a:pPr>
              <a:t>37</a:t>
            </a:fld>
            <a:endParaRPr lang="en-US" altLang="en-US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4392665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96C4A5E-D70E-42F5-84D8-226E7892451A}" type="slidenum">
              <a:rPr lang="en-US" altLang="en-US" smtClean="0"/>
              <a:pPr>
                <a:spcBef>
                  <a:spcPct val="0"/>
                </a:spcBef>
              </a:pPr>
              <a:t>38</a:t>
            </a:fld>
            <a:endParaRPr lang="en-US" alt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413695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C2276EE6-31D3-46FF-BF9C-DB9305137436}" type="slidenum">
              <a:rPr lang="en-US" altLang="en-US" smtClean="0"/>
              <a:pPr>
                <a:spcBef>
                  <a:spcPct val="0"/>
                </a:spcBef>
              </a:pPr>
              <a:t>39</a:t>
            </a:fld>
            <a:endParaRPr lang="en-US" altLang="en-US" smtClean="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9720411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D58DE3A5-FE4E-4CDE-B5CD-56DCC37DEAA7}" type="slidenum">
              <a:rPr lang="en-US" altLang="en-US" smtClean="0"/>
              <a:pPr>
                <a:spcBef>
                  <a:spcPct val="0"/>
                </a:spcBef>
              </a:pPr>
              <a:t>40</a:t>
            </a:fld>
            <a:endParaRPr lang="en-US" altLang="en-US" smtClean="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0953547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4B6793F-7457-4DCD-A0D9-B1DA56AAA5E5}" type="slidenum">
              <a:rPr lang="en-US" altLang="en-US" smtClean="0"/>
              <a:pPr>
                <a:spcBef>
                  <a:spcPct val="0"/>
                </a:spcBef>
              </a:pPr>
              <a:t>41</a:t>
            </a:fld>
            <a:endParaRPr lang="en-US" altLang="en-US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4423756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25FDFE39-7AB3-43E2-BAB9-D8AA4F4F6517}" type="slidenum">
              <a:rPr lang="en-US" altLang="en-US" smtClean="0"/>
              <a:pPr>
                <a:spcBef>
                  <a:spcPct val="0"/>
                </a:spcBef>
              </a:pPr>
              <a:t>42</a:t>
            </a:fld>
            <a:endParaRPr lang="en-US" altLang="en-US" smtClean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9836963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B512A5C-9613-4A7D-8A68-A3CA15AAB438}" type="slidenum">
              <a:rPr lang="en-US" altLang="en-US" smtClean="0"/>
              <a:pPr>
                <a:spcBef>
                  <a:spcPct val="0"/>
                </a:spcBef>
              </a:pPr>
              <a:t>43</a:t>
            </a:fld>
            <a:endParaRPr lang="en-US" altLang="en-US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4667287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2C1CC012-2DD9-40C7-BC48-6972799EE40C}" type="slidenum">
              <a:rPr lang="en-US" altLang="en-US" smtClean="0"/>
              <a:pPr>
                <a:spcBef>
                  <a:spcPct val="0"/>
                </a:spcBef>
              </a:pPr>
              <a:t>44</a:t>
            </a:fld>
            <a:endParaRPr lang="en-US" altLang="en-US" smtClean="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623888" y="288925"/>
            <a:ext cx="5578475" cy="4183063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4614863"/>
            <a:ext cx="5915025" cy="42338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7706999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AEF3ACD-D238-4505-B312-F0870451D6D6}" type="slidenum">
              <a:rPr lang="en-US" altLang="en-US" smtClean="0"/>
              <a:pPr>
                <a:spcBef>
                  <a:spcPct val="0"/>
                </a:spcBef>
              </a:pPr>
              <a:t>46</a:t>
            </a:fld>
            <a:endParaRPr lang="en-US" altLang="en-US" smtClean="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623888" y="288925"/>
            <a:ext cx="5578475" cy="4183063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4614863"/>
            <a:ext cx="5915025" cy="42338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1917355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079BFB58-B684-4289-8540-78E9293C5426}" type="slidenum">
              <a:rPr lang="en-US" altLang="en-US" smtClean="0"/>
              <a:pPr>
                <a:spcBef>
                  <a:spcPct val="0"/>
                </a:spcBef>
              </a:pPr>
              <a:t>47</a:t>
            </a:fld>
            <a:endParaRPr lang="en-US" altLang="en-US" smtClean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34492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C4773-EDBF-46A4-99EC-833D352F030F}" type="datetime1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7BA6-4C45-401E-9DEF-C84DCAFB1E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711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D0C05-8B15-4543-9AD7-23BFBDDAF59A}" type="datetime1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7BA6-4C45-401E-9DEF-C84DCAFB1E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0267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A69FC-6B5D-4754-A6EB-B5C8F8424AE3}" type="datetime1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7BA6-4C45-401E-9DEF-C84DCAFB1E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479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7C0BC-D7E1-4156-9799-E4B6619DB1A1}" type="datetime1">
              <a:rPr lang="en-US" smtClean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7BA6-4C45-401E-9DEF-C84DCAFB1E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5978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897B6-AAAE-46C9-911F-30C18086BE30}" type="datetime1">
              <a:rPr lang="en-US" smtClean="0"/>
              <a:t>12/3/2018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7BA6-4C45-401E-9DEF-C84DCAFB1E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277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D6DC-5F28-4DF5-93C4-3086E0DC68ED}" type="datetime1">
              <a:rPr lang="en-US" smtClean="0"/>
              <a:t>12/3/2018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7BA6-4C45-401E-9DEF-C84DCAFB1E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768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0B083-DF4D-4427-9BF3-D4A2B820C2C5}" type="datetime1">
              <a:rPr lang="en-US" smtClean="0"/>
              <a:t>12/3/2018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7BA6-4C45-401E-9DEF-C84DCAFB1E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759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936E3-1598-4B38-8128-5380CD791BEC}" type="datetime1">
              <a:rPr lang="en-US" smtClean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7BA6-4C45-401E-9DEF-C84DCAFB1E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007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5869-0B6A-416B-90BF-0B6EAA86A2C2}" type="datetime1">
              <a:rPr lang="en-US" smtClean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7BA6-4C45-401E-9DEF-C84DCAFB1E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904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574FC-FE0B-4147-90F6-563A03732BB5}" type="datetime1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7BA6-4C45-401E-9DEF-C84DCAFB1E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3945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20925-8389-4379-97B4-26059D44A9DF}" type="datetime1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7BA6-4C45-401E-9DEF-C84DCAFB1E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8386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0"/>
            <a:ext cx="8064500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87413" y="981075"/>
            <a:ext cx="3962400" cy="5472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2213" y="981075"/>
            <a:ext cx="3962400" cy="5472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85406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1674C-29A3-468A-A820-5360E714D12B}" type="datetime1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 smtClean="0"/>
              <a:t>© Taylor &amp; Francis 2016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737BA6-4C45-401E-9DEF-C84DCAFB1E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942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7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13" Type="http://schemas.openxmlformats.org/officeDocument/2006/relationships/image" Target="../media/image14.wmf"/><Relationship Id="rId3" Type="http://schemas.openxmlformats.org/officeDocument/2006/relationships/notesSlide" Target="../notesSlides/notesSlide27.xml"/><Relationship Id="rId7" Type="http://schemas.openxmlformats.org/officeDocument/2006/relationships/image" Target="../media/image11.wmf"/><Relationship Id="rId12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11" Type="http://schemas.openxmlformats.org/officeDocument/2006/relationships/image" Target="../media/image13.wmf"/><Relationship Id="rId5" Type="http://schemas.openxmlformats.org/officeDocument/2006/relationships/image" Target="../media/image10.wmf"/><Relationship Id="rId15" Type="http://schemas.openxmlformats.org/officeDocument/2006/relationships/image" Target="../media/image15.wmf"/><Relationship Id="rId10" Type="http://schemas.openxmlformats.org/officeDocument/2006/relationships/oleObject" Target="../embeddings/oleObject6.bin"/><Relationship Id="rId4" Type="http://schemas.openxmlformats.org/officeDocument/2006/relationships/oleObject" Target="../embeddings/oleObject3.bin"/><Relationship Id="rId9" Type="http://schemas.openxmlformats.org/officeDocument/2006/relationships/image" Target="../media/image12.wmf"/><Relationship Id="rId14" Type="http://schemas.openxmlformats.org/officeDocument/2006/relationships/oleObject" Target="../embeddings/oleObject8.bin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.bin"/><Relationship Id="rId3" Type="http://schemas.openxmlformats.org/officeDocument/2006/relationships/notesSlide" Target="../notesSlides/notesSlide30.xml"/><Relationship Id="rId7" Type="http://schemas.openxmlformats.org/officeDocument/2006/relationships/image" Target="../media/image1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0.bin"/><Relationship Id="rId11" Type="http://schemas.openxmlformats.org/officeDocument/2006/relationships/image" Target="../media/image14.wmf"/><Relationship Id="rId5" Type="http://schemas.openxmlformats.org/officeDocument/2006/relationships/image" Target="../media/image11.wmf"/><Relationship Id="rId10" Type="http://schemas.openxmlformats.org/officeDocument/2006/relationships/oleObject" Target="../embeddings/oleObject12.bin"/><Relationship Id="rId4" Type="http://schemas.openxmlformats.org/officeDocument/2006/relationships/oleObject" Target="../embeddings/oleObject9.bin"/><Relationship Id="rId9" Type="http://schemas.openxmlformats.org/officeDocument/2006/relationships/image" Target="../media/image13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18.wmf"/><Relationship Id="rId4" Type="http://schemas.openxmlformats.org/officeDocument/2006/relationships/oleObject" Target="../embeddings/oleObject13.bin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19.wmf"/><Relationship Id="rId4" Type="http://schemas.openxmlformats.org/officeDocument/2006/relationships/oleObject" Target="../embeddings/oleObject14.bin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dawsonera-com.ezproxy.uwtsd.ac.uk/readonline/9780273776284/startPage/564/1" TargetMode="External"/><Relationship Id="rId2" Type="http://schemas.openxmlformats.org/officeDocument/2006/relationships/hyperlink" Target="https://www-dawsonera-com.ezproxy.uwtsd.ac.uk/abstract/978027377628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sixsigma.com/tt" TargetMode="External"/><Relationship Id="rId5" Type="http://schemas.openxmlformats.org/officeDocument/2006/relationships/hyperlink" Target="http://www.quality-foundation.co.uk/" TargetMode="External"/><Relationship Id="rId4" Type="http://schemas.openxmlformats.org/officeDocument/2006/relationships/hyperlink" Target="http://www.juran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>
                <a:solidFill>
                  <a:srgbClr val="000000"/>
                </a:solidFill>
              </a:rPr>
              <a:t>Managing Quality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dirty="0" smtClean="0">
                <a:solidFill>
                  <a:srgbClr val="000000"/>
                </a:solidFill>
                <a:effectLst/>
              </a:rPr>
              <a:t>What is quality?	</a:t>
            </a:r>
          </a:p>
          <a:p>
            <a:pPr lvl="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dirty="0" smtClean="0">
                <a:solidFill>
                  <a:srgbClr val="000000"/>
                </a:solidFill>
                <a:effectLst/>
              </a:rPr>
              <a:t>Why is quality </a:t>
            </a:r>
            <a:r>
              <a:rPr lang="en-US" dirty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  <a:effectLst/>
              </a:rPr>
              <a:t>mportant?</a:t>
            </a:r>
          </a:p>
          <a:p>
            <a:pPr lvl="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dirty="0" smtClean="0">
                <a:solidFill>
                  <a:srgbClr val="000000"/>
                </a:solidFill>
                <a:effectLst/>
              </a:rPr>
              <a:t>How is </a:t>
            </a:r>
            <a:r>
              <a:rPr lang="en-US" dirty="0">
                <a:solidFill>
                  <a:srgbClr val="000000"/>
                </a:solidFill>
              </a:rPr>
              <a:t>q</a:t>
            </a:r>
            <a:r>
              <a:rPr lang="en-US" dirty="0" smtClean="0">
                <a:solidFill>
                  <a:srgbClr val="000000"/>
                </a:solidFill>
              </a:rPr>
              <a:t>uality </a:t>
            </a:r>
            <a:r>
              <a:rPr lang="en-US" dirty="0">
                <a:solidFill>
                  <a:srgbClr val="000000"/>
                </a:solidFill>
              </a:rPr>
              <a:t>m</a:t>
            </a:r>
            <a:r>
              <a:rPr lang="en-US" dirty="0" smtClean="0">
                <a:solidFill>
                  <a:srgbClr val="000000"/>
                </a:solidFill>
              </a:rPr>
              <a:t>anagement done</a:t>
            </a:r>
            <a:r>
              <a:rPr lang="en-US" dirty="0" smtClean="0">
                <a:solidFill>
                  <a:srgbClr val="000000"/>
                </a:solidFill>
                <a:effectLst/>
              </a:rPr>
              <a:t>?</a:t>
            </a:r>
          </a:p>
          <a:p>
            <a:pPr lvl="0">
              <a:buClr>
                <a:srgbClr val="002060"/>
              </a:buClr>
              <a:buFont typeface="Wingdings" panose="05000000000000000000" pitchFamily="2" charset="2"/>
              <a:buChar char="§"/>
            </a:pPr>
            <a:r>
              <a:rPr lang="en-US" dirty="0" smtClean="0">
                <a:solidFill>
                  <a:srgbClr val="000000"/>
                </a:solidFill>
                <a:effectLst/>
              </a:rPr>
              <a:t>Statistical Process Quality Control</a:t>
            </a:r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9020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dirty="0" smtClean="0">
                <a:solidFill>
                  <a:srgbClr val="000000"/>
                </a:solidFill>
              </a:rPr>
              <a:t>What Is Quality?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 anchor="ctr">
            <a:normAutofit lnSpcReduction="10000"/>
          </a:bodyPr>
          <a:lstStyle/>
          <a:p>
            <a:pPr marL="0" indent="0" algn="ctr">
              <a:buNone/>
            </a:pPr>
            <a:r>
              <a:rPr lang="en-US" dirty="0" smtClean="0"/>
              <a:t>Quality </a:t>
            </a:r>
            <a:r>
              <a:rPr lang="en-US" dirty="0"/>
              <a:t>is defined in many ways, and </a:t>
            </a:r>
            <a:r>
              <a:rPr lang="en-US" dirty="0" smtClean="0"/>
              <a:t>specific </a:t>
            </a:r>
            <a:r>
              <a:rPr lang="en-US" dirty="0"/>
              <a:t>quality dimensions appeal differently to different </a:t>
            </a:r>
            <a:r>
              <a:rPr lang="en-US" dirty="0" smtClean="0"/>
              <a:t>people.</a:t>
            </a:r>
          </a:p>
          <a:p>
            <a:pPr marL="0" indent="0" algn="ctr">
              <a:buNone/>
            </a:pPr>
            <a:r>
              <a:rPr lang="en-US" dirty="0"/>
              <a:t>For manufactured </a:t>
            </a:r>
            <a:r>
              <a:rPr lang="en-US" dirty="0" smtClean="0"/>
              <a:t>products, those </a:t>
            </a:r>
            <a:r>
              <a:rPr lang="en-US" dirty="0"/>
              <a:t>individual differences are not too </a:t>
            </a:r>
            <a:r>
              <a:rPr lang="en-US" dirty="0" smtClean="0"/>
              <a:t>wide and they </a:t>
            </a:r>
            <a:r>
              <a:rPr lang="en-US" dirty="0"/>
              <a:t>can be measured in tangible terms </a:t>
            </a:r>
            <a:r>
              <a:rPr lang="en-US" dirty="0" smtClean="0"/>
              <a:t>and </a:t>
            </a:r>
            <a:r>
              <a:rPr lang="en-US" dirty="0"/>
              <a:t>don’t change that often. For service </a:t>
            </a:r>
            <a:r>
              <a:rPr lang="en-US" dirty="0" smtClean="0"/>
              <a:t>products, quality </a:t>
            </a:r>
            <a:r>
              <a:rPr lang="en-US" dirty="0"/>
              <a:t>dimensions may frequently be much more </a:t>
            </a:r>
            <a:r>
              <a:rPr lang="en-US" dirty="0" smtClean="0"/>
              <a:t>intangible.</a:t>
            </a:r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559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dirty="0" smtClean="0">
                <a:solidFill>
                  <a:srgbClr val="000000"/>
                </a:solidFill>
              </a:rPr>
              <a:t>What Is Quality?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 anchor="t"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Quality for manufactured products is made up of dimensions such as performance, features, </a:t>
            </a:r>
            <a:r>
              <a:rPr lang="en-US" dirty="0" smtClean="0"/>
              <a:t>serviceability, </a:t>
            </a:r>
            <a:r>
              <a:rPr lang="en-US" dirty="0"/>
              <a:t>reliability, durability, </a:t>
            </a:r>
            <a:r>
              <a:rPr lang="en-US" dirty="0" smtClean="0"/>
              <a:t>aesthetics, </a:t>
            </a:r>
            <a:r>
              <a:rPr lang="en-US" dirty="0"/>
              <a:t>and </a:t>
            </a:r>
            <a:r>
              <a:rPr lang="en-US" dirty="0" smtClean="0"/>
              <a:t>brand.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US" dirty="0"/>
              <a:t>Quality for services involves more subjective considerations of empathy, assurance, reliability, </a:t>
            </a:r>
            <a:r>
              <a:rPr lang="en-US" dirty="0" smtClean="0"/>
              <a:t>responsiveness</a:t>
            </a:r>
            <a:r>
              <a:rPr lang="en-US" dirty="0"/>
              <a:t>, and </a:t>
            </a:r>
            <a:r>
              <a:rPr lang="en-US" dirty="0" smtClean="0"/>
              <a:t>tangibles.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US" dirty="0"/>
              <a:t>Service quality varies more than manufactured product </a:t>
            </a:r>
            <a:r>
              <a:rPr lang="en-US" dirty="0" smtClean="0"/>
              <a:t>quality </a:t>
            </a:r>
            <a:r>
              <a:rPr lang="en-US" dirty="0"/>
              <a:t>since it is defined much more </a:t>
            </a:r>
            <a:r>
              <a:rPr lang="en-US" dirty="0" smtClean="0"/>
              <a:t>individually and </a:t>
            </a:r>
            <a:r>
              <a:rPr lang="en-US" dirty="0"/>
              <a:t>is delivered by </a:t>
            </a:r>
            <a:r>
              <a:rPr lang="en-US" dirty="0" smtClean="0"/>
              <a:t>people.</a:t>
            </a:r>
            <a:endParaRPr lang="en-US" i="1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15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dirty="0" smtClean="0">
                <a:solidFill>
                  <a:srgbClr val="000000"/>
                </a:solidFill>
              </a:rPr>
              <a:t>Quality Management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lvl="0" indent="0" algn="ctr">
              <a:buNone/>
            </a:pPr>
            <a:r>
              <a:rPr lang="en-US" dirty="0" smtClean="0"/>
              <a:t>Quality management </a:t>
            </a:r>
            <a:r>
              <a:rPr lang="en-US" dirty="0"/>
              <a:t>applies measures </a:t>
            </a:r>
            <a:r>
              <a:rPr lang="en-US" dirty="0" smtClean="0"/>
              <a:t>and improvements by overseeing the requirement to maintain a particular level or standard of expectation.</a:t>
            </a:r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>
                <a:solidFill>
                  <a:srgbClr val="000000"/>
                </a:solidFill>
              </a:rPr>
              <a:t>How Is Quality Measured?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Product quality dimensions such as reliability are measured in term of </a:t>
            </a:r>
            <a:r>
              <a:rPr lang="en-US" b="1" dirty="0"/>
              <a:t>m</a:t>
            </a:r>
            <a:r>
              <a:rPr lang="en-US" b="1" dirty="0" smtClean="0"/>
              <a:t>ean </a:t>
            </a:r>
            <a:r>
              <a:rPr lang="en-US" b="1" dirty="0"/>
              <a:t>t</a:t>
            </a:r>
            <a:r>
              <a:rPr lang="en-US" b="1" dirty="0" smtClean="0"/>
              <a:t>ime </a:t>
            </a:r>
            <a:r>
              <a:rPr lang="en-US" b="1" dirty="0"/>
              <a:t>b</a:t>
            </a:r>
            <a:r>
              <a:rPr lang="en-US" b="1" dirty="0" smtClean="0"/>
              <a:t>etween </a:t>
            </a:r>
            <a:r>
              <a:rPr lang="en-US" b="1" dirty="0"/>
              <a:t>f</a:t>
            </a:r>
            <a:r>
              <a:rPr lang="en-US" b="1" dirty="0" smtClean="0"/>
              <a:t>ailures </a:t>
            </a:r>
            <a:r>
              <a:rPr lang="en-US" dirty="0"/>
              <a:t>(MTBF</a:t>
            </a:r>
            <a:r>
              <a:rPr lang="en-US" dirty="0" smtClean="0"/>
              <a:t>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smtClean="0"/>
              <a:t>Product </a:t>
            </a:r>
            <a:r>
              <a:rPr lang="en-US" dirty="0"/>
              <a:t>durability is often measured as the </a:t>
            </a:r>
            <a:r>
              <a:rPr lang="en-US" b="1" dirty="0"/>
              <a:t>m</a:t>
            </a:r>
            <a:r>
              <a:rPr lang="en-US" b="1" dirty="0" smtClean="0"/>
              <a:t>ean </a:t>
            </a:r>
            <a:r>
              <a:rPr lang="en-US" b="1" dirty="0"/>
              <a:t>t</a:t>
            </a:r>
            <a:r>
              <a:rPr lang="en-US" b="1" dirty="0" smtClean="0"/>
              <a:t>ime </a:t>
            </a:r>
            <a:r>
              <a:rPr lang="en-US" b="1" dirty="0"/>
              <a:t>t</a:t>
            </a:r>
            <a:r>
              <a:rPr lang="en-US" b="1" dirty="0" smtClean="0"/>
              <a:t>o </a:t>
            </a:r>
            <a:r>
              <a:rPr lang="en-US" b="1" dirty="0"/>
              <a:t>f</a:t>
            </a:r>
            <a:r>
              <a:rPr lang="en-US" b="1" dirty="0" smtClean="0"/>
              <a:t>ailure</a:t>
            </a:r>
            <a:r>
              <a:rPr lang="en-US" dirty="0" smtClean="0"/>
              <a:t> </a:t>
            </a:r>
            <a:r>
              <a:rPr lang="en-US" dirty="0"/>
              <a:t>(MTTF</a:t>
            </a:r>
            <a:r>
              <a:rPr lang="en-US" dirty="0" smtClean="0"/>
              <a:t>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In a mass production </a:t>
            </a:r>
            <a:r>
              <a:rPr lang="en-US" dirty="0" smtClean="0"/>
              <a:t>environment for </a:t>
            </a:r>
            <a:r>
              <a:rPr lang="en-US" dirty="0"/>
              <a:t>service or manufacturing, quality is measured in terms of </a:t>
            </a:r>
            <a:r>
              <a:rPr lang="en-US" dirty="0" smtClean="0"/>
              <a:t>defective </a:t>
            </a:r>
            <a:r>
              <a:rPr lang="en-US" dirty="0"/>
              <a:t>parts per million </a:t>
            </a:r>
            <a:r>
              <a:rPr lang="en-US" dirty="0" smtClean="0"/>
              <a:t>(DPPM) </a:t>
            </a:r>
            <a:r>
              <a:rPr lang="en-US" dirty="0"/>
              <a:t>or errors per million opportunities, or parts per million defective (PPM defective</a:t>
            </a:r>
            <a:r>
              <a:rPr lang="en-US" dirty="0" smtClean="0"/>
              <a:t>).</a:t>
            </a:r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431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>
                <a:solidFill>
                  <a:srgbClr val="000000"/>
                </a:solidFill>
              </a:rPr>
              <a:t>Quality Analysis Tools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" y="1600200"/>
            <a:ext cx="8077200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97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/>
              <a:t>Nonstatistical </a:t>
            </a:r>
            <a:r>
              <a:rPr lang="en-US" dirty="0"/>
              <a:t>T</a:t>
            </a:r>
            <a:r>
              <a:rPr lang="en-US" dirty="0" smtClean="0"/>
              <a:t>ools (No </a:t>
            </a:r>
            <a:r>
              <a:rPr lang="en-US" dirty="0"/>
              <a:t>D</a:t>
            </a:r>
            <a:r>
              <a:rPr lang="en-US" dirty="0" smtClean="0"/>
              <a:t>ata</a:t>
            </a:r>
            <a:r>
              <a:rPr lang="en-US" dirty="0"/>
              <a:t>)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i="1" dirty="0" smtClean="0"/>
              <a:t>Brainstorming: </a:t>
            </a:r>
            <a:r>
              <a:rPr lang="en-US" dirty="0" smtClean="0"/>
              <a:t>A session </a:t>
            </a:r>
            <a:r>
              <a:rPr lang="en-US" dirty="0"/>
              <a:t>where employees and customers </a:t>
            </a:r>
            <a:r>
              <a:rPr lang="en-US" dirty="0" smtClean="0"/>
              <a:t>and concerned parties meet </a:t>
            </a:r>
            <a:r>
              <a:rPr lang="en-US" dirty="0"/>
              <a:t>to discuss the issue and its </a:t>
            </a:r>
            <a:r>
              <a:rPr lang="en-US" dirty="0" smtClean="0"/>
              <a:t>causes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i="1" dirty="0" smtClean="0"/>
              <a:t>Affinity diagram: </a:t>
            </a:r>
            <a:r>
              <a:rPr lang="en-US" dirty="0" smtClean="0"/>
              <a:t>A diagram where the resulting </a:t>
            </a:r>
            <a:r>
              <a:rPr lang="en-US" dirty="0"/>
              <a:t>ideas can be consolidated into a smaller </a:t>
            </a:r>
            <a:r>
              <a:rPr lang="en-US" dirty="0" smtClean="0"/>
              <a:t>groups </a:t>
            </a:r>
            <a:r>
              <a:rPr lang="en-US" dirty="0"/>
              <a:t>of natural </a:t>
            </a:r>
            <a:r>
              <a:rPr lang="en-US" dirty="0" smtClean="0"/>
              <a:t>clusters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i="1" dirty="0" smtClean="0"/>
              <a:t>Process map: </a:t>
            </a:r>
            <a:r>
              <a:rPr lang="en-US" dirty="0"/>
              <a:t>D</a:t>
            </a:r>
            <a:r>
              <a:rPr lang="en-US" dirty="0" smtClean="0"/>
              <a:t>eveloped </a:t>
            </a:r>
            <a:r>
              <a:rPr lang="en-US" dirty="0"/>
              <a:t>using flow diagrams and process charts </a:t>
            </a:r>
            <a:endParaRPr lang="en-US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US" i="1" dirty="0" smtClean="0"/>
              <a:t>Cause-and-effect diagram: </a:t>
            </a:r>
            <a:r>
              <a:rPr lang="en-US" dirty="0"/>
              <a:t>A</a:t>
            </a:r>
            <a:r>
              <a:rPr lang="en-US" dirty="0" smtClean="0"/>
              <a:t>lso </a:t>
            </a:r>
            <a:r>
              <a:rPr lang="en-US" dirty="0"/>
              <a:t>known as the </a:t>
            </a:r>
            <a:r>
              <a:rPr lang="en-US" dirty="0" smtClean="0"/>
              <a:t>fishbone chart, </a:t>
            </a:r>
            <a:r>
              <a:rPr lang="en-US" dirty="0"/>
              <a:t>based on its shape, or the </a:t>
            </a:r>
            <a:r>
              <a:rPr lang="en-US" dirty="0" smtClean="0"/>
              <a:t>Ishikawa diagram </a:t>
            </a:r>
            <a:r>
              <a:rPr lang="en-US" dirty="0"/>
              <a:t>after its developer, </a:t>
            </a:r>
            <a:r>
              <a:rPr lang="en-US" dirty="0" smtClean="0"/>
              <a:t>Professor Ishikawa; an </a:t>
            </a:r>
            <a:r>
              <a:rPr lang="en-US" dirty="0"/>
              <a:t>in-depth root cause analysis using a structured approach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75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/>
              <a:t>Nonstatistical </a:t>
            </a:r>
            <a:r>
              <a:rPr lang="en-US" dirty="0"/>
              <a:t>T</a:t>
            </a:r>
            <a:r>
              <a:rPr lang="en-US" dirty="0" smtClean="0"/>
              <a:t>ools (with Data</a:t>
            </a:r>
            <a:r>
              <a:rPr lang="en-US" dirty="0"/>
              <a:t>)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§"/>
            </a:pPr>
            <a:r>
              <a:rPr lang="en-US" i="1" dirty="0" smtClean="0"/>
              <a:t>Checksheet:</a:t>
            </a:r>
            <a:r>
              <a:rPr lang="en-US" dirty="0" smtClean="0"/>
              <a:t> </a:t>
            </a:r>
            <a:r>
              <a:rPr lang="en-US" dirty="0"/>
              <a:t>C</a:t>
            </a:r>
            <a:r>
              <a:rPr lang="en-US" dirty="0" smtClean="0"/>
              <a:t>ollects </a:t>
            </a:r>
            <a:r>
              <a:rPr lang="en-US" dirty="0"/>
              <a:t>and organizes data on the frequency of a quality </a:t>
            </a:r>
            <a:r>
              <a:rPr lang="en-US" dirty="0" smtClean="0"/>
              <a:t>problem—data </a:t>
            </a:r>
            <a:r>
              <a:rPr lang="en-US" dirty="0"/>
              <a:t>patterns are </a:t>
            </a:r>
            <a:r>
              <a:rPr lang="en-US" dirty="0" smtClean="0"/>
              <a:t>examined</a:t>
            </a:r>
            <a:r>
              <a:rPr lang="en-US" dirty="0"/>
              <a:t> 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US" i="1" dirty="0"/>
              <a:t>R</a:t>
            </a:r>
            <a:r>
              <a:rPr lang="en-US" i="1" dirty="0" smtClean="0"/>
              <a:t>un chart:</a:t>
            </a:r>
            <a:r>
              <a:rPr lang="en-US" dirty="0" smtClean="0"/>
              <a:t> Shows possible </a:t>
            </a:r>
            <a:r>
              <a:rPr lang="en-US" dirty="0"/>
              <a:t>trends in the data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i="1" dirty="0" smtClean="0"/>
              <a:t>Pareto chart:</a:t>
            </a:r>
            <a:r>
              <a:rPr lang="en-US" dirty="0" smtClean="0"/>
              <a:t> </a:t>
            </a:r>
            <a:r>
              <a:rPr lang="en-US" dirty="0"/>
              <a:t>I</a:t>
            </a:r>
            <a:r>
              <a:rPr lang="en-US" dirty="0" smtClean="0"/>
              <a:t>dentifies </a:t>
            </a:r>
            <a:r>
              <a:rPr lang="en-US" dirty="0"/>
              <a:t>the few, most </a:t>
            </a:r>
            <a:r>
              <a:rPr lang="en-US" dirty="0" smtClean="0"/>
              <a:t>important </a:t>
            </a:r>
            <a:r>
              <a:rPr lang="en-US" dirty="0"/>
              <a:t>defects or causes of </a:t>
            </a:r>
            <a:r>
              <a:rPr lang="en-US" dirty="0" smtClean="0"/>
              <a:t>defects </a:t>
            </a:r>
            <a:r>
              <a:rPr lang="en-US" dirty="0"/>
              <a:t>based on Pareto’s 80/20 r</a:t>
            </a:r>
            <a:r>
              <a:rPr lang="en-US" dirty="0" smtClean="0"/>
              <a:t>ule</a:t>
            </a:r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724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/>
              <a:t>Statistical Tools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buFont typeface="Wingdings" panose="05000000000000000000" pitchFamily="2" charset="2"/>
              <a:buChar char="§"/>
            </a:pPr>
            <a:r>
              <a:rPr lang="en-US" dirty="0"/>
              <a:t>Statistical tools are used </a:t>
            </a:r>
            <a:r>
              <a:rPr lang="en-US" dirty="0" smtClean="0"/>
              <a:t>to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 smtClean="0"/>
              <a:t>Monitor </a:t>
            </a:r>
            <a:r>
              <a:rPr lang="en-US" dirty="0"/>
              <a:t>and signal when the quality performance of a process goes </a:t>
            </a:r>
            <a:r>
              <a:rPr lang="en-US" dirty="0" smtClean="0"/>
              <a:t>out </a:t>
            </a:r>
            <a:r>
              <a:rPr lang="en-US" dirty="0"/>
              <a:t>of </a:t>
            </a:r>
            <a:r>
              <a:rPr lang="en-US" dirty="0" smtClean="0"/>
              <a:t>control.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 smtClean="0"/>
              <a:t>Identify </a:t>
            </a:r>
            <a:r>
              <a:rPr lang="en-US" dirty="0"/>
              <a:t>relationships between the process variables and the quality performance </a:t>
            </a:r>
            <a:r>
              <a:rPr lang="en-US" dirty="0" smtClean="0"/>
              <a:t>variables.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US" b="1" dirty="0"/>
              <a:t>Statistical q</a:t>
            </a:r>
            <a:r>
              <a:rPr lang="en-US" b="1" dirty="0" smtClean="0"/>
              <a:t>uality </a:t>
            </a:r>
            <a:r>
              <a:rPr lang="en-US" b="1" dirty="0"/>
              <a:t>c</a:t>
            </a:r>
            <a:r>
              <a:rPr lang="en-US" b="1" dirty="0" smtClean="0"/>
              <a:t>ontrol (SQC) </a:t>
            </a:r>
            <a:r>
              <a:rPr lang="en-US" dirty="0" smtClean="0"/>
              <a:t>applies </a:t>
            </a:r>
            <a:r>
              <a:rPr lang="en-US" dirty="0"/>
              <a:t>statistical sampling to monitor the performance of a product or service made by a </a:t>
            </a:r>
            <a:r>
              <a:rPr lang="en-US" dirty="0" smtClean="0"/>
              <a:t>process </a:t>
            </a:r>
            <a:r>
              <a:rPr lang="en-US" dirty="0"/>
              <a:t>on a specific quality aspect </a:t>
            </a:r>
            <a:r>
              <a:rPr lang="en-US" dirty="0" smtClean="0"/>
              <a:t>and sounds </a:t>
            </a:r>
            <a:r>
              <a:rPr lang="en-US" dirty="0"/>
              <a:t>a warning when that performance appears to go </a:t>
            </a:r>
            <a:r>
              <a:rPr lang="en-US" dirty="0" smtClean="0"/>
              <a:t>astray.</a:t>
            </a:r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874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/>
              <a:t>Statistical Tools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Wingdings" panose="05000000000000000000" pitchFamily="2" charset="2"/>
              <a:buChar char="§"/>
            </a:pPr>
            <a:r>
              <a:rPr lang="en-US" dirty="0"/>
              <a:t>SQC helps you to determine </a:t>
            </a:r>
            <a:r>
              <a:rPr lang="en-US" dirty="0" smtClean="0"/>
              <a:t>when </a:t>
            </a:r>
            <a:r>
              <a:rPr lang="en-US" dirty="0"/>
              <a:t>to take action and </a:t>
            </a:r>
            <a:r>
              <a:rPr lang="en-US" dirty="0" smtClean="0"/>
              <a:t>when </a:t>
            </a:r>
            <a:r>
              <a:rPr lang="en-US" dirty="0"/>
              <a:t>to leave the process </a:t>
            </a:r>
            <a:r>
              <a:rPr lang="en-US" dirty="0" smtClean="0"/>
              <a:t>alone.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 smtClean="0"/>
              <a:t>Every process </a:t>
            </a:r>
            <a:r>
              <a:rPr lang="en-US" dirty="0"/>
              <a:t>will have some amount of variation. It is impossible to produce absolutely identical outcomes in nature or business. The critical question </a:t>
            </a:r>
            <a:r>
              <a:rPr lang="en-US" dirty="0" smtClean="0"/>
              <a:t>is, is </a:t>
            </a:r>
            <a:r>
              <a:rPr lang="en-US" dirty="0"/>
              <a:t>that variation </a:t>
            </a:r>
            <a:r>
              <a:rPr lang="en-US" dirty="0" smtClean="0"/>
              <a:t>normal </a:t>
            </a:r>
            <a:r>
              <a:rPr lang="en-US" dirty="0"/>
              <a:t>or </a:t>
            </a:r>
            <a:r>
              <a:rPr lang="en-US" dirty="0" smtClean="0"/>
              <a:t>abnormal?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 smtClean="0"/>
              <a:t>There are different types of SQC charts.</a:t>
            </a:r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56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/>
              <a:t>Causes of Variation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§"/>
            </a:pPr>
            <a:r>
              <a:rPr lang="en-US" i="1" dirty="0" smtClean="0"/>
              <a:t>Special</a:t>
            </a:r>
            <a:r>
              <a:rPr lang="en-US" dirty="0" smtClean="0"/>
              <a:t> </a:t>
            </a:r>
            <a:r>
              <a:rPr lang="en-US" dirty="0"/>
              <a:t>or </a:t>
            </a:r>
            <a:r>
              <a:rPr lang="en-US" i="1" dirty="0" smtClean="0"/>
              <a:t>assignable</a:t>
            </a:r>
            <a:r>
              <a:rPr lang="en-US" dirty="0"/>
              <a:t>:</a:t>
            </a:r>
            <a:r>
              <a:rPr lang="en-US" dirty="0" smtClean="0"/>
              <a:t> Causes </a:t>
            </a:r>
            <a:r>
              <a:rPr lang="en-US" dirty="0"/>
              <a:t>that persist or happen fairly regularly. A special or assignable cause is one that is identifiable and </a:t>
            </a:r>
            <a:r>
              <a:rPr lang="en-US" dirty="0" smtClean="0"/>
              <a:t>predictable.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US" i="1" dirty="0" smtClean="0"/>
              <a:t>Common causes: </a:t>
            </a:r>
            <a:r>
              <a:rPr lang="en-US" dirty="0" smtClean="0"/>
              <a:t>Natural </a:t>
            </a:r>
            <a:r>
              <a:rPr lang="en-US" dirty="0"/>
              <a:t>factors that cause a natural range of variation. They are present in the environment but occur irregularly, without prior warning, and are generally </a:t>
            </a:r>
            <a:r>
              <a:rPr lang="en-US" dirty="0" smtClean="0"/>
              <a:t>unavoidable.</a:t>
            </a:r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76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>
                <a:solidFill>
                  <a:srgbClr val="000000"/>
                </a:solidFill>
              </a:rPr>
              <a:t>Types of SQC Charts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" y="1600200"/>
            <a:ext cx="8153400" cy="48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41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Using SQC Charts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  <p:pic>
        <p:nvPicPr>
          <p:cNvPr id="9225" name="Picture 92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5912" y="1597025"/>
            <a:ext cx="5972175" cy="512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68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>
                <a:solidFill>
                  <a:srgbClr val="000000"/>
                </a:solidFill>
              </a:rPr>
              <a:t>Using SQC Charts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The </a:t>
            </a:r>
            <a:r>
              <a:rPr lang="en-US" dirty="0" smtClean="0"/>
              <a:t>mean chart shows </a:t>
            </a:r>
            <a:r>
              <a:rPr lang="en-US" dirty="0"/>
              <a:t>that the average time to pick up a call is 10.82 seconds. This time can vary between 10.37 </a:t>
            </a:r>
            <a:r>
              <a:rPr lang="en-US" dirty="0" smtClean="0"/>
              <a:t>and </a:t>
            </a:r>
            <a:r>
              <a:rPr lang="en-US" dirty="0"/>
              <a:t>11.27 seconds. </a:t>
            </a:r>
            <a:r>
              <a:rPr lang="en-US" dirty="0" smtClean="0"/>
              <a:t>It also shows day 5 as out of control.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smtClean="0"/>
              <a:t>The </a:t>
            </a:r>
            <a:r>
              <a:rPr lang="en-US" dirty="0"/>
              <a:t>average range or the difference between the fastest individual call pickup time and the slowest </a:t>
            </a:r>
            <a:r>
              <a:rPr lang="en-US" dirty="0" smtClean="0"/>
              <a:t>is, </a:t>
            </a:r>
            <a:r>
              <a:rPr lang="en-US" dirty="0"/>
              <a:t>on average, 1.45 seconds. This difference can vary between 0.32 seconds to 2.58 </a:t>
            </a:r>
            <a:r>
              <a:rPr lang="en-US" dirty="0" smtClean="0"/>
              <a:t>seconds.</a:t>
            </a:r>
            <a:endParaRPr 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19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/>
              <a:t>p-Chart Example—Attribute </a:t>
            </a:r>
            <a:r>
              <a:rPr lang="en-US" dirty="0"/>
              <a:t>Data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" y="1600200"/>
            <a:ext cx="8077200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785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dirty="0" smtClean="0"/>
              <a:t>c-Chart Example—Attribute </a:t>
            </a:r>
            <a:r>
              <a:rPr lang="en-US" dirty="0"/>
              <a:t>Data</a:t>
            </a: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" y="1600200"/>
            <a:ext cx="8153400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51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lvl="1" algn="ctr" rtl="0">
              <a:lnSpc>
                <a:spcPct val="80000"/>
              </a:lnSpc>
              <a:spcBef>
                <a:spcPct val="0"/>
              </a:spcBef>
            </a:pPr>
            <a:r>
              <a:rPr lang="en-US" sz="4400" dirty="0" smtClean="0">
                <a:latin typeface="+mj-lt"/>
              </a:rPr>
              <a:t>Process Capability Index </a:t>
            </a:r>
            <a:r>
              <a:rPr lang="en-US" sz="4400" dirty="0"/>
              <a:t>(</a:t>
            </a:r>
            <a:r>
              <a:rPr lang="en-US" sz="4400" dirty="0" smtClean="0"/>
              <a:t>C</a:t>
            </a:r>
            <a:r>
              <a:rPr lang="en-US" sz="4400" baseline="-25000" dirty="0" smtClean="0"/>
              <a:t>pk</a:t>
            </a:r>
            <a:r>
              <a:rPr lang="en-US" sz="4400" dirty="0" smtClean="0"/>
              <a:t>)</a:t>
            </a:r>
            <a:endParaRPr lang="en-US" sz="4400" dirty="0"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 smtClean="0"/>
              <a:t>The </a:t>
            </a:r>
            <a:r>
              <a:rPr lang="en-US" dirty="0"/>
              <a:t>p</a:t>
            </a:r>
            <a:r>
              <a:rPr lang="en-US" dirty="0" smtClean="0"/>
              <a:t>rocess capability </a:t>
            </a:r>
            <a:r>
              <a:rPr lang="en-US" dirty="0"/>
              <a:t>i</a:t>
            </a:r>
            <a:r>
              <a:rPr lang="en-US" dirty="0" smtClean="0"/>
              <a:t>ndex </a:t>
            </a:r>
            <a:r>
              <a:rPr lang="en-US" dirty="0"/>
              <a:t>(</a:t>
            </a:r>
            <a:r>
              <a:rPr lang="en-US" dirty="0" smtClean="0"/>
              <a:t>C</a:t>
            </a:r>
            <a:r>
              <a:rPr lang="en-US" baseline="-25000" dirty="0" smtClean="0"/>
              <a:t>pk</a:t>
            </a:r>
            <a:r>
              <a:rPr lang="en-US" dirty="0" smtClean="0"/>
              <a:t>) is </a:t>
            </a:r>
            <a:r>
              <a:rPr lang="en-US" dirty="0"/>
              <a:t>a measure of how well the process delivers on the customer’s </a:t>
            </a:r>
            <a:r>
              <a:rPr lang="en-US" dirty="0" smtClean="0"/>
              <a:t>tolerances.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The C</a:t>
            </a:r>
            <a:r>
              <a:rPr lang="en-US" baseline="-25000" dirty="0"/>
              <a:t>pk </a:t>
            </a:r>
            <a:r>
              <a:rPr lang="en-US" dirty="0" smtClean="0"/>
              <a:t>considers the following: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 smtClean="0"/>
              <a:t>How </a:t>
            </a:r>
            <a:r>
              <a:rPr lang="en-US" dirty="0"/>
              <a:t>far away the process mean is from what customer normally </a:t>
            </a:r>
            <a:r>
              <a:rPr lang="en-US" dirty="0" smtClean="0"/>
              <a:t>expects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 smtClean="0"/>
              <a:t>What </a:t>
            </a:r>
            <a:r>
              <a:rPr lang="en-US" dirty="0"/>
              <a:t>proportion of units are being made/delivered/ performed within the customer’s upper and lower tolerance limits</a:t>
            </a:r>
            <a:endParaRPr lang="en-US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41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lvl="1" algn="ctr" rtl="0">
              <a:lnSpc>
                <a:spcPct val="80000"/>
              </a:lnSpc>
              <a:spcBef>
                <a:spcPct val="0"/>
              </a:spcBef>
            </a:pPr>
            <a:r>
              <a:rPr lang="en-US" sz="4400" dirty="0" smtClean="0">
                <a:latin typeface="+mj-lt"/>
              </a:rPr>
              <a:t>Process Capability Index </a:t>
            </a:r>
            <a:r>
              <a:rPr lang="en-US" sz="4400" dirty="0"/>
              <a:t>(</a:t>
            </a:r>
            <a:r>
              <a:rPr lang="en-US" sz="4400" dirty="0" smtClean="0"/>
              <a:t>C</a:t>
            </a:r>
            <a:r>
              <a:rPr lang="en-US" sz="4400" baseline="-25000" dirty="0" smtClean="0"/>
              <a:t>pk</a:t>
            </a:r>
            <a:r>
              <a:rPr lang="en-US" sz="4400" dirty="0" smtClean="0"/>
              <a:t>)</a:t>
            </a:r>
            <a:endParaRPr lang="en-US" sz="4400" dirty="0"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1" y="1600200"/>
            <a:ext cx="8077200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61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lvl="1" algn="ctr" rtl="0">
              <a:lnSpc>
                <a:spcPct val="80000"/>
              </a:lnSpc>
              <a:spcBef>
                <a:spcPct val="0"/>
              </a:spcBef>
            </a:pPr>
            <a:r>
              <a:rPr lang="en-US" sz="4400" dirty="0" smtClean="0">
                <a:latin typeface="+mj-lt"/>
              </a:rPr>
              <a:t>Improving Quality</a:t>
            </a:r>
            <a:endParaRPr lang="en-US" sz="4400" dirty="0"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A simple equation identifies the three main levers for improving </a:t>
            </a:r>
            <a:r>
              <a:rPr lang="en-US" dirty="0" smtClean="0"/>
              <a:t>quality. </a:t>
            </a:r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Quality </a:t>
            </a:r>
            <a:r>
              <a:rPr lang="en-US" dirty="0" smtClean="0"/>
              <a:t>improvement </a:t>
            </a:r>
            <a:r>
              <a:rPr lang="en-US" dirty="0"/>
              <a:t>= CS + ES + </a:t>
            </a:r>
            <a:r>
              <a:rPr lang="en-US" dirty="0" smtClean="0"/>
              <a:t>CI, where</a:t>
            </a:r>
          </a:p>
          <a:p>
            <a:pPr marL="457200" lvl="1" indent="0">
              <a:buNone/>
            </a:pPr>
            <a:r>
              <a:rPr lang="en-US" dirty="0" smtClean="0"/>
              <a:t>CS = customer satisfaction, ES = employee satisfaction, and CI = continuous improvement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If we consider customer satisfaction primarily as a product of quality, </a:t>
            </a:r>
            <a:r>
              <a:rPr lang="en-US" dirty="0" smtClean="0"/>
              <a:t>then</a:t>
            </a:r>
            <a:endParaRPr lang="en-US" dirty="0"/>
          </a:p>
          <a:p>
            <a:pPr marL="457200" lvl="1" indent="0">
              <a:buNone/>
            </a:pPr>
            <a:r>
              <a:rPr lang="en-US" dirty="0" smtClean="0"/>
              <a:t>CS </a:t>
            </a:r>
            <a:r>
              <a:rPr lang="en-US" dirty="0"/>
              <a:t>= </a:t>
            </a:r>
            <a:r>
              <a:rPr lang="en-US" dirty="0" smtClean="0"/>
              <a:t>perceived </a:t>
            </a:r>
            <a:r>
              <a:rPr lang="en-US" dirty="0"/>
              <a:t>q</a:t>
            </a:r>
            <a:r>
              <a:rPr lang="en-US" dirty="0" smtClean="0"/>
              <a:t>uality </a:t>
            </a:r>
            <a:r>
              <a:rPr lang="en-US" dirty="0"/>
              <a:t>= </a:t>
            </a:r>
            <a:r>
              <a:rPr lang="en-US" dirty="0" smtClean="0"/>
              <a:t>actual </a:t>
            </a:r>
            <a:r>
              <a:rPr lang="en-US" dirty="0"/>
              <a:t>quality </a:t>
            </a:r>
            <a:r>
              <a:rPr lang="en-US" i="1" dirty="0" smtClean="0"/>
              <a:t>–</a:t>
            </a:r>
            <a:r>
              <a:rPr lang="en-US" dirty="0"/>
              <a:t>e</a:t>
            </a:r>
            <a:r>
              <a:rPr lang="en-US" dirty="0" smtClean="0"/>
              <a:t>xpected </a:t>
            </a:r>
            <a:r>
              <a:rPr lang="en-US" dirty="0"/>
              <a:t>quality = AQ </a:t>
            </a:r>
            <a:r>
              <a:rPr lang="en-US" dirty="0" smtClean="0"/>
              <a:t>– </a:t>
            </a:r>
            <a:r>
              <a:rPr lang="en-US" dirty="0"/>
              <a:t>EQ</a:t>
            </a:r>
            <a:endParaRPr lang="en-US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36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2FFF74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lvl="1" algn="ctr" rtl="0">
              <a:lnSpc>
                <a:spcPct val="80000"/>
              </a:lnSpc>
              <a:spcBef>
                <a:spcPct val="0"/>
              </a:spcBef>
            </a:pPr>
            <a:r>
              <a:rPr lang="en-US" sz="4400" dirty="0" smtClean="0">
                <a:latin typeface="+mj-lt"/>
              </a:rPr>
              <a:t>Improving Quality</a:t>
            </a:r>
            <a:endParaRPr lang="en-US" sz="4400" dirty="0"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i="1" dirty="0"/>
              <a:t>Continuous </a:t>
            </a:r>
            <a:r>
              <a:rPr lang="en-US" i="1" dirty="0" smtClean="0"/>
              <a:t>improvement</a:t>
            </a:r>
            <a:r>
              <a:rPr lang="en-US" i="1" dirty="0"/>
              <a:t>: </a:t>
            </a:r>
            <a:r>
              <a:rPr lang="en-US" dirty="0"/>
              <a:t>The third part of the equation, CI, essentially means never standing </a:t>
            </a:r>
            <a:r>
              <a:rPr lang="en-US" dirty="0" smtClean="0"/>
              <a:t>still.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It can be implemented in different </a:t>
            </a:r>
            <a:r>
              <a:rPr lang="en-US" dirty="0" smtClean="0"/>
              <a:t>ways, including the following:</a:t>
            </a:r>
            <a:endParaRPr lang="en-US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/>
              <a:t>B</a:t>
            </a:r>
            <a:r>
              <a:rPr lang="en-US" dirty="0" smtClean="0"/>
              <a:t>enchmarking </a:t>
            </a:r>
            <a:r>
              <a:rPr lang="en-US" dirty="0"/>
              <a:t>against internal and external best-in-class processes and </a:t>
            </a:r>
            <a:r>
              <a:rPr lang="en-US" dirty="0" smtClean="0"/>
              <a:t>companies</a:t>
            </a:r>
            <a:endParaRPr lang="en-US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/>
              <a:t>P</a:t>
            </a:r>
            <a:r>
              <a:rPr lang="en-US" dirty="0" smtClean="0"/>
              <a:t>rocess </a:t>
            </a:r>
            <a:r>
              <a:rPr lang="en-US" dirty="0"/>
              <a:t>improvement through removing waste and cycle time </a:t>
            </a:r>
            <a:r>
              <a:rPr lang="en-US" dirty="0" smtClean="0"/>
              <a:t>reduction</a:t>
            </a:r>
            <a:endParaRPr lang="en-US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 smtClean="0"/>
              <a:t>Statistical </a:t>
            </a:r>
            <a:r>
              <a:rPr lang="en-US" dirty="0"/>
              <a:t>and </a:t>
            </a:r>
            <a:r>
              <a:rPr lang="en-US" dirty="0" smtClean="0"/>
              <a:t>nonstatistical </a:t>
            </a:r>
            <a:r>
              <a:rPr lang="en-US" dirty="0"/>
              <a:t>tools as described </a:t>
            </a:r>
            <a:r>
              <a:rPr lang="en-US" dirty="0" smtClean="0"/>
              <a:t>earlier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© Taylor &amp; Francis 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377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Freeform 2"/>
          <p:cNvSpPr>
            <a:spLocks/>
          </p:cNvSpPr>
          <p:nvPr/>
        </p:nvSpPr>
        <p:spPr bwMode="auto">
          <a:xfrm>
            <a:off x="5915025" y="3452813"/>
            <a:ext cx="1588" cy="4762"/>
          </a:xfrm>
          <a:custGeom>
            <a:avLst/>
            <a:gdLst>
              <a:gd name="T0" fmla="*/ 0 w 1588"/>
              <a:gd name="T1" fmla="*/ 2147483646 h 3"/>
              <a:gd name="T2" fmla="*/ 0 w 1588"/>
              <a:gd name="T3" fmla="*/ 2147483646 h 3"/>
              <a:gd name="T4" fmla="*/ 0 w 1588"/>
              <a:gd name="T5" fmla="*/ 0 h 3"/>
              <a:gd name="T6" fmla="*/ 0 w 1588"/>
              <a:gd name="T7" fmla="*/ 2147483646 h 3"/>
              <a:gd name="T8" fmla="*/ 0 60000 65536"/>
              <a:gd name="T9" fmla="*/ 0 60000 65536"/>
              <a:gd name="T10" fmla="*/ 0 60000 65536"/>
              <a:gd name="T11" fmla="*/ 0 60000 65536"/>
              <a:gd name="T12" fmla="*/ 0 w 1588"/>
              <a:gd name="T13" fmla="*/ 0 h 3"/>
              <a:gd name="T14" fmla="*/ 1588 w 1588"/>
              <a:gd name="T15" fmla="*/ 3 h 3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588" h="3">
                <a:moveTo>
                  <a:pt x="0" y="3"/>
                </a:moveTo>
                <a:lnTo>
                  <a:pt x="0" y="3"/>
                </a:lnTo>
                <a:lnTo>
                  <a:pt x="0" y="0"/>
                </a:lnTo>
                <a:lnTo>
                  <a:pt x="0" y="3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4" name="Rectangle 3"/>
          <p:cNvSpPr>
            <a:spLocks noGrp="1" noChangeArrowheads="1"/>
          </p:cNvSpPr>
          <p:nvPr>
            <p:ph type="title"/>
          </p:nvPr>
        </p:nvSpPr>
        <p:spPr>
          <a:xfrm>
            <a:off x="827088" y="228600"/>
            <a:ext cx="7772400" cy="1143000"/>
          </a:xfrm>
          <a:ln>
            <a:miter lim="800000"/>
            <a:headEnd/>
            <a:tailEnd/>
          </a:ln>
          <a:extLst/>
        </p:spPr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D2533C"/>
                </a:solidFill>
                <a:latin typeface="Calibri"/>
                <a:ea typeface="+mj-ea"/>
                <a:cs typeface="Calibri"/>
              </a:rPr>
              <a:t>Six Sigma as a Metric</a:t>
            </a: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 rot="-2700000">
            <a:off x="5491163" y="1990725"/>
            <a:ext cx="1909762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>
                <a:solidFill>
                  <a:srgbClr val="CECECE"/>
                </a:solidFill>
                <a:latin typeface="Britannic Bold" panose="020B0903060703020204" pitchFamily="34" charset="0"/>
              </a:rPr>
              <a:t>CENSORED</a:t>
            </a:r>
          </a:p>
        </p:txBody>
      </p:sp>
      <p:graphicFrame>
        <p:nvGraphicFramePr>
          <p:cNvPr id="12293" name="Object 1024">
            <a:hlinkClick r:id="" action="ppaction://ole?verb=0"/>
          </p:cNvPr>
          <p:cNvGraphicFramePr>
            <a:graphicFrameLocks/>
          </p:cNvGraphicFramePr>
          <p:nvPr/>
        </p:nvGraphicFramePr>
        <p:xfrm>
          <a:off x="5275263" y="1862138"/>
          <a:ext cx="1887537" cy="874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Equation" r:id="rId3" imgW="1884266" imgH="873197" progId="Equation.3">
                  <p:embed/>
                </p:oleObj>
              </mc:Choice>
              <mc:Fallback>
                <p:oleObj name="Equation" r:id="rId3" imgW="1884266" imgH="873197" progId="Equation.3">
                  <p:embed/>
                  <p:pic>
                    <p:nvPicPr>
                      <p:cNvPr id="12293" name="Object 1024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75263" y="1862138"/>
                        <a:ext cx="1887537" cy="8747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649288" y="2435225"/>
            <a:ext cx="2528887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>
                <a:solidFill>
                  <a:srgbClr val="CC0000"/>
                </a:solidFill>
                <a:latin typeface="Britannic Bold" panose="020B0903060703020204" pitchFamily="34" charset="0"/>
              </a:rPr>
              <a:t>Sigma</a:t>
            </a:r>
            <a:r>
              <a:rPr lang="en-US" altLang="en-US" sz="1800">
                <a:latin typeface="Britannic Bold" panose="020B0903060703020204" pitchFamily="34" charset="0"/>
              </a:rPr>
              <a:t> = </a:t>
            </a:r>
            <a:r>
              <a:rPr lang="en-US" altLang="en-US" sz="2000" b="1">
                <a:latin typeface="Symbol" panose="05050102010706020507" pitchFamily="18" charset="2"/>
              </a:rPr>
              <a:t></a:t>
            </a:r>
            <a:r>
              <a:rPr lang="en-US" altLang="en-US" sz="1800">
                <a:latin typeface="Britannic Bold" panose="020B0903060703020204" pitchFamily="34" charset="0"/>
              </a:rPr>
              <a:t> = Deviation</a:t>
            </a:r>
          </a:p>
        </p:txBody>
      </p:sp>
      <p:sp>
        <p:nvSpPr>
          <p:cNvPr id="12295" name="Rectangle 7"/>
          <p:cNvSpPr>
            <a:spLocks noChangeArrowheads="1"/>
          </p:cNvSpPr>
          <p:nvPr/>
        </p:nvSpPr>
        <p:spPr bwMode="auto">
          <a:xfrm>
            <a:off x="609600" y="2732088"/>
            <a:ext cx="2287588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400">
                <a:latin typeface="Britannic Bold" panose="020B0903060703020204" pitchFamily="34" charset="0"/>
              </a:rPr>
              <a:t> ( Square root of variance )</a:t>
            </a:r>
          </a:p>
        </p:txBody>
      </p:sp>
      <p:grpSp>
        <p:nvGrpSpPr>
          <p:cNvPr id="12296" name="Group 8"/>
          <p:cNvGrpSpPr>
            <a:grpSpLocks/>
          </p:cNvGrpSpPr>
          <p:nvPr/>
        </p:nvGrpSpPr>
        <p:grpSpPr bwMode="auto">
          <a:xfrm>
            <a:off x="2063750" y="1520825"/>
            <a:ext cx="4470400" cy="2655888"/>
            <a:chOff x="1405" y="841"/>
            <a:chExt cx="2816" cy="1673"/>
          </a:xfrm>
        </p:grpSpPr>
        <p:grpSp>
          <p:nvGrpSpPr>
            <p:cNvPr id="12346" name="Group 9"/>
            <p:cNvGrpSpPr>
              <a:grpSpLocks/>
            </p:cNvGrpSpPr>
            <p:nvPr/>
          </p:nvGrpSpPr>
          <p:grpSpPr bwMode="auto">
            <a:xfrm>
              <a:off x="1405" y="841"/>
              <a:ext cx="2816" cy="1673"/>
              <a:chOff x="1405" y="841"/>
              <a:chExt cx="2816" cy="1673"/>
            </a:xfrm>
          </p:grpSpPr>
          <p:grpSp>
            <p:nvGrpSpPr>
              <p:cNvPr id="12348" name="Group 10"/>
              <p:cNvGrpSpPr>
                <a:grpSpLocks/>
              </p:cNvGrpSpPr>
              <p:nvPr/>
            </p:nvGrpSpPr>
            <p:grpSpPr bwMode="auto">
              <a:xfrm>
                <a:off x="1405" y="937"/>
                <a:ext cx="2816" cy="1577"/>
                <a:chOff x="1405" y="937"/>
                <a:chExt cx="2816" cy="1577"/>
              </a:xfrm>
            </p:grpSpPr>
            <p:sp>
              <p:nvSpPr>
                <p:cNvPr id="12350" name="Freeform 11"/>
                <p:cNvSpPr>
                  <a:spLocks/>
                </p:cNvSpPr>
                <p:nvPr/>
              </p:nvSpPr>
              <p:spPr bwMode="auto">
                <a:xfrm>
                  <a:off x="1480" y="937"/>
                  <a:ext cx="2644" cy="1333"/>
                </a:xfrm>
                <a:custGeom>
                  <a:avLst/>
                  <a:gdLst>
                    <a:gd name="T0" fmla="*/ 76 w 2644"/>
                    <a:gd name="T1" fmla="*/ 1332 h 1333"/>
                    <a:gd name="T2" fmla="*/ 171 w 2644"/>
                    <a:gd name="T3" fmla="*/ 1332 h 1333"/>
                    <a:gd name="T4" fmla="*/ 264 w 2644"/>
                    <a:gd name="T5" fmla="*/ 1332 h 1333"/>
                    <a:gd name="T6" fmla="*/ 359 w 2644"/>
                    <a:gd name="T7" fmla="*/ 1332 h 1333"/>
                    <a:gd name="T8" fmla="*/ 453 w 2644"/>
                    <a:gd name="T9" fmla="*/ 1332 h 1333"/>
                    <a:gd name="T10" fmla="*/ 548 w 2644"/>
                    <a:gd name="T11" fmla="*/ 1332 h 1333"/>
                    <a:gd name="T12" fmla="*/ 643 w 2644"/>
                    <a:gd name="T13" fmla="*/ 1330 h 1333"/>
                    <a:gd name="T14" fmla="*/ 736 w 2644"/>
                    <a:gd name="T15" fmla="*/ 1321 h 1333"/>
                    <a:gd name="T16" fmla="*/ 831 w 2644"/>
                    <a:gd name="T17" fmla="*/ 1286 h 1333"/>
                    <a:gd name="T18" fmla="*/ 925 w 2644"/>
                    <a:gd name="T19" fmla="*/ 1185 h 1333"/>
                    <a:gd name="T20" fmla="*/ 1020 w 2644"/>
                    <a:gd name="T21" fmla="*/ 962 h 1333"/>
                    <a:gd name="T22" fmla="*/ 1113 w 2644"/>
                    <a:gd name="T23" fmla="*/ 605 h 1333"/>
                    <a:gd name="T24" fmla="*/ 1208 w 2644"/>
                    <a:gd name="T25" fmla="*/ 220 h 1333"/>
                    <a:gd name="T26" fmla="*/ 1303 w 2644"/>
                    <a:gd name="T27" fmla="*/ 7 h 1333"/>
                    <a:gd name="T28" fmla="*/ 1397 w 2644"/>
                    <a:gd name="T29" fmla="*/ 103 h 1333"/>
                    <a:gd name="T30" fmla="*/ 1492 w 2644"/>
                    <a:gd name="T31" fmla="*/ 444 h 1333"/>
                    <a:gd name="T32" fmla="*/ 1585 w 2644"/>
                    <a:gd name="T33" fmla="*/ 832 h 1333"/>
                    <a:gd name="T34" fmla="*/ 1680 w 2644"/>
                    <a:gd name="T35" fmla="*/ 1113 h 1333"/>
                    <a:gd name="T36" fmla="*/ 1774 w 2644"/>
                    <a:gd name="T37" fmla="*/ 1258 h 1333"/>
                    <a:gd name="T38" fmla="*/ 1869 w 2644"/>
                    <a:gd name="T39" fmla="*/ 1312 h 1333"/>
                    <a:gd name="T40" fmla="*/ 1964 w 2644"/>
                    <a:gd name="T41" fmla="*/ 1328 h 1333"/>
                    <a:gd name="T42" fmla="*/ 2057 w 2644"/>
                    <a:gd name="T43" fmla="*/ 1331 h 1333"/>
                    <a:gd name="T44" fmla="*/ 2152 w 2644"/>
                    <a:gd name="T45" fmla="*/ 1332 h 1333"/>
                    <a:gd name="T46" fmla="*/ 2247 w 2644"/>
                    <a:gd name="T47" fmla="*/ 1332 h 1333"/>
                    <a:gd name="T48" fmla="*/ 2341 w 2644"/>
                    <a:gd name="T49" fmla="*/ 1332 h 1333"/>
                    <a:gd name="T50" fmla="*/ 2434 w 2644"/>
                    <a:gd name="T51" fmla="*/ 1332 h 1333"/>
                    <a:gd name="T52" fmla="*/ 2530 w 2644"/>
                    <a:gd name="T53" fmla="*/ 1332 h 1333"/>
                    <a:gd name="T54" fmla="*/ 2624 w 2644"/>
                    <a:gd name="T55" fmla="*/ 1332 h 1333"/>
                    <a:gd name="T56" fmla="*/ 2567 w 2644"/>
                    <a:gd name="T57" fmla="*/ 1332 h 1333"/>
                    <a:gd name="T58" fmla="*/ 2472 w 2644"/>
                    <a:gd name="T59" fmla="*/ 1332 h 1333"/>
                    <a:gd name="T60" fmla="*/ 2379 w 2644"/>
                    <a:gd name="T61" fmla="*/ 1332 h 1333"/>
                    <a:gd name="T62" fmla="*/ 2284 w 2644"/>
                    <a:gd name="T63" fmla="*/ 1332 h 1333"/>
                    <a:gd name="T64" fmla="*/ 2190 w 2644"/>
                    <a:gd name="T65" fmla="*/ 1332 h 1333"/>
                    <a:gd name="T66" fmla="*/ 2095 w 2644"/>
                    <a:gd name="T67" fmla="*/ 1332 h 1333"/>
                    <a:gd name="T68" fmla="*/ 2001 w 2644"/>
                    <a:gd name="T69" fmla="*/ 1332 h 1333"/>
                    <a:gd name="T70" fmla="*/ 1907 w 2644"/>
                    <a:gd name="T71" fmla="*/ 1332 h 1333"/>
                    <a:gd name="T72" fmla="*/ 1812 w 2644"/>
                    <a:gd name="T73" fmla="*/ 1332 h 1333"/>
                    <a:gd name="T74" fmla="*/ 1718 w 2644"/>
                    <a:gd name="T75" fmla="*/ 1332 h 1333"/>
                    <a:gd name="T76" fmla="*/ 1623 w 2644"/>
                    <a:gd name="T77" fmla="*/ 1332 h 1333"/>
                    <a:gd name="T78" fmla="*/ 1530 w 2644"/>
                    <a:gd name="T79" fmla="*/ 1332 h 1333"/>
                    <a:gd name="T80" fmla="*/ 1435 w 2644"/>
                    <a:gd name="T81" fmla="*/ 1332 h 1333"/>
                    <a:gd name="T82" fmla="*/ 1340 w 2644"/>
                    <a:gd name="T83" fmla="*/ 1332 h 1333"/>
                    <a:gd name="T84" fmla="*/ 1246 w 2644"/>
                    <a:gd name="T85" fmla="*/ 1332 h 1333"/>
                    <a:gd name="T86" fmla="*/ 1151 w 2644"/>
                    <a:gd name="T87" fmla="*/ 1332 h 1333"/>
                    <a:gd name="T88" fmla="*/ 1057 w 2644"/>
                    <a:gd name="T89" fmla="*/ 1332 h 1333"/>
                    <a:gd name="T90" fmla="*/ 963 w 2644"/>
                    <a:gd name="T91" fmla="*/ 1332 h 1333"/>
                    <a:gd name="T92" fmla="*/ 869 w 2644"/>
                    <a:gd name="T93" fmla="*/ 1332 h 1333"/>
                    <a:gd name="T94" fmla="*/ 774 w 2644"/>
                    <a:gd name="T95" fmla="*/ 1332 h 1333"/>
                    <a:gd name="T96" fmla="*/ 679 w 2644"/>
                    <a:gd name="T97" fmla="*/ 1332 h 1333"/>
                    <a:gd name="T98" fmla="*/ 586 w 2644"/>
                    <a:gd name="T99" fmla="*/ 1332 h 1333"/>
                    <a:gd name="T100" fmla="*/ 491 w 2644"/>
                    <a:gd name="T101" fmla="*/ 1332 h 1333"/>
                    <a:gd name="T102" fmla="*/ 396 w 2644"/>
                    <a:gd name="T103" fmla="*/ 1332 h 1333"/>
                    <a:gd name="T104" fmla="*/ 302 w 2644"/>
                    <a:gd name="T105" fmla="*/ 1332 h 1333"/>
                    <a:gd name="T106" fmla="*/ 209 w 2644"/>
                    <a:gd name="T107" fmla="*/ 1332 h 1333"/>
                    <a:gd name="T108" fmla="*/ 114 w 2644"/>
                    <a:gd name="T109" fmla="*/ 1332 h 1333"/>
                    <a:gd name="T110" fmla="*/ 19 w 2644"/>
                    <a:gd name="T111" fmla="*/ 1332 h 1333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w 2644"/>
                    <a:gd name="T169" fmla="*/ 0 h 1333"/>
                    <a:gd name="T170" fmla="*/ 2644 w 2644"/>
                    <a:gd name="T171" fmla="*/ 1333 h 1333"/>
                  </a:gdLst>
                  <a:ahLst/>
                  <a:cxnLst>
                    <a:cxn ang="T112">
                      <a:pos x="T0" y="T1"/>
                    </a:cxn>
                    <a:cxn ang="T113">
                      <a:pos x="T2" y="T3"/>
                    </a:cxn>
                    <a:cxn ang="T114">
                      <a:pos x="T4" y="T5"/>
                    </a:cxn>
                    <a:cxn ang="T115">
                      <a:pos x="T6" y="T7"/>
                    </a:cxn>
                    <a:cxn ang="T116">
                      <a:pos x="T8" y="T9"/>
                    </a:cxn>
                    <a:cxn ang="T117">
                      <a:pos x="T10" y="T11"/>
                    </a:cxn>
                    <a:cxn ang="T118">
                      <a:pos x="T12" y="T13"/>
                    </a:cxn>
                    <a:cxn ang="T119">
                      <a:pos x="T14" y="T15"/>
                    </a:cxn>
                    <a:cxn ang="T120">
                      <a:pos x="T16" y="T17"/>
                    </a:cxn>
                    <a:cxn ang="T121">
                      <a:pos x="T18" y="T19"/>
                    </a:cxn>
                    <a:cxn ang="T122">
                      <a:pos x="T20" y="T21"/>
                    </a:cxn>
                    <a:cxn ang="T123">
                      <a:pos x="T22" y="T23"/>
                    </a:cxn>
                    <a:cxn ang="T124">
                      <a:pos x="T24" y="T25"/>
                    </a:cxn>
                    <a:cxn ang="T125">
                      <a:pos x="T26" y="T27"/>
                    </a:cxn>
                    <a:cxn ang="T126">
                      <a:pos x="T28" y="T29"/>
                    </a:cxn>
                    <a:cxn ang="T127">
                      <a:pos x="T30" y="T31"/>
                    </a:cxn>
                    <a:cxn ang="T128">
                      <a:pos x="T32" y="T33"/>
                    </a:cxn>
                    <a:cxn ang="T129">
                      <a:pos x="T34" y="T35"/>
                    </a:cxn>
                    <a:cxn ang="T130">
                      <a:pos x="T36" y="T37"/>
                    </a:cxn>
                    <a:cxn ang="T131">
                      <a:pos x="T38" y="T39"/>
                    </a:cxn>
                    <a:cxn ang="T132">
                      <a:pos x="T40" y="T41"/>
                    </a:cxn>
                    <a:cxn ang="T133">
                      <a:pos x="T42" y="T43"/>
                    </a:cxn>
                    <a:cxn ang="T134">
                      <a:pos x="T44" y="T45"/>
                    </a:cxn>
                    <a:cxn ang="T135">
                      <a:pos x="T46" y="T47"/>
                    </a:cxn>
                    <a:cxn ang="T136">
                      <a:pos x="T48" y="T49"/>
                    </a:cxn>
                    <a:cxn ang="T137">
                      <a:pos x="T50" y="T51"/>
                    </a:cxn>
                    <a:cxn ang="T138">
                      <a:pos x="T52" y="T53"/>
                    </a:cxn>
                    <a:cxn ang="T139">
                      <a:pos x="T54" y="T55"/>
                    </a:cxn>
                    <a:cxn ang="T140">
                      <a:pos x="T56" y="T57"/>
                    </a:cxn>
                    <a:cxn ang="T141">
                      <a:pos x="T58" y="T59"/>
                    </a:cxn>
                    <a:cxn ang="T142">
                      <a:pos x="T60" y="T61"/>
                    </a:cxn>
                    <a:cxn ang="T143">
                      <a:pos x="T62" y="T63"/>
                    </a:cxn>
                    <a:cxn ang="T144">
                      <a:pos x="T64" y="T65"/>
                    </a:cxn>
                    <a:cxn ang="T145">
                      <a:pos x="T66" y="T67"/>
                    </a:cxn>
                    <a:cxn ang="T146">
                      <a:pos x="T68" y="T69"/>
                    </a:cxn>
                    <a:cxn ang="T147">
                      <a:pos x="T70" y="T71"/>
                    </a:cxn>
                    <a:cxn ang="T148">
                      <a:pos x="T72" y="T73"/>
                    </a:cxn>
                    <a:cxn ang="T149">
                      <a:pos x="T74" y="T75"/>
                    </a:cxn>
                    <a:cxn ang="T150">
                      <a:pos x="T76" y="T77"/>
                    </a:cxn>
                    <a:cxn ang="T151">
                      <a:pos x="T78" y="T79"/>
                    </a:cxn>
                    <a:cxn ang="T152">
                      <a:pos x="T80" y="T81"/>
                    </a:cxn>
                    <a:cxn ang="T153">
                      <a:pos x="T82" y="T83"/>
                    </a:cxn>
                    <a:cxn ang="T154">
                      <a:pos x="T84" y="T85"/>
                    </a:cxn>
                    <a:cxn ang="T155">
                      <a:pos x="T86" y="T87"/>
                    </a:cxn>
                    <a:cxn ang="T156">
                      <a:pos x="T88" y="T89"/>
                    </a:cxn>
                    <a:cxn ang="T157">
                      <a:pos x="T90" y="T91"/>
                    </a:cxn>
                    <a:cxn ang="T158">
                      <a:pos x="T92" y="T93"/>
                    </a:cxn>
                    <a:cxn ang="T159">
                      <a:pos x="T94" y="T95"/>
                    </a:cxn>
                    <a:cxn ang="T160">
                      <a:pos x="T96" y="T97"/>
                    </a:cxn>
                    <a:cxn ang="T161">
                      <a:pos x="T98" y="T99"/>
                    </a:cxn>
                    <a:cxn ang="T162">
                      <a:pos x="T100" y="T101"/>
                    </a:cxn>
                    <a:cxn ang="T163">
                      <a:pos x="T102" y="T103"/>
                    </a:cxn>
                    <a:cxn ang="T164">
                      <a:pos x="T104" y="T105"/>
                    </a:cxn>
                    <a:cxn ang="T165">
                      <a:pos x="T106" y="T107"/>
                    </a:cxn>
                    <a:cxn ang="T166">
                      <a:pos x="T108" y="T109"/>
                    </a:cxn>
                    <a:cxn ang="T167">
                      <a:pos x="T110" y="T111"/>
                    </a:cxn>
                  </a:cxnLst>
                  <a:rect l="T168" t="T169" r="T170" b="T171"/>
                  <a:pathLst>
                    <a:path w="2644" h="1333">
                      <a:moveTo>
                        <a:pt x="0" y="1332"/>
                      </a:moveTo>
                      <a:lnTo>
                        <a:pt x="19" y="1332"/>
                      </a:lnTo>
                      <a:lnTo>
                        <a:pt x="39" y="1332"/>
                      </a:lnTo>
                      <a:lnTo>
                        <a:pt x="57" y="1332"/>
                      </a:lnTo>
                      <a:lnTo>
                        <a:pt x="76" y="1332"/>
                      </a:lnTo>
                      <a:lnTo>
                        <a:pt x="95" y="1332"/>
                      </a:lnTo>
                      <a:lnTo>
                        <a:pt x="114" y="1332"/>
                      </a:lnTo>
                      <a:lnTo>
                        <a:pt x="132" y="1332"/>
                      </a:lnTo>
                      <a:lnTo>
                        <a:pt x="151" y="1332"/>
                      </a:lnTo>
                      <a:lnTo>
                        <a:pt x="171" y="1332"/>
                      </a:lnTo>
                      <a:lnTo>
                        <a:pt x="189" y="1332"/>
                      </a:lnTo>
                      <a:lnTo>
                        <a:pt x="209" y="1332"/>
                      </a:lnTo>
                      <a:lnTo>
                        <a:pt x="226" y="1332"/>
                      </a:lnTo>
                      <a:lnTo>
                        <a:pt x="245" y="1332"/>
                      </a:lnTo>
                      <a:lnTo>
                        <a:pt x="264" y="1332"/>
                      </a:lnTo>
                      <a:lnTo>
                        <a:pt x="283" y="1332"/>
                      </a:lnTo>
                      <a:lnTo>
                        <a:pt x="302" y="1332"/>
                      </a:lnTo>
                      <a:lnTo>
                        <a:pt x="321" y="1332"/>
                      </a:lnTo>
                      <a:lnTo>
                        <a:pt x="340" y="1332"/>
                      </a:lnTo>
                      <a:lnTo>
                        <a:pt x="359" y="1332"/>
                      </a:lnTo>
                      <a:lnTo>
                        <a:pt x="378" y="1332"/>
                      </a:lnTo>
                      <a:lnTo>
                        <a:pt x="396" y="1332"/>
                      </a:lnTo>
                      <a:lnTo>
                        <a:pt x="416" y="1332"/>
                      </a:lnTo>
                      <a:lnTo>
                        <a:pt x="435" y="1332"/>
                      </a:lnTo>
                      <a:lnTo>
                        <a:pt x="453" y="1332"/>
                      </a:lnTo>
                      <a:lnTo>
                        <a:pt x="473" y="1332"/>
                      </a:lnTo>
                      <a:lnTo>
                        <a:pt x="491" y="1332"/>
                      </a:lnTo>
                      <a:lnTo>
                        <a:pt x="510" y="1332"/>
                      </a:lnTo>
                      <a:lnTo>
                        <a:pt x="529" y="1332"/>
                      </a:lnTo>
                      <a:lnTo>
                        <a:pt x="548" y="1332"/>
                      </a:lnTo>
                      <a:lnTo>
                        <a:pt x="567" y="1331"/>
                      </a:lnTo>
                      <a:lnTo>
                        <a:pt x="586" y="1331"/>
                      </a:lnTo>
                      <a:lnTo>
                        <a:pt x="605" y="1331"/>
                      </a:lnTo>
                      <a:lnTo>
                        <a:pt x="623" y="1330"/>
                      </a:lnTo>
                      <a:lnTo>
                        <a:pt x="643" y="1330"/>
                      </a:lnTo>
                      <a:lnTo>
                        <a:pt x="661" y="1329"/>
                      </a:lnTo>
                      <a:lnTo>
                        <a:pt x="679" y="1328"/>
                      </a:lnTo>
                      <a:lnTo>
                        <a:pt x="699" y="1326"/>
                      </a:lnTo>
                      <a:lnTo>
                        <a:pt x="717" y="1324"/>
                      </a:lnTo>
                      <a:lnTo>
                        <a:pt x="736" y="1321"/>
                      </a:lnTo>
                      <a:lnTo>
                        <a:pt x="755" y="1317"/>
                      </a:lnTo>
                      <a:lnTo>
                        <a:pt x="774" y="1312"/>
                      </a:lnTo>
                      <a:lnTo>
                        <a:pt x="792" y="1306"/>
                      </a:lnTo>
                      <a:lnTo>
                        <a:pt x="812" y="1297"/>
                      </a:lnTo>
                      <a:lnTo>
                        <a:pt x="831" y="1286"/>
                      </a:lnTo>
                      <a:lnTo>
                        <a:pt x="849" y="1273"/>
                      </a:lnTo>
                      <a:lnTo>
                        <a:pt x="869" y="1258"/>
                      </a:lnTo>
                      <a:lnTo>
                        <a:pt x="887" y="1238"/>
                      </a:lnTo>
                      <a:lnTo>
                        <a:pt x="906" y="1214"/>
                      </a:lnTo>
                      <a:lnTo>
                        <a:pt x="925" y="1185"/>
                      </a:lnTo>
                      <a:lnTo>
                        <a:pt x="944" y="1152"/>
                      </a:lnTo>
                      <a:lnTo>
                        <a:pt x="963" y="1113"/>
                      </a:lnTo>
                      <a:lnTo>
                        <a:pt x="982" y="1068"/>
                      </a:lnTo>
                      <a:lnTo>
                        <a:pt x="1001" y="1018"/>
                      </a:lnTo>
                      <a:lnTo>
                        <a:pt x="1020" y="962"/>
                      </a:lnTo>
                      <a:lnTo>
                        <a:pt x="1039" y="900"/>
                      </a:lnTo>
                      <a:lnTo>
                        <a:pt x="1057" y="832"/>
                      </a:lnTo>
                      <a:lnTo>
                        <a:pt x="1077" y="760"/>
                      </a:lnTo>
                      <a:lnTo>
                        <a:pt x="1096" y="684"/>
                      </a:lnTo>
                      <a:lnTo>
                        <a:pt x="1113" y="605"/>
                      </a:lnTo>
                      <a:lnTo>
                        <a:pt x="1133" y="525"/>
                      </a:lnTo>
                      <a:lnTo>
                        <a:pt x="1151" y="444"/>
                      </a:lnTo>
                      <a:lnTo>
                        <a:pt x="1170" y="366"/>
                      </a:lnTo>
                      <a:lnTo>
                        <a:pt x="1189" y="290"/>
                      </a:lnTo>
                      <a:lnTo>
                        <a:pt x="1208" y="220"/>
                      </a:lnTo>
                      <a:lnTo>
                        <a:pt x="1227" y="157"/>
                      </a:lnTo>
                      <a:lnTo>
                        <a:pt x="1246" y="103"/>
                      </a:lnTo>
                      <a:lnTo>
                        <a:pt x="1265" y="59"/>
                      </a:lnTo>
                      <a:lnTo>
                        <a:pt x="1283" y="27"/>
                      </a:lnTo>
                      <a:lnTo>
                        <a:pt x="1303" y="7"/>
                      </a:lnTo>
                      <a:lnTo>
                        <a:pt x="1321" y="0"/>
                      </a:lnTo>
                      <a:lnTo>
                        <a:pt x="1340" y="7"/>
                      </a:lnTo>
                      <a:lnTo>
                        <a:pt x="1360" y="27"/>
                      </a:lnTo>
                      <a:lnTo>
                        <a:pt x="1378" y="59"/>
                      </a:lnTo>
                      <a:lnTo>
                        <a:pt x="1397" y="103"/>
                      </a:lnTo>
                      <a:lnTo>
                        <a:pt x="1416" y="157"/>
                      </a:lnTo>
                      <a:lnTo>
                        <a:pt x="1435" y="220"/>
                      </a:lnTo>
                      <a:lnTo>
                        <a:pt x="1454" y="290"/>
                      </a:lnTo>
                      <a:lnTo>
                        <a:pt x="1473" y="366"/>
                      </a:lnTo>
                      <a:lnTo>
                        <a:pt x="1492" y="444"/>
                      </a:lnTo>
                      <a:lnTo>
                        <a:pt x="1510" y="525"/>
                      </a:lnTo>
                      <a:lnTo>
                        <a:pt x="1530" y="605"/>
                      </a:lnTo>
                      <a:lnTo>
                        <a:pt x="1547" y="684"/>
                      </a:lnTo>
                      <a:lnTo>
                        <a:pt x="1566" y="760"/>
                      </a:lnTo>
                      <a:lnTo>
                        <a:pt x="1585" y="832"/>
                      </a:lnTo>
                      <a:lnTo>
                        <a:pt x="1604" y="900"/>
                      </a:lnTo>
                      <a:lnTo>
                        <a:pt x="1623" y="962"/>
                      </a:lnTo>
                      <a:lnTo>
                        <a:pt x="1642" y="1018"/>
                      </a:lnTo>
                      <a:lnTo>
                        <a:pt x="1661" y="1068"/>
                      </a:lnTo>
                      <a:lnTo>
                        <a:pt x="1680" y="1113"/>
                      </a:lnTo>
                      <a:lnTo>
                        <a:pt x="1699" y="1152"/>
                      </a:lnTo>
                      <a:lnTo>
                        <a:pt x="1718" y="1185"/>
                      </a:lnTo>
                      <a:lnTo>
                        <a:pt x="1737" y="1214"/>
                      </a:lnTo>
                      <a:lnTo>
                        <a:pt x="1756" y="1238"/>
                      </a:lnTo>
                      <a:lnTo>
                        <a:pt x="1774" y="1258"/>
                      </a:lnTo>
                      <a:lnTo>
                        <a:pt x="1794" y="1273"/>
                      </a:lnTo>
                      <a:lnTo>
                        <a:pt x="1812" y="1286"/>
                      </a:lnTo>
                      <a:lnTo>
                        <a:pt x="1831" y="1297"/>
                      </a:lnTo>
                      <a:lnTo>
                        <a:pt x="1851" y="1306"/>
                      </a:lnTo>
                      <a:lnTo>
                        <a:pt x="1869" y="1312"/>
                      </a:lnTo>
                      <a:lnTo>
                        <a:pt x="1888" y="1317"/>
                      </a:lnTo>
                      <a:lnTo>
                        <a:pt x="1907" y="1321"/>
                      </a:lnTo>
                      <a:lnTo>
                        <a:pt x="1926" y="1324"/>
                      </a:lnTo>
                      <a:lnTo>
                        <a:pt x="1944" y="1326"/>
                      </a:lnTo>
                      <a:lnTo>
                        <a:pt x="1964" y="1328"/>
                      </a:lnTo>
                      <a:lnTo>
                        <a:pt x="1982" y="1329"/>
                      </a:lnTo>
                      <a:lnTo>
                        <a:pt x="2001" y="1330"/>
                      </a:lnTo>
                      <a:lnTo>
                        <a:pt x="2020" y="1330"/>
                      </a:lnTo>
                      <a:lnTo>
                        <a:pt x="2038" y="1331"/>
                      </a:lnTo>
                      <a:lnTo>
                        <a:pt x="2057" y="1331"/>
                      </a:lnTo>
                      <a:lnTo>
                        <a:pt x="2076" y="1331"/>
                      </a:lnTo>
                      <a:lnTo>
                        <a:pt x="2095" y="1332"/>
                      </a:lnTo>
                      <a:lnTo>
                        <a:pt x="2114" y="1332"/>
                      </a:lnTo>
                      <a:lnTo>
                        <a:pt x="2133" y="1332"/>
                      </a:lnTo>
                      <a:lnTo>
                        <a:pt x="2152" y="1332"/>
                      </a:lnTo>
                      <a:lnTo>
                        <a:pt x="2170" y="1332"/>
                      </a:lnTo>
                      <a:lnTo>
                        <a:pt x="2190" y="1332"/>
                      </a:lnTo>
                      <a:lnTo>
                        <a:pt x="2208" y="1332"/>
                      </a:lnTo>
                      <a:lnTo>
                        <a:pt x="2227" y="1332"/>
                      </a:lnTo>
                      <a:lnTo>
                        <a:pt x="2247" y="1332"/>
                      </a:lnTo>
                      <a:lnTo>
                        <a:pt x="2265" y="1332"/>
                      </a:lnTo>
                      <a:lnTo>
                        <a:pt x="2284" y="1332"/>
                      </a:lnTo>
                      <a:lnTo>
                        <a:pt x="2303" y="1332"/>
                      </a:lnTo>
                      <a:lnTo>
                        <a:pt x="2322" y="1332"/>
                      </a:lnTo>
                      <a:lnTo>
                        <a:pt x="2341" y="1332"/>
                      </a:lnTo>
                      <a:lnTo>
                        <a:pt x="2360" y="1332"/>
                      </a:lnTo>
                      <a:lnTo>
                        <a:pt x="2379" y="1332"/>
                      </a:lnTo>
                      <a:lnTo>
                        <a:pt x="2398" y="1332"/>
                      </a:lnTo>
                      <a:lnTo>
                        <a:pt x="2417" y="1332"/>
                      </a:lnTo>
                      <a:lnTo>
                        <a:pt x="2434" y="1332"/>
                      </a:lnTo>
                      <a:lnTo>
                        <a:pt x="2454" y="1332"/>
                      </a:lnTo>
                      <a:lnTo>
                        <a:pt x="2472" y="1332"/>
                      </a:lnTo>
                      <a:lnTo>
                        <a:pt x="2491" y="1332"/>
                      </a:lnTo>
                      <a:lnTo>
                        <a:pt x="2511" y="1332"/>
                      </a:lnTo>
                      <a:lnTo>
                        <a:pt x="2530" y="1332"/>
                      </a:lnTo>
                      <a:lnTo>
                        <a:pt x="2548" y="1332"/>
                      </a:lnTo>
                      <a:lnTo>
                        <a:pt x="2567" y="1332"/>
                      </a:lnTo>
                      <a:lnTo>
                        <a:pt x="2586" y="1332"/>
                      </a:lnTo>
                      <a:lnTo>
                        <a:pt x="2604" y="1332"/>
                      </a:lnTo>
                      <a:lnTo>
                        <a:pt x="2624" y="1332"/>
                      </a:lnTo>
                      <a:lnTo>
                        <a:pt x="2643" y="1332"/>
                      </a:lnTo>
                      <a:lnTo>
                        <a:pt x="2624" y="1332"/>
                      </a:lnTo>
                      <a:lnTo>
                        <a:pt x="2604" y="1332"/>
                      </a:lnTo>
                      <a:lnTo>
                        <a:pt x="2586" y="1332"/>
                      </a:lnTo>
                      <a:lnTo>
                        <a:pt x="2567" y="1332"/>
                      </a:lnTo>
                      <a:lnTo>
                        <a:pt x="2548" y="1332"/>
                      </a:lnTo>
                      <a:lnTo>
                        <a:pt x="2530" y="1332"/>
                      </a:lnTo>
                      <a:lnTo>
                        <a:pt x="2511" y="1332"/>
                      </a:lnTo>
                      <a:lnTo>
                        <a:pt x="2491" y="1332"/>
                      </a:lnTo>
                      <a:lnTo>
                        <a:pt x="2472" y="1332"/>
                      </a:lnTo>
                      <a:lnTo>
                        <a:pt x="2454" y="1332"/>
                      </a:lnTo>
                      <a:lnTo>
                        <a:pt x="2434" y="1332"/>
                      </a:lnTo>
                      <a:lnTo>
                        <a:pt x="2417" y="1332"/>
                      </a:lnTo>
                      <a:lnTo>
                        <a:pt x="2398" y="1332"/>
                      </a:lnTo>
                      <a:lnTo>
                        <a:pt x="2379" y="1332"/>
                      </a:lnTo>
                      <a:lnTo>
                        <a:pt x="2360" y="1332"/>
                      </a:lnTo>
                      <a:lnTo>
                        <a:pt x="2341" y="1332"/>
                      </a:lnTo>
                      <a:lnTo>
                        <a:pt x="2322" y="1332"/>
                      </a:lnTo>
                      <a:lnTo>
                        <a:pt x="2303" y="1332"/>
                      </a:lnTo>
                      <a:lnTo>
                        <a:pt x="2284" y="1332"/>
                      </a:lnTo>
                      <a:lnTo>
                        <a:pt x="2265" y="1332"/>
                      </a:lnTo>
                      <a:lnTo>
                        <a:pt x="2247" y="1332"/>
                      </a:lnTo>
                      <a:lnTo>
                        <a:pt x="2227" y="1332"/>
                      </a:lnTo>
                      <a:lnTo>
                        <a:pt x="2208" y="1332"/>
                      </a:lnTo>
                      <a:lnTo>
                        <a:pt x="2190" y="1332"/>
                      </a:lnTo>
                      <a:lnTo>
                        <a:pt x="2170" y="1332"/>
                      </a:lnTo>
                      <a:lnTo>
                        <a:pt x="2152" y="1332"/>
                      </a:lnTo>
                      <a:lnTo>
                        <a:pt x="2133" y="1332"/>
                      </a:lnTo>
                      <a:lnTo>
                        <a:pt x="2114" y="1332"/>
                      </a:lnTo>
                      <a:lnTo>
                        <a:pt x="2095" y="1332"/>
                      </a:lnTo>
                      <a:lnTo>
                        <a:pt x="2076" y="1332"/>
                      </a:lnTo>
                      <a:lnTo>
                        <a:pt x="2057" y="1332"/>
                      </a:lnTo>
                      <a:lnTo>
                        <a:pt x="2038" y="1332"/>
                      </a:lnTo>
                      <a:lnTo>
                        <a:pt x="2020" y="1332"/>
                      </a:lnTo>
                      <a:lnTo>
                        <a:pt x="2001" y="1332"/>
                      </a:lnTo>
                      <a:lnTo>
                        <a:pt x="1982" y="1332"/>
                      </a:lnTo>
                      <a:lnTo>
                        <a:pt x="1964" y="1332"/>
                      </a:lnTo>
                      <a:lnTo>
                        <a:pt x="1944" y="1332"/>
                      </a:lnTo>
                      <a:lnTo>
                        <a:pt x="1926" y="1332"/>
                      </a:lnTo>
                      <a:lnTo>
                        <a:pt x="1907" y="1332"/>
                      </a:lnTo>
                      <a:lnTo>
                        <a:pt x="1888" y="1332"/>
                      </a:lnTo>
                      <a:lnTo>
                        <a:pt x="1869" y="1332"/>
                      </a:lnTo>
                      <a:lnTo>
                        <a:pt x="1851" y="1332"/>
                      </a:lnTo>
                      <a:lnTo>
                        <a:pt x="1831" y="1332"/>
                      </a:lnTo>
                      <a:lnTo>
                        <a:pt x="1812" y="1332"/>
                      </a:lnTo>
                      <a:lnTo>
                        <a:pt x="1794" y="1332"/>
                      </a:lnTo>
                      <a:lnTo>
                        <a:pt x="1774" y="1332"/>
                      </a:lnTo>
                      <a:lnTo>
                        <a:pt x="1756" y="1332"/>
                      </a:lnTo>
                      <a:lnTo>
                        <a:pt x="1737" y="1332"/>
                      </a:lnTo>
                      <a:lnTo>
                        <a:pt x="1718" y="1332"/>
                      </a:lnTo>
                      <a:lnTo>
                        <a:pt x="1699" y="1332"/>
                      </a:lnTo>
                      <a:lnTo>
                        <a:pt x="1680" y="1332"/>
                      </a:lnTo>
                      <a:lnTo>
                        <a:pt x="1661" y="1332"/>
                      </a:lnTo>
                      <a:lnTo>
                        <a:pt x="1642" y="1332"/>
                      </a:lnTo>
                      <a:lnTo>
                        <a:pt x="1623" y="1332"/>
                      </a:lnTo>
                      <a:lnTo>
                        <a:pt x="1604" y="1332"/>
                      </a:lnTo>
                      <a:lnTo>
                        <a:pt x="1585" y="1332"/>
                      </a:lnTo>
                      <a:lnTo>
                        <a:pt x="1566" y="1332"/>
                      </a:lnTo>
                      <a:lnTo>
                        <a:pt x="1547" y="1332"/>
                      </a:lnTo>
                      <a:lnTo>
                        <a:pt x="1530" y="1332"/>
                      </a:lnTo>
                      <a:lnTo>
                        <a:pt x="1510" y="1332"/>
                      </a:lnTo>
                      <a:lnTo>
                        <a:pt x="1492" y="1332"/>
                      </a:lnTo>
                      <a:lnTo>
                        <a:pt x="1473" y="1332"/>
                      </a:lnTo>
                      <a:lnTo>
                        <a:pt x="1454" y="1332"/>
                      </a:lnTo>
                      <a:lnTo>
                        <a:pt x="1435" y="1332"/>
                      </a:lnTo>
                      <a:lnTo>
                        <a:pt x="1416" y="1332"/>
                      </a:lnTo>
                      <a:lnTo>
                        <a:pt x="1397" y="1332"/>
                      </a:lnTo>
                      <a:lnTo>
                        <a:pt x="1378" y="1332"/>
                      </a:lnTo>
                      <a:lnTo>
                        <a:pt x="1360" y="1332"/>
                      </a:lnTo>
                      <a:lnTo>
                        <a:pt x="1340" y="1332"/>
                      </a:lnTo>
                      <a:lnTo>
                        <a:pt x="1321" y="1332"/>
                      </a:lnTo>
                      <a:lnTo>
                        <a:pt x="1303" y="1332"/>
                      </a:lnTo>
                      <a:lnTo>
                        <a:pt x="1283" y="1332"/>
                      </a:lnTo>
                      <a:lnTo>
                        <a:pt x="1265" y="1332"/>
                      </a:lnTo>
                      <a:lnTo>
                        <a:pt x="1246" y="1332"/>
                      </a:lnTo>
                      <a:lnTo>
                        <a:pt x="1227" y="1332"/>
                      </a:lnTo>
                      <a:lnTo>
                        <a:pt x="1208" y="1332"/>
                      </a:lnTo>
                      <a:lnTo>
                        <a:pt x="1189" y="1332"/>
                      </a:lnTo>
                      <a:lnTo>
                        <a:pt x="1170" y="1332"/>
                      </a:lnTo>
                      <a:lnTo>
                        <a:pt x="1151" y="1332"/>
                      </a:lnTo>
                      <a:lnTo>
                        <a:pt x="1133" y="1332"/>
                      </a:lnTo>
                      <a:lnTo>
                        <a:pt x="1113" y="1332"/>
                      </a:lnTo>
                      <a:lnTo>
                        <a:pt x="1096" y="1332"/>
                      </a:lnTo>
                      <a:lnTo>
                        <a:pt x="1077" y="1332"/>
                      </a:lnTo>
                      <a:lnTo>
                        <a:pt x="1057" y="1332"/>
                      </a:lnTo>
                      <a:lnTo>
                        <a:pt x="1039" y="1332"/>
                      </a:lnTo>
                      <a:lnTo>
                        <a:pt x="1020" y="1332"/>
                      </a:lnTo>
                      <a:lnTo>
                        <a:pt x="1001" y="1332"/>
                      </a:lnTo>
                      <a:lnTo>
                        <a:pt x="982" y="1332"/>
                      </a:lnTo>
                      <a:lnTo>
                        <a:pt x="963" y="1332"/>
                      </a:lnTo>
                      <a:lnTo>
                        <a:pt x="944" y="1332"/>
                      </a:lnTo>
                      <a:lnTo>
                        <a:pt x="925" y="1332"/>
                      </a:lnTo>
                      <a:lnTo>
                        <a:pt x="906" y="1332"/>
                      </a:lnTo>
                      <a:lnTo>
                        <a:pt x="887" y="1332"/>
                      </a:lnTo>
                      <a:lnTo>
                        <a:pt x="869" y="1332"/>
                      </a:lnTo>
                      <a:lnTo>
                        <a:pt x="849" y="1332"/>
                      </a:lnTo>
                      <a:lnTo>
                        <a:pt x="831" y="1332"/>
                      </a:lnTo>
                      <a:lnTo>
                        <a:pt x="812" y="1332"/>
                      </a:lnTo>
                      <a:lnTo>
                        <a:pt x="792" y="1332"/>
                      </a:lnTo>
                      <a:lnTo>
                        <a:pt x="774" y="1332"/>
                      </a:lnTo>
                      <a:lnTo>
                        <a:pt x="755" y="1332"/>
                      </a:lnTo>
                      <a:lnTo>
                        <a:pt x="736" y="1332"/>
                      </a:lnTo>
                      <a:lnTo>
                        <a:pt x="717" y="1332"/>
                      </a:lnTo>
                      <a:lnTo>
                        <a:pt x="699" y="1332"/>
                      </a:lnTo>
                      <a:lnTo>
                        <a:pt x="679" y="1332"/>
                      </a:lnTo>
                      <a:lnTo>
                        <a:pt x="661" y="1332"/>
                      </a:lnTo>
                      <a:lnTo>
                        <a:pt x="643" y="1332"/>
                      </a:lnTo>
                      <a:lnTo>
                        <a:pt x="623" y="1332"/>
                      </a:lnTo>
                      <a:lnTo>
                        <a:pt x="605" y="1332"/>
                      </a:lnTo>
                      <a:lnTo>
                        <a:pt x="586" y="1332"/>
                      </a:lnTo>
                      <a:lnTo>
                        <a:pt x="567" y="1332"/>
                      </a:lnTo>
                      <a:lnTo>
                        <a:pt x="548" y="1332"/>
                      </a:lnTo>
                      <a:lnTo>
                        <a:pt x="529" y="1332"/>
                      </a:lnTo>
                      <a:lnTo>
                        <a:pt x="510" y="1332"/>
                      </a:lnTo>
                      <a:lnTo>
                        <a:pt x="491" y="1332"/>
                      </a:lnTo>
                      <a:lnTo>
                        <a:pt x="473" y="1332"/>
                      </a:lnTo>
                      <a:lnTo>
                        <a:pt x="453" y="1332"/>
                      </a:lnTo>
                      <a:lnTo>
                        <a:pt x="435" y="1332"/>
                      </a:lnTo>
                      <a:lnTo>
                        <a:pt x="416" y="1332"/>
                      </a:lnTo>
                      <a:lnTo>
                        <a:pt x="396" y="1332"/>
                      </a:lnTo>
                      <a:lnTo>
                        <a:pt x="378" y="1332"/>
                      </a:lnTo>
                      <a:lnTo>
                        <a:pt x="359" y="1332"/>
                      </a:lnTo>
                      <a:lnTo>
                        <a:pt x="340" y="1332"/>
                      </a:lnTo>
                      <a:lnTo>
                        <a:pt x="321" y="1332"/>
                      </a:lnTo>
                      <a:lnTo>
                        <a:pt x="302" y="1332"/>
                      </a:lnTo>
                      <a:lnTo>
                        <a:pt x="283" y="1332"/>
                      </a:lnTo>
                      <a:lnTo>
                        <a:pt x="264" y="1332"/>
                      </a:lnTo>
                      <a:lnTo>
                        <a:pt x="245" y="1332"/>
                      </a:lnTo>
                      <a:lnTo>
                        <a:pt x="226" y="1332"/>
                      </a:lnTo>
                      <a:lnTo>
                        <a:pt x="209" y="1332"/>
                      </a:lnTo>
                      <a:lnTo>
                        <a:pt x="189" y="1332"/>
                      </a:lnTo>
                      <a:lnTo>
                        <a:pt x="171" y="1332"/>
                      </a:lnTo>
                      <a:lnTo>
                        <a:pt x="151" y="1332"/>
                      </a:lnTo>
                      <a:lnTo>
                        <a:pt x="132" y="1332"/>
                      </a:lnTo>
                      <a:lnTo>
                        <a:pt x="114" y="1332"/>
                      </a:lnTo>
                      <a:lnTo>
                        <a:pt x="95" y="1332"/>
                      </a:lnTo>
                      <a:lnTo>
                        <a:pt x="76" y="1332"/>
                      </a:lnTo>
                      <a:lnTo>
                        <a:pt x="57" y="1332"/>
                      </a:lnTo>
                      <a:lnTo>
                        <a:pt x="39" y="1332"/>
                      </a:lnTo>
                      <a:lnTo>
                        <a:pt x="19" y="1332"/>
                      </a:lnTo>
                      <a:lnTo>
                        <a:pt x="0" y="1332"/>
                      </a:lnTo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 cap="rnd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51" name="Line 12"/>
                <p:cNvSpPr>
                  <a:spLocks noChangeShapeType="1"/>
                </p:cNvSpPr>
                <p:nvPr/>
              </p:nvSpPr>
              <p:spPr bwMode="auto">
                <a:xfrm>
                  <a:off x="1480" y="2274"/>
                  <a:ext cx="0" cy="0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52" name="Freeform 13"/>
                <p:cNvSpPr>
                  <a:spLocks/>
                </p:cNvSpPr>
                <p:nvPr/>
              </p:nvSpPr>
              <p:spPr bwMode="auto">
                <a:xfrm>
                  <a:off x="1480" y="937"/>
                  <a:ext cx="2649" cy="1338"/>
                </a:xfrm>
                <a:custGeom>
                  <a:avLst/>
                  <a:gdLst>
                    <a:gd name="T0" fmla="*/ 39 w 2649"/>
                    <a:gd name="T1" fmla="*/ 1337 h 1338"/>
                    <a:gd name="T2" fmla="*/ 95 w 2649"/>
                    <a:gd name="T3" fmla="*/ 1337 h 1338"/>
                    <a:gd name="T4" fmla="*/ 151 w 2649"/>
                    <a:gd name="T5" fmla="*/ 1337 h 1338"/>
                    <a:gd name="T6" fmla="*/ 209 w 2649"/>
                    <a:gd name="T7" fmla="*/ 1337 h 1338"/>
                    <a:gd name="T8" fmla="*/ 265 w 2649"/>
                    <a:gd name="T9" fmla="*/ 1337 h 1338"/>
                    <a:gd name="T10" fmla="*/ 322 w 2649"/>
                    <a:gd name="T11" fmla="*/ 1337 h 1338"/>
                    <a:gd name="T12" fmla="*/ 378 w 2649"/>
                    <a:gd name="T13" fmla="*/ 1337 h 1338"/>
                    <a:gd name="T14" fmla="*/ 436 w 2649"/>
                    <a:gd name="T15" fmla="*/ 1337 h 1338"/>
                    <a:gd name="T16" fmla="*/ 492 w 2649"/>
                    <a:gd name="T17" fmla="*/ 1337 h 1338"/>
                    <a:gd name="T18" fmla="*/ 549 w 2649"/>
                    <a:gd name="T19" fmla="*/ 1337 h 1338"/>
                    <a:gd name="T20" fmla="*/ 605 w 2649"/>
                    <a:gd name="T21" fmla="*/ 1336 h 1338"/>
                    <a:gd name="T22" fmla="*/ 662 w 2649"/>
                    <a:gd name="T23" fmla="*/ 1334 h 1338"/>
                    <a:gd name="T24" fmla="*/ 719 w 2649"/>
                    <a:gd name="T25" fmla="*/ 1329 h 1338"/>
                    <a:gd name="T26" fmla="*/ 775 w 2649"/>
                    <a:gd name="T27" fmla="*/ 1317 h 1338"/>
                    <a:gd name="T28" fmla="*/ 833 w 2649"/>
                    <a:gd name="T29" fmla="*/ 1291 h 1338"/>
                    <a:gd name="T30" fmla="*/ 889 w 2649"/>
                    <a:gd name="T31" fmla="*/ 1242 h 1338"/>
                    <a:gd name="T32" fmla="*/ 946 w 2649"/>
                    <a:gd name="T33" fmla="*/ 1156 h 1338"/>
                    <a:gd name="T34" fmla="*/ 1002 w 2649"/>
                    <a:gd name="T35" fmla="*/ 1022 h 1338"/>
                    <a:gd name="T36" fmla="*/ 1059 w 2649"/>
                    <a:gd name="T37" fmla="*/ 835 h 1338"/>
                    <a:gd name="T38" fmla="*/ 1116 w 2649"/>
                    <a:gd name="T39" fmla="*/ 607 h 1338"/>
                    <a:gd name="T40" fmla="*/ 1172 w 2649"/>
                    <a:gd name="T41" fmla="*/ 367 h 1338"/>
                    <a:gd name="T42" fmla="*/ 1229 w 2649"/>
                    <a:gd name="T43" fmla="*/ 158 h 1338"/>
                    <a:gd name="T44" fmla="*/ 1286 w 2649"/>
                    <a:gd name="T45" fmla="*/ 27 h 1338"/>
                    <a:gd name="T46" fmla="*/ 1343 w 2649"/>
                    <a:gd name="T47" fmla="*/ 7 h 1338"/>
                    <a:gd name="T48" fmla="*/ 1399 w 2649"/>
                    <a:gd name="T49" fmla="*/ 103 h 1338"/>
                    <a:gd name="T50" fmla="*/ 1456 w 2649"/>
                    <a:gd name="T51" fmla="*/ 291 h 1338"/>
                    <a:gd name="T52" fmla="*/ 1513 w 2649"/>
                    <a:gd name="T53" fmla="*/ 526 h 1338"/>
                    <a:gd name="T54" fmla="*/ 1569 w 2649"/>
                    <a:gd name="T55" fmla="*/ 763 h 1338"/>
                    <a:gd name="T56" fmla="*/ 1626 w 2649"/>
                    <a:gd name="T57" fmla="*/ 966 h 1338"/>
                    <a:gd name="T58" fmla="*/ 1684 w 2649"/>
                    <a:gd name="T59" fmla="*/ 1117 h 1338"/>
                    <a:gd name="T60" fmla="*/ 1741 w 2649"/>
                    <a:gd name="T61" fmla="*/ 1218 h 1338"/>
                    <a:gd name="T62" fmla="*/ 1797 w 2649"/>
                    <a:gd name="T63" fmla="*/ 1278 h 1338"/>
                    <a:gd name="T64" fmla="*/ 1854 w 2649"/>
                    <a:gd name="T65" fmla="*/ 1310 h 1338"/>
                    <a:gd name="T66" fmla="*/ 1911 w 2649"/>
                    <a:gd name="T67" fmla="*/ 1326 h 1338"/>
                    <a:gd name="T68" fmla="*/ 1967 w 2649"/>
                    <a:gd name="T69" fmla="*/ 1333 h 1338"/>
                    <a:gd name="T70" fmla="*/ 2024 w 2649"/>
                    <a:gd name="T71" fmla="*/ 1335 h 1338"/>
                    <a:gd name="T72" fmla="*/ 2080 w 2649"/>
                    <a:gd name="T73" fmla="*/ 1336 h 1338"/>
                    <a:gd name="T74" fmla="*/ 2138 w 2649"/>
                    <a:gd name="T75" fmla="*/ 1337 h 1338"/>
                    <a:gd name="T76" fmla="*/ 2194 w 2649"/>
                    <a:gd name="T77" fmla="*/ 1337 h 1338"/>
                    <a:gd name="T78" fmla="*/ 2251 w 2649"/>
                    <a:gd name="T79" fmla="*/ 1337 h 1338"/>
                    <a:gd name="T80" fmla="*/ 2307 w 2649"/>
                    <a:gd name="T81" fmla="*/ 1337 h 1338"/>
                    <a:gd name="T82" fmla="*/ 2364 w 2649"/>
                    <a:gd name="T83" fmla="*/ 1337 h 1338"/>
                    <a:gd name="T84" fmla="*/ 2421 w 2649"/>
                    <a:gd name="T85" fmla="*/ 1337 h 1338"/>
                    <a:gd name="T86" fmla="*/ 2477 w 2649"/>
                    <a:gd name="T87" fmla="*/ 1337 h 1338"/>
                    <a:gd name="T88" fmla="*/ 2535 w 2649"/>
                    <a:gd name="T89" fmla="*/ 1337 h 1338"/>
                    <a:gd name="T90" fmla="*/ 2591 w 2649"/>
                    <a:gd name="T91" fmla="*/ 1337 h 1338"/>
                    <a:gd name="T92" fmla="*/ 2648 w 2649"/>
                    <a:gd name="T93" fmla="*/ 1337 h 1338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w 2649"/>
                    <a:gd name="T142" fmla="*/ 0 h 1338"/>
                    <a:gd name="T143" fmla="*/ 2649 w 2649"/>
                    <a:gd name="T144" fmla="*/ 1338 h 1338"/>
                  </a:gdLst>
                  <a:ahLst/>
                  <a:cxnLst>
                    <a:cxn ang="T94">
                      <a:pos x="T0" y="T1"/>
                    </a:cxn>
                    <a:cxn ang="T95">
                      <a:pos x="T2" y="T3"/>
                    </a:cxn>
                    <a:cxn ang="T96">
                      <a:pos x="T4" y="T5"/>
                    </a:cxn>
                    <a:cxn ang="T97">
                      <a:pos x="T6" y="T7"/>
                    </a:cxn>
                    <a:cxn ang="T98">
                      <a:pos x="T8" y="T9"/>
                    </a:cxn>
                    <a:cxn ang="T99">
                      <a:pos x="T10" y="T11"/>
                    </a:cxn>
                    <a:cxn ang="T100">
                      <a:pos x="T12" y="T13"/>
                    </a:cxn>
                    <a:cxn ang="T101">
                      <a:pos x="T14" y="T15"/>
                    </a:cxn>
                    <a:cxn ang="T102">
                      <a:pos x="T16" y="T17"/>
                    </a:cxn>
                    <a:cxn ang="T103">
                      <a:pos x="T18" y="T19"/>
                    </a:cxn>
                    <a:cxn ang="T104">
                      <a:pos x="T20" y="T21"/>
                    </a:cxn>
                    <a:cxn ang="T105">
                      <a:pos x="T22" y="T23"/>
                    </a:cxn>
                    <a:cxn ang="T106">
                      <a:pos x="T24" y="T25"/>
                    </a:cxn>
                    <a:cxn ang="T107">
                      <a:pos x="T26" y="T27"/>
                    </a:cxn>
                    <a:cxn ang="T108">
                      <a:pos x="T28" y="T29"/>
                    </a:cxn>
                    <a:cxn ang="T109">
                      <a:pos x="T30" y="T31"/>
                    </a:cxn>
                    <a:cxn ang="T110">
                      <a:pos x="T32" y="T33"/>
                    </a:cxn>
                    <a:cxn ang="T111">
                      <a:pos x="T34" y="T35"/>
                    </a:cxn>
                    <a:cxn ang="T112">
                      <a:pos x="T36" y="T37"/>
                    </a:cxn>
                    <a:cxn ang="T113">
                      <a:pos x="T38" y="T39"/>
                    </a:cxn>
                    <a:cxn ang="T114">
                      <a:pos x="T40" y="T41"/>
                    </a:cxn>
                    <a:cxn ang="T115">
                      <a:pos x="T42" y="T43"/>
                    </a:cxn>
                    <a:cxn ang="T116">
                      <a:pos x="T44" y="T45"/>
                    </a:cxn>
                    <a:cxn ang="T117">
                      <a:pos x="T46" y="T47"/>
                    </a:cxn>
                    <a:cxn ang="T118">
                      <a:pos x="T48" y="T49"/>
                    </a:cxn>
                    <a:cxn ang="T119">
                      <a:pos x="T50" y="T51"/>
                    </a:cxn>
                    <a:cxn ang="T120">
                      <a:pos x="T52" y="T53"/>
                    </a:cxn>
                    <a:cxn ang="T121">
                      <a:pos x="T54" y="T55"/>
                    </a:cxn>
                    <a:cxn ang="T122">
                      <a:pos x="T56" y="T57"/>
                    </a:cxn>
                    <a:cxn ang="T123">
                      <a:pos x="T58" y="T59"/>
                    </a:cxn>
                    <a:cxn ang="T124">
                      <a:pos x="T60" y="T61"/>
                    </a:cxn>
                    <a:cxn ang="T125">
                      <a:pos x="T62" y="T63"/>
                    </a:cxn>
                    <a:cxn ang="T126">
                      <a:pos x="T64" y="T65"/>
                    </a:cxn>
                    <a:cxn ang="T127">
                      <a:pos x="T66" y="T67"/>
                    </a:cxn>
                    <a:cxn ang="T128">
                      <a:pos x="T68" y="T69"/>
                    </a:cxn>
                    <a:cxn ang="T129">
                      <a:pos x="T70" y="T71"/>
                    </a:cxn>
                    <a:cxn ang="T130">
                      <a:pos x="T72" y="T73"/>
                    </a:cxn>
                    <a:cxn ang="T131">
                      <a:pos x="T74" y="T75"/>
                    </a:cxn>
                    <a:cxn ang="T132">
                      <a:pos x="T76" y="T77"/>
                    </a:cxn>
                    <a:cxn ang="T133">
                      <a:pos x="T78" y="T79"/>
                    </a:cxn>
                    <a:cxn ang="T134">
                      <a:pos x="T80" y="T81"/>
                    </a:cxn>
                    <a:cxn ang="T135">
                      <a:pos x="T82" y="T83"/>
                    </a:cxn>
                    <a:cxn ang="T136">
                      <a:pos x="T84" y="T85"/>
                    </a:cxn>
                    <a:cxn ang="T137">
                      <a:pos x="T86" y="T87"/>
                    </a:cxn>
                    <a:cxn ang="T138">
                      <a:pos x="T88" y="T89"/>
                    </a:cxn>
                    <a:cxn ang="T139">
                      <a:pos x="T90" y="T91"/>
                    </a:cxn>
                    <a:cxn ang="T140">
                      <a:pos x="T92" y="T93"/>
                    </a:cxn>
                  </a:cxnLst>
                  <a:rect l="T141" t="T142" r="T143" b="T144"/>
                  <a:pathLst>
                    <a:path w="2649" h="1338">
                      <a:moveTo>
                        <a:pt x="0" y="1337"/>
                      </a:moveTo>
                      <a:lnTo>
                        <a:pt x="19" y="1337"/>
                      </a:lnTo>
                      <a:lnTo>
                        <a:pt x="39" y="1337"/>
                      </a:lnTo>
                      <a:lnTo>
                        <a:pt x="57" y="1337"/>
                      </a:lnTo>
                      <a:lnTo>
                        <a:pt x="76" y="1337"/>
                      </a:lnTo>
                      <a:lnTo>
                        <a:pt x="95" y="1337"/>
                      </a:lnTo>
                      <a:lnTo>
                        <a:pt x="114" y="1337"/>
                      </a:lnTo>
                      <a:lnTo>
                        <a:pt x="132" y="1337"/>
                      </a:lnTo>
                      <a:lnTo>
                        <a:pt x="151" y="1337"/>
                      </a:lnTo>
                      <a:lnTo>
                        <a:pt x="171" y="1337"/>
                      </a:lnTo>
                      <a:lnTo>
                        <a:pt x="189" y="1337"/>
                      </a:lnTo>
                      <a:lnTo>
                        <a:pt x="209" y="1337"/>
                      </a:lnTo>
                      <a:lnTo>
                        <a:pt x="227" y="1337"/>
                      </a:lnTo>
                      <a:lnTo>
                        <a:pt x="246" y="1337"/>
                      </a:lnTo>
                      <a:lnTo>
                        <a:pt x="265" y="1337"/>
                      </a:lnTo>
                      <a:lnTo>
                        <a:pt x="284" y="1337"/>
                      </a:lnTo>
                      <a:lnTo>
                        <a:pt x="303" y="1337"/>
                      </a:lnTo>
                      <a:lnTo>
                        <a:pt x="322" y="1337"/>
                      </a:lnTo>
                      <a:lnTo>
                        <a:pt x="341" y="1337"/>
                      </a:lnTo>
                      <a:lnTo>
                        <a:pt x="360" y="1337"/>
                      </a:lnTo>
                      <a:lnTo>
                        <a:pt x="378" y="1337"/>
                      </a:lnTo>
                      <a:lnTo>
                        <a:pt x="397" y="1337"/>
                      </a:lnTo>
                      <a:lnTo>
                        <a:pt x="417" y="1337"/>
                      </a:lnTo>
                      <a:lnTo>
                        <a:pt x="436" y="1337"/>
                      </a:lnTo>
                      <a:lnTo>
                        <a:pt x="454" y="1337"/>
                      </a:lnTo>
                      <a:lnTo>
                        <a:pt x="473" y="1337"/>
                      </a:lnTo>
                      <a:lnTo>
                        <a:pt x="492" y="1337"/>
                      </a:lnTo>
                      <a:lnTo>
                        <a:pt x="510" y="1337"/>
                      </a:lnTo>
                      <a:lnTo>
                        <a:pt x="530" y="1337"/>
                      </a:lnTo>
                      <a:lnTo>
                        <a:pt x="549" y="1337"/>
                      </a:lnTo>
                      <a:lnTo>
                        <a:pt x="568" y="1336"/>
                      </a:lnTo>
                      <a:lnTo>
                        <a:pt x="587" y="1336"/>
                      </a:lnTo>
                      <a:lnTo>
                        <a:pt x="605" y="1336"/>
                      </a:lnTo>
                      <a:lnTo>
                        <a:pt x="624" y="1335"/>
                      </a:lnTo>
                      <a:lnTo>
                        <a:pt x="643" y="1335"/>
                      </a:lnTo>
                      <a:lnTo>
                        <a:pt x="662" y="1334"/>
                      </a:lnTo>
                      <a:lnTo>
                        <a:pt x="681" y="1333"/>
                      </a:lnTo>
                      <a:lnTo>
                        <a:pt x="701" y="1331"/>
                      </a:lnTo>
                      <a:lnTo>
                        <a:pt x="719" y="1329"/>
                      </a:lnTo>
                      <a:lnTo>
                        <a:pt x="737" y="1326"/>
                      </a:lnTo>
                      <a:lnTo>
                        <a:pt x="757" y="1322"/>
                      </a:lnTo>
                      <a:lnTo>
                        <a:pt x="775" y="1317"/>
                      </a:lnTo>
                      <a:lnTo>
                        <a:pt x="794" y="1310"/>
                      </a:lnTo>
                      <a:lnTo>
                        <a:pt x="814" y="1302"/>
                      </a:lnTo>
                      <a:lnTo>
                        <a:pt x="833" y="1291"/>
                      </a:lnTo>
                      <a:lnTo>
                        <a:pt x="851" y="1278"/>
                      </a:lnTo>
                      <a:lnTo>
                        <a:pt x="870" y="1262"/>
                      </a:lnTo>
                      <a:lnTo>
                        <a:pt x="889" y="1242"/>
                      </a:lnTo>
                      <a:lnTo>
                        <a:pt x="907" y="1218"/>
                      </a:lnTo>
                      <a:lnTo>
                        <a:pt x="927" y="1189"/>
                      </a:lnTo>
                      <a:lnTo>
                        <a:pt x="946" y="1156"/>
                      </a:lnTo>
                      <a:lnTo>
                        <a:pt x="965" y="1117"/>
                      </a:lnTo>
                      <a:lnTo>
                        <a:pt x="984" y="1072"/>
                      </a:lnTo>
                      <a:lnTo>
                        <a:pt x="1002" y="1022"/>
                      </a:lnTo>
                      <a:lnTo>
                        <a:pt x="1022" y="966"/>
                      </a:lnTo>
                      <a:lnTo>
                        <a:pt x="1040" y="904"/>
                      </a:lnTo>
                      <a:lnTo>
                        <a:pt x="1059" y="835"/>
                      </a:lnTo>
                      <a:lnTo>
                        <a:pt x="1079" y="763"/>
                      </a:lnTo>
                      <a:lnTo>
                        <a:pt x="1097" y="687"/>
                      </a:lnTo>
                      <a:lnTo>
                        <a:pt x="1116" y="607"/>
                      </a:lnTo>
                      <a:lnTo>
                        <a:pt x="1135" y="526"/>
                      </a:lnTo>
                      <a:lnTo>
                        <a:pt x="1154" y="446"/>
                      </a:lnTo>
                      <a:lnTo>
                        <a:pt x="1172" y="367"/>
                      </a:lnTo>
                      <a:lnTo>
                        <a:pt x="1192" y="291"/>
                      </a:lnTo>
                      <a:lnTo>
                        <a:pt x="1211" y="221"/>
                      </a:lnTo>
                      <a:lnTo>
                        <a:pt x="1229" y="158"/>
                      </a:lnTo>
                      <a:lnTo>
                        <a:pt x="1249" y="103"/>
                      </a:lnTo>
                      <a:lnTo>
                        <a:pt x="1267" y="59"/>
                      </a:lnTo>
                      <a:lnTo>
                        <a:pt x="1286" y="27"/>
                      </a:lnTo>
                      <a:lnTo>
                        <a:pt x="1305" y="7"/>
                      </a:lnTo>
                      <a:lnTo>
                        <a:pt x="1324" y="0"/>
                      </a:lnTo>
                      <a:lnTo>
                        <a:pt x="1343" y="7"/>
                      </a:lnTo>
                      <a:lnTo>
                        <a:pt x="1362" y="27"/>
                      </a:lnTo>
                      <a:lnTo>
                        <a:pt x="1381" y="59"/>
                      </a:lnTo>
                      <a:lnTo>
                        <a:pt x="1399" y="103"/>
                      </a:lnTo>
                      <a:lnTo>
                        <a:pt x="1419" y="158"/>
                      </a:lnTo>
                      <a:lnTo>
                        <a:pt x="1437" y="221"/>
                      </a:lnTo>
                      <a:lnTo>
                        <a:pt x="1456" y="291"/>
                      </a:lnTo>
                      <a:lnTo>
                        <a:pt x="1476" y="367"/>
                      </a:lnTo>
                      <a:lnTo>
                        <a:pt x="1494" y="446"/>
                      </a:lnTo>
                      <a:lnTo>
                        <a:pt x="1513" y="526"/>
                      </a:lnTo>
                      <a:lnTo>
                        <a:pt x="1532" y="607"/>
                      </a:lnTo>
                      <a:lnTo>
                        <a:pt x="1551" y="687"/>
                      </a:lnTo>
                      <a:lnTo>
                        <a:pt x="1569" y="763"/>
                      </a:lnTo>
                      <a:lnTo>
                        <a:pt x="1588" y="835"/>
                      </a:lnTo>
                      <a:lnTo>
                        <a:pt x="1608" y="904"/>
                      </a:lnTo>
                      <a:lnTo>
                        <a:pt x="1626" y="966"/>
                      </a:lnTo>
                      <a:lnTo>
                        <a:pt x="1646" y="1022"/>
                      </a:lnTo>
                      <a:lnTo>
                        <a:pt x="1664" y="1072"/>
                      </a:lnTo>
                      <a:lnTo>
                        <a:pt x="1684" y="1117"/>
                      </a:lnTo>
                      <a:lnTo>
                        <a:pt x="1702" y="1156"/>
                      </a:lnTo>
                      <a:lnTo>
                        <a:pt x="1721" y="1189"/>
                      </a:lnTo>
                      <a:lnTo>
                        <a:pt x="1741" y="1218"/>
                      </a:lnTo>
                      <a:lnTo>
                        <a:pt x="1759" y="1242"/>
                      </a:lnTo>
                      <a:lnTo>
                        <a:pt x="1778" y="1262"/>
                      </a:lnTo>
                      <a:lnTo>
                        <a:pt x="1797" y="1278"/>
                      </a:lnTo>
                      <a:lnTo>
                        <a:pt x="1816" y="1291"/>
                      </a:lnTo>
                      <a:lnTo>
                        <a:pt x="1834" y="1302"/>
                      </a:lnTo>
                      <a:lnTo>
                        <a:pt x="1854" y="1310"/>
                      </a:lnTo>
                      <a:lnTo>
                        <a:pt x="1873" y="1317"/>
                      </a:lnTo>
                      <a:lnTo>
                        <a:pt x="1891" y="1322"/>
                      </a:lnTo>
                      <a:lnTo>
                        <a:pt x="1911" y="1326"/>
                      </a:lnTo>
                      <a:lnTo>
                        <a:pt x="1929" y="1329"/>
                      </a:lnTo>
                      <a:lnTo>
                        <a:pt x="1948" y="1331"/>
                      </a:lnTo>
                      <a:lnTo>
                        <a:pt x="1967" y="1333"/>
                      </a:lnTo>
                      <a:lnTo>
                        <a:pt x="1986" y="1334"/>
                      </a:lnTo>
                      <a:lnTo>
                        <a:pt x="2005" y="1335"/>
                      </a:lnTo>
                      <a:lnTo>
                        <a:pt x="2024" y="1335"/>
                      </a:lnTo>
                      <a:lnTo>
                        <a:pt x="2043" y="1336"/>
                      </a:lnTo>
                      <a:lnTo>
                        <a:pt x="2061" y="1336"/>
                      </a:lnTo>
                      <a:lnTo>
                        <a:pt x="2080" y="1336"/>
                      </a:lnTo>
                      <a:lnTo>
                        <a:pt x="2099" y="1337"/>
                      </a:lnTo>
                      <a:lnTo>
                        <a:pt x="2118" y="1337"/>
                      </a:lnTo>
                      <a:lnTo>
                        <a:pt x="2138" y="1337"/>
                      </a:lnTo>
                      <a:lnTo>
                        <a:pt x="2156" y="1337"/>
                      </a:lnTo>
                      <a:lnTo>
                        <a:pt x="2175" y="1337"/>
                      </a:lnTo>
                      <a:lnTo>
                        <a:pt x="2194" y="1337"/>
                      </a:lnTo>
                      <a:lnTo>
                        <a:pt x="2212" y="1337"/>
                      </a:lnTo>
                      <a:lnTo>
                        <a:pt x="2231" y="1337"/>
                      </a:lnTo>
                      <a:lnTo>
                        <a:pt x="2251" y="1337"/>
                      </a:lnTo>
                      <a:lnTo>
                        <a:pt x="2270" y="1337"/>
                      </a:lnTo>
                      <a:lnTo>
                        <a:pt x="2288" y="1337"/>
                      </a:lnTo>
                      <a:lnTo>
                        <a:pt x="2307" y="1337"/>
                      </a:lnTo>
                      <a:lnTo>
                        <a:pt x="2326" y="1337"/>
                      </a:lnTo>
                      <a:lnTo>
                        <a:pt x="2345" y="1337"/>
                      </a:lnTo>
                      <a:lnTo>
                        <a:pt x="2364" y="1337"/>
                      </a:lnTo>
                      <a:lnTo>
                        <a:pt x="2383" y="1337"/>
                      </a:lnTo>
                      <a:lnTo>
                        <a:pt x="2403" y="1337"/>
                      </a:lnTo>
                      <a:lnTo>
                        <a:pt x="2421" y="1337"/>
                      </a:lnTo>
                      <a:lnTo>
                        <a:pt x="2439" y="1337"/>
                      </a:lnTo>
                      <a:lnTo>
                        <a:pt x="2459" y="1337"/>
                      </a:lnTo>
                      <a:lnTo>
                        <a:pt x="2477" y="1337"/>
                      </a:lnTo>
                      <a:lnTo>
                        <a:pt x="2496" y="1337"/>
                      </a:lnTo>
                      <a:lnTo>
                        <a:pt x="2516" y="1337"/>
                      </a:lnTo>
                      <a:lnTo>
                        <a:pt x="2535" y="1337"/>
                      </a:lnTo>
                      <a:lnTo>
                        <a:pt x="2553" y="1337"/>
                      </a:lnTo>
                      <a:lnTo>
                        <a:pt x="2572" y="1337"/>
                      </a:lnTo>
                      <a:lnTo>
                        <a:pt x="2591" y="1337"/>
                      </a:lnTo>
                      <a:lnTo>
                        <a:pt x="2609" y="1337"/>
                      </a:lnTo>
                      <a:lnTo>
                        <a:pt x="2629" y="1337"/>
                      </a:lnTo>
                      <a:lnTo>
                        <a:pt x="2648" y="1337"/>
                      </a:lnTo>
                    </a:path>
                  </a:pathLst>
                </a:custGeom>
                <a:noFill/>
                <a:ln w="25400" cap="rnd">
                  <a:solidFill>
                    <a:schemeClr val="accent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53" name="Line 14"/>
                <p:cNvSpPr>
                  <a:spLocks noChangeShapeType="1"/>
                </p:cNvSpPr>
                <p:nvPr/>
              </p:nvSpPr>
              <p:spPr bwMode="auto">
                <a:xfrm>
                  <a:off x="1497" y="2274"/>
                  <a:ext cx="2616" cy="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54" name="Line 15"/>
                <p:cNvSpPr>
                  <a:spLocks noChangeShapeType="1"/>
                </p:cNvSpPr>
                <p:nvPr/>
              </p:nvSpPr>
              <p:spPr bwMode="auto">
                <a:xfrm flipV="1">
                  <a:off x="1480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55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1670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56" name="Line 17"/>
                <p:cNvSpPr>
                  <a:spLocks noChangeShapeType="1"/>
                </p:cNvSpPr>
                <p:nvPr/>
              </p:nvSpPr>
              <p:spPr bwMode="auto">
                <a:xfrm flipV="1">
                  <a:off x="1859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57" name="Line 18"/>
                <p:cNvSpPr>
                  <a:spLocks noChangeShapeType="1"/>
                </p:cNvSpPr>
                <p:nvPr/>
              </p:nvSpPr>
              <p:spPr bwMode="auto">
                <a:xfrm flipV="1">
                  <a:off x="2048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58" name="Line 19"/>
                <p:cNvSpPr>
                  <a:spLocks noChangeShapeType="1"/>
                </p:cNvSpPr>
                <p:nvPr/>
              </p:nvSpPr>
              <p:spPr bwMode="auto">
                <a:xfrm flipV="1">
                  <a:off x="2237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59" name="Line 20"/>
                <p:cNvSpPr>
                  <a:spLocks noChangeShapeType="1"/>
                </p:cNvSpPr>
                <p:nvPr/>
              </p:nvSpPr>
              <p:spPr bwMode="auto">
                <a:xfrm flipV="1">
                  <a:off x="2426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60" name="Line 21"/>
                <p:cNvSpPr>
                  <a:spLocks noChangeShapeType="1"/>
                </p:cNvSpPr>
                <p:nvPr/>
              </p:nvSpPr>
              <p:spPr bwMode="auto">
                <a:xfrm flipV="1">
                  <a:off x="2616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61" name="Line 22"/>
                <p:cNvSpPr>
                  <a:spLocks noChangeShapeType="1"/>
                </p:cNvSpPr>
                <p:nvPr/>
              </p:nvSpPr>
              <p:spPr bwMode="auto">
                <a:xfrm flipV="1">
                  <a:off x="2804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62" name="Line 23"/>
                <p:cNvSpPr>
                  <a:spLocks noChangeShapeType="1"/>
                </p:cNvSpPr>
                <p:nvPr/>
              </p:nvSpPr>
              <p:spPr bwMode="auto">
                <a:xfrm flipV="1">
                  <a:off x="2993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63" name="Line 24"/>
                <p:cNvSpPr>
                  <a:spLocks noChangeShapeType="1"/>
                </p:cNvSpPr>
                <p:nvPr/>
              </p:nvSpPr>
              <p:spPr bwMode="auto">
                <a:xfrm flipV="1">
                  <a:off x="3182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64" name="Line 25"/>
                <p:cNvSpPr>
                  <a:spLocks noChangeShapeType="1"/>
                </p:cNvSpPr>
                <p:nvPr/>
              </p:nvSpPr>
              <p:spPr bwMode="auto">
                <a:xfrm flipV="1">
                  <a:off x="3371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65" name="Line 26"/>
                <p:cNvSpPr>
                  <a:spLocks noChangeShapeType="1"/>
                </p:cNvSpPr>
                <p:nvPr/>
              </p:nvSpPr>
              <p:spPr bwMode="auto">
                <a:xfrm flipV="1">
                  <a:off x="3561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66" name="Line 27"/>
                <p:cNvSpPr>
                  <a:spLocks noChangeShapeType="1"/>
                </p:cNvSpPr>
                <p:nvPr/>
              </p:nvSpPr>
              <p:spPr bwMode="auto">
                <a:xfrm flipV="1">
                  <a:off x="3750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67" name="Line 28"/>
                <p:cNvSpPr>
                  <a:spLocks noChangeShapeType="1"/>
                </p:cNvSpPr>
                <p:nvPr/>
              </p:nvSpPr>
              <p:spPr bwMode="auto">
                <a:xfrm flipV="1">
                  <a:off x="3939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2368" name="Line 29"/>
                <p:cNvSpPr>
                  <a:spLocks noChangeShapeType="1"/>
                </p:cNvSpPr>
                <p:nvPr/>
              </p:nvSpPr>
              <p:spPr bwMode="auto">
                <a:xfrm flipV="1">
                  <a:off x="4128" y="2258"/>
                  <a:ext cx="0" cy="5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grpSp>
              <p:nvGrpSpPr>
                <p:cNvPr id="12369" name="Group 30"/>
                <p:cNvGrpSpPr>
                  <a:grpSpLocks/>
                </p:cNvGrpSpPr>
                <p:nvPr/>
              </p:nvGrpSpPr>
              <p:grpSpPr bwMode="auto">
                <a:xfrm>
                  <a:off x="1405" y="2320"/>
                  <a:ext cx="2816" cy="194"/>
                  <a:chOff x="1405" y="2320"/>
                  <a:chExt cx="2816" cy="194"/>
                </a:xfrm>
              </p:grpSpPr>
              <p:sp>
                <p:nvSpPr>
                  <p:cNvPr id="12370" name="Rectangle 31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1394" y="2331"/>
                    <a:ext cx="194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-7</a:t>
                    </a:r>
                  </a:p>
                </p:txBody>
              </p:sp>
              <p:sp>
                <p:nvSpPr>
                  <p:cNvPr id="12371" name="Rectangle 32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1582" y="2331"/>
                    <a:ext cx="194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-6</a:t>
                    </a:r>
                  </a:p>
                </p:txBody>
              </p:sp>
              <p:sp>
                <p:nvSpPr>
                  <p:cNvPr id="12372" name="Rectangle 33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1771" y="2331"/>
                    <a:ext cx="194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-5</a:t>
                    </a:r>
                  </a:p>
                </p:txBody>
              </p:sp>
              <p:sp>
                <p:nvSpPr>
                  <p:cNvPr id="12373" name="Rectangle 34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1961" y="2331"/>
                    <a:ext cx="194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-4</a:t>
                    </a:r>
                  </a:p>
                </p:txBody>
              </p:sp>
              <p:sp>
                <p:nvSpPr>
                  <p:cNvPr id="12374" name="Rectangle 35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2150" y="2331"/>
                    <a:ext cx="194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-3</a:t>
                    </a:r>
                  </a:p>
                </p:txBody>
              </p:sp>
              <p:sp>
                <p:nvSpPr>
                  <p:cNvPr id="12375" name="Rectangle 36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2339" y="2331"/>
                    <a:ext cx="194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-2</a:t>
                    </a:r>
                  </a:p>
                </p:txBody>
              </p:sp>
              <p:sp>
                <p:nvSpPr>
                  <p:cNvPr id="12376" name="Rectangle 37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2528" y="2331"/>
                    <a:ext cx="194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-1</a:t>
                    </a:r>
                  </a:p>
                </p:txBody>
              </p:sp>
              <p:sp>
                <p:nvSpPr>
                  <p:cNvPr id="12377" name="Rectangle 38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2732" y="2321"/>
                    <a:ext cx="162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0</a:t>
                    </a:r>
                  </a:p>
                </p:txBody>
              </p:sp>
              <p:sp>
                <p:nvSpPr>
                  <p:cNvPr id="12378" name="Rectangle 39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2920" y="2320"/>
                    <a:ext cx="162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1</a:t>
                    </a:r>
                  </a:p>
                </p:txBody>
              </p:sp>
              <p:sp>
                <p:nvSpPr>
                  <p:cNvPr id="12379" name="Rectangle 40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3110" y="2320"/>
                    <a:ext cx="162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2</a:t>
                    </a:r>
                  </a:p>
                </p:txBody>
              </p:sp>
              <p:sp>
                <p:nvSpPr>
                  <p:cNvPr id="12380" name="Rectangle 41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3298" y="2320"/>
                    <a:ext cx="162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3</a:t>
                    </a:r>
                  </a:p>
                </p:txBody>
              </p:sp>
              <p:sp>
                <p:nvSpPr>
                  <p:cNvPr id="12381" name="Rectangle 42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3488" y="2321"/>
                    <a:ext cx="162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4</a:t>
                    </a:r>
                  </a:p>
                </p:txBody>
              </p:sp>
              <p:sp>
                <p:nvSpPr>
                  <p:cNvPr id="12382" name="Rectangle 43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3677" y="2320"/>
                    <a:ext cx="162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5</a:t>
                    </a:r>
                  </a:p>
                </p:txBody>
              </p:sp>
              <p:sp>
                <p:nvSpPr>
                  <p:cNvPr id="12383" name="Rectangle 44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3866" y="2320"/>
                    <a:ext cx="162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6</a:t>
                    </a:r>
                  </a:p>
                </p:txBody>
              </p:sp>
              <p:sp>
                <p:nvSpPr>
                  <p:cNvPr id="12384" name="Rectangle 45"/>
                  <p:cNvSpPr>
                    <a:spLocks noChangeArrowheads="1"/>
                  </p:cNvSpPr>
                  <p:nvPr/>
                </p:nvSpPr>
                <p:spPr bwMode="auto">
                  <a:xfrm rot="-5400000">
                    <a:off x="4055" y="2320"/>
                    <a:ext cx="162" cy="17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lIns="90488" tIns="44450" rIns="90488" bIns="44450">
                    <a:spAutoFit/>
                  </a:bodyPr>
                  <a:lstStyle>
                    <a:lvl1pPr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1pPr>
                    <a:lvl2pPr marL="742950" indent="-285750">
                      <a:spcBef>
                        <a:spcPct val="20000"/>
                      </a:spcBef>
                      <a:buClr>
                        <a:schemeClr val="accent1"/>
                      </a:buClr>
                      <a:buSzPct val="85000"/>
                      <a:buFont typeface="Arial" panose="020B0604020202020204" pitchFamily="34" charset="0"/>
                      <a:buChar char="•"/>
                      <a:defRPr sz="20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2pPr>
                    <a:lvl3pPr marL="11430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90000"/>
                      <a:buFont typeface="Arial" panose="020B0604020202020204" pitchFamily="34" charset="0"/>
                      <a:buChar char="•"/>
                      <a:defRPr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3pPr>
                    <a:lvl4pPr marL="16002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Font typeface="Arial" panose="020B0604020202020204" pitchFamily="34" charset="0"/>
                      <a:buChar char="•"/>
                      <a:defRPr sz="16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4pPr>
                    <a:lvl5pPr marL="2057400" indent="-228600">
                      <a:spcBef>
                        <a:spcPct val="20000"/>
                      </a:spcBef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Clr>
                        <a:schemeClr val="accent1"/>
                      </a:buClr>
                      <a:buSzPct val="100000"/>
                      <a:buFont typeface="Arial" panose="020B0604020202020204" pitchFamily="34" charset="0"/>
                      <a:buChar char="•"/>
                      <a:defRPr sz="140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ＭＳ Ｐゴシック" panose="020B0600070205080204" pitchFamily="34" charset="-128"/>
                      </a:defRPr>
                    </a:lvl9pPr>
                  </a:lstStyle>
                  <a:p>
                    <a:pPr>
                      <a:spcBef>
                        <a:spcPct val="0"/>
                      </a:spcBef>
                      <a:buClrTx/>
                      <a:buSzTx/>
                      <a:buFontTx/>
                      <a:buNone/>
                    </a:pPr>
                    <a:r>
                      <a:rPr lang="en-US" altLang="en-US" sz="1200" b="1">
                        <a:solidFill>
                          <a:srgbClr val="000000"/>
                        </a:solidFill>
                      </a:rPr>
                      <a:t>7</a:t>
                    </a:r>
                  </a:p>
                </p:txBody>
              </p:sp>
            </p:grpSp>
          </p:grpSp>
          <p:sp>
            <p:nvSpPr>
              <p:cNvPr id="12349" name="Line 46"/>
              <p:cNvSpPr>
                <a:spLocks noChangeShapeType="1"/>
              </p:cNvSpPr>
              <p:nvPr/>
            </p:nvSpPr>
            <p:spPr bwMode="auto">
              <a:xfrm flipV="1">
                <a:off x="2807" y="841"/>
                <a:ext cx="0" cy="1437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2347" name="Line 47"/>
            <p:cNvSpPr>
              <a:spLocks noChangeShapeType="1"/>
            </p:cNvSpPr>
            <p:nvPr/>
          </p:nvSpPr>
          <p:spPr bwMode="auto">
            <a:xfrm flipV="1">
              <a:off x="2989" y="1479"/>
              <a:ext cx="0" cy="7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2297" name="Rectangle 48"/>
          <p:cNvSpPr>
            <a:spLocks noChangeArrowheads="1"/>
          </p:cNvSpPr>
          <p:nvPr/>
        </p:nvSpPr>
        <p:spPr bwMode="auto">
          <a:xfrm>
            <a:off x="5441950" y="3506788"/>
            <a:ext cx="1657350" cy="24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000" b="1">
                <a:latin typeface="Britannic Bold" panose="020B0903060703020204" pitchFamily="34" charset="0"/>
              </a:rPr>
              <a:t>Axis graduated in Sigma</a:t>
            </a:r>
          </a:p>
        </p:txBody>
      </p:sp>
      <p:sp>
        <p:nvSpPr>
          <p:cNvPr id="12298" name="Line 49"/>
          <p:cNvSpPr>
            <a:spLocks noChangeShapeType="1"/>
          </p:cNvSpPr>
          <p:nvPr/>
        </p:nvSpPr>
        <p:spPr bwMode="auto">
          <a:xfrm flipH="1">
            <a:off x="4271963" y="2509838"/>
            <a:ext cx="3302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99" name="Oval 50"/>
          <p:cNvSpPr>
            <a:spLocks noChangeArrowheads="1"/>
          </p:cNvSpPr>
          <p:nvPr/>
        </p:nvSpPr>
        <p:spPr bwMode="auto">
          <a:xfrm>
            <a:off x="4572000" y="2505075"/>
            <a:ext cx="20638" cy="1587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300" name="Line 51"/>
          <p:cNvSpPr>
            <a:spLocks noChangeShapeType="1"/>
          </p:cNvSpPr>
          <p:nvPr/>
        </p:nvSpPr>
        <p:spPr bwMode="auto">
          <a:xfrm>
            <a:off x="3983038" y="4264025"/>
            <a:ext cx="0" cy="2301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1" name="Line 52"/>
          <p:cNvSpPr>
            <a:spLocks noChangeShapeType="1"/>
          </p:cNvSpPr>
          <p:nvPr/>
        </p:nvSpPr>
        <p:spPr bwMode="auto">
          <a:xfrm>
            <a:off x="4581525" y="4265613"/>
            <a:ext cx="0" cy="2301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2" name="Line 53"/>
          <p:cNvSpPr>
            <a:spLocks noChangeShapeType="1"/>
          </p:cNvSpPr>
          <p:nvPr/>
        </p:nvSpPr>
        <p:spPr bwMode="auto">
          <a:xfrm>
            <a:off x="3695700" y="4638675"/>
            <a:ext cx="0" cy="2301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3" name="Line 54"/>
          <p:cNvSpPr>
            <a:spLocks noChangeShapeType="1"/>
          </p:cNvSpPr>
          <p:nvPr/>
        </p:nvSpPr>
        <p:spPr bwMode="auto">
          <a:xfrm>
            <a:off x="4908550" y="4632325"/>
            <a:ext cx="0" cy="2301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4" name="Line 55"/>
          <p:cNvSpPr>
            <a:spLocks noChangeShapeType="1"/>
          </p:cNvSpPr>
          <p:nvPr/>
        </p:nvSpPr>
        <p:spPr bwMode="auto">
          <a:xfrm>
            <a:off x="3390900" y="5000625"/>
            <a:ext cx="0" cy="2301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5" name="Line 56"/>
          <p:cNvSpPr>
            <a:spLocks noChangeShapeType="1"/>
          </p:cNvSpPr>
          <p:nvPr/>
        </p:nvSpPr>
        <p:spPr bwMode="auto">
          <a:xfrm>
            <a:off x="5189538" y="5006975"/>
            <a:ext cx="0" cy="2301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6" name="Line 57"/>
          <p:cNvSpPr>
            <a:spLocks noChangeShapeType="1"/>
          </p:cNvSpPr>
          <p:nvPr/>
        </p:nvSpPr>
        <p:spPr bwMode="auto">
          <a:xfrm>
            <a:off x="3103563" y="5368925"/>
            <a:ext cx="0" cy="2301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7" name="Line 58"/>
          <p:cNvSpPr>
            <a:spLocks noChangeShapeType="1"/>
          </p:cNvSpPr>
          <p:nvPr/>
        </p:nvSpPr>
        <p:spPr bwMode="auto">
          <a:xfrm>
            <a:off x="5541963" y="5375275"/>
            <a:ext cx="0" cy="2301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8" name="Line 59"/>
          <p:cNvSpPr>
            <a:spLocks noChangeShapeType="1"/>
          </p:cNvSpPr>
          <p:nvPr/>
        </p:nvSpPr>
        <p:spPr bwMode="auto">
          <a:xfrm>
            <a:off x="2541588" y="6278563"/>
            <a:ext cx="3502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9" name="Line 60"/>
          <p:cNvSpPr>
            <a:spLocks noChangeShapeType="1"/>
          </p:cNvSpPr>
          <p:nvPr/>
        </p:nvSpPr>
        <p:spPr bwMode="auto">
          <a:xfrm>
            <a:off x="2798763" y="5705475"/>
            <a:ext cx="0" cy="2301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0" name="Line 61"/>
          <p:cNvSpPr>
            <a:spLocks noChangeShapeType="1"/>
          </p:cNvSpPr>
          <p:nvPr/>
        </p:nvSpPr>
        <p:spPr bwMode="auto">
          <a:xfrm>
            <a:off x="5816600" y="5705475"/>
            <a:ext cx="0" cy="2301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1" name="Line 62"/>
          <p:cNvSpPr>
            <a:spLocks noChangeShapeType="1"/>
          </p:cNvSpPr>
          <p:nvPr/>
        </p:nvSpPr>
        <p:spPr bwMode="auto">
          <a:xfrm>
            <a:off x="6075363" y="6061075"/>
            <a:ext cx="0" cy="2301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2" name="Line 63"/>
          <p:cNvSpPr>
            <a:spLocks noChangeShapeType="1"/>
          </p:cNvSpPr>
          <p:nvPr/>
        </p:nvSpPr>
        <p:spPr bwMode="auto">
          <a:xfrm>
            <a:off x="4000500" y="4475163"/>
            <a:ext cx="57785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3" name="Line 64"/>
          <p:cNvSpPr>
            <a:spLocks noChangeShapeType="1"/>
          </p:cNvSpPr>
          <p:nvPr/>
        </p:nvSpPr>
        <p:spPr bwMode="auto">
          <a:xfrm>
            <a:off x="3713163" y="4849813"/>
            <a:ext cx="116998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4" name="Line 65"/>
          <p:cNvSpPr>
            <a:spLocks noChangeShapeType="1"/>
          </p:cNvSpPr>
          <p:nvPr/>
        </p:nvSpPr>
        <p:spPr bwMode="auto">
          <a:xfrm>
            <a:off x="3414713" y="5211763"/>
            <a:ext cx="17494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5" name="Line 66"/>
          <p:cNvSpPr>
            <a:spLocks noChangeShapeType="1"/>
          </p:cNvSpPr>
          <p:nvPr/>
        </p:nvSpPr>
        <p:spPr bwMode="auto">
          <a:xfrm>
            <a:off x="3127375" y="5586413"/>
            <a:ext cx="238918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6" name="Line 67"/>
          <p:cNvSpPr>
            <a:spLocks noChangeShapeType="1"/>
          </p:cNvSpPr>
          <p:nvPr/>
        </p:nvSpPr>
        <p:spPr bwMode="auto">
          <a:xfrm>
            <a:off x="2828925" y="5922963"/>
            <a:ext cx="29622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7" name="Rectangle 68"/>
          <p:cNvSpPr>
            <a:spLocks noChangeArrowheads="1"/>
          </p:cNvSpPr>
          <p:nvPr/>
        </p:nvSpPr>
        <p:spPr bwMode="auto">
          <a:xfrm>
            <a:off x="3971925" y="4224338"/>
            <a:ext cx="714375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/>
              <a:t>68.27 %</a:t>
            </a:r>
          </a:p>
        </p:txBody>
      </p:sp>
      <p:sp>
        <p:nvSpPr>
          <p:cNvPr id="12318" name="Rectangle 69"/>
          <p:cNvSpPr>
            <a:spLocks noChangeArrowheads="1"/>
          </p:cNvSpPr>
          <p:nvPr/>
        </p:nvSpPr>
        <p:spPr bwMode="auto">
          <a:xfrm>
            <a:off x="3990975" y="4632325"/>
            <a:ext cx="714375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/>
              <a:t>95.45 %</a:t>
            </a:r>
          </a:p>
        </p:txBody>
      </p:sp>
      <p:sp>
        <p:nvSpPr>
          <p:cNvPr id="12319" name="Rectangle 70"/>
          <p:cNvSpPr>
            <a:spLocks noChangeArrowheads="1"/>
          </p:cNvSpPr>
          <p:nvPr/>
        </p:nvSpPr>
        <p:spPr bwMode="auto">
          <a:xfrm>
            <a:off x="4005263" y="4983163"/>
            <a:ext cx="714375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/>
              <a:t>99.73 %</a:t>
            </a:r>
          </a:p>
        </p:txBody>
      </p:sp>
      <p:sp>
        <p:nvSpPr>
          <p:cNvPr id="12320" name="Rectangle 71"/>
          <p:cNvSpPr>
            <a:spLocks noChangeArrowheads="1"/>
          </p:cNvSpPr>
          <p:nvPr/>
        </p:nvSpPr>
        <p:spPr bwMode="auto">
          <a:xfrm>
            <a:off x="3940175" y="5354638"/>
            <a:ext cx="866775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/>
              <a:t>99.9937 %</a:t>
            </a:r>
          </a:p>
        </p:txBody>
      </p:sp>
      <p:sp>
        <p:nvSpPr>
          <p:cNvPr id="12321" name="Rectangle 72"/>
          <p:cNvSpPr>
            <a:spLocks noChangeArrowheads="1"/>
          </p:cNvSpPr>
          <p:nvPr/>
        </p:nvSpPr>
        <p:spPr bwMode="auto">
          <a:xfrm>
            <a:off x="3881438" y="5684838"/>
            <a:ext cx="1019175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/>
              <a:t>99.999943 %</a:t>
            </a:r>
          </a:p>
        </p:txBody>
      </p:sp>
      <p:sp>
        <p:nvSpPr>
          <p:cNvPr id="12322" name="Rectangle 73"/>
          <p:cNvSpPr>
            <a:spLocks noChangeArrowheads="1"/>
          </p:cNvSpPr>
          <p:nvPr/>
        </p:nvSpPr>
        <p:spPr bwMode="auto">
          <a:xfrm>
            <a:off x="3829050" y="6034088"/>
            <a:ext cx="1095375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/>
              <a:t>99.9999998 %</a:t>
            </a:r>
          </a:p>
        </p:txBody>
      </p:sp>
      <p:sp>
        <p:nvSpPr>
          <p:cNvPr id="12323" name="Rectangle 74"/>
          <p:cNvSpPr>
            <a:spLocks noChangeArrowheads="1"/>
          </p:cNvSpPr>
          <p:nvPr/>
        </p:nvSpPr>
        <p:spPr bwMode="auto">
          <a:xfrm>
            <a:off x="6057900" y="4262438"/>
            <a:ext cx="2514600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100" b="1"/>
              <a:t>result:  317300  dpmo</a:t>
            </a:r>
          </a:p>
        </p:txBody>
      </p:sp>
      <p:sp>
        <p:nvSpPr>
          <p:cNvPr id="12324" name="Rectangle 75"/>
          <p:cNvSpPr>
            <a:spLocks noChangeArrowheads="1"/>
          </p:cNvSpPr>
          <p:nvPr/>
        </p:nvSpPr>
        <p:spPr bwMode="auto">
          <a:xfrm>
            <a:off x="6478588" y="4624388"/>
            <a:ext cx="111442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/>
              <a:t>45500  dpmo</a:t>
            </a:r>
          </a:p>
        </p:txBody>
      </p:sp>
      <p:sp>
        <p:nvSpPr>
          <p:cNvPr id="12325" name="Rectangle 76"/>
          <p:cNvSpPr>
            <a:spLocks noChangeArrowheads="1"/>
          </p:cNvSpPr>
          <p:nvPr/>
        </p:nvSpPr>
        <p:spPr bwMode="auto">
          <a:xfrm>
            <a:off x="6530975" y="4995863"/>
            <a:ext cx="118427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/>
              <a:t>2700  dpmo</a:t>
            </a:r>
          </a:p>
        </p:txBody>
      </p:sp>
      <p:sp>
        <p:nvSpPr>
          <p:cNvPr id="12326" name="Rectangle 77"/>
          <p:cNvSpPr>
            <a:spLocks noChangeArrowheads="1"/>
          </p:cNvSpPr>
          <p:nvPr/>
        </p:nvSpPr>
        <p:spPr bwMode="auto">
          <a:xfrm>
            <a:off x="6664325" y="5348288"/>
            <a:ext cx="979488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/>
              <a:t>63  dpmo</a:t>
            </a:r>
          </a:p>
        </p:txBody>
      </p:sp>
      <p:sp>
        <p:nvSpPr>
          <p:cNvPr id="12327" name="Rectangle 78"/>
          <p:cNvSpPr>
            <a:spLocks noChangeArrowheads="1"/>
          </p:cNvSpPr>
          <p:nvPr/>
        </p:nvSpPr>
        <p:spPr bwMode="auto">
          <a:xfrm>
            <a:off x="6565900" y="5681663"/>
            <a:ext cx="1077913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/>
              <a:t>0.57  dpmo</a:t>
            </a:r>
          </a:p>
        </p:txBody>
      </p:sp>
      <p:sp>
        <p:nvSpPr>
          <p:cNvPr id="12328" name="Rectangle 79"/>
          <p:cNvSpPr>
            <a:spLocks noChangeArrowheads="1"/>
          </p:cNvSpPr>
          <p:nvPr/>
        </p:nvSpPr>
        <p:spPr bwMode="auto">
          <a:xfrm>
            <a:off x="6486525" y="6053138"/>
            <a:ext cx="1157288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/>
              <a:t>0.002  dmpo</a:t>
            </a:r>
          </a:p>
        </p:txBody>
      </p:sp>
      <p:sp>
        <p:nvSpPr>
          <p:cNvPr id="12329" name="Rectangle 80"/>
          <p:cNvSpPr>
            <a:spLocks noChangeArrowheads="1"/>
          </p:cNvSpPr>
          <p:nvPr/>
        </p:nvSpPr>
        <p:spPr bwMode="auto">
          <a:xfrm>
            <a:off x="1204913" y="4224338"/>
            <a:ext cx="1438275" cy="25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100" b="1"/>
              <a:t> between + / - 1</a:t>
            </a:r>
            <a:r>
              <a:rPr lang="en-US" altLang="en-US" sz="1100" b="1">
                <a:latin typeface="Symbol" panose="05050102010706020507" pitchFamily="18" charset="2"/>
              </a:rPr>
              <a:t></a:t>
            </a:r>
          </a:p>
        </p:txBody>
      </p:sp>
      <p:sp>
        <p:nvSpPr>
          <p:cNvPr id="12330" name="Rectangle 81"/>
          <p:cNvSpPr>
            <a:spLocks noChangeArrowheads="1"/>
          </p:cNvSpPr>
          <p:nvPr/>
        </p:nvSpPr>
        <p:spPr bwMode="auto">
          <a:xfrm>
            <a:off x="1204913" y="4595813"/>
            <a:ext cx="1509712" cy="25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100" b="1"/>
              <a:t>between  + / - 2</a:t>
            </a:r>
            <a:r>
              <a:rPr lang="en-US" altLang="en-US" sz="1100" b="1">
                <a:latin typeface="Symbol" panose="05050102010706020507" pitchFamily="18" charset="2"/>
              </a:rPr>
              <a:t></a:t>
            </a:r>
          </a:p>
        </p:txBody>
      </p:sp>
      <p:sp>
        <p:nvSpPr>
          <p:cNvPr id="12331" name="Rectangle 82"/>
          <p:cNvSpPr>
            <a:spLocks noChangeArrowheads="1"/>
          </p:cNvSpPr>
          <p:nvPr/>
        </p:nvSpPr>
        <p:spPr bwMode="auto">
          <a:xfrm>
            <a:off x="1214438" y="4948238"/>
            <a:ext cx="1428750" cy="25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100" b="1"/>
              <a:t>between  + / - 3</a:t>
            </a:r>
            <a:r>
              <a:rPr lang="en-US" altLang="en-US" sz="1100" b="1">
                <a:latin typeface="Symbol" panose="05050102010706020507" pitchFamily="18" charset="2"/>
              </a:rPr>
              <a:t></a:t>
            </a:r>
          </a:p>
        </p:txBody>
      </p:sp>
      <p:sp>
        <p:nvSpPr>
          <p:cNvPr id="12332" name="Rectangle 83"/>
          <p:cNvSpPr>
            <a:spLocks noChangeArrowheads="1"/>
          </p:cNvSpPr>
          <p:nvPr/>
        </p:nvSpPr>
        <p:spPr bwMode="auto">
          <a:xfrm>
            <a:off x="1204913" y="5319713"/>
            <a:ext cx="1438275" cy="25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100" b="1"/>
              <a:t>between  + / - 4</a:t>
            </a:r>
            <a:r>
              <a:rPr lang="en-US" altLang="en-US" sz="1100" b="1">
                <a:latin typeface="Symbol" panose="05050102010706020507" pitchFamily="18" charset="2"/>
              </a:rPr>
              <a:t></a:t>
            </a:r>
          </a:p>
        </p:txBody>
      </p:sp>
      <p:sp>
        <p:nvSpPr>
          <p:cNvPr id="12333" name="Rectangle 84"/>
          <p:cNvSpPr>
            <a:spLocks noChangeArrowheads="1"/>
          </p:cNvSpPr>
          <p:nvPr/>
        </p:nvSpPr>
        <p:spPr bwMode="auto">
          <a:xfrm>
            <a:off x="1214438" y="5672138"/>
            <a:ext cx="1438275" cy="25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100" b="1"/>
              <a:t>between  + / - 5</a:t>
            </a:r>
            <a:r>
              <a:rPr lang="en-US" altLang="en-US" sz="1100" b="1">
                <a:latin typeface="Symbol" panose="05050102010706020507" pitchFamily="18" charset="2"/>
              </a:rPr>
              <a:t></a:t>
            </a:r>
          </a:p>
        </p:txBody>
      </p:sp>
      <p:sp>
        <p:nvSpPr>
          <p:cNvPr id="12334" name="Rectangle 85"/>
          <p:cNvSpPr>
            <a:spLocks noChangeArrowheads="1"/>
          </p:cNvSpPr>
          <p:nvPr/>
        </p:nvSpPr>
        <p:spPr bwMode="auto">
          <a:xfrm>
            <a:off x="1204913" y="6034088"/>
            <a:ext cx="1371600" cy="25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100" b="1"/>
              <a:t>between  + / - 6</a:t>
            </a:r>
            <a:r>
              <a:rPr lang="en-US" altLang="en-US" sz="1100" b="1">
                <a:latin typeface="Symbol" panose="05050102010706020507" pitchFamily="18" charset="2"/>
              </a:rPr>
              <a:t></a:t>
            </a:r>
          </a:p>
        </p:txBody>
      </p:sp>
      <p:sp>
        <p:nvSpPr>
          <p:cNvPr id="12335" name="Line 86"/>
          <p:cNvSpPr>
            <a:spLocks noChangeShapeType="1"/>
          </p:cNvSpPr>
          <p:nvPr/>
        </p:nvSpPr>
        <p:spPr bwMode="auto">
          <a:xfrm>
            <a:off x="1311275" y="4478338"/>
            <a:ext cx="6592888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6" name="Line 87"/>
          <p:cNvSpPr>
            <a:spLocks noChangeShapeType="1"/>
          </p:cNvSpPr>
          <p:nvPr/>
        </p:nvSpPr>
        <p:spPr bwMode="auto">
          <a:xfrm>
            <a:off x="1319213" y="4849813"/>
            <a:ext cx="6602412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7" name="Line 88"/>
          <p:cNvSpPr>
            <a:spLocks noChangeShapeType="1"/>
          </p:cNvSpPr>
          <p:nvPr/>
        </p:nvSpPr>
        <p:spPr bwMode="auto">
          <a:xfrm>
            <a:off x="1425575" y="5211763"/>
            <a:ext cx="6478588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8" name="Line 89"/>
          <p:cNvSpPr>
            <a:spLocks noChangeShapeType="1"/>
          </p:cNvSpPr>
          <p:nvPr/>
        </p:nvSpPr>
        <p:spPr bwMode="auto">
          <a:xfrm>
            <a:off x="1319213" y="5211763"/>
            <a:ext cx="658495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39" name="Line 90"/>
          <p:cNvSpPr>
            <a:spLocks noChangeShapeType="1"/>
          </p:cNvSpPr>
          <p:nvPr/>
        </p:nvSpPr>
        <p:spPr bwMode="auto">
          <a:xfrm>
            <a:off x="1311275" y="5583238"/>
            <a:ext cx="6592888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0" name="Line 91"/>
          <p:cNvSpPr>
            <a:spLocks noChangeShapeType="1"/>
          </p:cNvSpPr>
          <p:nvPr/>
        </p:nvSpPr>
        <p:spPr bwMode="auto">
          <a:xfrm>
            <a:off x="1328738" y="5926138"/>
            <a:ext cx="6575425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1" name="Line 92"/>
          <p:cNvSpPr>
            <a:spLocks noChangeShapeType="1"/>
          </p:cNvSpPr>
          <p:nvPr/>
        </p:nvSpPr>
        <p:spPr bwMode="auto">
          <a:xfrm>
            <a:off x="1311275" y="6278563"/>
            <a:ext cx="6592888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42" name="Rectangle 93"/>
          <p:cNvSpPr>
            <a:spLocks noChangeArrowheads="1"/>
          </p:cNvSpPr>
          <p:nvPr/>
        </p:nvSpPr>
        <p:spPr bwMode="auto">
          <a:xfrm>
            <a:off x="4289425" y="2260600"/>
            <a:ext cx="288925" cy="30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400" b="1">
                <a:latin typeface="Symbol" panose="05050102010706020507" pitchFamily="18" charset="2"/>
              </a:rPr>
              <a:t></a:t>
            </a:r>
          </a:p>
        </p:txBody>
      </p:sp>
      <p:graphicFrame>
        <p:nvGraphicFramePr>
          <p:cNvPr id="12343" name="Object 1025">
            <a:hlinkClick r:id="" action="ppaction://ole?verb=0"/>
          </p:cNvPr>
          <p:cNvGraphicFramePr>
            <a:graphicFrameLocks/>
          </p:cNvGraphicFramePr>
          <p:nvPr/>
        </p:nvGraphicFramePr>
        <p:xfrm>
          <a:off x="7521575" y="1965325"/>
          <a:ext cx="803275" cy="781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Clip" r:id="rId5" imgW="801883" imgH="779696" progId="MS_ClipArt_Gallery.2">
                  <p:embed/>
                </p:oleObj>
              </mc:Choice>
              <mc:Fallback>
                <p:oleObj name="Clip" r:id="rId5" imgW="801883" imgH="779696" progId="MS_ClipArt_Gallery.2">
                  <p:embed/>
                  <p:pic>
                    <p:nvPicPr>
                      <p:cNvPr id="12343" name="Object 1025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21575" y="1965325"/>
                        <a:ext cx="803275" cy="781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344" name="Rectangle 95"/>
          <p:cNvSpPr>
            <a:spLocks noChangeArrowheads="1"/>
          </p:cNvSpPr>
          <p:nvPr/>
        </p:nvSpPr>
        <p:spPr bwMode="auto">
          <a:xfrm>
            <a:off x="7204075" y="2206625"/>
            <a:ext cx="32385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>
                <a:latin typeface="Antique Olv (W1)" charset="0"/>
              </a:rPr>
              <a:t>=</a:t>
            </a:r>
          </a:p>
        </p:txBody>
      </p:sp>
      <p:sp>
        <p:nvSpPr>
          <p:cNvPr id="12345" name="Line 96"/>
          <p:cNvSpPr>
            <a:spLocks noChangeShapeType="1"/>
          </p:cNvSpPr>
          <p:nvPr/>
        </p:nvSpPr>
        <p:spPr bwMode="auto">
          <a:xfrm>
            <a:off x="2500313" y="6061075"/>
            <a:ext cx="0" cy="2301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527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Freeform 6"/>
          <p:cNvSpPr>
            <a:spLocks/>
          </p:cNvSpPr>
          <p:nvPr/>
        </p:nvSpPr>
        <p:spPr bwMode="auto">
          <a:xfrm flipH="1">
            <a:off x="3786188" y="3286125"/>
            <a:ext cx="1824037" cy="1585913"/>
          </a:xfrm>
          <a:custGeom>
            <a:avLst/>
            <a:gdLst>
              <a:gd name="T0" fmla="*/ 0 w 1077"/>
              <a:gd name="T1" fmla="*/ 2147483646 h 1478"/>
              <a:gd name="T2" fmla="*/ 2147483646 w 1077"/>
              <a:gd name="T3" fmla="*/ 2147483646 h 1478"/>
              <a:gd name="T4" fmla="*/ 2147483646 w 1077"/>
              <a:gd name="T5" fmla="*/ 2147483646 h 1478"/>
              <a:gd name="T6" fmla="*/ 2147483646 w 1077"/>
              <a:gd name="T7" fmla="*/ 2147483646 h 1478"/>
              <a:gd name="T8" fmla="*/ 2147483646 w 1077"/>
              <a:gd name="T9" fmla="*/ 2147483646 h 1478"/>
              <a:gd name="T10" fmla="*/ 2147483646 w 1077"/>
              <a:gd name="T11" fmla="*/ 2147483646 h 1478"/>
              <a:gd name="T12" fmla="*/ 2147483646 w 1077"/>
              <a:gd name="T13" fmla="*/ 2147483646 h 1478"/>
              <a:gd name="T14" fmla="*/ 2147483646 w 1077"/>
              <a:gd name="T15" fmla="*/ 2147483646 h 1478"/>
              <a:gd name="T16" fmla="*/ 2147483646 w 1077"/>
              <a:gd name="T17" fmla="*/ 2147483646 h 1478"/>
              <a:gd name="T18" fmla="*/ 2147483646 w 1077"/>
              <a:gd name="T19" fmla="*/ 2147483646 h 1478"/>
              <a:gd name="T20" fmla="*/ 2147483646 w 1077"/>
              <a:gd name="T21" fmla="*/ 2147483646 h 1478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077"/>
              <a:gd name="T34" fmla="*/ 0 h 1478"/>
              <a:gd name="T35" fmla="*/ 1077 w 1077"/>
              <a:gd name="T36" fmla="*/ 1478 h 1478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077" h="1478">
                <a:moveTo>
                  <a:pt x="0" y="1478"/>
                </a:moveTo>
                <a:cubicBezTo>
                  <a:pt x="13" y="1475"/>
                  <a:pt x="50" y="1475"/>
                  <a:pt x="80" y="1462"/>
                </a:cubicBezTo>
                <a:cubicBezTo>
                  <a:pt x="110" y="1449"/>
                  <a:pt x="138" y="1438"/>
                  <a:pt x="180" y="1400"/>
                </a:cubicBezTo>
                <a:cubicBezTo>
                  <a:pt x="222" y="1362"/>
                  <a:pt x="278" y="1306"/>
                  <a:pt x="330" y="1232"/>
                </a:cubicBezTo>
                <a:cubicBezTo>
                  <a:pt x="382" y="1158"/>
                  <a:pt x="430" y="1088"/>
                  <a:pt x="492" y="956"/>
                </a:cubicBezTo>
                <a:cubicBezTo>
                  <a:pt x="554" y="824"/>
                  <a:pt x="652" y="558"/>
                  <a:pt x="704" y="438"/>
                </a:cubicBezTo>
                <a:cubicBezTo>
                  <a:pt x="756" y="318"/>
                  <a:pt x="770" y="295"/>
                  <a:pt x="804" y="238"/>
                </a:cubicBezTo>
                <a:cubicBezTo>
                  <a:pt x="838" y="181"/>
                  <a:pt x="881" y="132"/>
                  <a:pt x="909" y="98"/>
                </a:cubicBezTo>
                <a:cubicBezTo>
                  <a:pt x="937" y="64"/>
                  <a:pt x="955" y="50"/>
                  <a:pt x="975" y="35"/>
                </a:cubicBezTo>
                <a:cubicBezTo>
                  <a:pt x="995" y="20"/>
                  <a:pt x="1015" y="10"/>
                  <a:pt x="1032" y="5"/>
                </a:cubicBezTo>
                <a:cubicBezTo>
                  <a:pt x="1049" y="0"/>
                  <a:pt x="1068" y="3"/>
                  <a:pt x="1077" y="2"/>
                </a:cubicBezTo>
              </a:path>
            </a:pathLst>
          </a:custGeom>
          <a:noFill/>
          <a:ln w="25400">
            <a:solidFill>
              <a:srgbClr val="FF0000">
                <a:alpha val="79999"/>
              </a:srgbClr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549275"/>
            <a:ext cx="8229600" cy="857250"/>
          </a:xfrm>
        </p:spPr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>
                <a:latin typeface="Calibri" charset="0"/>
                <a:ea typeface="+mj-ea"/>
                <a:cs typeface="+mj-cs"/>
              </a:rPr>
              <a:t>The Motorola 1.5</a:t>
            </a:r>
            <a:r>
              <a:rPr lang="en-GB" dirty="0">
                <a:latin typeface="Calibri" charset="0"/>
                <a:ea typeface="+mj-ea"/>
                <a:cs typeface="+mj-cs"/>
                <a:sym typeface="Symbol" charset="0"/>
              </a:rPr>
              <a:t> Shift</a:t>
            </a:r>
          </a:p>
        </p:txBody>
      </p:sp>
      <p:sp>
        <p:nvSpPr>
          <p:cNvPr id="13316" name="Text Box 16"/>
          <p:cNvSpPr txBox="1">
            <a:spLocks noChangeArrowheads="1"/>
          </p:cNvSpPr>
          <p:nvPr/>
        </p:nvSpPr>
        <p:spPr bwMode="auto">
          <a:xfrm>
            <a:off x="709613" y="5729288"/>
            <a:ext cx="8178800" cy="708025"/>
          </a:xfrm>
          <a:prstGeom prst="rect">
            <a:avLst/>
          </a:prstGeom>
          <a:noFill/>
          <a:ln w="25400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>
                <a:solidFill>
                  <a:schemeClr val="accent1"/>
                </a:solidFill>
              </a:rPr>
              <a:t>Motorola noticed that, over time, process means tend to shift by about 1.5</a:t>
            </a:r>
            <a:r>
              <a:rPr lang="en-GB" altLang="en-US" sz="2000">
                <a:solidFill>
                  <a:schemeClr val="accent1"/>
                </a:solidFill>
                <a:sym typeface="Symbol" panose="05050102010706020507" pitchFamily="18" charset="2"/>
              </a:rPr>
              <a:t> in either direction. This affects the DPMO…</a:t>
            </a:r>
            <a:endParaRPr lang="en-GB" altLang="en-US" sz="2000">
              <a:solidFill>
                <a:schemeClr val="accent1"/>
              </a:solidFill>
            </a:endParaRPr>
          </a:p>
        </p:txBody>
      </p:sp>
      <p:sp>
        <p:nvSpPr>
          <p:cNvPr id="13317" name="Text Box 18"/>
          <p:cNvSpPr txBox="1">
            <a:spLocks noChangeArrowheads="1"/>
          </p:cNvSpPr>
          <p:nvPr/>
        </p:nvSpPr>
        <p:spPr bwMode="auto">
          <a:xfrm>
            <a:off x="2786063" y="1500188"/>
            <a:ext cx="31877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>
                <a:solidFill>
                  <a:schemeClr val="accent1"/>
                </a:solidFill>
              </a:rPr>
              <a:t>Normal (3</a:t>
            </a:r>
            <a:r>
              <a:rPr lang="en-GB" altLang="en-US" sz="2000">
                <a:solidFill>
                  <a:schemeClr val="accent1"/>
                </a:solidFill>
                <a:sym typeface="Symbol" panose="05050102010706020507" pitchFamily="18" charset="2"/>
              </a:rPr>
              <a:t>) Control Limits</a:t>
            </a:r>
            <a:endParaRPr lang="en-GB" altLang="en-US" sz="2000">
              <a:solidFill>
                <a:schemeClr val="accent1"/>
              </a:solidFill>
            </a:endParaRPr>
          </a:p>
        </p:txBody>
      </p:sp>
      <p:grpSp>
        <p:nvGrpSpPr>
          <p:cNvPr id="13318" name="Group 24"/>
          <p:cNvGrpSpPr>
            <a:grpSpLocks/>
          </p:cNvGrpSpPr>
          <p:nvPr/>
        </p:nvGrpSpPr>
        <p:grpSpPr bwMode="auto">
          <a:xfrm>
            <a:off x="1714500" y="1928813"/>
            <a:ext cx="5980113" cy="2989262"/>
            <a:chOff x="1146" y="835"/>
            <a:chExt cx="3767" cy="1883"/>
          </a:xfrm>
        </p:grpSpPr>
        <p:grpSp>
          <p:nvGrpSpPr>
            <p:cNvPr id="13323" name="Group 4"/>
            <p:cNvGrpSpPr>
              <a:grpSpLocks/>
            </p:cNvGrpSpPr>
            <p:nvPr/>
          </p:nvGrpSpPr>
          <p:grpSpPr bwMode="auto">
            <a:xfrm>
              <a:off x="2180" y="1677"/>
              <a:ext cx="2299" cy="999"/>
              <a:chOff x="507" y="1450"/>
              <a:chExt cx="2154" cy="1478"/>
            </a:xfrm>
          </p:grpSpPr>
          <p:sp>
            <p:nvSpPr>
              <p:cNvPr id="13335" name="Freeform 5"/>
              <p:cNvSpPr>
                <a:spLocks/>
              </p:cNvSpPr>
              <p:nvPr/>
            </p:nvSpPr>
            <p:spPr bwMode="auto">
              <a:xfrm>
                <a:off x="507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25400">
                <a:solidFill>
                  <a:srgbClr val="FF0000">
                    <a:alpha val="79999"/>
                  </a:srgbClr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336" name="Freeform 6"/>
              <p:cNvSpPr>
                <a:spLocks/>
              </p:cNvSpPr>
              <p:nvPr/>
            </p:nvSpPr>
            <p:spPr bwMode="auto">
              <a:xfrm flipH="1">
                <a:off x="1584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25400">
                <a:solidFill>
                  <a:srgbClr val="FF0000">
                    <a:alpha val="79999"/>
                  </a:srgbClr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3324" name="Group 7"/>
            <p:cNvGrpSpPr>
              <a:grpSpLocks/>
            </p:cNvGrpSpPr>
            <p:nvPr/>
          </p:nvGrpSpPr>
          <p:grpSpPr bwMode="auto">
            <a:xfrm>
              <a:off x="1740" y="1677"/>
              <a:ext cx="2299" cy="999"/>
              <a:chOff x="507" y="1450"/>
              <a:chExt cx="2154" cy="1478"/>
            </a:xfrm>
          </p:grpSpPr>
          <p:sp>
            <p:nvSpPr>
              <p:cNvPr id="13333" name="Freeform 9"/>
              <p:cNvSpPr>
                <a:spLocks/>
              </p:cNvSpPr>
              <p:nvPr/>
            </p:nvSpPr>
            <p:spPr bwMode="auto">
              <a:xfrm flipH="1">
                <a:off x="1584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334" name="Freeform 8"/>
              <p:cNvSpPr>
                <a:spLocks/>
              </p:cNvSpPr>
              <p:nvPr/>
            </p:nvSpPr>
            <p:spPr bwMode="auto">
              <a:xfrm>
                <a:off x="507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3325" name="Line 10"/>
            <p:cNvSpPr>
              <a:spLocks noChangeShapeType="1"/>
            </p:cNvSpPr>
            <p:nvPr/>
          </p:nvSpPr>
          <p:spPr bwMode="auto">
            <a:xfrm flipV="1">
              <a:off x="1146" y="2683"/>
              <a:ext cx="3767" cy="5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6" name="Line 11"/>
            <p:cNvSpPr>
              <a:spLocks noChangeShapeType="1"/>
            </p:cNvSpPr>
            <p:nvPr/>
          </p:nvSpPr>
          <p:spPr bwMode="auto">
            <a:xfrm flipH="1" flipV="1">
              <a:off x="1151" y="835"/>
              <a:ext cx="5" cy="185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7" name="Line 12"/>
            <p:cNvSpPr>
              <a:spLocks noChangeShapeType="1"/>
            </p:cNvSpPr>
            <p:nvPr/>
          </p:nvSpPr>
          <p:spPr bwMode="auto">
            <a:xfrm flipH="1" flipV="1">
              <a:off x="1917" y="851"/>
              <a:ext cx="5" cy="185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8" name="Line 13"/>
            <p:cNvSpPr>
              <a:spLocks noChangeShapeType="1"/>
            </p:cNvSpPr>
            <p:nvPr/>
          </p:nvSpPr>
          <p:spPr bwMode="auto">
            <a:xfrm flipH="1" flipV="1">
              <a:off x="3775" y="867"/>
              <a:ext cx="5" cy="185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9" name="Line 14"/>
            <p:cNvSpPr>
              <a:spLocks noChangeShapeType="1"/>
            </p:cNvSpPr>
            <p:nvPr/>
          </p:nvSpPr>
          <p:spPr bwMode="auto">
            <a:xfrm flipH="1" flipV="1">
              <a:off x="2899" y="855"/>
              <a:ext cx="5" cy="185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0" name="Line 15"/>
            <p:cNvSpPr>
              <a:spLocks noChangeShapeType="1"/>
            </p:cNvSpPr>
            <p:nvPr/>
          </p:nvSpPr>
          <p:spPr bwMode="auto">
            <a:xfrm flipH="1" flipV="1">
              <a:off x="3329" y="859"/>
              <a:ext cx="5" cy="1851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1" name="Line 17"/>
            <p:cNvSpPr>
              <a:spLocks noChangeShapeType="1"/>
            </p:cNvSpPr>
            <p:nvPr/>
          </p:nvSpPr>
          <p:spPr bwMode="auto">
            <a:xfrm>
              <a:off x="1914" y="875"/>
              <a:ext cx="1858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2" name="Text Box 19"/>
            <p:cNvSpPr txBox="1">
              <a:spLocks noChangeArrowheads="1"/>
            </p:cNvSpPr>
            <p:nvPr/>
          </p:nvSpPr>
          <p:spPr bwMode="auto">
            <a:xfrm>
              <a:off x="3891" y="1015"/>
              <a:ext cx="990" cy="8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2000">
                  <a:solidFill>
                    <a:schemeClr val="accent1"/>
                  </a:solidFill>
                </a:rPr>
                <a:t>1.5</a:t>
              </a:r>
              <a:r>
                <a:rPr lang="en-GB" altLang="en-US" sz="2000">
                  <a:solidFill>
                    <a:schemeClr val="accent1"/>
                  </a:solidFill>
                  <a:sym typeface="Symbol" panose="05050102010706020507" pitchFamily="18" charset="2"/>
                </a:rPr>
                <a:t></a:t>
              </a:r>
              <a:r>
                <a:rPr lang="en-GB" altLang="en-US" sz="2000">
                  <a:solidFill>
                    <a:schemeClr val="accent1"/>
                  </a:solidFill>
                </a:rPr>
                <a:t> shift in either direction over time</a:t>
              </a:r>
            </a:p>
          </p:txBody>
        </p:sp>
      </p:grpSp>
      <p:sp>
        <p:nvSpPr>
          <p:cNvPr id="13319" name="Line 15"/>
          <p:cNvSpPr>
            <a:spLocks noChangeShapeType="1"/>
          </p:cNvSpPr>
          <p:nvPr/>
        </p:nvSpPr>
        <p:spPr bwMode="auto">
          <a:xfrm flipH="1" flipV="1">
            <a:off x="3786188" y="1928813"/>
            <a:ext cx="7937" cy="2938462"/>
          </a:xfrm>
          <a:prstGeom prst="line">
            <a:avLst/>
          </a:prstGeom>
          <a:noFill/>
          <a:ln w="25400">
            <a:solidFill>
              <a:srgbClr val="000000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0" name="Freeform 5"/>
          <p:cNvSpPr>
            <a:spLocks/>
          </p:cNvSpPr>
          <p:nvPr/>
        </p:nvSpPr>
        <p:spPr bwMode="auto">
          <a:xfrm>
            <a:off x="2000250" y="3286125"/>
            <a:ext cx="1824038" cy="1585913"/>
          </a:xfrm>
          <a:custGeom>
            <a:avLst/>
            <a:gdLst>
              <a:gd name="T0" fmla="*/ 0 w 1077"/>
              <a:gd name="T1" fmla="*/ 2147483646 h 1478"/>
              <a:gd name="T2" fmla="*/ 2147483646 w 1077"/>
              <a:gd name="T3" fmla="*/ 2147483646 h 1478"/>
              <a:gd name="T4" fmla="*/ 2147483646 w 1077"/>
              <a:gd name="T5" fmla="*/ 2147483646 h 1478"/>
              <a:gd name="T6" fmla="*/ 2147483646 w 1077"/>
              <a:gd name="T7" fmla="*/ 2147483646 h 1478"/>
              <a:gd name="T8" fmla="*/ 2147483646 w 1077"/>
              <a:gd name="T9" fmla="*/ 2147483646 h 1478"/>
              <a:gd name="T10" fmla="*/ 2147483646 w 1077"/>
              <a:gd name="T11" fmla="*/ 2147483646 h 1478"/>
              <a:gd name="T12" fmla="*/ 2147483646 w 1077"/>
              <a:gd name="T13" fmla="*/ 2147483646 h 1478"/>
              <a:gd name="T14" fmla="*/ 2147483646 w 1077"/>
              <a:gd name="T15" fmla="*/ 2147483646 h 1478"/>
              <a:gd name="T16" fmla="*/ 2147483646 w 1077"/>
              <a:gd name="T17" fmla="*/ 2147483646 h 1478"/>
              <a:gd name="T18" fmla="*/ 2147483646 w 1077"/>
              <a:gd name="T19" fmla="*/ 2147483646 h 1478"/>
              <a:gd name="T20" fmla="*/ 2147483646 w 1077"/>
              <a:gd name="T21" fmla="*/ 2147483646 h 1478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077"/>
              <a:gd name="T34" fmla="*/ 0 h 1478"/>
              <a:gd name="T35" fmla="*/ 1077 w 1077"/>
              <a:gd name="T36" fmla="*/ 1478 h 1478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077" h="1478">
                <a:moveTo>
                  <a:pt x="0" y="1478"/>
                </a:moveTo>
                <a:cubicBezTo>
                  <a:pt x="13" y="1475"/>
                  <a:pt x="50" y="1475"/>
                  <a:pt x="80" y="1462"/>
                </a:cubicBezTo>
                <a:cubicBezTo>
                  <a:pt x="110" y="1449"/>
                  <a:pt x="138" y="1438"/>
                  <a:pt x="180" y="1400"/>
                </a:cubicBezTo>
                <a:cubicBezTo>
                  <a:pt x="222" y="1362"/>
                  <a:pt x="278" y="1306"/>
                  <a:pt x="330" y="1232"/>
                </a:cubicBezTo>
                <a:cubicBezTo>
                  <a:pt x="382" y="1158"/>
                  <a:pt x="430" y="1088"/>
                  <a:pt x="492" y="956"/>
                </a:cubicBezTo>
                <a:cubicBezTo>
                  <a:pt x="554" y="824"/>
                  <a:pt x="652" y="558"/>
                  <a:pt x="704" y="438"/>
                </a:cubicBezTo>
                <a:cubicBezTo>
                  <a:pt x="756" y="318"/>
                  <a:pt x="770" y="295"/>
                  <a:pt x="804" y="238"/>
                </a:cubicBezTo>
                <a:cubicBezTo>
                  <a:pt x="838" y="181"/>
                  <a:pt x="881" y="132"/>
                  <a:pt x="909" y="98"/>
                </a:cubicBezTo>
                <a:cubicBezTo>
                  <a:pt x="937" y="64"/>
                  <a:pt x="955" y="50"/>
                  <a:pt x="975" y="35"/>
                </a:cubicBezTo>
                <a:cubicBezTo>
                  <a:pt x="995" y="20"/>
                  <a:pt x="1015" y="10"/>
                  <a:pt x="1032" y="5"/>
                </a:cubicBezTo>
                <a:cubicBezTo>
                  <a:pt x="1049" y="0"/>
                  <a:pt x="1068" y="3"/>
                  <a:pt x="1077" y="2"/>
                </a:cubicBezTo>
              </a:path>
            </a:pathLst>
          </a:custGeom>
          <a:noFill/>
          <a:ln w="25400">
            <a:solidFill>
              <a:srgbClr val="FF0000">
                <a:alpha val="79999"/>
              </a:srgbClr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cxnSp>
        <p:nvCxnSpPr>
          <p:cNvPr id="28" name="Straight Arrow Connector 27"/>
          <p:cNvCxnSpPr/>
          <p:nvPr/>
        </p:nvCxnSpPr>
        <p:spPr>
          <a:xfrm rot="10800000">
            <a:off x="5286375" y="2643188"/>
            <a:ext cx="785813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rot="10800000" flipV="1">
            <a:off x="3857625" y="2286000"/>
            <a:ext cx="2286000" cy="2143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12809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451" name="Rectangle 3"/>
          <p:cNvSpPr>
            <a:spLocks noGrp="1" noChangeArrowheads="1"/>
          </p:cNvSpPr>
          <p:nvPr>
            <p:ph type="title"/>
          </p:nvPr>
        </p:nvSpPr>
        <p:spPr>
          <a:xfrm>
            <a:off x="642938" y="549275"/>
            <a:ext cx="7775575" cy="1176338"/>
          </a:xfrm>
          <a:ln>
            <a:miter lim="800000"/>
            <a:headEnd/>
            <a:tailEnd/>
          </a:ln>
          <a:extLst/>
        </p:spPr>
        <p:txBody>
          <a:bodyPr lIns="90488" tIns="44450" rIns="90488" bIns="44450" anchor="t"/>
          <a:lstStyle/>
          <a:p>
            <a:pPr algn="ctr" eaLnBrk="1" hangingPunct="1">
              <a:defRPr/>
            </a:pPr>
            <a:r>
              <a:rPr lang="en-AU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</a:rPr>
              <a:t>Defect Levels inc. 1.5</a:t>
            </a:r>
            <a:r>
              <a:rPr lang="en-GB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  <a:sym typeface="Symbol" pitchFamily="18" charset="2"/>
              </a:rPr>
              <a:t> shift</a:t>
            </a:r>
            <a:endParaRPr lang="en-AU" smtClean="0">
              <a:solidFill>
                <a:srgbClr val="D2533C"/>
              </a:solidFill>
              <a:latin typeface="Calibri" pitchFamily="34" charset="0"/>
              <a:ea typeface="ＭＳ Ｐゴシック" pitchFamily="34" charset="-128"/>
            </a:endParaRPr>
          </a:p>
        </p:txBody>
      </p:sp>
      <p:sp>
        <p:nvSpPr>
          <p:cNvPr id="616452" name="Rectangle 4"/>
          <p:cNvSpPr>
            <a:spLocks noChangeArrowheads="1"/>
          </p:cNvSpPr>
          <p:nvPr/>
        </p:nvSpPr>
        <p:spPr bwMode="auto">
          <a:xfrm>
            <a:off x="500063" y="2628900"/>
            <a:ext cx="8258175" cy="3411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marL="234950" indent="-234950" eaLnBrk="1" hangingPunct="1">
              <a:lnSpc>
                <a:spcPct val="110000"/>
              </a:lnSpc>
              <a:spcBef>
                <a:spcPct val="50000"/>
              </a:spcBef>
              <a:tabLst>
                <a:tab pos="2801938" algn="l"/>
                <a:tab pos="3768725" algn="ctr"/>
                <a:tab pos="5424488" algn="l"/>
                <a:tab pos="6461125" algn="ctr"/>
              </a:tabLst>
              <a:defRPr/>
            </a:pPr>
            <a:r>
              <a:rPr lang="en-AU" sz="2400">
                <a:effectLst>
                  <a:outerShdw blurRad="38100" dist="38100" dir="2700000" algn="tl">
                    <a:srgbClr val="C0C0C0"/>
                  </a:outerShdw>
                </a:effectLst>
                <a:latin typeface="Constantia" pitchFamily="18" charset="0"/>
                <a:cs typeface="Arial" pitchFamily="34" charset="0"/>
              </a:rPr>
              <a:t>Six Sigma	3.4		99.9997%</a:t>
            </a:r>
          </a:p>
          <a:p>
            <a:pPr marL="234950" indent="-234950" eaLnBrk="1" hangingPunct="1">
              <a:lnSpc>
                <a:spcPct val="110000"/>
              </a:lnSpc>
              <a:spcBef>
                <a:spcPct val="50000"/>
              </a:spcBef>
              <a:buClr>
                <a:schemeClr val="hlink"/>
              </a:buClr>
              <a:buFont typeface="Wingdings" pitchFamily="2" charset="2"/>
              <a:buNone/>
              <a:tabLst>
                <a:tab pos="2801938" algn="l"/>
                <a:tab pos="3768725" algn="ctr"/>
                <a:tab pos="5424488" algn="l"/>
                <a:tab pos="6461125" algn="ctr"/>
              </a:tabLst>
              <a:defRPr/>
            </a:pPr>
            <a:r>
              <a:rPr lang="en-AU" sz="2400">
                <a:effectLst>
                  <a:outerShdw blurRad="38100" dist="38100" dir="2700000" algn="tl">
                    <a:srgbClr val="C0C0C0"/>
                  </a:outerShdw>
                </a:effectLst>
                <a:latin typeface="Constantia" pitchFamily="18" charset="0"/>
                <a:cs typeface="Arial" pitchFamily="34" charset="0"/>
              </a:rPr>
              <a:t>Five Sigma       	233		99.977%</a:t>
            </a:r>
          </a:p>
          <a:p>
            <a:pPr marL="234950" indent="-234950" eaLnBrk="1" hangingPunct="1">
              <a:lnSpc>
                <a:spcPct val="110000"/>
              </a:lnSpc>
              <a:spcBef>
                <a:spcPct val="50000"/>
              </a:spcBef>
              <a:buClr>
                <a:schemeClr val="hlink"/>
              </a:buClr>
              <a:buFont typeface="Wingdings" pitchFamily="2" charset="2"/>
              <a:buNone/>
              <a:tabLst>
                <a:tab pos="2801938" algn="l"/>
                <a:tab pos="3768725" algn="ctr"/>
                <a:tab pos="5424488" algn="l"/>
                <a:tab pos="6461125" algn="ctr"/>
              </a:tabLst>
              <a:defRPr/>
            </a:pPr>
            <a:r>
              <a:rPr lang="en-AU" sz="2400">
                <a:effectLst>
                  <a:outerShdw blurRad="38100" dist="38100" dir="2700000" algn="tl">
                    <a:srgbClr val="C0C0C0"/>
                  </a:outerShdw>
                </a:effectLst>
                <a:latin typeface="Constantia" pitchFamily="18" charset="0"/>
                <a:cs typeface="Arial" pitchFamily="34" charset="0"/>
              </a:rPr>
              <a:t>Four Sigma	6,210 		99.4%</a:t>
            </a:r>
          </a:p>
          <a:p>
            <a:pPr marL="234950" indent="-234950" eaLnBrk="1" hangingPunct="1">
              <a:lnSpc>
                <a:spcPct val="110000"/>
              </a:lnSpc>
              <a:spcBef>
                <a:spcPct val="50000"/>
              </a:spcBef>
              <a:buClr>
                <a:schemeClr val="hlink"/>
              </a:buClr>
              <a:buFont typeface="Wingdings" pitchFamily="2" charset="2"/>
              <a:buNone/>
              <a:tabLst>
                <a:tab pos="2801938" algn="l"/>
                <a:tab pos="3768725" algn="ctr"/>
                <a:tab pos="5424488" algn="l"/>
                <a:tab pos="6461125" algn="ctr"/>
              </a:tabLst>
              <a:defRPr/>
            </a:pPr>
            <a:r>
              <a:rPr lang="en-AU" sz="2400">
                <a:effectLst>
                  <a:outerShdw blurRad="38100" dist="38100" dir="2700000" algn="tl">
                    <a:srgbClr val="C0C0C0"/>
                  </a:outerShdw>
                </a:effectLst>
                <a:latin typeface="Constantia" pitchFamily="18" charset="0"/>
                <a:cs typeface="Arial" pitchFamily="34" charset="0"/>
              </a:rPr>
              <a:t>Three Sigma 	66,810		93%</a:t>
            </a:r>
          </a:p>
          <a:p>
            <a:pPr marL="234950" indent="-234950" eaLnBrk="1" hangingPunct="1">
              <a:lnSpc>
                <a:spcPct val="110000"/>
              </a:lnSpc>
              <a:spcBef>
                <a:spcPct val="50000"/>
              </a:spcBef>
              <a:buClr>
                <a:schemeClr val="hlink"/>
              </a:buClr>
              <a:buFont typeface="Wingdings" pitchFamily="2" charset="2"/>
              <a:buNone/>
              <a:tabLst>
                <a:tab pos="2801938" algn="l"/>
                <a:tab pos="3768725" algn="ctr"/>
                <a:tab pos="5424488" algn="l"/>
                <a:tab pos="6461125" algn="ctr"/>
              </a:tabLst>
              <a:defRPr/>
            </a:pPr>
            <a:r>
              <a:rPr lang="en-AU" sz="2400">
                <a:effectLst>
                  <a:outerShdw blurRad="38100" dist="38100" dir="2700000" algn="tl">
                    <a:srgbClr val="C0C0C0"/>
                  </a:outerShdw>
                </a:effectLst>
                <a:latin typeface="Constantia" pitchFamily="18" charset="0"/>
                <a:cs typeface="Arial" pitchFamily="34" charset="0"/>
              </a:rPr>
              <a:t>Two Sigma	308,500	69%</a:t>
            </a:r>
          </a:p>
          <a:p>
            <a:pPr marL="234950" indent="-234950" eaLnBrk="1" hangingPunct="1">
              <a:lnSpc>
                <a:spcPct val="110000"/>
              </a:lnSpc>
              <a:spcBef>
                <a:spcPct val="50000"/>
              </a:spcBef>
              <a:buClr>
                <a:schemeClr val="hlink"/>
              </a:buClr>
              <a:buFont typeface="Wingdings" pitchFamily="2" charset="2"/>
              <a:buNone/>
              <a:tabLst>
                <a:tab pos="2801938" algn="l"/>
                <a:tab pos="3768725" algn="ctr"/>
                <a:tab pos="5424488" algn="l"/>
                <a:tab pos="6461125" algn="ctr"/>
              </a:tabLst>
              <a:defRPr/>
            </a:pPr>
            <a:r>
              <a:rPr lang="en-AU" sz="2400">
                <a:effectLst>
                  <a:outerShdw blurRad="38100" dist="38100" dir="2700000" algn="tl">
                    <a:srgbClr val="C0C0C0"/>
                  </a:outerShdw>
                </a:effectLst>
                <a:latin typeface="Constantia" pitchFamily="18" charset="0"/>
                <a:cs typeface="Arial" pitchFamily="34" charset="0"/>
              </a:rPr>
              <a:t>One Sigma	691,500	31%	</a:t>
            </a:r>
          </a:p>
        </p:txBody>
      </p:sp>
      <p:sp>
        <p:nvSpPr>
          <p:cNvPr id="15364" name="Line 5"/>
          <p:cNvSpPr>
            <a:spLocks noChangeShapeType="1"/>
          </p:cNvSpPr>
          <p:nvPr/>
        </p:nvSpPr>
        <p:spPr bwMode="auto">
          <a:xfrm>
            <a:off x="2735263" y="2163763"/>
            <a:ext cx="2752725" cy="0"/>
          </a:xfrm>
          <a:prstGeom prst="line">
            <a:avLst/>
          </a:prstGeom>
          <a:noFill/>
          <a:ln w="2222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65" name="Line 6"/>
          <p:cNvSpPr>
            <a:spLocks noChangeShapeType="1"/>
          </p:cNvSpPr>
          <p:nvPr/>
        </p:nvSpPr>
        <p:spPr bwMode="auto">
          <a:xfrm>
            <a:off x="5995988" y="2176463"/>
            <a:ext cx="2054225" cy="0"/>
          </a:xfrm>
          <a:prstGeom prst="line">
            <a:avLst/>
          </a:prstGeom>
          <a:noFill/>
          <a:ln w="2222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6456" name="Rectangle 8"/>
          <p:cNvSpPr>
            <a:spLocks noChangeArrowheads="1"/>
          </p:cNvSpPr>
          <p:nvPr/>
        </p:nvSpPr>
        <p:spPr bwMode="auto">
          <a:xfrm>
            <a:off x="2643188" y="1628775"/>
            <a:ext cx="3295650" cy="830263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AU" sz="2400">
                <a:effectLst>
                  <a:outerShdw blurRad="38100" dist="38100" dir="2700000" algn="tl">
                    <a:srgbClr val="C0C0C0"/>
                  </a:outerShdw>
                </a:effectLst>
                <a:latin typeface="Constantia" pitchFamily="18" charset="0"/>
                <a:cs typeface="Arial" pitchFamily="34" charset="0"/>
              </a:rPr>
              <a:t>DPMO (Defects Per Million Opportunities)</a:t>
            </a:r>
          </a:p>
        </p:txBody>
      </p:sp>
      <p:sp>
        <p:nvSpPr>
          <p:cNvPr id="616457" name="Rectangle 9"/>
          <p:cNvSpPr>
            <a:spLocks noChangeArrowheads="1"/>
          </p:cNvSpPr>
          <p:nvPr/>
        </p:nvSpPr>
        <p:spPr bwMode="auto">
          <a:xfrm>
            <a:off x="6000750" y="1985963"/>
            <a:ext cx="2587625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AU" sz="2400">
                <a:effectLst>
                  <a:outerShdw blurRad="38100" dist="38100" dir="2700000" algn="tl">
                    <a:srgbClr val="C0C0C0"/>
                  </a:outerShdw>
                </a:effectLst>
                <a:latin typeface="Constantia" pitchFamily="18" charset="0"/>
                <a:cs typeface="Arial" pitchFamily="34" charset="0"/>
              </a:rPr>
              <a:t>Error Free Rate</a:t>
            </a:r>
          </a:p>
        </p:txBody>
      </p:sp>
    </p:spTree>
    <p:extLst>
      <p:ext uri="{BB962C8B-B14F-4D97-AF65-F5344CB8AC3E}">
        <p14:creationId xmlns:p14="http://schemas.microsoft.com/office/powerpoint/2010/main" val="93026634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228600" y="4876800"/>
            <a:ext cx="86868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800" b="1">
                <a:solidFill>
                  <a:srgbClr val="D2533C"/>
                </a:solidFill>
                <a:latin typeface="Calibri" panose="020F0502020204030204" pitchFamily="34" charset="0"/>
              </a:rPr>
              <a:t>Process variation &amp; its effect on process </a:t>
            </a:r>
            <a:br>
              <a:rPr lang="en-GB" altLang="en-US" sz="2800" b="1">
                <a:solidFill>
                  <a:srgbClr val="D2533C"/>
                </a:solidFill>
                <a:latin typeface="Calibri" panose="020F0502020204030204" pitchFamily="34" charset="0"/>
              </a:rPr>
            </a:br>
            <a:r>
              <a:rPr lang="en-GB" altLang="en-US" sz="2800" b="1">
                <a:solidFill>
                  <a:srgbClr val="ACA73B"/>
                </a:solidFill>
                <a:latin typeface="Calibri" panose="020F0502020204030204" pitchFamily="34" charset="0"/>
              </a:rPr>
              <a:t>Defects per Million Opportunities (DPMO)</a:t>
            </a:r>
          </a:p>
        </p:txBody>
      </p:sp>
      <p:grpSp>
        <p:nvGrpSpPr>
          <p:cNvPr id="17411" name="Group 3"/>
          <p:cNvGrpSpPr>
            <a:grpSpLocks/>
          </p:cNvGrpSpPr>
          <p:nvPr/>
        </p:nvGrpSpPr>
        <p:grpSpPr bwMode="auto">
          <a:xfrm>
            <a:off x="163513" y="990600"/>
            <a:ext cx="8737600" cy="3259138"/>
            <a:chOff x="48" y="816"/>
            <a:chExt cx="5615" cy="2094"/>
          </a:xfrm>
        </p:grpSpPr>
        <p:grpSp>
          <p:nvGrpSpPr>
            <p:cNvPr id="17412" name="Group 4"/>
            <p:cNvGrpSpPr>
              <a:grpSpLocks/>
            </p:cNvGrpSpPr>
            <p:nvPr/>
          </p:nvGrpSpPr>
          <p:grpSpPr bwMode="auto">
            <a:xfrm>
              <a:off x="249" y="1378"/>
              <a:ext cx="1031" cy="834"/>
              <a:chOff x="507" y="1450"/>
              <a:chExt cx="2154" cy="1478"/>
            </a:xfrm>
          </p:grpSpPr>
          <p:sp>
            <p:nvSpPr>
              <p:cNvPr id="17487" name="Freeform 5"/>
              <p:cNvSpPr>
                <a:spLocks/>
              </p:cNvSpPr>
              <p:nvPr/>
            </p:nvSpPr>
            <p:spPr bwMode="auto">
              <a:xfrm>
                <a:off x="507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57150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88" name="Freeform 6"/>
              <p:cNvSpPr>
                <a:spLocks/>
              </p:cNvSpPr>
              <p:nvPr/>
            </p:nvSpPr>
            <p:spPr bwMode="auto">
              <a:xfrm flipH="1">
                <a:off x="1584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57150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7413" name="Line 7"/>
            <p:cNvSpPr>
              <a:spLocks noChangeShapeType="1"/>
            </p:cNvSpPr>
            <p:nvPr/>
          </p:nvSpPr>
          <p:spPr bwMode="auto">
            <a:xfrm>
              <a:off x="147" y="2212"/>
              <a:ext cx="128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14" name="Line 8"/>
            <p:cNvSpPr>
              <a:spLocks noChangeShapeType="1"/>
            </p:cNvSpPr>
            <p:nvPr/>
          </p:nvSpPr>
          <p:spPr bwMode="auto">
            <a:xfrm>
              <a:off x="1280" y="1326"/>
              <a:ext cx="0" cy="88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15" name="Line 9"/>
            <p:cNvSpPr>
              <a:spLocks noChangeShapeType="1"/>
            </p:cNvSpPr>
            <p:nvPr/>
          </p:nvSpPr>
          <p:spPr bwMode="auto">
            <a:xfrm>
              <a:off x="765" y="1326"/>
              <a:ext cx="0" cy="88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16" name="Line 10"/>
            <p:cNvSpPr>
              <a:spLocks noChangeShapeType="1"/>
            </p:cNvSpPr>
            <p:nvPr/>
          </p:nvSpPr>
          <p:spPr bwMode="auto">
            <a:xfrm>
              <a:off x="249" y="1326"/>
              <a:ext cx="0" cy="88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7417" name="Group 11"/>
            <p:cNvGrpSpPr>
              <a:grpSpLocks/>
            </p:cNvGrpSpPr>
            <p:nvPr/>
          </p:nvGrpSpPr>
          <p:grpSpPr bwMode="auto">
            <a:xfrm>
              <a:off x="1749" y="1378"/>
              <a:ext cx="799" cy="834"/>
              <a:chOff x="507" y="1450"/>
              <a:chExt cx="2154" cy="1478"/>
            </a:xfrm>
          </p:grpSpPr>
          <p:sp>
            <p:nvSpPr>
              <p:cNvPr id="17485" name="Freeform 12"/>
              <p:cNvSpPr>
                <a:spLocks/>
              </p:cNvSpPr>
              <p:nvPr/>
            </p:nvSpPr>
            <p:spPr bwMode="auto">
              <a:xfrm>
                <a:off x="507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57150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86" name="Freeform 13"/>
              <p:cNvSpPr>
                <a:spLocks/>
              </p:cNvSpPr>
              <p:nvPr/>
            </p:nvSpPr>
            <p:spPr bwMode="auto">
              <a:xfrm flipH="1">
                <a:off x="1584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57150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7418" name="Line 14"/>
            <p:cNvSpPr>
              <a:spLocks noChangeShapeType="1"/>
            </p:cNvSpPr>
            <p:nvPr/>
          </p:nvSpPr>
          <p:spPr bwMode="auto">
            <a:xfrm>
              <a:off x="1537" y="2212"/>
              <a:ext cx="128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19" name="Line 15"/>
            <p:cNvSpPr>
              <a:spLocks noChangeShapeType="1"/>
            </p:cNvSpPr>
            <p:nvPr/>
          </p:nvSpPr>
          <p:spPr bwMode="auto">
            <a:xfrm>
              <a:off x="2671" y="1326"/>
              <a:ext cx="0" cy="88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0" name="Line 16"/>
            <p:cNvSpPr>
              <a:spLocks noChangeShapeType="1"/>
            </p:cNvSpPr>
            <p:nvPr/>
          </p:nvSpPr>
          <p:spPr bwMode="auto">
            <a:xfrm>
              <a:off x="2155" y="1326"/>
              <a:ext cx="0" cy="88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1" name="Line 17"/>
            <p:cNvSpPr>
              <a:spLocks noChangeShapeType="1"/>
            </p:cNvSpPr>
            <p:nvPr/>
          </p:nvSpPr>
          <p:spPr bwMode="auto">
            <a:xfrm>
              <a:off x="1640" y="1326"/>
              <a:ext cx="0" cy="88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7422" name="Group 18"/>
            <p:cNvGrpSpPr>
              <a:grpSpLocks/>
            </p:cNvGrpSpPr>
            <p:nvPr/>
          </p:nvGrpSpPr>
          <p:grpSpPr bwMode="auto">
            <a:xfrm>
              <a:off x="3217" y="1378"/>
              <a:ext cx="656" cy="834"/>
              <a:chOff x="507" y="1450"/>
              <a:chExt cx="2154" cy="1478"/>
            </a:xfrm>
          </p:grpSpPr>
          <p:sp>
            <p:nvSpPr>
              <p:cNvPr id="17483" name="Freeform 19"/>
              <p:cNvSpPr>
                <a:spLocks/>
              </p:cNvSpPr>
              <p:nvPr/>
            </p:nvSpPr>
            <p:spPr bwMode="auto">
              <a:xfrm>
                <a:off x="507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57150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84" name="Freeform 20"/>
              <p:cNvSpPr>
                <a:spLocks/>
              </p:cNvSpPr>
              <p:nvPr/>
            </p:nvSpPr>
            <p:spPr bwMode="auto">
              <a:xfrm flipH="1">
                <a:off x="1584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57150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7423" name="Line 21"/>
            <p:cNvSpPr>
              <a:spLocks noChangeShapeType="1"/>
            </p:cNvSpPr>
            <p:nvPr/>
          </p:nvSpPr>
          <p:spPr bwMode="auto">
            <a:xfrm>
              <a:off x="2928" y="2212"/>
              <a:ext cx="1287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4" name="Line 22"/>
            <p:cNvSpPr>
              <a:spLocks noChangeShapeType="1"/>
            </p:cNvSpPr>
            <p:nvPr/>
          </p:nvSpPr>
          <p:spPr bwMode="auto">
            <a:xfrm>
              <a:off x="4060" y="1326"/>
              <a:ext cx="0" cy="88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Line 23"/>
            <p:cNvSpPr>
              <a:spLocks noChangeShapeType="1"/>
            </p:cNvSpPr>
            <p:nvPr/>
          </p:nvSpPr>
          <p:spPr bwMode="auto">
            <a:xfrm>
              <a:off x="3545" y="1326"/>
              <a:ext cx="0" cy="88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6" name="Line 24"/>
            <p:cNvSpPr>
              <a:spLocks noChangeShapeType="1"/>
            </p:cNvSpPr>
            <p:nvPr/>
          </p:nvSpPr>
          <p:spPr bwMode="auto">
            <a:xfrm>
              <a:off x="3031" y="1326"/>
              <a:ext cx="0" cy="88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7427" name="Group 25"/>
            <p:cNvGrpSpPr>
              <a:grpSpLocks/>
            </p:cNvGrpSpPr>
            <p:nvPr/>
          </p:nvGrpSpPr>
          <p:grpSpPr bwMode="auto">
            <a:xfrm>
              <a:off x="4699" y="1378"/>
              <a:ext cx="457" cy="834"/>
              <a:chOff x="507" y="1450"/>
              <a:chExt cx="2154" cy="1478"/>
            </a:xfrm>
          </p:grpSpPr>
          <p:sp>
            <p:nvSpPr>
              <p:cNvPr id="17481" name="Freeform 26"/>
              <p:cNvSpPr>
                <a:spLocks/>
              </p:cNvSpPr>
              <p:nvPr/>
            </p:nvSpPr>
            <p:spPr bwMode="auto">
              <a:xfrm>
                <a:off x="507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57150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82" name="Freeform 27"/>
              <p:cNvSpPr>
                <a:spLocks/>
              </p:cNvSpPr>
              <p:nvPr/>
            </p:nvSpPr>
            <p:spPr bwMode="auto">
              <a:xfrm flipH="1">
                <a:off x="1584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57150">
                <a:solidFill>
                  <a:srgbClr val="FF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7428" name="Line 28"/>
            <p:cNvSpPr>
              <a:spLocks noChangeShapeType="1"/>
            </p:cNvSpPr>
            <p:nvPr/>
          </p:nvSpPr>
          <p:spPr bwMode="auto">
            <a:xfrm>
              <a:off x="4319" y="2212"/>
              <a:ext cx="1286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Line 29"/>
            <p:cNvSpPr>
              <a:spLocks noChangeShapeType="1"/>
            </p:cNvSpPr>
            <p:nvPr/>
          </p:nvSpPr>
          <p:spPr bwMode="auto">
            <a:xfrm>
              <a:off x="5451" y="1326"/>
              <a:ext cx="0" cy="88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0" name="Line 30"/>
            <p:cNvSpPr>
              <a:spLocks noChangeShapeType="1"/>
            </p:cNvSpPr>
            <p:nvPr/>
          </p:nvSpPr>
          <p:spPr bwMode="auto">
            <a:xfrm>
              <a:off x="4936" y="1326"/>
              <a:ext cx="0" cy="88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1" name="Line 31"/>
            <p:cNvSpPr>
              <a:spLocks noChangeShapeType="1"/>
            </p:cNvSpPr>
            <p:nvPr/>
          </p:nvSpPr>
          <p:spPr bwMode="auto">
            <a:xfrm>
              <a:off x="4421" y="1326"/>
              <a:ext cx="0" cy="88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2" name="Line 32"/>
            <p:cNvSpPr>
              <a:spLocks noChangeShapeType="1"/>
            </p:cNvSpPr>
            <p:nvPr/>
          </p:nvSpPr>
          <p:spPr bwMode="auto">
            <a:xfrm>
              <a:off x="1112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Line 33"/>
            <p:cNvSpPr>
              <a:spLocks noChangeShapeType="1"/>
            </p:cNvSpPr>
            <p:nvPr/>
          </p:nvSpPr>
          <p:spPr bwMode="auto">
            <a:xfrm>
              <a:off x="939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4" name="Line 34"/>
            <p:cNvSpPr>
              <a:spLocks noChangeShapeType="1"/>
            </p:cNvSpPr>
            <p:nvPr/>
          </p:nvSpPr>
          <p:spPr bwMode="auto">
            <a:xfrm>
              <a:off x="597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Line 35"/>
            <p:cNvSpPr>
              <a:spLocks noChangeShapeType="1"/>
            </p:cNvSpPr>
            <p:nvPr/>
          </p:nvSpPr>
          <p:spPr bwMode="auto">
            <a:xfrm>
              <a:off x="424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6" name="Line 36"/>
            <p:cNvSpPr>
              <a:spLocks noChangeShapeType="1"/>
            </p:cNvSpPr>
            <p:nvPr/>
          </p:nvSpPr>
          <p:spPr bwMode="auto">
            <a:xfrm>
              <a:off x="2033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7" name="Line 37"/>
            <p:cNvSpPr>
              <a:spLocks noChangeShapeType="1"/>
            </p:cNvSpPr>
            <p:nvPr/>
          </p:nvSpPr>
          <p:spPr bwMode="auto">
            <a:xfrm>
              <a:off x="2155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8" name="Line 38"/>
            <p:cNvSpPr>
              <a:spLocks noChangeShapeType="1"/>
            </p:cNvSpPr>
            <p:nvPr/>
          </p:nvSpPr>
          <p:spPr bwMode="auto">
            <a:xfrm>
              <a:off x="1743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39" name="Line 39"/>
            <p:cNvSpPr>
              <a:spLocks noChangeShapeType="1"/>
            </p:cNvSpPr>
            <p:nvPr/>
          </p:nvSpPr>
          <p:spPr bwMode="auto">
            <a:xfrm>
              <a:off x="1879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40" name="Line 40"/>
            <p:cNvSpPr>
              <a:spLocks noChangeShapeType="1"/>
            </p:cNvSpPr>
            <p:nvPr/>
          </p:nvSpPr>
          <p:spPr bwMode="auto">
            <a:xfrm>
              <a:off x="2555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41" name="Line 41"/>
            <p:cNvSpPr>
              <a:spLocks noChangeShapeType="1"/>
            </p:cNvSpPr>
            <p:nvPr/>
          </p:nvSpPr>
          <p:spPr bwMode="auto">
            <a:xfrm>
              <a:off x="2264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42" name="Line 42"/>
            <p:cNvSpPr>
              <a:spLocks noChangeShapeType="1"/>
            </p:cNvSpPr>
            <p:nvPr/>
          </p:nvSpPr>
          <p:spPr bwMode="auto">
            <a:xfrm>
              <a:off x="2400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43" name="Line 43"/>
            <p:cNvSpPr>
              <a:spLocks noChangeShapeType="1"/>
            </p:cNvSpPr>
            <p:nvPr/>
          </p:nvSpPr>
          <p:spPr bwMode="auto">
            <a:xfrm>
              <a:off x="3236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44" name="Line 44"/>
            <p:cNvSpPr>
              <a:spLocks noChangeShapeType="1"/>
            </p:cNvSpPr>
            <p:nvPr/>
          </p:nvSpPr>
          <p:spPr bwMode="auto">
            <a:xfrm>
              <a:off x="3133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45" name="Line 45"/>
            <p:cNvSpPr>
              <a:spLocks noChangeShapeType="1"/>
            </p:cNvSpPr>
            <p:nvPr/>
          </p:nvSpPr>
          <p:spPr bwMode="auto">
            <a:xfrm>
              <a:off x="3340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46" name="Line 46"/>
            <p:cNvSpPr>
              <a:spLocks noChangeShapeType="1"/>
            </p:cNvSpPr>
            <p:nvPr/>
          </p:nvSpPr>
          <p:spPr bwMode="auto">
            <a:xfrm>
              <a:off x="3443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47" name="Line 47"/>
            <p:cNvSpPr>
              <a:spLocks noChangeShapeType="1"/>
            </p:cNvSpPr>
            <p:nvPr/>
          </p:nvSpPr>
          <p:spPr bwMode="auto">
            <a:xfrm>
              <a:off x="3752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48" name="Line 48"/>
            <p:cNvSpPr>
              <a:spLocks noChangeShapeType="1"/>
            </p:cNvSpPr>
            <p:nvPr/>
          </p:nvSpPr>
          <p:spPr bwMode="auto">
            <a:xfrm>
              <a:off x="3648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49" name="Line 49"/>
            <p:cNvSpPr>
              <a:spLocks noChangeShapeType="1"/>
            </p:cNvSpPr>
            <p:nvPr/>
          </p:nvSpPr>
          <p:spPr bwMode="auto">
            <a:xfrm>
              <a:off x="3855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50" name="Line 50"/>
            <p:cNvSpPr>
              <a:spLocks noChangeShapeType="1"/>
            </p:cNvSpPr>
            <p:nvPr/>
          </p:nvSpPr>
          <p:spPr bwMode="auto">
            <a:xfrm>
              <a:off x="3957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51" name="Line 51"/>
            <p:cNvSpPr>
              <a:spLocks noChangeShapeType="1"/>
            </p:cNvSpPr>
            <p:nvPr/>
          </p:nvSpPr>
          <p:spPr bwMode="auto">
            <a:xfrm>
              <a:off x="4756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52" name="Line 52"/>
            <p:cNvSpPr>
              <a:spLocks noChangeShapeType="1"/>
            </p:cNvSpPr>
            <p:nvPr/>
          </p:nvSpPr>
          <p:spPr bwMode="auto">
            <a:xfrm>
              <a:off x="4583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53" name="Line 53"/>
            <p:cNvSpPr>
              <a:spLocks noChangeShapeType="1"/>
            </p:cNvSpPr>
            <p:nvPr/>
          </p:nvSpPr>
          <p:spPr bwMode="auto">
            <a:xfrm>
              <a:off x="4840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54" name="Line 54"/>
            <p:cNvSpPr>
              <a:spLocks noChangeShapeType="1"/>
            </p:cNvSpPr>
            <p:nvPr/>
          </p:nvSpPr>
          <p:spPr bwMode="auto">
            <a:xfrm>
              <a:off x="4665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55" name="Line 55"/>
            <p:cNvSpPr>
              <a:spLocks noChangeShapeType="1"/>
            </p:cNvSpPr>
            <p:nvPr/>
          </p:nvSpPr>
          <p:spPr bwMode="auto">
            <a:xfrm>
              <a:off x="4505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56" name="Line 56"/>
            <p:cNvSpPr>
              <a:spLocks noChangeShapeType="1"/>
            </p:cNvSpPr>
            <p:nvPr/>
          </p:nvSpPr>
          <p:spPr bwMode="auto">
            <a:xfrm>
              <a:off x="5271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57" name="Line 57"/>
            <p:cNvSpPr>
              <a:spLocks noChangeShapeType="1"/>
            </p:cNvSpPr>
            <p:nvPr/>
          </p:nvSpPr>
          <p:spPr bwMode="auto">
            <a:xfrm>
              <a:off x="5097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58" name="Line 58"/>
            <p:cNvSpPr>
              <a:spLocks noChangeShapeType="1"/>
            </p:cNvSpPr>
            <p:nvPr/>
          </p:nvSpPr>
          <p:spPr bwMode="auto">
            <a:xfrm>
              <a:off x="5355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59" name="Line 59"/>
            <p:cNvSpPr>
              <a:spLocks noChangeShapeType="1"/>
            </p:cNvSpPr>
            <p:nvPr/>
          </p:nvSpPr>
          <p:spPr bwMode="auto">
            <a:xfrm>
              <a:off x="5180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60" name="Line 60"/>
            <p:cNvSpPr>
              <a:spLocks noChangeShapeType="1"/>
            </p:cNvSpPr>
            <p:nvPr/>
          </p:nvSpPr>
          <p:spPr bwMode="auto">
            <a:xfrm>
              <a:off x="5020" y="1326"/>
              <a:ext cx="0" cy="886"/>
            </a:xfrm>
            <a:prstGeom prst="line">
              <a:avLst/>
            </a:prstGeom>
            <a:noFill/>
            <a:ln w="19050" cap="rnd">
              <a:solidFill>
                <a:schemeClr val="tx1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61" name="Text Box 61"/>
            <p:cNvSpPr txBox="1">
              <a:spLocks noChangeArrowheads="1"/>
            </p:cNvSpPr>
            <p:nvPr/>
          </p:nvSpPr>
          <p:spPr bwMode="auto">
            <a:xfrm>
              <a:off x="1077" y="1205"/>
              <a:ext cx="412" cy="1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200" b="1" i="1">
                  <a:latin typeface="Constantia" panose="02030602050306030303" pitchFamily="18" charset="0"/>
                </a:rPr>
                <a:t>UCL</a:t>
              </a:r>
              <a:endParaRPr lang="en-US" altLang="en-US" sz="1200" b="1" i="1">
                <a:latin typeface="Constantia" panose="02030602050306030303" pitchFamily="18" charset="0"/>
              </a:endParaRPr>
            </a:p>
          </p:txBody>
        </p:sp>
        <p:sp>
          <p:nvSpPr>
            <p:cNvPr id="17462" name="Text Box 62"/>
            <p:cNvSpPr txBox="1">
              <a:spLocks noChangeArrowheads="1"/>
            </p:cNvSpPr>
            <p:nvPr/>
          </p:nvSpPr>
          <p:spPr bwMode="auto">
            <a:xfrm>
              <a:off x="48" y="1202"/>
              <a:ext cx="397" cy="1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200" b="1" i="1">
                  <a:latin typeface="Constantia" panose="02030602050306030303" pitchFamily="18" charset="0"/>
                </a:rPr>
                <a:t>LCL</a:t>
              </a:r>
              <a:endParaRPr lang="en-US" altLang="en-US" sz="1200" b="1" i="1">
                <a:latin typeface="Constantia" panose="02030602050306030303" pitchFamily="18" charset="0"/>
              </a:endParaRPr>
            </a:p>
          </p:txBody>
        </p:sp>
        <p:sp>
          <p:nvSpPr>
            <p:cNvPr id="17463" name="Text Box 63"/>
            <p:cNvSpPr txBox="1">
              <a:spLocks noChangeArrowheads="1"/>
            </p:cNvSpPr>
            <p:nvPr/>
          </p:nvSpPr>
          <p:spPr bwMode="auto">
            <a:xfrm>
              <a:off x="639" y="816"/>
              <a:ext cx="760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600" b="1" i="1">
                  <a:latin typeface="Constantia" panose="02030602050306030303" pitchFamily="18" charset="0"/>
                </a:rPr>
                <a:t>Process variation</a:t>
              </a:r>
              <a:endParaRPr lang="en-US" altLang="en-US" sz="1600" b="1" i="1">
                <a:latin typeface="Constantia" panose="02030602050306030303" pitchFamily="18" charset="0"/>
              </a:endParaRPr>
            </a:p>
          </p:txBody>
        </p:sp>
        <p:sp>
          <p:nvSpPr>
            <p:cNvPr id="17464" name="Line 64"/>
            <p:cNvSpPr>
              <a:spLocks noChangeShapeType="1"/>
            </p:cNvSpPr>
            <p:nvPr/>
          </p:nvSpPr>
          <p:spPr bwMode="auto">
            <a:xfrm flipH="1">
              <a:off x="848" y="1143"/>
              <a:ext cx="104" cy="26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65" name="Text Box 65"/>
            <p:cNvSpPr txBox="1">
              <a:spLocks noChangeArrowheads="1"/>
            </p:cNvSpPr>
            <p:nvPr/>
          </p:nvSpPr>
          <p:spPr bwMode="auto">
            <a:xfrm>
              <a:off x="2013" y="817"/>
              <a:ext cx="760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600" b="1" i="1">
                  <a:latin typeface="Constantia" panose="02030602050306030303" pitchFamily="18" charset="0"/>
                </a:rPr>
                <a:t>Process variation</a:t>
              </a:r>
              <a:endParaRPr lang="en-US" altLang="en-US" sz="1600" b="1" i="1">
                <a:latin typeface="Constantia" panose="02030602050306030303" pitchFamily="18" charset="0"/>
              </a:endParaRPr>
            </a:p>
          </p:txBody>
        </p:sp>
        <p:sp>
          <p:nvSpPr>
            <p:cNvPr id="17466" name="Line 66"/>
            <p:cNvSpPr>
              <a:spLocks noChangeShapeType="1"/>
            </p:cNvSpPr>
            <p:nvPr/>
          </p:nvSpPr>
          <p:spPr bwMode="auto">
            <a:xfrm flipH="1">
              <a:off x="2221" y="1146"/>
              <a:ext cx="103" cy="26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67" name="Text Box 67"/>
            <p:cNvSpPr txBox="1">
              <a:spLocks noChangeArrowheads="1"/>
            </p:cNvSpPr>
            <p:nvPr/>
          </p:nvSpPr>
          <p:spPr bwMode="auto">
            <a:xfrm>
              <a:off x="3401" y="817"/>
              <a:ext cx="760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600" b="1" i="1">
                  <a:latin typeface="Constantia" panose="02030602050306030303" pitchFamily="18" charset="0"/>
                </a:rPr>
                <a:t>Process variation</a:t>
              </a:r>
              <a:endParaRPr lang="en-US" altLang="en-US" sz="1600" b="1" i="1">
                <a:latin typeface="Constantia" panose="02030602050306030303" pitchFamily="18" charset="0"/>
              </a:endParaRPr>
            </a:p>
          </p:txBody>
        </p:sp>
        <p:sp>
          <p:nvSpPr>
            <p:cNvPr id="17468" name="Line 68"/>
            <p:cNvSpPr>
              <a:spLocks noChangeShapeType="1"/>
            </p:cNvSpPr>
            <p:nvPr/>
          </p:nvSpPr>
          <p:spPr bwMode="auto">
            <a:xfrm flipH="1">
              <a:off x="3611" y="1146"/>
              <a:ext cx="104" cy="26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69" name="Text Box 69"/>
            <p:cNvSpPr txBox="1">
              <a:spLocks noChangeArrowheads="1"/>
            </p:cNvSpPr>
            <p:nvPr/>
          </p:nvSpPr>
          <p:spPr bwMode="auto">
            <a:xfrm>
              <a:off x="4800" y="824"/>
              <a:ext cx="759" cy="3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600" b="1" i="1">
                  <a:latin typeface="Constantia" panose="02030602050306030303" pitchFamily="18" charset="0"/>
                </a:rPr>
                <a:t>Process variation</a:t>
              </a:r>
              <a:endParaRPr lang="en-US" altLang="en-US" sz="1600" b="1" i="1">
                <a:latin typeface="Constantia" panose="02030602050306030303" pitchFamily="18" charset="0"/>
              </a:endParaRPr>
            </a:p>
          </p:txBody>
        </p:sp>
        <p:sp>
          <p:nvSpPr>
            <p:cNvPr id="17470" name="Line 70"/>
            <p:cNvSpPr>
              <a:spLocks noChangeShapeType="1"/>
            </p:cNvSpPr>
            <p:nvPr/>
          </p:nvSpPr>
          <p:spPr bwMode="auto">
            <a:xfrm flipH="1">
              <a:off x="5008" y="1153"/>
              <a:ext cx="103" cy="26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471" name="Text Box 71"/>
            <p:cNvSpPr txBox="1">
              <a:spLocks noChangeArrowheads="1"/>
            </p:cNvSpPr>
            <p:nvPr/>
          </p:nvSpPr>
          <p:spPr bwMode="auto">
            <a:xfrm>
              <a:off x="159" y="2262"/>
              <a:ext cx="1288" cy="6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30000"/>
                </a:spcBef>
                <a:buClrTx/>
                <a:buSzTx/>
                <a:buFontTx/>
                <a:buNone/>
              </a:pPr>
              <a:r>
                <a:rPr lang="en-GB" altLang="en-US" sz="1400" b="1" i="1">
                  <a:latin typeface="Constantia" panose="02030602050306030303" pitchFamily="18" charset="0"/>
                </a:rPr>
                <a:t>3 sigma process variation</a:t>
              </a:r>
            </a:p>
            <a:p>
              <a:pPr algn="ctr" eaLnBrk="1" hangingPunct="1">
                <a:spcBef>
                  <a:spcPct val="30000"/>
                </a:spcBef>
                <a:buClrTx/>
                <a:buSzTx/>
                <a:buFontTx/>
                <a:buNone/>
              </a:pPr>
              <a:r>
                <a:rPr lang="en-GB" altLang="en-US" sz="1400" b="1" i="1">
                  <a:latin typeface="Constantia" panose="02030602050306030303" pitchFamily="18" charset="0"/>
                </a:rPr>
                <a:t>= 66800 Defects per million opportunities</a:t>
              </a:r>
              <a:endParaRPr lang="en-US" altLang="en-US" sz="1400" b="1" i="1">
                <a:latin typeface="Constantia" panose="02030602050306030303" pitchFamily="18" charset="0"/>
              </a:endParaRPr>
            </a:p>
          </p:txBody>
        </p:sp>
        <p:sp>
          <p:nvSpPr>
            <p:cNvPr id="17472" name="Text Box 72"/>
            <p:cNvSpPr txBox="1">
              <a:spLocks noChangeArrowheads="1"/>
            </p:cNvSpPr>
            <p:nvPr/>
          </p:nvSpPr>
          <p:spPr bwMode="auto">
            <a:xfrm>
              <a:off x="1537" y="2263"/>
              <a:ext cx="1288" cy="6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30000"/>
                </a:spcBef>
                <a:buClrTx/>
                <a:buSzTx/>
                <a:buFontTx/>
                <a:buNone/>
              </a:pPr>
              <a:r>
                <a:rPr lang="en-GB" altLang="en-US" sz="1400" b="1" i="1">
                  <a:latin typeface="Constantia" panose="02030602050306030303" pitchFamily="18" charset="0"/>
                </a:rPr>
                <a:t>4 sigma process variation</a:t>
              </a:r>
            </a:p>
            <a:p>
              <a:pPr algn="ctr" eaLnBrk="1" hangingPunct="1">
                <a:spcBef>
                  <a:spcPct val="30000"/>
                </a:spcBef>
                <a:buClrTx/>
                <a:buSzTx/>
                <a:buFontTx/>
                <a:buNone/>
              </a:pPr>
              <a:r>
                <a:rPr lang="en-GB" altLang="en-US" sz="1400" b="1" i="1">
                  <a:latin typeface="Constantia" panose="02030602050306030303" pitchFamily="18" charset="0"/>
                </a:rPr>
                <a:t>= 6200 Defects per million opportunities</a:t>
              </a:r>
              <a:endParaRPr lang="en-US" altLang="en-US" sz="1400" b="1" i="1">
                <a:latin typeface="Constantia" panose="02030602050306030303" pitchFamily="18" charset="0"/>
              </a:endParaRPr>
            </a:p>
          </p:txBody>
        </p:sp>
        <p:sp>
          <p:nvSpPr>
            <p:cNvPr id="17473" name="Text Box 73"/>
            <p:cNvSpPr txBox="1">
              <a:spLocks noChangeArrowheads="1"/>
            </p:cNvSpPr>
            <p:nvPr/>
          </p:nvSpPr>
          <p:spPr bwMode="auto">
            <a:xfrm>
              <a:off x="2901" y="2263"/>
              <a:ext cx="1288" cy="6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30000"/>
                </a:spcBef>
                <a:buClrTx/>
                <a:buSzTx/>
                <a:buFontTx/>
                <a:buNone/>
              </a:pPr>
              <a:r>
                <a:rPr lang="en-GB" altLang="en-US" sz="1400" b="1" i="1">
                  <a:latin typeface="Constantia" panose="02030602050306030303" pitchFamily="18" charset="0"/>
                </a:rPr>
                <a:t>5 sigma process variation</a:t>
              </a:r>
            </a:p>
            <a:p>
              <a:pPr algn="ctr" eaLnBrk="1" hangingPunct="1">
                <a:spcBef>
                  <a:spcPct val="30000"/>
                </a:spcBef>
                <a:buClrTx/>
                <a:buSzTx/>
                <a:buFontTx/>
                <a:buNone/>
              </a:pPr>
              <a:r>
                <a:rPr lang="en-GB" altLang="en-US" sz="1400" b="1" i="1">
                  <a:latin typeface="Constantia" panose="02030602050306030303" pitchFamily="18" charset="0"/>
                </a:rPr>
                <a:t>= 230 Defects per million opportunities</a:t>
              </a:r>
              <a:endParaRPr lang="en-US" altLang="en-US" sz="1400" b="1" i="1">
                <a:latin typeface="Constantia" panose="02030602050306030303" pitchFamily="18" charset="0"/>
              </a:endParaRPr>
            </a:p>
          </p:txBody>
        </p:sp>
        <p:sp>
          <p:nvSpPr>
            <p:cNvPr id="17474" name="Text Box 74"/>
            <p:cNvSpPr txBox="1">
              <a:spLocks noChangeArrowheads="1"/>
            </p:cNvSpPr>
            <p:nvPr/>
          </p:nvSpPr>
          <p:spPr bwMode="auto">
            <a:xfrm>
              <a:off x="4280" y="2262"/>
              <a:ext cx="1287" cy="6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30000"/>
                </a:spcBef>
                <a:buClrTx/>
                <a:buSzTx/>
                <a:buFontTx/>
                <a:buNone/>
              </a:pPr>
              <a:r>
                <a:rPr lang="en-GB" altLang="en-US" sz="1400" b="1" i="1">
                  <a:latin typeface="Constantia" panose="02030602050306030303" pitchFamily="18" charset="0"/>
                </a:rPr>
                <a:t>6 sigma process variation</a:t>
              </a:r>
            </a:p>
            <a:p>
              <a:pPr algn="ctr" eaLnBrk="1" hangingPunct="1">
                <a:spcBef>
                  <a:spcPct val="30000"/>
                </a:spcBef>
                <a:buClrTx/>
                <a:buSzTx/>
                <a:buFontTx/>
                <a:buNone/>
              </a:pPr>
              <a:r>
                <a:rPr lang="en-GB" altLang="en-US" sz="1400" b="1" i="1">
                  <a:latin typeface="Constantia" panose="02030602050306030303" pitchFamily="18" charset="0"/>
                </a:rPr>
                <a:t>= 3.4 Defects per million opportunities</a:t>
              </a:r>
              <a:endParaRPr lang="en-US" altLang="en-US" sz="1400" b="1" i="1">
                <a:latin typeface="Constantia" panose="02030602050306030303" pitchFamily="18" charset="0"/>
              </a:endParaRPr>
            </a:p>
          </p:txBody>
        </p:sp>
        <p:sp>
          <p:nvSpPr>
            <p:cNvPr id="17475" name="Text Box 75"/>
            <p:cNvSpPr txBox="1">
              <a:spLocks noChangeArrowheads="1"/>
            </p:cNvSpPr>
            <p:nvPr/>
          </p:nvSpPr>
          <p:spPr bwMode="auto">
            <a:xfrm>
              <a:off x="2464" y="1205"/>
              <a:ext cx="412" cy="1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200" b="1" i="1">
                  <a:latin typeface="Constantia" panose="02030602050306030303" pitchFamily="18" charset="0"/>
                </a:rPr>
                <a:t>UCL</a:t>
              </a:r>
              <a:endParaRPr lang="en-US" altLang="en-US" sz="1200" b="1" i="1">
                <a:latin typeface="Constantia" panose="02030602050306030303" pitchFamily="18" charset="0"/>
              </a:endParaRPr>
            </a:p>
          </p:txBody>
        </p:sp>
        <p:sp>
          <p:nvSpPr>
            <p:cNvPr id="17476" name="Text Box 76"/>
            <p:cNvSpPr txBox="1">
              <a:spLocks noChangeArrowheads="1"/>
            </p:cNvSpPr>
            <p:nvPr/>
          </p:nvSpPr>
          <p:spPr bwMode="auto">
            <a:xfrm>
              <a:off x="1435" y="1202"/>
              <a:ext cx="397" cy="1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200" b="1" i="1">
                  <a:latin typeface="Constantia" panose="02030602050306030303" pitchFamily="18" charset="0"/>
                </a:rPr>
                <a:t>LCL</a:t>
              </a:r>
              <a:endParaRPr lang="en-US" altLang="en-US" sz="1200" b="1" i="1">
                <a:latin typeface="Constantia" panose="02030602050306030303" pitchFamily="18" charset="0"/>
              </a:endParaRPr>
            </a:p>
          </p:txBody>
        </p:sp>
        <p:sp>
          <p:nvSpPr>
            <p:cNvPr id="17477" name="Text Box 77"/>
            <p:cNvSpPr txBox="1">
              <a:spLocks noChangeArrowheads="1"/>
            </p:cNvSpPr>
            <p:nvPr/>
          </p:nvSpPr>
          <p:spPr bwMode="auto">
            <a:xfrm>
              <a:off x="3876" y="1205"/>
              <a:ext cx="412" cy="1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200" b="1" i="1">
                  <a:latin typeface="Constantia" panose="02030602050306030303" pitchFamily="18" charset="0"/>
                </a:rPr>
                <a:t>UCL</a:t>
              </a:r>
              <a:endParaRPr lang="en-US" altLang="en-US" sz="1200" b="1" i="1">
                <a:latin typeface="Constantia" panose="02030602050306030303" pitchFamily="18" charset="0"/>
              </a:endParaRPr>
            </a:p>
          </p:txBody>
        </p:sp>
        <p:sp>
          <p:nvSpPr>
            <p:cNvPr id="17478" name="Text Box 78"/>
            <p:cNvSpPr txBox="1">
              <a:spLocks noChangeArrowheads="1"/>
            </p:cNvSpPr>
            <p:nvPr/>
          </p:nvSpPr>
          <p:spPr bwMode="auto">
            <a:xfrm>
              <a:off x="2847" y="1202"/>
              <a:ext cx="397" cy="1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200" b="1" i="1">
                  <a:latin typeface="Constantia" panose="02030602050306030303" pitchFamily="18" charset="0"/>
                </a:rPr>
                <a:t>LCL</a:t>
              </a:r>
              <a:endParaRPr lang="en-US" altLang="en-US" sz="1200" b="1" i="1">
                <a:latin typeface="Constantia" panose="02030602050306030303" pitchFamily="18" charset="0"/>
              </a:endParaRPr>
            </a:p>
          </p:txBody>
        </p:sp>
        <p:sp>
          <p:nvSpPr>
            <p:cNvPr id="17479" name="Text Box 79"/>
            <p:cNvSpPr txBox="1">
              <a:spLocks noChangeArrowheads="1"/>
            </p:cNvSpPr>
            <p:nvPr/>
          </p:nvSpPr>
          <p:spPr bwMode="auto">
            <a:xfrm>
              <a:off x="5251" y="1205"/>
              <a:ext cx="412" cy="1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200" b="1" i="1">
                  <a:latin typeface="Constantia" panose="02030602050306030303" pitchFamily="18" charset="0"/>
                </a:rPr>
                <a:t>UCL</a:t>
              </a:r>
              <a:endParaRPr lang="en-US" altLang="en-US" sz="1200" b="1" i="1">
                <a:latin typeface="Constantia" panose="02030602050306030303" pitchFamily="18" charset="0"/>
              </a:endParaRPr>
            </a:p>
          </p:txBody>
        </p:sp>
        <p:sp>
          <p:nvSpPr>
            <p:cNvPr id="17480" name="Text Box 80"/>
            <p:cNvSpPr txBox="1">
              <a:spLocks noChangeArrowheads="1"/>
            </p:cNvSpPr>
            <p:nvPr/>
          </p:nvSpPr>
          <p:spPr bwMode="auto">
            <a:xfrm>
              <a:off x="4222" y="1202"/>
              <a:ext cx="397" cy="1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1200" b="1" i="1">
                  <a:latin typeface="Constantia" panose="02030602050306030303" pitchFamily="18" charset="0"/>
                </a:rPr>
                <a:t>LCL</a:t>
              </a:r>
              <a:endParaRPr lang="en-US" altLang="en-US" sz="1200" b="1" i="1">
                <a:latin typeface="Constantia" panose="02030602050306030303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8860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228600"/>
            <a:ext cx="7772400" cy="985838"/>
          </a:xfrm>
        </p:spPr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D2533C"/>
                </a:solidFill>
                <a:latin typeface="Calibri"/>
                <a:ea typeface="+mj-ea"/>
                <a:cs typeface="Calibri"/>
              </a:rPr>
              <a:t>The Key </a:t>
            </a:r>
            <a:r>
              <a:rPr lang="en-US" dirty="0" smtClean="0">
                <a:solidFill>
                  <a:srgbClr val="D2533C"/>
                </a:solidFill>
                <a:latin typeface="Calibri"/>
                <a:ea typeface="+mj-ea"/>
                <a:cs typeface="Calibri"/>
              </a:rPr>
              <a:t>Equation</a:t>
            </a:r>
            <a:endParaRPr lang="en-US" dirty="0">
              <a:solidFill>
                <a:srgbClr val="D2533C"/>
              </a:solidFill>
              <a:latin typeface="Calibri"/>
              <a:ea typeface="+mj-ea"/>
              <a:cs typeface="Calibri"/>
            </a:endParaRPr>
          </a:p>
        </p:txBody>
      </p:sp>
      <p:sp>
        <p:nvSpPr>
          <p:cNvPr id="18435" name="WordArt 5"/>
          <p:cNvSpPr>
            <a:spLocks noChangeArrowheads="1" noChangeShapeType="1" noTextEdit="1"/>
          </p:cNvSpPr>
          <p:nvPr/>
        </p:nvSpPr>
        <p:spPr bwMode="auto">
          <a:xfrm>
            <a:off x="3438525" y="1428750"/>
            <a:ext cx="2286000" cy="11430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kern="10">
                <a:solidFill>
                  <a:srgbClr val="800080"/>
                </a:solidFill>
                <a:effectLst>
                  <a:outerShdw dist="35921" dir="2700000" algn="ctr" rotWithShape="0">
                    <a:srgbClr val="C0C0C0">
                      <a:alpha val="74997"/>
                    </a:srgbClr>
                  </a:outerShdw>
                </a:effectLst>
                <a:cs typeface="Arial" panose="020B0604020202020204" pitchFamily="34" charset="0"/>
              </a:rPr>
              <a:t>Y=f [x]</a:t>
            </a:r>
          </a:p>
        </p:txBody>
      </p:sp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285750" y="2786063"/>
            <a:ext cx="8572500" cy="78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800" b="1" i="1">
                <a:solidFill>
                  <a:schemeClr val="tx2"/>
                </a:solidFill>
              </a:rPr>
              <a:t>Y (the output) is a function of the X</a:t>
            </a:r>
            <a:r>
              <a:rPr lang="en-GB" altLang="en-US" sz="1800" b="1" i="1">
                <a:solidFill>
                  <a:schemeClr val="tx2"/>
                </a:solidFill>
              </a:rPr>
              <a:t>’</a:t>
            </a:r>
            <a:r>
              <a:rPr lang="en-US" altLang="ja-JP" sz="1800" b="1" i="1">
                <a:solidFill>
                  <a:schemeClr val="tx2"/>
                </a:solidFill>
              </a:rPr>
              <a:t>s (the inputs)</a:t>
            </a:r>
          </a:p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800" b="1" i="1">
                <a:solidFill>
                  <a:schemeClr val="tx2"/>
                </a:solidFill>
              </a:rPr>
              <a:t>To get results, we should focus controlling the X</a:t>
            </a:r>
            <a:r>
              <a:rPr lang="en-GB" altLang="en-US" sz="1800" b="1" i="1">
                <a:solidFill>
                  <a:schemeClr val="tx2"/>
                </a:solidFill>
              </a:rPr>
              <a:t>’</a:t>
            </a:r>
            <a:r>
              <a:rPr lang="en-US" altLang="ja-JP" sz="1800" b="1" i="1">
                <a:solidFill>
                  <a:schemeClr val="tx2"/>
                </a:solidFill>
              </a:rPr>
              <a:t>s (that cause the problems!)</a:t>
            </a:r>
            <a:endParaRPr lang="en-US" altLang="en-US" sz="1800" b="1" i="1">
              <a:solidFill>
                <a:schemeClr val="tx2"/>
              </a:solidFill>
            </a:endParaRPr>
          </a:p>
        </p:txBody>
      </p:sp>
      <p:graphicFrame>
        <p:nvGraphicFramePr>
          <p:cNvPr id="103431" name="Group 7"/>
          <p:cNvGraphicFramePr>
            <a:graphicFrameLocks noGrp="1"/>
          </p:cNvGraphicFramePr>
          <p:nvPr/>
        </p:nvGraphicFramePr>
        <p:xfrm>
          <a:off x="1524000" y="3733800"/>
          <a:ext cx="6096000" cy="2743200"/>
        </p:xfrm>
        <a:graphic>
          <a:graphicData uri="http://schemas.openxmlformats.org/drawingml/2006/table">
            <a:tbl>
              <a:tblPr/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5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Y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X1…Xn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Dependent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Independent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Output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Input-Process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Effect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Cause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Symptom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Problem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Monitor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Control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13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620713"/>
            <a:ext cx="7772400" cy="804862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en-US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</a:rPr>
              <a:t>Distinguish </a:t>
            </a:r>
            <a:r>
              <a:rPr lang="ja-JP" altLang="en-US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</a:rPr>
              <a:t>“</a:t>
            </a:r>
            <a:r>
              <a:rPr lang="en-US" altLang="ja-JP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</a:rPr>
              <a:t>Vital Few</a:t>
            </a:r>
            <a:r>
              <a:rPr lang="ja-JP" altLang="en-US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</a:rPr>
              <a:t>”</a:t>
            </a:r>
            <a:r>
              <a:rPr lang="en-US" altLang="ja-JP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</a:rPr>
              <a:t/>
            </a:r>
            <a:br>
              <a:rPr lang="en-US" altLang="ja-JP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</a:rPr>
            </a:br>
            <a:r>
              <a:rPr lang="en-US" altLang="ja-JP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</a:rPr>
              <a:t>from </a:t>
            </a:r>
            <a:r>
              <a:rPr lang="ja-JP" altLang="en-US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</a:rPr>
              <a:t>“</a:t>
            </a:r>
            <a:r>
              <a:rPr lang="en-US" altLang="ja-JP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</a:rPr>
              <a:t>Trivial Many</a:t>
            </a:r>
            <a:r>
              <a:rPr lang="ja-JP" altLang="en-US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</a:rPr>
              <a:t>”</a:t>
            </a:r>
            <a:r>
              <a:rPr lang="en-US" altLang="ja-JP" smtClean="0">
                <a:solidFill>
                  <a:srgbClr val="D2533C"/>
                </a:solidFill>
                <a:latin typeface="Calibri" pitchFamily="34" charset="0"/>
                <a:ea typeface="ＭＳ Ｐゴシック" pitchFamily="34" charset="-128"/>
              </a:rPr>
              <a:t> - the 6 Ms</a:t>
            </a:r>
            <a:endParaRPr lang="en-US" smtClean="0">
              <a:solidFill>
                <a:srgbClr val="D2533C"/>
              </a:solidFill>
              <a:latin typeface="Calibri" pitchFamily="34" charset="0"/>
              <a:ea typeface="ＭＳ Ｐゴシック" pitchFamily="34" charset="-128"/>
            </a:endParaRPr>
          </a:p>
        </p:txBody>
      </p:sp>
      <p:sp>
        <p:nvSpPr>
          <p:cNvPr id="14339" name="AutoShape 3"/>
          <p:cNvSpPr>
            <a:spLocks noChangeArrowheads="1"/>
          </p:cNvSpPr>
          <p:nvPr/>
        </p:nvSpPr>
        <p:spPr bwMode="auto">
          <a:xfrm>
            <a:off x="4286250" y="2409825"/>
            <a:ext cx="1800225" cy="1074738"/>
          </a:xfrm>
          <a:prstGeom prst="roundRect">
            <a:avLst>
              <a:gd name="adj" fmla="val 16667"/>
            </a:avLst>
          </a:prstGeom>
          <a:solidFill>
            <a:srgbClr val="009900"/>
          </a:solidFill>
          <a:ln>
            <a:noFill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defRPr/>
            </a:pPr>
            <a:endParaRPr lang="en-US" sz="100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1317625" y="5127625"/>
            <a:ext cx="6429375" cy="13382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1"/>
              <a:t>Y</a:t>
            </a:r>
            <a:r>
              <a:rPr lang="en-US" altLang="en-US" sz="1800"/>
              <a:t> = 	Dependent Variable		Output, Defect</a:t>
            </a:r>
          </a:p>
          <a:p>
            <a:pPr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1"/>
              <a:t>x</a:t>
            </a:r>
            <a:r>
              <a:rPr lang="en-US" altLang="en-US" sz="1800"/>
              <a:t> = 	Independent Variables		Potential Cause</a:t>
            </a:r>
          </a:p>
          <a:p>
            <a:pPr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1"/>
              <a:t>x*</a:t>
            </a:r>
            <a:r>
              <a:rPr lang="en-US" altLang="en-US" sz="1800"/>
              <a:t> = 	Independent Variable		Critical Cause</a:t>
            </a: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571500" y="4071938"/>
            <a:ext cx="57896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1" i="1"/>
              <a:t> Define the Problem / Defect Statement</a:t>
            </a:r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1312863" y="4425950"/>
            <a:ext cx="41671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/>
              <a:t>Y = f ( x</a:t>
            </a:r>
            <a:r>
              <a:rPr lang="en-US" altLang="en-US" sz="1800" baseline="-25000"/>
              <a:t>1</a:t>
            </a:r>
            <a:r>
              <a:rPr lang="en-US" altLang="en-US" sz="1800" baseline="30000"/>
              <a:t>*</a:t>
            </a:r>
            <a:r>
              <a:rPr lang="en-US" altLang="en-US" sz="1800"/>
              <a:t>, x</a:t>
            </a:r>
            <a:r>
              <a:rPr lang="en-US" altLang="en-US" sz="1800" baseline="-25000"/>
              <a:t>2</a:t>
            </a:r>
            <a:r>
              <a:rPr lang="en-US" altLang="en-US" sz="1800"/>
              <a:t>, x</a:t>
            </a:r>
            <a:r>
              <a:rPr lang="en-US" altLang="en-US" sz="1800" baseline="-25000"/>
              <a:t>3</a:t>
            </a:r>
            <a:r>
              <a:rPr lang="en-US" altLang="en-US" sz="1800"/>
              <a:t>, x</a:t>
            </a:r>
            <a:r>
              <a:rPr lang="en-US" altLang="en-US" sz="1800" baseline="-25000"/>
              <a:t>4</a:t>
            </a:r>
            <a:r>
              <a:rPr lang="en-US" altLang="en-US" sz="1800" baseline="30000"/>
              <a:t>*</a:t>
            </a:r>
            <a:r>
              <a:rPr lang="en-US" altLang="en-US" sz="1800"/>
              <a:t>, x</a:t>
            </a:r>
            <a:r>
              <a:rPr lang="en-US" altLang="en-US" sz="1800" baseline="-25000"/>
              <a:t>5</a:t>
            </a:r>
            <a:r>
              <a:rPr lang="en-US" altLang="en-US" sz="1800"/>
              <a:t>. . . X</a:t>
            </a:r>
            <a:r>
              <a:rPr lang="en-US" altLang="en-US" sz="1800" baseline="-25000"/>
              <a:t>n</a:t>
            </a:r>
            <a:r>
              <a:rPr lang="en-US" altLang="en-US" sz="1800"/>
              <a:t>)</a:t>
            </a:r>
          </a:p>
        </p:txBody>
      </p:sp>
      <p:sp>
        <p:nvSpPr>
          <p:cNvPr id="19463" name="AutoShape 7"/>
          <p:cNvSpPr>
            <a:spLocks noChangeArrowheads="1"/>
          </p:cNvSpPr>
          <p:nvPr/>
        </p:nvSpPr>
        <p:spPr bwMode="auto">
          <a:xfrm>
            <a:off x="5072063" y="5214938"/>
            <a:ext cx="460375" cy="354012"/>
          </a:xfrm>
          <a:prstGeom prst="rightArrow">
            <a:avLst>
              <a:gd name="adj1" fmla="val 41722"/>
              <a:gd name="adj2" fmla="val 72199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19464" name="AutoShape 8"/>
          <p:cNvSpPr>
            <a:spLocks noChangeArrowheads="1"/>
          </p:cNvSpPr>
          <p:nvPr/>
        </p:nvSpPr>
        <p:spPr bwMode="auto">
          <a:xfrm>
            <a:off x="5072063" y="5643563"/>
            <a:ext cx="460375" cy="354012"/>
          </a:xfrm>
          <a:prstGeom prst="rightArrow">
            <a:avLst>
              <a:gd name="adj1" fmla="val 41722"/>
              <a:gd name="adj2" fmla="val 72199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19465" name="AutoShape 9"/>
          <p:cNvSpPr>
            <a:spLocks noChangeArrowheads="1"/>
          </p:cNvSpPr>
          <p:nvPr/>
        </p:nvSpPr>
        <p:spPr bwMode="auto">
          <a:xfrm>
            <a:off x="5072063" y="6072188"/>
            <a:ext cx="460375" cy="354012"/>
          </a:xfrm>
          <a:prstGeom prst="rightArrow">
            <a:avLst>
              <a:gd name="adj1" fmla="val 41722"/>
              <a:gd name="adj2" fmla="val 72199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19466" name="Text Box 10"/>
          <p:cNvSpPr txBox="1">
            <a:spLocks noChangeArrowheads="1"/>
          </p:cNvSpPr>
          <p:nvPr/>
        </p:nvSpPr>
        <p:spPr bwMode="auto">
          <a:xfrm>
            <a:off x="4311650" y="2574925"/>
            <a:ext cx="1735138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b="1">
                <a:solidFill>
                  <a:schemeClr val="bg1"/>
                </a:solidFill>
              </a:rPr>
              <a:t>Process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b="1">
                <a:solidFill>
                  <a:schemeClr val="bg1"/>
                </a:solidFill>
              </a:rPr>
              <a:t>(Parameters)</a:t>
            </a:r>
            <a:endParaRPr lang="en-US" altLang="en-US" sz="2000">
              <a:solidFill>
                <a:schemeClr val="bg1"/>
              </a:solidFill>
            </a:endParaRPr>
          </a:p>
        </p:txBody>
      </p:sp>
      <p:sp>
        <p:nvSpPr>
          <p:cNvPr id="19467" name="Text Box 11"/>
          <p:cNvSpPr txBox="1">
            <a:spLocks noChangeArrowheads="1"/>
          </p:cNvSpPr>
          <p:nvPr/>
        </p:nvSpPr>
        <p:spPr bwMode="auto">
          <a:xfrm>
            <a:off x="2824163" y="1817688"/>
            <a:ext cx="10874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/>
              <a:t>Material</a:t>
            </a:r>
          </a:p>
        </p:txBody>
      </p:sp>
      <p:sp>
        <p:nvSpPr>
          <p:cNvPr id="19468" name="Text Box 12"/>
          <p:cNvSpPr txBox="1">
            <a:spLocks noChangeArrowheads="1"/>
          </p:cNvSpPr>
          <p:nvPr/>
        </p:nvSpPr>
        <p:spPr bwMode="auto">
          <a:xfrm>
            <a:off x="2754313" y="2681288"/>
            <a:ext cx="11572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/>
              <a:t>Methods</a:t>
            </a:r>
          </a:p>
        </p:txBody>
      </p:sp>
      <p:sp>
        <p:nvSpPr>
          <p:cNvPr id="19469" name="Text Box 13"/>
          <p:cNvSpPr txBox="1">
            <a:spLocks noChangeArrowheads="1"/>
          </p:cNvSpPr>
          <p:nvPr/>
        </p:nvSpPr>
        <p:spPr bwMode="auto">
          <a:xfrm>
            <a:off x="2214563" y="3500438"/>
            <a:ext cx="17240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/>
              <a:t>People (Man)</a:t>
            </a:r>
          </a:p>
        </p:txBody>
      </p:sp>
      <p:sp>
        <p:nvSpPr>
          <p:cNvPr id="19470" name="Text Box 14"/>
          <p:cNvSpPr txBox="1">
            <a:spLocks noChangeArrowheads="1"/>
          </p:cNvSpPr>
          <p:nvPr/>
        </p:nvSpPr>
        <p:spPr bwMode="auto">
          <a:xfrm>
            <a:off x="4371975" y="1727200"/>
            <a:ext cx="35020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/>
              <a:t>Environment (Mother Nature)</a:t>
            </a:r>
          </a:p>
        </p:txBody>
      </p:sp>
      <p:sp>
        <p:nvSpPr>
          <p:cNvPr id="19471" name="Text Box 15"/>
          <p:cNvSpPr txBox="1">
            <a:spLocks noChangeArrowheads="1"/>
          </p:cNvSpPr>
          <p:nvPr/>
        </p:nvSpPr>
        <p:spPr bwMode="auto">
          <a:xfrm>
            <a:off x="6488113" y="2749550"/>
            <a:ext cx="9445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/>
              <a:t>Output</a:t>
            </a:r>
          </a:p>
        </p:txBody>
      </p:sp>
      <p:sp>
        <p:nvSpPr>
          <p:cNvPr id="19472" name="Text Box 16"/>
          <p:cNvSpPr txBox="1">
            <a:spLocks noChangeArrowheads="1"/>
          </p:cNvSpPr>
          <p:nvPr/>
        </p:nvSpPr>
        <p:spPr bwMode="auto">
          <a:xfrm>
            <a:off x="2767013" y="3067050"/>
            <a:ext cx="11445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/>
              <a:t>Machine</a:t>
            </a:r>
          </a:p>
        </p:txBody>
      </p:sp>
      <p:sp>
        <p:nvSpPr>
          <p:cNvPr id="19473" name="Text Box 17"/>
          <p:cNvSpPr txBox="1">
            <a:spLocks noChangeArrowheads="1"/>
          </p:cNvSpPr>
          <p:nvPr/>
        </p:nvSpPr>
        <p:spPr bwMode="auto">
          <a:xfrm>
            <a:off x="2049463" y="2219325"/>
            <a:ext cx="18621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/>
              <a:t>Measurements</a:t>
            </a:r>
          </a:p>
        </p:txBody>
      </p:sp>
      <p:sp>
        <p:nvSpPr>
          <p:cNvPr id="19474" name="Line 18"/>
          <p:cNvSpPr>
            <a:spLocks noChangeShapeType="1"/>
          </p:cNvSpPr>
          <p:nvPr/>
        </p:nvSpPr>
        <p:spPr bwMode="auto">
          <a:xfrm>
            <a:off x="3916363" y="2074863"/>
            <a:ext cx="387350" cy="3698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5" name="Line 19"/>
          <p:cNvSpPr>
            <a:spLocks noChangeShapeType="1"/>
          </p:cNvSpPr>
          <p:nvPr/>
        </p:nvSpPr>
        <p:spPr bwMode="auto">
          <a:xfrm>
            <a:off x="3863975" y="2497138"/>
            <a:ext cx="439738" cy="195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6" name="Line 20"/>
          <p:cNvSpPr>
            <a:spLocks noChangeShapeType="1"/>
          </p:cNvSpPr>
          <p:nvPr/>
        </p:nvSpPr>
        <p:spPr bwMode="auto">
          <a:xfrm>
            <a:off x="3916363" y="2903538"/>
            <a:ext cx="3698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7" name="Line 21"/>
          <p:cNvSpPr>
            <a:spLocks noChangeShapeType="1"/>
          </p:cNvSpPr>
          <p:nvPr/>
        </p:nvSpPr>
        <p:spPr bwMode="auto">
          <a:xfrm flipV="1">
            <a:off x="3933825" y="3114675"/>
            <a:ext cx="369888" cy="158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8" name="Line 22"/>
          <p:cNvSpPr>
            <a:spLocks noChangeShapeType="1"/>
          </p:cNvSpPr>
          <p:nvPr/>
        </p:nvSpPr>
        <p:spPr bwMode="auto">
          <a:xfrm flipV="1">
            <a:off x="3898900" y="3379788"/>
            <a:ext cx="404813" cy="2651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79" name="Line 23"/>
          <p:cNvSpPr>
            <a:spLocks noChangeShapeType="1"/>
          </p:cNvSpPr>
          <p:nvPr/>
        </p:nvSpPr>
        <p:spPr bwMode="auto">
          <a:xfrm>
            <a:off x="5116513" y="2109788"/>
            <a:ext cx="0" cy="2825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9480" name="Line 24"/>
          <p:cNvSpPr>
            <a:spLocks noChangeShapeType="1"/>
          </p:cNvSpPr>
          <p:nvPr/>
        </p:nvSpPr>
        <p:spPr bwMode="auto">
          <a:xfrm>
            <a:off x="6103938" y="2938463"/>
            <a:ext cx="406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>
                <a:latin typeface="Calibri" charset="0"/>
                <a:ea typeface="+mj-ea"/>
                <a:cs typeface="+mj-cs"/>
              </a:rPr>
              <a:t>The </a:t>
            </a:r>
            <a:r>
              <a:rPr lang="en-US" dirty="0" smtClean="0">
                <a:latin typeface="Calibri" charset="0"/>
                <a:ea typeface="+mj-ea"/>
                <a:cs typeface="+mj-cs"/>
              </a:rPr>
              <a:t>Six Sigma </a:t>
            </a:r>
            <a:r>
              <a:rPr lang="en-US" dirty="0">
                <a:latin typeface="Calibri" charset="0"/>
                <a:ea typeface="+mj-ea"/>
                <a:cs typeface="+mj-cs"/>
              </a:rPr>
              <a:t>Toolkit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35163"/>
            <a:ext cx="8229600" cy="4565650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Tools for generating ideas &amp; organising information</a:t>
            </a:r>
          </a:p>
          <a:p>
            <a:pPr eaLnBrk="1" hangingPunct="1"/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Tools for data gathering</a:t>
            </a:r>
          </a:p>
          <a:p>
            <a:pPr eaLnBrk="1" hangingPunct="1"/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Tools for process &amp; data analysis</a:t>
            </a:r>
          </a:p>
          <a:p>
            <a:pPr eaLnBrk="1" hangingPunct="1"/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Tools for statistical analysis</a:t>
            </a:r>
          </a:p>
          <a:p>
            <a:pPr eaLnBrk="1" hangingPunct="1"/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Tools for implementation &amp; process management</a:t>
            </a:r>
          </a:p>
          <a:p>
            <a:pPr eaLnBrk="1" hangingPunct="1"/>
            <a:endParaRPr lang="en-US" altLang="en-US" smtClean="0">
              <a:latin typeface="Calibri" panose="020F050202020403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  <a:sym typeface="Wingdings" panose="05000000000000000000" pitchFamily="2" charset="2"/>
              </a:rPr>
              <a:t>We will concentrate on control charts as they are some of the most popular tools &amp; give a good idea about the crux of what 6 sigma is all about…</a:t>
            </a:r>
            <a:endParaRPr lang="en-US" altLang="en-US" smtClean="0">
              <a:latin typeface="Calibri" panose="020F050202020403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96590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620713"/>
            <a:ext cx="7772400" cy="700087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>
                <a:latin typeface="Calibri" charset="0"/>
                <a:ea typeface="+mj-ea"/>
                <a:cs typeface="+mj-cs"/>
              </a:rPr>
              <a:t>Sources of Variation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809625" y="2071688"/>
            <a:ext cx="7772400" cy="3411537"/>
          </a:xfrm>
        </p:spPr>
        <p:txBody>
          <a:bodyPr/>
          <a:lstStyle/>
          <a:p>
            <a:pPr marL="342900" indent="-342900" eaLnBrk="1" hangingPunct="1"/>
            <a:r>
              <a:rPr lang="en-GB" altLang="en-US" sz="2800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Natural or random variation</a:t>
            </a:r>
          </a:p>
          <a:p>
            <a:pPr marL="742950" lvl="1" eaLnBrk="1" hangingPunct="1"/>
            <a:r>
              <a:rPr lang="en-GB" altLang="en-US" sz="2400" smtClean="0">
                <a:solidFill>
                  <a:srgbClr val="ACA73B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(unexplained) inherent factors accepted as normal</a:t>
            </a:r>
          </a:p>
          <a:p>
            <a:pPr marL="742950" lvl="1" eaLnBrk="1" hangingPunct="1"/>
            <a:r>
              <a:rPr lang="en-GB" altLang="en-US" sz="2400" smtClean="0">
                <a:solidFill>
                  <a:srgbClr val="ACA73B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Do not cause a shift in central tendency of process</a:t>
            </a:r>
          </a:p>
          <a:p>
            <a:pPr marL="342900" indent="-342900" eaLnBrk="1" hangingPunct="1"/>
            <a:r>
              <a:rPr lang="en-GB" altLang="en-US" sz="2800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Assignable causes of variation</a:t>
            </a:r>
          </a:p>
          <a:p>
            <a:pPr marL="742950" lvl="1" eaLnBrk="1" hangingPunct="1">
              <a:lnSpc>
                <a:spcPct val="120000"/>
              </a:lnSpc>
            </a:pPr>
            <a:r>
              <a:rPr lang="en-GB" altLang="en-US" sz="2400" smtClean="0">
                <a:solidFill>
                  <a:srgbClr val="ACA73B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Identifiable factors that cause a shift in central tendency or generate instability</a:t>
            </a:r>
          </a:p>
        </p:txBody>
      </p:sp>
    </p:spTree>
    <p:extLst>
      <p:ext uri="{BB962C8B-B14F-4D97-AF65-F5344CB8AC3E}">
        <p14:creationId xmlns:p14="http://schemas.microsoft.com/office/powerpoint/2010/main" val="2866990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75" y="1285875"/>
            <a:ext cx="8569325" cy="4249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0" y="447675"/>
            <a:ext cx="18415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800"/>
          </a:p>
        </p:txBody>
      </p:sp>
      <p:sp>
        <p:nvSpPr>
          <p:cNvPr id="23556" name="AutoShape 4"/>
          <p:cNvSpPr>
            <a:spLocks noChangeArrowheads="1"/>
          </p:cNvSpPr>
          <p:nvPr/>
        </p:nvSpPr>
        <p:spPr bwMode="auto">
          <a:xfrm>
            <a:off x="642938" y="1911350"/>
            <a:ext cx="7772400" cy="121920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571500" y="1554163"/>
            <a:ext cx="347821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600" i="1"/>
              <a:t>Common Cause Variation (low level)</a:t>
            </a:r>
          </a:p>
        </p:txBody>
      </p:sp>
      <p:sp>
        <p:nvSpPr>
          <p:cNvPr id="23558" name="AutoShape 6"/>
          <p:cNvSpPr>
            <a:spLocks noChangeArrowheads="1"/>
          </p:cNvSpPr>
          <p:nvPr/>
        </p:nvSpPr>
        <p:spPr bwMode="auto">
          <a:xfrm>
            <a:off x="642938" y="3197225"/>
            <a:ext cx="7772400" cy="1285875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4643438" y="4197350"/>
            <a:ext cx="355758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600" i="1"/>
              <a:t>Common Cause Variation (high level)</a:t>
            </a:r>
          </a:p>
        </p:txBody>
      </p:sp>
      <p:sp>
        <p:nvSpPr>
          <p:cNvPr id="23560" name="AutoShape 8"/>
          <p:cNvSpPr>
            <a:spLocks noChangeArrowheads="1"/>
          </p:cNvSpPr>
          <p:nvPr/>
        </p:nvSpPr>
        <p:spPr bwMode="auto">
          <a:xfrm>
            <a:off x="3500438" y="4554538"/>
            <a:ext cx="1828800" cy="1071562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5357813" y="5445125"/>
            <a:ext cx="2990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i="1"/>
              <a:t>Assignable Cause Variation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1339850" y="5983288"/>
            <a:ext cx="59690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2000">
                <a:latin typeface="Calibri" panose="020F0502020204030204" pitchFamily="34" charset="0"/>
              </a:rPr>
              <a:t> Need to measure &amp; reduce common cause variation</a:t>
            </a: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2000">
                <a:latin typeface="Calibri" panose="020F0502020204030204" pitchFamily="34" charset="0"/>
              </a:rPr>
              <a:t> Identify assignable cause variation as soon as possible</a:t>
            </a:r>
          </a:p>
        </p:txBody>
      </p:sp>
      <p:sp>
        <p:nvSpPr>
          <p:cNvPr id="18443" name="Rectangle 11"/>
          <p:cNvSpPr>
            <a:spLocks noGrp="1" noChangeArrowheads="1"/>
          </p:cNvSpPr>
          <p:nvPr>
            <p:ph type="title"/>
          </p:nvPr>
        </p:nvSpPr>
        <p:spPr>
          <a:xfrm>
            <a:off x="2195513" y="549275"/>
            <a:ext cx="4857750" cy="762000"/>
          </a:xfrm>
        </p:spPr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dirty="0">
                <a:latin typeface="Calibri"/>
                <a:ea typeface="+mj-ea"/>
                <a:cs typeface="Calibri"/>
              </a:rPr>
              <a:t>Causes of Variation</a:t>
            </a:r>
          </a:p>
        </p:txBody>
      </p:sp>
    </p:spTree>
    <p:extLst>
      <p:ext uri="{BB962C8B-B14F-4D97-AF65-F5344CB8AC3E}">
        <p14:creationId xmlns:p14="http://schemas.microsoft.com/office/powerpoint/2010/main" val="17097941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3768725" y="5991225"/>
            <a:ext cx="655638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spcAft>
                <a:spcPct val="67000"/>
              </a:spcAft>
              <a:buClrTx/>
              <a:buSzTx/>
              <a:buFontTx/>
              <a:buNone/>
            </a:pPr>
            <a:r>
              <a:rPr lang="en-US" altLang="en-US" sz="1600" b="1">
                <a:latin typeface="Constantia" panose="02030602050306030303" pitchFamily="18" charset="0"/>
              </a:rPr>
              <a:t>Time</a:t>
            </a:r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 rot="-5400000">
            <a:off x="-465931" y="4196556"/>
            <a:ext cx="2636838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67000"/>
              </a:spcAft>
              <a:buClrTx/>
              <a:buSzTx/>
              <a:buFontTx/>
              <a:buNone/>
            </a:pPr>
            <a:r>
              <a:rPr lang="en-US" altLang="en-US" sz="1600" b="1">
                <a:latin typeface="Constantia" panose="02030602050306030303" pitchFamily="18" charset="0"/>
              </a:rPr>
              <a:t>Weight of rice (grms)</a:t>
            </a:r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1835150" y="476250"/>
            <a:ext cx="5543550" cy="57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Ctr="1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lnSpc>
                <a:spcPct val="75000"/>
              </a:lnSpc>
              <a:spcBef>
                <a:spcPct val="0"/>
              </a:spcBef>
              <a:spcAft>
                <a:spcPct val="10000"/>
              </a:spcAft>
              <a:buClrTx/>
              <a:buSzTx/>
              <a:buFontTx/>
              <a:buNone/>
            </a:pPr>
            <a:r>
              <a:rPr lang="en-US" altLang="en-US" sz="4000">
                <a:solidFill>
                  <a:srgbClr val="D2533C"/>
                </a:solidFill>
                <a:latin typeface="Calibri" panose="020F0502020204030204" pitchFamily="34" charset="0"/>
              </a:rPr>
              <a:t>Process Control Charting</a:t>
            </a:r>
          </a:p>
        </p:txBody>
      </p:sp>
      <p:sp>
        <p:nvSpPr>
          <p:cNvPr id="25605" name="Line 5"/>
          <p:cNvSpPr>
            <a:spLocks noChangeShapeType="1"/>
          </p:cNvSpPr>
          <p:nvPr/>
        </p:nvSpPr>
        <p:spPr bwMode="auto">
          <a:xfrm>
            <a:off x="1171575" y="5940425"/>
            <a:ext cx="7162800" cy="1588"/>
          </a:xfrm>
          <a:prstGeom prst="line">
            <a:avLst/>
          </a:prstGeom>
          <a:noFill/>
          <a:ln w="57150">
            <a:solidFill>
              <a:srgbClr val="800080"/>
            </a:solidFill>
            <a:round/>
            <a:headEnd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6" name="Line 6"/>
          <p:cNvSpPr>
            <a:spLocks noChangeShapeType="1"/>
          </p:cNvSpPr>
          <p:nvPr/>
        </p:nvSpPr>
        <p:spPr bwMode="auto">
          <a:xfrm flipV="1">
            <a:off x="1176338" y="2862263"/>
            <a:ext cx="1587" cy="3108325"/>
          </a:xfrm>
          <a:prstGeom prst="line">
            <a:avLst/>
          </a:prstGeom>
          <a:noFill/>
          <a:ln w="57150">
            <a:solidFill>
              <a:srgbClr val="800080"/>
            </a:solidFill>
            <a:round/>
            <a:headEnd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7" name="Freeform 7"/>
          <p:cNvSpPr>
            <a:spLocks/>
          </p:cNvSpPr>
          <p:nvPr/>
        </p:nvSpPr>
        <p:spPr bwMode="auto">
          <a:xfrm>
            <a:off x="1374775" y="3824288"/>
            <a:ext cx="6677025" cy="1746250"/>
          </a:xfrm>
          <a:custGeom>
            <a:avLst/>
            <a:gdLst>
              <a:gd name="T0" fmla="*/ 0 w 4151"/>
              <a:gd name="T1" fmla="*/ 2147483646 h 1100"/>
              <a:gd name="T2" fmla="*/ 2147483646 w 4151"/>
              <a:gd name="T3" fmla="*/ 2147483646 h 1100"/>
              <a:gd name="T4" fmla="*/ 2147483646 w 4151"/>
              <a:gd name="T5" fmla="*/ 2147483646 h 1100"/>
              <a:gd name="T6" fmla="*/ 2147483646 w 4151"/>
              <a:gd name="T7" fmla="*/ 2147483646 h 1100"/>
              <a:gd name="T8" fmla="*/ 2147483646 w 4151"/>
              <a:gd name="T9" fmla="*/ 2147483646 h 1100"/>
              <a:gd name="T10" fmla="*/ 2147483646 w 4151"/>
              <a:gd name="T11" fmla="*/ 2147483646 h 1100"/>
              <a:gd name="T12" fmla="*/ 2147483646 w 4151"/>
              <a:gd name="T13" fmla="*/ 2147483646 h 1100"/>
              <a:gd name="T14" fmla="*/ 2147483646 w 4151"/>
              <a:gd name="T15" fmla="*/ 2147483646 h 1100"/>
              <a:gd name="T16" fmla="*/ 2147483646 w 4151"/>
              <a:gd name="T17" fmla="*/ 2147483646 h 1100"/>
              <a:gd name="T18" fmla="*/ 2147483646 w 4151"/>
              <a:gd name="T19" fmla="*/ 2147483646 h 1100"/>
              <a:gd name="T20" fmla="*/ 2147483646 w 4151"/>
              <a:gd name="T21" fmla="*/ 2147483646 h 1100"/>
              <a:gd name="T22" fmla="*/ 2147483646 w 4151"/>
              <a:gd name="T23" fmla="*/ 2147483646 h 1100"/>
              <a:gd name="T24" fmla="*/ 2147483646 w 4151"/>
              <a:gd name="T25" fmla="*/ 2147483646 h 1100"/>
              <a:gd name="T26" fmla="*/ 2147483646 w 4151"/>
              <a:gd name="T27" fmla="*/ 2147483646 h 1100"/>
              <a:gd name="T28" fmla="*/ 2147483646 w 4151"/>
              <a:gd name="T29" fmla="*/ 2147483646 h 1100"/>
              <a:gd name="T30" fmla="*/ 2147483646 w 4151"/>
              <a:gd name="T31" fmla="*/ 2147483646 h 1100"/>
              <a:gd name="T32" fmla="*/ 2147483646 w 4151"/>
              <a:gd name="T33" fmla="*/ 2147483646 h 1100"/>
              <a:gd name="T34" fmla="*/ 2147483646 w 4151"/>
              <a:gd name="T35" fmla="*/ 2147483646 h 1100"/>
              <a:gd name="T36" fmla="*/ 2147483646 w 4151"/>
              <a:gd name="T37" fmla="*/ 2147483646 h 1100"/>
              <a:gd name="T38" fmla="*/ 2147483646 w 4151"/>
              <a:gd name="T39" fmla="*/ 2147483646 h 1100"/>
              <a:gd name="T40" fmla="*/ 2147483646 w 4151"/>
              <a:gd name="T41" fmla="*/ 2147483646 h 1100"/>
              <a:gd name="T42" fmla="*/ 2147483646 w 4151"/>
              <a:gd name="T43" fmla="*/ 0 h 1100"/>
              <a:gd name="T44" fmla="*/ 2147483646 w 4151"/>
              <a:gd name="T45" fmla="*/ 2147483646 h 1100"/>
              <a:gd name="T46" fmla="*/ 2147483646 w 4151"/>
              <a:gd name="T47" fmla="*/ 2147483646 h 1100"/>
              <a:gd name="T48" fmla="*/ 2147483646 w 4151"/>
              <a:gd name="T49" fmla="*/ 2147483646 h 1100"/>
              <a:gd name="T50" fmla="*/ 2147483646 w 4151"/>
              <a:gd name="T51" fmla="*/ 2147483646 h 1100"/>
              <a:gd name="T52" fmla="*/ 2147483646 w 4151"/>
              <a:gd name="T53" fmla="*/ 2147483646 h 1100"/>
              <a:gd name="T54" fmla="*/ 2147483646 w 4151"/>
              <a:gd name="T55" fmla="*/ 2147483646 h 1100"/>
              <a:gd name="T56" fmla="*/ 2147483646 w 4151"/>
              <a:gd name="T57" fmla="*/ 2147483646 h 1100"/>
              <a:gd name="T58" fmla="*/ 2147483646 w 4151"/>
              <a:gd name="T59" fmla="*/ 2147483646 h 1100"/>
              <a:gd name="T60" fmla="*/ 2147483646 w 4151"/>
              <a:gd name="T61" fmla="*/ 2147483646 h 1100"/>
              <a:gd name="T62" fmla="*/ 2147483646 w 4151"/>
              <a:gd name="T63" fmla="*/ 2147483646 h 1100"/>
              <a:gd name="T64" fmla="*/ 2147483646 w 4151"/>
              <a:gd name="T65" fmla="*/ 2147483646 h 1100"/>
              <a:gd name="T66" fmla="*/ 2147483646 w 4151"/>
              <a:gd name="T67" fmla="*/ 2147483646 h 1100"/>
              <a:gd name="T68" fmla="*/ 2147483646 w 4151"/>
              <a:gd name="T69" fmla="*/ 2147483646 h 1100"/>
              <a:gd name="T70" fmla="*/ 2147483646 w 4151"/>
              <a:gd name="T71" fmla="*/ 2147483646 h 1100"/>
              <a:gd name="T72" fmla="*/ 2147483646 w 4151"/>
              <a:gd name="T73" fmla="*/ 2147483646 h 1100"/>
              <a:gd name="T74" fmla="*/ 2147483646 w 4151"/>
              <a:gd name="T75" fmla="*/ 2147483646 h 1100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w 4151"/>
              <a:gd name="T115" fmla="*/ 0 h 1100"/>
              <a:gd name="T116" fmla="*/ 4151 w 4151"/>
              <a:gd name="T117" fmla="*/ 1100 h 1100"/>
            </a:gdLst>
            <a:ahLst/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T114" t="T115" r="T116" b="T117"/>
            <a:pathLst>
              <a:path w="4151" h="1100">
                <a:moveTo>
                  <a:pt x="0" y="523"/>
                </a:moveTo>
                <a:lnTo>
                  <a:pt x="96" y="213"/>
                </a:lnTo>
                <a:lnTo>
                  <a:pt x="214" y="416"/>
                </a:lnTo>
                <a:lnTo>
                  <a:pt x="331" y="117"/>
                </a:lnTo>
                <a:lnTo>
                  <a:pt x="416" y="480"/>
                </a:lnTo>
                <a:lnTo>
                  <a:pt x="555" y="565"/>
                </a:lnTo>
                <a:lnTo>
                  <a:pt x="672" y="245"/>
                </a:lnTo>
                <a:lnTo>
                  <a:pt x="758" y="693"/>
                </a:lnTo>
                <a:lnTo>
                  <a:pt x="939" y="171"/>
                </a:lnTo>
                <a:lnTo>
                  <a:pt x="1056" y="459"/>
                </a:lnTo>
                <a:lnTo>
                  <a:pt x="1195" y="75"/>
                </a:lnTo>
                <a:lnTo>
                  <a:pt x="1302" y="288"/>
                </a:lnTo>
                <a:lnTo>
                  <a:pt x="1408" y="21"/>
                </a:lnTo>
                <a:lnTo>
                  <a:pt x="1504" y="597"/>
                </a:lnTo>
                <a:lnTo>
                  <a:pt x="1611" y="288"/>
                </a:lnTo>
                <a:lnTo>
                  <a:pt x="1718" y="491"/>
                </a:lnTo>
                <a:lnTo>
                  <a:pt x="1824" y="373"/>
                </a:lnTo>
                <a:lnTo>
                  <a:pt x="1920" y="747"/>
                </a:lnTo>
                <a:lnTo>
                  <a:pt x="2038" y="171"/>
                </a:lnTo>
                <a:lnTo>
                  <a:pt x="2112" y="299"/>
                </a:lnTo>
                <a:lnTo>
                  <a:pt x="2262" y="288"/>
                </a:lnTo>
                <a:lnTo>
                  <a:pt x="2336" y="0"/>
                </a:lnTo>
                <a:lnTo>
                  <a:pt x="2464" y="651"/>
                </a:lnTo>
                <a:lnTo>
                  <a:pt x="2592" y="128"/>
                </a:lnTo>
                <a:lnTo>
                  <a:pt x="2710" y="523"/>
                </a:lnTo>
                <a:lnTo>
                  <a:pt x="2816" y="437"/>
                </a:lnTo>
                <a:lnTo>
                  <a:pt x="2944" y="43"/>
                </a:lnTo>
                <a:lnTo>
                  <a:pt x="3040" y="629"/>
                </a:lnTo>
                <a:lnTo>
                  <a:pt x="3147" y="245"/>
                </a:lnTo>
                <a:lnTo>
                  <a:pt x="3254" y="544"/>
                </a:lnTo>
                <a:lnTo>
                  <a:pt x="3403" y="373"/>
                </a:lnTo>
                <a:lnTo>
                  <a:pt x="3499" y="533"/>
                </a:lnTo>
                <a:lnTo>
                  <a:pt x="3595" y="309"/>
                </a:lnTo>
                <a:lnTo>
                  <a:pt x="3712" y="683"/>
                </a:lnTo>
                <a:lnTo>
                  <a:pt x="3862" y="160"/>
                </a:lnTo>
                <a:lnTo>
                  <a:pt x="3968" y="949"/>
                </a:lnTo>
                <a:lnTo>
                  <a:pt x="4054" y="629"/>
                </a:lnTo>
                <a:lnTo>
                  <a:pt x="4150" y="1099"/>
                </a:lnTo>
              </a:path>
            </a:pathLst>
          </a:custGeom>
          <a:noFill/>
          <a:ln w="38100" cap="rnd">
            <a:solidFill>
              <a:srgbClr val="0000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1443038" y="1219200"/>
            <a:ext cx="7212012" cy="2490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2000" b="1">
                <a:latin typeface="Calibri" panose="020F0502020204030204" pitchFamily="34" charset="0"/>
              </a:rPr>
              <a:t>The last point plotted on this chart seems to be unusually low. </a:t>
            </a: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2000" b="1">
                <a:latin typeface="Calibri" panose="020F0502020204030204" pitchFamily="34" charset="0"/>
              </a:rPr>
              <a:t>How do we know if this is just natural random variation or the result of some change in the process – i.e. an assignable cause which we should investigate? </a:t>
            </a:r>
          </a:p>
          <a:p>
            <a:pPr eaLnBrk="1" hangingPunct="1">
              <a:buClrTx/>
              <a:buSzTx/>
              <a:buFontTx/>
              <a:buNone/>
            </a:pPr>
            <a:endParaRPr lang="en-US" altLang="en-US" sz="2000" b="1">
              <a:latin typeface="Calibri" panose="020F0502020204030204" pitchFamily="34" charset="0"/>
            </a:endParaRP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2000" b="1">
                <a:latin typeface="Calibri" panose="020F0502020204030204" pitchFamily="34" charset="0"/>
              </a:rPr>
              <a:t>Some kind of </a:t>
            </a:r>
            <a:r>
              <a:rPr lang="ja-JP" altLang="en-US" sz="2000" b="1">
                <a:latin typeface="Calibri" panose="020F0502020204030204" pitchFamily="34" charset="0"/>
              </a:rPr>
              <a:t>“</a:t>
            </a:r>
            <a:r>
              <a:rPr lang="en-US" altLang="ja-JP" sz="2000" b="1">
                <a:latin typeface="Calibri" panose="020F0502020204030204" pitchFamily="34" charset="0"/>
              </a:rPr>
              <a:t>Guidelines</a:t>
            </a:r>
            <a:r>
              <a:rPr lang="ja-JP" altLang="en-US" sz="2000" b="1">
                <a:latin typeface="Calibri" panose="020F0502020204030204" pitchFamily="34" charset="0"/>
              </a:rPr>
              <a:t>”</a:t>
            </a:r>
            <a:r>
              <a:rPr lang="en-US" altLang="ja-JP" sz="2000" b="1">
                <a:latin typeface="Calibri" panose="020F0502020204030204" pitchFamily="34" charset="0"/>
              </a:rPr>
              <a:t> or </a:t>
            </a:r>
            <a:r>
              <a:rPr lang="ja-JP" altLang="en-US" sz="2000" b="1">
                <a:latin typeface="Calibri" panose="020F0502020204030204" pitchFamily="34" charset="0"/>
              </a:rPr>
              <a:t>“</a:t>
            </a:r>
            <a:r>
              <a:rPr lang="en-US" altLang="ja-JP" sz="2000" b="1">
                <a:latin typeface="Calibri" panose="020F0502020204030204" pitchFamily="34" charset="0"/>
              </a:rPr>
              <a:t>Control limits</a:t>
            </a:r>
            <a:r>
              <a:rPr lang="ja-JP" altLang="en-US" sz="2000" b="1">
                <a:latin typeface="Calibri" panose="020F0502020204030204" pitchFamily="34" charset="0"/>
              </a:rPr>
              <a:t>”</a:t>
            </a:r>
            <a:r>
              <a:rPr lang="en-US" altLang="ja-JP" sz="2000" b="1">
                <a:latin typeface="Calibri" panose="020F0502020204030204" pitchFamily="34" charset="0"/>
              </a:rPr>
              <a:t> would be useful</a:t>
            </a:r>
          </a:p>
          <a:p>
            <a:pPr eaLnBrk="1" hangingPunct="1">
              <a:buClrTx/>
              <a:buSzTx/>
              <a:buFontTx/>
              <a:buNone/>
            </a:pPr>
            <a:endParaRPr lang="en-US" altLang="en-US" sz="2000" b="1">
              <a:latin typeface="Calibri" panose="020F0502020204030204" pitchFamily="34" charset="0"/>
            </a:endParaRPr>
          </a:p>
        </p:txBody>
      </p:sp>
      <p:sp>
        <p:nvSpPr>
          <p:cNvPr id="25609" name="Line 10"/>
          <p:cNvSpPr>
            <a:spLocks noChangeShapeType="1"/>
          </p:cNvSpPr>
          <p:nvPr/>
        </p:nvSpPr>
        <p:spPr bwMode="auto">
          <a:xfrm>
            <a:off x="1262063" y="4383088"/>
            <a:ext cx="6850062" cy="1587"/>
          </a:xfrm>
          <a:prstGeom prst="line">
            <a:avLst/>
          </a:prstGeom>
          <a:noFill/>
          <a:ln w="19050">
            <a:solidFill>
              <a:schemeClr val="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1967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6" name="Group 2"/>
          <p:cNvGrpSpPr>
            <a:grpSpLocks/>
          </p:cNvGrpSpPr>
          <p:nvPr/>
        </p:nvGrpSpPr>
        <p:grpSpPr bwMode="auto">
          <a:xfrm>
            <a:off x="6248400" y="3427413"/>
            <a:ext cx="1828800" cy="1219200"/>
            <a:chOff x="507" y="1450"/>
            <a:chExt cx="2154" cy="1478"/>
          </a:xfrm>
        </p:grpSpPr>
        <p:sp>
          <p:nvSpPr>
            <p:cNvPr id="26710" name="Freeform 3"/>
            <p:cNvSpPr>
              <a:spLocks/>
            </p:cNvSpPr>
            <p:nvPr/>
          </p:nvSpPr>
          <p:spPr bwMode="auto">
            <a:xfrm>
              <a:off x="507" y="1450"/>
              <a:ext cx="1077" cy="1478"/>
            </a:xfrm>
            <a:custGeom>
              <a:avLst/>
              <a:gdLst>
                <a:gd name="T0" fmla="*/ 0 w 1077"/>
                <a:gd name="T1" fmla="*/ 1478 h 1478"/>
                <a:gd name="T2" fmla="*/ 80 w 1077"/>
                <a:gd name="T3" fmla="*/ 1462 h 1478"/>
                <a:gd name="T4" fmla="*/ 180 w 1077"/>
                <a:gd name="T5" fmla="*/ 1400 h 1478"/>
                <a:gd name="T6" fmla="*/ 330 w 1077"/>
                <a:gd name="T7" fmla="*/ 1232 h 1478"/>
                <a:gd name="T8" fmla="*/ 492 w 1077"/>
                <a:gd name="T9" fmla="*/ 956 h 1478"/>
                <a:gd name="T10" fmla="*/ 704 w 1077"/>
                <a:gd name="T11" fmla="*/ 438 h 1478"/>
                <a:gd name="T12" fmla="*/ 804 w 1077"/>
                <a:gd name="T13" fmla="*/ 238 h 1478"/>
                <a:gd name="T14" fmla="*/ 909 w 1077"/>
                <a:gd name="T15" fmla="*/ 98 h 1478"/>
                <a:gd name="T16" fmla="*/ 975 w 1077"/>
                <a:gd name="T17" fmla="*/ 35 h 1478"/>
                <a:gd name="T18" fmla="*/ 1032 w 1077"/>
                <a:gd name="T19" fmla="*/ 5 h 1478"/>
                <a:gd name="T20" fmla="*/ 1077 w 1077"/>
                <a:gd name="T21" fmla="*/ 2 h 147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077"/>
                <a:gd name="T34" fmla="*/ 0 h 1478"/>
                <a:gd name="T35" fmla="*/ 1077 w 1077"/>
                <a:gd name="T36" fmla="*/ 1478 h 147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077" h="1478">
                  <a:moveTo>
                    <a:pt x="0" y="1478"/>
                  </a:moveTo>
                  <a:cubicBezTo>
                    <a:pt x="13" y="1475"/>
                    <a:pt x="50" y="1475"/>
                    <a:pt x="80" y="1462"/>
                  </a:cubicBezTo>
                  <a:cubicBezTo>
                    <a:pt x="110" y="1449"/>
                    <a:pt x="138" y="1438"/>
                    <a:pt x="180" y="1400"/>
                  </a:cubicBezTo>
                  <a:cubicBezTo>
                    <a:pt x="222" y="1362"/>
                    <a:pt x="278" y="1306"/>
                    <a:pt x="330" y="1232"/>
                  </a:cubicBezTo>
                  <a:cubicBezTo>
                    <a:pt x="382" y="1158"/>
                    <a:pt x="430" y="1088"/>
                    <a:pt x="492" y="956"/>
                  </a:cubicBezTo>
                  <a:cubicBezTo>
                    <a:pt x="554" y="824"/>
                    <a:pt x="652" y="558"/>
                    <a:pt x="704" y="438"/>
                  </a:cubicBezTo>
                  <a:cubicBezTo>
                    <a:pt x="756" y="318"/>
                    <a:pt x="770" y="295"/>
                    <a:pt x="804" y="238"/>
                  </a:cubicBezTo>
                  <a:cubicBezTo>
                    <a:pt x="838" y="181"/>
                    <a:pt x="881" y="132"/>
                    <a:pt x="909" y="98"/>
                  </a:cubicBezTo>
                  <a:cubicBezTo>
                    <a:pt x="937" y="64"/>
                    <a:pt x="955" y="50"/>
                    <a:pt x="975" y="35"/>
                  </a:cubicBezTo>
                  <a:cubicBezTo>
                    <a:pt x="995" y="20"/>
                    <a:pt x="1015" y="10"/>
                    <a:pt x="1032" y="5"/>
                  </a:cubicBezTo>
                  <a:cubicBezTo>
                    <a:pt x="1049" y="0"/>
                    <a:pt x="1068" y="3"/>
                    <a:pt x="1077" y="2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711" name="Freeform 4"/>
            <p:cNvSpPr>
              <a:spLocks/>
            </p:cNvSpPr>
            <p:nvPr/>
          </p:nvSpPr>
          <p:spPr bwMode="auto">
            <a:xfrm flipH="1">
              <a:off x="1584" y="1450"/>
              <a:ext cx="1077" cy="1478"/>
            </a:xfrm>
            <a:custGeom>
              <a:avLst/>
              <a:gdLst>
                <a:gd name="T0" fmla="*/ 0 w 1077"/>
                <a:gd name="T1" fmla="*/ 1478 h 1478"/>
                <a:gd name="T2" fmla="*/ 80 w 1077"/>
                <a:gd name="T3" fmla="*/ 1462 h 1478"/>
                <a:gd name="T4" fmla="*/ 180 w 1077"/>
                <a:gd name="T5" fmla="*/ 1400 h 1478"/>
                <a:gd name="T6" fmla="*/ 330 w 1077"/>
                <a:gd name="T7" fmla="*/ 1232 h 1478"/>
                <a:gd name="T8" fmla="*/ 492 w 1077"/>
                <a:gd name="T9" fmla="*/ 956 h 1478"/>
                <a:gd name="T10" fmla="*/ 704 w 1077"/>
                <a:gd name="T11" fmla="*/ 438 h 1478"/>
                <a:gd name="T12" fmla="*/ 804 w 1077"/>
                <a:gd name="T13" fmla="*/ 238 h 1478"/>
                <a:gd name="T14" fmla="*/ 909 w 1077"/>
                <a:gd name="T15" fmla="*/ 98 h 1478"/>
                <a:gd name="T16" fmla="*/ 975 w 1077"/>
                <a:gd name="T17" fmla="*/ 35 h 1478"/>
                <a:gd name="T18" fmla="*/ 1032 w 1077"/>
                <a:gd name="T19" fmla="*/ 5 h 1478"/>
                <a:gd name="T20" fmla="*/ 1077 w 1077"/>
                <a:gd name="T21" fmla="*/ 2 h 147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077"/>
                <a:gd name="T34" fmla="*/ 0 h 1478"/>
                <a:gd name="T35" fmla="*/ 1077 w 1077"/>
                <a:gd name="T36" fmla="*/ 1478 h 147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077" h="1478">
                  <a:moveTo>
                    <a:pt x="0" y="1478"/>
                  </a:moveTo>
                  <a:cubicBezTo>
                    <a:pt x="13" y="1475"/>
                    <a:pt x="50" y="1475"/>
                    <a:pt x="80" y="1462"/>
                  </a:cubicBezTo>
                  <a:cubicBezTo>
                    <a:pt x="110" y="1449"/>
                    <a:pt x="138" y="1438"/>
                    <a:pt x="180" y="1400"/>
                  </a:cubicBezTo>
                  <a:cubicBezTo>
                    <a:pt x="222" y="1362"/>
                    <a:pt x="278" y="1306"/>
                    <a:pt x="330" y="1232"/>
                  </a:cubicBezTo>
                  <a:cubicBezTo>
                    <a:pt x="382" y="1158"/>
                    <a:pt x="430" y="1088"/>
                    <a:pt x="492" y="956"/>
                  </a:cubicBezTo>
                  <a:cubicBezTo>
                    <a:pt x="554" y="824"/>
                    <a:pt x="652" y="558"/>
                    <a:pt x="704" y="438"/>
                  </a:cubicBezTo>
                  <a:cubicBezTo>
                    <a:pt x="756" y="318"/>
                    <a:pt x="770" y="295"/>
                    <a:pt x="804" y="238"/>
                  </a:cubicBezTo>
                  <a:cubicBezTo>
                    <a:pt x="838" y="181"/>
                    <a:pt x="881" y="132"/>
                    <a:pt x="909" y="98"/>
                  </a:cubicBezTo>
                  <a:cubicBezTo>
                    <a:pt x="937" y="64"/>
                    <a:pt x="955" y="50"/>
                    <a:pt x="975" y="35"/>
                  </a:cubicBezTo>
                  <a:cubicBezTo>
                    <a:pt x="995" y="20"/>
                    <a:pt x="1015" y="10"/>
                    <a:pt x="1032" y="5"/>
                  </a:cubicBezTo>
                  <a:cubicBezTo>
                    <a:pt x="1049" y="0"/>
                    <a:pt x="1068" y="3"/>
                    <a:pt x="1077" y="2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6627" name="Rectangle 5"/>
          <p:cNvSpPr>
            <a:spLocks noChangeArrowheads="1"/>
          </p:cNvSpPr>
          <p:nvPr/>
        </p:nvSpPr>
        <p:spPr bwMode="auto">
          <a:xfrm>
            <a:off x="1717675" y="549275"/>
            <a:ext cx="5518150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Ctr="1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75000"/>
              </a:lnSpc>
              <a:spcBef>
                <a:spcPct val="0"/>
              </a:spcBef>
              <a:spcAft>
                <a:spcPct val="10000"/>
              </a:spcAft>
              <a:buClrTx/>
              <a:buSzTx/>
              <a:buFontTx/>
              <a:buNone/>
            </a:pPr>
            <a:r>
              <a:rPr lang="en-US" altLang="en-US" sz="4000">
                <a:solidFill>
                  <a:srgbClr val="D2533C"/>
                </a:solidFill>
                <a:latin typeface="Calibri" panose="020F0502020204030204" pitchFamily="34" charset="0"/>
              </a:rPr>
              <a:t>Process Control Charting</a:t>
            </a:r>
          </a:p>
        </p:txBody>
      </p:sp>
      <p:sp>
        <p:nvSpPr>
          <p:cNvPr id="26628" name="Rectangle 6"/>
          <p:cNvSpPr>
            <a:spLocks noChangeArrowheads="1"/>
          </p:cNvSpPr>
          <p:nvPr/>
        </p:nvSpPr>
        <p:spPr bwMode="auto">
          <a:xfrm>
            <a:off x="1619250" y="5734050"/>
            <a:ext cx="5948363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>
                <a:latin typeface="Calibri" panose="020F0502020204030204" pitchFamily="34" charset="0"/>
              </a:rPr>
              <a:t>The natural variation in many processes 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>
                <a:latin typeface="Calibri" panose="020F0502020204030204" pitchFamily="34" charset="0"/>
              </a:rPr>
              <a:t>can be described by a </a:t>
            </a:r>
            <a:r>
              <a:rPr lang="en-US" altLang="en-US" b="1">
                <a:solidFill>
                  <a:srgbClr val="ACA73B"/>
                </a:solidFill>
                <a:latin typeface="Calibri" panose="020F0502020204030204" pitchFamily="34" charset="0"/>
              </a:rPr>
              <a:t>normal distribution</a:t>
            </a:r>
          </a:p>
        </p:txBody>
      </p:sp>
      <p:sp>
        <p:nvSpPr>
          <p:cNvPr id="26629" name="Line 7"/>
          <p:cNvSpPr>
            <a:spLocks noChangeShapeType="1"/>
          </p:cNvSpPr>
          <p:nvPr/>
        </p:nvSpPr>
        <p:spPr bwMode="auto">
          <a:xfrm>
            <a:off x="927100" y="2781300"/>
            <a:ext cx="1955800" cy="0"/>
          </a:xfrm>
          <a:prstGeom prst="line">
            <a:avLst/>
          </a:prstGeom>
          <a:noFill/>
          <a:ln w="508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0" name="Line 8"/>
          <p:cNvSpPr>
            <a:spLocks noChangeShapeType="1"/>
          </p:cNvSpPr>
          <p:nvPr/>
        </p:nvSpPr>
        <p:spPr bwMode="auto">
          <a:xfrm flipV="1">
            <a:off x="914400" y="1625600"/>
            <a:ext cx="0" cy="1181100"/>
          </a:xfrm>
          <a:prstGeom prst="line">
            <a:avLst/>
          </a:prstGeom>
          <a:noFill/>
          <a:ln w="508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Rectangle 9"/>
          <p:cNvSpPr>
            <a:spLocks noChangeArrowheads="1"/>
          </p:cNvSpPr>
          <p:nvPr/>
        </p:nvSpPr>
        <p:spPr bwMode="auto">
          <a:xfrm>
            <a:off x="768350" y="2809875"/>
            <a:ext cx="2262188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200	206	212</a:t>
            </a:r>
          </a:p>
        </p:txBody>
      </p:sp>
      <p:sp>
        <p:nvSpPr>
          <p:cNvPr id="26632" name="Rectangle 10"/>
          <p:cNvSpPr>
            <a:spLocks noChangeArrowheads="1"/>
          </p:cNvSpPr>
          <p:nvPr/>
        </p:nvSpPr>
        <p:spPr bwMode="auto">
          <a:xfrm>
            <a:off x="766763" y="3013075"/>
            <a:ext cx="2200275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Weight of rice in box (grms)</a:t>
            </a:r>
          </a:p>
        </p:txBody>
      </p:sp>
      <p:sp>
        <p:nvSpPr>
          <p:cNvPr id="26633" name="Rectangle 11"/>
          <p:cNvSpPr>
            <a:spLocks noChangeArrowheads="1"/>
          </p:cNvSpPr>
          <p:nvPr/>
        </p:nvSpPr>
        <p:spPr bwMode="auto">
          <a:xfrm rot="-5400000">
            <a:off x="192088" y="2128838"/>
            <a:ext cx="950912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Frequency</a:t>
            </a:r>
          </a:p>
        </p:txBody>
      </p:sp>
      <p:sp>
        <p:nvSpPr>
          <p:cNvPr id="26634" name="Line 12"/>
          <p:cNvSpPr>
            <a:spLocks noChangeShapeType="1"/>
          </p:cNvSpPr>
          <p:nvPr/>
        </p:nvSpPr>
        <p:spPr bwMode="auto">
          <a:xfrm>
            <a:off x="3543300" y="2768600"/>
            <a:ext cx="1955800" cy="0"/>
          </a:xfrm>
          <a:prstGeom prst="line">
            <a:avLst/>
          </a:prstGeom>
          <a:noFill/>
          <a:ln w="508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5" name="Line 13"/>
          <p:cNvSpPr>
            <a:spLocks noChangeShapeType="1"/>
          </p:cNvSpPr>
          <p:nvPr/>
        </p:nvSpPr>
        <p:spPr bwMode="auto">
          <a:xfrm flipV="1">
            <a:off x="3530600" y="1612900"/>
            <a:ext cx="0" cy="1181100"/>
          </a:xfrm>
          <a:prstGeom prst="line">
            <a:avLst/>
          </a:prstGeom>
          <a:noFill/>
          <a:ln w="508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6" name="Rectangle 14"/>
          <p:cNvSpPr>
            <a:spLocks noChangeArrowheads="1"/>
          </p:cNvSpPr>
          <p:nvPr/>
        </p:nvSpPr>
        <p:spPr bwMode="auto">
          <a:xfrm>
            <a:off x="3384550" y="2797175"/>
            <a:ext cx="2262188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200	206	212</a:t>
            </a:r>
          </a:p>
        </p:txBody>
      </p:sp>
      <p:sp>
        <p:nvSpPr>
          <p:cNvPr id="26637" name="Rectangle 15"/>
          <p:cNvSpPr>
            <a:spLocks noChangeArrowheads="1"/>
          </p:cNvSpPr>
          <p:nvPr/>
        </p:nvSpPr>
        <p:spPr bwMode="auto">
          <a:xfrm>
            <a:off x="3382963" y="3000375"/>
            <a:ext cx="2200275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Weight of rice in box (grms)</a:t>
            </a:r>
          </a:p>
        </p:txBody>
      </p:sp>
      <p:sp>
        <p:nvSpPr>
          <p:cNvPr id="26638" name="Rectangle 16"/>
          <p:cNvSpPr>
            <a:spLocks noChangeArrowheads="1"/>
          </p:cNvSpPr>
          <p:nvPr/>
        </p:nvSpPr>
        <p:spPr bwMode="auto">
          <a:xfrm rot="-5400000">
            <a:off x="2808288" y="2116138"/>
            <a:ext cx="950912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Frequency</a:t>
            </a:r>
          </a:p>
        </p:txBody>
      </p:sp>
      <p:sp>
        <p:nvSpPr>
          <p:cNvPr id="26639" name="Line 17"/>
          <p:cNvSpPr>
            <a:spLocks noChangeShapeType="1"/>
          </p:cNvSpPr>
          <p:nvPr/>
        </p:nvSpPr>
        <p:spPr bwMode="auto">
          <a:xfrm>
            <a:off x="6159500" y="2755900"/>
            <a:ext cx="1955800" cy="0"/>
          </a:xfrm>
          <a:prstGeom prst="line">
            <a:avLst/>
          </a:prstGeom>
          <a:noFill/>
          <a:ln w="508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0" name="Line 18"/>
          <p:cNvSpPr>
            <a:spLocks noChangeShapeType="1"/>
          </p:cNvSpPr>
          <p:nvPr/>
        </p:nvSpPr>
        <p:spPr bwMode="auto">
          <a:xfrm flipV="1">
            <a:off x="6146800" y="1600200"/>
            <a:ext cx="0" cy="1181100"/>
          </a:xfrm>
          <a:prstGeom prst="line">
            <a:avLst/>
          </a:prstGeom>
          <a:noFill/>
          <a:ln w="508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1" name="Rectangle 19"/>
          <p:cNvSpPr>
            <a:spLocks noChangeArrowheads="1"/>
          </p:cNvSpPr>
          <p:nvPr/>
        </p:nvSpPr>
        <p:spPr bwMode="auto">
          <a:xfrm>
            <a:off x="6000750" y="2784475"/>
            <a:ext cx="2262188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200	206	212</a:t>
            </a:r>
          </a:p>
        </p:txBody>
      </p:sp>
      <p:sp>
        <p:nvSpPr>
          <p:cNvPr id="26642" name="Rectangle 20"/>
          <p:cNvSpPr>
            <a:spLocks noChangeArrowheads="1"/>
          </p:cNvSpPr>
          <p:nvPr/>
        </p:nvSpPr>
        <p:spPr bwMode="auto">
          <a:xfrm>
            <a:off x="5999163" y="2987675"/>
            <a:ext cx="2200275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Weight of rice in box (grms)</a:t>
            </a:r>
          </a:p>
        </p:txBody>
      </p:sp>
      <p:sp>
        <p:nvSpPr>
          <p:cNvPr id="26643" name="Rectangle 21"/>
          <p:cNvSpPr>
            <a:spLocks noChangeArrowheads="1"/>
          </p:cNvSpPr>
          <p:nvPr/>
        </p:nvSpPr>
        <p:spPr bwMode="auto">
          <a:xfrm rot="-5400000">
            <a:off x="5424488" y="2103438"/>
            <a:ext cx="950912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Frequency</a:t>
            </a:r>
          </a:p>
        </p:txBody>
      </p:sp>
      <p:sp>
        <p:nvSpPr>
          <p:cNvPr id="26644" name="Line 22"/>
          <p:cNvSpPr>
            <a:spLocks noChangeShapeType="1"/>
          </p:cNvSpPr>
          <p:nvPr/>
        </p:nvSpPr>
        <p:spPr bwMode="auto">
          <a:xfrm>
            <a:off x="965200" y="4673600"/>
            <a:ext cx="1955800" cy="0"/>
          </a:xfrm>
          <a:prstGeom prst="line">
            <a:avLst/>
          </a:prstGeom>
          <a:noFill/>
          <a:ln w="508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5" name="Line 23"/>
          <p:cNvSpPr>
            <a:spLocks noChangeShapeType="1"/>
          </p:cNvSpPr>
          <p:nvPr/>
        </p:nvSpPr>
        <p:spPr bwMode="auto">
          <a:xfrm flipV="1">
            <a:off x="952500" y="3517900"/>
            <a:ext cx="0" cy="1181100"/>
          </a:xfrm>
          <a:prstGeom prst="line">
            <a:avLst/>
          </a:prstGeom>
          <a:noFill/>
          <a:ln w="508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6" name="Rectangle 24"/>
          <p:cNvSpPr>
            <a:spLocks noChangeArrowheads="1"/>
          </p:cNvSpPr>
          <p:nvPr/>
        </p:nvSpPr>
        <p:spPr bwMode="auto">
          <a:xfrm>
            <a:off x="806450" y="4702175"/>
            <a:ext cx="2262188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200	206	212</a:t>
            </a:r>
          </a:p>
        </p:txBody>
      </p:sp>
      <p:sp>
        <p:nvSpPr>
          <p:cNvPr id="26647" name="Rectangle 25"/>
          <p:cNvSpPr>
            <a:spLocks noChangeArrowheads="1"/>
          </p:cNvSpPr>
          <p:nvPr/>
        </p:nvSpPr>
        <p:spPr bwMode="auto">
          <a:xfrm>
            <a:off x="804863" y="4905375"/>
            <a:ext cx="2200275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Weight of rice in box (grms)</a:t>
            </a:r>
          </a:p>
        </p:txBody>
      </p:sp>
      <p:sp>
        <p:nvSpPr>
          <p:cNvPr id="26648" name="Rectangle 26"/>
          <p:cNvSpPr>
            <a:spLocks noChangeArrowheads="1"/>
          </p:cNvSpPr>
          <p:nvPr/>
        </p:nvSpPr>
        <p:spPr bwMode="auto">
          <a:xfrm rot="-5400000">
            <a:off x="230188" y="4021138"/>
            <a:ext cx="950912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Frequency</a:t>
            </a:r>
          </a:p>
        </p:txBody>
      </p:sp>
      <p:sp>
        <p:nvSpPr>
          <p:cNvPr id="26649" name="Line 27"/>
          <p:cNvSpPr>
            <a:spLocks noChangeShapeType="1"/>
          </p:cNvSpPr>
          <p:nvPr/>
        </p:nvSpPr>
        <p:spPr bwMode="auto">
          <a:xfrm>
            <a:off x="3581400" y="4660900"/>
            <a:ext cx="1955800" cy="0"/>
          </a:xfrm>
          <a:prstGeom prst="line">
            <a:avLst/>
          </a:prstGeom>
          <a:noFill/>
          <a:ln w="508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50" name="Line 28"/>
          <p:cNvSpPr>
            <a:spLocks noChangeShapeType="1"/>
          </p:cNvSpPr>
          <p:nvPr/>
        </p:nvSpPr>
        <p:spPr bwMode="auto">
          <a:xfrm flipV="1">
            <a:off x="3568700" y="3505200"/>
            <a:ext cx="0" cy="1181100"/>
          </a:xfrm>
          <a:prstGeom prst="line">
            <a:avLst/>
          </a:prstGeom>
          <a:noFill/>
          <a:ln w="508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51" name="Rectangle 29"/>
          <p:cNvSpPr>
            <a:spLocks noChangeArrowheads="1"/>
          </p:cNvSpPr>
          <p:nvPr/>
        </p:nvSpPr>
        <p:spPr bwMode="auto">
          <a:xfrm>
            <a:off x="3422650" y="4689475"/>
            <a:ext cx="2262188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200	206	212</a:t>
            </a:r>
          </a:p>
        </p:txBody>
      </p:sp>
      <p:sp>
        <p:nvSpPr>
          <p:cNvPr id="26652" name="Rectangle 30"/>
          <p:cNvSpPr>
            <a:spLocks noChangeArrowheads="1"/>
          </p:cNvSpPr>
          <p:nvPr/>
        </p:nvSpPr>
        <p:spPr bwMode="auto">
          <a:xfrm>
            <a:off x="3421063" y="4892675"/>
            <a:ext cx="2200275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Weight of rice in box (grms)</a:t>
            </a:r>
          </a:p>
        </p:txBody>
      </p:sp>
      <p:sp>
        <p:nvSpPr>
          <p:cNvPr id="26653" name="Rectangle 31"/>
          <p:cNvSpPr>
            <a:spLocks noChangeArrowheads="1"/>
          </p:cNvSpPr>
          <p:nvPr/>
        </p:nvSpPr>
        <p:spPr bwMode="auto">
          <a:xfrm rot="-5400000">
            <a:off x="2846388" y="4008438"/>
            <a:ext cx="950912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Frequency</a:t>
            </a:r>
          </a:p>
        </p:txBody>
      </p:sp>
      <p:sp>
        <p:nvSpPr>
          <p:cNvPr id="26654" name="Line 32"/>
          <p:cNvSpPr>
            <a:spLocks noChangeShapeType="1"/>
          </p:cNvSpPr>
          <p:nvPr/>
        </p:nvSpPr>
        <p:spPr bwMode="auto">
          <a:xfrm>
            <a:off x="6197600" y="4648200"/>
            <a:ext cx="1955800" cy="0"/>
          </a:xfrm>
          <a:prstGeom prst="line">
            <a:avLst/>
          </a:prstGeom>
          <a:noFill/>
          <a:ln w="508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55" name="Line 33"/>
          <p:cNvSpPr>
            <a:spLocks noChangeShapeType="1"/>
          </p:cNvSpPr>
          <p:nvPr/>
        </p:nvSpPr>
        <p:spPr bwMode="auto">
          <a:xfrm flipV="1">
            <a:off x="6184900" y="3492500"/>
            <a:ext cx="0" cy="1181100"/>
          </a:xfrm>
          <a:prstGeom prst="line">
            <a:avLst/>
          </a:prstGeom>
          <a:noFill/>
          <a:ln w="508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56" name="Rectangle 34"/>
          <p:cNvSpPr>
            <a:spLocks noChangeArrowheads="1"/>
          </p:cNvSpPr>
          <p:nvPr/>
        </p:nvSpPr>
        <p:spPr bwMode="auto">
          <a:xfrm>
            <a:off x="6038850" y="4676775"/>
            <a:ext cx="2262188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200	206	212</a:t>
            </a:r>
          </a:p>
        </p:txBody>
      </p:sp>
      <p:sp>
        <p:nvSpPr>
          <p:cNvPr id="26657" name="Rectangle 35"/>
          <p:cNvSpPr>
            <a:spLocks noChangeArrowheads="1"/>
          </p:cNvSpPr>
          <p:nvPr/>
        </p:nvSpPr>
        <p:spPr bwMode="auto">
          <a:xfrm>
            <a:off x="6037263" y="4879975"/>
            <a:ext cx="2200275" cy="27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Weight of rice in box (grms)</a:t>
            </a:r>
          </a:p>
        </p:txBody>
      </p:sp>
      <p:sp>
        <p:nvSpPr>
          <p:cNvPr id="26658" name="Rectangle 36"/>
          <p:cNvSpPr>
            <a:spLocks noChangeArrowheads="1"/>
          </p:cNvSpPr>
          <p:nvPr/>
        </p:nvSpPr>
        <p:spPr bwMode="auto">
          <a:xfrm rot="-5400000">
            <a:off x="5462588" y="3995738"/>
            <a:ext cx="950912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Frequency</a:t>
            </a:r>
          </a:p>
        </p:txBody>
      </p:sp>
      <p:sp>
        <p:nvSpPr>
          <p:cNvPr id="26659" name="Rectangle 37"/>
          <p:cNvSpPr>
            <a:spLocks noChangeArrowheads="1"/>
          </p:cNvSpPr>
          <p:nvPr/>
        </p:nvSpPr>
        <p:spPr bwMode="auto">
          <a:xfrm>
            <a:off x="3713163" y="2673350"/>
            <a:ext cx="179387" cy="508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60" name="Rectangle 38"/>
          <p:cNvSpPr>
            <a:spLocks noChangeArrowheads="1"/>
          </p:cNvSpPr>
          <p:nvPr/>
        </p:nvSpPr>
        <p:spPr bwMode="auto">
          <a:xfrm>
            <a:off x="4038600" y="2635250"/>
            <a:ext cx="146050" cy="889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61" name="Rectangle 39"/>
          <p:cNvSpPr>
            <a:spLocks noChangeArrowheads="1"/>
          </p:cNvSpPr>
          <p:nvPr/>
        </p:nvSpPr>
        <p:spPr bwMode="auto">
          <a:xfrm>
            <a:off x="4202113" y="2203450"/>
            <a:ext cx="147637" cy="5207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62" name="Rectangle 40"/>
          <p:cNvSpPr>
            <a:spLocks noChangeArrowheads="1"/>
          </p:cNvSpPr>
          <p:nvPr/>
        </p:nvSpPr>
        <p:spPr bwMode="auto">
          <a:xfrm>
            <a:off x="4364038" y="2025650"/>
            <a:ext cx="150812" cy="6985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63" name="Rectangle 41"/>
          <p:cNvSpPr>
            <a:spLocks noChangeArrowheads="1"/>
          </p:cNvSpPr>
          <p:nvPr/>
        </p:nvSpPr>
        <p:spPr bwMode="auto">
          <a:xfrm>
            <a:off x="4527550" y="2101850"/>
            <a:ext cx="152400" cy="6223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64" name="Rectangle 42"/>
          <p:cNvSpPr>
            <a:spLocks noChangeArrowheads="1"/>
          </p:cNvSpPr>
          <p:nvPr/>
        </p:nvSpPr>
        <p:spPr bwMode="auto">
          <a:xfrm>
            <a:off x="4691063" y="2406650"/>
            <a:ext cx="153987" cy="3175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65" name="Rectangle 43"/>
          <p:cNvSpPr>
            <a:spLocks noChangeArrowheads="1"/>
          </p:cNvSpPr>
          <p:nvPr/>
        </p:nvSpPr>
        <p:spPr bwMode="auto">
          <a:xfrm>
            <a:off x="4852988" y="2266950"/>
            <a:ext cx="157162" cy="4572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66" name="Rectangle 44"/>
          <p:cNvSpPr>
            <a:spLocks noChangeArrowheads="1"/>
          </p:cNvSpPr>
          <p:nvPr/>
        </p:nvSpPr>
        <p:spPr bwMode="auto">
          <a:xfrm>
            <a:off x="5016500" y="2686050"/>
            <a:ext cx="133350" cy="381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67" name="Rectangle 45"/>
          <p:cNvSpPr>
            <a:spLocks noChangeArrowheads="1"/>
          </p:cNvSpPr>
          <p:nvPr/>
        </p:nvSpPr>
        <p:spPr bwMode="auto">
          <a:xfrm>
            <a:off x="5180013" y="2622550"/>
            <a:ext cx="134937" cy="1016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grpSp>
        <p:nvGrpSpPr>
          <p:cNvPr id="26668" name="Group 46"/>
          <p:cNvGrpSpPr>
            <a:grpSpLocks/>
          </p:cNvGrpSpPr>
          <p:nvPr/>
        </p:nvGrpSpPr>
        <p:grpSpPr bwMode="auto">
          <a:xfrm>
            <a:off x="1098550" y="3486150"/>
            <a:ext cx="1676400" cy="1155700"/>
            <a:chOff x="692" y="2156"/>
            <a:chExt cx="1056" cy="728"/>
          </a:xfrm>
        </p:grpSpPr>
        <p:sp>
          <p:nvSpPr>
            <p:cNvPr id="26699" name="Rectangle 47"/>
            <p:cNvSpPr>
              <a:spLocks noChangeArrowheads="1"/>
            </p:cNvSpPr>
            <p:nvPr/>
          </p:nvSpPr>
          <p:spPr bwMode="auto">
            <a:xfrm>
              <a:off x="692" y="2839"/>
              <a:ext cx="90" cy="45"/>
            </a:xfrm>
            <a:prstGeom prst="rect">
              <a:avLst/>
            </a:prstGeom>
            <a:solidFill>
              <a:srgbClr val="00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700" name="Rectangle 48"/>
            <p:cNvSpPr>
              <a:spLocks noChangeArrowheads="1"/>
            </p:cNvSpPr>
            <p:nvPr/>
          </p:nvSpPr>
          <p:spPr bwMode="auto">
            <a:xfrm>
              <a:off x="788" y="2803"/>
              <a:ext cx="86" cy="81"/>
            </a:xfrm>
            <a:prstGeom prst="rect">
              <a:avLst/>
            </a:prstGeom>
            <a:solidFill>
              <a:srgbClr val="00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701" name="Rectangle 49"/>
            <p:cNvSpPr>
              <a:spLocks noChangeArrowheads="1"/>
            </p:cNvSpPr>
            <p:nvPr/>
          </p:nvSpPr>
          <p:spPr bwMode="auto">
            <a:xfrm>
              <a:off x="886" y="2635"/>
              <a:ext cx="86" cy="249"/>
            </a:xfrm>
            <a:prstGeom prst="rect">
              <a:avLst/>
            </a:prstGeom>
            <a:solidFill>
              <a:srgbClr val="00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702" name="Rectangle 50"/>
            <p:cNvSpPr>
              <a:spLocks noChangeArrowheads="1"/>
            </p:cNvSpPr>
            <p:nvPr/>
          </p:nvSpPr>
          <p:spPr bwMode="auto">
            <a:xfrm>
              <a:off x="982" y="2440"/>
              <a:ext cx="96" cy="444"/>
            </a:xfrm>
            <a:prstGeom prst="rect">
              <a:avLst/>
            </a:prstGeom>
            <a:solidFill>
              <a:srgbClr val="00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703" name="Rectangle 51"/>
            <p:cNvSpPr>
              <a:spLocks noChangeArrowheads="1"/>
            </p:cNvSpPr>
            <p:nvPr/>
          </p:nvSpPr>
          <p:spPr bwMode="auto">
            <a:xfrm>
              <a:off x="1079" y="2245"/>
              <a:ext cx="103" cy="639"/>
            </a:xfrm>
            <a:prstGeom prst="rect">
              <a:avLst/>
            </a:prstGeom>
            <a:solidFill>
              <a:srgbClr val="00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704" name="Rectangle 52"/>
            <p:cNvSpPr>
              <a:spLocks noChangeArrowheads="1"/>
            </p:cNvSpPr>
            <p:nvPr/>
          </p:nvSpPr>
          <p:spPr bwMode="auto">
            <a:xfrm>
              <a:off x="1175" y="2156"/>
              <a:ext cx="89" cy="728"/>
            </a:xfrm>
            <a:prstGeom prst="rect">
              <a:avLst/>
            </a:prstGeom>
            <a:solidFill>
              <a:srgbClr val="00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705" name="Rectangle 53"/>
            <p:cNvSpPr>
              <a:spLocks noChangeArrowheads="1"/>
            </p:cNvSpPr>
            <p:nvPr/>
          </p:nvSpPr>
          <p:spPr bwMode="auto">
            <a:xfrm>
              <a:off x="1272" y="2236"/>
              <a:ext cx="92" cy="648"/>
            </a:xfrm>
            <a:prstGeom prst="rect">
              <a:avLst/>
            </a:prstGeom>
            <a:solidFill>
              <a:srgbClr val="00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706" name="Rectangle 54"/>
            <p:cNvSpPr>
              <a:spLocks noChangeArrowheads="1"/>
            </p:cNvSpPr>
            <p:nvPr/>
          </p:nvSpPr>
          <p:spPr bwMode="auto">
            <a:xfrm>
              <a:off x="1369" y="2378"/>
              <a:ext cx="84" cy="506"/>
            </a:xfrm>
            <a:prstGeom prst="rect">
              <a:avLst/>
            </a:prstGeom>
            <a:solidFill>
              <a:srgbClr val="00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707" name="Rectangle 55"/>
            <p:cNvSpPr>
              <a:spLocks noChangeArrowheads="1"/>
            </p:cNvSpPr>
            <p:nvPr/>
          </p:nvSpPr>
          <p:spPr bwMode="auto">
            <a:xfrm>
              <a:off x="1458" y="2528"/>
              <a:ext cx="87" cy="356"/>
            </a:xfrm>
            <a:prstGeom prst="rect">
              <a:avLst/>
            </a:prstGeom>
            <a:solidFill>
              <a:srgbClr val="00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708" name="Rectangle 56"/>
            <p:cNvSpPr>
              <a:spLocks noChangeArrowheads="1"/>
            </p:cNvSpPr>
            <p:nvPr/>
          </p:nvSpPr>
          <p:spPr bwMode="auto">
            <a:xfrm>
              <a:off x="1556" y="2786"/>
              <a:ext cx="87" cy="98"/>
            </a:xfrm>
            <a:prstGeom prst="rect">
              <a:avLst/>
            </a:prstGeom>
            <a:solidFill>
              <a:srgbClr val="00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709" name="Rectangle 57"/>
            <p:cNvSpPr>
              <a:spLocks noChangeArrowheads="1"/>
            </p:cNvSpPr>
            <p:nvPr/>
          </p:nvSpPr>
          <p:spPr bwMode="auto">
            <a:xfrm>
              <a:off x="1653" y="2839"/>
              <a:ext cx="95" cy="45"/>
            </a:xfrm>
            <a:prstGeom prst="rect">
              <a:avLst/>
            </a:prstGeom>
            <a:solidFill>
              <a:srgbClr val="00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</p:grpSp>
      <p:grpSp>
        <p:nvGrpSpPr>
          <p:cNvPr id="26669" name="Group 58"/>
          <p:cNvGrpSpPr>
            <a:grpSpLocks/>
          </p:cNvGrpSpPr>
          <p:nvPr/>
        </p:nvGrpSpPr>
        <p:grpSpPr bwMode="auto">
          <a:xfrm>
            <a:off x="3721100" y="3467100"/>
            <a:ext cx="1689100" cy="1168400"/>
            <a:chOff x="2344" y="2144"/>
            <a:chExt cx="1064" cy="736"/>
          </a:xfrm>
        </p:grpSpPr>
        <p:sp>
          <p:nvSpPr>
            <p:cNvPr id="26688" name="Rectangle 59"/>
            <p:cNvSpPr>
              <a:spLocks noChangeArrowheads="1"/>
            </p:cNvSpPr>
            <p:nvPr/>
          </p:nvSpPr>
          <p:spPr bwMode="auto">
            <a:xfrm>
              <a:off x="2344" y="2827"/>
              <a:ext cx="98" cy="5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689" name="Rectangle 60"/>
            <p:cNvSpPr>
              <a:spLocks noChangeArrowheads="1"/>
            </p:cNvSpPr>
            <p:nvPr/>
          </p:nvSpPr>
          <p:spPr bwMode="auto">
            <a:xfrm>
              <a:off x="2440" y="2791"/>
              <a:ext cx="94" cy="89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690" name="Rectangle 61"/>
            <p:cNvSpPr>
              <a:spLocks noChangeArrowheads="1"/>
            </p:cNvSpPr>
            <p:nvPr/>
          </p:nvSpPr>
          <p:spPr bwMode="auto">
            <a:xfrm>
              <a:off x="2538" y="2623"/>
              <a:ext cx="94" cy="25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691" name="Rectangle 62"/>
            <p:cNvSpPr>
              <a:spLocks noChangeArrowheads="1"/>
            </p:cNvSpPr>
            <p:nvPr/>
          </p:nvSpPr>
          <p:spPr bwMode="auto">
            <a:xfrm>
              <a:off x="2634" y="2428"/>
              <a:ext cx="104" cy="452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692" name="Rectangle 63"/>
            <p:cNvSpPr>
              <a:spLocks noChangeArrowheads="1"/>
            </p:cNvSpPr>
            <p:nvPr/>
          </p:nvSpPr>
          <p:spPr bwMode="auto">
            <a:xfrm>
              <a:off x="2731" y="2233"/>
              <a:ext cx="111" cy="64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693" name="Rectangle 64"/>
            <p:cNvSpPr>
              <a:spLocks noChangeArrowheads="1"/>
            </p:cNvSpPr>
            <p:nvPr/>
          </p:nvSpPr>
          <p:spPr bwMode="auto">
            <a:xfrm>
              <a:off x="2827" y="2144"/>
              <a:ext cx="97" cy="73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694" name="Rectangle 65"/>
            <p:cNvSpPr>
              <a:spLocks noChangeArrowheads="1"/>
            </p:cNvSpPr>
            <p:nvPr/>
          </p:nvSpPr>
          <p:spPr bwMode="auto">
            <a:xfrm>
              <a:off x="2924" y="2224"/>
              <a:ext cx="100" cy="65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695" name="Rectangle 66"/>
            <p:cNvSpPr>
              <a:spLocks noChangeArrowheads="1"/>
            </p:cNvSpPr>
            <p:nvPr/>
          </p:nvSpPr>
          <p:spPr bwMode="auto">
            <a:xfrm>
              <a:off x="3021" y="2366"/>
              <a:ext cx="92" cy="514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696" name="Rectangle 67"/>
            <p:cNvSpPr>
              <a:spLocks noChangeArrowheads="1"/>
            </p:cNvSpPr>
            <p:nvPr/>
          </p:nvSpPr>
          <p:spPr bwMode="auto">
            <a:xfrm>
              <a:off x="3110" y="2516"/>
              <a:ext cx="95" cy="364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697" name="Rectangle 68"/>
            <p:cNvSpPr>
              <a:spLocks noChangeArrowheads="1"/>
            </p:cNvSpPr>
            <p:nvPr/>
          </p:nvSpPr>
          <p:spPr bwMode="auto">
            <a:xfrm>
              <a:off x="3208" y="2774"/>
              <a:ext cx="95" cy="10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6698" name="Rectangle 69"/>
            <p:cNvSpPr>
              <a:spLocks noChangeArrowheads="1"/>
            </p:cNvSpPr>
            <p:nvPr/>
          </p:nvSpPr>
          <p:spPr bwMode="auto">
            <a:xfrm>
              <a:off x="3305" y="2827"/>
              <a:ext cx="103" cy="5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</p:grpSp>
      <p:sp>
        <p:nvSpPr>
          <p:cNvPr id="26670" name="Rectangle 70"/>
          <p:cNvSpPr>
            <a:spLocks noChangeArrowheads="1"/>
          </p:cNvSpPr>
          <p:nvPr/>
        </p:nvSpPr>
        <p:spPr bwMode="auto">
          <a:xfrm>
            <a:off x="6329363" y="2673350"/>
            <a:ext cx="153987" cy="381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71" name="Rectangle 71"/>
          <p:cNvSpPr>
            <a:spLocks noChangeArrowheads="1"/>
          </p:cNvSpPr>
          <p:nvPr/>
        </p:nvSpPr>
        <p:spPr bwMode="auto">
          <a:xfrm>
            <a:off x="6654800" y="2470150"/>
            <a:ext cx="146050" cy="2413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72" name="Rectangle 72"/>
          <p:cNvSpPr>
            <a:spLocks noChangeArrowheads="1"/>
          </p:cNvSpPr>
          <p:nvPr/>
        </p:nvSpPr>
        <p:spPr bwMode="auto">
          <a:xfrm>
            <a:off x="6818313" y="2190750"/>
            <a:ext cx="147637" cy="5207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73" name="Rectangle 73"/>
          <p:cNvSpPr>
            <a:spLocks noChangeArrowheads="1"/>
          </p:cNvSpPr>
          <p:nvPr/>
        </p:nvSpPr>
        <p:spPr bwMode="auto">
          <a:xfrm>
            <a:off x="6980238" y="1657350"/>
            <a:ext cx="150812" cy="10541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74" name="Rectangle 74"/>
          <p:cNvSpPr>
            <a:spLocks noChangeArrowheads="1"/>
          </p:cNvSpPr>
          <p:nvPr/>
        </p:nvSpPr>
        <p:spPr bwMode="auto">
          <a:xfrm>
            <a:off x="7143750" y="1809750"/>
            <a:ext cx="150813" cy="9017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75" name="Rectangle 75"/>
          <p:cNvSpPr>
            <a:spLocks noChangeArrowheads="1"/>
          </p:cNvSpPr>
          <p:nvPr/>
        </p:nvSpPr>
        <p:spPr bwMode="auto">
          <a:xfrm>
            <a:off x="7307263" y="1733550"/>
            <a:ext cx="153987" cy="9779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76" name="Rectangle 76"/>
          <p:cNvSpPr>
            <a:spLocks noChangeArrowheads="1"/>
          </p:cNvSpPr>
          <p:nvPr/>
        </p:nvSpPr>
        <p:spPr bwMode="auto">
          <a:xfrm>
            <a:off x="7469188" y="1987550"/>
            <a:ext cx="157162" cy="7239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77" name="Rectangle 77"/>
          <p:cNvSpPr>
            <a:spLocks noChangeArrowheads="1"/>
          </p:cNvSpPr>
          <p:nvPr/>
        </p:nvSpPr>
        <p:spPr bwMode="auto">
          <a:xfrm>
            <a:off x="7632700" y="2457450"/>
            <a:ext cx="146050" cy="2540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78" name="Rectangle 78"/>
          <p:cNvSpPr>
            <a:spLocks noChangeArrowheads="1"/>
          </p:cNvSpPr>
          <p:nvPr/>
        </p:nvSpPr>
        <p:spPr bwMode="auto">
          <a:xfrm>
            <a:off x="7796213" y="2635250"/>
            <a:ext cx="160337" cy="762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79" name="Rectangle 79"/>
          <p:cNvSpPr>
            <a:spLocks noChangeArrowheads="1"/>
          </p:cNvSpPr>
          <p:nvPr/>
        </p:nvSpPr>
        <p:spPr bwMode="auto">
          <a:xfrm>
            <a:off x="1435100" y="2622550"/>
            <a:ext cx="158750" cy="1143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80" name="Rectangle 80"/>
          <p:cNvSpPr>
            <a:spLocks noChangeArrowheads="1"/>
          </p:cNvSpPr>
          <p:nvPr/>
        </p:nvSpPr>
        <p:spPr bwMode="auto">
          <a:xfrm>
            <a:off x="1598613" y="2673350"/>
            <a:ext cx="147637" cy="635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81" name="Rectangle 81"/>
          <p:cNvSpPr>
            <a:spLocks noChangeArrowheads="1"/>
          </p:cNvSpPr>
          <p:nvPr/>
        </p:nvSpPr>
        <p:spPr bwMode="auto">
          <a:xfrm>
            <a:off x="1760538" y="2457450"/>
            <a:ext cx="150812" cy="2794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82" name="Rectangle 82"/>
          <p:cNvSpPr>
            <a:spLocks noChangeArrowheads="1"/>
          </p:cNvSpPr>
          <p:nvPr/>
        </p:nvSpPr>
        <p:spPr bwMode="auto">
          <a:xfrm>
            <a:off x="1924050" y="2584450"/>
            <a:ext cx="152400" cy="1524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83" name="Rectangle 83"/>
          <p:cNvSpPr>
            <a:spLocks noChangeArrowheads="1"/>
          </p:cNvSpPr>
          <p:nvPr/>
        </p:nvSpPr>
        <p:spPr bwMode="auto">
          <a:xfrm>
            <a:off x="2087563" y="2686050"/>
            <a:ext cx="153987" cy="508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84" name="Rectangle 84"/>
          <p:cNvSpPr>
            <a:spLocks noChangeArrowheads="1"/>
          </p:cNvSpPr>
          <p:nvPr/>
        </p:nvSpPr>
        <p:spPr bwMode="auto">
          <a:xfrm>
            <a:off x="2249488" y="2597150"/>
            <a:ext cx="144462" cy="1397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85" name="Rectangle 85"/>
          <p:cNvSpPr>
            <a:spLocks noChangeArrowheads="1"/>
          </p:cNvSpPr>
          <p:nvPr/>
        </p:nvSpPr>
        <p:spPr bwMode="auto">
          <a:xfrm>
            <a:off x="2576513" y="2647950"/>
            <a:ext cx="147637" cy="88900"/>
          </a:xfrm>
          <a:prstGeom prst="rect">
            <a:avLst/>
          </a:prstGeom>
          <a:solidFill>
            <a:srgbClr val="00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26686" name="Text Box 86"/>
          <p:cNvSpPr txBox="1">
            <a:spLocks noChangeArrowheads="1"/>
          </p:cNvSpPr>
          <p:nvPr/>
        </p:nvSpPr>
        <p:spPr bwMode="auto">
          <a:xfrm>
            <a:off x="1258888" y="1557338"/>
            <a:ext cx="10763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="1">
                <a:latin typeface="Constantia" panose="02030602050306030303" pitchFamily="18" charset="0"/>
              </a:rPr>
              <a:t>Sample 1</a:t>
            </a:r>
          </a:p>
        </p:txBody>
      </p:sp>
      <p:sp>
        <p:nvSpPr>
          <p:cNvPr id="26687" name="Text Box 87"/>
          <p:cNvSpPr txBox="1">
            <a:spLocks noChangeArrowheads="1"/>
          </p:cNvSpPr>
          <p:nvPr/>
        </p:nvSpPr>
        <p:spPr bwMode="auto">
          <a:xfrm>
            <a:off x="4067175" y="1557338"/>
            <a:ext cx="172878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="1">
                <a:latin typeface="Constantia" panose="02030602050306030303" pitchFamily="18" charset="0"/>
              </a:rPr>
              <a:t>Sample 2…etc</a:t>
            </a:r>
          </a:p>
        </p:txBody>
      </p:sp>
    </p:spTree>
    <p:extLst>
      <p:ext uri="{BB962C8B-B14F-4D97-AF65-F5344CB8AC3E}">
        <p14:creationId xmlns:p14="http://schemas.microsoft.com/office/powerpoint/2010/main" val="18284465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1866900" y="1555750"/>
            <a:ext cx="5410200" cy="3124200"/>
            <a:chOff x="507" y="1450"/>
            <a:chExt cx="2154" cy="1478"/>
          </a:xfrm>
        </p:grpSpPr>
        <p:sp>
          <p:nvSpPr>
            <p:cNvPr id="27673" name="Freeform 3"/>
            <p:cNvSpPr>
              <a:spLocks/>
            </p:cNvSpPr>
            <p:nvPr/>
          </p:nvSpPr>
          <p:spPr bwMode="auto">
            <a:xfrm>
              <a:off x="507" y="1450"/>
              <a:ext cx="1077" cy="1478"/>
            </a:xfrm>
            <a:custGeom>
              <a:avLst/>
              <a:gdLst>
                <a:gd name="T0" fmla="*/ 0 w 1077"/>
                <a:gd name="T1" fmla="*/ 1478 h 1478"/>
                <a:gd name="T2" fmla="*/ 80 w 1077"/>
                <a:gd name="T3" fmla="*/ 1462 h 1478"/>
                <a:gd name="T4" fmla="*/ 180 w 1077"/>
                <a:gd name="T5" fmla="*/ 1400 h 1478"/>
                <a:gd name="T6" fmla="*/ 330 w 1077"/>
                <a:gd name="T7" fmla="*/ 1232 h 1478"/>
                <a:gd name="T8" fmla="*/ 492 w 1077"/>
                <a:gd name="T9" fmla="*/ 956 h 1478"/>
                <a:gd name="T10" fmla="*/ 704 w 1077"/>
                <a:gd name="T11" fmla="*/ 438 h 1478"/>
                <a:gd name="T12" fmla="*/ 804 w 1077"/>
                <a:gd name="T13" fmla="*/ 238 h 1478"/>
                <a:gd name="T14" fmla="*/ 909 w 1077"/>
                <a:gd name="T15" fmla="*/ 98 h 1478"/>
                <a:gd name="T16" fmla="*/ 975 w 1077"/>
                <a:gd name="T17" fmla="*/ 35 h 1478"/>
                <a:gd name="T18" fmla="*/ 1032 w 1077"/>
                <a:gd name="T19" fmla="*/ 5 h 1478"/>
                <a:gd name="T20" fmla="*/ 1077 w 1077"/>
                <a:gd name="T21" fmla="*/ 2 h 147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077"/>
                <a:gd name="T34" fmla="*/ 0 h 1478"/>
                <a:gd name="T35" fmla="*/ 1077 w 1077"/>
                <a:gd name="T36" fmla="*/ 1478 h 147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077" h="1478">
                  <a:moveTo>
                    <a:pt x="0" y="1478"/>
                  </a:moveTo>
                  <a:cubicBezTo>
                    <a:pt x="13" y="1475"/>
                    <a:pt x="50" y="1475"/>
                    <a:pt x="80" y="1462"/>
                  </a:cubicBezTo>
                  <a:cubicBezTo>
                    <a:pt x="110" y="1449"/>
                    <a:pt x="138" y="1438"/>
                    <a:pt x="180" y="1400"/>
                  </a:cubicBezTo>
                  <a:cubicBezTo>
                    <a:pt x="222" y="1362"/>
                    <a:pt x="278" y="1306"/>
                    <a:pt x="330" y="1232"/>
                  </a:cubicBezTo>
                  <a:cubicBezTo>
                    <a:pt x="382" y="1158"/>
                    <a:pt x="430" y="1088"/>
                    <a:pt x="492" y="956"/>
                  </a:cubicBezTo>
                  <a:cubicBezTo>
                    <a:pt x="554" y="824"/>
                    <a:pt x="652" y="558"/>
                    <a:pt x="704" y="438"/>
                  </a:cubicBezTo>
                  <a:cubicBezTo>
                    <a:pt x="756" y="318"/>
                    <a:pt x="770" y="295"/>
                    <a:pt x="804" y="238"/>
                  </a:cubicBezTo>
                  <a:cubicBezTo>
                    <a:pt x="838" y="181"/>
                    <a:pt x="881" y="132"/>
                    <a:pt x="909" y="98"/>
                  </a:cubicBezTo>
                  <a:cubicBezTo>
                    <a:pt x="937" y="64"/>
                    <a:pt x="955" y="50"/>
                    <a:pt x="975" y="35"/>
                  </a:cubicBezTo>
                  <a:cubicBezTo>
                    <a:pt x="995" y="20"/>
                    <a:pt x="1015" y="10"/>
                    <a:pt x="1032" y="5"/>
                  </a:cubicBezTo>
                  <a:cubicBezTo>
                    <a:pt x="1049" y="0"/>
                    <a:pt x="1068" y="3"/>
                    <a:pt x="1077" y="2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674" name="Freeform 4"/>
            <p:cNvSpPr>
              <a:spLocks/>
            </p:cNvSpPr>
            <p:nvPr/>
          </p:nvSpPr>
          <p:spPr bwMode="auto">
            <a:xfrm flipH="1">
              <a:off x="1584" y="1450"/>
              <a:ext cx="1077" cy="1478"/>
            </a:xfrm>
            <a:custGeom>
              <a:avLst/>
              <a:gdLst>
                <a:gd name="T0" fmla="*/ 0 w 1077"/>
                <a:gd name="T1" fmla="*/ 1478 h 1478"/>
                <a:gd name="T2" fmla="*/ 80 w 1077"/>
                <a:gd name="T3" fmla="*/ 1462 h 1478"/>
                <a:gd name="T4" fmla="*/ 180 w 1077"/>
                <a:gd name="T5" fmla="*/ 1400 h 1478"/>
                <a:gd name="T6" fmla="*/ 330 w 1077"/>
                <a:gd name="T7" fmla="*/ 1232 h 1478"/>
                <a:gd name="T8" fmla="*/ 492 w 1077"/>
                <a:gd name="T9" fmla="*/ 956 h 1478"/>
                <a:gd name="T10" fmla="*/ 704 w 1077"/>
                <a:gd name="T11" fmla="*/ 438 h 1478"/>
                <a:gd name="T12" fmla="*/ 804 w 1077"/>
                <a:gd name="T13" fmla="*/ 238 h 1478"/>
                <a:gd name="T14" fmla="*/ 909 w 1077"/>
                <a:gd name="T15" fmla="*/ 98 h 1478"/>
                <a:gd name="T16" fmla="*/ 975 w 1077"/>
                <a:gd name="T17" fmla="*/ 35 h 1478"/>
                <a:gd name="T18" fmla="*/ 1032 w 1077"/>
                <a:gd name="T19" fmla="*/ 5 h 1478"/>
                <a:gd name="T20" fmla="*/ 1077 w 1077"/>
                <a:gd name="T21" fmla="*/ 2 h 147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077"/>
                <a:gd name="T34" fmla="*/ 0 h 1478"/>
                <a:gd name="T35" fmla="*/ 1077 w 1077"/>
                <a:gd name="T36" fmla="*/ 1478 h 147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077" h="1478">
                  <a:moveTo>
                    <a:pt x="0" y="1478"/>
                  </a:moveTo>
                  <a:cubicBezTo>
                    <a:pt x="13" y="1475"/>
                    <a:pt x="50" y="1475"/>
                    <a:pt x="80" y="1462"/>
                  </a:cubicBezTo>
                  <a:cubicBezTo>
                    <a:pt x="110" y="1449"/>
                    <a:pt x="138" y="1438"/>
                    <a:pt x="180" y="1400"/>
                  </a:cubicBezTo>
                  <a:cubicBezTo>
                    <a:pt x="222" y="1362"/>
                    <a:pt x="278" y="1306"/>
                    <a:pt x="330" y="1232"/>
                  </a:cubicBezTo>
                  <a:cubicBezTo>
                    <a:pt x="382" y="1158"/>
                    <a:pt x="430" y="1088"/>
                    <a:pt x="492" y="956"/>
                  </a:cubicBezTo>
                  <a:cubicBezTo>
                    <a:pt x="554" y="824"/>
                    <a:pt x="652" y="558"/>
                    <a:pt x="704" y="438"/>
                  </a:cubicBezTo>
                  <a:cubicBezTo>
                    <a:pt x="756" y="318"/>
                    <a:pt x="770" y="295"/>
                    <a:pt x="804" y="238"/>
                  </a:cubicBezTo>
                  <a:cubicBezTo>
                    <a:pt x="838" y="181"/>
                    <a:pt x="881" y="132"/>
                    <a:pt x="909" y="98"/>
                  </a:cubicBezTo>
                  <a:cubicBezTo>
                    <a:pt x="937" y="64"/>
                    <a:pt x="955" y="50"/>
                    <a:pt x="975" y="35"/>
                  </a:cubicBezTo>
                  <a:cubicBezTo>
                    <a:pt x="995" y="20"/>
                    <a:pt x="1015" y="10"/>
                    <a:pt x="1032" y="5"/>
                  </a:cubicBezTo>
                  <a:cubicBezTo>
                    <a:pt x="1049" y="0"/>
                    <a:pt x="1068" y="3"/>
                    <a:pt x="1077" y="2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651" name="Rectangle 5"/>
          <p:cNvSpPr>
            <a:spLocks noChangeArrowheads="1"/>
          </p:cNvSpPr>
          <p:nvPr/>
        </p:nvSpPr>
        <p:spPr bwMode="auto">
          <a:xfrm>
            <a:off x="1763713" y="549275"/>
            <a:ext cx="5743575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Ctr="1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75000"/>
              </a:lnSpc>
              <a:spcBef>
                <a:spcPct val="0"/>
              </a:spcBef>
              <a:spcAft>
                <a:spcPct val="10000"/>
              </a:spcAft>
              <a:buClrTx/>
              <a:buSzTx/>
              <a:buFontTx/>
              <a:buNone/>
            </a:pPr>
            <a:r>
              <a:rPr lang="en-US" altLang="en-US" sz="4000">
                <a:solidFill>
                  <a:srgbClr val="D2533C"/>
                </a:solidFill>
                <a:latin typeface="Calibri" panose="020F0502020204030204" pitchFamily="34" charset="0"/>
              </a:rPr>
              <a:t>Process Control Charting</a:t>
            </a:r>
          </a:p>
        </p:txBody>
      </p:sp>
      <p:sp>
        <p:nvSpPr>
          <p:cNvPr id="27652" name="Line 6"/>
          <p:cNvSpPr>
            <a:spLocks noChangeShapeType="1"/>
          </p:cNvSpPr>
          <p:nvPr/>
        </p:nvSpPr>
        <p:spPr bwMode="auto">
          <a:xfrm>
            <a:off x="1066800" y="4679950"/>
            <a:ext cx="7345363" cy="0"/>
          </a:xfrm>
          <a:prstGeom prst="line">
            <a:avLst/>
          </a:prstGeom>
          <a:noFill/>
          <a:ln w="762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Line 7"/>
          <p:cNvSpPr>
            <a:spLocks noChangeShapeType="1"/>
          </p:cNvSpPr>
          <p:nvPr/>
        </p:nvSpPr>
        <p:spPr bwMode="auto">
          <a:xfrm flipV="1">
            <a:off x="1077913" y="1936750"/>
            <a:ext cx="0" cy="2741613"/>
          </a:xfrm>
          <a:prstGeom prst="line">
            <a:avLst/>
          </a:prstGeom>
          <a:noFill/>
          <a:ln w="762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4" name="Rectangle 8"/>
          <p:cNvSpPr>
            <a:spLocks noChangeArrowheads="1"/>
          </p:cNvSpPr>
          <p:nvPr/>
        </p:nvSpPr>
        <p:spPr bwMode="auto">
          <a:xfrm>
            <a:off x="1214438" y="4654550"/>
            <a:ext cx="7377112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17907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tabLst>
                <a:tab pos="16256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17907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tabLst>
                <a:tab pos="16256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17907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tabLst>
                <a:tab pos="162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17907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1625600" algn="l"/>
              </a:tabLs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17907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>
                <a:tab pos="1625600" algn="l"/>
              </a:tabLst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17907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>
                <a:tab pos="1625600" algn="l"/>
              </a:tabLst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17907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>
                <a:tab pos="1625600" algn="l"/>
              </a:tabLst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17907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>
                <a:tab pos="1625600" algn="l"/>
              </a:tabLst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17907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>
                <a:tab pos="1625600" algn="l"/>
              </a:tabLst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1">
                <a:latin typeface="Constantia" panose="02030602050306030303" pitchFamily="18" charset="0"/>
              </a:rPr>
              <a:t>     200		                     206		      212</a:t>
            </a:r>
          </a:p>
        </p:txBody>
      </p:sp>
      <p:sp>
        <p:nvSpPr>
          <p:cNvPr id="27655" name="Rectangle 9"/>
          <p:cNvSpPr>
            <a:spLocks noChangeArrowheads="1"/>
          </p:cNvSpPr>
          <p:nvPr/>
        </p:nvSpPr>
        <p:spPr bwMode="auto">
          <a:xfrm>
            <a:off x="1087438" y="4948238"/>
            <a:ext cx="7373937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Constantia" panose="02030602050306030303" pitchFamily="18" charset="0"/>
              </a:rPr>
              <a:t>Weight of Rice in Box (grm</a:t>
            </a:r>
            <a:r>
              <a:rPr lang="en-US" altLang="en-US" sz="1800" b="1">
                <a:latin typeface="Constantia" panose="02030602050306030303" pitchFamily="18" charset="0"/>
              </a:rPr>
              <a:t>s)</a:t>
            </a:r>
          </a:p>
        </p:txBody>
      </p:sp>
      <p:sp>
        <p:nvSpPr>
          <p:cNvPr id="27656" name="Rectangle 10"/>
          <p:cNvSpPr>
            <a:spLocks noChangeArrowheads="1"/>
          </p:cNvSpPr>
          <p:nvPr/>
        </p:nvSpPr>
        <p:spPr bwMode="auto">
          <a:xfrm rot="-5400000">
            <a:off x="200819" y="3077369"/>
            <a:ext cx="1336675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1">
                <a:latin typeface="Constantia" panose="02030602050306030303" pitchFamily="18" charset="0"/>
              </a:rPr>
              <a:t>Frequency</a:t>
            </a:r>
          </a:p>
        </p:txBody>
      </p:sp>
      <p:sp>
        <p:nvSpPr>
          <p:cNvPr id="27657" name="Line 11"/>
          <p:cNvSpPr>
            <a:spLocks noChangeShapeType="1"/>
          </p:cNvSpPr>
          <p:nvPr/>
        </p:nvSpPr>
        <p:spPr bwMode="auto">
          <a:xfrm>
            <a:off x="1968500" y="1397000"/>
            <a:ext cx="0" cy="32258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8" name="Line 12"/>
          <p:cNvSpPr>
            <a:spLocks noChangeShapeType="1"/>
          </p:cNvSpPr>
          <p:nvPr/>
        </p:nvSpPr>
        <p:spPr bwMode="auto">
          <a:xfrm>
            <a:off x="2857500" y="1625600"/>
            <a:ext cx="0" cy="29718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9" name="Line 13"/>
          <p:cNvSpPr>
            <a:spLocks noChangeShapeType="1"/>
          </p:cNvSpPr>
          <p:nvPr/>
        </p:nvSpPr>
        <p:spPr bwMode="auto">
          <a:xfrm>
            <a:off x="3746500" y="1943100"/>
            <a:ext cx="0" cy="26670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0" name="Line 14"/>
          <p:cNvSpPr>
            <a:spLocks noChangeShapeType="1"/>
          </p:cNvSpPr>
          <p:nvPr/>
        </p:nvSpPr>
        <p:spPr bwMode="auto">
          <a:xfrm>
            <a:off x="4635500" y="1371600"/>
            <a:ext cx="0" cy="32512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1" name="Line 15"/>
          <p:cNvSpPr>
            <a:spLocks noChangeShapeType="1"/>
          </p:cNvSpPr>
          <p:nvPr/>
        </p:nvSpPr>
        <p:spPr bwMode="auto">
          <a:xfrm>
            <a:off x="5524500" y="1955800"/>
            <a:ext cx="0" cy="26670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2" name="Line 16"/>
          <p:cNvSpPr>
            <a:spLocks noChangeShapeType="1"/>
          </p:cNvSpPr>
          <p:nvPr/>
        </p:nvSpPr>
        <p:spPr bwMode="auto">
          <a:xfrm>
            <a:off x="6413500" y="1638300"/>
            <a:ext cx="0" cy="29972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3" name="Rectangle 17"/>
          <p:cNvSpPr>
            <a:spLocks noChangeArrowheads="1"/>
          </p:cNvSpPr>
          <p:nvPr/>
        </p:nvSpPr>
        <p:spPr bwMode="auto">
          <a:xfrm>
            <a:off x="714375" y="5286375"/>
            <a:ext cx="7715250" cy="138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buClrTx/>
              <a:buSzTx/>
              <a:buFontTx/>
              <a:buNone/>
            </a:pPr>
            <a:r>
              <a:rPr lang="en-US" altLang="en-US" sz="2000" b="1">
                <a:latin typeface="Constantia" panose="02030602050306030303" pitchFamily="18" charset="0"/>
              </a:rPr>
              <a:t>The </a:t>
            </a:r>
            <a:r>
              <a:rPr lang="ja-JP" altLang="en-US" sz="2000" b="1">
                <a:latin typeface="Constantia" panose="02030602050306030303" pitchFamily="18" charset="0"/>
              </a:rPr>
              <a:t>“</a:t>
            </a:r>
            <a:r>
              <a:rPr lang="en-US" altLang="ja-JP" sz="2000" b="1">
                <a:latin typeface="Constantia" panose="02030602050306030303" pitchFamily="18" charset="0"/>
              </a:rPr>
              <a:t>standard deviation</a:t>
            </a:r>
            <a:r>
              <a:rPr lang="ja-JP" altLang="en-US" sz="2000" b="1">
                <a:latin typeface="Constantia" panose="02030602050306030303" pitchFamily="18" charset="0"/>
              </a:rPr>
              <a:t>”</a:t>
            </a:r>
            <a:r>
              <a:rPr lang="en-US" altLang="ja-JP" sz="2000" b="1">
                <a:latin typeface="Constantia" panose="02030602050306030303" pitchFamily="18" charset="0"/>
              </a:rPr>
              <a:t> is a measure of the </a:t>
            </a:r>
            <a:r>
              <a:rPr lang="ja-JP" altLang="en-US" sz="2000" b="1">
                <a:latin typeface="Constantia" panose="02030602050306030303" pitchFamily="18" charset="0"/>
              </a:rPr>
              <a:t>“</a:t>
            </a:r>
            <a:r>
              <a:rPr lang="en-US" altLang="ja-JP" sz="2000" b="1">
                <a:latin typeface="Constantia" panose="02030602050306030303" pitchFamily="18" charset="0"/>
              </a:rPr>
              <a:t>Spread</a:t>
            </a:r>
            <a:r>
              <a:rPr lang="ja-JP" altLang="en-US" sz="2000" b="1">
                <a:latin typeface="Constantia" panose="02030602050306030303" pitchFamily="18" charset="0"/>
              </a:rPr>
              <a:t>”</a:t>
            </a:r>
            <a:r>
              <a:rPr lang="en-US" altLang="ja-JP" sz="2000" b="1">
                <a:latin typeface="Constantia" panose="02030602050306030303" pitchFamily="18" charset="0"/>
              </a:rPr>
              <a:t> or </a:t>
            </a:r>
            <a:r>
              <a:rPr lang="en-GB" altLang="en-US" sz="2000" b="1">
                <a:latin typeface="Constantia" panose="02030602050306030303" pitchFamily="18" charset="0"/>
              </a:rPr>
              <a:t>“</a:t>
            </a:r>
            <a:r>
              <a:rPr lang="en-US" altLang="ja-JP" sz="2000" b="1">
                <a:latin typeface="Constantia" panose="02030602050306030303" pitchFamily="18" charset="0"/>
              </a:rPr>
              <a:t>Variation</a:t>
            </a:r>
            <a:r>
              <a:rPr lang="ja-JP" altLang="en-US" sz="2000" b="1">
                <a:latin typeface="Constantia" panose="02030602050306030303" pitchFamily="18" charset="0"/>
              </a:rPr>
              <a:t>”</a:t>
            </a:r>
            <a:r>
              <a:rPr lang="en-US" altLang="ja-JP" sz="2000" b="1">
                <a:latin typeface="Constantia" panose="02030602050306030303" pitchFamily="18" charset="0"/>
              </a:rPr>
              <a:t> of a distribution</a:t>
            </a:r>
          </a:p>
          <a:p>
            <a:pPr algn="ctr">
              <a:buClrTx/>
              <a:buSzTx/>
              <a:buFontTx/>
              <a:buNone/>
            </a:pPr>
            <a:r>
              <a:rPr lang="en-US" altLang="en-US" sz="2000" b="1">
                <a:latin typeface="Constantia" panose="02030602050306030303" pitchFamily="18" charset="0"/>
              </a:rPr>
              <a:t>Normally process control limits are set at +/-3 standard deviations from the mean</a:t>
            </a:r>
          </a:p>
        </p:txBody>
      </p:sp>
      <p:sp>
        <p:nvSpPr>
          <p:cNvPr id="27664" name="Rectangle 18"/>
          <p:cNvSpPr>
            <a:spLocks noChangeArrowheads="1"/>
          </p:cNvSpPr>
          <p:nvPr/>
        </p:nvSpPr>
        <p:spPr bwMode="auto">
          <a:xfrm>
            <a:off x="3487738" y="3671888"/>
            <a:ext cx="1457325" cy="398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A standard</a:t>
            </a:r>
          </a:p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deviation</a:t>
            </a:r>
          </a:p>
        </p:txBody>
      </p:sp>
      <p:sp>
        <p:nvSpPr>
          <p:cNvPr id="27665" name="Line 19"/>
          <p:cNvSpPr>
            <a:spLocks noChangeShapeType="1"/>
          </p:cNvSpPr>
          <p:nvPr/>
        </p:nvSpPr>
        <p:spPr bwMode="auto">
          <a:xfrm>
            <a:off x="3752850" y="4146550"/>
            <a:ext cx="889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66" name="Rectangle 20"/>
          <p:cNvSpPr>
            <a:spLocks noChangeArrowheads="1"/>
          </p:cNvSpPr>
          <p:nvPr/>
        </p:nvSpPr>
        <p:spPr bwMode="auto">
          <a:xfrm>
            <a:off x="2903538" y="2097088"/>
            <a:ext cx="1457325" cy="398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-1 standard</a:t>
            </a:r>
          </a:p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deviation</a:t>
            </a:r>
          </a:p>
        </p:txBody>
      </p:sp>
      <p:sp>
        <p:nvSpPr>
          <p:cNvPr id="27667" name="Rectangle 21"/>
          <p:cNvSpPr>
            <a:spLocks noChangeArrowheads="1"/>
          </p:cNvSpPr>
          <p:nvPr/>
        </p:nvSpPr>
        <p:spPr bwMode="auto">
          <a:xfrm>
            <a:off x="2065338" y="1770063"/>
            <a:ext cx="1457325" cy="398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-2 standard</a:t>
            </a:r>
          </a:p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deviation</a:t>
            </a:r>
            <a:r>
              <a:rPr lang="en-GB" altLang="en-US" sz="1200" b="1">
                <a:latin typeface="Constantia" panose="02030602050306030303" pitchFamily="18" charset="0"/>
              </a:rPr>
              <a:t>s</a:t>
            </a:r>
            <a:endParaRPr lang="en-US" altLang="en-US" sz="1200" b="1">
              <a:latin typeface="Constantia" panose="02030602050306030303" pitchFamily="18" charset="0"/>
            </a:endParaRPr>
          </a:p>
        </p:txBody>
      </p:sp>
      <p:sp>
        <p:nvSpPr>
          <p:cNvPr id="27668" name="Rectangle 22"/>
          <p:cNvSpPr>
            <a:spLocks noChangeArrowheads="1"/>
          </p:cNvSpPr>
          <p:nvPr/>
        </p:nvSpPr>
        <p:spPr bwMode="auto">
          <a:xfrm>
            <a:off x="1290638" y="1490663"/>
            <a:ext cx="1457325" cy="398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-3 standard</a:t>
            </a:r>
          </a:p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deviation</a:t>
            </a:r>
            <a:r>
              <a:rPr lang="en-GB" altLang="en-US" sz="1200" b="1">
                <a:latin typeface="Constantia" panose="02030602050306030303" pitchFamily="18" charset="0"/>
              </a:rPr>
              <a:t>s</a:t>
            </a:r>
            <a:endParaRPr lang="en-US" altLang="en-US" sz="1200" b="1">
              <a:latin typeface="Constantia" panose="02030602050306030303" pitchFamily="18" charset="0"/>
            </a:endParaRPr>
          </a:p>
        </p:txBody>
      </p:sp>
      <p:sp>
        <p:nvSpPr>
          <p:cNvPr id="27669" name="Rectangle 23"/>
          <p:cNvSpPr>
            <a:spLocks noChangeArrowheads="1"/>
          </p:cNvSpPr>
          <p:nvPr/>
        </p:nvSpPr>
        <p:spPr bwMode="auto">
          <a:xfrm>
            <a:off x="4859338" y="2097088"/>
            <a:ext cx="1457325" cy="398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+1 standard</a:t>
            </a:r>
          </a:p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deviation</a:t>
            </a:r>
          </a:p>
        </p:txBody>
      </p:sp>
      <p:sp>
        <p:nvSpPr>
          <p:cNvPr id="27670" name="Rectangle 24"/>
          <p:cNvSpPr>
            <a:spLocks noChangeArrowheads="1"/>
          </p:cNvSpPr>
          <p:nvPr/>
        </p:nvSpPr>
        <p:spPr bwMode="auto">
          <a:xfrm>
            <a:off x="5710238" y="1770063"/>
            <a:ext cx="1457325" cy="398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+2 standard</a:t>
            </a:r>
          </a:p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deviation</a:t>
            </a:r>
            <a:r>
              <a:rPr lang="en-GB" altLang="en-US" sz="1200" b="1">
                <a:latin typeface="Constantia" panose="02030602050306030303" pitchFamily="18" charset="0"/>
              </a:rPr>
              <a:t>s</a:t>
            </a:r>
            <a:endParaRPr lang="en-US" altLang="en-US" sz="1200" b="1">
              <a:latin typeface="Constantia" panose="02030602050306030303" pitchFamily="18" charset="0"/>
            </a:endParaRPr>
          </a:p>
        </p:txBody>
      </p:sp>
      <p:sp>
        <p:nvSpPr>
          <p:cNvPr id="27671" name="Rectangle 25"/>
          <p:cNvSpPr>
            <a:spLocks noChangeArrowheads="1"/>
          </p:cNvSpPr>
          <p:nvPr/>
        </p:nvSpPr>
        <p:spPr bwMode="auto">
          <a:xfrm>
            <a:off x="6650038" y="1490663"/>
            <a:ext cx="1457325" cy="398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+3 standard</a:t>
            </a:r>
          </a:p>
          <a:p>
            <a:pPr algn="ctr">
              <a:lnSpc>
                <a:spcPct val="75000"/>
              </a:lnSpc>
              <a:buClrTx/>
              <a:buSzTx/>
              <a:buFontTx/>
              <a:buNone/>
            </a:pPr>
            <a:r>
              <a:rPr lang="en-US" altLang="en-US" sz="1200" b="1">
                <a:latin typeface="Constantia" panose="02030602050306030303" pitchFamily="18" charset="0"/>
              </a:rPr>
              <a:t>deviation</a:t>
            </a:r>
            <a:r>
              <a:rPr lang="en-GB" altLang="en-US" sz="1200" b="1">
                <a:latin typeface="Constantia" panose="02030602050306030303" pitchFamily="18" charset="0"/>
              </a:rPr>
              <a:t>s</a:t>
            </a:r>
            <a:endParaRPr lang="en-US" altLang="en-US" sz="1200" b="1">
              <a:latin typeface="Constantia" panose="02030602050306030303" pitchFamily="18" charset="0"/>
            </a:endParaRPr>
          </a:p>
        </p:txBody>
      </p:sp>
      <p:sp>
        <p:nvSpPr>
          <p:cNvPr id="27672" name="Line 26"/>
          <p:cNvSpPr>
            <a:spLocks noChangeShapeType="1"/>
          </p:cNvSpPr>
          <p:nvPr/>
        </p:nvSpPr>
        <p:spPr bwMode="auto">
          <a:xfrm>
            <a:off x="7239000" y="1708150"/>
            <a:ext cx="0" cy="2997200"/>
          </a:xfrm>
          <a:prstGeom prst="line">
            <a:avLst/>
          </a:prstGeom>
          <a:noFill/>
          <a:ln w="1905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3116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3"/>
          <p:cNvGrpSpPr>
            <a:grpSpLocks/>
          </p:cNvGrpSpPr>
          <p:nvPr/>
        </p:nvGrpSpPr>
        <p:grpSpPr bwMode="auto">
          <a:xfrm>
            <a:off x="933450" y="1447800"/>
            <a:ext cx="7470775" cy="4741863"/>
            <a:chOff x="290" y="786"/>
            <a:chExt cx="5302" cy="3367"/>
          </a:xfrm>
        </p:grpSpPr>
        <p:sp>
          <p:nvSpPr>
            <p:cNvPr id="28676" name="Rectangle 4"/>
            <p:cNvSpPr>
              <a:spLocks noChangeArrowheads="1"/>
            </p:cNvSpPr>
            <p:nvPr/>
          </p:nvSpPr>
          <p:spPr bwMode="auto">
            <a:xfrm>
              <a:off x="2755" y="3938"/>
              <a:ext cx="423" cy="2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defTabSz="76200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defTabSz="7620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defTabSz="7620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defTabSz="7620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spcAft>
                  <a:spcPct val="67000"/>
                </a:spcAft>
                <a:buClrTx/>
                <a:buSzTx/>
                <a:buFontTx/>
                <a:buNone/>
              </a:pPr>
              <a:r>
                <a:rPr lang="en-US" altLang="en-US" sz="1400" b="1">
                  <a:latin typeface="Constantia" panose="02030602050306030303" pitchFamily="18" charset="0"/>
                </a:rPr>
                <a:t>Time</a:t>
              </a:r>
            </a:p>
          </p:txBody>
        </p:sp>
        <p:sp>
          <p:nvSpPr>
            <p:cNvPr id="28677" name="Rectangle 5"/>
            <p:cNvSpPr>
              <a:spLocks noChangeArrowheads="1"/>
            </p:cNvSpPr>
            <p:nvPr/>
          </p:nvSpPr>
          <p:spPr bwMode="auto">
            <a:xfrm rot="-5400000">
              <a:off x="-344" y="2869"/>
              <a:ext cx="1662" cy="2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400" b="1">
                  <a:latin typeface="Constantia" panose="02030602050306030303" pitchFamily="18" charset="0"/>
                </a:rPr>
                <a:t>Weight of Rice in Box </a:t>
              </a:r>
              <a:endParaRPr lang="en-US" altLang="en-US" sz="1400" b="1">
                <a:latin typeface="Constantia" panose="02030602050306030303" pitchFamily="18" charset="0"/>
              </a:endParaRPr>
            </a:p>
          </p:txBody>
        </p:sp>
        <p:sp>
          <p:nvSpPr>
            <p:cNvPr id="28678" name="Line 6"/>
            <p:cNvSpPr>
              <a:spLocks noChangeShapeType="1"/>
            </p:cNvSpPr>
            <p:nvPr/>
          </p:nvSpPr>
          <p:spPr bwMode="auto">
            <a:xfrm>
              <a:off x="787" y="3907"/>
              <a:ext cx="4453" cy="0"/>
            </a:xfrm>
            <a:prstGeom prst="line">
              <a:avLst/>
            </a:prstGeom>
            <a:noFill/>
            <a:ln w="57150">
              <a:solidFill>
                <a:srgbClr val="80008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79" name="Line 7"/>
            <p:cNvSpPr>
              <a:spLocks noChangeShapeType="1"/>
            </p:cNvSpPr>
            <p:nvPr/>
          </p:nvSpPr>
          <p:spPr bwMode="auto">
            <a:xfrm flipV="1">
              <a:off x="790" y="1949"/>
              <a:ext cx="0" cy="1958"/>
            </a:xfrm>
            <a:prstGeom prst="line">
              <a:avLst/>
            </a:prstGeom>
            <a:noFill/>
            <a:ln w="57150">
              <a:solidFill>
                <a:srgbClr val="80008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0" name="Freeform 8"/>
            <p:cNvSpPr>
              <a:spLocks/>
            </p:cNvSpPr>
            <p:nvPr/>
          </p:nvSpPr>
          <p:spPr bwMode="auto">
            <a:xfrm>
              <a:off x="918" y="2555"/>
              <a:ext cx="4151" cy="1100"/>
            </a:xfrm>
            <a:custGeom>
              <a:avLst/>
              <a:gdLst>
                <a:gd name="T0" fmla="*/ 0 w 4151"/>
                <a:gd name="T1" fmla="*/ 523 h 1100"/>
                <a:gd name="T2" fmla="*/ 96 w 4151"/>
                <a:gd name="T3" fmla="*/ 213 h 1100"/>
                <a:gd name="T4" fmla="*/ 214 w 4151"/>
                <a:gd name="T5" fmla="*/ 416 h 1100"/>
                <a:gd name="T6" fmla="*/ 331 w 4151"/>
                <a:gd name="T7" fmla="*/ 117 h 1100"/>
                <a:gd name="T8" fmla="*/ 416 w 4151"/>
                <a:gd name="T9" fmla="*/ 480 h 1100"/>
                <a:gd name="T10" fmla="*/ 555 w 4151"/>
                <a:gd name="T11" fmla="*/ 565 h 1100"/>
                <a:gd name="T12" fmla="*/ 672 w 4151"/>
                <a:gd name="T13" fmla="*/ 245 h 1100"/>
                <a:gd name="T14" fmla="*/ 758 w 4151"/>
                <a:gd name="T15" fmla="*/ 693 h 1100"/>
                <a:gd name="T16" fmla="*/ 939 w 4151"/>
                <a:gd name="T17" fmla="*/ 171 h 1100"/>
                <a:gd name="T18" fmla="*/ 1056 w 4151"/>
                <a:gd name="T19" fmla="*/ 459 h 1100"/>
                <a:gd name="T20" fmla="*/ 1195 w 4151"/>
                <a:gd name="T21" fmla="*/ 75 h 1100"/>
                <a:gd name="T22" fmla="*/ 1302 w 4151"/>
                <a:gd name="T23" fmla="*/ 288 h 1100"/>
                <a:gd name="T24" fmla="*/ 1408 w 4151"/>
                <a:gd name="T25" fmla="*/ 21 h 1100"/>
                <a:gd name="T26" fmla="*/ 1504 w 4151"/>
                <a:gd name="T27" fmla="*/ 597 h 1100"/>
                <a:gd name="T28" fmla="*/ 1611 w 4151"/>
                <a:gd name="T29" fmla="*/ 288 h 1100"/>
                <a:gd name="T30" fmla="*/ 1718 w 4151"/>
                <a:gd name="T31" fmla="*/ 491 h 1100"/>
                <a:gd name="T32" fmla="*/ 1824 w 4151"/>
                <a:gd name="T33" fmla="*/ 373 h 1100"/>
                <a:gd name="T34" fmla="*/ 1920 w 4151"/>
                <a:gd name="T35" fmla="*/ 747 h 1100"/>
                <a:gd name="T36" fmla="*/ 2038 w 4151"/>
                <a:gd name="T37" fmla="*/ 171 h 1100"/>
                <a:gd name="T38" fmla="*/ 2112 w 4151"/>
                <a:gd name="T39" fmla="*/ 299 h 1100"/>
                <a:gd name="T40" fmla="*/ 2262 w 4151"/>
                <a:gd name="T41" fmla="*/ 288 h 1100"/>
                <a:gd name="T42" fmla="*/ 2336 w 4151"/>
                <a:gd name="T43" fmla="*/ 0 h 1100"/>
                <a:gd name="T44" fmla="*/ 2464 w 4151"/>
                <a:gd name="T45" fmla="*/ 651 h 1100"/>
                <a:gd name="T46" fmla="*/ 2592 w 4151"/>
                <a:gd name="T47" fmla="*/ 128 h 1100"/>
                <a:gd name="T48" fmla="*/ 2710 w 4151"/>
                <a:gd name="T49" fmla="*/ 523 h 1100"/>
                <a:gd name="T50" fmla="*/ 2816 w 4151"/>
                <a:gd name="T51" fmla="*/ 437 h 1100"/>
                <a:gd name="T52" fmla="*/ 2944 w 4151"/>
                <a:gd name="T53" fmla="*/ 43 h 1100"/>
                <a:gd name="T54" fmla="*/ 3040 w 4151"/>
                <a:gd name="T55" fmla="*/ 629 h 1100"/>
                <a:gd name="T56" fmla="*/ 3147 w 4151"/>
                <a:gd name="T57" fmla="*/ 245 h 1100"/>
                <a:gd name="T58" fmla="*/ 3254 w 4151"/>
                <a:gd name="T59" fmla="*/ 544 h 1100"/>
                <a:gd name="T60" fmla="*/ 3403 w 4151"/>
                <a:gd name="T61" fmla="*/ 373 h 1100"/>
                <a:gd name="T62" fmla="*/ 3499 w 4151"/>
                <a:gd name="T63" fmla="*/ 533 h 1100"/>
                <a:gd name="T64" fmla="*/ 3595 w 4151"/>
                <a:gd name="T65" fmla="*/ 309 h 1100"/>
                <a:gd name="T66" fmla="*/ 3712 w 4151"/>
                <a:gd name="T67" fmla="*/ 683 h 1100"/>
                <a:gd name="T68" fmla="*/ 3862 w 4151"/>
                <a:gd name="T69" fmla="*/ 160 h 1100"/>
                <a:gd name="T70" fmla="*/ 3968 w 4151"/>
                <a:gd name="T71" fmla="*/ 949 h 1100"/>
                <a:gd name="T72" fmla="*/ 4054 w 4151"/>
                <a:gd name="T73" fmla="*/ 629 h 1100"/>
                <a:gd name="T74" fmla="*/ 4150 w 4151"/>
                <a:gd name="T75" fmla="*/ 1099 h 110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4151"/>
                <a:gd name="T115" fmla="*/ 0 h 1100"/>
                <a:gd name="T116" fmla="*/ 4151 w 4151"/>
                <a:gd name="T117" fmla="*/ 1100 h 1100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4151" h="1100">
                  <a:moveTo>
                    <a:pt x="0" y="523"/>
                  </a:moveTo>
                  <a:lnTo>
                    <a:pt x="96" y="213"/>
                  </a:lnTo>
                  <a:lnTo>
                    <a:pt x="214" y="416"/>
                  </a:lnTo>
                  <a:lnTo>
                    <a:pt x="331" y="117"/>
                  </a:lnTo>
                  <a:lnTo>
                    <a:pt x="416" y="480"/>
                  </a:lnTo>
                  <a:lnTo>
                    <a:pt x="555" y="565"/>
                  </a:lnTo>
                  <a:lnTo>
                    <a:pt x="672" y="245"/>
                  </a:lnTo>
                  <a:lnTo>
                    <a:pt x="758" y="693"/>
                  </a:lnTo>
                  <a:lnTo>
                    <a:pt x="939" y="171"/>
                  </a:lnTo>
                  <a:lnTo>
                    <a:pt x="1056" y="459"/>
                  </a:lnTo>
                  <a:lnTo>
                    <a:pt x="1195" y="75"/>
                  </a:lnTo>
                  <a:lnTo>
                    <a:pt x="1302" y="288"/>
                  </a:lnTo>
                  <a:lnTo>
                    <a:pt x="1408" y="21"/>
                  </a:lnTo>
                  <a:lnTo>
                    <a:pt x="1504" y="597"/>
                  </a:lnTo>
                  <a:lnTo>
                    <a:pt x="1611" y="288"/>
                  </a:lnTo>
                  <a:lnTo>
                    <a:pt x="1718" y="491"/>
                  </a:lnTo>
                  <a:lnTo>
                    <a:pt x="1824" y="373"/>
                  </a:lnTo>
                  <a:lnTo>
                    <a:pt x="1920" y="747"/>
                  </a:lnTo>
                  <a:lnTo>
                    <a:pt x="2038" y="171"/>
                  </a:lnTo>
                  <a:lnTo>
                    <a:pt x="2112" y="299"/>
                  </a:lnTo>
                  <a:lnTo>
                    <a:pt x="2262" y="288"/>
                  </a:lnTo>
                  <a:lnTo>
                    <a:pt x="2336" y="0"/>
                  </a:lnTo>
                  <a:lnTo>
                    <a:pt x="2464" y="651"/>
                  </a:lnTo>
                  <a:lnTo>
                    <a:pt x="2592" y="128"/>
                  </a:lnTo>
                  <a:lnTo>
                    <a:pt x="2710" y="523"/>
                  </a:lnTo>
                  <a:lnTo>
                    <a:pt x="2816" y="437"/>
                  </a:lnTo>
                  <a:lnTo>
                    <a:pt x="2944" y="43"/>
                  </a:lnTo>
                  <a:lnTo>
                    <a:pt x="3040" y="629"/>
                  </a:lnTo>
                  <a:lnTo>
                    <a:pt x="3147" y="245"/>
                  </a:lnTo>
                  <a:lnTo>
                    <a:pt x="3254" y="544"/>
                  </a:lnTo>
                  <a:lnTo>
                    <a:pt x="3403" y="373"/>
                  </a:lnTo>
                  <a:lnTo>
                    <a:pt x="3499" y="533"/>
                  </a:lnTo>
                  <a:lnTo>
                    <a:pt x="3595" y="309"/>
                  </a:lnTo>
                  <a:lnTo>
                    <a:pt x="3712" y="683"/>
                  </a:lnTo>
                  <a:lnTo>
                    <a:pt x="3862" y="160"/>
                  </a:lnTo>
                  <a:lnTo>
                    <a:pt x="3968" y="949"/>
                  </a:lnTo>
                  <a:lnTo>
                    <a:pt x="4054" y="629"/>
                  </a:lnTo>
                  <a:lnTo>
                    <a:pt x="4150" y="1099"/>
                  </a:lnTo>
                </a:path>
              </a:pathLst>
            </a:custGeom>
            <a:noFill/>
            <a:ln w="25400" cap="rnd">
              <a:solidFill>
                <a:srgbClr val="0000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1" name="Rectangle 9"/>
            <p:cNvSpPr>
              <a:spLocks noChangeArrowheads="1"/>
            </p:cNvSpPr>
            <p:nvPr/>
          </p:nvSpPr>
          <p:spPr bwMode="auto">
            <a:xfrm>
              <a:off x="290" y="786"/>
              <a:ext cx="5302" cy="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buClrTx/>
                <a:buSzTx/>
                <a:buFontTx/>
                <a:buNone/>
              </a:pPr>
              <a:r>
                <a:rPr lang="en-US" altLang="en-US" sz="1800" b="1">
                  <a:latin typeface="Calibri" panose="020F0502020204030204" pitchFamily="34" charset="0"/>
                </a:rPr>
                <a:t>If we understand the normal distribution which describes </a:t>
              </a:r>
              <a:br>
                <a:rPr lang="en-US" altLang="en-US" sz="1800" b="1">
                  <a:latin typeface="Calibri" panose="020F0502020204030204" pitchFamily="34" charset="0"/>
                </a:rPr>
              </a:br>
              <a:r>
                <a:rPr lang="en-US" altLang="en-US" sz="1800" b="1">
                  <a:latin typeface="Calibri" panose="020F0502020204030204" pitchFamily="34" charset="0"/>
                </a:rPr>
                <a:t>random variation when the process is operating normally </a:t>
              </a:r>
              <a:br>
                <a:rPr lang="en-US" altLang="en-US" sz="1800" b="1">
                  <a:latin typeface="Calibri" panose="020F0502020204030204" pitchFamily="34" charset="0"/>
                </a:rPr>
              </a:br>
              <a:r>
                <a:rPr lang="en-US" altLang="en-US" sz="1800" b="1">
                  <a:latin typeface="Calibri" panose="020F0502020204030204" pitchFamily="34" charset="0"/>
                </a:rPr>
                <a:t>(i.e. when the process is </a:t>
              </a:r>
              <a:r>
                <a:rPr lang="ja-JP" altLang="en-US" sz="1800" b="1">
                  <a:latin typeface="Calibri" panose="020F0502020204030204" pitchFamily="34" charset="0"/>
                </a:rPr>
                <a:t>“</a:t>
              </a:r>
              <a:r>
                <a:rPr lang="en-US" altLang="ja-JP" sz="1800" b="1">
                  <a:latin typeface="Calibri" panose="020F0502020204030204" pitchFamily="34" charset="0"/>
                </a:rPr>
                <a:t>In Control</a:t>
              </a:r>
              <a:r>
                <a:rPr lang="ja-JP" altLang="en-US" sz="1800" b="1">
                  <a:latin typeface="Calibri" panose="020F0502020204030204" pitchFamily="34" charset="0"/>
                </a:rPr>
                <a:t>”</a:t>
              </a:r>
              <a:r>
                <a:rPr lang="en-US" altLang="ja-JP" sz="1800" b="1">
                  <a:latin typeface="Calibri" panose="020F0502020204030204" pitchFamily="34" charset="0"/>
                </a:rPr>
                <a:t>)</a:t>
              </a:r>
              <a:br>
                <a:rPr lang="en-US" altLang="ja-JP" sz="1800" b="1">
                  <a:latin typeface="Calibri" panose="020F0502020204030204" pitchFamily="34" charset="0"/>
                </a:rPr>
              </a:br>
              <a:r>
                <a:rPr lang="en-US" altLang="ja-JP" sz="1800" b="1">
                  <a:latin typeface="Calibri" panose="020F0502020204030204" pitchFamily="34" charset="0"/>
                </a:rPr>
                <a:t> then we can use the distribution to draw the control limits</a:t>
              </a:r>
              <a:endParaRPr lang="en-US" altLang="en-US" sz="1800" b="1">
                <a:latin typeface="Calibri" panose="020F0502020204030204" pitchFamily="34" charset="0"/>
              </a:endParaRPr>
            </a:p>
          </p:txBody>
        </p:sp>
        <p:sp>
          <p:nvSpPr>
            <p:cNvPr id="28682" name="Line 10"/>
            <p:cNvSpPr>
              <a:spLocks noChangeShapeType="1"/>
            </p:cNvSpPr>
            <p:nvPr/>
          </p:nvSpPr>
          <p:spPr bwMode="auto">
            <a:xfrm>
              <a:off x="847" y="2886"/>
              <a:ext cx="4259" cy="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3" name="Rectangle 11"/>
            <p:cNvSpPr>
              <a:spLocks noChangeArrowheads="1"/>
            </p:cNvSpPr>
            <p:nvPr/>
          </p:nvSpPr>
          <p:spPr bwMode="auto">
            <a:xfrm>
              <a:off x="408" y="1554"/>
              <a:ext cx="4944" cy="4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buClrTx/>
                <a:buSzTx/>
                <a:buFontTx/>
                <a:buNone/>
              </a:pPr>
              <a:r>
                <a:rPr lang="en-US" altLang="en-US" sz="1800" b="1">
                  <a:latin typeface="Calibri" panose="020F0502020204030204" pitchFamily="34" charset="0"/>
                </a:rPr>
                <a:t>In this case the final point is very likely to be caused by an assignable cause, i.e. the process is likely to be out of control</a:t>
              </a:r>
            </a:p>
          </p:txBody>
        </p:sp>
        <p:sp>
          <p:nvSpPr>
            <p:cNvPr id="28684" name="Line 12"/>
            <p:cNvSpPr>
              <a:spLocks noChangeShapeType="1"/>
            </p:cNvSpPr>
            <p:nvPr/>
          </p:nvSpPr>
          <p:spPr bwMode="auto">
            <a:xfrm>
              <a:off x="932" y="2258"/>
              <a:ext cx="3982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5" name="Line 13"/>
            <p:cNvSpPr>
              <a:spLocks noChangeShapeType="1"/>
            </p:cNvSpPr>
            <p:nvPr/>
          </p:nvSpPr>
          <p:spPr bwMode="auto">
            <a:xfrm>
              <a:off x="953" y="3525"/>
              <a:ext cx="3982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8686" name="Group 14"/>
            <p:cNvGrpSpPr>
              <a:grpSpLocks/>
            </p:cNvGrpSpPr>
            <p:nvPr/>
          </p:nvGrpSpPr>
          <p:grpSpPr bwMode="auto">
            <a:xfrm rot="5400000">
              <a:off x="422" y="2583"/>
              <a:ext cx="1344" cy="597"/>
              <a:chOff x="507" y="1450"/>
              <a:chExt cx="2154" cy="1478"/>
            </a:xfrm>
          </p:grpSpPr>
          <p:sp>
            <p:nvSpPr>
              <p:cNvPr id="28687" name="Freeform 15"/>
              <p:cNvSpPr>
                <a:spLocks/>
              </p:cNvSpPr>
              <p:nvPr/>
            </p:nvSpPr>
            <p:spPr bwMode="auto">
              <a:xfrm>
                <a:off x="507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38100">
                <a:solidFill>
                  <a:schemeClr val="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688" name="Freeform 16"/>
              <p:cNvSpPr>
                <a:spLocks/>
              </p:cNvSpPr>
              <p:nvPr/>
            </p:nvSpPr>
            <p:spPr bwMode="auto">
              <a:xfrm flipH="1">
                <a:off x="1584" y="1450"/>
                <a:ext cx="1077" cy="1478"/>
              </a:xfrm>
              <a:custGeom>
                <a:avLst/>
                <a:gdLst>
                  <a:gd name="T0" fmla="*/ 0 w 1077"/>
                  <a:gd name="T1" fmla="*/ 1478 h 1478"/>
                  <a:gd name="T2" fmla="*/ 80 w 1077"/>
                  <a:gd name="T3" fmla="*/ 1462 h 1478"/>
                  <a:gd name="T4" fmla="*/ 180 w 1077"/>
                  <a:gd name="T5" fmla="*/ 1400 h 1478"/>
                  <a:gd name="T6" fmla="*/ 330 w 1077"/>
                  <a:gd name="T7" fmla="*/ 1232 h 1478"/>
                  <a:gd name="T8" fmla="*/ 492 w 1077"/>
                  <a:gd name="T9" fmla="*/ 956 h 1478"/>
                  <a:gd name="T10" fmla="*/ 704 w 1077"/>
                  <a:gd name="T11" fmla="*/ 438 h 1478"/>
                  <a:gd name="T12" fmla="*/ 804 w 1077"/>
                  <a:gd name="T13" fmla="*/ 238 h 1478"/>
                  <a:gd name="T14" fmla="*/ 909 w 1077"/>
                  <a:gd name="T15" fmla="*/ 98 h 1478"/>
                  <a:gd name="T16" fmla="*/ 975 w 1077"/>
                  <a:gd name="T17" fmla="*/ 35 h 1478"/>
                  <a:gd name="T18" fmla="*/ 1032 w 1077"/>
                  <a:gd name="T19" fmla="*/ 5 h 1478"/>
                  <a:gd name="T20" fmla="*/ 1077 w 1077"/>
                  <a:gd name="T21" fmla="*/ 2 h 147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77"/>
                  <a:gd name="T34" fmla="*/ 0 h 1478"/>
                  <a:gd name="T35" fmla="*/ 1077 w 1077"/>
                  <a:gd name="T36" fmla="*/ 1478 h 147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77" h="1478">
                    <a:moveTo>
                      <a:pt x="0" y="1478"/>
                    </a:moveTo>
                    <a:cubicBezTo>
                      <a:pt x="13" y="1475"/>
                      <a:pt x="50" y="1475"/>
                      <a:pt x="80" y="1462"/>
                    </a:cubicBezTo>
                    <a:cubicBezTo>
                      <a:pt x="110" y="1449"/>
                      <a:pt x="138" y="1438"/>
                      <a:pt x="180" y="1400"/>
                    </a:cubicBezTo>
                    <a:cubicBezTo>
                      <a:pt x="222" y="1362"/>
                      <a:pt x="278" y="1306"/>
                      <a:pt x="330" y="1232"/>
                    </a:cubicBezTo>
                    <a:cubicBezTo>
                      <a:pt x="382" y="1158"/>
                      <a:pt x="430" y="1088"/>
                      <a:pt x="492" y="956"/>
                    </a:cubicBezTo>
                    <a:cubicBezTo>
                      <a:pt x="554" y="824"/>
                      <a:pt x="652" y="558"/>
                      <a:pt x="704" y="438"/>
                    </a:cubicBezTo>
                    <a:cubicBezTo>
                      <a:pt x="756" y="318"/>
                      <a:pt x="770" y="295"/>
                      <a:pt x="804" y="238"/>
                    </a:cubicBezTo>
                    <a:cubicBezTo>
                      <a:pt x="838" y="181"/>
                      <a:pt x="881" y="132"/>
                      <a:pt x="909" y="98"/>
                    </a:cubicBezTo>
                    <a:cubicBezTo>
                      <a:pt x="937" y="64"/>
                      <a:pt x="955" y="50"/>
                      <a:pt x="975" y="35"/>
                    </a:cubicBezTo>
                    <a:cubicBezTo>
                      <a:pt x="995" y="20"/>
                      <a:pt x="1015" y="10"/>
                      <a:pt x="1032" y="5"/>
                    </a:cubicBezTo>
                    <a:cubicBezTo>
                      <a:pt x="1049" y="0"/>
                      <a:pt x="1068" y="3"/>
                      <a:pt x="1077" y="2"/>
                    </a:cubicBezTo>
                  </a:path>
                </a:pathLst>
              </a:custGeom>
              <a:noFill/>
              <a:ln w="38100">
                <a:solidFill>
                  <a:schemeClr val="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8675" name="Rectangle 5"/>
          <p:cNvSpPr>
            <a:spLocks noChangeArrowheads="1"/>
          </p:cNvSpPr>
          <p:nvPr/>
        </p:nvSpPr>
        <p:spPr bwMode="auto">
          <a:xfrm>
            <a:off x="1763713" y="549275"/>
            <a:ext cx="5743575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Ctr="1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75000"/>
              </a:lnSpc>
              <a:spcBef>
                <a:spcPct val="0"/>
              </a:spcBef>
              <a:spcAft>
                <a:spcPct val="10000"/>
              </a:spcAft>
              <a:buClrTx/>
              <a:buSzTx/>
              <a:buFontTx/>
              <a:buNone/>
            </a:pPr>
            <a:r>
              <a:rPr lang="en-US" altLang="en-US" sz="4000">
                <a:solidFill>
                  <a:srgbClr val="D2533C"/>
                </a:solidFill>
                <a:latin typeface="Calibri" panose="020F0502020204030204" pitchFamily="34" charset="0"/>
              </a:rPr>
              <a:t>Process Control Charting</a:t>
            </a:r>
          </a:p>
        </p:txBody>
      </p:sp>
    </p:spTree>
    <p:extLst>
      <p:ext uri="{BB962C8B-B14F-4D97-AF65-F5344CB8AC3E}">
        <p14:creationId xmlns:p14="http://schemas.microsoft.com/office/powerpoint/2010/main" val="42275540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Group 3"/>
          <p:cNvGrpSpPr>
            <a:grpSpLocks/>
          </p:cNvGrpSpPr>
          <p:nvPr/>
        </p:nvGrpSpPr>
        <p:grpSpPr bwMode="auto">
          <a:xfrm>
            <a:off x="396875" y="1309688"/>
            <a:ext cx="8289925" cy="5072062"/>
            <a:chOff x="210" y="720"/>
            <a:chExt cx="5598" cy="3420"/>
          </a:xfrm>
        </p:grpSpPr>
        <p:grpSp>
          <p:nvGrpSpPr>
            <p:cNvPr id="29706" name="Group 4"/>
            <p:cNvGrpSpPr>
              <a:grpSpLocks/>
            </p:cNvGrpSpPr>
            <p:nvPr/>
          </p:nvGrpSpPr>
          <p:grpSpPr bwMode="auto">
            <a:xfrm>
              <a:off x="1098" y="1737"/>
              <a:ext cx="1642" cy="635"/>
              <a:chOff x="893" y="1866"/>
              <a:chExt cx="1642" cy="635"/>
            </a:xfrm>
          </p:grpSpPr>
          <p:sp>
            <p:nvSpPr>
              <p:cNvPr id="29830" name="Rectangle 5"/>
              <p:cNvSpPr>
                <a:spLocks noChangeArrowheads="1"/>
              </p:cNvSpPr>
              <p:nvPr/>
            </p:nvSpPr>
            <p:spPr bwMode="auto">
              <a:xfrm>
                <a:off x="894" y="1866"/>
                <a:ext cx="1638" cy="624"/>
              </a:xfrm>
              <a:prstGeom prst="rect">
                <a:avLst/>
              </a:prstGeom>
              <a:gradFill rotWithShape="0">
                <a:gsLst>
                  <a:gs pos="0">
                    <a:srgbClr val="CFFFFF"/>
                  </a:gs>
                  <a:gs pos="100000">
                    <a:srgbClr val="00FFFF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1"/>
                  </a:buClr>
                  <a:buFont typeface="Arial" panose="020B0604020202020204" pitchFamily="34" charset="0"/>
                  <a:buChar char="•"/>
                  <a:defRPr sz="16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GB" altLang="en-US" sz="1800">
                  <a:latin typeface="Constantia" panose="02030602050306030303" pitchFamily="18" charset="0"/>
                </a:endParaRPr>
              </a:p>
            </p:txBody>
          </p:sp>
          <p:sp>
            <p:nvSpPr>
              <p:cNvPr id="29831" name="Line 6"/>
              <p:cNvSpPr>
                <a:spLocks noChangeShapeType="1"/>
              </p:cNvSpPr>
              <p:nvPr/>
            </p:nvSpPr>
            <p:spPr bwMode="auto">
              <a:xfrm>
                <a:off x="1050" y="187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32" name="Line 7"/>
              <p:cNvSpPr>
                <a:spLocks noChangeShapeType="1"/>
              </p:cNvSpPr>
              <p:nvPr/>
            </p:nvSpPr>
            <p:spPr bwMode="auto">
              <a:xfrm>
                <a:off x="1206" y="187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33" name="Line 8"/>
              <p:cNvSpPr>
                <a:spLocks noChangeShapeType="1"/>
              </p:cNvSpPr>
              <p:nvPr/>
            </p:nvSpPr>
            <p:spPr bwMode="auto">
              <a:xfrm>
                <a:off x="1361" y="187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34" name="Line 9"/>
              <p:cNvSpPr>
                <a:spLocks noChangeShapeType="1"/>
              </p:cNvSpPr>
              <p:nvPr/>
            </p:nvSpPr>
            <p:spPr bwMode="auto">
              <a:xfrm>
                <a:off x="1517" y="187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35" name="Line 10"/>
              <p:cNvSpPr>
                <a:spLocks noChangeShapeType="1"/>
              </p:cNvSpPr>
              <p:nvPr/>
            </p:nvSpPr>
            <p:spPr bwMode="auto">
              <a:xfrm>
                <a:off x="1673" y="187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36" name="Line 11"/>
              <p:cNvSpPr>
                <a:spLocks noChangeShapeType="1"/>
              </p:cNvSpPr>
              <p:nvPr/>
            </p:nvSpPr>
            <p:spPr bwMode="auto">
              <a:xfrm>
                <a:off x="1829" y="187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37" name="Line 12"/>
              <p:cNvSpPr>
                <a:spLocks noChangeShapeType="1"/>
              </p:cNvSpPr>
              <p:nvPr/>
            </p:nvSpPr>
            <p:spPr bwMode="auto">
              <a:xfrm>
                <a:off x="1985" y="187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38" name="Line 13"/>
              <p:cNvSpPr>
                <a:spLocks noChangeShapeType="1"/>
              </p:cNvSpPr>
              <p:nvPr/>
            </p:nvSpPr>
            <p:spPr bwMode="auto">
              <a:xfrm>
                <a:off x="2140" y="187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9839" name="Group 14"/>
              <p:cNvGrpSpPr>
                <a:grpSpLocks/>
              </p:cNvGrpSpPr>
              <p:nvPr/>
            </p:nvGrpSpPr>
            <p:grpSpPr bwMode="auto">
              <a:xfrm>
                <a:off x="894" y="1874"/>
                <a:ext cx="1630" cy="627"/>
                <a:chOff x="894" y="1874"/>
                <a:chExt cx="1630" cy="627"/>
              </a:xfrm>
            </p:grpSpPr>
            <p:sp>
              <p:nvSpPr>
                <p:cNvPr id="29846" name="Line 15"/>
                <p:cNvSpPr>
                  <a:spLocks noChangeShapeType="1"/>
                </p:cNvSpPr>
                <p:nvPr/>
              </p:nvSpPr>
              <p:spPr bwMode="auto">
                <a:xfrm>
                  <a:off x="902" y="2501"/>
                  <a:ext cx="1622" cy="0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9847" name="Line 16"/>
                <p:cNvSpPr>
                  <a:spLocks noChangeShapeType="1"/>
                </p:cNvSpPr>
                <p:nvPr/>
              </p:nvSpPr>
              <p:spPr bwMode="auto">
                <a:xfrm>
                  <a:off x="894" y="1874"/>
                  <a:ext cx="0" cy="619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9840" name="Line 17"/>
              <p:cNvSpPr>
                <a:spLocks noChangeShapeType="1"/>
              </p:cNvSpPr>
              <p:nvPr/>
            </p:nvSpPr>
            <p:spPr bwMode="auto">
              <a:xfrm>
                <a:off x="893" y="1974"/>
                <a:ext cx="1642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41" name="Line 18"/>
              <p:cNvSpPr>
                <a:spLocks noChangeShapeType="1"/>
              </p:cNvSpPr>
              <p:nvPr/>
            </p:nvSpPr>
            <p:spPr bwMode="auto">
              <a:xfrm>
                <a:off x="900" y="2177"/>
                <a:ext cx="1628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42" name="Line 19"/>
              <p:cNvSpPr>
                <a:spLocks noChangeShapeType="1"/>
              </p:cNvSpPr>
              <p:nvPr/>
            </p:nvSpPr>
            <p:spPr bwMode="auto">
              <a:xfrm>
                <a:off x="908" y="2380"/>
                <a:ext cx="162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43" name="Line 20"/>
              <p:cNvSpPr>
                <a:spLocks noChangeShapeType="1"/>
              </p:cNvSpPr>
              <p:nvPr/>
            </p:nvSpPr>
            <p:spPr bwMode="auto">
              <a:xfrm>
                <a:off x="2140" y="187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44" name="Line 21"/>
              <p:cNvSpPr>
                <a:spLocks noChangeShapeType="1"/>
              </p:cNvSpPr>
              <p:nvPr/>
            </p:nvSpPr>
            <p:spPr bwMode="auto">
              <a:xfrm>
                <a:off x="2295" y="187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45" name="Line 22"/>
              <p:cNvSpPr>
                <a:spLocks noChangeShapeType="1"/>
              </p:cNvSpPr>
              <p:nvPr/>
            </p:nvSpPr>
            <p:spPr bwMode="auto">
              <a:xfrm>
                <a:off x="2451" y="187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9707" name="Rectangle 23"/>
            <p:cNvSpPr>
              <a:spLocks noChangeArrowheads="1"/>
            </p:cNvSpPr>
            <p:nvPr/>
          </p:nvSpPr>
          <p:spPr bwMode="auto">
            <a:xfrm>
              <a:off x="678" y="1469"/>
              <a:ext cx="2482" cy="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200" b="1">
                  <a:latin typeface="Constantia" panose="02030602050306030303" pitchFamily="18" charset="0"/>
                </a:rPr>
                <a:t>Alternating &amp; erratic behaviour - Investigate</a:t>
              </a:r>
            </a:p>
          </p:txBody>
        </p:sp>
        <p:sp>
          <p:nvSpPr>
            <p:cNvPr id="29708" name="Rectangle 24"/>
            <p:cNvSpPr>
              <a:spLocks noChangeArrowheads="1"/>
            </p:cNvSpPr>
            <p:nvPr/>
          </p:nvSpPr>
          <p:spPr bwMode="auto">
            <a:xfrm>
              <a:off x="210" y="729"/>
              <a:ext cx="790" cy="1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300" b="1">
                  <a:latin typeface="Constantia" panose="02030602050306030303" pitchFamily="18" charset="0"/>
                </a:rPr>
                <a:t>UCL</a:t>
              </a:r>
            </a:p>
          </p:txBody>
        </p:sp>
        <p:sp>
          <p:nvSpPr>
            <p:cNvPr id="29709" name="Rectangle 25"/>
            <p:cNvSpPr>
              <a:spLocks noChangeArrowheads="1"/>
            </p:cNvSpPr>
            <p:nvPr/>
          </p:nvSpPr>
          <p:spPr bwMode="auto">
            <a:xfrm>
              <a:off x="210" y="966"/>
              <a:ext cx="790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300" b="1">
                  <a:latin typeface="Constantia" panose="02030602050306030303" pitchFamily="18" charset="0"/>
                </a:rPr>
                <a:t>C/L</a:t>
              </a:r>
            </a:p>
          </p:txBody>
        </p:sp>
        <p:sp>
          <p:nvSpPr>
            <p:cNvPr id="29710" name="Rectangle 26"/>
            <p:cNvSpPr>
              <a:spLocks noChangeArrowheads="1"/>
            </p:cNvSpPr>
            <p:nvPr/>
          </p:nvSpPr>
          <p:spPr bwMode="auto">
            <a:xfrm>
              <a:off x="210" y="1203"/>
              <a:ext cx="790" cy="1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300" b="1">
                  <a:latin typeface="Constantia" panose="02030602050306030303" pitchFamily="18" charset="0"/>
                </a:rPr>
                <a:t>LCL</a:t>
              </a:r>
            </a:p>
          </p:txBody>
        </p:sp>
        <p:grpSp>
          <p:nvGrpSpPr>
            <p:cNvPr id="29711" name="Group 27"/>
            <p:cNvGrpSpPr>
              <a:grpSpLocks/>
            </p:cNvGrpSpPr>
            <p:nvPr/>
          </p:nvGrpSpPr>
          <p:grpSpPr bwMode="auto">
            <a:xfrm>
              <a:off x="1074" y="777"/>
              <a:ext cx="1642" cy="635"/>
              <a:chOff x="869" y="906"/>
              <a:chExt cx="1642" cy="635"/>
            </a:xfrm>
          </p:grpSpPr>
          <p:sp>
            <p:nvSpPr>
              <p:cNvPr id="29812" name="Rectangle 28"/>
              <p:cNvSpPr>
                <a:spLocks noChangeArrowheads="1"/>
              </p:cNvSpPr>
              <p:nvPr/>
            </p:nvSpPr>
            <p:spPr bwMode="auto">
              <a:xfrm>
                <a:off x="870" y="906"/>
                <a:ext cx="1638" cy="624"/>
              </a:xfrm>
              <a:prstGeom prst="rect">
                <a:avLst/>
              </a:prstGeom>
              <a:gradFill rotWithShape="0">
                <a:gsLst>
                  <a:gs pos="0">
                    <a:srgbClr val="CFFFFF"/>
                  </a:gs>
                  <a:gs pos="100000">
                    <a:srgbClr val="00FFFF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1"/>
                  </a:buClr>
                  <a:buFont typeface="Arial" panose="020B0604020202020204" pitchFamily="34" charset="0"/>
                  <a:buChar char="•"/>
                  <a:defRPr sz="16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GB" altLang="en-US" sz="1800">
                  <a:latin typeface="Constantia" panose="02030602050306030303" pitchFamily="18" charset="0"/>
                </a:endParaRPr>
              </a:p>
            </p:txBody>
          </p:sp>
          <p:sp>
            <p:nvSpPr>
              <p:cNvPr id="29813" name="Line 29"/>
              <p:cNvSpPr>
                <a:spLocks noChangeShapeType="1"/>
              </p:cNvSpPr>
              <p:nvPr/>
            </p:nvSpPr>
            <p:spPr bwMode="auto">
              <a:xfrm>
                <a:off x="1026" y="91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14" name="Line 30"/>
              <p:cNvSpPr>
                <a:spLocks noChangeShapeType="1"/>
              </p:cNvSpPr>
              <p:nvPr/>
            </p:nvSpPr>
            <p:spPr bwMode="auto">
              <a:xfrm>
                <a:off x="1182" y="91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15" name="Line 31"/>
              <p:cNvSpPr>
                <a:spLocks noChangeShapeType="1"/>
              </p:cNvSpPr>
              <p:nvPr/>
            </p:nvSpPr>
            <p:spPr bwMode="auto">
              <a:xfrm>
                <a:off x="1337" y="91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16" name="Line 32"/>
              <p:cNvSpPr>
                <a:spLocks noChangeShapeType="1"/>
              </p:cNvSpPr>
              <p:nvPr/>
            </p:nvSpPr>
            <p:spPr bwMode="auto">
              <a:xfrm>
                <a:off x="1493" y="91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17" name="Line 33"/>
              <p:cNvSpPr>
                <a:spLocks noChangeShapeType="1"/>
              </p:cNvSpPr>
              <p:nvPr/>
            </p:nvSpPr>
            <p:spPr bwMode="auto">
              <a:xfrm>
                <a:off x="1649" y="91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18" name="Line 34"/>
              <p:cNvSpPr>
                <a:spLocks noChangeShapeType="1"/>
              </p:cNvSpPr>
              <p:nvPr/>
            </p:nvSpPr>
            <p:spPr bwMode="auto">
              <a:xfrm>
                <a:off x="1805" y="91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19" name="Line 35"/>
              <p:cNvSpPr>
                <a:spLocks noChangeShapeType="1"/>
              </p:cNvSpPr>
              <p:nvPr/>
            </p:nvSpPr>
            <p:spPr bwMode="auto">
              <a:xfrm>
                <a:off x="1961" y="91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20" name="Line 36"/>
              <p:cNvSpPr>
                <a:spLocks noChangeShapeType="1"/>
              </p:cNvSpPr>
              <p:nvPr/>
            </p:nvSpPr>
            <p:spPr bwMode="auto">
              <a:xfrm>
                <a:off x="2116" y="91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9821" name="Group 37"/>
              <p:cNvGrpSpPr>
                <a:grpSpLocks/>
              </p:cNvGrpSpPr>
              <p:nvPr/>
            </p:nvGrpSpPr>
            <p:grpSpPr bwMode="auto">
              <a:xfrm>
                <a:off x="870" y="914"/>
                <a:ext cx="1630" cy="627"/>
                <a:chOff x="870" y="914"/>
                <a:chExt cx="1630" cy="627"/>
              </a:xfrm>
            </p:grpSpPr>
            <p:sp>
              <p:nvSpPr>
                <p:cNvPr id="29828" name="Line 38"/>
                <p:cNvSpPr>
                  <a:spLocks noChangeShapeType="1"/>
                </p:cNvSpPr>
                <p:nvPr/>
              </p:nvSpPr>
              <p:spPr bwMode="auto">
                <a:xfrm>
                  <a:off x="878" y="1541"/>
                  <a:ext cx="1622" cy="0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9829" name="Line 39"/>
                <p:cNvSpPr>
                  <a:spLocks noChangeShapeType="1"/>
                </p:cNvSpPr>
                <p:nvPr/>
              </p:nvSpPr>
              <p:spPr bwMode="auto">
                <a:xfrm>
                  <a:off x="870" y="914"/>
                  <a:ext cx="0" cy="619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9822" name="Line 40"/>
              <p:cNvSpPr>
                <a:spLocks noChangeShapeType="1"/>
              </p:cNvSpPr>
              <p:nvPr/>
            </p:nvSpPr>
            <p:spPr bwMode="auto">
              <a:xfrm>
                <a:off x="869" y="1014"/>
                <a:ext cx="1642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23" name="Line 41"/>
              <p:cNvSpPr>
                <a:spLocks noChangeShapeType="1"/>
              </p:cNvSpPr>
              <p:nvPr/>
            </p:nvSpPr>
            <p:spPr bwMode="auto">
              <a:xfrm>
                <a:off x="876" y="1217"/>
                <a:ext cx="1628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24" name="Line 42"/>
              <p:cNvSpPr>
                <a:spLocks noChangeShapeType="1"/>
              </p:cNvSpPr>
              <p:nvPr/>
            </p:nvSpPr>
            <p:spPr bwMode="auto">
              <a:xfrm>
                <a:off x="884" y="1420"/>
                <a:ext cx="162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25" name="Line 43"/>
              <p:cNvSpPr>
                <a:spLocks noChangeShapeType="1"/>
              </p:cNvSpPr>
              <p:nvPr/>
            </p:nvSpPr>
            <p:spPr bwMode="auto">
              <a:xfrm>
                <a:off x="2116" y="91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26" name="Line 44"/>
              <p:cNvSpPr>
                <a:spLocks noChangeShapeType="1"/>
              </p:cNvSpPr>
              <p:nvPr/>
            </p:nvSpPr>
            <p:spPr bwMode="auto">
              <a:xfrm>
                <a:off x="2271" y="91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27" name="Line 45"/>
              <p:cNvSpPr>
                <a:spLocks noChangeShapeType="1"/>
              </p:cNvSpPr>
              <p:nvPr/>
            </p:nvSpPr>
            <p:spPr bwMode="auto">
              <a:xfrm>
                <a:off x="2427" y="91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9712" name="Freeform 46"/>
            <p:cNvSpPr>
              <a:spLocks/>
            </p:cNvSpPr>
            <p:nvPr/>
          </p:nvSpPr>
          <p:spPr bwMode="auto">
            <a:xfrm>
              <a:off x="1104" y="829"/>
              <a:ext cx="1376" cy="471"/>
            </a:xfrm>
            <a:custGeom>
              <a:avLst/>
              <a:gdLst>
                <a:gd name="T0" fmla="*/ 0 w 1376"/>
                <a:gd name="T1" fmla="*/ 310 h 471"/>
                <a:gd name="T2" fmla="*/ 132 w 1376"/>
                <a:gd name="T3" fmla="*/ 128 h 471"/>
                <a:gd name="T4" fmla="*/ 313 w 1376"/>
                <a:gd name="T5" fmla="*/ 331 h 471"/>
                <a:gd name="T6" fmla="*/ 422 w 1376"/>
                <a:gd name="T7" fmla="*/ 299 h 471"/>
                <a:gd name="T8" fmla="*/ 651 w 1376"/>
                <a:gd name="T9" fmla="*/ 171 h 471"/>
                <a:gd name="T10" fmla="*/ 760 w 1376"/>
                <a:gd name="T11" fmla="*/ 363 h 471"/>
                <a:gd name="T12" fmla="*/ 892 w 1376"/>
                <a:gd name="T13" fmla="*/ 43 h 471"/>
                <a:gd name="T14" fmla="*/ 1062 w 1376"/>
                <a:gd name="T15" fmla="*/ 438 h 471"/>
                <a:gd name="T16" fmla="*/ 1194 w 1376"/>
                <a:gd name="T17" fmla="*/ 0 h 471"/>
                <a:gd name="T18" fmla="*/ 1375 w 1376"/>
                <a:gd name="T19" fmla="*/ 470 h 47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76"/>
                <a:gd name="T31" fmla="*/ 0 h 471"/>
                <a:gd name="T32" fmla="*/ 1376 w 1376"/>
                <a:gd name="T33" fmla="*/ 471 h 47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76" h="471">
                  <a:moveTo>
                    <a:pt x="0" y="310"/>
                  </a:moveTo>
                  <a:lnTo>
                    <a:pt x="132" y="128"/>
                  </a:lnTo>
                  <a:lnTo>
                    <a:pt x="313" y="331"/>
                  </a:lnTo>
                  <a:lnTo>
                    <a:pt x="422" y="299"/>
                  </a:lnTo>
                  <a:lnTo>
                    <a:pt x="651" y="171"/>
                  </a:lnTo>
                  <a:lnTo>
                    <a:pt x="760" y="363"/>
                  </a:lnTo>
                  <a:lnTo>
                    <a:pt x="892" y="43"/>
                  </a:lnTo>
                  <a:lnTo>
                    <a:pt x="1062" y="438"/>
                  </a:lnTo>
                  <a:lnTo>
                    <a:pt x="1194" y="0"/>
                  </a:lnTo>
                  <a:lnTo>
                    <a:pt x="1375" y="470"/>
                  </a:lnTo>
                </a:path>
              </a:pathLst>
            </a:custGeom>
            <a:noFill/>
            <a:ln w="28575" cap="rnd">
              <a:solidFill>
                <a:srgbClr val="0000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29713" name="Group 47"/>
            <p:cNvGrpSpPr>
              <a:grpSpLocks/>
            </p:cNvGrpSpPr>
            <p:nvPr/>
          </p:nvGrpSpPr>
          <p:grpSpPr bwMode="auto">
            <a:xfrm>
              <a:off x="1130" y="2673"/>
              <a:ext cx="1642" cy="635"/>
              <a:chOff x="925" y="2802"/>
              <a:chExt cx="1642" cy="635"/>
            </a:xfrm>
          </p:grpSpPr>
          <p:sp>
            <p:nvSpPr>
              <p:cNvPr id="29794" name="Rectangle 48"/>
              <p:cNvSpPr>
                <a:spLocks noChangeArrowheads="1"/>
              </p:cNvSpPr>
              <p:nvPr/>
            </p:nvSpPr>
            <p:spPr bwMode="auto">
              <a:xfrm>
                <a:off x="926" y="2802"/>
                <a:ext cx="1638" cy="624"/>
              </a:xfrm>
              <a:prstGeom prst="rect">
                <a:avLst/>
              </a:prstGeom>
              <a:gradFill rotWithShape="0">
                <a:gsLst>
                  <a:gs pos="0">
                    <a:srgbClr val="CFFFFF"/>
                  </a:gs>
                  <a:gs pos="100000">
                    <a:srgbClr val="00FFFF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1"/>
                  </a:buClr>
                  <a:buFont typeface="Arial" panose="020B0604020202020204" pitchFamily="34" charset="0"/>
                  <a:buChar char="•"/>
                  <a:defRPr sz="16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GB" altLang="en-US" sz="1800">
                  <a:latin typeface="Constantia" panose="02030602050306030303" pitchFamily="18" charset="0"/>
                </a:endParaRPr>
              </a:p>
            </p:txBody>
          </p:sp>
          <p:sp>
            <p:nvSpPr>
              <p:cNvPr id="29795" name="Line 49"/>
              <p:cNvSpPr>
                <a:spLocks noChangeShapeType="1"/>
              </p:cNvSpPr>
              <p:nvPr/>
            </p:nvSpPr>
            <p:spPr bwMode="auto">
              <a:xfrm>
                <a:off x="1082" y="2806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96" name="Line 50"/>
              <p:cNvSpPr>
                <a:spLocks noChangeShapeType="1"/>
              </p:cNvSpPr>
              <p:nvPr/>
            </p:nvSpPr>
            <p:spPr bwMode="auto">
              <a:xfrm>
                <a:off x="1238" y="2806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97" name="Line 51"/>
              <p:cNvSpPr>
                <a:spLocks noChangeShapeType="1"/>
              </p:cNvSpPr>
              <p:nvPr/>
            </p:nvSpPr>
            <p:spPr bwMode="auto">
              <a:xfrm>
                <a:off x="1393" y="2806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98" name="Line 52"/>
              <p:cNvSpPr>
                <a:spLocks noChangeShapeType="1"/>
              </p:cNvSpPr>
              <p:nvPr/>
            </p:nvSpPr>
            <p:spPr bwMode="auto">
              <a:xfrm>
                <a:off x="1549" y="2806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99" name="Line 53"/>
              <p:cNvSpPr>
                <a:spLocks noChangeShapeType="1"/>
              </p:cNvSpPr>
              <p:nvPr/>
            </p:nvSpPr>
            <p:spPr bwMode="auto">
              <a:xfrm>
                <a:off x="1705" y="2806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00" name="Line 54"/>
              <p:cNvSpPr>
                <a:spLocks noChangeShapeType="1"/>
              </p:cNvSpPr>
              <p:nvPr/>
            </p:nvSpPr>
            <p:spPr bwMode="auto">
              <a:xfrm>
                <a:off x="1861" y="2806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01" name="Line 55"/>
              <p:cNvSpPr>
                <a:spLocks noChangeShapeType="1"/>
              </p:cNvSpPr>
              <p:nvPr/>
            </p:nvSpPr>
            <p:spPr bwMode="auto">
              <a:xfrm>
                <a:off x="2017" y="2806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02" name="Line 56"/>
              <p:cNvSpPr>
                <a:spLocks noChangeShapeType="1"/>
              </p:cNvSpPr>
              <p:nvPr/>
            </p:nvSpPr>
            <p:spPr bwMode="auto">
              <a:xfrm>
                <a:off x="2172" y="2806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9803" name="Group 57"/>
              <p:cNvGrpSpPr>
                <a:grpSpLocks/>
              </p:cNvGrpSpPr>
              <p:nvPr/>
            </p:nvGrpSpPr>
            <p:grpSpPr bwMode="auto">
              <a:xfrm>
                <a:off x="926" y="2810"/>
                <a:ext cx="1630" cy="627"/>
                <a:chOff x="926" y="2810"/>
                <a:chExt cx="1630" cy="627"/>
              </a:xfrm>
            </p:grpSpPr>
            <p:sp>
              <p:nvSpPr>
                <p:cNvPr id="29810" name="Line 58"/>
                <p:cNvSpPr>
                  <a:spLocks noChangeShapeType="1"/>
                </p:cNvSpPr>
                <p:nvPr/>
              </p:nvSpPr>
              <p:spPr bwMode="auto">
                <a:xfrm>
                  <a:off x="934" y="3437"/>
                  <a:ext cx="1622" cy="0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9811" name="Line 59"/>
                <p:cNvSpPr>
                  <a:spLocks noChangeShapeType="1"/>
                </p:cNvSpPr>
                <p:nvPr/>
              </p:nvSpPr>
              <p:spPr bwMode="auto">
                <a:xfrm>
                  <a:off x="926" y="2810"/>
                  <a:ext cx="0" cy="619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9804" name="Line 60"/>
              <p:cNvSpPr>
                <a:spLocks noChangeShapeType="1"/>
              </p:cNvSpPr>
              <p:nvPr/>
            </p:nvSpPr>
            <p:spPr bwMode="auto">
              <a:xfrm>
                <a:off x="925" y="2910"/>
                <a:ext cx="1642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05" name="Line 61"/>
              <p:cNvSpPr>
                <a:spLocks noChangeShapeType="1"/>
              </p:cNvSpPr>
              <p:nvPr/>
            </p:nvSpPr>
            <p:spPr bwMode="auto">
              <a:xfrm>
                <a:off x="932" y="3113"/>
                <a:ext cx="1628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06" name="Line 62"/>
              <p:cNvSpPr>
                <a:spLocks noChangeShapeType="1"/>
              </p:cNvSpPr>
              <p:nvPr/>
            </p:nvSpPr>
            <p:spPr bwMode="auto">
              <a:xfrm>
                <a:off x="940" y="3316"/>
                <a:ext cx="162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07" name="Line 63"/>
              <p:cNvSpPr>
                <a:spLocks noChangeShapeType="1"/>
              </p:cNvSpPr>
              <p:nvPr/>
            </p:nvSpPr>
            <p:spPr bwMode="auto">
              <a:xfrm>
                <a:off x="2172" y="2806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08" name="Line 64"/>
              <p:cNvSpPr>
                <a:spLocks noChangeShapeType="1"/>
              </p:cNvSpPr>
              <p:nvPr/>
            </p:nvSpPr>
            <p:spPr bwMode="auto">
              <a:xfrm>
                <a:off x="2327" y="2806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809" name="Line 65"/>
              <p:cNvSpPr>
                <a:spLocks noChangeShapeType="1"/>
              </p:cNvSpPr>
              <p:nvPr/>
            </p:nvSpPr>
            <p:spPr bwMode="auto">
              <a:xfrm>
                <a:off x="2483" y="2806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9714" name="Rectangle 66"/>
            <p:cNvSpPr>
              <a:spLocks noChangeArrowheads="1"/>
            </p:cNvSpPr>
            <p:nvPr/>
          </p:nvSpPr>
          <p:spPr bwMode="auto">
            <a:xfrm>
              <a:off x="647" y="2397"/>
              <a:ext cx="2482" cy="1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200" b="1">
                  <a:latin typeface="Constantia" panose="02030602050306030303" pitchFamily="18" charset="0"/>
                </a:rPr>
                <a:t>Two points near control limit - Investigate</a:t>
              </a:r>
            </a:p>
          </p:txBody>
        </p:sp>
        <p:sp>
          <p:nvSpPr>
            <p:cNvPr id="29715" name="Rectangle 67"/>
            <p:cNvSpPr>
              <a:spLocks noChangeArrowheads="1"/>
            </p:cNvSpPr>
            <p:nvPr/>
          </p:nvSpPr>
          <p:spPr bwMode="auto">
            <a:xfrm>
              <a:off x="210" y="2638"/>
              <a:ext cx="790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300" b="1">
                  <a:latin typeface="Constantia" panose="02030602050306030303" pitchFamily="18" charset="0"/>
                </a:rPr>
                <a:t>UCL</a:t>
              </a:r>
            </a:p>
          </p:txBody>
        </p:sp>
        <p:sp>
          <p:nvSpPr>
            <p:cNvPr id="29716" name="Rectangle 68"/>
            <p:cNvSpPr>
              <a:spLocks noChangeArrowheads="1"/>
            </p:cNvSpPr>
            <p:nvPr/>
          </p:nvSpPr>
          <p:spPr bwMode="auto">
            <a:xfrm>
              <a:off x="210" y="2875"/>
              <a:ext cx="790" cy="1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300" b="1">
                  <a:latin typeface="Constantia" panose="02030602050306030303" pitchFamily="18" charset="0"/>
                </a:rPr>
                <a:t>C/L</a:t>
              </a:r>
            </a:p>
          </p:txBody>
        </p:sp>
        <p:sp>
          <p:nvSpPr>
            <p:cNvPr id="29717" name="Rectangle 69"/>
            <p:cNvSpPr>
              <a:spLocks noChangeArrowheads="1"/>
            </p:cNvSpPr>
            <p:nvPr/>
          </p:nvSpPr>
          <p:spPr bwMode="auto">
            <a:xfrm>
              <a:off x="210" y="3111"/>
              <a:ext cx="790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300" b="1">
                  <a:latin typeface="Constantia" panose="02030602050306030303" pitchFamily="18" charset="0"/>
                </a:rPr>
                <a:t>LCL</a:t>
              </a:r>
            </a:p>
          </p:txBody>
        </p:sp>
        <p:sp>
          <p:nvSpPr>
            <p:cNvPr id="29718" name="Rectangle 70"/>
            <p:cNvSpPr>
              <a:spLocks noChangeArrowheads="1"/>
            </p:cNvSpPr>
            <p:nvPr/>
          </p:nvSpPr>
          <p:spPr bwMode="auto">
            <a:xfrm>
              <a:off x="711" y="3375"/>
              <a:ext cx="2481" cy="1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200" b="1">
                  <a:latin typeface="Constantia" panose="02030602050306030303" pitchFamily="18" charset="0"/>
                </a:rPr>
                <a:t>Apparent trend in one direction - investigate</a:t>
              </a:r>
            </a:p>
          </p:txBody>
        </p:sp>
        <p:grpSp>
          <p:nvGrpSpPr>
            <p:cNvPr id="29719" name="Group 71"/>
            <p:cNvGrpSpPr>
              <a:grpSpLocks/>
            </p:cNvGrpSpPr>
            <p:nvPr/>
          </p:nvGrpSpPr>
          <p:grpSpPr bwMode="auto">
            <a:xfrm>
              <a:off x="3714" y="1727"/>
              <a:ext cx="1642" cy="635"/>
              <a:chOff x="3509" y="1856"/>
              <a:chExt cx="1642" cy="635"/>
            </a:xfrm>
          </p:grpSpPr>
          <p:sp>
            <p:nvSpPr>
              <p:cNvPr id="29776" name="Rectangle 72"/>
              <p:cNvSpPr>
                <a:spLocks noChangeArrowheads="1"/>
              </p:cNvSpPr>
              <p:nvPr/>
            </p:nvSpPr>
            <p:spPr bwMode="auto">
              <a:xfrm>
                <a:off x="3510" y="1856"/>
                <a:ext cx="1638" cy="624"/>
              </a:xfrm>
              <a:prstGeom prst="rect">
                <a:avLst/>
              </a:prstGeom>
              <a:gradFill rotWithShape="0">
                <a:gsLst>
                  <a:gs pos="0">
                    <a:srgbClr val="CFFFFF"/>
                  </a:gs>
                  <a:gs pos="100000">
                    <a:srgbClr val="00FFFF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1"/>
                  </a:buClr>
                  <a:buFont typeface="Arial" panose="020B0604020202020204" pitchFamily="34" charset="0"/>
                  <a:buChar char="•"/>
                  <a:defRPr sz="16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GB" altLang="en-US" sz="1800">
                  <a:latin typeface="Constantia" panose="02030602050306030303" pitchFamily="18" charset="0"/>
                </a:endParaRPr>
              </a:p>
            </p:txBody>
          </p:sp>
          <p:sp>
            <p:nvSpPr>
              <p:cNvPr id="29777" name="Line 73"/>
              <p:cNvSpPr>
                <a:spLocks noChangeShapeType="1"/>
              </p:cNvSpPr>
              <p:nvPr/>
            </p:nvSpPr>
            <p:spPr bwMode="auto">
              <a:xfrm>
                <a:off x="3666" y="186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78" name="Line 74"/>
              <p:cNvSpPr>
                <a:spLocks noChangeShapeType="1"/>
              </p:cNvSpPr>
              <p:nvPr/>
            </p:nvSpPr>
            <p:spPr bwMode="auto">
              <a:xfrm>
                <a:off x="3822" y="186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79" name="Line 75"/>
              <p:cNvSpPr>
                <a:spLocks noChangeShapeType="1"/>
              </p:cNvSpPr>
              <p:nvPr/>
            </p:nvSpPr>
            <p:spPr bwMode="auto">
              <a:xfrm>
                <a:off x="3977" y="186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80" name="Line 76"/>
              <p:cNvSpPr>
                <a:spLocks noChangeShapeType="1"/>
              </p:cNvSpPr>
              <p:nvPr/>
            </p:nvSpPr>
            <p:spPr bwMode="auto">
              <a:xfrm>
                <a:off x="4133" y="186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81" name="Line 77"/>
              <p:cNvSpPr>
                <a:spLocks noChangeShapeType="1"/>
              </p:cNvSpPr>
              <p:nvPr/>
            </p:nvSpPr>
            <p:spPr bwMode="auto">
              <a:xfrm>
                <a:off x="4289" y="186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82" name="Line 78"/>
              <p:cNvSpPr>
                <a:spLocks noChangeShapeType="1"/>
              </p:cNvSpPr>
              <p:nvPr/>
            </p:nvSpPr>
            <p:spPr bwMode="auto">
              <a:xfrm>
                <a:off x="4445" y="186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83" name="Line 79"/>
              <p:cNvSpPr>
                <a:spLocks noChangeShapeType="1"/>
              </p:cNvSpPr>
              <p:nvPr/>
            </p:nvSpPr>
            <p:spPr bwMode="auto">
              <a:xfrm>
                <a:off x="4601" y="186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84" name="Line 80"/>
              <p:cNvSpPr>
                <a:spLocks noChangeShapeType="1"/>
              </p:cNvSpPr>
              <p:nvPr/>
            </p:nvSpPr>
            <p:spPr bwMode="auto">
              <a:xfrm>
                <a:off x="4756" y="186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9785" name="Group 81"/>
              <p:cNvGrpSpPr>
                <a:grpSpLocks/>
              </p:cNvGrpSpPr>
              <p:nvPr/>
            </p:nvGrpSpPr>
            <p:grpSpPr bwMode="auto">
              <a:xfrm>
                <a:off x="3510" y="1864"/>
                <a:ext cx="1630" cy="627"/>
                <a:chOff x="3510" y="1864"/>
                <a:chExt cx="1630" cy="627"/>
              </a:xfrm>
            </p:grpSpPr>
            <p:sp>
              <p:nvSpPr>
                <p:cNvPr id="29792" name="Line 82"/>
                <p:cNvSpPr>
                  <a:spLocks noChangeShapeType="1"/>
                </p:cNvSpPr>
                <p:nvPr/>
              </p:nvSpPr>
              <p:spPr bwMode="auto">
                <a:xfrm>
                  <a:off x="3518" y="2491"/>
                  <a:ext cx="1622" cy="0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9793" name="Line 83"/>
                <p:cNvSpPr>
                  <a:spLocks noChangeShapeType="1"/>
                </p:cNvSpPr>
                <p:nvPr/>
              </p:nvSpPr>
              <p:spPr bwMode="auto">
                <a:xfrm>
                  <a:off x="3510" y="1864"/>
                  <a:ext cx="0" cy="619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9786" name="Line 84"/>
              <p:cNvSpPr>
                <a:spLocks noChangeShapeType="1"/>
              </p:cNvSpPr>
              <p:nvPr/>
            </p:nvSpPr>
            <p:spPr bwMode="auto">
              <a:xfrm>
                <a:off x="3509" y="1964"/>
                <a:ext cx="1642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87" name="Line 85"/>
              <p:cNvSpPr>
                <a:spLocks noChangeShapeType="1"/>
              </p:cNvSpPr>
              <p:nvPr/>
            </p:nvSpPr>
            <p:spPr bwMode="auto">
              <a:xfrm>
                <a:off x="3516" y="2167"/>
                <a:ext cx="1628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88" name="Line 86"/>
              <p:cNvSpPr>
                <a:spLocks noChangeShapeType="1"/>
              </p:cNvSpPr>
              <p:nvPr/>
            </p:nvSpPr>
            <p:spPr bwMode="auto">
              <a:xfrm>
                <a:off x="3524" y="2370"/>
                <a:ext cx="162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89" name="Line 87"/>
              <p:cNvSpPr>
                <a:spLocks noChangeShapeType="1"/>
              </p:cNvSpPr>
              <p:nvPr/>
            </p:nvSpPr>
            <p:spPr bwMode="auto">
              <a:xfrm>
                <a:off x="4756" y="186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90" name="Line 88"/>
              <p:cNvSpPr>
                <a:spLocks noChangeShapeType="1"/>
              </p:cNvSpPr>
              <p:nvPr/>
            </p:nvSpPr>
            <p:spPr bwMode="auto">
              <a:xfrm>
                <a:off x="4911" y="186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91" name="Line 89"/>
              <p:cNvSpPr>
                <a:spLocks noChangeShapeType="1"/>
              </p:cNvSpPr>
              <p:nvPr/>
            </p:nvSpPr>
            <p:spPr bwMode="auto">
              <a:xfrm>
                <a:off x="5067" y="186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9720" name="Rectangle 90"/>
            <p:cNvSpPr>
              <a:spLocks noChangeArrowheads="1"/>
            </p:cNvSpPr>
            <p:nvPr/>
          </p:nvSpPr>
          <p:spPr bwMode="auto">
            <a:xfrm>
              <a:off x="3295" y="1485"/>
              <a:ext cx="2480" cy="1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90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200" b="1">
                  <a:latin typeface="Constantia" panose="02030602050306030303" pitchFamily="18" charset="0"/>
                </a:rPr>
                <a:t>Suspiciously average behaviour - Investigate</a:t>
              </a:r>
            </a:p>
          </p:txBody>
        </p:sp>
        <p:sp>
          <p:nvSpPr>
            <p:cNvPr id="29721" name="Rectangle 91"/>
            <p:cNvSpPr>
              <a:spLocks noChangeArrowheads="1"/>
            </p:cNvSpPr>
            <p:nvPr/>
          </p:nvSpPr>
          <p:spPr bwMode="auto">
            <a:xfrm>
              <a:off x="2826" y="720"/>
              <a:ext cx="790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300" b="1">
                  <a:latin typeface="Constantia" panose="02030602050306030303" pitchFamily="18" charset="0"/>
                </a:rPr>
                <a:t>UCL</a:t>
              </a:r>
            </a:p>
          </p:txBody>
        </p:sp>
        <p:sp>
          <p:nvSpPr>
            <p:cNvPr id="29722" name="Rectangle 92"/>
            <p:cNvSpPr>
              <a:spLocks noChangeArrowheads="1"/>
            </p:cNvSpPr>
            <p:nvPr/>
          </p:nvSpPr>
          <p:spPr bwMode="auto">
            <a:xfrm>
              <a:off x="2826" y="955"/>
              <a:ext cx="790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300" b="1">
                  <a:latin typeface="Constantia" panose="02030602050306030303" pitchFamily="18" charset="0"/>
                </a:rPr>
                <a:t>C/L</a:t>
              </a:r>
            </a:p>
          </p:txBody>
        </p:sp>
        <p:sp>
          <p:nvSpPr>
            <p:cNvPr id="29723" name="Rectangle 93"/>
            <p:cNvSpPr>
              <a:spLocks noChangeArrowheads="1"/>
            </p:cNvSpPr>
            <p:nvPr/>
          </p:nvSpPr>
          <p:spPr bwMode="auto">
            <a:xfrm>
              <a:off x="2826" y="1192"/>
              <a:ext cx="790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300" b="1">
                  <a:latin typeface="Constantia" panose="02030602050306030303" pitchFamily="18" charset="0"/>
                </a:rPr>
                <a:t>LCL</a:t>
              </a:r>
            </a:p>
          </p:txBody>
        </p:sp>
        <p:grpSp>
          <p:nvGrpSpPr>
            <p:cNvPr id="29724" name="Group 94"/>
            <p:cNvGrpSpPr>
              <a:grpSpLocks/>
            </p:cNvGrpSpPr>
            <p:nvPr/>
          </p:nvGrpSpPr>
          <p:grpSpPr bwMode="auto">
            <a:xfrm>
              <a:off x="3690" y="767"/>
              <a:ext cx="1642" cy="635"/>
              <a:chOff x="3485" y="896"/>
              <a:chExt cx="1642" cy="635"/>
            </a:xfrm>
          </p:grpSpPr>
          <p:sp>
            <p:nvSpPr>
              <p:cNvPr id="29758" name="Rectangle 95"/>
              <p:cNvSpPr>
                <a:spLocks noChangeArrowheads="1"/>
              </p:cNvSpPr>
              <p:nvPr/>
            </p:nvSpPr>
            <p:spPr bwMode="auto">
              <a:xfrm>
                <a:off x="3486" y="896"/>
                <a:ext cx="1638" cy="624"/>
              </a:xfrm>
              <a:prstGeom prst="rect">
                <a:avLst/>
              </a:prstGeom>
              <a:gradFill rotWithShape="0">
                <a:gsLst>
                  <a:gs pos="0">
                    <a:srgbClr val="D6FFFF"/>
                  </a:gs>
                  <a:gs pos="100000">
                    <a:srgbClr val="00FFFF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lr>
                    <a:schemeClr val="accent1"/>
                  </a:buClr>
                  <a:buFont typeface="Arial" panose="020B0604020202020204" pitchFamily="34" charset="0"/>
                  <a:buChar char="•"/>
                  <a:defRPr sz="16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1"/>
                  </a:buClr>
                  <a:buSzPct val="100000"/>
                  <a:buFont typeface="Arial" panose="020B0604020202020204" pitchFamily="34" charset="0"/>
                  <a:buChar char="•"/>
                  <a:defRPr sz="1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GB" altLang="en-US" sz="1800">
                  <a:latin typeface="Constantia" panose="02030602050306030303" pitchFamily="18" charset="0"/>
                </a:endParaRPr>
              </a:p>
            </p:txBody>
          </p:sp>
          <p:sp>
            <p:nvSpPr>
              <p:cNvPr id="29759" name="Line 96"/>
              <p:cNvSpPr>
                <a:spLocks noChangeShapeType="1"/>
              </p:cNvSpPr>
              <p:nvPr/>
            </p:nvSpPr>
            <p:spPr bwMode="auto">
              <a:xfrm>
                <a:off x="3642" y="90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60" name="Line 97"/>
              <p:cNvSpPr>
                <a:spLocks noChangeShapeType="1"/>
              </p:cNvSpPr>
              <p:nvPr/>
            </p:nvSpPr>
            <p:spPr bwMode="auto">
              <a:xfrm>
                <a:off x="3798" y="90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61" name="Line 98"/>
              <p:cNvSpPr>
                <a:spLocks noChangeShapeType="1"/>
              </p:cNvSpPr>
              <p:nvPr/>
            </p:nvSpPr>
            <p:spPr bwMode="auto">
              <a:xfrm>
                <a:off x="3953" y="90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62" name="Line 99"/>
              <p:cNvSpPr>
                <a:spLocks noChangeShapeType="1"/>
              </p:cNvSpPr>
              <p:nvPr/>
            </p:nvSpPr>
            <p:spPr bwMode="auto">
              <a:xfrm>
                <a:off x="4109" y="90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63" name="Line 100"/>
              <p:cNvSpPr>
                <a:spLocks noChangeShapeType="1"/>
              </p:cNvSpPr>
              <p:nvPr/>
            </p:nvSpPr>
            <p:spPr bwMode="auto">
              <a:xfrm>
                <a:off x="4265" y="90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64" name="Line 101"/>
              <p:cNvSpPr>
                <a:spLocks noChangeShapeType="1"/>
              </p:cNvSpPr>
              <p:nvPr/>
            </p:nvSpPr>
            <p:spPr bwMode="auto">
              <a:xfrm>
                <a:off x="4421" y="90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65" name="Line 102"/>
              <p:cNvSpPr>
                <a:spLocks noChangeShapeType="1"/>
              </p:cNvSpPr>
              <p:nvPr/>
            </p:nvSpPr>
            <p:spPr bwMode="auto">
              <a:xfrm>
                <a:off x="4577" y="90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66" name="Line 103"/>
              <p:cNvSpPr>
                <a:spLocks noChangeShapeType="1"/>
              </p:cNvSpPr>
              <p:nvPr/>
            </p:nvSpPr>
            <p:spPr bwMode="auto">
              <a:xfrm>
                <a:off x="4732" y="90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9767" name="Group 104"/>
              <p:cNvGrpSpPr>
                <a:grpSpLocks/>
              </p:cNvGrpSpPr>
              <p:nvPr/>
            </p:nvGrpSpPr>
            <p:grpSpPr bwMode="auto">
              <a:xfrm>
                <a:off x="3486" y="904"/>
                <a:ext cx="1630" cy="627"/>
                <a:chOff x="3486" y="904"/>
                <a:chExt cx="1630" cy="627"/>
              </a:xfrm>
            </p:grpSpPr>
            <p:sp>
              <p:nvSpPr>
                <p:cNvPr id="29774" name="Line 105"/>
                <p:cNvSpPr>
                  <a:spLocks noChangeShapeType="1"/>
                </p:cNvSpPr>
                <p:nvPr/>
              </p:nvSpPr>
              <p:spPr bwMode="auto">
                <a:xfrm>
                  <a:off x="3494" y="1531"/>
                  <a:ext cx="1622" cy="0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9775" name="Line 106"/>
                <p:cNvSpPr>
                  <a:spLocks noChangeShapeType="1"/>
                </p:cNvSpPr>
                <p:nvPr/>
              </p:nvSpPr>
              <p:spPr bwMode="auto">
                <a:xfrm>
                  <a:off x="3486" y="904"/>
                  <a:ext cx="0" cy="619"/>
                </a:xfrm>
                <a:prstGeom prst="line">
                  <a:avLst/>
                </a:prstGeom>
                <a:noFill/>
                <a:ln w="254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9768" name="Line 107"/>
              <p:cNvSpPr>
                <a:spLocks noChangeShapeType="1"/>
              </p:cNvSpPr>
              <p:nvPr/>
            </p:nvSpPr>
            <p:spPr bwMode="auto">
              <a:xfrm>
                <a:off x="3485" y="1004"/>
                <a:ext cx="1642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69" name="Line 108"/>
              <p:cNvSpPr>
                <a:spLocks noChangeShapeType="1"/>
              </p:cNvSpPr>
              <p:nvPr/>
            </p:nvSpPr>
            <p:spPr bwMode="auto">
              <a:xfrm>
                <a:off x="3492" y="1207"/>
                <a:ext cx="1628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70" name="Line 109"/>
              <p:cNvSpPr>
                <a:spLocks noChangeShapeType="1"/>
              </p:cNvSpPr>
              <p:nvPr/>
            </p:nvSpPr>
            <p:spPr bwMode="auto">
              <a:xfrm>
                <a:off x="3500" y="1410"/>
                <a:ext cx="162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71" name="Line 110"/>
              <p:cNvSpPr>
                <a:spLocks noChangeShapeType="1"/>
              </p:cNvSpPr>
              <p:nvPr/>
            </p:nvSpPr>
            <p:spPr bwMode="auto">
              <a:xfrm>
                <a:off x="4732" y="90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72" name="Line 111"/>
              <p:cNvSpPr>
                <a:spLocks noChangeShapeType="1"/>
              </p:cNvSpPr>
              <p:nvPr/>
            </p:nvSpPr>
            <p:spPr bwMode="auto">
              <a:xfrm>
                <a:off x="4887" y="90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73" name="Line 112"/>
              <p:cNvSpPr>
                <a:spLocks noChangeShapeType="1"/>
              </p:cNvSpPr>
              <p:nvPr/>
            </p:nvSpPr>
            <p:spPr bwMode="auto">
              <a:xfrm>
                <a:off x="5043" y="900"/>
                <a:ext cx="0" cy="616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9725" name="Rectangle 113"/>
            <p:cNvSpPr>
              <a:spLocks noChangeArrowheads="1"/>
            </p:cNvSpPr>
            <p:nvPr/>
          </p:nvSpPr>
          <p:spPr bwMode="auto">
            <a:xfrm>
              <a:off x="3747" y="2663"/>
              <a:ext cx="1638" cy="624"/>
            </a:xfrm>
            <a:prstGeom prst="rect">
              <a:avLst/>
            </a:prstGeom>
            <a:gradFill rotWithShape="0">
              <a:gsLst>
                <a:gs pos="0">
                  <a:srgbClr val="CFFFFF"/>
                </a:gs>
                <a:gs pos="100000">
                  <a:srgbClr val="00FFFF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29726" name="Line 114"/>
            <p:cNvSpPr>
              <a:spLocks noChangeShapeType="1"/>
            </p:cNvSpPr>
            <p:nvPr/>
          </p:nvSpPr>
          <p:spPr bwMode="auto">
            <a:xfrm>
              <a:off x="3903" y="2667"/>
              <a:ext cx="0" cy="616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27" name="Line 115"/>
            <p:cNvSpPr>
              <a:spLocks noChangeShapeType="1"/>
            </p:cNvSpPr>
            <p:nvPr/>
          </p:nvSpPr>
          <p:spPr bwMode="auto">
            <a:xfrm>
              <a:off x="4059" y="2667"/>
              <a:ext cx="0" cy="616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28" name="Line 116"/>
            <p:cNvSpPr>
              <a:spLocks noChangeShapeType="1"/>
            </p:cNvSpPr>
            <p:nvPr/>
          </p:nvSpPr>
          <p:spPr bwMode="auto">
            <a:xfrm>
              <a:off x="4214" y="2667"/>
              <a:ext cx="0" cy="616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29" name="Line 117"/>
            <p:cNvSpPr>
              <a:spLocks noChangeShapeType="1"/>
            </p:cNvSpPr>
            <p:nvPr/>
          </p:nvSpPr>
          <p:spPr bwMode="auto">
            <a:xfrm>
              <a:off x="4370" y="2667"/>
              <a:ext cx="0" cy="616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0" name="Line 118"/>
            <p:cNvSpPr>
              <a:spLocks noChangeShapeType="1"/>
            </p:cNvSpPr>
            <p:nvPr/>
          </p:nvSpPr>
          <p:spPr bwMode="auto">
            <a:xfrm>
              <a:off x="4526" y="2667"/>
              <a:ext cx="0" cy="616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1" name="Line 119"/>
            <p:cNvSpPr>
              <a:spLocks noChangeShapeType="1"/>
            </p:cNvSpPr>
            <p:nvPr/>
          </p:nvSpPr>
          <p:spPr bwMode="auto">
            <a:xfrm>
              <a:off x="4682" y="2667"/>
              <a:ext cx="0" cy="616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2" name="Line 120"/>
            <p:cNvSpPr>
              <a:spLocks noChangeShapeType="1"/>
            </p:cNvSpPr>
            <p:nvPr/>
          </p:nvSpPr>
          <p:spPr bwMode="auto">
            <a:xfrm>
              <a:off x="4838" y="2667"/>
              <a:ext cx="0" cy="616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3" name="Line 121"/>
            <p:cNvSpPr>
              <a:spLocks noChangeShapeType="1"/>
            </p:cNvSpPr>
            <p:nvPr/>
          </p:nvSpPr>
          <p:spPr bwMode="auto">
            <a:xfrm>
              <a:off x="4993" y="2667"/>
              <a:ext cx="0" cy="616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9734" name="Group 122"/>
            <p:cNvGrpSpPr>
              <a:grpSpLocks/>
            </p:cNvGrpSpPr>
            <p:nvPr/>
          </p:nvGrpSpPr>
          <p:grpSpPr bwMode="auto">
            <a:xfrm>
              <a:off x="3747" y="2671"/>
              <a:ext cx="1630" cy="627"/>
              <a:chOff x="3542" y="2800"/>
              <a:chExt cx="1630" cy="627"/>
            </a:xfrm>
          </p:grpSpPr>
          <p:sp>
            <p:nvSpPr>
              <p:cNvPr id="29756" name="Line 123"/>
              <p:cNvSpPr>
                <a:spLocks noChangeShapeType="1"/>
              </p:cNvSpPr>
              <p:nvPr/>
            </p:nvSpPr>
            <p:spPr bwMode="auto">
              <a:xfrm>
                <a:off x="3550" y="3427"/>
                <a:ext cx="1622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757" name="Line 124"/>
              <p:cNvSpPr>
                <a:spLocks noChangeShapeType="1"/>
              </p:cNvSpPr>
              <p:nvPr/>
            </p:nvSpPr>
            <p:spPr bwMode="auto">
              <a:xfrm>
                <a:off x="3542" y="2800"/>
                <a:ext cx="0" cy="619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9735" name="Line 125"/>
            <p:cNvSpPr>
              <a:spLocks noChangeShapeType="1"/>
            </p:cNvSpPr>
            <p:nvPr/>
          </p:nvSpPr>
          <p:spPr bwMode="auto">
            <a:xfrm>
              <a:off x="3746" y="2771"/>
              <a:ext cx="1642" cy="0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6" name="Line 126"/>
            <p:cNvSpPr>
              <a:spLocks noChangeShapeType="1"/>
            </p:cNvSpPr>
            <p:nvPr/>
          </p:nvSpPr>
          <p:spPr bwMode="auto">
            <a:xfrm>
              <a:off x="3753" y="2974"/>
              <a:ext cx="1628" cy="0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7" name="Line 127"/>
            <p:cNvSpPr>
              <a:spLocks noChangeShapeType="1"/>
            </p:cNvSpPr>
            <p:nvPr/>
          </p:nvSpPr>
          <p:spPr bwMode="auto">
            <a:xfrm>
              <a:off x="3761" y="3177"/>
              <a:ext cx="1620" cy="0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8" name="Line 128"/>
            <p:cNvSpPr>
              <a:spLocks noChangeShapeType="1"/>
            </p:cNvSpPr>
            <p:nvPr/>
          </p:nvSpPr>
          <p:spPr bwMode="auto">
            <a:xfrm>
              <a:off x="4993" y="2667"/>
              <a:ext cx="0" cy="616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9" name="Line 129"/>
            <p:cNvSpPr>
              <a:spLocks noChangeShapeType="1"/>
            </p:cNvSpPr>
            <p:nvPr/>
          </p:nvSpPr>
          <p:spPr bwMode="auto">
            <a:xfrm>
              <a:off x="5148" y="2667"/>
              <a:ext cx="0" cy="616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40" name="Line 130"/>
            <p:cNvSpPr>
              <a:spLocks noChangeShapeType="1"/>
            </p:cNvSpPr>
            <p:nvPr/>
          </p:nvSpPr>
          <p:spPr bwMode="auto">
            <a:xfrm>
              <a:off x="5304" y="2667"/>
              <a:ext cx="0" cy="616"/>
            </a:xfrm>
            <a:prstGeom prst="line">
              <a:avLst/>
            </a:prstGeom>
            <a:noFill/>
            <a:ln w="127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41" name="Rectangle 131"/>
            <p:cNvSpPr>
              <a:spLocks noChangeArrowheads="1"/>
            </p:cNvSpPr>
            <p:nvPr/>
          </p:nvSpPr>
          <p:spPr bwMode="auto">
            <a:xfrm>
              <a:off x="3262" y="2387"/>
              <a:ext cx="2482" cy="1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200" b="1">
                  <a:latin typeface="Constantia" panose="02030602050306030303" pitchFamily="18" charset="0"/>
                </a:rPr>
                <a:t>Five points one side of centre line - Investigate</a:t>
              </a:r>
            </a:p>
          </p:txBody>
        </p:sp>
        <p:sp>
          <p:nvSpPr>
            <p:cNvPr id="29742" name="Rectangle 132"/>
            <p:cNvSpPr>
              <a:spLocks noChangeArrowheads="1"/>
            </p:cNvSpPr>
            <p:nvPr/>
          </p:nvSpPr>
          <p:spPr bwMode="auto">
            <a:xfrm>
              <a:off x="2826" y="2629"/>
              <a:ext cx="790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300" b="1">
                  <a:latin typeface="Constantia" panose="02030602050306030303" pitchFamily="18" charset="0"/>
                </a:rPr>
                <a:t>UCL</a:t>
              </a:r>
            </a:p>
          </p:txBody>
        </p:sp>
        <p:sp>
          <p:nvSpPr>
            <p:cNvPr id="29743" name="Rectangle 133"/>
            <p:cNvSpPr>
              <a:spLocks noChangeArrowheads="1"/>
            </p:cNvSpPr>
            <p:nvPr/>
          </p:nvSpPr>
          <p:spPr bwMode="auto">
            <a:xfrm>
              <a:off x="2826" y="2865"/>
              <a:ext cx="790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300" b="1">
                  <a:latin typeface="Constantia" panose="02030602050306030303" pitchFamily="18" charset="0"/>
                </a:rPr>
                <a:t>C/L</a:t>
              </a:r>
            </a:p>
          </p:txBody>
        </p:sp>
        <p:sp>
          <p:nvSpPr>
            <p:cNvPr id="29744" name="Rectangle 134"/>
            <p:cNvSpPr>
              <a:spLocks noChangeArrowheads="1"/>
            </p:cNvSpPr>
            <p:nvPr/>
          </p:nvSpPr>
          <p:spPr bwMode="auto">
            <a:xfrm>
              <a:off x="2826" y="3101"/>
              <a:ext cx="790" cy="1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300" b="1">
                  <a:latin typeface="Constantia" panose="02030602050306030303" pitchFamily="18" charset="0"/>
                </a:rPr>
                <a:t>LCL</a:t>
              </a:r>
            </a:p>
          </p:txBody>
        </p:sp>
        <p:sp>
          <p:nvSpPr>
            <p:cNvPr id="29745" name="Rectangle 135"/>
            <p:cNvSpPr>
              <a:spLocks noChangeArrowheads="1"/>
            </p:cNvSpPr>
            <p:nvPr/>
          </p:nvSpPr>
          <p:spPr bwMode="auto">
            <a:xfrm>
              <a:off x="3327" y="3368"/>
              <a:ext cx="2481" cy="1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1200" b="1">
                  <a:latin typeface="Constantia" panose="02030602050306030303" pitchFamily="18" charset="0"/>
                </a:rPr>
                <a:t>Sudden change in level - Investigate</a:t>
              </a:r>
            </a:p>
          </p:txBody>
        </p:sp>
        <p:sp>
          <p:nvSpPr>
            <p:cNvPr id="29746" name="Freeform 136"/>
            <p:cNvSpPr>
              <a:spLocks/>
            </p:cNvSpPr>
            <p:nvPr/>
          </p:nvSpPr>
          <p:spPr bwMode="auto">
            <a:xfrm>
              <a:off x="3702" y="1034"/>
              <a:ext cx="908" cy="118"/>
            </a:xfrm>
            <a:custGeom>
              <a:avLst/>
              <a:gdLst>
                <a:gd name="T0" fmla="*/ 0 w 908"/>
                <a:gd name="T1" fmla="*/ 117 h 118"/>
                <a:gd name="T2" fmla="*/ 117 w 908"/>
                <a:gd name="T3" fmla="*/ 10 h 118"/>
                <a:gd name="T4" fmla="*/ 299 w 908"/>
                <a:gd name="T5" fmla="*/ 64 h 118"/>
                <a:gd name="T6" fmla="*/ 384 w 908"/>
                <a:gd name="T7" fmla="*/ 74 h 118"/>
                <a:gd name="T8" fmla="*/ 512 w 908"/>
                <a:gd name="T9" fmla="*/ 21 h 118"/>
                <a:gd name="T10" fmla="*/ 672 w 908"/>
                <a:gd name="T11" fmla="*/ 106 h 118"/>
                <a:gd name="T12" fmla="*/ 779 w 908"/>
                <a:gd name="T13" fmla="*/ 0 h 118"/>
                <a:gd name="T14" fmla="*/ 907 w 908"/>
                <a:gd name="T15" fmla="*/ 96 h 11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908"/>
                <a:gd name="T25" fmla="*/ 0 h 118"/>
                <a:gd name="T26" fmla="*/ 908 w 908"/>
                <a:gd name="T27" fmla="*/ 118 h 11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908" h="118">
                  <a:moveTo>
                    <a:pt x="0" y="117"/>
                  </a:moveTo>
                  <a:lnTo>
                    <a:pt x="117" y="10"/>
                  </a:lnTo>
                  <a:lnTo>
                    <a:pt x="299" y="64"/>
                  </a:lnTo>
                  <a:lnTo>
                    <a:pt x="384" y="74"/>
                  </a:lnTo>
                  <a:lnTo>
                    <a:pt x="512" y="21"/>
                  </a:lnTo>
                  <a:lnTo>
                    <a:pt x="672" y="106"/>
                  </a:lnTo>
                  <a:lnTo>
                    <a:pt x="779" y="0"/>
                  </a:lnTo>
                  <a:lnTo>
                    <a:pt x="907" y="96"/>
                  </a:lnTo>
                </a:path>
              </a:pathLst>
            </a:custGeom>
            <a:noFill/>
            <a:ln w="19050" cap="rnd">
              <a:solidFill>
                <a:srgbClr val="0000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7" name="Freeform 137"/>
            <p:cNvSpPr>
              <a:spLocks/>
            </p:cNvSpPr>
            <p:nvPr/>
          </p:nvSpPr>
          <p:spPr bwMode="auto">
            <a:xfrm>
              <a:off x="2133" y="1738"/>
              <a:ext cx="289" cy="129"/>
            </a:xfrm>
            <a:custGeom>
              <a:avLst/>
              <a:gdLst>
                <a:gd name="T0" fmla="*/ 0 w 289"/>
                <a:gd name="T1" fmla="*/ 42 h 129"/>
                <a:gd name="T2" fmla="*/ 0 w 289"/>
                <a:gd name="T3" fmla="*/ 74 h 129"/>
                <a:gd name="T4" fmla="*/ 21 w 289"/>
                <a:gd name="T5" fmla="*/ 112 h 129"/>
                <a:gd name="T6" fmla="*/ 40 w 289"/>
                <a:gd name="T7" fmla="*/ 125 h 129"/>
                <a:gd name="T8" fmla="*/ 144 w 289"/>
                <a:gd name="T9" fmla="*/ 128 h 129"/>
                <a:gd name="T10" fmla="*/ 213 w 289"/>
                <a:gd name="T11" fmla="*/ 122 h 129"/>
                <a:gd name="T12" fmla="*/ 288 w 289"/>
                <a:gd name="T13" fmla="*/ 85 h 129"/>
                <a:gd name="T14" fmla="*/ 288 w 289"/>
                <a:gd name="T15" fmla="*/ 42 h 129"/>
                <a:gd name="T16" fmla="*/ 256 w 289"/>
                <a:gd name="T17" fmla="*/ 10 h 129"/>
                <a:gd name="T18" fmla="*/ 192 w 289"/>
                <a:gd name="T19" fmla="*/ 0 h 129"/>
                <a:gd name="T20" fmla="*/ 96 w 289"/>
                <a:gd name="T21" fmla="*/ 5 h 129"/>
                <a:gd name="T22" fmla="*/ 5 w 289"/>
                <a:gd name="T23" fmla="*/ 32 h 12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289"/>
                <a:gd name="T37" fmla="*/ 0 h 129"/>
                <a:gd name="T38" fmla="*/ 289 w 289"/>
                <a:gd name="T39" fmla="*/ 129 h 129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289" h="129">
                  <a:moveTo>
                    <a:pt x="0" y="42"/>
                  </a:moveTo>
                  <a:lnTo>
                    <a:pt x="0" y="74"/>
                  </a:lnTo>
                  <a:lnTo>
                    <a:pt x="21" y="112"/>
                  </a:lnTo>
                  <a:lnTo>
                    <a:pt x="40" y="125"/>
                  </a:lnTo>
                  <a:lnTo>
                    <a:pt x="144" y="128"/>
                  </a:lnTo>
                  <a:lnTo>
                    <a:pt x="213" y="122"/>
                  </a:lnTo>
                  <a:lnTo>
                    <a:pt x="288" y="85"/>
                  </a:lnTo>
                  <a:lnTo>
                    <a:pt x="288" y="42"/>
                  </a:lnTo>
                  <a:lnTo>
                    <a:pt x="256" y="10"/>
                  </a:lnTo>
                  <a:lnTo>
                    <a:pt x="192" y="0"/>
                  </a:lnTo>
                  <a:lnTo>
                    <a:pt x="96" y="5"/>
                  </a:lnTo>
                  <a:lnTo>
                    <a:pt x="5" y="32"/>
                  </a:lnTo>
                </a:path>
              </a:pathLst>
            </a:custGeom>
            <a:solidFill>
              <a:srgbClr val="9966FF"/>
            </a:solidFill>
            <a:ln w="12700" cap="rnd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748" name="Freeform 138"/>
            <p:cNvSpPr>
              <a:spLocks/>
            </p:cNvSpPr>
            <p:nvPr/>
          </p:nvSpPr>
          <p:spPr bwMode="auto">
            <a:xfrm>
              <a:off x="1141" y="1786"/>
              <a:ext cx="1217" cy="364"/>
            </a:xfrm>
            <a:custGeom>
              <a:avLst/>
              <a:gdLst>
                <a:gd name="T0" fmla="*/ 0 w 1217"/>
                <a:gd name="T1" fmla="*/ 203 h 364"/>
                <a:gd name="T2" fmla="*/ 145 w 1217"/>
                <a:gd name="T3" fmla="*/ 331 h 364"/>
                <a:gd name="T4" fmla="*/ 301 w 1217"/>
                <a:gd name="T5" fmla="*/ 192 h 364"/>
                <a:gd name="T6" fmla="*/ 518 w 1217"/>
                <a:gd name="T7" fmla="*/ 245 h 364"/>
                <a:gd name="T8" fmla="*/ 602 w 1217"/>
                <a:gd name="T9" fmla="*/ 363 h 364"/>
                <a:gd name="T10" fmla="*/ 710 w 1217"/>
                <a:gd name="T11" fmla="*/ 181 h 364"/>
                <a:gd name="T12" fmla="*/ 916 w 1217"/>
                <a:gd name="T13" fmla="*/ 160 h 364"/>
                <a:gd name="T14" fmla="*/ 1071 w 1217"/>
                <a:gd name="T15" fmla="*/ 21 h 364"/>
                <a:gd name="T16" fmla="*/ 1216 w 1217"/>
                <a:gd name="T17" fmla="*/ 0 h 36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217"/>
                <a:gd name="T28" fmla="*/ 0 h 364"/>
                <a:gd name="T29" fmla="*/ 1217 w 1217"/>
                <a:gd name="T30" fmla="*/ 364 h 364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217" h="364">
                  <a:moveTo>
                    <a:pt x="0" y="203"/>
                  </a:moveTo>
                  <a:lnTo>
                    <a:pt x="145" y="331"/>
                  </a:lnTo>
                  <a:lnTo>
                    <a:pt x="301" y="192"/>
                  </a:lnTo>
                  <a:lnTo>
                    <a:pt x="518" y="245"/>
                  </a:lnTo>
                  <a:lnTo>
                    <a:pt x="602" y="363"/>
                  </a:lnTo>
                  <a:lnTo>
                    <a:pt x="710" y="181"/>
                  </a:lnTo>
                  <a:lnTo>
                    <a:pt x="916" y="160"/>
                  </a:lnTo>
                  <a:lnTo>
                    <a:pt x="1071" y="21"/>
                  </a:lnTo>
                  <a:lnTo>
                    <a:pt x="1216" y="0"/>
                  </a:lnTo>
                </a:path>
              </a:pathLst>
            </a:custGeom>
            <a:noFill/>
            <a:ln w="19050" cap="rnd">
              <a:solidFill>
                <a:srgbClr val="0000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49" name="Freeform 139"/>
            <p:cNvSpPr>
              <a:spLocks/>
            </p:cNvSpPr>
            <p:nvPr/>
          </p:nvSpPr>
          <p:spPr bwMode="auto">
            <a:xfrm>
              <a:off x="1392" y="2842"/>
              <a:ext cx="1003" cy="315"/>
            </a:xfrm>
            <a:custGeom>
              <a:avLst/>
              <a:gdLst>
                <a:gd name="T0" fmla="*/ 5 w 1003"/>
                <a:gd name="T1" fmla="*/ 282 h 315"/>
                <a:gd name="T2" fmla="*/ 85 w 1003"/>
                <a:gd name="T3" fmla="*/ 186 h 315"/>
                <a:gd name="T4" fmla="*/ 170 w 1003"/>
                <a:gd name="T5" fmla="*/ 144 h 315"/>
                <a:gd name="T6" fmla="*/ 266 w 1003"/>
                <a:gd name="T7" fmla="*/ 122 h 315"/>
                <a:gd name="T8" fmla="*/ 410 w 1003"/>
                <a:gd name="T9" fmla="*/ 90 h 315"/>
                <a:gd name="T10" fmla="*/ 789 w 1003"/>
                <a:gd name="T11" fmla="*/ 21 h 315"/>
                <a:gd name="T12" fmla="*/ 922 w 1003"/>
                <a:gd name="T13" fmla="*/ 0 h 315"/>
                <a:gd name="T14" fmla="*/ 992 w 1003"/>
                <a:gd name="T15" fmla="*/ 10 h 315"/>
                <a:gd name="T16" fmla="*/ 1002 w 1003"/>
                <a:gd name="T17" fmla="*/ 80 h 315"/>
                <a:gd name="T18" fmla="*/ 933 w 1003"/>
                <a:gd name="T19" fmla="*/ 117 h 315"/>
                <a:gd name="T20" fmla="*/ 901 w 1003"/>
                <a:gd name="T21" fmla="*/ 128 h 315"/>
                <a:gd name="T22" fmla="*/ 858 w 1003"/>
                <a:gd name="T23" fmla="*/ 133 h 315"/>
                <a:gd name="T24" fmla="*/ 240 w 1003"/>
                <a:gd name="T25" fmla="*/ 261 h 315"/>
                <a:gd name="T26" fmla="*/ 58 w 1003"/>
                <a:gd name="T27" fmla="*/ 314 h 315"/>
                <a:gd name="T28" fmla="*/ 0 w 1003"/>
                <a:gd name="T29" fmla="*/ 288 h 315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003"/>
                <a:gd name="T46" fmla="*/ 0 h 315"/>
                <a:gd name="T47" fmla="*/ 1003 w 1003"/>
                <a:gd name="T48" fmla="*/ 315 h 315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003" h="315">
                  <a:moveTo>
                    <a:pt x="5" y="282"/>
                  </a:moveTo>
                  <a:lnTo>
                    <a:pt x="85" y="186"/>
                  </a:lnTo>
                  <a:lnTo>
                    <a:pt x="170" y="144"/>
                  </a:lnTo>
                  <a:lnTo>
                    <a:pt x="266" y="122"/>
                  </a:lnTo>
                  <a:lnTo>
                    <a:pt x="410" y="90"/>
                  </a:lnTo>
                  <a:lnTo>
                    <a:pt x="789" y="21"/>
                  </a:lnTo>
                  <a:lnTo>
                    <a:pt x="922" y="0"/>
                  </a:lnTo>
                  <a:lnTo>
                    <a:pt x="992" y="10"/>
                  </a:lnTo>
                  <a:lnTo>
                    <a:pt x="1002" y="80"/>
                  </a:lnTo>
                  <a:lnTo>
                    <a:pt x="933" y="117"/>
                  </a:lnTo>
                  <a:lnTo>
                    <a:pt x="901" y="128"/>
                  </a:lnTo>
                  <a:lnTo>
                    <a:pt x="858" y="133"/>
                  </a:lnTo>
                  <a:lnTo>
                    <a:pt x="240" y="261"/>
                  </a:lnTo>
                  <a:lnTo>
                    <a:pt x="58" y="314"/>
                  </a:lnTo>
                  <a:lnTo>
                    <a:pt x="0" y="288"/>
                  </a:lnTo>
                </a:path>
              </a:pathLst>
            </a:custGeom>
            <a:solidFill>
              <a:srgbClr val="9966FF"/>
            </a:solidFill>
            <a:ln w="12700" cap="rnd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750" name="Freeform 140"/>
            <p:cNvSpPr>
              <a:spLocks/>
            </p:cNvSpPr>
            <p:nvPr/>
          </p:nvSpPr>
          <p:spPr bwMode="auto">
            <a:xfrm>
              <a:off x="1152" y="2895"/>
              <a:ext cx="1217" cy="225"/>
            </a:xfrm>
            <a:custGeom>
              <a:avLst/>
              <a:gdLst>
                <a:gd name="T0" fmla="*/ 0 w 1217"/>
                <a:gd name="T1" fmla="*/ 171 h 225"/>
                <a:gd name="T2" fmla="*/ 133 w 1217"/>
                <a:gd name="T3" fmla="*/ 224 h 225"/>
                <a:gd name="T4" fmla="*/ 292 w 1217"/>
                <a:gd name="T5" fmla="*/ 224 h 225"/>
                <a:gd name="T6" fmla="*/ 365 w 1217"/>
                <a:gd name="T7" fmla="*/ 160 h 225"/>
                <a:gd name="T8" fmla="*/ 438 w 1217"/>
                <a:gd name="T9" fmla="*/ 118 h 225"/>
                <a:gd name="T10" fmla="*/ 571 w 1217"/>
                <a:gd name="T11" fmla="*/ 150 h 225"/>
                <a:gd name="T12" fmla="*/ 778 w 1217"/>
                <a:gd name="T13" fmla="*/ 64 h 225"/>
                <a:gd name="T14" fmla="*/ 887 w 1217"/>
                <a:gd name="T15" fmla="*/ 43 h 225"/>
                <a:gd name="T16" fmla="*/ 1010 w 1217"/>
                <a:gd name="T17" fmla="*/ 43 h 225"/>
                <a:gd name="T18" fmla="*/ 1216 w 1217"/>
                <a:gd name="T19" fmla="*/ 0 h 225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17"/>
                <a:gd name="T31" fmla="*/ 0 h 225"/>
                <a:gd name="T32" fmla="*/ 1217 w 1217"/>
                <a:gd name="T33" fmla="*/ 225 h 225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17" h="225">
                  <a:moveTo>
                    <a:pt x="0" y="171"/>
                  </a:moveTo>
                  <a:lnTo>
                    <a:pt x="133" y="224"/>
                  </a:lnTo>
                  <a:lnTo>
                    <a:pt x="292" y="224"/>
                  </a:lnTo>
                  <a:lnTo>
                    <a:pt x="365" y="160"/>
                  </a:lnTo>
                  <a:lnTo>
                    <a:pt x="438" y="118"/>
                  </a:lnTo>
                  <a:lnTo>
                    <a:pt x="571" y="150"/>
                  </a:lnTo>
                  <a:lnTo>
                    <a:pt x="778" y="64"/>
                  </a:lnTo>
                  <a:lnTo>
                    <a:pt x="887" y="43"/>
                  </a:lnTo>
                  <a:lnTo>
                    <a:pt x="1010" y="43"/>
                  </a:lnTo>
                  <a:lnTo>
                    <a:pt x="1216" y="0"/>
                  </a:lnTo>
                </a:path>
              </a:pathLst>
            </a:custGeom>
            <a:noFill/>
            <a:ln w="19050" cap="rnd">
              <a:solidFill>
                <a:srgbClr val="0000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51" name="Freeform 141"/>
            <p:cNvSpPr>
              <a:spLocks/>
            </p:cNvSpPr>
            <p:nvPr/>
          </p:nvSpPr>
          <p:spPr bwMode="auto">
            <a:xfrm>
              <a:off x="4277" y="2836"/>
              <a:ext cx="358" cy="342"/>
            </a:xfrm>
            <a:custGeom>
              <a:avLst/>
              <a:gdLst>
                <a:gd name="T0" fmla="*/ 11 w 358"/>
                <a:gd name="T1" fmla="*/ 32 h 342"/>
                <a:gd name="T2" fmla="*/ 0 w 358"/>
                <a:gd name="T3" fmla="*/ 171 h 342"/>
                <a:gd name="T4" fmla="*/ 48 w 358"/>
                <a:gd name="T5" fmla="*/ 267 h 342"/>
                <a:gd name="T6" fmla="*/ 85 w 358"/>
                <a:gd name="T7" fmla="*/ 299 h 342"/>
                <a:gd name="T8" fmla="*/ 112 w 358"/>
                <a:gd name="T9" fmla="*/ 315 h 342"/>
                <a:gd name="T10" fmla="*/ 139 w 358"/>
                <a:gd name="T11" fmla="*/ 326 h 342"/>
                <a:gd name="T12" fmla="*/ 187 w 358"/>
                <a:gd name="T13" fmla="*/ 331 h 342"/>
                <a:gd name="T14" fmla="*/ 251 w 358"/>
                <a:gd name="T15" fmla="*/ 341 h 342"/>
                <a:gd name="T16" fmla="*/ 293 w 358"/>
                <a:gd name="T17" fmla="*/ 326 h 342"/>
                <a:gd name="T18" fmla="*/ 325 w 358"/>
                <a:gd name="T19" fmla="*/ 294 h 342"/>
                <a:gd name="T20" fmla="*/ 357 w 358"/>
                <a:gd name="T21" fmla="*/ 219 h 342"/>
                <a:gd name="T22" fmla="*/ 341 w 358"/>
                <a:gd name="T23" fmla="*/ 150 h 342"/>
                <a:gd name="T24" fmla="*/ 277 w 358"/>
                <a:gd name="T25" fmla="*/ 59 h 342"/>
                <a:gd name="T26" fmla="*/ 213 w 358"/>
                <a:gd name="T27" fmla="*/ 16 h 342"/>
                <a:gd name="T28" fmla="*/ 53 w 358"/>
                <a:gd name="T29" fmla="*/ 0 h 342"/>
                <a:gd name="T30" fmla="*/ 0 w 358"/>
                <a:gd name="T31" fmla="*/ 38 h 34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358"/>
                <a:gd name="T49" fmla="*/ 0 h 342"/>
                <a:gd name="T50" fmla="*/ 358 w 358"/>
                <a:gd name="T51" fmla="*/ 342 h 34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358" h="342">
                  <a:moveTo>
                    <a:pt x="11" y="32"/>
                  </a:moveTo>
                  <a:lnTo>
                    <a:pt x="0" y="171"/>
                  </a:lnTo>
                  <a:lnTo>
                    <a:pt x="48" y="267"/>
                  </a:lnTo>
                  <a:lnTo>
                    <a:pt x="85" y="299"/>
                  </a:lnTo>
                  <a:lnTo>
                    <a:pt x="112" y="315"/>
                  </a:lnTo>
                  <a:lnTo>
                    <a:pt x="139" y="326"/>
                  </a:lnTo>
                  <a:lnTo>
                    <a:pt x="187" y="331"/>
                  </a:lnTo>
                  <a:lnTo>
                    <a:pt x="251" y="341"/>
                  </a:lnTo>
                  <a:lnTo>
                    <a:pt x="293" y="326"/>
                  </a:lnTo>
                  <a:lnTo>
                    <a:pt x="325" y="294"/>
                  </a:lnTo>
                  <a:lnTo>
                    <a:pt x="357" y="219"/>
                  </a:lnTo>
                  <a:lnTo>
                    <a:pt x="341" y="150"/>
                  </a:lnTo>
                  <a:lnTo>
                    <a:pt x="277" y="59"/>
                  </a:lnTo>
                  <a:lnTo>
                    <a:pt x="213" y="16"/>
                  </a:lnTo>
                  <a:lnTo>
                    <a:pt x="53" y="0"/>
                  </a:lnTo>
                  <a:lnTo>
                    <a:pt x="0" y="38"/>
                  </a:lnTo>
                </a:path>
              </a:pathLst>
            </a:custGeom>
            <a:solidFill>
              <a:srgbClr val="9966FF"/>
            </a:solidFill>
            <a:ln w="12700" cap="rnd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752" name="Freeform 142"/>
            <p:cNvSpPr>
              <a:spLocks/>
            </p:cNvSpPr>
            <p:nvPr/>
          </p:nvSpPr>
          <p:spPr bwMode="auto">
            <a:xfrm>
              <a:off x="3751" y="2852"/>
              <a:ext cx="1247" cy="289"/>
            </a:xfrm>
            <a:custGeom>
              <a:avLst/>
              <a:gdLst>
                <a:gd name="T0" fmla="*/ 0 w 1247"/>
                <a:gd name="T1" fmla="*/ 39 h 289"/>
                <a:gd name="T2" fmla="*/ 139 w 1247"/>
                <a:gd name="T3" fmla="*/ 20 h 289"/>
                <a:gd name="T4" fmla="*/ 177 w 1247"/>
                <a:gd name="T5" fmla="*/ 0 h 289"/>
                <a:gd name="T6" fmla="*/ 277 w 1247"/>
                <a:gd name="T7" fmla="*/ 20 h 289"/>
                <a:gd name="T8" fmla="*/ 404 w 1247"/>
                <a:gd name="T9" fmla="*/ 68 h 289"/>
                <a:gd name="T10" fmla="*/ 517 w 1247"/>
                <a:gd name="T11" fmla="*/ 68 h 289"/>
                <a:gd name="T12" fmla="*/ 630 w 1247"/>
                <a:gd name="T13" fmla="*/ 58 h 289"/>
                <a:gd name="T14" fmla="*/ 781 w 1247"/>
                <a:gd name="T15" fmla="*/ 288 h 289"/>
                <a:gd name="T16" fmla="*/ 844 w 1247"/>
                <a:gd name="T17" fmla="*/ 240 h 289"/>
                <a:gd name="T18" fmla="*/ 1019 w 1247"/>
                <a:gd name="T19" fmla="*/ 221 h 289"/>
                <a:gd name="T20" fmla="*/ 1095 w 1247"/>
                <a:gd name="T21" fmla="*/ 250 h 289"/>
                <a:gd name="T22" fmla="*/ 1246 w 1247"/>
                <a:gd name="T23" fmla="*/ 202 h 28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247"/>
                <a:gd name="T37" fmla="*/ 0 h 289"/>
                <a:gd name="T38" fmla="*/ 1247 w 1247"/>
                <a:gd name="T39" fmla="*/ 289 h 289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247" h="289">
                  <a:moveTo>
                    <a:pt x="0" y="39"/>
                  </a:moveTo>
                  <a:lnTo>
                    <a:pt x="139" y="20"/>
                  </a:lnTo>
                  <a:lnTo>
                    <a:pt x="177" y="0"/>
                  </a:lnTo>
                  <a:lnTo>
                    <a:pt x="277" y="20"/>
                  </a:lnTo>
                  <a:lnTo>
                    <a:pt x="404" y="68"/>
                  </a:lnTo>
                  <a:lnTo>
                    <a:pt x="517" y="68"/>
                  </a:lnTo>
                  <a:lnTo>
                    <a:pt x="630" y="58"/>
                  </a:lnTo>
                  <a:lnTo>
                    <a:pt x="781" y="288"/>
                  </a:lnTo>
                  <a:lnTo>
                    <a:pt x="844" y="240"/>
                  </a:lnTo>
                  <a:lnTo>
                    <a:pt x="1019" y="221"/>
                  </a:lnTo>
                  <a:lnTo>
                    <a:pt x="1095" y="250"/>
                  </a:lnTo>
                  <a:lnTo>
                    <a:pt x="1246" y="202"/>
                  </a:lnTo>
                </a:path>
              </a:pathLst>
            </a:custGeom>
            <a:noFill/>
            <a:ln w="19050" cap="rnd">
              <a:solidFill>
                <a:srgbClr val="0000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53" name="Freeform 143"/>
            <p:cNvSpPr>
              <a:spLocks/>
            </p:cNvSpPr>
            <p:nvPr/>
          </p:nvSpPr>
          <p:spPr bwMode="auto">
            <a:xfrm>
              <a:off x="4469" y="1871"/>
              <a:ext cx="609" cy="150"/>
            </a:xfrm>
            <a:custGeom>
              <a:avLst/>
              <a:gdLst>
                <a:gd name="T0" fmla="*/ 32 w 609"/>
                <a:gd name="T1" fmla="*/ 11 h 150"/>
                <a:gd name="T2" fmla="*/ 0 w 609"/>
                <a:gd name="T3" fmla="*/ 75 h 150"/>
                <a:gd name="T4" fmla="*/ 0 w 609"/>
                <a:gd name="T5" fmla="*/ 107 h 150"/>
                <a:gd name="T6" fmla="*/ 21 w 609"/>
                <a:gd name="T7" fmla="*/ 139 h 150"/>
                <a:gd name="T8" fmla="*/ 80 w 609"/>
                <a:gd name="T9" fmla="*/ 144 h 150"/>
                <a:gd name="T10" fmla="*/ 85 w 609"/>
                <a:gd name="T11" fmla="*/ 144 h 150"/>
                <a:gd name="T12" fmla="*/ 176 w 609"/>
                <a:gd name="T13" fmla="*/ 149 h 150"/>
                <a:gd name="T14" fmla="*/ 485 w 609"/>
                <a:gd name="T15" fmla="*/ 144 h 150"/>
                <a:gd name="T16" fmla="*/ 549 w 609"/>
                <a:gd name="T17" fmla="*/ 149 h 150"/>
                <a:gd name="T18" fmla="*/ 592 w 609"/>
                <a:gd name="T19" fmla="*/ 139 h 150"/>
                <a:gd name="T20" fmla="*/ 608 w 609"/>
                <a:gd name="T21" fmla="*/ 101 h 150"/>
                <a:gd name="T22" fmla="*/ 565 w 609"/>
                <a:gd name="T23" fmla="*/ 53 h 150"/>
                <a:gd name="T24" fmla="*/ 496 w 609"/>
                <a:gd name="T25" fmla="*/ 37 h 150"/>
                <a:gd name="T26" fmla="*/ 373 w 609"/>
                <a:gd name="T27" fmla="*/ 11 h 150"/>
                <a:gd name="T28" fmla="*/ 277 w 609"/>
                <a:gd name="T29" fmla="*/ 0 h 150"/>
                <a:gd name="T30" fmla="*/ 171 w 609"/>
                <a:gd name="T31" fmla="*/ 5 h 150"/>
                <a:gd name="T32" fmla="*/ 37 w 609"/>
                <a:gd name="T33" fmla="*/ 11 h 1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609"/>
                <a:gd name="T52" fmla="*/ 0 h 150"/>
                <a:gd name="T53" fmla="*/ 609 w 609"/>
                <a:gd name="T54" fmla="*/ 150 h 150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609" h="150">
                  <a:moveTo>
                    <a:pt x="32" y="11"/>
                  </a:moveTo>
                  <a:lnTo>
                    <a:pt x="0" y="75"/>
                  </a:lnTo>
                  <a:lnTo>
                    <a:pt x="0" y="107"/>
                  </a:lnTo>
                  <a:lnTo>
                    <a:pt x="21" y="139"/>
                  </a:lnTo>
                  <a:lnTo>
                    <a:pt x="80" y="144"/>
                  </a:lnTo>
                  <a:lnTo>
                    <a:pt x="85" y="144"/>
                  </a:lnTo>
                  <a:lnTo>
                    <a:pt x="176" y="149"/>
                  </a:lnTo>
                  <a:lnTo>
                    <a:pt x="485" y="144"/>
                  </a:lnTo>
                  <a:lnTo>
                    <a:pt x="549" y="149"/>
                  </a:lnTo>
                  <a:lnTo>
                    <a:pt x="592" y="139"/>
                  </a:lnTo>
                  <a:lnTo>
                    <a:pt x="608" y="101"/>
                  </a:lnTo>
                  <a:lnTo>
                    <a:pt x="565" y="53"/>
                  </a:lnTo>
                  <a:lnTo>
                    <a:pt x="496" y="37"/>
                  </a:lnTo>
                  <a:lnTo>
                    <a:pt x="373" y="11"/>
                  </a:lnTo>
                  <a:lnTo>
                    <a:pt x="277" y="0"/>
                  </a:lnTo>
                  <a:lnTo>
                    <a:pt x="171" y="5"/>
                  </a:lnTo>
                  <a:lnTo>
                    <a:pt x="37" y="11"/>
                  </a:lnTo>
                </a:path>
              </a:pathLst>
            </a:custGeom>
            <a:solidFill>
              <a:srgbClr val="9966FF"/>
            </a:solidFill>
            <a:ln w="12700" cap="rnd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754" name="Freeform 144"/>
            <p:cNvSpPr>
              <a:spLocks/>
            </p:cNvSpPr>
            <p:nvPr/>
          </p:nvSpPr>
          <p:spPr bwMode="auto">
            <a:xfrm>
              <a:off x="3724" y="1919"/>
              <a:ext cx="1313" cy="193"/>
            </a:xfrm>
            <a:custGeom>
              <a:avLst/>
              <a:gdLst>
                <a:gd name="T0" fmla="*/ 0 w 1313"/>
                <a:gd name="T1" fmla="*/ 171 h 193"/>
                <a:gd name="T2" fmla="*/ 86 w 1313"/>
                <a:gd name="T3" fmla="*/ 96 h 193"/>
                <a:gd name="T4" fmla="*/ 128 w 1313"/>
                <a:gd name="T5" fmla="*/ 54 h 193"/>
                <a:gd name="T6" fmla="*/ 214 w 1313"/>
                <a:gd name="T7" fmla="*/ 43 h 193"/>
                <a:gd name="T8" fmla="*/ 256 w 1313"/>
                <a:gd name="T9" fmla="*/ 11 h 193"/>
                <a:gd name="T10" fmla="*/ 374 w 1313"/>
                <a:gd name="T11" fmla="*/ 192 h 193"/>
                <a:gd name="T12" fmla="*/ 555 w 1313"/>
                <a:gd name="T13" fmla="*/ 139 h 193"/>
                <a:gd name="T14" fmla="*/ 662 w 1313"/>
                <a:gd name="T15" fmla="*/ 182 h 193"/>
                <a:gd name="T16" fmla="*/ 779 w 1313"/>
                <a:gd name="T17" fmla="*/ 54 h 193"/>
                <a:gd name="T18" fmla="*/ 896 w 1313"/>
                <a:gd name="T19" fmla="*/ 0 h 193"/>
                <a:gd name="T20" fmla="*/ 1046 w 1313"/>
                <a:gd name="T21" fmla="*/ 54 h 193"/>
                <a:gd name="T22" fmla="*/ 1110 w 1313"/>
                <a:gd name="T23" fmla="*/ 22 h 193"/>
                <a:gd name="T24" fmla="*/ 1206 w 1313"/>
                <a:gd name="T25" fmla="*/ 11 h 193"/>
                <a:gd name="T26" fmla="*/ 1312 w 1313"/>
                <a:gd name="T27" fmla="*/ 75 h 193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313"/>
                <a:gd name="T43" fmla="*/ 0 h 193"/>
                <a:gd name="T44" fmla="*/ 1313 w 1313"/>
                <a:gd name="T45" fmla="*/ 193 h 193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313" h="193">
                  <a:moveTo>
                    <a:pt x="0" y="171"/>
                  </a:moveTo>
                  <a:lnTo>
                    <a:pt x="86" y="96"/>
                  </a:lnTo>
                  <a:lnTo>
                    <a:pt x="128" y="54"/>
                  </a:lnTo>
                  <a:lnTo>
                    <a:pt x="214" y="43"/>
                  </a:lnTo>
                  <a:lnTo>
                    <a:pt x="256" y="11"/>
                  </a:lnTo>
                  <a:lnTo>
                    <a:pt x="374" y="192"/>
                  </a:lnTo>
                  <a:lnTo>
                    <a:pt x="555" y="139"/>
                  </a:lnTo>
                  <a:lnTo>
                    <a:pt x="662" y="182"/>
                  </a:lnTo>
                  <a:lnTo>
                    <a:pt x="779" y="54"/>
                  </a:lnTo>
                  <a:lnTo>
                    <a:pt x="896" y="0"/>
                  </a:lnTo>
                  <a:lnTo>
                    <a:pt x="1046" y="54"/>
                  </a:lnTo>
                  <a:lnTo>
                    <a:pt x="1110" y="22"/>
                  </a:lnTo>
                  <a:lnTo>
                    <a:pt x="1206" y="11"/>
                  </a:lnTo>
                  <a:lnTo>
                    <a:pt x="1312" y="75"/>
                  </a:lnTo>
                </a:path>
              </a:pathLst>
            </a:custGeom>
            <a:noFill/>
            <a:ln w="19050" cap="rnd">
              <a:solidFill>
                <a:srgbClr val="0000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755" name="Rectangle 145"/>
            <p:cNvSpPr>
              <a:spLocks noChangeArrowheads="1"/>
            </p:cNvSpPr>
            <p:nvPr/>
          </p:nvSpPr>
          <p:spPr bwMode="auto">
            <a:xfrm>
              <a:off x="925" y="3664"/>
              <a:ext cx="4320" cy="4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2000" b="1">
                  <a:latin typeface="Calibri" panose="020F0502020204030204" pitchFamily="34" charset="0"/>
                </a:rPr>
                <a:t>In </a:t>
              </a:r>
              <a:r>
                <a:rPr lang="en-GB" altLang="en-US" sz="2000" b="1">
                  <a:latin typeface="Calibri" panose="020F0502020204030204" pitchFamily="34" charset="0"/>
                </a:rPr>
                <a:t>ad</a:t>
              </a:r>
              <a:r>
                <a:rPr lang="en-US" altLang="en-US" sz="2000" b="1">
                  <a:latin typeface="Calibri" panose="020F0502020204030204" pitchFamily="34" charset="0"/>
                </a:rPr>
                <a:t>dition to </a:t>
              </a:r>
              <a:r>
                <a:rPr lang="en-GB" altLang="en-US" sz="2000" b="1">
                  <a:latin typeface="Calibri" panose="020F0502020204030204" pitchFamily="34" charset="0"/>
                </a:rPr>
                <a:t>p</a:t>
              </a:r>
              <a:r>
                <a:rPr lang="en-US" altLang="en-US" sz="2000" b="1">
                  <a:latin typeface="Calibri" panose="020F0502020204030204" pitchFamily="34" charset="0"/>
                </a:rPr>
                <a:t>oints </a:t>
              </a:r>
              <a:r>
                <a:rPr lang="en-GB" altLang="en-US" sz="2000" b="1">
                  <a:latin typeface="Calibri" panose="020F0502020204030204" pitchFamily="34" charset="0"/>
                </a:rPr>
                <a:t>f</a:t>
              </a:r>
              <a:r>
                <a:rPr lang="en-US" altLang="en-US" sz="2000" b="1">
                  <a:latin typeface="Calibri" panose="020F0502020204030204" pitchFamily="34" charset="0"/>
                </a:rPr>
                <a:t>alling </a:t>
              </a:r>
              <a:r>
                <a:rPr lang="en-GB" altLang="en-US" sz="2000" b="1">
                  <a:latin typeface="Calibri" panose="020F0502020204030204" pitchFamily="34" charset="0"/>
                </a:rPr>
                <a:t>o</a:t>
              </a:r>
              <a:r>
                <a:rPr lang="en-US" altLang="en-US" sz="2000" b="1">
                  <a:latin typeface="Calibri" panose="020F0502020204030204" pitchFamily="34" charset="0"/>
                </a:rPr>
                <a:t>utside the </a:t>
              </a:r>
              <a:r>
                <a:rPr lang="en-GB" altLang="en-US" sz="2000" b="1">
                  <a:latin typeface="Calibri" panose="020F0502020204030204" pitchFamily="34" charset="0"/>
                </a:rPr>
                <a:t>c</a:t>
              </a:r>
              <a:r>
                <a:rPr lang="en-US" altLang="en-US" sz="2000" b="1">
                  <a:latin typeface="Calibri" panose="020F0502020204030204" pitchFamily="34" charset="0"/>
                </a:rPr>
                <a:t>ontrol </a:t>
              </a:r>
              <a:r>
                <a:rPr lang="en-GB" altLang="en-US" sz="2000" b="1">
                  <a:latin typeface="Calibri" panose="020F0502020204030204" pitchFamily="34" charset="0"/>
                </a:rPr>
                <a:t>l</a:t>
              </a:r>
              <a:r>
                <a:rPr lang="en-US" altLang="en-US" sz="2000" b="1">
                  <a:latin typeface="Calibri" panose="020F0502020204030204" pitchFamily="34" charset="0"/>
                </a:rPr>
                <a:t>imits </a:t>
              </a:r>
              <a:r>
                <a:rPr lang="en-GB" altLang="en-US" sz="2000" b="1">
                  <a:latin typeface="Calibri" panose="020F0502020204030204" pitchFamily="34" charset="0"/>
                </a:rPr>
                <a:t>o</a:t>
              </a:r>
              <a:r>
                <a:rPr lang="en-US" altLang="en-US" sz="2000" b="1">
                  <a:latin typeface="Calibri" panose="020F0502020204030204" pitchFamily="34" charset="0"/>
                </a:rPr>
                <a:t>ther </a:t>
              </a:r>
              <a:r>
                <a:rPr lang="en-GB" altLang="en-US" sz="2000" b="1">
                  <a:latin typeface="Calibri" panose="020F0502020204030204" pitchFamily="34" charset="0"/>
                </a:rPr>
                <a:t>u</a:t>
              </a:r>
              <a:r>
                <a:rPr lang="en-US" altLang="en-US" sz="2000" b="1">
                  <a:latin typeface="Calibri" panose="020F0502020204030204" pitchFamily="34" charset="0"/>
                </a:rPr>
                <a:t>nlikely </a:t>
              </a:r>
              <a:r>
                <a:rPr lang="en-GB" altLang="en-US" sz="2000" b="1">
                  <a:latin typeface="Calibri" panose="020F0502020204030204" pitchFamily="34" charset="0"/>
                </a:rPr>
                <a:t>s</a:t>
              </a:r>
              <a:r>
                <a:rPr lang="en-US" altLang="en-US" sz="2000" b="1">
                  <a:latin typeface="Calibri" panose="020F0502020204030204" pitchFamily="34" charset="0"/>
                </a:rPr>
                <a:t>equences of </a:t>
              </a:r>
              <a:r>
                <a:rPr lang="en-GB" altLang="en-US" sz="2000" b="1">
                  <a:latin typeface="Calibri" panose="020F0502020204030204" pitchFamily="34" charset="0"/>
                </a:rPr>
                <a:t>p</a:t>
              </a:r>
              <a:r>
                <a:rPr lang="en-US" altLang="en-US" sz="2000" b="1">
                  <a:latin typeface="Calibri" panose="020F0502020204030204" pitchFamily="34" charset="0"/>
                </a:rPr>
                <a:t>oints </a:t>
              </a:r>
              <a:r>
                <a:rPr lang="en-GB" altLang="en-US" sz="2000" b="1">
                  <a:latin typeface="Calibri" panose="020F0502020204030204" pitchFamily="34" charset="0"/>
                </a:rPr>
                <a:t>s</a:t>
              </a:r>
              <a:r>
                <a:rPr lang="en-US" altLang="en-US" sz="2000" b="1">
                  <a:latin typeface="Calibri" panose="020F0502020204030204" pitchFamily="34" charset="0"/>
                </a:rPr>
                <a:t>hould be </a:t>
              </a:r>
              <a:r>
                <a:rPr lang="en-GB" altLang="en-US" sz="2000" b="1">
                  <a:latin typeface="Calibri" panose="020F0502020204030204" pitchFamily="34" charset="0"/>
                </a:rPr>
                <a:t>i</a:t>
              </a:r>
              <a:r>
                <a:rPr lang="en-US" altLang="en-US" sz="2000" b="1">
                  <a:latin typeface="Calibri" panose="020F0502020204030204" pitchFamily="34" charset="0"/>
                </a:rPr>
                <a:t>nvestigated</a:t>
              </a:r>
            </a:p>
          </p:txBody>
        </p:sp>
      </p:grpSp>
      <p:sp>
        <p:nvSpPr>
          <p:cNvPr id="29699" name="Rectangle 5"/>
          <p:cNvSpPr>
            <a:spLocks noChangeArrowheads="1"/>
          </p:cNvSpPr>
          <p:nvPr/>
        </p:nvSpPr>
        <p:spPr bwMode="auto">
          <a:xfrm>
            <a:off x="1763713" y="549275"/>
            <a:ext cx="5743575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Ctr="1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lnSpc>
                <a:spcPct val="75000"/>
              </a:lnSpc>
              <a:spcBef>
                <a:spcPct val="0"/>
              </a:spcBef>
              <a:spcAft>
                <a:spcPct val="10000"/>
              </a:spcAft>
              <a:buClrTx/>
              <a:buSzTx/>
              <a:buFontTx/>
              <a:buNone/>
            </a:pPr>
            <a:r>
              <a:rPr lang="en-US" altLang="en-US" sz="4000">
                <a:solidFill>
                  <a:srgbClr val="D2533C"/>
                </a:solidFill>
                <a:latin typeface="Calibri" panose="020F0502020204030204" pitchFamily="34" charset="0"/>
              </a:rPr>
              <a:t>Process Control Charting</a:t>
            </a:r>
          </a:p>
        </p:txBody>
      </p:sp>
      <p:sp>
        <p:nvSpPr>
          <p:cNvPr id="29700" name="Rectangle 67"/>
          <p:cNvSpPr>
            <a:spLocks noChangeArrowheads="1"/>
          </p:cNvSpPr>
          <p:nvPr/>
        </p:nvSpPr>
        <p:spPr bwMode="auto">
          <a:xfrm>
            <a:off x="395288" y="2781300"/>
            <a:ext cx="1169987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300" b="1">
                <a:latin typeface="Constantia" panose="02030602050306030303" pitchFamily="18" charset="0"/>
              </a:rPr>
              <a:t>UCL</a:t>
            </a:r>
          </a:p>
        </p:txBody>
      </p:sp>
      <p:sp>
        <p:nvSpPr>
          <p:cNvPr id="29701" name="Rectangle 68"/>
          <p:cNvSpPr>
            <a:spLocks noChangeArrowheads="1"/>
          </p:cNvSpPr>
          <p:nvPr/>
        </p:nvSpPr>
        <p:spPr bwMode="auto">
          <a:xfrm>
            <a:off x="395288" y="3132138"/>
            <a:ext cx="1169987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300" b="1">
                <a:latin typeface="Constantia" panose="02030602050306030303" pitchFamily="18" charset="0"/>
              </a:rPr>
              <a:t>C/L</a:t>
            </a:r>
          </a:p>
        </p:txBody>
      </p:sp>
      <p:sp>
        <p:nvSpPr>
          <p:cNvPr id="29702" name="Rectangle 69"/>
          <p:cNvSpPr>
            <a:spLocks noChangeArrowheads="1"/>
          </p:cNvSpPr>
          <p:nvPr/>
        </p:nvSpPr>
        <p:spPr bwMode="auto">
          <a:xfrm>
            <a:off x="395288" y="3482975"/>
            <a:ext cx="1169987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300" b="1">
                <a:latin typeface="Constantia" panose="02030602050306030303" pitchFamily="18" charset="0"/>
              </a:rPr>
              <a:t>LCL</a:t>
            </a:r>
          </a:p>
        </p:txBody>
      </p:sp>
      <p:sp>
        <p:nvSpPr>
          <p:cNvPr id="29703" name="Rectangle 67"/>
          <p:cNvSpPr>
            <a:spLocks noChangeArrowheads="1"/>
          </p:cNvSpPr>
          <p:nvPr/>
        </p:nvSpPr>
        <p:spPr bwMode="auto">
          <a:xfrm>
            <a:off x="4211638" y="2781300"/>
            <a:ext cx="1169987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300" b="1">
                <a:latin typeface="Constantia" panose="02030602050306030303" pitchFamily="18" charset="0"/>
              </a:rPr>
              <a:t>UCL</a:t>
            </a:r>
          </a:p>
        </p:txBody>
      </p:sp>
      <p:sp>
        <p:nvSpPr>
          <p:cNvPr id="29704" name="Rectangle 68"/>
          <p:cNvSpPr>
            <a:spLocks noChangeArrowheads="1"/>
          </p:cNvSpPr>
          <p:nvPr/>
        </p:nvSpPr>
        <p:spPr bwMode="auto">
          <a:xfrm>
            <a:off x="4211638" y="3132138"/>
            <a:ext cx="1169987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300" b="1">
                <a:latin typeface="Constantia" panose="02030602050306030303" pitchFamily="18" charset="0"/>
              </a:rPr>
              <a:t>C/L</a:t>
            </a:r>
          </a:p>
        </p:txBody>
      </p:sp>
      <p:sp>
        <p:nvSpPr>
          <p:cNvPr id="29705" name="Rectangle 69"/>
          <p:cNvSpPr>
            <a:spLocks noChangeArrowheads="1"/>
          </p:cNvSpPr>
          <p:nvPr/>
        </p:nvSpPr>
        <p:spPr bwMode="auto">
          <a:xfrm>
            <a:off x="4211638" y="3482975"/>
            <a:ext cx="1169987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300" b="1">
                <a:latin typeface="Constantia" panose="02030602050306030303" pitchFamily="18" charset="0"/>
              </a:rPr>
              <a:t>LCL</a:t>
            </a:r>
          </a:p>
        </p:txBody>
      </p:sp>
    </p:spTree>
    <p:extLst>
      <p:ext uri="{BB962C8B-B14F-4D97-AF65-F5344CB8AC3E}">
        <p14:creationId xmlns:p14="http://schemas.microsoft.com/office/powerpoint/2010/main" val="35061002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/>
          <p:cNvSpPr>
            <a:spLocks noChangeArrowheads="1"/>
          </p:cNvSpPr>
          <p:nvPr/>
        </p:nvSpPr>
        <p:spPr bwMode="auto">
          <a:xfrm>
            <a:off x="1125538" y="2217738"/>
            <a:ext cx="3640137" cy="7858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defRPr/>
            </a:pPr>
            <a:endParaRPr lang="en-GB">
              <a:latin typeface="Constantia" pitchFamily="18" charset="0"/>
            </a:endParaRPr>
          </a:p>
        </p:txBody>
      </p:sp>
      <p:sp>
        <p:nvSpPr>
          <p:cNvPr id="38914" name="Rectangle 3"/>
          <p:cNvSpPr>
            <a:spLocks noChangeArrowheads="1"/>
          </p:cNvSpPr>
          <p:nvPr/>
        </p:nvSpPr>
        <p:spPr bwMode="auto">
          <a:xfrm>
            <a:off x="4778375" y="2217738"/>
            <a:ext cx="3640138" cy="7858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defRPr/>
            </a:pPr>
            <a:endParaRPr lang="en-GB">
              <a:latin typeface="Constantia" pitchFamily="18" charset="0"/>
            </a:endParaRPr>
          </a:p>
        </p:txBody>
      </p:sp>
      <p:sp>
        <p:nvSpPr>
          <p:cNvPr id="38915" name="Rectangle 4"/>
          <p:cNvSpPr>
            <a:spLocks noChangeArrowheads="1"/>
          </p:cNvSpPr>
          <p:nvPr/>
        </p:nvSpPr>
        <p:spPr bwMode="auto">
          <a:xfrm>
            <a:off x="1125538" y="3016250"/>
            <a:ext cx="3640137" cy="78581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defRPr/>
            </a:pPr>
            <a:endParaRPr lang="en-GB">
              <a:latin typeface="Constantia" pitchFamily="18" charset="0"/>
            </a:endParaRPr>
          </a:p>
        </p:txBody>
      </p:sp>
      <p:sp>
        <p:nvSpPr>
          <p:cNvPr id="38916" name="Rectangle 5"/>
          <p:cNvSpPr>
            <a:spLocks noChangeArrowheads="1"/>
          </p:cNvSpPr>
          <p:nvPr/>
        </p:nvSpPr>
        <p:spPr bwMode="auto">
          <a:xfrm>
            <a:off x="4778375" y="3016250"/>
            <a:ext cx="3640138" cy="78581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defRPr/>
            </a:pPr>
            <a:endParaRPr lang="en-GB">
              <a:latin typeface="Constantia" pitchFamily="18" charset="0"/>
            </a:endParaRPr>
          </a:p>
        </p:txBody>
      </p:sp>
      <p:sp>
        <p:nvSpPr>
          <p:cNvPr id="38917" name="Rectangle 6"/>
          <p:cNvSpPr>
            <a:spLocks noChangeArrowheads="1"/>
          </p:cNvSpPr>
          <p:nvPr/>
        </p:nvSpPr>
        <p:spPr bwMode="auto">
          <a:xfrm>
            <a:off x="1125538" y="3814763"/>
            <a:ext cx="3640137" cy="7858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defRPr/>
            </a:pPr>
            <a:endParaRPr lang="en-GB">
              <a:latin typeface="Constantia" pitchFamily="18" charset="0"/>
            </a:endParaRPr>
          </a:p>
        </p:txBody>
      </p:sp>
      <p:sp>
        <p:nvSpPr>
          <p:cNvPr id="38918" name="Rectangle 7"/>
          <p:cNvSpPr>
            <a:spLocks noChangeArrowheads="1"/>
          </p:cNvSpPr>
          <p:nvPr/>
        </p:nvSpPr>
        <p:spPr bwMode="auto">
          <a:xfrm>
            <a:off x="4778375" y="3814763"/>
            <a:ext cx="3640138" cy="7858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defRPr/>
            </a:pPr>
            <a:endParaRPr lang="en-GB">
              <a:latin typeface="Constantia" pitchFamily="18" charset="0"/>
            </a:endParaRPr>
          </a:p>
        </p:txBody>
      </p:sp>
      <p:sp>
        <p:nvSpPr>
          <p:cNvPr id="38919" name="Rectangle 8"/>
          <p:cNvSpPr>
            <a:spLocks noChangeArrowheads="1"/>
          </p:cNvSpPr>
          <p:nvPr/>
        </p:nvSpPr>
        <p:spPr bwMode="auto">
          <a:xfrm>
            <a:off x="1125538" y="1533525"/>
            <a:ext cx="3640137" cy="671513"/>
          </a:xfrm>
          <a:prstGeom prst="rect">
            <a:avLst/>
          </a:prstGeom>
          <a:solidFill>
            <a:schemeClr val="bg2">
              <a:lumMod val="75000"/>
            </a:schemeClr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defRPr/>
            </a:pPr>
            <a:endParaRPr lang="en-GB">
              <a:latin typeface="Constantia" pitchFamily="18" charset="0"/>
            </a:endParaRPr>
          </a:p>
        </p:txBody>
      </p:sp>
      <p:sp>
        <p:nvSpPr>
          <p:cNvPr id="38920" name="Rectangle 9"/>
          <p:cNvSpPr>
            <a:spLocks noChangeArrowheads="1"/>
          </p:cNvSpPr>
          <p:nvPr/>
        </p:nvSpPr>
        <p:spPr bwMode="auto">
          <a:xfrm>
            <a:off x="4778375" y="1533525"/>
            <a:ext cx="3640138" cy="671513"/>
          </a:xfrm>
          <a:prstGeom prst="rect">
            <a:avLst/>
          </a:prstGeom>
          <a:solidFill>
            <a:schemeClr val="bg2">
              <a:lumMod val="75000"/>
            </a:schemeClr>
          </a:solidFill>
          <a:ln w="1270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defRPr/>
            </a:pPr>
            <a:endParaRPr lang="en-GB">
              <a:latin typeface="Constantia" pitchFamily="18" charset="0"/>
            </a:endParaRPr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2339975" y="1628775"/>
            <a:ext cx="12842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>
                <a:solidFill>
                  <a:srgbClr val="000000"/>
                </a:solidFill>
                <a:latin typeface="Calibri" panose="020F0502020204030204" pitchFamily="34" charset="0"/>
              </a:rPr>
              <a:t>Attributes</a:t>
            </a: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6011863" y="1628775"/>
            <a:ext cx="11699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1">
                <a:solidFill>
                  <a:srgbClr val="000000"/>
                </a:solidFill>
                <a:latin typeface="Calibri" panose="020F0502020204030204" pitchFamily="34" charset="0"/>
              </a:rPr>
              <a:t>Variables</a:t>
            </a:r>
          </a:p>
        </p:txBody>
      </p:sp>
      <p:sp>
        <p:nvSpPr>
          <p:cNvPr id="30732" name="Rectangle 13"/>
          <p:cNvSpPr>
            <a:spLocks noChangeArrowheads="1"/>
          </p:cNvSpPr>
          <p:nvPr/>
        </p:nvSpPr>
        <p:spPr bwMode="auto">
          <a:xfrm>
            <a:off x="1187450" y="2463800"/>
            <a:ext cx="280828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>
                <a:solidFill>
                  <a:srgbClr val="000000"/>
                </a:solidFill>
                <a:latin typeface="Calibri" panose="020F0502020204030204" pitchFamily="34" charset="0"/>
              </a:rPr>
              <a:t>Defective or not defective?</a:t>
            </a:r>
          </a:p>
        </p:txBody>
      </p:sp>
      <p:sp>
        <p:nvSpPr>
          <p:cNvPr id="30733" name="Rectangle 14"/>
          <p:cNvSpPr>
            <a:spLocks noChangeArrowheads="1"/>
          </p:cNvSpPr>
          <p:nvPr/>
        </p:nvSpPr>
        <p:spPr bwMode="auto">
          <a:xfrm>
            <a:off x="4932363" y="2432050"/>
            <a:ext cx="33575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>
                <a:solidFill>
                  <a:srgbClr val="000000"/>
                </a:solidFill>
                <a:latin typeface="Calibri" panose="020F0502020204030204" pitchFamily="34" charset="0"/>
              </a:rPr>
              <a:t>Measured on a continuous scale</a:t>
            </a:r>
          </a:p>
        </p:txBody>
      </p:sp>
      <p:sp>
        <p:nvSpPr>
          <p:cNvPr id="30734" name="Rectangle 17"/>
          <p:cNvSpPr>
            <a:spLocks noChangeArrowheads="1"/>
          </p:cNvSpPr>
          <p:nvPr/>
        </p:nvSpPr>
        <p:spPr bwMode="auto">
          <a:xfrm>
            <a:off x="1187450" y="3224213"/>
            <a:ext cx="35766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>
                <a:solidFill>
                  <a:srgbClr val="000000"/>
                </a:solidFill>
                <a:latin typeface="Calibri" panose="020F0502020204030204" pitchFamily="34" charset="0"/>
              </a:rPr>
              <a:t>Light bulb works or does not wor</a:t>
            </a:r>
            <a:r>
              <a:rPr lang="en-US" altLang="en-US" sz="1800">
                <a:solidFill>
                  <a:srgbClr val="000000"/>
                </a:solidFill>
                <a:latin typeface="Calibri" panose="020F0502020204030204" pitchFamily="34" charset="0"/>
              </a:rPr>
              <a:t>k </a:t>
            </a:r>
          </a:p>
        </p:txBody>
      </p:sp>
      <p:sp>
        <p:nvSpPr>
          <p:cNvPr id="30735" name="Rectangle 19"/>
          <p:cNvSpPr>
            <a:spLocks noChangeArrowheads="1"/>
          </p:cNvSpPr>
          <p:nvPr/>
        </p:nvSpPr>
        <p:spPr bwMode="auto">
          <a:xfrm>
            <a:off x="4932363" y="3213100"/>
            <a:ext cx="17653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>
                <a:solidFill>
                  <a:srgbClr val="000000"/>
                </a:solidFill>
                <a:latin typeface="Calibri" panose="020F0502020204030204" pitchFamily="34" charset="0"/>
              </a:rPr>
              <a:t>Diameter of bulb</a:t>
            </a:r>
          </a:p>
        </p:txBody>
      </p:sp>
      <p:sp>
        <p:nvSpPr>
          <p:cNvPr id="30736" name="Rectangle 20"/>
          <p:cNvSpPr>
            <a:spLocks noChangeArrowheads="1"/>
          </p:cNvSpPr>
          <p:nvPr/>
        </p:nvSpPr>
        <p:spPr bwMode="auto">
          <a:xfrm>
            <a:off x="1187450" y="4016375"/>
            <a:ext cx="32845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>
                <a:solidFill>
                  <a:srgbClr val="000000"/>
                </a:solidFill>
                <a:latin typeface="Calibri" panose="020F0502020204030204" pitchFamily="34" charset="0"/>
              </a:rPr>
              <a:t>Plug fits gap or does not fit gap </a:t>
            </a:r>
          </a:p>
        </p:txBody>
      </p:sp>
      <p:sp>
        <p:nvSpPr>
          <p:cNvPr id="30737" name="Rectangle 21"/>
          <p:cNvSpPr>
            <a:spLocks noChangeArrowheads="1"/>
          </p:cNvSpPr>
          <p:nvPr/>
        </p:nvSpPr>
        <p:spPr bwMode="auto">
          <a:xfrm>
            <a:off x="4976813" y="4016375"/>
            <a:ext cx="117951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76200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7620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7620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7620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>
                <a:solidFill>
                  <a:srgbClr val="000000"/>
                </a:solidFill>
                <a:latin typeface="Calibri" panose="020F0502020204030204" pitchFamily="34" charset="0"/>
              </a:rPr>
              <a:t>Size of plug</a:t>
            </a:r>
          </a:p>
        </p:txBody>
      </p:sp>
      <p:sp>
        <p:nvSpPr>
          <p:cNvPr id="30738" name="Rectangle 22"/>
          <p:cNvSpPr>
            <a:spLocks noChangeArrowheads="1"/>
          </p:cNvSpPr>
          <p:nvPr/>
        </p:nvSpPr>
        <p:spPr bwMode="auto">
          <a:xfrm>
            <a:off x="34925" y="476250"/>
            <a:ext cx="9074150" cy="80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4000">
                <a:solidFill>
                  <a:schemeClr val="tx2"/>
                </a:solidFill>
                <a:latin typeface="Calibri" panose="020F0502020204030204" pitchFamily="34" charset="0"/>
              </a:rPr>
              <a:t>Attribute &amp; Variable Measures of Quality</a:t>
            </a:r>
          </a:p>
        </p:txBody>
      </p:sp>
      <p:sp>
        <p:nvSpPr>
          <p:cNvPr id="30739" name="TextBox 22"/>
          <p:cNvSpPr txBox="1">
            <a:spLocks noChangeArrowheads="1"/>
          </p:cNvSpPr>
          <p:nvPr/>
        </p:nvSpPr>
        <p:spPr bwMode="auto">
          <a:xfrm>
            <a:off x="539750" y="4941888"/>
            <a:ext cx="8064500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latin typeface="Calibri" panose="020F0502020204030204" pitchFamily="34" charset="0"/>
              </a:rPr>
              <a:t>Different types of control charts are used, </a:t>
            </a:r>
            <a:br>
              <a:rPr lang="en-GB" altLang="en-US">
                <a:latin typeface="Calibri" panose="020F0502020204030204" pitchFamily="34" charset="0"/>
              </a:rPr>
            </a:br>
            <a:r>
              <a:rPr lang="en-GB" altLang="en-US">
                <a:latin typeface="Calibri" panose="020F0502020204030204" pitchFamily="34" charset="0"/>
              </a:rPr>
              <a:t>depending on which data are being monitored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latin typeface="Calibri" panose="020F0502020204030204" pitchFamily="34" charset="0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latin typeface="Calibri" panose="020F0502020204030204" pitchFamily="34" charset="0"/>
              </a:rPr>
              <a:t>We will look at the most common</a:t>
            </a:r>
          </a:p>
        </p:txBody>
      </p:sp>
    </p:spTree>
    <p:extLst>
      <p:ext uri="{BB962C8B-B14F-4D97-AF65-F5344CB8AC3E}">
        <p14:creationId xmlns:p14="http://schemas.microsoft.com/office/powerpoint/2010/main" val="38423534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571500"/>
            <a:ext cx="7772400" cy="6508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>
                <a:latin typeface="Calibri" charset="0"/>
                <a:ea typeface="+mj-ea"/>
                <a:cs typeface="+mj-cs"/>
              </a:rPr>
              <a:t>Process Control for Variables:  X R Charts</a:t>
            </a:r>
          </a:p>
        </p:txBody>
      </p:sp>
      <p:sp>
        <p:nvSpPr>
          <p:cNvPr id="40962" name="Rectangle 3"/>
          <p:cNvSpPr>
            <a:spLocks noGrp="1" noChangeArrowheads="1"/>
          </p:cNvSpPr>
          <p:nvPr>
            <p:ph idx="1"/>
          </p:nvPr>
        </p:nvSpPr>
        <p:spPr>
          <a:xfrm>
            <a:off x="900113" y="1268413"/>
            <a:ext cx="7920037" cy="5400675"/>
          </a:xfrm>
        </p:spPr>
        <p:txBody>
          <a:bodyPr>
            <a:normAutofit fontScale="92500" lnSpcReduction="10000"/>
          </a:bodyPr>
          <a:lstStyle/>
          <a:p>
            <a:pPr marL="342900" indent="-342900" eaLnBrk="1" hangingPunct="1">
              <a:lnSpc>
                <a:spcPct val="90000"/>
              </a:lnSpc>
              <a:defRPr/>
            </a:pPr>
            <a:r>
              <a:rPr lang="en-GB" sz="2200" dirty="0" smtClean="0">
                <a:latin typeface="Calibri" panose="020F0502020204030204" pitchFamily="34" charset="0"/>
                <a:ea typeface="ＭＳ Ｐゴシック" pitchFamily="34" charset="-128"/>
              </a:rPr>
              <a:t>X chart (or mean chart)</a:t>
            </a:r>
          </a:p>
          <a:p>
            <a:pPr marL="742950" lvl="1" eaLnBrk="1" hangingPunct="1">
              <a:lnSpc>
                <a:spcPct val="90000"/>
              </a:lnSpc>
              <a:defRPr/>
            </a:pPr>
            <a: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  <a:t>Picks up changes in central tendency</a:t>
            </a:r>
          </a:p>
          <a:p>
            <a:pPr marL="742950" lvl="1" eaLnBrk="1" hangingPunct="1">
              <a:lnSpc>
                <a:spcPct val="90000"/>
              </a:lnSpc>
              <a:defRPr/>
            </a:pPr>
            <a: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  <a:t>Is the mean moving?</a:t>
            </a:r>
          </a:p>
          <a:p>
            <a:pPr marL="342900" indent="-342900" eaLnBrk="1" hangingPunct="1">
              <a:lnSpc>
                <a:spcPct val="90000"/>
              </a:lnSpc>
              <a:defRPr/>
            </a:pPr>
            <a:r>
              <a:rPr lang="en-GB" sz="2200" dirty="0" smtClean="0">
                <a:latin typeface="Calibri" panose="020F0502020204030204" pitchFamily="34" charset="0"/>
                <a:ea typeface="ＭＳ Ｐゴシック" pitchFamily="34" charset="-128"/>
              </a:rPr>
              <a:t>R chart (range chart)</a:t>
            </a:r>
          </a:p>
          <a:p>
            <a:pPr marL="742950" lvl="1" eaLnBrk="1" hangingPunct="1">
              <a:lnSpc>
                <a:spcPct val="90000"/>
              </a:lnSpc>
              <a:defRPr/>
            </a:pPr>
            <a: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  <a:t>Picks up changes in variability of process</a:t>
            </a:r>
          </a:p>
          <a:p>
            <a:pPr marL="742950" lvl="1" eaLnBrk="1" hangingPunct="1">
              <a:lnSpc>
                <a:spcPct val="90000"/>
              </a:lnSpc>
              <a:defRPr/>
            </a:pPr>
            <a: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  <a:t>Is the spread of data increasing or decreasing?</a:t>
            </a:r>
          </a:p>
          <a:p>
            <a:pPr marL="342900" indent="-342900" eaLnBrk="1" hangingPunct="1">
              <a:lnSpc>
                <a:spcPct val="90000"/>
              </a:lnSpc>
              <a:defRPr/>
            </a:pPr>
            <a:r>
              <a:rPr lang="en-GB" sz="2200" dirty="0" smtClean="0">
                <a:latin typeface="Calibri" panose="020F0502020204030204" pitchFamily="34" charset="0"/>
                <a:ea typeface="ＭＳ Ｐゴシック" pitchFamily="34" charset="-128"/>
              </a:rPr>
              <a:t>So actually, there are 2 charts. To construct them:</a:t>
            </a:r>
          </a:p>
          <a:p>
            <a:pPr marL="742950" lvl="1" eaLnBrk="1" hangingPunct="1">
              <a:lnSpc>
                <a:spcPct val="90000"/>
              </a:lnSpc>
              <a:defRPr/>
            </a:pPr>
            <a: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  <a:t>First collect data in order of production </a:t>
            </a:r>
            <a:b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</a:br>
            <a:r>
              <a:rPr lang="en-GB" sz="1900" dirty="0" smtClean="0">
                <a:solidFill>
                  <a:schemeClr val="tx2"/>
                </a:solidFill>
                <a:latin typeface="Calibri" panose="020F0502020204030204" pitchFamily="34" charset="0"/>
                <a:ea typeface="ＭＳ Ｐゴシック" pitchFamily="34" charset="-128"/>
              </a:rPr>
              <a:t>(various samples taken over time)</a:t>
            </a:r>
          </a:p>
          <a:p>
            <a:pPr marL="742950" lvl="1" eaLnBrk="1" hangingPunct="1">
              <a:lnSpc>
                <a:spcPct val="90000"/>
              </a:lnSpc>
              <a:defRPr/>
            </a:pPr>
            <a: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  <a:t>Take the average of each sample to find x-bar </a:t>
            </a:r>
            <a:b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</a:br>
            <a:r>
              <a:rPr lang="en-GB" sz="1900" dirty="0" smtClean="0">
                <a:solidFill>
                  <a:schemeClr val="tx2"/>
                </a:solidFill>
                <a:latin typeface="Calibri" panose="020F0502020204030204" pitchFamily="34" charset="0"/>
                <a:ea typeface="ＭＳ Ｐゴシック" pitchFamily="34" charset="-128"/>
              </a:rPr>
              <a:t>(i.e. the sample mean)</a:t>
            </a:r>
          </a:p>
          <a:p>
            <a:pPr marL="742950" lvl="1" eaLnBrk="1" hangingPunct="1">
              <a:lnSpc>
                <a:spcPct val="90000"/>
              </a:lnSpc>
              <a:defRPr/>
            </a:pPr>
            <a: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  <a:t>Calculate the grand average to find x-double bar </a:t>
            </a:r>
            <a:b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</a:br>
            <a:r>
              <a:rPr lang="en-GB" sz="1900" dirty="0" smtClean="0">
                <a:solidFill>
                  <a:schemeClr val="tx2"/>
                </a:solidFill>
                <a:latin typeface="Calibri" panose="020F0502020204030204" pitchFamily="34" charset="0"/>
                <a:ea typeface="ＭＳ Ｐゴシック" pitchFamily="34" charset="-128"/>
              </a:rPr>
              <a:t>(i.e. the mean of the sample means)</a:t>
            </a:r>
          </a:p>
          <a:p>
            <a:pPr marL="742950" lvl="1" eaLnBrk="1" hangingPunct="1">
              <a:lnSpc>
                <a:spcPct val="90000"/>
              </a:lnSpc>
              <a:defRPr/>
            </a:pPr>
            <a: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  <a:t>Calculate the range R </a:t>
            </a:r>
            <a:b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</a:br>
            <a:r>
              <a:rPr lang="en-GB" sz="1900" dirty="0" smtClean="0">
                <a:solidFill>
                  <a:schemeClr val="tx2"/>
                </a:solidFill>
                <a:latin typeface="Calibri" panose="020F0502020204030204" pitchFamily="34" charset="0"/>
                <a:ea typeface="ＭＳ Ｐゴシック" pitchFamily="34" charset="-128"/>
              </a:rPr>
              <a:t>(the greatest sample value minus the smallest sample value)</a:t>
            </a:r>
            <a: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  <a:t> </a:t>
            </a:r>
          </a:p>
          <a:p>
            <a:pPr marL="742950" lvl="1" eaLnBrk="1" hangingPunct="1">
              <a:lnSpc>
                <a:spcPct val="90000"/>
              </a:lnSpc>
              <a:defRPr/>
            </a:pPr>
            <a: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  <a:t>Calculate R-bar </a:t>
            </a:r>
            <a:b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</a:br>
            <a:r>
              <a:rPr lang="en-GB" sz="1900" dirty="0" smtClean="0">
                <a:solidFill>
                  <a:schemeClr val="tx2"/>
                </a:solidFill>
                <a:latin typeface="Calibri" panose="020F0502020204030204" pitchFamily="34" charset="0"/>
                <a:ea typeface="ＭＳ Ｐゴシック" pitchFamily="34" charset="-128"/>
              </a:rPr>
              <a:t>(i.e. the mean of all the range values from each sample)</a:t>
            </a:r>
          </a:p>
          <a:p>
            <a:pPr marL="742950" lvl="1" eaLnBrk="1" hangingPunct="1">
              <a:lnSpc>
                <a:spcPct val="90000"/>
              </a:lnSpc>
              <a:defRPr/>
            </a:pPr>
            <a: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  <a:t>Calculate the control limits</a:t>
            </a:r>
          </a:p>
          <a:p>
            <a:pPr marL="742950" lvl="1" eaLnBrk="1" hangingPunct="1">
              <a:lnSpc>
                <a:spcPct val="90000"/>
              </a:lnSpc>
              <a:defRPr/>
            </a:pPr>
            <a:r>
              <a:rPr lang="en-GB" sz="1900" dirty="0" smtClean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ea typeface="ＭＳ Ｐゴシック" pitchFamily="34" charset="-128"/>
              </a:rPr>
              <a:t>Plot control limits on graph</a:t>
            </a:r>
          </a:p>
        </p:txBody>
      </p:sp>
      <p:sp>
        <p:nvSpPr>
          <p:cNvPr id="32772" name="Line 4"/>
          <p:cNvSpPr>
            <a:spLocks noChangeShapeType="1"/>
          </p:cNvSpPr>
          <p:nvPr/>
        </p:nvSpPr>
        <p:spPr bwMode="auto">
          <a:xfrm>
            <a:off x="1258888" y="1268413"/>
            <a:ext cx="2159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Line 4"/>
          <p:cNvSpPr>
            <a:spLocks noChangeShapeType="1"/>
          </p:cNvSpPr>
          <p:nvPr/>
        </p:nvSpPr>
        <p:spPr bwMode="auto">
          <a:xfrm>
            <a:off x="5292725" y="692150"/>
            <a:ext cx="215900" cy="0"/>
          </a:xfrm>
          <a:prstGeom prst="line">
            <a:avLst/>
          </a:prstGeom>
          <a:noFill/>
          <a:ln w="25400">
            <a:solidFill>
              <a:schemeClr val="accent3">
                <a:lumMod val="50000"/>
              </a:schemeClr>
            </a:solidFill>
            <a:round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endParaRPr lang="en-GB"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51894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357188" y="1643063"/>
            <a:ext cx="8501062" cy="4954587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43010" name="Rectangle 3"/>
          <p:cNvSpPr>
            <a:spLocks noGrp="1" noChangeArrowheads="1"/>
          </p:cNvSpPr>
          <p:nvPr>
            <p:ph type="title"/>
          </p:nvPr>
        </p:nvSpPr>
        <p:spPr>
          <a:xfrm>
            <a:off x="144463" y="742950"/>
            <a:ext cx="8891587" cy="614363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>
                <a:latin typeface="Calibri" charset="0"/>
                <a:ea typeface="+mj-ea"/>
                <a:cs typeface="+mj-cs"/>
              </a:rPr>
              <a:t>Calculations for working out Control Limits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-68263" y="3732213"/>
            <a:ext cx="9144001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graphicFrame>
        <p:nvGraphicFramePr>
          <p:cNvPr id="34821" name="Object 5"/>
          <p:cNvGraphicFramePr>
            <a:graphicFrameLocks noChangeAspect="1"/>
          </p:cNvGraphicFramePr>
          <p:nvPr/>
        </p:nvGraphicFramePr>
        <p:xfrm>
          <a:off x="852488" y="1928813"/>
          <a:ext cx="2243137" cy="890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Equation" r:id="rId4" imgW="1079032" imgH="431613" progId="Equation.3">
                  <p:embed/>
                </p:oleObj>
              </mc:Choice>
              <mc:Fallback>
                <p:oleObj name="Equation" r:id="rId4" imgW="1079032" imgH="431613" progId="Equation.3">
                  <p:embed/>
                  <p:pic>
                    <p:nvPicPr>
                      <p:cNvPr id="3482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2488" y="1928813"/>
                        <a:ext cx="2243137" cy="8905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-68263" y="3679825"/>
            <a:ext cx="9144001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graphicFrame>
        <p:nvGraphicFramePr>
          <p:cNvPr id="34823" name="Object 7"/>
          <p:cNvGraphicFramePr>
            <a:graphicFrameLocks noChangeAspect="1"/>
          </p:cNvGraphicFramePr>
          <p:nvPr/>
        </p:nvGraphicFramePr>
        <p:xfrm>
          <a:off x="3857625" y="1928813"/>
          <a:ext cx="2287588" cy="573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3" name="Equation" r:id="rId6" imgW="1066337" imgH="266584" progId="Equation.3">
                  <p:embed/>
                </p:oleObj>
              </mc:Choice>
              <mc:Fallback>
                <p:oleObj name="Equation" r:id="rId6" imgW="1066337" imgH="266584" progId="Equation.3">
                  <p:embed/>
                  <p:pic>
                    <p:nvPicPr>
                      <p:cNvPr id="34823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7625" y="1928813"/>
                        <a:ext cx="2287588" cy="5730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-68263" y="3946525"/>
            <a:ext cx="9144001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graphicFrame>
        <p:nvGraphicFramePr>
          <p:cNvPr id="34825" name="Object 9"/>
          <p:cNvGraphicFramePr>
            <a:graphicFrameLocks noChangeAspect="1"/>
          </p:cNvGraphicFramePr>
          <p:nvPr/>
        </p:nvGraphicFramePr>
        <p:xfrm>
          <a:off x="3857625" y="2714625"/>
          <a:ext cx="2187575" cy="554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Equation" r:id="rId8" imgW="1053643" imgH="266584" progId="Equation.3">
                  <p:embed/>
                </p:oleObj>
              </mc:Choice>
              <mc:Fallback>
                <p:oleObj name="Equation" r:id="rId8" imgW="1053643" imgH="266584" progId="Equation.3">
                  <p:embed/>
                  <p:pic>
                    <p:nvPicPr>
                      <p:cNvPr id="34825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7625" y="2714625"/>
                        <a:ext cx="2187575" cy="554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6" name="Rectangle 10"/>
          <p:cNvSpPr>
            <a:spLocks noChangeArrowheads="1"/>
          </p:cNvSpPr>
          <p:nvPr/>
        </p:nvSpPr>
        <p:spPr bwMode="auto">
          <a:xfrm>
            <a:off x="-68263" y="3698875"/>
            <a:ext cx="9144001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graphicFrame>
        <p:nvGraphicFramePr>
          <p:cNvPr id="34827" name="Object 11"/>
          <p:cNvGraphicFramePr>
            <a:graphicFrameLocks noChangeAspect="1"/>
          </p:cNvGraphicFramePr>
          <p:nvPr/>
        </p:nvGraphicFramePr>
        <p:xfrm>
          <a:off x="6643688" y="1928813"/>
          <a:ext cx="1962150" cy="563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name="Equation" r:id="rId10" imgW="825500" imgH="241300" progId="Equation.3">
                  <p:embed/>
                </p:oleObj>
              </mc:Choice>
              <mc:Fallback>
                <p:oleObj name="Equation" r:id="rId10" imgW="825500" imgH="241300" progId="Equation.3">
                  <p:embed/>
                  <p:pic>
                    <p:nvPicPr>
                      <p:cNvPr id="34827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43688" y="1928813"/>
                        <a:ext cx="1962150" cy="5635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8" name="Rectangle 12"/>
          <p:cNvSpPr>
            <a:spLocks noChangeArrowheads="1"/>
          </p:cNvSpPr>
          <p:nvPr/>
        </p:nvSpPr>
        <p:spPr bwMode="auto">
          <a:xfrm>
            <a:off x="-68263" y="3937000"/>
            <a:ext cx="9144001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</p:txBody>
      </p:sp>
      <p:graphicFrame>
        <p:nvGraphicFramePr>
          <p:cNvPr id="34829" name="Object 13"/>
          <p:cNvGraphicFramePr>
            <a:graphicFrameLocks noChangeAspect="1"/>
          </p:cNvGraphicFramePr>
          <p:nvPr/>
        </p:nvGraphicFramePr>
        <p:xfrm>
          <a:off x="6643688" y="2714625"/>
          <a:ext cx="1811337" cy="576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Equation" r:id="rId12" imgW="812447" imgH="253890" progId="Equation.3">
                  <p:embed/>
                </p:oleObj>
              </mc:Choice>
              <mc:Fallback>
                <p:oleObj name="Equation" r:id="rId12" imgW="812447" imgH="253890" progId="Equation.3">
                  <p:embed/>
                  <p:pic>
                    <p:nvPicPr>
                      <p:cNvPr id="34829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43688" y="2714625"/>
                        <a:ext cx="1811337" cy="576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30" name="Rectangle 14"/>
          <p:cNvSpPr>
            <a:spLocks noChangeArrowheads="1"/>
          </p:cNvSpPr>
          <p:nvPr/>
        </p:nvSpPr>
        <p:spPr bwMode="auto">
          <a:xfrm>
            <a:off x="-68263" y="3741738"/>
            <a:ext cx="9144001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graphicFrame>
        <p:nvGraphicFramePr>
          <p:cNvPr id="34831" name="Object 15"/>
          <p:cNvGraphicFramePr>
            <a:graphicFrameLocks noChangeAspect="1"/>
          </p:cNvGraphicFramePr>
          <p:nvPr/>
        </p:nvGraphicFramePr>
        <p:xfrm>
          <a:off x="857250" y="3000375"/>
          <a:ext cx="2260600" cy="906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7" name="Equation" r:id="rId14" imgW="990170" imgH="393529" progId="Equation.3">
                  <p:embed/>
                </p:oleObj>
              </mc:Choice>
              <mc:Fallback>
                <p:oleObj name="Equation" r:id="rId14" imgW="990170" imgH="393529" progId="Equation.3">
                  <p:embed/>
                  <p:pic>
                    <p:nvPicPr>
                      <p:cNvPr id="34831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7250" y="3000375"/>
                        <a:ext cx="2260600" cy="906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32" name="Text Box 16"/>
          <p:cNvSpPr txBox="1">
            <a:spLocks noChangeArrowheads="1"/>
          </p:cNvSpPr>
          <p:nvPr/>
        </p:nvSpPr>
        <p:spPr bwMode="auto">
          <a:xfrm>
            <a:off x="1116013" y="4005263"/>
            <a:ext cx="67691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latin typeface="Calibri" panose="020F0502020204030204" pitchFamily="34" charset="0"/>
              </a:rPr>
              <a:t>A</a:t>
            </a:r>
            <a:r>
              <a:rPr lang="en-GB" altLang="en-US" baseline="-25000">
                <a:latin typeface="Calibri" panose="020F0502020204030204" pitchFamily="34" charset="0"/>
              </a:rPr>
              <a:t>2</a:t>
            </a:r>
            <a:r>
              <a:rPr lang="en-GB" altLang="en-US">
                <a:latin typeface="Calibri" panose="020F0502020204030204" pitchFamily="34" charset="0"/>
              </a:rPr>
              <a:t>, D</a:t>
            </a:r>
            <a:r>
              <a:rPr lang="en-GB" altLang="en-US" baseline="-25000">
                <a:latin typeface="Calibri" panose="020F0502020204030204" pitchFamily="34" charset="0"/>
              </a:rPr>
              <a:t>3</a:t>
            </a:r>
            <a:r>
              <a:rPr lang="en-GB" altLang="en-US">
                <a:latin typeface="Calibri" panose="020F0502020204030204" pitchFamily="34" charset="0"/>
              </a:rPr>
              <a:t>, D</a:t>
            </a:r>
            <a:r>
              <a:rPr lang="en-GB" altLang="en-US" baseline="-25000">
                <a:latin typeface="Calibri" panose="020F0502020204030204" pitchFamily="34" charset="0"/>
              </a:rPr>
              <a:t>4</a:t>
            </a:r>
            <a:r>
              <a:rPr lang="en-GB" altLang="en-US">
                <a:latin typeface="Calibri" panose="020F0502020204030204" pitchFamily="34" charset="0"/>
              </a:rPr>
              <a:t> are constants - dependent on sample size:</a:t>
            </a:r>
            <a:r>
              <a:rPr lang="en-GB" altLang="en-US" sz="2000"/>
              <a:t>		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/>
              <a:t>	</a:t>
            </a:r>
          </a:p>
        </p:txBody>
      </p:sp>
      <p:graphicFrame>
        <p:nvGraphicFramePr>
          <p:cNvPr id="17" name="Table 16"/>
          <p:cNvGraphicFramePr>
            <a:graphicFrameLocks noGrp="1"/>
          </p:cNvGraphicFramePr>
          <p:nvPr/>
        </p:nvGraphicFramePr>
        <p:xfrm>
          <a:off x="1500188" y="4786313"/>
          <a:ext cx="6096000" cy="1482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478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001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681">
                <a:tc>
                  <a:txBody>
                    <a:bodyPr/>
                    <a:lstStyle/>
                    <a:p>
                      <a:r>
                        <a:rPr lang="en-GB" sz="1800" dirty="0"/>
                        <a:t>Sample Size</a:t>
                      </a: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</a:t>
                      </a:r>
                      <a:r>
                        <a:rPr lang="en-GB" sz="1800" baseline="-25000" dirty="0"/>
                        <a:t>2</a:t>
                      </a: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</a:t>
                      </a:r>
                      <a:r>
                        <a:rPr lang="en-GB" sz="1800" baseline="-25000" dirty="0"/>
                        <a:t>3</a:t>
                      </a: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</a:t>
                      </a:r>
                      <a:r>
                        <a:rPr lang="en-GB" sz="1800" baseline="-25000" dirty="0"/>
                        <a:t>4</a:t>
                      </a:r>
                    </a:p>
                  </a:txBody>
                  <a:tcPr marT="45700" marB="457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681">
                <a:tc>
                  <a:txBody>
                    <a:bodyPr/>
                    <a:lstStyle/>
                    <a:p>
                      <a:r>
                        <a:rPr lang="en-GB" sz="1800" dirty="0"/>
                        <a:t>3</a:t>
                      </a: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1.02</a:t>
                      </a: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0</a:t>
                      </a: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2.57</a:t>
                      </a:r>
                    </a:p>
                  </a:txBody>
                  <a:tcPr marT="45700" marB="457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681">
                <a:tc>
                  <a:txBody>
                    <a:bodyPr/>
                    <a:lstStyle/>
                    <a:p>
                      <a:r>
                        <a:rPr lang="en-GB" sz="1800" dirty="0"/>
                        <a:t>4</a:t>
                      </a: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0.73</a:t>
                      </a: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0</a:t>
                      </a: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2.28</a:t>
                      </a:r>
                    </a:p>
                  </a:txBody>
                  <a:tcPr marT="45700" marB="457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681">
                <a:tc>
                  <a:txBody>
                    <a:bodyPr/>
                    <a:lstStyle/>
                    <a:p>
                      <a:r>
                        <a:rPr lang="en-GB" sz="1800" dirty="0"/>
                        <a:t>5</a:t>
                      </a: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0.58</a:t>
                      </a: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0</a:t>
                      </a:r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2.11</a:t>
                      </a:r>
                    </a:p>
                  </a:txBody>
                  <a:tcPr marT="45700" marB="457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79433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496888"/>
            <a:ext cx="7772400" cy="771525"/>
          </a:xfrm>
        </p:spPr>
        <p:txBody>
          <a:bodyPr rtlCol="0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>
                <a:latin typeface="Calibri" charset="0"/>
                <a:ea typeface="+mj-ea"/>
                <a:cs typeface="+mj-cs"/>
              </a:rPr>
              <a:t>Football Example</a:t>
            </a:r>
          </a:p>
        </p:txBody>
      </p:sp>
      <p:sp>
        <p:nvSpPr>
          <p:cNvPr id="47106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643063"/>
            <a:ext cx="8424862" cy="4114800"/>
          </a:xfrm>
        </p:spPr>
        <p:txBody>
          <a:bodyPr>
            <a:normAutofit fontScale="92500" lnSpcReduction="20000"/>
          </a:bodyPr>
          <a:lstStyle/>
          <a:p>
            <a:pPr marL="342900" indent="-342900" eaLnBrk="1" hangingPunct="1">
              <a:defRPr/>
            </a:pPr>
            <a:r>
              <a:rPr lang="en-GB" dirty="0" smtClean="0">
                <a:latin typeface="Calibri" pitchFamily="34" charset="0"/>
                <a:ea typeface="ＭＳ Ｐゴシック" pitchFamily="34" charset="-128"/>
              </a:rPr>
              <a:t>Football factory manufactures balls of circumference 69cm</a:t>
            </a:r>
          </a:p>
          <a:p>
            <a:pPr marL="342900" indent="-342900" eaLnBrk="1" hangingPunct="1">
              <a:defRPr/>
            </a:pPr>
            <a:r>
              <a:rPr lang="en-GB" dirty="0" smtClean="0">
                <a:latin typeface="Calibri" pitchFamily="34" charset="0"/>
                <a:ea typeface="ＭＳ Ｐゴシック" pitchFamily="34" charset="-128"/>
              </a:rPr>
              <a:t>Concerned about process reliability, decides </a:t>
            </a:r>
            <a:br>
              <a:rPr lang="en-GB" dirty="0" smtClean="0">
                <a:latin typeface="Calibri" pitchFamily="34" charset="0"/>
                <a:ea typeface="ＭＳ Ｐゴシック" pitchFamily="34" charset="-128"/>
              </a:rPr>
            </a:br>
            <a:r>
              <a:rPr lang="en-GB" dirty="0" smtClean="0">
                <a:latin typeface="Calibri" pitchFamily="34" charset="0"/>
                <a:ea typeface="ＭＳ Ｐゴシック" pitchFamily="34" charset="-128"/>
              </a:rPr>
              <a:t>to carry out SPC</a:t>
            </a:r>
          </a:p>
          <a:p>
            <a:pPr marL="342900" indent="-342900" eaLnBrk="1" hangingPunct="1">
              <a:defRPr/>
            </a:pPr>
            <a:r>
              <a:rPr lang="en-GB" dirty="0" smtClean="0">
                <a:latin typeface="Calibri" pitchFamily="34" charset="0"/>
                <a:ea typeface="ＭＳ Ｐゴシック" pitchFamily="34" charset="-128"/>
              </a:rPr>
              <a:t>Over an 8 hour day takes 10 samples each of 10 units </a:t>
            </a:r>
            <a:br>
              <a:rPr lang="en-GB" dirty="0" smtClean="0">
                <a:latin typeface="Calibri" pitchFamily="34" charset="0"/>
                <a:ea typeface="ＭＳ Ｐゴシック" pitchFamily="34" charset="-128"/>
              </a:rPr>
            </a:br>
            <a:r>
              <a:rPr lang="en-GB" dirty="0" smtClean="0">
                <a:latin typeface="Calibri" pitchFamily="34" charset="0"/>
                <a:ea typeface="ＭＳ Ｐゴシック" pitchFamily="34" charset="-128"/>
              </a:rPr>
              <a:t>&amp; determines:</a:t>
            </a:r>
          </a:p>
          <a:p>
            <a:pPr marL="742950" lvl="1" eaLnBrk="1" hangingPunct="1">
              <a:defRPr/>
            </a:pPr>
            <a:r>
              <a:rPr lang="en-GB" sz="22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ea typeface="ＭＳ Ｐゴシック" pitchFamily="34" charset="-128"/>
              </a:rPr>
              <a:t>Sample average circumference</a:t>
            </a:r>
          </a:p>
          <a:p>
            <a:pPr marL="742950" lvl="1" eaLnBrk="1" hangingPunct="1">
              <a:defRPr/>
            </a:pPr>
            <a:r>
              <a:rPr lang="en-GB" sz="22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ea typeface="ＭＳ Ｐゴシック" pitchFamily="34" charset="-128"/>
              </a:rPr>
              <a:t>Sample range circumference</a:t>
            </a:r>
          </a:p>
          <a:p>
            <a:pPr marL="342900" indent="-342900" eaLnBrk="1" hangingPunct="1">
              <a:defRPr/>
            </a:pPr>
            <a:r>
              <a:rPr lang="en-GB" dirty="0" smtClean="0">
                <a:latin typeface="Calibri" pitchFamily="34" charset="0"/>
                <a:ea typeface="ＭＳ Ｐゴシック" pitchFamily="34" charset="-128"/>
              </a:rPr>
              <a:t>Use control charts to investigate process reliability</a:t>
            </a:r>
          </a:p>
        </p:txBody>
      </p:sp>
    </p:spTree>
    <p:extLst>
      <p:ext uri="{BB962C8B-B14F-4D97-AF65-F5344CB8AC3E}">
        <p14:creationId xmlns:p14="http://schemas.microsoft.com/office/powerpoint/2010/main" val="3977686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620713"/>
            <a:ext cx="6915150" cy="658812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>
                <a:latin typeface="Calibri" charset="0"/>
                <a:ea typeface="+mj-ea"/>
                <a:cs typeface="+mj-cs"/>
              </a:rPr>
              <a:t>Football Example</a:t>
            </a:r>
          </a:p>
        </p:txBody>
      </p:sp>
      <p:graphicFrame>
        <p:nvGraphicFramePr>
          <p:cNvPr id="136195" name="Group 3"/>
          <p:cNvGraphicFramePr>
            <a:graphicFrameLocks noGrp="1"/>
          </p:cNvGraphicFramePr>
          <p:nvPr>
            <p:ph sz="half" idx="1"/>
          </p:nvPr>
        </p:nvGraphicFramePr>
        <p:xfrm>
          <a:off x="2843213" y="2062163"/>
          <a:ext cx="3381375" cy="4073529"/>
        </p:xfrm>
        <a:graphic>
          <a:graphicData uri="http://schemas.openxmlformats.org/drawingml/2006/table">
            <a:tbl>
              <a:tblPr/>
              <a:tblGrid>
                <a:gridCol w="844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77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44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44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11163"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69.49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71.96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1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63.72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1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8.24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1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1163"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68.12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71.69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63.72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7.97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2750"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69.82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73.89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66.47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7.42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1163"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70.32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72.79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68.12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4.67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69.55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72.07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67.84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4.23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1163"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67.62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71.80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64.55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7.25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1163"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68.67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69.77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63.17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6.60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2750"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67.98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72.79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62.90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9.89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1163"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69.85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75.53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66.47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9.06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11163"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69.22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70.87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66.20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80808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  <a:cs typeface="Arial" pitchFamily="34" charset="0"/>
                        </a:rPr>
                        <a:t>4.67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80808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38956" name="Text Box 93"/>
          <p:cNvSpPr txBox="1">
            <a:spLocks noChangeArrowheads="1"/>
          </p:cNvSpPr>
          <p:nvPr/>
        </p:nvSpPr>
        <p:spPr bwMode="auto">
          <a:xfrm>
            <a:off x="2698750" y="1412875"/>
            <a:ext cx="124301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Sample average</a:t>
            </a:r>
          </a:p>
        </p:txBody>
      </p:sp>
      <p:sp>
        <p:nvSpPr>
          <p:cNvPr id="38957" name="Text Box 94"/>
          <p:cNvSpPr txBox="1">
            <a:spLocks noChangeArrowheads="1"/>
          </p:cNvSpPr>
          <p:nvPr/>
        </p:nvSpPr>
        <p:spPr bwMode="auto">
          <a:xfrm>
            <a:off x="4716463" y="1485900"/>
            <a:ext cx="6477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Min</a:t>
            </a:r>
          </a:p>
        </p:txBody>
      </p:sp>
      <p:sp>
        <p:nvSpPr>
          <p:cNvPr id="38958" name="Text Box 95"/>
          <p:cNvSpPr txBox="1">
            <a:spLocks noChangeArrowheads="1"/>
          </p:cNvSpPr>
          <p:nvPr/>
        </p:nvSpPr>
        <p:spPr bwMode="auto">
          <a:xfrm>
            <a:off x="3778250" y="1485900"/>
            <a:ext cx="8651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Max</a:t>
            </a:r>
          </a:p>
        </p:txBody>
      </p:sp>
      <p:sp>
        <p:nvSpPr>
          <p:cNvPr id="38959" name="Text Box 96"/>
          <p:cNvSpPr txBox="1">
            <a:spLocks noChangeArrowheads="1"/>
          </p:cNvSpPr>
          <p:nvPr/>
        </p:nvSpPr>
        <p:spPr bwMode="auto">
          <a:xfrm>
            <a:off x="5580063" y="1485900"/>
            <a:ext cx="86518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Range</a:t>
            </a:r>
          </a:p>
        </p:txBody>
      </p:sp>
      <p:sp>
        <p:nvSpPr>
          <p:cNvPr id="38960" name="Line 97"/>
          <p:cNvSpPr>
            <a:spLocks noChangeShapeType="1"/>
          </p:cNvSpPr>
          <p:nvPr/>
        </p:nvSpPr>
        <p:spPr bwMode="auto">
          <a:xfrm>
            <a:off x="2555875" y="2062163"/>
            <a:ext cx="40322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61" name="Line 97"/>
          <p:cNvSpPr>
            <a:spLocks noChangeShapeType="1"/>
          </p:cNvSpPr>
          <p:nvPr/>
        </p:nvSpPr>
        <p:spPr bwMode="auto">
          <a:xfrm>
            <a:off x="2555875" y="6165850"/>
            <a:ext cx="40322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62" name="Text Box 96"/>
          <p:cNvSpPr txBox="1">
            <a:spLocks noChangeArrowheads="1"/>
          </p:cNvSpPr>
          <p:nvPr/>
        </p:nvSpPr>
        <p:spPr bwMode="auto">
          <a:xfrm>
            <a:off x="2914650" y="6165850"/>
            <a:ext cx="8651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1"/>
              <a:t>69.06</a:t>
            </a:r>
          </a:p>
        </p:txBody>
      </p:sp>
      <p:sp>
        <p:nvSpPr>
          <p:cNvPr id="38963" name="Text Box 96"/>
          <p:cNvSpPr txBox="1">
            <a:spLocks noChangeArrowheads="1"/>
          </p:cNvSpPr>
          <p:nvPr/>
        </p:nvSpPr>
        <p:spPr bwMode="auto">
          <a:xfrm>
            <a:off x="5507038" y="6165850"/>
            <a:ext cx="8651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1"/>
              <a:t>7</a:t>
            </a:r>
          </a:p>
        </p:txBody>
      </p:sp>
      <p:sp>
        <p:nvSpPr>
          <p:cNvPr id="38964" name="Line 97"/>
          <p:cNvSpPr>
            <a:spLocks noChangeShapeType="1"/>
          </p:cNvSpPr>
          <p:nvPr/>
        </p:nvSpPr>
        <p:spPr bwMode="auto">
          <a:xfrm>
            <a:off x="2555875" y="6597650"/>
            <a:ext cx="40322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9159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2"/>
          <p:cNvSpPr>
            <a:spLocks noGrp="1" noChangeArrowheads="1"/>
          </p:cNvSpPr>
          <p:nvPr>
            <p:ph type="title"/>
          </p:nvPr>
        </p:nvSpPr>
        <p:spPr>
          <a:xfrm>
            <a:off x="1116013" y="357188"/>
            <a:ext cx="7343775" cy="714375"/>
          </a:xfrm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>
                <a:latin typeface="Calibri" charset="0"/>
                <a:ea typeface="+mj-ea"/>
                <a:cs typeface="+mj-cs"/>
              </a:rPr>
              <a:t>Football Example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485900"/>
            <a:ext cx="1379538" cy="576263"/>
          </a:xfrm>
        </p:spPr>
        <p:txBody>
          <a:bodyPr/>
          <a:lstStyle/>
          <a:p>
            <a:pPr marL="342900" indent="-342900" eaLnBrk="1" hangingPunct="1">
              <a:buFont typeface="Wingdings" panose="05000000000000000000" pitchFamily="2" charset="2"/>
              <a:buNone/>
            </a:pPr>
            <a:r>
              <a:rPr lang="en-GB" altLang="en-US" sz="2000" smtClean="0">
                <a:latin typeface="Constantia" panose="02030602050306030303" pitchFamily="18" charset="0"/>
                <a:ea typeface="ＭＳ Ｐゴシック" panose="020B0600070205080204" pitchFamily="34" charset="-128"/>
              </a:rPr>
              <a:t>X = 69.06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755650" y="1989138"/>
            <a:ext cx="2447925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84175" indent="-384175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>
                <a:srgbClr val="FF0000"/>
              </a:buClr>
              <a:buSzTx/>
              <a:buFont typeface="Wingdings" panose="05000000000000000000" pitchFamily="2" charset="2"/>
              <a:buNone/>
            </a:pPr>
            <a:r>
              <a:rPr lang="en-GB" altLang="en-US" sz="2000"/>
              <a:t>R = 7</a:t>
            </a:r>
          </a:p>
        </p:txBody>
      </p:sp>
      <p:sp>
        <p:nvSpPr>
          <p:cNvPr id="51204" name="Text Box 5"/>
          <p:cNvSpPr txBox="1">
            <a:spLocks noChangeArrowheads="1"/>
          </p:cNvSpPr>
          <p:nvPr/>
        </p:nvSpPr>
        <p:spPr bwMode="auto">
          <a:xfrm>
            <a:off x="3276600" y="1395413"/>
            <a:ext cx="44719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defRPr/>
            </a:pPr>
            <a:r>
              <a:rPr lang="en-GB" sz="2800" dirty="0" smtClean="0">
                <a:latin typeface="Calibri" charset="0"/>
                <a:cs typeface="Calibri" charset="0"/>
              </a:rPr>
              <a:t>For a sample size of 10: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latin typeface="Calibri" charset="0"/>
                <a:cs typeface="Calibri" charset="0"/>
              </a:rPr>
              <a:t>A</a:t>
            </a:r>
            <a:r>
              <a:rPr lang="en-GB" sz="2800" baseline="-25000" dirty="0" smtClean="0">
                <a:solidFill>
                  <a:schemeClr val="bg2">
                    <a:lumMod val="50000"/>
                  </a:schemeClr>
                </a:solidFill>
                <a:latin typeface="Calibri" charset="0"/>
                <a:cs typeface="Calibri" charset="0"/>
              </a:rPr>
              <a:t>2</a:t>
            </a: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latin typeface="Calibri" charset="0"/>
                <a:cs typeface="Calibri" charset="0"/>
              </a:rPr>
              <a:t> = 0.31, D</a:t>
            </a:r>
            <a:r>
              <a:rPr lang="en-GB" sz="2800" baseline="-25000" dirty="0" smtClean="0">
                <a:solidFill>
                  <a:schemeClr val="bg2">
                    <a:lumMod val="50000"/>
                  </a:schemeClr>
                </a:solidFill>
                <a:latin typeface="Calibri" charset="0"/>
                <a:cs typeface="Calibri" charset="0"/>
              </a:rPr>
              <a:t>3</a:t>
            </a: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latin typeface="Calibri" charset="0"/>
                <a:cs typeface="Calibri" charset="0"/>
              </a:rPr>
              <a:t> = 0.22, D</a:t>
            </a:r>
            <a:r>
              <a:rPr lang="en-GB" sz="2800" baseline="-25000" dirty="0" smtClean="0">
                <a:solidFill>
                  <a:schemeClr val="bg2">
                    <a:lumMod val="50000"/>
                  </a:schemeClr>
                </a:solidFill>
                <a:latin typeface="Calibri" charset="0"/>
                <a:cs typeface="Calibri" charset="0"/>
              </a:rPr>
              <a:t>4</a:t>
            </a: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latin typeface="Calibri" charset="0"/>
                <a:cs typeface="Calibri" charset="0"/>
              </a:rPr>
              <a:t> = 1.78 </a:t>
            </a:r>
          </a:p>
        </p:txBody>
      </p:sp>
      <p:sp>
        <p:nvSpPr>
          <p:cNvPr id="40966" name="Line 6"/>
          <p:cNvSpPr>
            <a:spLocks noChangeShapeType="1"/>
          </p:cNvSpPr>
          <p:nvPr/>
        </p:nvSpPr>
        <p:spPr bwMode="auto">
          <a:xfrm>
            <a:off x="828675" y="1557338"/>
            <a:ext cx="287338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7" name="Line 7"/>
          <p:cNvSpPr>
            <a:spLocks noChangeShapeType="1"/>
          </p:cNvSpPr>
          <p:nvPr/>
        </p:nvSpPr>
        <p:spPr bwMode="auto">
          <a:xfrm>
            <a:off x="828675" y="1485900"/>
            <a:ext cx="287338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8" name="Line 8"/>
          <p:cNvSpPr>
            <a:spLocks noChangeShapeType="1"/>
          </p:cNvSpPr>
          <p:nvPr/>
        </p:nvSpPr>
        <p:spPr bwMode="auto">
          <a:xfrm>
            <a:off x="828675" y="2062163"/>
            <a:ext cx="287338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 bwMode="auto">
          <a:xfrm>
            <a:off x="887413" y="3436938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/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 bwMode="auto">
          <a:xfrm>
            <a:off x="887413" y="2708275"/>
            <a:ext cx="5233987" cy="152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rgbClr val="292934"/>
                </a:solidFill>
                <a:latin typeface="Calibri" panose="020F0502020204030204" pitchFamily="34" charset="0"/>
              </a:rPr>
              <a:t>For mean</a:t>
            </a:r>
          </a:p>
          <a:p>
            <a:pPr lvl="1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alibri" panose="020F0502020204030204" pitchFamily="34" charset="0"/>
              </a:rPr>
              <a:t>UCL = 69.06 + (0.31 x 7) = 71.23</a:t>
            </a:r>
          </a:p>
          <a:p>
            <a:pPr lvl="1" eaLnBrk="1" hangingPunct="1">
              <a:lnSpc>
                <a:spcPct val="14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alibri" panose="020F0502020204030204" pitchFamily="34" charset="0"/>
              </a:rPr>
              <a:t>LCL = 69.06 – (0.31 x 7) = 66.89</a:t>
            </a:r>
          </a:p>
        </p:txBody>
      </p:sp>
      <p:sp>
        <p:nvSpPr>
          <p:cNvPr id="40971" name="Text Box 11"/>
          <p:cNvSpPr txBox="1">
            <a:spLocks noChangeArrowheads="1"/>
          </p:cNvSpPr>
          <p:nvPr/>
        </p:nvSpPr>
        <p:spPr bwMode="auto">
          <a:xfrm>
            <a:off x="906463" y="4581525"/>
            <a:ext cx="3856037" cy="152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rgbClr val="292934"/>
                </a:solidFill>
                <a:latin typeface="Calibri" panose="020F0502020204030204" pitchFamily="34" charset="0"/>
              </a:rPr>
              <a:t>For range</a:t>
            </a:r>
          </a:p>
          <a:p>
            <a:pPr lvl="1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alibri" panose="020F0502020204030204" pitchFamily="34" charset="0"/>
              </a:rPr>
              <a:t>UCL = 1.78 x 7 = 12.46</a:t>
            </a:r>
          </a:p>
          <a:p>
            <a:pPr lvl="1" eaLnBrk="1" hangingPunct="1">
              <a:lnSpc>
                <a:spcPct val="14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alibri" panose="020F0502020204030204" pitchFamily="34" charset="0"/>
              </a:rPr>
              <a:t>LCL = 0.22 x 7 = 1.54</a:t>
            </a:r>
          </a:p>
        </p:txBody>
      </p:sp>
      <p:graphicFrame>
        <p:nvGraphicFramePr>
          <p:cNvPr id="40972" name="Object 7"/>
          <p:cNvGraphicFramePr>
            <a:graphicFrameLocks noChangeAspect="1"/>
          </p:cNvGraphicFramePr>
          <p:nvPr/>
        </p:nvGraphicFramePr>
        <p:xfrm>
          <a:off x="6300788" y="3068638"/>
          <a:ext cx="2287587" cy="573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2" name="Equation" r:id="rId4" imgW="1066337" imgH="266584" progId="Equation.3">
                  <p:embed/>
                </p:oleObj>
              </mc:Choice>
              <mc:Fallback>
                <p:oleObj name="Equation" r:id="rId4" imgW="1066337" imgH="266584" progId="Equation.3">
                  <p:embed/>
                  <p:pic>
                    <p:nvPicPr>
                      <p:cNvPr id="40972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00788" y="3068638"/>
                        <a:ext cx="2287587" cy="5730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73" name="Object 9"/>
          <p:cNvGraphicFramePr>
            <a:graphicFrameLocks noChangeAspect="1"/>
          </p:cNvGraphicFramePr>
          <p:nvPr/>
        </p:nvGraphicFramePr>
        <p:xfrm>
          <a:off x="6272213" y="3667125"/>
          <a:ext cx="2187575" cy="554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3" name="Equation" r:id="rId6" imgW="1053643" imgH="266584" progId="Equation.3">
                  <p:embed/>
                </p:oleObj>
              </mc:Choice>
              <mc:Fallback>
                <p:oleObj name="Equation" r:id="rId6" imgW="1053643" imgH="266584" progId="Equation.3">
                  <p:embed/>
                  <p:pic>
                    <p:nvPicPr>
                      <p:cNvPr id="40973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72213" y="3667125"/>
                        <a:ext cx="2187575" cy="554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74" name="Object 11"/>
          <p:cNvGraphicFramePr>
            <a:graphicFrameLocks noChangeAspect="1"/>
          </p:cNvGraphicFramePr>
          <p:nvPr/>
        </p:nvGraphicFramePr>
        <p:xfrm>
          <a:off x="5148263" y="4941888"/>
          <a:ext cx="1962150" cy="563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4" name="Equation" r:id="rId8" imgW="825500" imgH="241300" progId="Equation.3">
                  <p:embed/>
                </p:oleObj>
              </mc:Choice>
              <mc:Fallback>
                <p:oleObj name="Equation" r:id="rId8" imgW="825500" imgH="241300" progId="Equation.3">
                  <p:embed/>
                  <p:pic>
                    <p:nvPicPr>
                      <p:cNvPr id="40974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8263" y="4941888"/>
                        <a:ext cx="1962150" cy="5635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75" name="Object 13"/>
          <p:cNvGraphicFramePr>
            <a:graphicFrameLocks noChangeAspect="1"/>
          </p:cNvGraphicFramePr>
          <p:nvPr/>
        </p:nvGraphicFramePr>
        <p:xfrm>
          <a:off x="5137150" y="5516563"/>
          <a:ext cx="1811338" cy="576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5" name="Equation" r:id="rId10" imgW="812447" imgH="253890" progId="Equation.3">
                  <p:embed/>
                </p:oleObj>
              </mc:Choice>
              <mc:Fallback>
                <p:oleObj name="Equation" r:id="rId10" imgW="812447" imgH="253890" progId="Equation.3">
                  <p:embed/>
                  <p:pic>
                    <p:nvPicPr>
                      <p:cNvPr id="40975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37150" y="5516563"/>
                        <a:ext cx="1811338" cy="5762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539606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3"/>
          <p:cNvSpPr>
            <a:spLocks noChangeArrowheads="1"/>
          </p:cNvSpPr>
          <p:nvPr/>
        </p:nvSpPr>
        <p:spPr bwMode="auto">
          <a:xfrm>
            <a:off x="323850" y="571500"/>
            <a:ext cx="8640763" cy="77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4000">
                <a:solidFill>
                  <a:schemeClr val="tx2"/>
                </a:solidFill>
                <a:latin typeface="Calibri" panose="020F0502020204030204" pitchFamily="34" charset="0"/>
              </a:rPr>
              <a:t>Football Example – Mean Control Chart</a:t>
            </a:r>
          </a:p>
        </p:txBody>
      </p:sp>
      <p:graphicFrame>
        <p:nvGraphicFramePr>
          <p:cNvPr id="5" name="Chart 4"/>
          <p:cNvGraphicFramePr/>
          <p:nvPr/>
        </p:nvGraphicFramePr>
        <p:xfrm>
          <a:off x="642910" y="1571612"/>
          <a:ext cx="7643866" cy="37862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1966108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3"/>
          <p:cNvSpPr>
            <a:spLocks noChangeArrowheads="1"/>
          </p:cNvSpPr>
          <p:nvPr/>
        </p:nvSpPr>
        <p:spPr bwMode="auto">
          <a:xfrm>
            <a:off x="250825" y="692150"/>
            <a:ext cx="8642350" cy="77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4000">
                <a:solidFill>
                  <a:srgbClr val="D2533C"/>
                </a:solidFill>
                <a:latin typeface="Calibri" panose="020F0502020204030204" pitchFamily="34" charset="0"/>
              </a:rPr>
              <a:t>Football Example – Range Control Chart</a:t>
            </a:r>
          </a:p>
        </p:txBody>
      </p:sp>
      <p:graphicFrame>
        <p:nvGraphicFramePr>
          <p:cNvPr id="4" name="Chart 3"/>
          <p:cNvGraphicFramePr/>
          <p:nvPr/>
        </p:nvGraphicFramePr>
        <p:xfrm>
          <a:off x="1000100" y="1785926"/>
          <a:ext cx="6686579" cy="38719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7432391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476250"/>
            <a:ext cx="8043862" cy="581025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en-GB" smtClean="0">
                <a:latin typeface="Calibri" pitchFamily="34" charset="0"/>
                <a:ea typeface="ＭＳ Ｐゴシック" pitchFamily="34" charset="-128"/>
              </a:rPr>
              <a:t>Process Capability</a:t>
            </a:r>
            <a:endParaRPr lang="en-US" smtClean="0">
              <a:latin typeface="Calibri" pitchFamily="34" charset="0"/>
              <a:ea typeface="ＭＳ Ｐゴシック" pitchFamily="34" charset="-128"/>
            </a:endParaRPr>
          </a:p>
        </p:txBody>
      </p:sp>
      <p:pic>
        <p:nvPicPr>
          <p:cNvPr id="4710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62025" y="1285875"/>
            <a:ext cx="3878263" cy="5295900"/>
          </a:xfrm>
        </p:spPr>
      </p:pic>
      <p:grpSp>
        <p:nvGrpSpPr>
          <p:cNvPr id="47108" name="Group 4"/>
          <p:cNvGrpSpPr>
            <a:grpSpLocks/>
          </p:cNvGrpSpPr>
          <p:nvPr/>
        </p:nvGrpSpPr>
        <p:grpSpPr bwMode="auto">
          <a:xfrm>
            <a:off x="5292725" y="4968875"/>
            <a:ext cx="3041650" cy="1057275"/>
            <a:chOff x="3334" y="2962"/>
            <a:chExt cx="1916" cy="666"/>
          </a:xfrm>
        </p:grpSpPr>
        <p:sp>
          <p:nvSpPr>
            <p:cNvPr id="47127" name="Line 5"/>
            <p:cNvSpPr>
              <a:spLocks noChangeShapeType="1"/>
            </p:cNvSpPr>
            <p:nvPr/>
          </p:nvSpPr>
          <p:spPr bwMode="auto">
            <a:xfrm flipV="1">
              <a:off x="3337" y="3080"/>
              <a:ext cx="190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8" name="Text Box 6"/>
            <p:cNvSpPr txBox="1">
              <a:spLocks noChangeArrowheads="1"/>
            </p:cNvSpPr>
            <p:nvPr/>
          </p:nvSpPr>
          <p:spPr bwMode="auto">
            <a:xfrm>
              <a:off x="3594" y="2962"/>
              <a:ext cx="1390" cy="21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600">
                  <a:latin typeface="Constantia" panose="02030602050306030303" pitchFamily="18" charset="0"/>
                </a:rPr>
                <a:t>Design specification</a:t>
              </a:r>
              <a:endParaRPr lang="en-US" altLang="en-US" sz="1600">
                <a:latin typeface="Constantia" panose="02030602050306030303" pitchFamily="18" charset="0"/>
              </a:endParaRPr>
            </a:p>
          </p:txBody>
        </p:sp>
        <p:sp>
          <p:nvSpPr>
            <p:cNvPr id="47129" name="Line 7"/>
            <p:cNvSpPr>
              <a:spLocks noChangeShapeType="1"/>
            </p:cNvSpPr>
            <p:nvPr/>
          </p:nvSpPr>
          <p:spPr bwMode="auto">
            <a:xfrm>
              <a:off x="3339" y="2998"/>
              <a:ext cx="0" cy="15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30" name="Line 8"/>
            <p:cNvSpPr>
              <a:spLocks noChangeShapeType="1"/>
            </p:cNvSpPr>
            <p:nvPr/>
          </p:nvSpPr>
          <p:spPr bwMode="auto">
            <a:xfrm>
              <a:off x="5250" y="2998"/>
              <a:ext cx="0" cy="15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31" name="Line 9"/>
            <p:cNvSpPr>
              <a:spLocks noChangeShapeType="1"/>
            </p:cNvSpPr>
            <p:nvPr/>
          </p:nvSpPr>
          <p:spPr bwMode="auto">
            <a:xfrm flipV="1">
              <a:off x="3336" y="3386"/>
              <a:ext cx="190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32" name="Text Box 10"/>
            <p:cNvSpPr txBox="1">
              <a:spLocks noChangeArrowheads="1"/>
            </p:cNvSpPr>
            <p:nvPr/>
          </p:nvSpPr>
          <p:spPr bwMode="auto">
            <a:xfrm>
              <a:off x="3594" y="3262"/>
              <a:ext cx="1390" cy="36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600">
                  <a:latin typeface="Constantia" panose="02030602050306030303" pitchFamily="18" charset="0"/>
                </a:rPr>
                <a:t>Natural variation in process</a:t>
              </a:r>
              <a:endParaRPr lang="en-US" altLang="en-US" sz="1600">
                <a:latin typeface="Constantia" panose="02030602050306030303" pitchFamily="18" charset="0"/>
              </a:endParaRPr>
            </a:p>
          </p:txBody>
        </p:sp>
        <p:sp>
          <p:nvSpPr>
            <p:cNvPr id="47133" name="Line 11"/>
            <p:cNvSpPr>
              <a:spLocks noChangeShapeType="1"/>
            </p:cNvSpPr>
            <p:nvPr/>
          </p:nvSpPr>
          <p:spPr bwMode="auto">
            <a:xfrm>
              <a:off x="3334" y="3298"/>
              <a:ext cx="0" cy="15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34" name="Line 12"/>
            <p:cNvSpPr>
              <a:spLocks noChangeShapeType="1"/>
            </p:cNvSpPr>
            <p:nvPr/>
          </p:nvSpPr>
          <p:spPr bwMode="auto">
            <a:xfrm>
              <a:off x="5245" y="3298"/>
              <a:ext cx="0" cy="15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09" name="Group 13"/>
          <p:cNvGrpSpPr>
            <a:grpSpLocks/>
          </p:cNvGrpSpPr>
          <p:nvPr/>
        </p:nvGrpSpPr>
        <p:grpSpPr bwMode="auto">
          <a:xfrm>
            <a:off x="5292725" y="1246188"/>
            <a:ext cx="3033713" cy="1019175"/>
            <a:chOff x="3417" y="617"/>
            <a:chExt cx="1911" cy="642"/>
          </a:xfrm>
        </p:grpSpPr>
        <p:sp>
          <p:nvSpPr>
            <p:cNvPr id="47119" name="Line 14"/>
            <p:cNvSpPr>
              <a:spLocks noChangeShapeType="1"/>
            </p:cNvSpPr>
            <p:nvPr/>
          </p:nvSpPr>
          <p:spPr bwMode="auto">
            <a:xfrm flipV="1">
              <a:off x="3417" y="729"/>
              <a:ext cx="1904" cy="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0" name="Text Box 15"/>
            <p:cNvSpPr txBox="1">
              <a:spLocks noChangeArrowheads="1"/>
            </p:cNvSpPr>
            <p:nvPr/>
          </p:nvSpPr>
          <p:spPr bwMode="auto">
            <a:xfrm>
              <a:off x="3674" y="617"/>
              <a:ext cx="1390" cy="21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600">
                  <a:latin typeface="Constantia" panose="02030602050306030303" pitchFamily="18" charset="0"/>
                </a:rPr>
                <a:t>Design specification</a:t>
              </a:r>
              <a:endParaRPr lang="en-US" altLang="en-US" sz="1600">
                <a:latin typeface="Constantia" panose="02030602050306030303" pitchFamily="18" charset="0"/>
              </a:endParaRPr>
            </a:p>
          </p:txBody>
        </p:sp>
        <p:sp>
          <p:nvSpPr>
            <p:cNvPr id="47121" name="Line 16"/>
            <p:cNvSpPr>
              <a:spLocks noChangeShapeType="1"/>
            </p:cNvSpPr>
            <p:nvPr/>
          </p:nvSpPr>
          <p:spPr bwMode="auto">
            <a:xfrm>
              <a:off x="3417" y="653"/>
              <a:ext cx="0" cy="15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2" name="Line 17"/>
            <p:cNvSpPr>
              <a:spLocks noChangeShapeType="1"/>
            </p:cNvSpPr>
            <p:nvPr/>
          </p:nvSpPr>
          <p:spPr bwMode="auto">
            <a:xfrm>
              <a:off x="5328" y="653"/>
              <a:ext cx="0" cy="15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3" name="Line 18"/>
            <p:cNvSpPr>
              <a:spLocks noChangeShapeType="1"/>
            </p:cNvSpPr>
            <p:nvPr/>
          </p:nvSpPr>
          <p:spPr bwMode="auto">
            <a:xfrm>
              <a:off x="3569" y="999"/>
              <a:ext cx="1599" cy="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4" name="Text Box 19"/>
            <p:cNvSpPr txBox="1">
              <a:spLocks noChangeArrowheads="1"/>
            </p:cNvSpPr>
            <p:nvPr/>
          </p:nvSpPr>
          <p:spPr bwMode="auto">
            <a:xfrm>
              <a:off x="3715" y="893"/>
              <a:ext cx="1307" cy="36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600">
                  <a:latin typeface="Constantia" panose="02030602050306030303" pitchFamily="18" charset="0"/>
                </a:rPr>
                <a:t>Natural variation in process</a:t>
              </a:r>
              <a:endParaRPr lang="en-US" altLang="en-US" sz="1600">
                <a:latin typeface="Constantia" panose="02030602050306030303" pitchFamily="18" charset="0"/>
              </a:endParaRPr>
            </a:p>
          </p:txBody>
        </p:sp>
        <p:sp>
          <p:nvSpPr>
            <p:cNvPr id="47125" name="Line 20"/>
            <p:cNvSpPr>
              <a:spLocks noChangeShapeType="1"/>
            </p:cNvSpPr>
            <p:nvPr/>
          </p:nvSpPr>
          <p:spPr bwMode="auto">
            <a:xfrm>
              <a:off x="3565" y="923"/>
              <a:ext cx="0" cy="15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26" name="Line 21"/>
            <p:cNvSpPr>
              <a:spLocks noChangeShapeType="1"/>
            </p:cNvSpPr>
            <p:nvPr/>
          </p:nvSpPr>
          <p:spPr bwMode="auto">
            <a:xfrm>
              <a:off x="5176" y="929"/>
              <a:ext cx="0" cy="15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7110" name="Group 22"/>
          <p:cNvGrpSpPr>
            <a:grpSpLocks/>
          </p:cNvGrpSpPr>
          <p:nvPr/>
        </p:nvGrpSpPr>
        <p:grpSpPr bwMode="auto">
          <a:xfrm>
            <a:off x="5292725" y="3057525"/>
            <a:ext cx="3033713" cy="1019175"/>
            <a:chOff x="3334" y="1758"/>
            <a:chExt cx="1911" cy="642"/>
          </a:xfrm>
        </p:grpSpPr>
        <p:sp>
          <p:nvSpPr>
            <p:cNvPr id="47111" name="Line 23"/>
            <p:cNvSpPr>
              <a:spLocks noChangeShapeType="1"/>
            </p:cNvSpPr>
            <p:nvPr/>
          </p:nvSpPr>
          <p:spPr bwMode="auto">
            <a:xfrm>
              <a:off x="3487" y="1870"/>
              <a:ext cx="1599" cy="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2" name="Line 24"/>
            <p:cNvSpPr>
              <a:spLocks noChangeShapeType="1"/>
            </p:cNvSpPr>
            <p:nvPr/>
          </p:nvSpPr>
          <p:spPr bwMode="auto">
            <a:xfrm>
              <a:off x="3488" y="1794"/>
              <a:ext cx="0" cy="15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3" name="Line 25"/>
            <p:cNvSpPr>
              <a:spLocks noChangeShapeType="1"/>
            </p:cNvSpPr>
            <p:nvPr/>
          </p:nvSpPr>
          <p:spPr bwMode="auto">
            <a:xfrm>
              <a:off x="5093" y="1800"/>
              <a:ext cx="0" cy="15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4" name="Line 26"/>
            <p:cNvSpPr>
              <a:spLocks noChangeShapeType="1"/>
            </p:cNvSpPr>
            <p:nvPr/>
          </p:nvSpPr>
          <p:spPr bwMode="auto">
            <a:xfrm flipV="1">
              <a:off x="3334" y="2145"/>
              <a:ext cx="1904" cy="6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5" name="Line 27"/>
            <p:cNvSpPr>
              <a:spLocks noChangeShapeType="1"/>
            </p:cNvSpPr>
            <p:nvPr/>
          </p:nvSpPr>
          <p:spPr bwMode="auto">
            <a:xfrm>
              <a:off x="3334" y="2069"/>
              <a:ext cx="0" cy="15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6" name="Line 28"/>
            <p:cNvSpPr>
              <a:spLocks noChangeShapeType="1"/>
            </p:cNvSpPr>
            <p:nvPr/>
          </p:nvSpPr>
          <p:spPr bwMode="auto">
            <a:xfrm>
              <a:off x="5245" y="2069"/>
              <a:ext cx="0" cy="159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117" name="Text Box 29"/>
            <p:cNvSpPr txBox="1">
              <a:spLocks noChangeArrowheads="1"/>
            </p:cNvSpPr>
            <p:nvPr/>
          </p:nvSpPr>
          <p:spPr bwMode="auto">
            <a:xfrm>
              <a:off x="3591" y="1758"/>
              <a:ext cx="1390" cy="21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600">
                  <a:latin typeface="Constantia" panose="02030602050306030303" pitchFamily="18" charset="0"/>
                </a:rPr>
                <a:t>Design specification</a:t>
              </a:r>
              <a:endParaRPr lang="en-US" altLang="en-US" sz="1600">
                <a:latin typeface="Constantia" panose="02030602050306030303" pitchFamily="18" charset="0"/>
              </a:endParaRPr>
            </a:p>
          </p:txBody>
        </p:sp>
        <p:sp>
          <p:nvSpPr>
            <p:cNvPr id="47118" name="Text Box 30"/>
            <p:cNvSpPr txBox="1">
              <a:spLocks noChangeArrowheads="1"/>
            </p:cNvSpPr>
            <p:nvPr/>
          </p:nvSpPr>
          <p:spPr bwMode="auto">
            <a:xfrm>
              <a:off x="3632" y="2034"/>
              <a:ext cx="1307" cy="36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600">
                  <a:latin typeface="Constantia" panose="02030602050306030303" pitchFamily="18" charset="0"/>
                </a:rPr>
                <a:t>Natural variation in process</a:t>
              </a:r>
              <a:endParaRPr lang="en-US" altLang="en-US" sz="1600">
                <a:latin typeface="Constantia" panose="02030602050306030303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987154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ChangeArrowheads="1"/>
          </p:cNvSpPr>
          <p:nvPr/>
        </p:nvSpPr>
        <p:spPr bwMode="auto">
          <a:xfrm>
            <a:off x="2286000" y="3933825"/>
            <a:ext cx="2736850" cy="8636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412875"/>
            <a:ext cx="8713787" cy="2232025"/>
          </a:xfrm>
        </p:spPr>
        <p:txBody>
          <a:bodyPr>
            <a:normAutofit fontScale="85000" lnSpcReduction="10000"/>
          </a:bodyPr>
          <a:lstStyle/>
          <a:p>
            <a:pPr marL="342900" indent="-342900" eaLnBrk="1" hangingPunct="1">
              <a:lnSpc>
                <a:spcPct val="90000"/>
              </a:lnSpc>
            </a:pPr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Cp = measure of what the process is capable of </a:t>
            </a:r>
          </a:p>
          <a:p>
            <a:pPr marL="342900" indent="-342900" eaLnBrk="1" hangingPunct="1">
              <a:lnSpc>
                <a:spcPct val="90000"/>
              </a:lnSpc>
            </a:pPr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Cpk = measure of how the process is currently performing</a:t>
            </a:r>
          </a:p>
          <a:p>
            <a:pPr marL="342900" indent="-342900" eaLnBrk="1" hangingPunct="1">
              <a:lnSpc>
                <a:spcPct val="90000"/>
              </a:lnSpc>
            </a:pPr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Cpk must be </a:t>
            </a:r>
            <a:r>
              <a:rPr lang="en-US" altLang="en-US" b="1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less than </a:t>
            </a:r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Cp</a:t>
            </a:r>
          </a:p>
          <a:p>
            <a:pPr marL="342900" indent="-342900" eaLnBrk="1" hangingPunct="1">
              <a:lnSpc>
                <a:spcPct val="90000"/>
              </a:lnSpc>
            </a:pPr>
            <a:endParaRPr lang="en-US" altLang="en-US" sz="1000" smtClean="0">
              <a:latin typeface="Constantia" panose="02030602050306030303" pitchFamily="18" charset="0"/>
              <a:ea typeface="ＭＳ Ｐゴシック" panose="020B0600070205080204" pitchFamily="34" charset="-128"/>
            </a:endParaRPr>
          </a:p>
          <a:p>
            <a:pPr marL="342900" indent="-342900" eaLnBrk="1" hangingPunct="1">
              <a:lnSpc>
                <a:spcPct val="90000"/>
              </a:lnSpc>
            </a:pPr>
            <a:r>
              <a:rPr lang="en-US" altLang="en-US" smtClean="0">
                <a:solidFill>
                  <a:srgbClr val="ACA73B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Process Capability Index</a:t>
            </a:r>
          </a:p>
          <a:p>
            <a:pPr marL="742950" lvl="1" eaLnBrk="1" hangingPunct="1">
              <a:lnSpc>
                <a:spcPct val="90000"/>
              </a:lnSpc>
            </a:pPr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Measure of acceptability of variation of the process </a:t>
            </a:r>
          </a:p>
        </p:txBody>
      </p:sp>
      <p:graphicFrame>
        <p:nvGraphicFramePr>
          <p:cNvPr id="49156" name="Object 8"/>
          <p:cNvGraphicFramePr>
            <a:graphicFrameLocks noGrp="1" noChangeAspect="1"/>
          </p:cNvGraphicFramePr>
          <p:nvPr>
            <p:ph sz="half" idx="2"/>
          </p:nvPr>
        </p:nvGraphicFramePr>
        <p:xfrm>
          <a:off x="2428875" y="3933825"/>
          <a:ext cx="2278063" cy="850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0" name="Equation" r:id="rId4" imgW="1054100" imgH="393700" progId="Equation.3">
                  <p:embed/>
                </p:oleObj>
              </mc:Choice>
              <mc:Fallback>
                <p:oleObj name="Equation" r:id="rId4" imgW="1054100" imgH="393700" progId="Equation.3">
                  <p:embed/>
                  <p:pic>
                    <p:nvPicPr>
                      <p:cNvPr id="49156" name="Object 8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8875" y="3933825"/>
                        <a:ext cx="2278063" cy="850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157" name="Rectangle 4"/>
          <p:cNvSpPr>
            <a:spLocks noChangeArrowheads="1"/>
          </p:cNvSpPr>
          <p:nvPr/>
        </p:nvSpPr>
        <p:spPr bwMode="auto">
          <a:xfrm>
            <a:off x="-71438" y="3948113"/>
            <a:ext cx="9144001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49158" name="Text Box 5"/>
          <p:cNvSpPr txBox="1">
            <a:spLocks noChangeArrowheads="1"/>
          </p:cNvSpPr>
          <p:nvPr/>
        </p:nvSpPr>
        <p:spPr bwMode="auto">
          <a:xfrm>
            <a:off x="1619250" y="5013325"/>
            <a:ext cx="6148388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2"/>
                </a:solidFill>
                <a:latin typeface="Calibri" panose="020F0502020204030204" pitchFamily="34" charset="0"/>
              </a:rPr>
              <a:t>USL – upper specification limit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2"/>
                </a:solidFill>
                <a:latin typeface="Calibri" panose="020F0502020204030204" pitchFamily="34" charset="0"/>
              </a:rPr>
              <a:t>LSL – lower specification limit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Symbol" panose="05050102010706020507" pitchFamily="18" charset="2"/>
              <a:buChar char="s"/>
            </a:pPr>
            <a:r>
              <a:rPr lang="en-GB" altLang="en-US">
                <a:solidFill>
                  <a:schemeClr val="tx2"/>
                </a:solidFill>
                <a:latin typeface="Calibri" panose="020F0502020204030204" pitchFamily="34" charset="0"/>
              </a:rPr>
              <a:t> – standard deviation of the process variability </a:t>
            </a:r>
            <a:br>
              <a:rPr lang="en-GB" altLang="en-US">
                <a:solidFill>
                  <a:schemeClr val="tx2"/>
                </a:solidFill>
                <a:latin typeface="Calibri" panose="020F0502020204030204" pitchFamily="34" charset="0"/>
              </a:rPr>
            </a:br>
            <a:r>
              <a:rPr lang="en-GB" altLang="en-US">
                <a:solidFill>
                  <a:schemeClr val="tx2"/>
                </a:solidFill>
                <a:latin typeface="Calibri" panose="020F0502020204030204" pitchFamily="34" charset="0"/>
              </a:rPr>
              <a:t>(can be estimated from R-bar / D</a:t>
            </a:r>
            <a:r>
              <a:rPr lang="en-GB" altLang="en-US" baseline="-25000">
                <a:solidFill>
                  <a:schemeClr val="tx2"/>
                </a:solidFill>
                <a:latin typeface="Calibri" panose="020F0502020204030204" pitchFamily="34" charset="0"/>
              </a:rPr>
              <a:t>2</a:t>
            </a:r>
            <a:r>
              <a:rPr lang="en-GB" altLang="en-US">
                <a:solidFill>
                  <a:schemeClr val="tx2"/>
                </a:solidFill>
                <a:latin typeface="Calibri" panose="020F0502020204030204" pitchFamily="34" charset="0"/>
              </a:rPr>
              <a:t> )</a:t>
            </a:r>
          </a:p>
        </p:txBody>
      </p:sp>
      <p:sp>
        <p:nvSpPr>
          <p:cNvPr id="49159" name="Text Box 6"/>
          <p:cNvSpPr txBox="1">
            <a:spLocks noChangeArrowheads="1"/>
          </p:cNvSpPr>
          <p:nvPr/>
        </p:nvSpPr>
        <p:spPr bwMode="auto">
          <a:xfrm>
            <a:off x="5364163" y="3933825"/>
            <a:ext cx="3319462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rgbClr val="FF0000"/>
                </a:solidFill>
                <a:latin typeface="Calibri" panose="020F0502020204030204" pitchFamily="34" charset="0"/>
              </a:rPr>
              <a:t>If Cp is less than 1, process is NOT capable</a:t>
            </a:r>
          </a:p>
        </p:txBody>
      </p:sp>
      <p:sp>
        <p:nvSpPr>
          <p:cNvPr id="49160" name="Rectangle 7"/>
          <p:cNvSpPr>
            <a:spLocks noChangeArrowheads="1"/>
          </p:cNvSpPr>
          <p:nvPr/>
        </p:nvSpPr>
        <p:spPr bwMode="auto">
          <a:xfrm>
            <a:off x="1539875" y="476250"/>
            <a:ext cx="6272213" cy="80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4000">
                <a:solidFill>
                  <a:schemeClr val="tx2"/>
                </a:solidFill>
                <a:latin typeface="Calibri" panose="020F0502020204030204" pitchFamily="34" charset="0"/>
              </a:rPr>
              <a:t>Process Capability</a:t>
            </a:r>
          </a:p>
        </p:txBody>
      </p:sp>
    </p:spTree>
    <p:extLst>
      <p:ext uri="{BB962C8B-B14F-4D97-AF65-F5344CB8AC3E}">
        <p14:creationId xmlns:p14="http://schemas.microsoft.com/office/powerpoint/2010/main" val="42097208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Freeform 2"/>
          <p:cNvSpPr>
            <a:spLocks/>
          </p:cNvSpPr>
          <p:nvPr/>
        </p:nvSpPr>
        <p:spPr bwMode="auto">
          <a:xfrm flipH="1">
            <a:off x="5257800" y="2728913"/>
            <a:ext cx="442913" cy="74612"/>
          </a:xfrm>
          <a:custGeom>
            <a:avLst/>
            <a:gdLst>
              <a:gd name="T0" fmla="*/ 0 w 561"/>
              <a:gd name="T1" fmla="*/ 2147483646 h 411"/>
              <a:gd name="T2" fmla="*/ 2147483646 w 561"/>
              <a:gd name="T3" fmla="*/ 0 h 411"/>
              <a:gd name="T4" fmla="*/ 2147483646 w 561"/>
              <a:gd name="T5" fmla="*/ 2147483646 h 411"/>
              <a:gd name="T6" fmla="*/ 2147483646 w 561"/>
              <a:gd name="T7" fmla="*/ 2147483646 h 411"/>
              <a:gd name="T8" fmla="*/ 2147483646 w 561"/>
              <a:gd name="T9" fmla="*/ 2147483646 h 411"/>
              <a:gd name="T10" fmla="*/ 2147483646 w 561"/>
              <a:gd name="T11" fmla="*/ 2147483646 h 411"/>
              <a:gd name="T12" fmla="*/ 2147483646 w 561"/>
              <a:gd name="T13" fmla="*/ 2147483646 h 411"/>
              <a:gd name="T14" fmla="*/ 2147483646 w 561"/>
              <a:gd name="T15" fmla="*/ 2147483646 h 411"/>
              <a:gd name="T16" fmla="*/ 2147483646 w 561"/>
              <a:gd name="T17" fmla="*/ 2147483646 h 411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561"/>
              <a:gd name="T28" fmla="*/ 0 h 411"/>
              <a:gd name="T29" fmla="*/ 561 w 561"/>
              <a:gd name="T30" fmla="*/ 411 h 411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561" h="411">
                <a:moveTo>
                  <a:pt x="0" y="408"/>
                </a:moveTo>
                <a:lnTo>
                  <a:pt x="3" y="0"/>
                </a:lnTo>
                <a:lnTo>
                  <a:pt x="60" y="84"/>
                </a:lnTo>
                <a:lnTo>
                  <a:pt x="129" y="168"/>
                </a:lnTo>
                <a:lnTo>
                  <a:pt x="195" y="246"/>
                </a:lnTo>
                <a:lnTo>
                  <a:pt x="267" y="312"/>
                </a:lnTo>
                <a:lnTo>
                  <a:pt x="357" y="363"/>
                </a:lnTo>
                <a:lnTo>
                  <a:pt x="426" y="390"/>
                </a:lnTo>
                <a:lnTo>
                  <a:pt x="561" y="411"/>
                </a:lnTo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03" name="Freeform 3"/>
          <p:cNvSpPr>
            <a:spLocks/>
          </p:cNvSpPr>
          <p:nvPr/>
        </p:nvSpPr>
        <p:spPr bwMode="auto">
          <a:xfrm>
            <a:off x="3305175" y="2328863"/>
            <a:ext cx="271463" cy="471487"/>
          </a:xfrm>
          <a:custGeom>
            <a:avLst/>
            <a:gdLst>
              <a:gd name="T0" fmla="*/ 0 w 561"/>
              <a:gd name="T1" fmla="*/ 2147483646 h 411"/>
              <a:gd name="T2" fmla="*/ 2147483646 w 561"/>
              <a:gd name="T3" fmla="*/ 0 h 411"/>
              <a:gd name="T4" fmla="*/ 2147483646 w 561"/>
              <a:gd name="T5" fmla="*/ 2147483646 h 411"/>
              <a:gd name="T6" fmla="*/ 2147483646 w 561"/>
              <a:gd name="T7" fmla="*/ 2147483646 h 411"/>
              <a:gd name="T8" fmla="*/ 2147483646 w 561"/>
              <a:gd name="T9" fmla="*/ 2147483646 h 411"/>
              <a:gd name="T10" fmla="*/ 2147483646 w 561"/>
              <a:gd name="T11" fmla="*/ 2147483646 h 411"/>
              <a:gd name="T12" fmla="*/ 2147483646 w 561"/>
              <a:gd name="T13" fmla="*/ 2147483646 h 411"/>
              <a:gd name="T14" fmla="*/ 2147483646 w 561"/>
              <a:gd name="T15" fmla="*/ 2147483646 h 411"/>
              <a:gd name="T16" fmla="*/ 2147483646 w 561"/>
              <a:gd name="T17" fmla="*/ 2147483646 h 411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561"/>
              <a:gd name="T28" fmla="*/ 0 h 411"/>
              <a:gd name="T29" fmla="*/ 561 w 561"/>
              <a:gd name="T30" fmla="*/ 411 h 411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561" h="411">
                <a:moveTo>
                  <a:pt x="0" y="408"/>
                </a:moveTo>
                <a:lnTo>
                  <a:pt x="3" y="0"/>
                </a:lnTo>
                <a:lnTo>
                  <a:pt x="60" y="84"/>
                </a:lnTo>
                <a:lnTo>
                  <a:pt x="129" y="168"/>
                </a:lnTo>
                <a:lnTo>
                  <a:pt x="195" y="246"/>
                </a:lnTo>
                <a:lnTo>
                  <a:pt x="267" y="312"/>
                </a:lnTo>
                <a:lnTo>
                  <a:pt x="357" y="363"/>
                </a:lnTo>
                <a:lnTo>
                  <a:pt x="426" y="390"/>
                </a:lnTo>
                <a:lnTo>
                  <a:pt x="561" y="411"/>
                </a:lnTo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 bwMode="auto">
          <a:xfrm>
            <a:off x="1763713" y="620713"/>
            <a:ext cx="5953125" cy="40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4000">
                <a:solidFill>
                  <a:schemeClr val="tx2"/>
                </a:solidFill>
                <a:latin typeface="Calibri" panose="020F0502020204030204" pitchFamily="34" charset="0"/>
              </a:rPr>
              <a:t>What do we Need?</a:t>
            </a:r>
          </a:p>
        </p:txBody>
      </p:sp>
      <p:sp>
        <p:nvSpPr>
          <p:cNvPr id="51205" name="Freeform 5"/>
          <p:cNvSpPr>
            <a:spLocks/>
          </p:cNvSpPr>
          <p:nvPr/>
        </p:nvSpPr>
        <p:spPr bwMode="auto">
          <a:xfrm>
            <a:off x="588963" y="1862138"/>
            <a:ext cx="7937" cy="12700"/>
          </a:xfrm>
          <a:custGeom>
            <a:avLst/>
            <a:gdLst>
              <a:gd name="T0" fmla="*/ 2147483646 w 5"/>
              <a:gd name="T1" fmla="*/ 2147483646 h 8"/>
              <a:gd name="T2" fmla="*/ 2147483646 w 5"/>
              <a:gd name="T3" fmla="*/ 0 h 8"/>
              <a:gd name="T4" fmla="*/ 0 w 5"/>
              <a:gd name="T5" fmla="*/ 0 h 8"/>
              <a:gd name="T6" fmla="*/ 2147483646 w 5"/>
              <a:gd name="T7" fmla="*/ 2147483646 h 8"/>
              <a:gd name="T8" fmla="*/ 0 60000 65536"/>
              <a:gd name="T9" fmla="*/ 0 60000 65536"/>
              <a:gd name="T10" fmla="*/ 0 60000 65536"/>
              <a:gd name="T11" fmla="*/ 0 60000 65536"/>
              <a:gd name="T12" fmla="*/ 0 w 5"/>
              <a:gd name="T13" fmla="*/ 0 h 8"/>
              <a:gd name="T14" fmla="*/ 5 w 5"/>
              <a:gd name="T15" fmla="*/ 8 h 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" h="8">
                <a:moveTo>
                  <a:pt x="5" y="8"/>
                </a:moveTo>
                <a:lnTo>
                  <a:pt x="5" y="0"/>
                </a:lnTo>
                <a:lnTo>
                  <a:pt x="0" y="0"/>
                </a:lnTo>
                <a:lnTo>
                  <a:pt x="5" y="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06" name="Freeform 6"/>
          <p:cNvSpPr>
            <a:spLocks/>
          </p:cNvSpPr>
          <p:nvPr/>
        </p:nvSpPr>
        <p:spPr bwMode="auto">
          <a:xfrm>
            <a:off x="596900" y="1862138"/>
            <a:ext cx="19050" cy="12700"/>
          </a:xfrm>
          <a:custGeom>
            <a:avLst/>
            <a:gdLst>
              <a:gd name="T0" fmla="*/ 2147483646 w 13"/>
              <a:gd name="T1" fmla="*/ 2147483646 h 8"/>
              <a:gd name="T2" fmla="*/ 0 w 13"/>
              <a:gd name="T3" fmla="*/ 0 h 8"/>
              <a:gd name="T4" fmla="*/ 0 w 13"/>
              <a:gd name="T5" fmla="*/ 2147483646 h 8"/>
              <a:gd name="T6" fmla="*/ 2147483646 w 13"/>
              <a:gd name="T7" fmla="*/ 2147483646 h 8"/>
              <a:gd name="T8" fmla="*/ 0 60000 65536"/>
              <a:gd name="T9" fmla="*/ 0 60000 65536"/>
              <a:gd name="T10" fmla="*/ 0 60000 65536"/>
              <a:gd name="T11" fmla="*/ 0 60000 65536"/>
              <a:gd name="T12" fmla="*/ 0 w 13"/>
              <a:gd name="T13" fmla="*/ 0 h 8"/>
              <a:gd name="T14" fmla="*/ 13 w 13"/>
              <a:gd name="T15" fmla="*/ 8 h 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3" h="8">
                <a:moveTo>
                  <a:pt x="13" y="8"/>
                </a:moveTo>
                <a:lnTo>
                  <a:pt x="0" y="0"/>
                </a:lnTo>
                <a:lnTo>
                  <a:pt x="0" y="8"/>
                </a:lnTo>
                <a:lnTo>
                  <a:pt x="13" y="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07" name="Line 7"/>
          <p:cNvSpPr>
            <a:spLocks noChangeShapeType="1"/>
          </p:cNvSpPr>
          <p:nvPr/>
        </p:nvSpPr>
        <p:spPr bwMode="auto">
          <a:xfrm>
            <a:off x="1936750" y="2859088"/>
            <a:ext cx="2154238" cy="1587"/>
          </a:xfrm>
          <a:prstGeom prst="line">
            <a:avLst/>
          </a:prstGeom>
          <a:noFill/>
          <a:ln w="6350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08" name="Freeform 8"/>
          <p:cNvSpPr>
            <a:spLocks/>
          </p:cNvSpPr>
          <p:nvPr/>
        </p:nvSpPr>
        <p:spPr bwMode="auto">
          <a:xfrm>
            <a:off x="2819400" y="1992313"/>
            <a:ext cx="763588" cy="804862"/>
          </a:xfrm>
          <a:custGeom>
            <a:avLst/>
            <a:gdLst>
              <a:gd name="T0" fmla="*/ 2147483646 w 1422"/>
              <a:gd name="T1" fmla="*/ 2147483646 h 505"/>
              <a:gd name="T2" fmla="*/ 2147483646 w 1422"/>
              <a:gd name="T3" fmla="*/ 2147483646 h 505"/>
              <a:gd name="T4" fmla="*/ 2147483646 w 1422"/>
              <a:gd name="T5" fmla="*/ 2147483646 h 505"/>
              <a:gd name="T6" fmla="*/ 2147483646 w 1422"/>
              <a:gd name="T7" fmla="*/ 2147483646 h 505"/>
              <a:gd name="T8" fmla="*/ 2147483646 w 1422"/>
              <a:gd name="T9" fmla="*/ 2147483646 h 505"/>
              <a:gd name="T10" fmla="*/ 2147483646 w 1422"/>
              <a:gd name="T11" fmla="*/ 2147483646 h 505"/>
              <a:gd name="T12" fmla="*/ 2147483646 w 1422"/>
              <a:gd name="T13" fmla="*/ 2147483646 h 505"/>
              <a:gd name="T14" fmla="*/ 2147483646 w 1422"/>
              <a:gd name="T15" fmla="*/ 2147483646 h 505"/>
              <a:gd name="T16" fmla="*/ 2147483646 w 1422"/>
              <a:gd name="T17" fmla="*/ 2147483646 h 505"/>
              <a:gd name="T18" fmla="*/ 2147483646 w 1422"/>
              <a:gd name="T19" fmla="*/ 2147483646 h 505"/>
              <a:gd name="T20" fmla="*/ 2147483646 w 1422"/>
              <a:gd name="T21" fmla="*/ 2147483646 h 505"/>
              <a:gd name="T22" fmla="*/ 2147483646 w 1422"/>
              <a:gd name="T23" fmla="*/ 2147483646 h 505"/>
              <a:gd name="T24" fmla="*/ 2147483646 w 1422"/>
              <a:gd name="T25" fmla="*/ 2147483646 h 505"/>
              <a:gd name="T26" fmla="*/ 2147483646 w 1422"/>
              <a:gd name="T27" fmla="*/ 2147483646 h 505"/>
              <a:gd name="T28" fmla="*/ 2147483646 w 1422"/>
              <a:gd name="T29" fmla="*/ 2147483646 h 505"/>
              <a:gd name="T30" fmla="*/ 2147483646 w 1422"/>
              <a:gd name="T31" fmla="*/ 2147483646 h 505"/>
              <a:gd name="T32" fmla="*/ 2147483646 w 1422"/>
              <a:gd name="T33" fmla="*/ 2147483646 h 505"/>
              <a:gd name="T34" fmla="*/ 2147483646 w 1422"/>
              <a:gd name="T35" fmla="*/ 2147483646 h 505"/>
              <a:gd name="T36" fmla="*/ 2147483646 w 1422"/>
              <a:gd name="T37" fmla="*/ 2147483646 h 505"/>
              <a:gd name="T38" fmla="*/ 2147483646 w 1422"/>
              <a:gd name="T39" fmla="*/ 2147483646 h 505"/>
              <a:gd name="T40" fmla="*/ 2147483646 w 1422"/>
              <a:gd name="T41" fmla="*/ 2147483646 h 505"/>
              <a:gd name="T42" fmla="*/ 2147483646 w 1422"/>
              <a:gd name="T43" fmla="*/ 2147483646 h 505"/>
              <a:gd name="T44" fmla="*/ 2147483646 w 1422"/>
              <a:gd name="T45" fmla="*/ 2147483646 h 505"/>
              <a:gd name="T46" fmla="*/ 2147483646 w 1422"/>
              <a:gd name="T47" fmla="*/ 2147483646 h 505"/>
              <a:gd name="T48" fmla="*/ 2147483646 w 1422"/>
              <a:gd name="T49" fmla="*/ 0 h 505"/>
              <a:gd name="T50" fmla="*/ 2147483646 w 1422"/>
              <a:gd name="T51" fmla="*/ 0 h 505"/>
              <a:gd name="T52" fmla="*/ 2147483646 w 1422"/>
              <a:gd name="T53" fmla="*/ 2147483646 h 505"/>
              <a:gd name="T54" fmla="*/ 2147483646 w 1422"/>
              <a:gd name="T55" fmla="*/ 2147483646 h 505"/>
              <a:gd name="T56" fmla="*/ 2147483646 w 1422"/>
              <a:gd name="T57" fmla="*/ 2147483646 h 505"/>
              <a:gd name="T58" fmla="*/ 2147483646 w 1422"/>
              <a:gd name="T59" fmla="*/ 2147483646 h 505"/>
              <a:gd name="T60" fmla="*/ 2147483646 w 1422"/>
              <a:gd name="T61" fmla="*/ 2147483646 h 505"/>
              <a:gd name="T62" fmla="*/ 2147483646 w 1422"/>
              <a:gd name="T63" fmla="*/ 2147483646 h 505"/>
              <a:gd name="T64" fmla="*/ 2147483646 w 1422"/>
              <a:gd name="T65" fmla="*/ 2147483646 h 505"/>
              <a:gd name="T66" fmla="*/ 2147483646 w 1422"/>
              <a:gd name="T67" fmla="*/ 2147483646 h 505"/>
              <a:gd name="T68" fmla="*/ 2147483646 w 1422"/>
              <a:gd name="T69" fmla="*/ 2147483646 h 505"/>
              <a:gd name="T70" fmla="*/ 2147483646 w 1422"/>
              <a:gd name="T71" fmla="*/ 2147483646 h 505"/>
              <a:gd name="T72" fmla="*/ 2147483646 w 1422"/>
              <a:gd name="T73" fmla="*/ 2147483646 h 505"/>
              <a:gd name="T74" fmla="*/ 2147483646 w 1422"/>
              <a:gd name="T75" fmla="*/ 2147483646 h 505"/>
              <a:gd name="T76" fmla="*/ 2147483646 w 1422"/>
              <a:gd name="T77" fmla="*/ 2147483646 h 505"/>
              <a:gd name="T78" fmla="*/ 2147483646 w 1422"/>
              <a:gd name="T79" fmla="*/ 2147483646 h 505"/>
              <a:gd name="T80" fmla="*/ 2147483646 w 1422"/>
              <a:gd name="T81" fmla="*/ 2147483646 h 505"/>
              <a:gd name="T82" fmla="*/ 2147483646 w 1422"/>
              <a:gd name="T83" fmla="*/ 2147483646 h 505"/>
              <a:gd name="T84" fmla="*/ 2147483646 w 1422"/>
              <a:gd name="T85" fmla="*/ 2147483646 h 505"/>
              <a:gd name="T86" fmla="*/ 2147483646 w 1422"/>
              <a:gd name="T87" fmla="*/ 2147483646 h 505"/>
              <a:gd name="T88" fmla="*/ 2147483646 w 1422"/>
              <a:gd name="T89" fmla="*/ 2147483646 h 505"/>
              <a:gd name="T90" fmla="*/ 2147483646 w 1422"/>
              <a:gd name="T91" fmla="*/ 2147483646 h 505"/>
              <a:gd name="T92" fmla="*/ 2147483646 w 1422"/>
              <a:gd name="T93" fmla="*/ 2147483646 h 505"/>
              <a:gd name="T94" fmla="*/ 2147483646 w 1422"/>
              <a:gd name="T95" fmla="*/ 2147483646 h 505"/>
              <a:gd name="T96" fmla="*/ 2147483646 w 1422"/>
              <a:gd name="T97" fmla="*/ 2147483646 h 505"/>
              <a:gd name="T98" fmla="*/ 2147483646 w 1422"/>
              <a:gd name="T99" fmla="*/ 2147483646 h 505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w 1422"/>
              <a:gd name="T151" fmla="*/ 0 h 505"/>
              <a:gd name="T152" fmla="*/ 1422 w 1422"/>
              <a:gd name="T153" fmla="*/ 505 h 505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T150" t="T151" r="T152" b="T153"/>
            <a:pathLst>
              <a:path w="1422" h="505">
                <a:moveTo>
                  <a:pt x="0" y="505"/>
                </a:moveTo>
                <a:lnTo>
                  <a:pt x="13" y="505"/>
                </a:lnTo>
                <a:lnTo>
                  <a:pt x="26" y="500"/>
                </a:lnTo>
                <a:lnTo>
                  <a:pt x="39" y="500"/>
                </a:lnTo>
                <a:lnTo>
                  <a:pt x="57" y="500"/>
                </a:lnTo>
                <a:lnTo>
                  <a:pt x="70" y="496"/>
                </a:lnTo>
                <a:lnTo>
                  <a:pt x="83" y="496"/>
                </a:lnTo>
                <a:lnTo>
                  <a:pt x="96" y="492"/>
                </a:lnTo>
                <a:lnTo>
                  <a:pt x="113" y="487"/>
                </a:lnTo>
                <a:lnTo>
                  <a:pt x="126" y="487"/>
                </a:lnTo>
                <a:lnTo>
                  <a:pt x="139" y="483"/>
                </a:lnTo>
                <a:lnTo>
                  <a:pt x="157" y="479"/>
                </a:lnTo>
                <a:lnTo>
                  <a:pt x="170" y="474"/>
                </a:lnTo>
                <a:lnTo>
                  <a:pt x="183" y="466"/>
                </a:lnTo>
                <a:lnTo>
                  <a:pt x="196" y="461"/>
                </a:lnTo>
                <a:lnTo>
                  <a:pt x="213" y="453"/>
                </a:lnTo>
                <a:lnTo>
                  <a:pt x="226" y="448"/>
                </a:lnTo>
                <a:lnTo>
                  <a:pt x="239" y="439"/>
                </a:lnTo>
                <a:lnTo>
                  <a:pt x="252" y="431"/>
                </a:lnTo>
                <a:lnTo>
                  <a:pt x="270" y="422"/>
                </a:lnTo>
                <a:lnTo>
                  <a:pt x="283" y="409"/>
                </a:lnTo>
                <a:lnTo>
                  <a:pt x="296" y="400"/>
                </a:lnTo>
                <a:lnTo>
                  <a:pt x="313" y="387"/>
                </a:lnTo>
                <a:lnTo>
                  <a:pt x="326" y="374"/>
                </a:lnTo>
                <a:lnTo>
                  <a:pt x="339" y="361"/>
                </a:lnTo>
                <a:lnTo>
                  <a:pt x="352" y="344"/>
                </a:lnTo>
                <a:lnTo>
                  <a:pt x="370" y="331"/>
                </a:lnTo>
                <a:lnTo>
                  <a:pt x="383" y="313"/>
                </a:lnTo>
                <a:lnTo>
                  <a:pt x="396" y="296"/>
                </a:lnTo>
                <a:lnTo>
                  <a:pt x="409" y="279"/>
                </a:lnTo>
                <a:lnTo>
                  <a:pt x="426" y="261"/>
                </a:lnTo>
                <a:lnTo>
                  <a:pt x="439" y="244"/>
                </a:lnTo>
                <a:lnTo>
                  <a:pt x="452" y="226"/>
                </a:lnTo>
                <a:lnTo>
                  <a:pt x="470" y="209"/>
                </a:lnTo>
                <a:lnTo>
                  <a:pt x="483" y="187"/>
                </a:lnTo>
                <a:lnTo>
                  <a:pt x="496" y="170"/>
                </a:lnTo>
                <a:lnTo>
                  <a:pt x="509" y="153"/>
                </a:lnTo>
                <a:lnTo>
                  <a:pt x="526" y="135"/>
                </a:lnTo>
                <a:lnTo>
                  <a:pt x="539" y="118"/>
                </a:lnTo>
                <a:lnTo>
                  <a:pt x="552" y="100"/>
                </a:lnTo>
                <a:lnTo>
                  <a:pt x="565" y="87"/>
                </a:lnTo>
                <a:lnTo>
                  <a:pt x="583" y="70"/>
                </a:lnTo>
                <a:lnTo>
                  <a:pt x="596" y="57"/>
                </a:lnTo>
                <a:lnTo>
                  <a:pt x="609" y="44"/>
                </a:lnTo>
                <a:lnTo>
                  <a:pt x="622" y="35"/>
                </a:lnTo>
                <a:lnTo>
                  <a:pt x="639" y="22"/>
                </a:lnTo>
                <a:lnTo>
                  <a:pt x="652" y="18"/>
                </a:lnTo>
                <a:lnTo>
                  <a:pt x="665" y="9"/>
                </a:lnTo>
                <a:lnTo>
                  <a:pt x="683" y="5"/>
                </a:lnTo>
                <a:lnTo>
                  <a:pt x="696" y="0"/>
                </a:lnTo>
                <a:lnTo>
                  <a:pt x="709" y="0"/>
                </a:lnTo>
                <a:lnTo>
                  <a:pt x="722" y="0"/>
                </a:lnTo>
                <a:lnTo>
                  <a:pt x="739" y="5"/>
                </a:lnTo>
                <a:lnTo>
                  <a:pt x="752" y="9"/>
                </a:lnTo>
                <a:lnTo>
                  <a:pt x="765" y="18"/>
                </a:lnTo>
                <a:lnTo>
                  <a:pt x="778" y="22"/>
                </a:lnTo>
                <a:lnTo>
                  <a:pt x="796" y="35"/>
                </a:lnTo>
                <a:lnTo>
                  <a:pt x="809" y="44"/>
                </a:lnTo>
                <a:lnTo>
                  <a:pt x="822" y="57"/>
                </a:lnTo>
                <a:lnTo>
                  <a:pt x="839" y="70"/>
                </a:lnTo>
                <a:lnTo>
                  <a:pt x="852" y="87"/>
                </a:lnTo>
                <a:lnTo>
                  <a:pt x="865" y="100"/>
                </a:lnTo>
                <a:lnTo>
                  <a:pt x="878" y="118"/>
                </a:lnTo>
                <a:lnTo>
                  <a:pt x="896" y="135"/>
                </a:lnTo>
                <a:lnTo>
                  <a:pt x="909" y="153"/>
                </a:lnTo>
                <a:lnTo>
                  <a:pt x="922" y="170"/>
                </a:lnTo>
                <a:lnTo>
                  <a:pt x="935" y="187"/>
                </a:lnTo>
                <a:lnTo>
                  <a:pt x="952" y="209"/>
                </a:lnTo>
                <a:lnTo>
                  <a:pt x="965" y="226"/>
                </a:lnTo>
                <a:lnTo>
                  <a:pt x="978" y="244"/>
                </a:lnTo>
                <a:lnTo>
                  <a:pt x="996" y="261"/>
                </a:lnTo>
                <a:lnTo>
                  <a:pt x="1009" y="279"/>
                </a:lnTo>
                <a:lnTo>
                  <a:pt x="1022" y="296"/>
                </a:lnTo>
                <a:lnTo>
                  <a:pt x="1035" y="313"/>
                </a:lnTo>
                <a:lnTo>
                  <a:pt x="1052" y="331"/>
                </a:lnTo>
                <a:lnTo>
                  <a:pt x="1065" y="344"/>
                </a:lnTo>
                <a:lnTo>
                  <a:pt x="1078" y="361"/>
                </a:lnTo>
                <a:lnTo>
                  <a:pt x="1091" y="374"/>
                </a:lnTo>
                <a:lnTo>
                  <a:pt x="1109" y="387"/>
                </a:lnTo>
                <a:lnTo>
                  <a:pt x="1122" y="400"/>
                </a:lnTo>
                <a:lnTo>
                  <a:pt x="1135" y="409"/>
                </a:lnTo>
                <a:lnTo>
                  <a:pt x="1148" y="422"/>
                </a:lnTo>
                <a:lnTo>
                  <a:pt x="1165" y="431"/>
                </a:lnTo>
                <a:lnTo>
                  <a:pt x="1178" y="439"/>
                </a:lnTo>
                <a:lnTo>
                  <a:pt x="1191" y="448"/>
                </a:lnTo>
                <a:lnTo>
                  <a:pt x="1209" y="453"/>
                </a:lnTo>
                <a:lnTo>
                  <a:pt x="1222" y="461"/>
                </a:lnTo>
                <a:lnTo>
                  <a:pt x="1235" y="466"/>
                </a:lnTo>
                <a:lnTo>
                  <a:pt x="1248" y="474"/>
                </a:lnTo>
                <a:lnTo>
                  <a:pt x="1265" y="479"/>
                </a:lnTo>
                <a:lnTo>
                  <a:pt x="1278" y="483"/>
                </a:lnTo>
                <a:lnTo>
                  <a:pt x="1291" y="487"/>
                </a:lnTo>
                <a:lnTo>
                  <a:pt x="1304" y="487"/>
                </a:lnTo>
                <a:lnTo>
                  <a:pt x="1322" y="492"/>
                </a:lnTo>
                <a:lnTo>
                  <a:pt x="1335" y="496"/>
                </a:lnTo>
                <a:lnTo>
                  <a:pt x="1348" y="496"/>
                </a:lnTo>
                <a:lnTo>
                  <a:pt x="1365" y="500"/>
                </a:lnTo>
                <a:lnTo>
                  <a:pt x="1378" y="500"/>
                </a:lnTo>
                <a:lnTo>
                  <a:pt x="1391" y="500"/>
                </a:lnTo>
                <a:lnTo>
                  <a:pt x="1404" y="505"/>
                </a:lnTo>
                <a:lnTo>
                  <a:pt x="1422" y="505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09" name="Line 9"/>
          <p:cNvSpPr>
            <a:spLocks noChangeShapeType="1"/>
          </p:cNvSpPr>
          <p:nvPr/>
        </p:nvSpPr>
        <p:spPr bwMode="auto">
          <a:xfrm flipV="1">
            <a:off x="3303588" y="1936750"/>
            <a:ext cx="0" cy="919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0" name="Line 10"/>
          <p:cNvSpPr>
            <a:spLocks noChangeShapeType="1"/>
          </p:cNvSpPr>
          <p:nvPr/>
        </p:nvSpPr>
        <p:spPr bwMode="auto">
          <a:xfrm>
            <a:off x="5270500" y="2859088"/>
            <a:ext cx="2154238" cy="1587"/>
          </a:xfrm>
          <a:prstGeom prst="line">
            <a:avLst/>
          </a:prstGeom>
          <a:noFill/>
          <a:ln w="6350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11" name="Freeform 11"/>
          <p:cNvSpPr>
            <a:spLocks/>
          </p:cNvSpPr>
          <p:nvPr/>
        </p:nvSpPr>
        <p:spPr bwMode="auto">
          <a:xfrm>
            <a:off x="5248275" y="2401888"/>
            <a:ext cx="2125663" cy="395287"/>
          </a:xfrm>
          <a:custGeom>
            <a:avLst/>
            <a:gdLst>
              <a:gd name="T0" fmla="*/ 2147483646 w 1422"/>
              <a:gd name="T1" fmla="*/ 2147483646 h 505"/>
              <a:gd name="T2" fmla="*/ 2147483646 w 1422"/>
              <a:gd name="T3" fmla="*/ 2147483646 h 505"/>
              <a:gd name="T4" fmla="*/ 2147483646 w 1422"/>
              <a:gd name="T5" fmla="*/ 2147483646 h 505"/>
              <a:gd name="T6" fmla="*/ 2147483646 w 1422"/>
              <a:gd name="T7" fmla="*/ 2147483646 h 505"/>
              <a:gd name="T8" fmla="*/ 2147483646 w 1422"/>
              <a:gd name="T9" fmla="*/ 2147483646 h 505"/>
              <a:gd name="T10" fmla="*/ 2147483646 w 1422"/>
              <a:gd name="T11" fmla="*/ 2147483646 h 505"/>
              <a:gd name="T12" fmla="*/ 2147483646 w 1422"/>
              <a:gd name="T13" fmla="*/ 2147483646 h 505"/>
              <a:gd name="T14" fmla="*/ 2147483646 w 1422"/>
              <a:gd name="T15" fmla="*/ 2147483646 h 505"/>
              <a:gd name="T16" fmla="*/ 2147483646 w 1422"/>
              <a:gd name="T17" fmla="*/ 2147483646 h 505"/>
              <a:gd name="T18" fmla="*/ 2147483646 w 1422"/>
              <a:gd name="T19" fmla="*/ 2147483646 h 505"/>
              <a:gd name="T20" fmla="*/ 2147483646 w 1422"/>
              <a:gd name="T21" fmla="*/ 2147483646 h 505"/>
              <a:gd name="T22" fmla="*/ 2147483646 w 1422"/>
              <a:gd name="T23" fmla="*/ 2147483646 h 505"/>
              <a:gd name="T24" fmla="*/ 2147483646 w 1422"/>
              <a:gd name="T25" fmla="*/ 2147483646 h 505"/>
              <a:gd name="T26" fmla="*/ 2147483646 w 1422"/>
              <a:gd name="T27" fmla="*/ 2147483646 h 505"/>
              <a:gd name="T28" fmla="*/ 2147483646 w 1422"/>
              <a:gd name="T29" fmla="*/ 2147483646 h 505"/>
              <a:gd name="T30" fmla="*/ 2147483646 w 1422"/>
              <a:gd name="T31" fmla="*/ 2147483646 h 505"/>
              <a:gd name="T32" fmla="*/ 2147483646 w 1422"/>
              <a:gd name="T33" fmla="*/ 2147483646 h 505"/>
              <a:gd name="T34" fmla="*/ 2147483646 w 1422"/>
              <a:gd name="T35" fmla="*/ 2147483646 h 505"/>
              <a:gd name="T36" fmla="*/ 2147483646 w 1422"/>
              <a:gd name="T37" fmla="*/ 2147483646 h 505"/>
              <a:gd name="T38" fmla="*/ 2147483646 w 1422"/>
              <a:gd name="T39" fmla="*/ 2147483646 h 505"/>
              <a:gd name="T40" fmla="*/ 2147483646 w 1422"/>
              <a:gd name="T41" fmla="*/ 2147483646 h 505"/>
              <a:gd name="T42" fmla="*/ 2147483646 w 1422"/>
              <a:gd name="T43" fmla="*/ 2147483646 h 505"/>
              <a:gd name="T44" fmla="*/ 2147483646 w 1422"/>
              <a:gd name="T45" fmla="*/ 2147483646 h 505"/>
              <a:gd name="T46" fmla="*/ 2147483646 w 1422"/>
              <a:gd name="T47" fmla="*/ 2147483646 h 505"/>
              <a:gd name="T48" fmla="*/ 2147483646 w 1422"/>
              <a:gd name="T49" fmla="*/ 0 h 505"/>
              <a:gd name="T50" fmla="*/ 2147483646 w 1422"/>
              <a:gd name="T51" fmla="*/ 0 h 505"/>
              <a:gd name="T52" fmla="*/ 2147483646 w 1422"/>
              <a:gd name="T53" fmla="*/ 2147483646 h 505"/>
              <a:gd name="T54" fmla="*/ 2147483646 w 1422"/>
              <a:gd name="T55" fmla="*/ 2147483646 h 505"/>
              <a:gd name="T56" fmla="*/ 2147483646 w 1422"/>
              <a:gd name="T57" fmla="*/ 2147483646 h 505"/>
              <a:gd name="T58" fmla="*/ 2147483646 w 1422"/>
              <a:gd name="T59" fmla="*/ 2147483646 h 505"/>
              <a:gd name="T60" fmla="*/ 2147483646 w 1422"/>
              <a:gd name="T61" fmla="*/ 2147483646 h 505"/>
              <a:gd name="T62" fmla="*/ 2147483646 w 1422"/>
              <a:gd name="T63" fmla="*/ 2147483646 h 505"/>
              <a:gd name="T64" fmla="*/ 2147483646 w 1422"/>
              <a:gd name="T65" fmla="*/ 2147483646 h 505"/>
              <a:gd name="T66" fmla="*/ 2147483646 w 1422"/>
              <a:gd name="T67" fmla="*/ 2147483646 h 505"/>
              <a:gd name="T68" fmla="*/ 2147483646 w 1422"/>
              <a:gd name="T69" fmla="*/ 2147483646 h 505"/>
              <a:gd name="T70" fmla="*/ 2147483646 w 1422"/>
              <a:gd name="T71" fmla="*/ 2147483646 h 505"/>
              <a:gd name="T72" fmla="*/ 2147483646 w 1422"/>
              <a:gd name="T73" fmla="*/ 2147483646 h 505"/>
              <a:gd name="T74" fmla="*/ 2147483646 w 1422"/>
              <a:gd name="T75" fmla="*/ 2147483646 h 505"/>
              <a:gd name="T76" fmla="*/ 2147483646 w 1422"/>
              <a:gd name="T77" fmla="*/ 2147483646 h 505"/>
              <a:gd name="T78" fmla="*/ 2147483646 w 1422"/>
              <a:gd name="T79" fmla="*/ 2147483646 h 505"/>
              <a:gd name="T80" fmla="*/ 2147483646 w 1422"/>
              <a:gd name="T81" fmla="*/ 2147483646 h 505"/>
              <a:gd name="T82" fmla="*/ 2147483646 w 1422"/>
              <a:gd name="T83" fmla="*/ 2147483646 h 505"/>
              <a:gd name="T84" fmla="*/ 2147483646 w 1422"/>
              <a:gd name="T85" fmla="*/ 2147483646 h 505"/>
              <a:gd name="T86" fmla="*/ 2147483646 w 1422"/>
              <a:gd name="T87" fmla="*/ 2147483646 h 505"/>
              <a:gd name="T88" fmla="*/ 2147483646 w 1422"/>
              <a:gd name="T89" fmla="*/ 2147483646 h 505"/>
              <a:gd name="T90" fmla="*/ 2147483646 w 1422"/>
              <a:gd name="T91" fmla="*/ 2147483646 h 505"/>
              <a:gd name="T92" fmla="*/ 2147483646 w 1422"/>
              <a:gd name="T93" fmla="*/ 2147483646 h 505"/>
              <a:gd name="T94" fmla="*/ 2147483646 w 1422"/>
              <a:gd name="T95" fmla="*/ 2147483646 h 505"/>
              <a:gd name="T96" fmla="*/ 2147483646 w 1422"/>
              <a:gd name="T97" fmla="*/ 2147483646 h 505"/>
              <a:gd name="T98" fmla="*/ 2147483646 w 1422"/>
              <a:gd name="T99" fmla="*/ 2147483646 h 505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w 1422"/>
              <a:gd name="T151" fmla="*/ 0 h 505"/>
              <a:gd name="T152" fmla="*/ 1422 w 1422"/>
              <a:gd name="T153" fmla="*/ 505 h 505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T150" t="T151" r="T152" b="T153"/>
            <a:pathLst>
              <a:path w="1422" h="505">
                <a:moveTo>
                  <a:pt x="0" y="505"/>
                </a:moveTo>
                <a:lnTo>
                  <a:pt x="13" y="505"/>
                </a:lnTo>
                <a:lnTo>
                  <a:pt x="26" y="500"/>
                </a:lnTo>
                <a:lnTo>
                  <a:pt x="39" y="500"/>
                </a:lnTo>
                <a:lnTo>
                  <a:pt x="57" y="500"/>
                </a:lnTo>
                <a:lnTo>
                  <a:pt x="70" y="496"/>
                </a:lnTo>
                <a:lnTo>
                  <a:pt x="83" y="496"/>
                </a:lnTo>
                <a:lnTo>
                  <a:pt x="96" y="492"/>
                </a:lnTo>
                <a:lnTo>
                  <a:pt x="113" y="487"/>
                </a:lnTo>
                <a:lnTo>
                  <a:pt x="126" y="487"/>
                </a:lnTo>
                <a:lnTo>
                  <a:pt x="139" y="483"/>
                </a:lnTo>
                <a:lnTo>
                  <a:pt x="157" y="479"/>
                </a:lnTo>
                <a:lnTo>
                  <a:pt x="170" y="474"/>
                </a:lnTo>
                <a:lnTo>
                  <a:pt x="183" y="466"/>
                </a:lnTo>
                <a:lnTo>
                  <a:pt x="196" y="461"/>
                </a:lnTo>
                <a:lnTo>
                  <a:pt x="213" y="453"/>
                </a:lnTo>
                <a:lnTo>
                  <a:pt x="226" y="448"/>
                </a:lnTo>
                <a:lnTo>
                  <a:pt x="239" y="439"/>
                </a:lnTo>
                <a:lnTo>
                  <a:pt x="252" y="431"/>
                </a:lnTo>
                <a:lnTo>
                  <a:pt x="270" y="422"/>
                </a:lnTo>
                <a:lnTo>
                  <a:pt x="283" y="409"/>
                </a:lnTo>
                <a:lnTo>
                  <a:pt x="296" y="400"/>
                </a:lnTo>
                <a:lnTo>
                  <a:pt x="313" y="387"/>
                </a:lnTo>
                <a:lnTo>
                  <a:pt x="326" y="374"/>
                </a:lnTo>
                <a:lnTo>
                  <a:pt x="339" y="361"/>
                </a:lnTo>
                <a:lnTo>
                  <a:pt x="352" y="344"/>
                </a:lnTo>
                <a:lnTo>
                  <a:pt x="370" y="331"/>
                </a:lnTo>
                <a:lnTo>
                  <a:pt x="383" y="313"/>
                </a:lnTo>
                <a:lnTo>
                  <a:pt x="396" y="296"/>
                </a:lnTo>
                <a:lnTo>
                  <a:pt x="409" y="279"/>
                </a:lnTo>
                <a:lnTo>
                  <a:pt x="426" y="261"/>
                </a:lnTo>
                <a:lnTo>
                  <a:pt x="439" y="244"/>
                </a:lnTo>
                <a:lnTo>
                  <a:pt x="452" y="226"/>
                </a:lnTo>
                <a:lnTo>
                  <a:pt x="470" y="209"/>
                </a:lnTo>
                <a:lnTo>
                  <a:pt x="483" y="187"/>
                </a:lnTo>
                <a:lnTo>
                  <a:pt x="496" y="170"/>
                </a:lnTo>
                <a:lnTo>
                  <a:pt x="509" y="153"/>
                </a:lnTo>
                <a:lnTo>
                  <a:pt x="526" y="135"/>
                </a:lnTo>
                <a:lnTo>
                  <a:pt x="539" y="118"/>
                </a:lnTo>
                <a:lnTo>
                  <a:pt x="552" y="100"/>
                </a:lnTo>
                <a:lnTo>
                  <a:pt x="565" y="87"/>
                </a:lnTo>
                <a:lnTo>
                  <a:pt x="583" y="70"/>
                </a:lnTo>
                <a:lnTo>
                  <a:pt x="596" y="57"/>
                </a:lnTo>
                <a:lnTo>
                  <a:pt x="609" y="44"/>
                </a:lnTo>
                <a:lnTo>
                  <a:pt x="622" y="35"/>
                </a:lnTo>
                <a:lnTo>
                  <a:pt x="639" y="22"/>
                </a:lnTo>
                <a:lnTo>
                  <a:pt x="652" y="18"/>
                </a:lnTo>
                <a:lnTo>
                  <a:pt x="665" y="9"/>
                </a:lnTo>
                <a:lnTo>
                  <a:pt x="683" y="5"/>
                </a:lnTo>
                <a:lnTo>
                  <a:pt x="696" y="0"/>
                </a:lnTo>
                <a:lnTo>
                  <a:pt x="709" y="0"/>
                </a:lnTo>
                <a:lnTo>
                  <a:pt x="722" y="0"/>
                </a:lnTo>
                <a:lnTo>
                  <a:pt x="739" y="5"/>
                </a:lnTo>
                <a:lnTo>
                  <a:pt x="752" y="9"/>
                </a:lnTo>
                <a:lnTo>
                  <a:pt x="765" y="18"/>
                </a:lnTo>
                <a:lnTo>
                  <a:pt x="778" y="22"/>
                </a:lnTo>
                <a:lnTo>
                  <a:pt x="796" y="35"/>
                </a:lnTo>
                <a:lnTo>
                  <a:pt x="809" y="44"/>
                </a:lnTo>
                <a:lnTo>
                  <a:pt x="822" y="57"/>
                </a:lnTo>
                <a:lnTo>
                  <a:pt x="839" y="70"/>
                </a:lnTo>
                <a:lnTo>
                  <a:pt x="852" y="87"/>
                </a:lnTo>
                <a:lnTo>
                  <a:pt x="865" y="100"/>
                </a:lnTo>
                <a:lnTo>
                  <a:pt x="878" y="118"/>
                </a:lnTo>
                <a:lnTo>
                  <a:pt x="896" y="135"/>
                </a:lnTo>
                <a:lnTo>
                  <a:pt x="909" y="153"/>
                </a:lnTo>
                <a:lnTo>
                  <a:pt x="922" y="170"/>
                </a:lnTo>
                <a:lnTo>
                  <a:pt x="935" y="187"/>
                </a:lnTo>
                <a:lnTo>
                  <a:pt x="952" y="209"/>
                </a:lnTo>
                <a:lnTo>
                  <a:pt x="965" y="226"/>
                </a:lnTo>
                <a:lnTo>
                  <a:pt x="978" y="244"/>
                </a:lnTo>
                <a:lnTo>
                  <a:pt x="996" y="261"/>
                </a:lnTo>
                <a:lnTo>
                  <a:pt x="1009" y="279"/>
                </a:lnTo>
                <a:lnTo>
                  <a:pt x="1022" y="296"/>
                </a:lnTo>
                <a:lnTo>
                  <a:pt x="1035" y="313"/>
                </a:lnTo>
                <a:lnTo>
                  <a:pt x="1052" y="331"/>
                </a:lnTo>
                <a:lnTo>
                  <a:pt x="1065" y="344"/>
                </a:lnTo>
                <a:lnTo>
                  <a:pt x="1078" y="361"/>
                </a:lnTo>
                <a:lnTo>
                  <a:pt x="1091" y="374"/>
                </a:lnTo>
                <a:lnTo>
                  <a:pt x="1109" y="387"/>
                </a:lnTo>
                <a:lnTo>
                  <a:pt x="1122" y="400"/>
                </a:lnTo>
                <a:lnTo>
                  <a:pt x="1135" y="409"/>
                </a:lnTo>
                <a:lnTo>
                  <a:pt x="1148" y="422"/>
                </a:lnTo>
                <a:lnTo>
                  <a:pt x="1165" y="431"/>
                </a:lnTo>
                <a:lnTo>
                  <a:pt x="1178" y="439"/>
                </a:lnTo>
                <a:lnTo>
                  <a:pt x="1191" y="448"/>
                </a:lnTo>
                <a:lnTo>
                  <a:pt x="1209" y="453"/>
                </a:lnTo>
                <a:lnTo>
                  <a:pt x="1222" y="461"/>
                </a:lnTo>
                <a:lnTo>
                  <a:pt x="1235" y="466"/>
                </a:lnTo>
                <a:lnTo>
                  <a:pt x="1248" y="474"/>
                </a:lnTo>
                <a:lnTo>
                  <a:pt x="1265" y="479"/>
                </a:lnTo>
                <a:lnTo>
                  <a:pt x="1278" y="483"/>
                </a:lnTo>
                <a:lnTo>
                  <a:pt x="1291" y="487"/>
                </a:lnTo>
                <a:lnTo>
                  <a:pt x="1304" y="487"/>
                </a:lnTo>
                <a:lnTo>
                  <a:pt x="1322" y="492"/>
                </a:lnTo>
                <a:lnTo>
                  <a:pt x="1335" y="496"/>
                </a:lnTo>
                <a:lnTo>
                  <a:pt x="1348" y="496"/>
                </a:lnTo>
                <a:lnTo>
                  <a:pt x="1365" y="500"/>
                </a:lnTo>
                <a:lnTo>
                  <a:pt x="1378" y="500"/>
                </a:lnTo>
                <a:lnTo>
                  <a:pt x="1391" y="500"/>
                </a:lnTo>
                <a:lnTo>
                  <a:pt x="1404" y="505"/>
                </a:lnTo>
                <a:lnTo>
                  <a:pt x="1422" y="505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12" name="Line 12"/>
          <p:cNvSpPr>
            <a:spLocks noChangeShapeType="1"/>
          </p:cNvSpPr>
          <p:nvPr/>
        </p:nvSpPr>
        <p:spPr bwMode="auto">
          <a:xfrm flipV="1">
            <a:off x="5699125" y="1962150"/>
            <a:ext cx="6350" cy="8937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3" name="Line 13"/>
          <p:cNvSpPr>
            <a:spLocks noChangeShapeType="1"/>
          </p:cNvSpPr>
          <p:nvPr/>
        </p:nvSpPr>
        <p:spPr bwMode="auto">
          <a:xfrm flipV="1">
            <a:off x="6913563" y="1936750"/>
            <a:ext cx="0" cy="919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14" name="Text Box 14"/>
          <p:cNvSpPr txBox="1">
            <a:spLocks noChangeArrowheads="1"/>
          </p:cNvSpPr>
          <p:nvPr/>
        </p:nvSpPr>
        <p:spPr bwMode="auto">
          <a:xfrm>
            <a:off x="1830388" y="1758950"/>
            <a:ext cx="376237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i="1"/>
              <a:t>LSL</a:t>
            </a:r>
          </a:p>
        </p:txBody>
      </p:sp>
      <p:sp>
        <p:nvSpPr>
          <p:cNvPr id="51215" name="Text Box 15"/>
          <p:cNvSpPr txBox="1">
            <a:spLocks noChangeArrowheads="1"/>
          </p:cNvSpPr>
          <p:nvPr/>
        </p:nvSpPr>
        <p:spPr bwMode="auto">
          <a:xfrm>
            <a:off x="3211513" y="1758950"/>
            <a:ext cx="387350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i="1"/>
              <a:t>USL</a:t>
            </a:r>
          </a:p>
        </p:txBody>
      </p:sp>
      <p:sp>
        <p:nvSpPr>
          <p:cNvPr id="51216" name="Text Box 16"/>
          <p:cNvSpPr txBox="1">
            <a:spLocks noChangeArrowheads="1"/>
          </p:cNvSpPr>
          <p:nvPr/>
        </p:nvSpPr>
        <p:spPr bwMode="auto">
          <a:xfrm>
            <a:off x="5430838" y="1778000"/>
            <a:ext cx="376237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i="1"/>
              <a:t>LSL</a:t>
            </a:r>
          </a:p>
        </p:txBody>
      </p:sp>
      <p:sp>
        <p:nvSpPr>
          <p:cNvPr id="51217" name="Text Box 17"/>
          <p:cNvSpPr txBox="1">
            <a:spLocks noChangeArrowheads="1"/>
          </p:cNvSpPr>
          <p:nvPr/>
        </p:nvSpPr>
        <p:spPr bwMode="auto">
          <a:xfrm>
            <a:off x="6811963" y="1778000"/>
            <a:ext cx="387350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i="1"/>
              <a:t>USL</a:t>
            </a:r>
          </a:p>
        </p:txBody>
      </p:sp>
      <p:sp>
        <p:nvSpPr>
          <p:cNvPr id="51218" name="Freeform 18"/>
          <p:cNvSpPr>
            <a:spLocks/>
          </p:cNvSpPr>
          <p:nvPr/>
        </p:nvSpPr>
        <p:spPr bwMode="auto">
          <a:xfrm>
            <a:off x="6915150" y="2738438"/>
            <a:ext cx="442913" cy="74612"/>
          </a:xfrm>
          <a:custGeom>
            <a:avLst/>
            <a:gdLst>
              <a:gd name="T0" fmla="*/ 0 w 561"/>
              <a:gd name="T1" fmla="*/ 2147483646 h 411"/>
              <a:gd name="T2" fmla="*/ 2147483646 w 561"/>
              <a:gd name="T3" fmla="*/ 0 h 411"/>
              <a:gd name="T4" fmla="*/ 2147483646 w 561"/>
              <a:gd name="T5" fmla="*/ 2147483646 h 411"/>
              <a:gd name="T6" fmla="*/ 2147483646 w 561"/>
              <a:gd name="T7" fmla="*/ 2147483646 h 411"/>
              <a:gd name="T8" fmla="*/ 2147483646 w 561"/>
              <a:gd name="T9" fmla="*/ 2147483646 h 411"/>
              <a:gd name="T10" fmla="*/ 2147483646 w 561"/>
              <a:gd name="T11" fmla="*/ 2147483646 h 411"/>
              <a:gd name="T12" fmla="*/ 2147483646 w 561"/>
              <a:gd name="T13" fmla="*/ 2147483646 h 411"/>
              <a:gd name="T14" fmla="*/ 2147483646 w 561"/>
              <a:gd name="T15" fmla="*/ 2147483646 h 411"/>
              <a:gd name="T16" fmla="*/ 2147483646 w 561"/>
              <a:gd name="T17" fmla="*/ 2147483646 h 411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561"/>
              <a:gd name="T28" fmla="*/ 0 h 411"/>
              <a:gd name="T29" fmla="*/ 561 w 561"/>
              <a:gd name="T30" fmla="*/ 411 h 411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561" h="411">
                <a:moveTo>
                  <a:pt x="0" y="408"/>
                </a:moveTo>
                <a:lnTo>
                  <a:pt x="3" y="0"/>
                </a:lnTo>
                <a:lnTo>
                  <a:pt x="60" y="84"/>
                </a:lnTo>
                <a:lnTo>
                  <a:pt x="129" y="168"/>
                </a:lnTo>
                <a:lnTo>
                  <a:pt x="195" y="246"/>
                </a:lnTo>
                <a:lnTo>
                  <a:pt x="267" y="312"/>
                </a:lnTo>
                <a:lnTo>
                  <a:pt x="357" y="363"/>
                </a:lnTo>
                <a:lnTo>
                  <a:pt x="426" y="390"/>
                </a:lnTo>
                <a:lnTo>
                  <a:pt x="561" y="411"/>
                </a:lnTo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19" name="Line 19"/>
          <p:cNvSpPr>
            <a:spLocks noChangeShapeType="1"/>
          </p:cNvSpPr>
          <p:nvPr/>
        </p:nvSpPr>
        <p:spPr bwMode="auto">
          <a:xfrm>
            <a:off x="1998663" y="5316538"/>
            <a:ext cx="2154237" cy="1587"/>
          </a:xfrm>
          <a:prstGeom prst="line">
            <a:avLst/>
          </a:prstGeom>
          <a:noFill/>
          <a:ln w="6350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20" name="Freeform 20"/>
          <p:cNvSpPr>
            <a:spLocks/>
          </p:cNvSpPr>
          <p:nvPr/>
        </p:nvSpPr>
        <p:spPr bwMode="auto">
          <a:xfrm>
            <a:off x="2738438" y="4449763"/>
            <a:ext cx="763587" cy="804862"/>
          </a:xfrm>
          <a:custGeom>
            <a:avLst/>
            <a:gdLst>
              <a:gd name="T0" fmla="*/ 2147483646 w 1422"/>
              <a:gd name="T1" fmla="*/ 2147483646 h 505"/>
              <a:gd name="T2" fmla="*/ 2147483646 w 1422"/>
              <a:gd name="T3" fmla="*/ 2147483646 h 505"/>
              <a:gd name="T4" fmla="*/ 2147483646 w 1422"/>
              <a:gd name="T5" fmla="*/ 2147483646 h 505"/>
              <a:gd name="T6" fmla="*/ 2147483646 w 1422"/>
              <a:gd name="T7" fmla="*/ 2147483646 h 505"/>
              <a:gd name="T8" fmla="*/ 2147483646 w 1422"/>
              <a:gd name="T9" fmla="*/ 2147483646 h 505"/>
              <a:gd name="T10" fmla="*/ 2147483646 w 1422"/>
              <a:gd name="T11" fmla="*/ 2147483646 h 505"/>
              <a:gd name="T12" fmla="*/ 2147483646 w 1422"/>
              <a:gd name="T13" fmla="*/ 2147483646 h 505"/>
              <a:gd name="T14" fmla="*/ 2147483646 w 1422"/>
              <a:gd name="T15" fmla="*/ 2147483646 h 505"/>
              <a:gd name="T16" fmla="*/ 2147483646 w 1422"/>
              <a:gd name="T17" fmla="*/ 2147483646 h 505"/>
              <a:gd name="T18" fmla="*/ 2147483646 w 1422"/>
              <a:gd name="T19" fmla="*/ 2147483646 h 505"/>
              <a:gd name="T20" fmla="*/ 2147483646 w 1422"/>
              <a:gd name="T21" fmla="*/ 2147483646 h 505"/>
              <a:gd name="T22" fmla="*/ 2147483646 w 1422"/>
              <a:gd name="T23" fmla="*/ 2147483646 h 505"/>
              <a:gd name="T24" fmla="*/ 2147483646 w 1422"/>
              <a:gd name="T25" fmla="*/ 2147483646 h 505"/>
              <a:gd name="T26" fmla="*/ 2147483646 w 1422"/>
              <a:gd name="T27" fmla="*/ 2147483646 h 505"/>
              <a:gd name="T28" fmla="*/ 2147483646 w 1422"/>
              <a:gd name="T29" fmla="*/ 2147483646 h 505"/>
              <a:gd name="T30" fmla="*/ 2147483646 w 1422"/>
              <a:gd name="T31" fmla="*/ 2147483646 h 505"/>
              <a:gd name="T32" fmla="*/ 2147483646 w 1422"/>
              <a:gd name="T33" fmla="*/ 2147483646 h 505"/>
              <a:gd name="T34" fmla="*/ 2147483646 w 1422"/>
              <a:gd name="T35" fmla="*/ 2147483646 h 505"/>
              <a:gd name="T36" fmla="*/ 2147483646 w 1422"/>
              <a:gd name="T37" fmla="*/ 2147483646 h 505"/>
              <a:gd name="T38" fmla="*/ 2147483646 w 1422"/>
              <a:gd name="T39" fmla="*/ 2147483646 h 505"/>
              <a:gd name="T40" fmla="*/ 2147483646 w 1422"/>
              <a:gd name="T41" fmla="*/ 2147483646 h 505"/>
              <a:gd name="T42" fmla="*/ 2147483646 w 1422"/>
              <a:gd name="T43" fmla="*/ 2147483646 h 505"/>
              <a:gd name="T44" fmla="*/ 2147483646 w 1422"/>
              <a:gd name="T45" fmla="*/ 2147483646 h 505"/>
              <a:gd name="T46" fmla="*/ 2147483646 w 1422"/>
              <a:gd name="T47" fmla="*/ 2147483646 h 505"/>
              <a:gd name="T48" fmla="*/ 2147483646 w 1422"/>
              <a:gd name="T49" fmla="*/ 0 h 505"/>
              <a:gd name="T50" fmla="*/ 2147483646 w 1422"/>
              <a:gd name="T51" fmla="*/ 0 h 505"/>
              <a:gd name="T52" fmla="*/ 2147483646 w 1422"/>
              <a:gd name="T53" fmla="*/ 2147483646 h 505"/>
              <a:gd name="T54" fmla="*/ 2147483646 w 1422"/>
              <a:gd name="T55" fmla="*/ 2147483646 h 505"/>
              <a:gd name="T56" fmla="*/ 2147483646 w 1422"/>
              <a:gd name="T57" fmla="*/ 2147483646 h 505"/>
              <a:gd name="T58" fmla="*/ 2147483646 w 1422"/>
              <a:gd name="T59" fmla="*/ 2147483646 h 505"/>
              <a:gd name="T60" fmla="*/ 2147483646 w 1422"/>
              <a:gd name="T61" fmla="*/ 2147483646 h 505"/>
              <a:gd name="T62" fmla="*/ 2147483646 w 1422"/>
              <a:gd name="T63" fmla="*/ 2147483646 h 505"/>
              <a:gd name="T64" fmla="*/ 2147483646 w 1422"/>
              <a:gd name="T65" fmla="*/ 2147483646 h 505"/>
              <a:gd name="T66" fmla="*/ 2147483646 w 1422"/>
              <a:gd name="T67" fmla="*/ 2147483646 h 505"/>
              <a:gd name="T68" fmla="*/ 2147483646 w 1422"/>
              <a:gd name="T69" fmla="*/ 2147483646 h 505"/>
              <a:gd name="T70" fmla="*/ 2147483646 w 1422"/>
              <a:gd name="T71" fmla="*/ 2147483646 h 505"/>
              <a:gd name="T72" fmla="*/ 2147483646 w 1422"/>
              <a:gd name="T73" fmla="*/ 2147483646 h 505"/>
              <a:gd name="T74" fmla="*/ 2147483646 w 1422"/>
              <a:gd name="T75" fmla="*/ 2147483646 h 505"/>
              <a:gd name="T76" fmla="*/ 2147483646 w 1422"/>
              <a:gd name="T77" fmla="*/ 2147483646 h 505"/>
              <a:gd name="T78" fmla="*/ 2147483646 w 1422"/>
              <a:gd name="T79" fmla="*/ 2147483646 h 505"/>
              <a:gd name="T80" fmla="*/ 2147483646 w 1422"/>
              <a:gd name="T81" fmla="*/ 2147483646 h 505"/>
              <a:gd name="T82" fmla="*/ 2147483646 w 1422"/>
              <a:gd name="T83" fmla="*/ 2147483646 h 505"/>
              <a:gd name="T84" fmla="*/ 2147483646 w 1422"/>
              <a:gd name="T85" fmla="*/ 2147483646 h 505"/>
              <a:gd name="T86" fmla="*/ 2147483646 w 1422"/>
              <a:gd name="T87" fmla="*/ 2147483646 h 505"/>
              <a:gd name="T88" fmla="*/ 2147483646 w 1422"/>
              <a:gd name="T89" fmla="*/ 2147483646 h 505"/>
              <a:gd name="T90" fmla="*/ 2147483646 w 1422"/>
              <a:gd name="T91" fmla="*/ 2147483646 h 505"/>
              <a:gd name="T92" fmla="*/ 2147483646 w 1422"/>
              <a:gd name="T93" fmla="*/ 2147483646 h 505"/>
              <a:gd name="T94" fmla="*/ 2147483646 w 1422"/>
              <a:gd name="T95" fmla="*/ 2147483646 h 505"/>
              <a:gd name="T96" fmla="*/ 2147483646 w 1422"/>
              <a:gd name="T97" fmla="*/ 2147483646 h 505"/>
              <a:gd name="T98" fmla="*/ 2147483646 w 1422"/>
              <a:gd name="T99" fmla="*/ 2147483646 h 505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w 1422"/>
              <a:gd name="T151" fmla="*/ 0 h 505"/>
              <a:gd name="T152" fmla="*/ 1422 w 1422"/>
              <a:gd name="T153" fmla="*/ 505 h 505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T150" t="T151" r="T152" b="T153"/>
            <a:pathLst>
              <a:path w="1422" h="505">
                <a:moveTo>
                  <a:pt x="0" y="505"/>
                </a:moveTo>
                <a:lnTo>
                  <a:pt x="13" y="505"/>
                </a:lnTo>
                <a:lnTo>
                  <a:pt x="26" y="500"/>
                </a:lnTo>
                <a:lnTo>
                  <a:pt x="39" y="500"/>
                </a:lnTo>
                <a:lnTo>
                  <a:pt x="57" y="500"/>
                </a:lnTo>
                <a:lnTo>
                  <a:pt x="70" y="496"/>
                </a:lnTo>
                <a:lnTo>
                  <a:pt x="83" y="496"/>
                </a:lnTo>
                <a:lnTo>
                  <a:pt x="96" y="492"/>
                </a:lnTo>
                <a:lnTo>
                  <a:pt x="113" y="487"/>
                </a:lnTo>
                <a:lnTo>
                  <a:pt x="126" y="487"/>
                </a:lnTo>
                <a:lnTo>
                  <a:pt x="139" y="483"/>
                </a:lnTo>
                <a:lnTo>
                  <a:pt x="157" y="479"/>
                </a:lnTo>
                <a:lnTo>
                  <a:pt x="170" y="474"/>
                </a:lnTo>
                <a:lnTo>
                  <a:pt x="183" y="466"/>
                </a:lnTo>
                <a:lnTo>
                  <a:pt x="196" y="461"/>
                </a:lnTo>
                <a:lnTo>
                  <a:pt x="213" y="453"/>
                </a:lnTo>
                <a:lnTo>
                  <a:pt x="226" y="448"/>
                </a:lnTo>
                <a:lnTo>
                  <a:pt x="239" y="439"/>
                </a:lnTo>
                <a:lnTo>
                  <a:pt x="252" y="431"/>
                </a:lnTo>
                <a:lnTo>
                  <a:pt x="270" y="422"/>
                </a:lnTo>
                <a:lnTo>
                  <a:pt x="283" y="409"/>
                </a:lnTo>
                <a:lnTo>
                  <a:pt x="296" y="400"/>
                </a:lnTo>
                <a:lnTo>
                  <a:pt x="313" y="387"/>
                </a:lnTo>
                <a:lnTo>
                  <a:pt x="326" y="374"/>
                </a:lnTo>
                <a:lnTo>
                  <a:pt x="339" y="361"/>
                </a:lnTo>
                <a:lnTo>
                  <a:pt x="352" y="344"/>
                </a:lnTo>
                <a:lnTo>
                  <a:pt x="370" y="331"/>
                </a:lnTo>
                <a:lnTo>
                  <a:pt x="383" y="313"/>
                </a:lnTo>
                <a:lnTo>
                  <a:pt x="396" y="296"/>
                </a:lnTo>
                <a:lnTo>
                  <a:pt x="409" y="279"/>
                </a:lnTo>
                <a:lnTo>
                  <a:pt x="426" y="261"/>
                </a:lnTo>
                <a:lnTo>
                  <a:pt x="439" y="244"/>
                </a:lnTo>
                <a:lnTo>
                  <a:pt x="452" y="226"/>
                </a:lnTo>
                <a:lnTo>
                  <a:pt x="470" y="209"/>
                </a:lnTo>
                <a:lnTo>
                  <a:pt x="483" y="187"/>
                </a:lnTo>
                <a:lnTo>
                  <a:pt x="496" y="170"/>
                </a:lnTo>
                <a:lnTo>
                  <a:pt x="509" y="153"/>
                </a:lnTo>
                <a:lnTo>
                  <a:pt x="526" y="135"/>
                </a:lnTo>
                <a:lnTo>
                  <a:pt x="539" y="118"/>
                </a:lnTo>
                <a:lnTo>
                  <a:pt x="552" y="100"/>
                </a:lnTo>
                <a:lnTo>
                  <a:pt x="565" y="87"/>
                </a:lnTo>
                <a:lnTo>
                  <a:pt x="583" y="70"/>
                </a:lnTo>
                <a:lnTo>
                  <a:pt x="596" y="57"/>
                </a:lnTo>
                <a:lnTo>
                  <a:pt x="609" y="44"/>
                </a:lnTo>
                <a:lnTo>
                  <a:pt x="622" y="35"/>
                </a:lnTo>
                <a:lnTo>
                  <a:pt x="639" y="22"/>
                </a:lnTo>
                <a:lnTo>
                  <a:pt x="652" y="18"/>
                </a:lnTo>
                <a:lnTo>
                  <a:pt x="665" y="9"/>
                </a:lnTo>
                <a:lnTo>
                  <a:pt x="683" y="5"/>
                </a:lnTo>
                <a:lnTo>
                  <a:pt x="696" y="0"/>
                </a:lnTo>
                <a:lnTo>
                  <a:pt x="709" y="0"/>
                </a:lnTo>
                <a:lnTo>
                  <a:pt x="722" y="0"/>
                </a:lnTo>
                <a:lnTo>
                  <a:pt x="739" y="5"/>
                </a:lnTo>
                <a:lnTo>
                  <a:pt x="752" y="9"/>
                </a:lnTo>
                <a:lnTo>
                  <a:pt x="765" y="18"/>
                </a:lnTo>
                <a:lnTo>
                  <a:pt x="778" y="22"/>
                </a:lnTo>
                <a:lnTo>
                  <a:pt x="796" y="35"/>
                </a:lnTo>
                <a:lnTo>
                  <a:pt x="809" y="44"/>
                </a:lnTo>
                <a:lnTo>
                  <a:pt x="822" y="57"/>
                </a:lnTo>
                <a:lnTo>
                  <a:pt x="839" y="70"/>
                </a:lnTo>
                <a:lnTo>
                  <a:pt x="852" y="87"/>
                </a:lnTo>
                <a:lnTo>
                  <a:pt x="865" y="100"/>
                </a:lnTo>
                <a:lnTo>
                  <a:pt x="878" y="118"/>
                </a:lnTo>
                <a:lnTo>
                  <a:pt x="896" y="135"/>
                </a:lnTo>
                <a:lnTo>
                  <a:pt x="909" y="153"/>
                </a:lnTo>
                <a:lnTo>
                  <a:pt x="922" y="170"/>
                </a:lnTo>
                <a:lnTo>
                  <a:pt x="935" y="187"/>
                </a:lnTo>
                <a:lnTo>
                  <a:pt x="952" y="209"/>
                </a:lnTo>
                <a:lnTo>
                  <a:pt x="965" y="226"/>
                </a:lnTo>
                <a:lnTo>
                  <a:pt x="978" y="244"/>
                </a:lnTo>
                <a:lnTo>
                  <a:pt x="996" y="261"/>
                </a:lnTo>
                <a:lnTo>
                  <a:pt x="1009" y="279"/>
                </a:lnTo>
                <a:lnTo>
                  <a:pt x="1022" y="296"/>
                </a:lnTo>
                <a:lnTo>
                  <a:pt x="1035" y="313"/>
                </a:lnTo>
                <a:lnTo>
                  <a:pt x="1052" y="331"/>
                </a:lnTo>
                <a:lnTo>
                  <a:pt x="1065" y="344"/>
                </a:lnTo>
                <a:lnTo>
                  <a:pt x="1078" y="361"/>
                </a:lnTo>
                <a:lnTo>
                  <a:pt x="1091" y="374"/>
                </a:lnTo>
                <a:lnTo>
                  <a:pt x="1109" y="387"/>
                </a:lnTo>
                <a:lnTo>
                  <a:pt x="1122" y="400"/>
                </a:lnTo>
                <a:lnTo>
                  <a:pt x="1135" y="409"/>
                </a:lnTo>
                <a:lnTo>
                  <a:pt x="1148" y="422"/>
                </a:lnTo>
                <a:lnTo>
                  <a:pt x="1165" y="431"/>
                </a:lnTo>
                <a:lnTo>
                  <a:pt x="1178" y="439"/>
                </a:lnTo>
                <a:lnTo>
                  <a:pt x="1191" y="448"/>
                </a:lnTo>
                <a:lnTo>
                  <a:pt x="1209" y="453"/>
                </a:lnTo>
                <a:lnTo>
                  <a:pt x="1222" y="461"/>
                </a:lnTo>
                <a:lnTo>
                  <a:pt x="1235" y="466"/>
                </a:lnTo>
                <a:lnTo>
                  <a:pt x="1248" y="474"/>
                </a:lnTo>
                <a:lnTo>
                  <a:pt x="1265" y="479"/>
                </a:lnTo>
                <a:lnTo>
                  <a:pt x="1278" y="483"/>
                </a:lnTo>
                <a:lnTo>
                  <a:pt x="1291" y="487"/>
                </a:lnTo>
                <a:lnTo>
                  <a:pt x="1304" y="487"/>
                </a:lnTo>
                <a:lnTo>
                  <a:pt x="1322" y="492"/>
                </a:lnTo>
                <a:lnTo>
                  <a:pt x="1335" y="496"/>
                </a:lnTo>
                <a:lnTo>
                  <a:pt x="1348" y="496"/>
                </a:lnTo>
                <a:lnTo>
                  <a:pt x="1365" y="500"/>
                </a:lnTo>
                <a:lnTo>
                  <a:pt x="1378" y="500"/>
                </a:lnTo>
                <a:lnTo>
                  <a:pt x="1391" y="500"/>
                </a:lnTo>
                <a:lnTo>
                  <a:pt x="1404" y="505"/>
                </a:lnTo>
                <a:lnTo>
                  <a:pt x="1422" y="505"/>
                </a:ln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21" name="Line 21"/>
          <p:cNvSpPr>
            <a:spLocks noChangeShapeType="1"/>
          </p:cNvSpPr>
          <p:nvPr/>
        </p:nvSpPr>
        <p:spPr bwMode="auto">
          <a:xfrm flipV="1">
            <a:off x="2519363" y="4394200"/>
            <a:ext cx="0" cy="919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2" name="Line 22"/>
          <p:cNvSpPr>
            <a:spLocks noChangeShapeType="1"/>
          </p:cNvSpPr>
          <p:nvPr/>
        </p:nvSpPr>
        <p:spPr bwMode="auto">
          <a:xfrm flipV="1">
            <a:off x="3727450" y="4394200"/>
            <a:ext cx="0" cy="919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3" name="Text Box 23"/>
          <p:cNvSpPr txBox="1">
            <a:spLocks noChangeArrowheads="1"/>
          </p:cNvSpPr>
          <p:nvPr/>
        </p:nvSpPr>
        <p:spPr bwMode="auto">
          <a:xfrm>
            <a:off x="2254250" y="4216400"/>
            <a:ext cx="376238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i="1"/>
              <a:t>LSL</a:t>
            </a:r>
          </a:p>
        </p:txBody>
      </p:sp>
      <p:sp>
        <p:nvSpPr>
          <p:cNvPr id="51224" name="Text Box 24"/>
          <p:cNvSpPr txBox="1">
            <a:spLocks noChangeArrowheads="1"/>
          </p:cNvSpPr>
          <p:nvPr/>
        </p:nvSpPr>
        <p:spPr bwMode="auto">
          <a:xfrm>
            <a:off x="3635375" y="4216400"/>
            <a:ext cx="387350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800" b="1" i="1"/>
              <a:t>USL</a:t>
            </a:r>
          </a:p>
        </p:txBody>
      </p:sp>
      <p:sp>
        <p:nvSpPr>
          <p:cNvPr id="51225" name="Line 25"/>
          <p:cNvSpPr>
            <a:spLocks noChangeShapeType="1"/>
          </p:cNvSpPr>
          <p:nvPr/>
        </p:nvSpPr>
        <p:spPr bwMode="auto">
          <a:xfrm>
            <a:off x="3200400" y="1838325"/>
            <a:ext cx="0" cy="101917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6" name="Line 26"/>
          <p:cNvSpPr>
            <a:spLocks noChangeShapeType="1"/>
          </p:cNvSpPr>
          <p:nvPr/>
        </p:nvSpPr>
        <p:spPr bwMode="auto">
          <a:xfrm>
            <a:off x="6305550" y="1838325"/>
            <a:ext cx="0" cy="101917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27" name="Line 27"/>
          <p:cNvSpPr>
            <a:spLocks noChangeShapeType="1"/>
          </p:cNvSpPr>
          <p:nvPr/>
        </p:nvSpPr>
        <p:spPr bwMode="auto">
          <a:xfrm>
            <a:off x="3109913" y="4295775"/>
            <a:ext cx="0" cy="101917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228" name="Group 28"/>
          <p:cNvGrpSpPr>
            <a:grpSpLocks/>
          </p:cNvGrpSpPr>
          <p:nvPr/>
        </p:nvGrpSpPr>
        <p:grpSpPr bwMode="auto">
          <a:xfrm>
            <a:off x="549275" y="1841500"/>
            <a:ext cx="1096963" cy="1096963"/>
            <a:chOff x="66" y="1536"/>
            <a:chExt cx="806" cy="806"/>
          </a:xfrm>
        </p:grpSpPr>
        <p:sp>
          <p:nvSpPr>
            <p:cNvPr id="51276" name="Oval 29"/>
            <p:cNvSpPr>
              <a:spLocks noChangeArrowheads="1"/>
            </p:cNvSpPr>
            <p:nvPr/>
          </p:nvSpPr>
          <p:spPr bwMode="auto">
            <a:xfrm>
              <a:off x="66" y="1536"/>
              <a:ext cx="806" cy="80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77" name="Oval 30"/>
            <p:cNvSpPr>
              <a:spLocks noChangeArrowheads="1"/>
            </p:cNvSpPr>
            <p:nvPr/>
          </p:nvSpPr>
          <p:spPr bwMode="auto">
            <a:xfrm>
              <a:off x="124" y="1593"/>
              <a:ext cx="691" cy="691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78" name="Oval 31"/>
            <p:cNvSpPr>
              <a:spLocks noChangeArrowheads="1"/>
            </p:cNvSpPr>
            <p:nvPr/>
          </p:nvSpPr>
          <p:spPr bwMode="auto">
            <a:xfrm>
              <a:off x="181" y="1651"/>
              <a:ext cx="576" cy="57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79" name="Oval 32"/>
            <p:cNvSpPr>
              <a:spLocks noChangeArrowheads="1"/>
            </p:cNvSpPr>
            <p:nvPr/>
          </p:nvSpPr>
          <p:spPr bwMode="auto">
            <a:xfrm>
              <a:off x="238" y="1708"/>
              <a:ext cx="461" cy="461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80" name="Oval 33"/>
            <p:cNvSpPr>
              <a:spLocks noChangeArrowheads="1"/>
            </p:cNvSpPr>
            <p:nvPr/>
          </p:nvSpPr>
          <p:spPr bwMode="auto">
            <a:xfrm>
              <a:off x="296" y="1766"/>
              <a:ext cx="345" cy="345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81" name="Oval 34"/>
            <p:cNvSpPr>
              <a:spLocks noChangeArrowheads="1"/>
            </p:cNvSpPr>
            <p:nvPr/>
          </p:nvSpPr>
          <p:spPr bwMode="auto">
            <a:xfrm>
              <a:off x="354" y="1824"/>
              <a:ext cx="230" cy="230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82" name="Oval 35"/>
            <p:cNvSpPr>
              <a:spLocks noChangeArrowheads="1"/>
            </p:cNvSpPr>
            <p:nvPr/>
          </p:nvSpPr>
          <p:spPr bwMode="auto">
            <a:xfrm>
              <a:off x="412" y="1881"/>
              <a:ext cx="115" cy="115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</p:grpSp>
      <p:grpSp>
        <p:nvGrpSpPr>
          <p:cNvPr id="51229" name="Group 36"/>
          <p:cNvGrpSpPr>
            <a:grpSpLocks/>
          </p:cNvGrpSpPr>
          <p:nvPr/>
        </p:nvGrpSpPr>
        <p:grpSpPr bwMode="auto">
          <a:xfrm>
            <a:off x="7515225" y="1758950"/>
            <a:ext cx="1096963" cy="1096963"/>
            <a:chOff x="66" y="1536"/>
            <a:chExt cx="806" cy="806"/>
          </a:xfrm>
        </p:grpSpPr>
        <p:sp>
          <p:nvSpPr>
            <p:cNvPr id="51269" name="Oval 37"/>
            <p:cNvSpPr>
              <a:spLocks noChangeArrowheads="1"/>
            </p:cNvSpPr>
            <p:nvPr/>
          </p:nvSpPr>
          <p:spPr bwMode="auto">
            <a:xfrm>
              <a:off x="66" y="1536"/>
              <a:ext cx="806" cy="80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70" name="Oval 38"/>
            <p:cNvSpPr>
              <a:spLocks noChangeArrowheads="1"/>
            </p:cNvSpPr>
            <p:nvPr/>
          </p:nvSpPr>
          <p:spPr bwMode="auto">
            <a:xfrm>
              <a:off x="124" y="1593"/>
              <a:ext cx="691" cy="691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71" name="Oval 39"/>
            <p:cNvSpPr>
              <a:spLocks noChangeArrowheads="1"/>
            </p:cNvSpPr>
            <p:nvPr/>
          </p:nvSpPr>
          <p:spPr bwMode="auto">
            <a:xfrm>
              <a:off x="181" y="1651"/>
              <a:ext cx="576" cy="57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72" name="Oval 40"/>
            <p:cNvSpPr>
              <a:spLocks noChangeArrowheads="1"/>
            </p:cNvSpPr>
            <p:nvPr/>
          </p:nvSpPr>
          <p:spPr bwMode="auto">
            <a:xfrm>
              <a:off x="238" y="1708"/>
              <a:ext cx="461" cy="461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73" name="Oval 41"/>
            <p:cNvSpPr>
              <a:spLocks noChangeArrowheads="1"/>
            </p:cNvSpPr>
            <p:nvPr/>
          </p:nvSpPr>
          <p:spPr bwMode="auto">
            <a:xfrm>
              <a:off x="296" y="1766"/>
              <a:ext cx="345" cy="345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74" name="Oval 42"/>
            <p:cNvSpPr>
              <a:spLocks noChangeArrowheads="1"/>
            </p:cNvSpPr>
            <p:nvPr/>
          </p:nvSpPr>
          <p:spPr bwMode="auto">
            <a:xfrm>
              <a:off x="354" y="1824"/>
              <a:ext cx="230" cy="230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75" name="Oval 43"/>
            <p:cNvSpPr>
              <a:spLocks noChangeArrowheads="1"/>
            </p:cNvSpPr>
            <p:nvPr/>
          </p:nvSpPr>
          <p:spPr bwMode="auto">
            <a:xfrm>
              <a:off x="412" y="1881"/>
              <a:ext cx="115" cy="115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</p:grpSp>
      <p:sp>
        <p:nvSpPr>
          <p:cNvPr id="51230" name="Oval 44"/>
          <p:cNvSpPr>
            <a:spLocks noChangeArrowheads="1"/>
          </p:cNvSpPr>
          <p:nvPr/>
        </p:nvSpPr>
        <p:spPr bwMode="auto">
          <a:xfrm>
            <a:off x="7667625" y="2063750"/>
            <a:ext cx="63500" cy="635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51231" name="Oval 45"/>
          <p:cNvSpPr>
            <a:spLocks noChangeArrowheads="1"/>
          </p:cNvSpPr>
          <p:nvPr/>
        </p:nvSpPr>
        <p:spPr bwMode="auto">
          <a:xfrm>
            <a:off x="7991475" y="2336800"/>
            <a:ext cx="63500" cy="635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51232" name="Oval 46"/>
          <p:cNvSpPr>
            <a:spLocks noChangeArrowheads="1"/>
          </p:cNvSpPr>
          <p:nvPr/>
        </p:nvSpPr>
        <p:spPr bwMode="auto">
          <a:xfrm>
            <a:off x="8321675" y="2470150"/>
            <a:ext cx="63500" cy="635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51233" name="Oval 47"/>
          <p:cNvSpPr>
            <a:spLocks noChangeArrowheads="1"/>
          </p:cNvSpPr>
          <p:nvPr/>
        </p:nvSpPr>
        <p:spPr bwMode="auto">
          <a:xfrm>
            <a:off x="8435975" y="2057400"/>
            <a:ext cx="63500" cy="635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51234" name="Oval 48"/>
          <p:cNvSpPr>
            <a:spLocks noChangeArrowheads="1"/>
          </p:cNvSpPr>
          <p:nvPr/>
        </p:nvSpPr>
        <p:spPr bwMode="auto">
          <a:xfrm>
            <a:off x="8118475" y="2089150"/>
            <a:ext cx="63500" cy="635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51235" name="Oval 49"/>
          <p:cNvSpPr>
            <a:spLocks noChangeArrowheads="1"/>
          </p:cNvSpPr>
          <p:nvPr/>
        </p:nvSpPr>
        <p:spPr bwMode="auto">
          <a:xfrm>
            <a:off x="8131175" y="2705100"/>
            <a:ext cx="63500" cy="635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51236" name="Oval 50"/>
          <p:cNvSpPr>
            <a:spLocks noChangeArrowheads="1"/>
          </p:cNvSpPr>
          <p:nvPr/>
        </p:nvSpPr>
        <p:spPr bwMode="auto">
          <a:xfrm>
            <a:off x="8080375" y="1841500"/>
            <a:ext cx="63500" cy="635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51237" name="Oval 51"/>
          <p:cNvSpPr>
            <a:spLocks noChangeArrowheads="1"/>
          </p:cNvSpPr>
          <p:nvPr/>
        </p:nvSpPr>
        <p:spPr bwMode="auto">
          <a:xfrm>
            <a:off x="7623175" y="2476500"/>
            <a:ext cx="63500" cy="635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grpSp>
        <p:nvGrpSpPr>
          <p:cNvPr id="51238" name="Group 52"/>
          <p:cNvGrpSpPr>
            <a:grpSpLocks/>
          </p:cNvGrpSpPr>
          <p:nvPr/>
        </p:nvGrpSpPr>
        <p:grpSpPr bwMode="auto">
          <a:xfrm>
            <a:off x="1228725" y="2184400"/>
            <a:ext cx="285750" cy="349250"/>
            <a:chOff x="798" y="2488"/>
            <a:chExt cx="180" cy="220"/>
          </a:xfrm>
        </p:grpSpPr>
        <p:sp>
          <p:nvSpPr>
            <p:cNvPr id="51261" name="Oval 53"/>
            <p:cNvSpPr>
              <a:spLocks noChangeArrowheads="1"/>
            </p:cNvSpPr>
            <p:nvPr/>
          </p:nvSpPr>
          <p:spPr bwMode="auto">
            <a:xfrm>
              <a:off x="798" y="2536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62" name="Oval 54"/>
            <p:cNvSpPr>
              <a:spLocks noChangeArrowheads="1"/>
            </p:cNvSpPr>
            <p:nvPr/>
          </p:nvSpPr>
          <p:spPr bwMode="auto">
            <a:xfrm>
              <a:off x="894" y="2632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63" name="Oval 55"/>
            <p:cNvSpPr>
              <a:spLocks noChangeArrowheads="1"/>
            </p:cNvSpPr>
            <p:nvPr/>
          </p:nvSpPr>
          <p:spPr bwMode="auto">
            <a:xfrm>
              <a:off x="854" y="2560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64" name="Oval 56"/>
            <p:cNvSpPr>
              <a:spLocks noChangeArrowheads="1"/>
            </p:cNvSpPr>
            <p:nvPr/>
          </p:nvSpPr>
          <p:spPr bwMode="auto">
            <a:xfrm>
              <a:off x="938" y="2572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65" name="Oval 57"/>
            <p:cNvSpPr>
              <a:spLocks noChangeArrowheads="1"/>
            </p:cNvSpPr>
            <p:nvPr/>
          </p:nvSpPr>
          <p:spPr bwMode="auto">
            <a:xfrm>
              <a:off x="874" y="2488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66" name="Oval 58"/>
            <p:cNvSpPr>
              <a:spLocks noChangeArrowheads="1"/>
            </p:cNvSpPr>
            <p:nvPr/>
          </p:nvSpPr>
          <p:spPr bwMode="auto">
            <a:xfrm>
              <a:off x="806" y="2600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67" name="Oval 59"/>
            <p:cNvSpPr>
              <a:spLocks noChangeArrowheads="1"/>
            </p:cNvSpPr>
            <p:nvPr/>
          </p:nvSpPr>
          <p:spPr bwMode="auto">
            <a:xfrm>
              <a:off x="938" y="2504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68" name="Oval 60"/>
            <p:cNvSpPr>
              <a:spLocks noChangeArrowheads="1"/>
            </p:cNvSpPr>
            <p:nvPr/>
          </p:nvSpPr>
          <p:spPr bwMode="auto">
            <a:xfrm>
              <a:off x="830" y="2668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</p:grpSp>
      <p:sp>
        <p:nvSpPr>
          <p:cNvPr id="51239" name="Line 61"/>
          <p:cNvSpPr>
            <a:spLocks noChangeShapeType="1"/>
          </p:cNvSpPr>
          <p:nvPr/>
        </p:nvSpPr>
        <p:spPr bwMode="auto">
          <a:xfrm flipV="1">
            <a:off x="2073275" y="1943100"/>
            <a:ext cx="6350" cy="9128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240" name="Group 62"/>
          <p:cNvGrpSpPr>
            <a:grpSpLocks/>
          </p:cNvGrpSpPr>
          <p:nvPr/>
        </p:nvGrpSpPr>
        <p:grpSpPr bwMode="auto">
          <a:xfrm>
            <a:off x="611188" y="4298950"/>
            <a:ext cx="1096962" cy="1096963"/>
            <a:chOff x="66" y="1536"/>
            <a:chExt cx="806" cy="806"/>
          </a:xfrm>
        </p:grpSpPr>
        <p:sp>
          <p:nvSpPr>
            <p:cNvPr id="51254" name="Oval 63"/>
            <p:cNvSpPr>
              <a:spLocks noChangeArrowheads="1"/>
            </p:cNvSpPr>
            <p:nvPr/>
          </p:nvSpPr>
          <p:spPr bwMode="auto">
            <a:xfrm>
              <a:off x="66" y="1536"/>
              <a:ext cx="806" cy="80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55" name="Oval 64"/>
            <p:cNvSpPr>
              <a:spLocks noChangeArrowheads="1"/>
            </p:cNvSpPr>
            <p:nvPr/>
          </p:nvSpPr>
          <p:spPr bwMode="auto">
            <a:xfrm>
              <a:off x="124" y="1593"/>
              <a:ext cx="691" cy="691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56" name="Oval 65"/>
            <p:cNvSpPr>
              <a:spLocks noChangeArrowheads="1"/>
            </p:cNvSpPr>
            <p:nvPr/>
          </p:nvSpPr>
          <p:spPr bwMode="auto">
            <a:xfrm>
              <a:off x="181" y="1651"/>
              <a:ext cx="576" cy="57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57" name="Oval 66"/>
            <p:cNvSpPr>
              <a:spLocks noChangeArrowheads="1"/>
            </p:cNvSpPr>
            <p:nvPr/>
          </p:nvSpPr>
          <p:spPr bwMode="auto">
            <a:xfrm>
              <a:off x="238" y="1708"/>
              <a:ext cx="461" cy="461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58" name="Oval 67"/>
            <p:cNvSpPr>
              <a:spLocks noChangeArrowheads="1"/>
            </p:cNvSpPr>
            <p:nvPr/>
          </p:nvSpPr>
          <p:spPr bwMode="auto">
            <a:xfrm>
              <a:off x="296" y="1766"/>
              <a:ext cx="345" cy="345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59" name="Oval 68"/>
            <p:cNvSpPr>
              <a:spLocks noChangeArrowheads="1"/>
            </p:cNvSpPr>
            <p:nvPr/>
          </p:nvSpPr>
          <p:spPr bwMode="auto">
            <a:xfrm>
              <a:off x="354" y="1824"/>
              <a:ext cx="230" cy="230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60" name="Oval 69"/>
            <p:cNvSpPr>
              <a:spLocks noChangeArrowheads="1"/>
            </p:cNvSpPr>
            <p:nvPr/>
          </p:nvSpPr>
          <p:spPr bwMode="auto">
            <a:xfrm>
              <a:off x="412" y="1881"/>
              <a:ext cx="115" cy="115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</p:grpSp>
      <p:grpSp>
        <p:nvGrpSpPr>
          <p:cNvPr id="51241" name="Group 70"/>
          <p:cNvGrpSpPr>
            <a:grpSpLocks/>
          </p:cNvGrpSpPr>
          <p:nvPr/>
        </p:nvGrpSpPr>
        <p:grpSpPr bwMode="auto">
          <a:xfrm>
            <a:off x="1023938" y="4660900"/>
            <a:ext cx="285750" cy="349250"/>
            <a:chOff x="798" y="2488"/>
            <a:chExt cx="180" cy="220"/>
          </a:xfrm>
        </p:grpSpPr>
        <p:sp>
          <p:nvSpPr>
            <p:cNvPr id="51246" name="Oval 71"/>
            <p:cNvSpPr>
              <a:spLocks noChangeArrowheads="1"/>
            </p:cNvSpPr>
            <p:nvPr/>
          </p:nvSpPr>
          <p:spPr bwMode="auto">
            <a:xfrm>
              <a:off x="798" y="2536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47" name="Oval 72"/>
            <p:cNvSpPr>
              <a:spLocks noChangeArrowheads="1"/>
            </p:cNvSpPr>
            <p:nvPr/>
          </p:nvSpPr>
          <p:spPr bwMode="auto">
            <a:xfrm>
              <a:off x="894" y="2632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48" name="Oval 73"/>
            <p:cNvSpPr>
              <a:spLocks noChangeArrowheads="1"/>
            </p:cNvSpPr>
            <p:nvPr/>
          </p:nvSpPr>
          <p:spPr bwMode="auto">
            <a:xfrm>
              <a:off x="854" y="2560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49" name="Oval 74"/>
            <p:cNvSpPr>
              <a:spLocks noChangeArrowheads="1"/>
            </p:cNvSpPr>
            <p:nvPr/>
          </p:nvSpPr>
          <p:spPr bwMode="auto">
            <a:xfrm>
              <a:off x="938" y="2572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50" name="Oval 75"/>
            <p:cNvSpPr>
              <a:spLocks noChangeArrowheads="1"/>
            </p:cNvSpPr>
            <p:nvPr/>
          </p:nvSpPr>
          <p:spPr bwMode="auto">
            <a:xfrm>
              <a:off x="874" y="2488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51" name="Oval 76"/>
            <p:cNvSpPr>
              <a:spLocks noChangeArrowheads="1"/>
            </p:cNvSpPr>
            <p:nvPr/>
          </p:nvSpPr>
          <p:spPr bwMode="auto">
            <a:xfrm>
              <a:off x="806" y="2600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52" name="Oval 77"/>
            <p:cNvSpPr>
              <a:spLocks noChangeArrowheads="1"/>
            </p:cNvSpPr>
            <p:nvPr/>
          </p:nvSpPr>
          <p:spPr bwMode="auto">
            <a:xfrm>
              <a:off x="938" y="2504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  <p:sp>
          <p:nvSpPr>
            <p:cNvPr id="51253" name="Oval 78"/>
            <p:cNvSpPr>
              <a:spLocks noChangeArrowheads="1"/>
            </p:cNvSpPr>
            <p:nvPr/>
          </p:nvSpPr>
          <p:spPr bwMode="auto">
            <a:xfrm>
              <a:off x="830" y="2668"/>
              <a:ext cx="40" cy="4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85000"/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90000"/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Arial" panose="020B0604020202020204" pitchFamily="34" charset="0"/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100000"/>
                <a:buFont typeface="Arial" panose="020B0604020202020204" pitchFamily="34" charset="0"/>
                <a:buChar char="•"/>
                <a:defRPr sz="1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>
                <a:latin typeface="Constantia" panose="02030602050306030303" pitchFamily="18" charset="0"/>
              </a:endParaRPr>
            </a:p>
          </p:txBody>
        </p:sp>
      </p:grpSp>
      <p:sp>
        <p:nvSpPr>
          <p:cNvPr id="51242" name="Text Box 80"/>
          <p:cNvSpPr txBox="1">
            <a:spLocks noChangeArrowheads="1"/>
          </p:cNvSpPr>
          <p:nvPr/>
        </p:nvSpPr>
        <p:spPr bwMode="auto">
          <a:xfrm>
            <a:off x="1584325" y="3027363"/>
            <a:ext cx="2736850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i="1"/>
              <a:t>Off-Target, Low Variation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1" i="1"/>
              <a:t>High Potential Defects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1" i="1"/>
              <a:t>Good Cp but Bad Cpk</a:t>
            </a:r>
            <a:endParaRPr lang="en-US" altLang="en-US" sz="1800" i="1"/>
          </a:p>
        </p:txBody>
      </p:sp>
      <p:sp>
        <p:nvSpPr>
          <p:cNvPr id="51243" name="Text Box 81"/>
          <p:cNvSpPr txBox="1">
            <a:spLocks noChangeArrowheads="1"/>
          </p:cNvSpPr>
          <p:nvPr/>
        </p:nvSpPr>
        <p:spPr bwMode="auto">
          <a:xfrm>
            <a:off x="5546725" y="3000375"/>
            <a:ext cx="2774950" cy="146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i="1"/>
              <a:t>On Target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i="1"/>
              <a:t>High Variation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1" i="1"/>
              <a:t>High Potential Defects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1" i="1"/>
              <a:t>No so good Cp and Cpk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 i="1"/>
          </a:p>
        </p:txBody>
      </p:sp>
      <p:sp>
        <p:nvSpPr>
          <p:cNvPr id="51244" name="Text Box 82"/>
          <p:cNvSpPr txBox="1">
            <a:spLocks noChangeArrowheads="1"/>
          </p:cNvSpPr>
          <p:nvPr/>
        </p:nvSpPr>
        <p:spPr bwMode="auto">
          <a:xfrm>
            <a:off x="1665288" y="5465763"/>
            <a:ext cx="2736850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i="1"/>
              <a:t>On-Target, Low Variation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1" i="1"/>
              <a:t>Low Potential Defects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1" i="1"/>
              <a:t>Good Cp and Cpk</a:t>
            </a:r>
            <a:endParaRPr lang="en-US" altLang="en-US" sz="1800" i="1"/>
          </a:p>
        </p:txBody>
      </p:sp>
      <p:sp>
        <p:nvSpPr>
          <p:cNvPr id="13395" name="Text Box 83"/>
          <p:cNvSpPr txBox="1">
            <a:spLocks noChangeArrowheads="1"/>
          </p:cNvSpPr>
          <p:nvPr/>
        </p:nvSpPr>
        <p:spPr bwMode="auto">
          <a:xfrm>
            <a:off x="5076825" y="4554538"/>
            <a:ext cx="3602038" cy="175418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accent2"/>
            </a:outerShdw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Clr>
                <a:srgbClr val="FF6600"/>
              </a:buClr>
              <a:buSzPct val="75000"/>
              <a:buFont typeface="Monotype Sorts" pitchFamily="2" charset="2"/>
              <a:buChar char="l"/>
              <a:defRPr/>
            </a:pPr>
            <a:r>
              <a:rPr lang="en-US" dirty="0">
                <a:latin typeface="Calibri"/>
                <a:ea typeface="+mn-ea"/>
                <a:cs typeface="Calibri"/>
              </a:rPr>
              <a:t> Variation reduction &amp; process centering create processes with less potential for defects.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Clr>
                <a:srgbClr val="FF6600"/>
              </a:buClr>
              <a:buSzPct val="75000"/>
              <a:buFont typeface="Monotype Sorts" pitchFamily="2" charset="2"/>
              <a:buChar char="l"/>
              <a:defRPr/>
            </a:pPr>
            <a:r>
              <a:rPr lang="en-US" dirty="0">
                <a:latin typeface="Calibri"/>
                <a:ea typeface="+mn-ea"/>
                <a:cs typeface="Calibri"/>
              </a:rPr>
              <a:t> The concept of defect reduction applies to </a:t>
            </a:r>
            <a:r>
              <a:rPr lang="en-US" b="1" dirty="0">
                <a:latin typeface="Calibri"/>
                <a:ea typeface="+mn-ea"/>
                <a:cs typeface="Calibri"/>
              </a:rPr>
              <a:t>ALL</a:t>
            </a:r>
            <a:r>
              <a:rPr lang="en-US" dirty="0">
                <a:latin typeface="Calibri"/>
                <a:ea typeface="+mn-ea"/>
                <a:cs typeface="Calibri"/>
              </a:rPr>
              <a:t> processes </a:t>
            </a:r>
            <a:br>
              <a:rPr lang="en-US" dirty="0">
                <a:latin typeface="Calibri"/>
                <a:ea typeface="+mn-ea"/>
                <a:cs typeface="Calibri"/>
              </a:rPr>
            </a:br>
            <a:r>
              <a:rPr lang="en-US" dirty="0">
                <a:latin typeface="Calibri"/>
                <a:ea typeface="+mn-ea"/>
                <a:cs typeface="Calibri"/>
              </a:rPr>
              <a:t>(not just manufacturing)</a:t>
            </a:r>
          </a:p>
        </p:txBody>
      </p:sp>
    </p:spTree>
    <p:extLst>
      <p:ext uri="{BB962C8B-B14F-4D97-AF65-F5344CB8AC3E}">
        <p14:creationId xmlns:p14="http://schemas.microsoft.com/office/powerpoint/2010/main" val="1893603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idx="1"/>
          </p:nvPr>
        </p:nvSpPr>
        <p:spPr>
          <a:xfrm>
            <a:off x="500063" y="1268413"/>
            <a:ext cx="8351837" cy="2571750"/>
          </a:xfrm>
        </p:spPr>
        <p:txBody>
          <a:bodyPr>
            <a:normAutofit fontScale="85000" lnSpcReduction="20000"/>
          </a:bodyPr>
          <a:lstStyle/>
          <a:p>
            <a:pPr marL="342900" indent="-342900" eaLnBrk="1" hangingPunct="1">
              <a:lnSpc>
                <a:spcPct val="70000"/>
              </a:lnSpc>
            </a:pPr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Factory is deciding whether to manufacture match balls</a:t>
            </a:r>
          </a:p>
          <a:p>
            <a:pPr marL="742950" lvl="1" eaLnBrk="1" hangingPunct="1">
              <a:lnSpc>
                <a:spcPct val="80000"/>
              </a:lnSpc>
            </a:pPr>
            <a:r>
              <a:rPr lang="en-US" altLang="en-US" sz="2200" smtClean="0">
                <a:solidFill>
                  <a:srgbClr val="ACA73B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USL is 70cm circumference </a:t>
            </a:r>
          </a:p>
          <a:p>
            <a:pPr marL="742950" lvl="1" eaLnBrk="1" hangingPunct="1">
              <a:lnSpc>
                <a:spcPct val="80000"/>
              </a:lnSpc>
            </a:pPr>
            <a:r>
              <a:rPr lang="en-US" altLang="en-US" sz="2200" smtClean="0">
                <a:solidFill>
                  <a:srgbClr val="ACA73B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LSL is 68cm circumference</a:t>
            </a:r>
          </a:p>
          <a:p>
            <a:pPr marL="342900" indent="-342900" eaLnBrk="1" hangingPunct="1">
              <a:lnSpc>
                <a:spcPct val="70000"/>
              </a:lnSpc>
            </a:pPr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Note: </a:t>
            </a:r>
            <a:r>
              <a:rPr lang="en-US" altLang="en-US" smtClean="0">
                <a:solidFill>
                  <a:schemeClr val="tx2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USL / LSL  </a:t>
            </a:r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not </a:t>
            </a:r>
            <a:r>
              <a:rPr lang="en-US" altLang="en-US" smtClean="0">
                <a:solidFill>
                  <a:schemeClr val="tx2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UCL / LCL</a:t>
            </a:r>
          </a:p>
          <a:p>
            <a:pPr marL="742950" lvl="1" eaLnBrk="1" hangingPunct="1">
              <a:lnSpc>
                <a:spcPct val="70000"/>
              </a:lnSpc>
            </a:pPr>
            <a:r>
              <a:rPr lang="en-US" altLang="en-US" sz="2200" smtClean="0">
                <a:solidFill>
                  <a:srgbClr val="ACA73B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The SL stands for Specification Limit </a:t>
            </a:r>
            <a:r>
              <a:rPr lang="en-US" altLang="en-US" sz="2200" smtClean="0">
                <a:solidFill>
                  <a:schemeClr val="tx2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(Voice of Customer)</a:t>
            </a:r>
          </a:p>
          <a:p>
            <a:pPr marL="742950" lvl="1" eaLnBrk="1" hangingPunct="1">
              <a:lnSpc>
                <a:spcPct val="80000"/>
              </a:lnSpc>
            </a:pPr>
            <a:r>
              <a:rPr lang="en-US" altLang="en-US" sz="2200" smtClean="0">
                <a:solidFill>
                  <a:srgbClr val="ACA73B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UL stands for Control Limit </a:t>
            </a:r>
            <a:r>
              <a:rPr lang="en-US" altLang="en-US" sz="2200" smtClean="0">
                <a:solidFill>
                  <a:schemeClr val="tx2"/>
                </a:solidFill>
                <a:latin typeface="Calibri" panose="020F0502020204030204" pitchFamily="34" charset="0"/>
                <a:ea typeface="ＭＳ Ｐゴシック" panose="020B0600070205080204" pitchFamily="34" charset="-128"/>
              </a:rPr>
              <a:t>(Voice of Process)</a:t>
            </a:r>
          </a:p>
          <a:p>
            <a:pPr marL="742950" lvl="1" eaLnBrk="1" hangingPunct="1">
              <a:lnSpc>
                <a:spcPct val="70000"/>
              </a:lnSpc>
            </a:pPr>
            <a:endParaRPr lang="en-US" altLang="en-US" sz="1000" smtClean="0">
              <a:ea typeface="ＭＳ Ｐゴシック" panose="020B0600070205080204" pitchFamily="34" charset="-128"/>
            </a:endParaRPr>
          </a:p>
          <a:p>
            <a:pPr marL="342900" indent="-342900" eaLnBrk="1" hangingPunct="1"/>
            <a:r>
              <a:rPr lang="en-US" altLang="en-US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Is the manufacturing process capable of consistently producing footballs within the specification limits? </a:t>
            </a:r>
          </a:p>
        </p:txBody>
      </p:sp>
      <p:sp>
        <p:nvSpPr>
          <p:cNvPr id="52227" name="Rectangle 3"/>
          <p:cNvSpPr>
            <a:spLocks noChangeArrowheads="1"/>
          </p:cNvSpPr>
          <p:nvPr/>
        </p:nvSpPr>
        <p:spPr bwMode="auto">
          <a:xfrm>
            <a:off x="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sp>
        <p:nvSpPr>
          <p:cNvPr id="52228" name="Text Box 4"/>
          <p:cNvSpPr txBox="1">
            <a:spLocks noChangeArrowheads="1"/>
          </p:cNvSpPr>
          <p:nvPr/>
        </p:nvSpPr>
        <p:spPr bwMode="auto">
          <a:xfrm>
            <a:off x="323850" y="5181600"/>
            <a:ext cx="8640763" cy="141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800"/>
              <a:t>	C</a:t>
            </a:r>
            <a:r>
              <a:rPr lang="en-US" altLang="en-US" sz="2800" baseline="-25000"/>
              <a:t>P </a:t>
            </a:r>
            <a:r>
              <a:rPr lang="en-US" altLang="en-US" sz="2800"/>
              <a:t>=</a:t>
            </a:r>
            <a:r>
              <a:rPr lang="en-GB" altLang="en-US" sz="2800"/>
              <a:t>(70 – 68)/(6 x (7/3.078) = 0.15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00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latin typeface="Calibri" panose="020F0502020204030204" pitchFamily="34" charset="0"/>
              </a:rPr>
              <a:t>Process is </a:t>
            </a:r>
            <a:r>
              <a:rPr lang="en-GB" altLang="en-US">
                <a:solidFill>
                  <a:srgbClr val="FF0000"/>
                </a:solidFill>
                <a:latin typeface="Calibri" panose="020F0502020204030204" pitchFamily="34" charset="0"/>
              </a:rPr>
              <a:t>NOT Capable </a:t>
            </a:r>
            <a:r>
              <a:rPr lang="en-GB" altLang="en-US">
                <a:latin typeface="Calibri" panose="020F0502020204030204" pitchFamily="34" charset="0"/>
              </a:rPr>
              <a:t>– even though it is in control!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latin typeface="Calibri" panose="020F0502020204030204" pitchFamily="34" charset="0"/>
              </a:rPr>
              <a:t>The </a:t>
            </a:r>
            <a:r>
              <a:rPr lang="en-GB" altLang="en-US">
                <a:solidFill>
                  <a:schemeClr val="tx2"/>
                </a:solidFill>
                <a:latin typeface="Calibri" panose="020F0502020204030204" pitchFamily="34" charset="0"/>
              </a:rPr>
              <a:t>Voice of the Process </a:t>
            </a:r>
            <a:r>
              <a:rPr lang="en-GB" altLang="en-US">
                <a:latin typeface="Calibri" panose="020F0502020204030204" pitchFamily="34" charset="0"/>
              </a:rPr>
              <a:t>is nowhere near the </a:t>
            </a:r>
            <a:r>
              <a:rPr lang="en-GB" altLang="en-US">
                <a:solidFill>
                  <a:schemeClr val="tx2"/>
                </a:solidFill>
                <a:latin typeface="Calibri" panose="020F0502020204030204" pitchFamily="34" charset="0"/>
              </a:rPr>
              <a:t>Voice of the Customer</a:t>
            </a:r>
          </a:p>
        </p:txBody>
      </p:sp>
      <p:sp>
        <p:nvSpPr>
          <p:cNvPr id="52229" name="Rectangle 5"/>
          <p:cNvSpPr>
            <a:spLocks noChangeArrowheads="1"/>
          </p:cNvSpPr>
          <p:nvPr/>
        </p:nvSpPr>
        <p:spPr bwMode="auto">
          <a:xfrm>
            <a:off x="760413" y="404813"/>
            <a:ext cx="7772400" cy="80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4000">
                <a:solidFill>
                  <a:srgbClr val="D2533C"/>
                </a:solidFill>
                <a:latin typeface="Calibri" panose="020F0502020204030204" pitchFamily="34" charset="0"/>
              </a:rPr>
              <a:t>Football Example</a:t>
            </a:r>
          </a:p>
        </p:txBody>
      </p:sp>
      <p:sp>
        <p:nvSpPr>
          <p:cNvPr id="52230" name="Rectangle 6"/>
          <p:cNvSpPr>
            <a:spLocks noChangeArrowheads="1"/>
          </p:cNvSpPr>
          <p:nvPr/>
        </p:nvSpPr>
        <p:spPr bwMode="auto">
          <a:xfrm>
            <a:off x="3059113" y="4221163"/>
            <a:ext cx="2736850" cy="8636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latin typeface="Constantia" panose="02030602050306030303" pitchFamily="18" charset="0"/>
            </a:endParaRPr>
          </a:p>
        </p:txBody>
      </p:sp>
      <p:graphicFrame>
        <p:nvGraphicFramePr>
          <p:cNvPr id="52231" name="Object 7"/>
          <p:cNvGraphicFramePr>
            <a:graphicFrameLocks noChangeAspect="1"/>
          </p:cNvGraphicFramePr>
          <p:nvPr/>
        </p:nvGraphicFramePr>
        <p:xfrm>
          <a:off x="3201988" y="4216400"/>
          <a:ext cx="2276475" cy="850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4" name="Equation" r:id="rId4" imgW="1054100" imgH="393700" progId="Equation.3">
                  <p:embed/>
                </p:oleObj>
              </mc:Choice>
              <mc:Fallback>
                <p:oleObj name="Equation" r:id="rId4" imgW="1054100" imgH="393700" progId="Equation.3">
                  <p:embed/>
                  <p:pic>
                    <p:nvPicPr>
                      <p:cNvPr id="52231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1988" y="4216400"/>
                        <a:ext cx="2276475" cy="850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232" name="Rectangle 2"/>
          <p:cNvSpPr>
            <a:spLocks noChangeArrowheads="1"/>
          </p:cNvSpPr>
          <p:nvPr/>
        </p:nvSpPr>
        <p:spPr bwMode="auto">
          <a:xfrm>
            <a:off x="6443663" y="4365625"/>
            <a:ext cx="2449512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 typeface="Symbol" panose="05050102010706020507" pitchFamily="18" charset="2"/>
              <a:buChar char="s"/>
            </a:pPr>
            <a:r>
              <a:rPr lang="en-GB" altLang="en-US">
                <a:solidFill>
                  <a:schemeClr val="tx2"/>
                </a:solidFill>
                <a:latin typeface="Calibri" panose="020F0502020204030204" pitchFamily="34" charset="0"/>
              </a:rPr>
              <a:t> = R-bar / D</a:t>
            </a:r>
            <a:r>
              <a:rPr lang="en-GB" altLang="en-US" baseline="-25000">
                <a:solidFill>
                  <a:schemeClr val="tx2"/>
                </a:solidFill>
                <a:latin typeface="Calibri" panose="020F0502020204030204" pitchFamily="34" charset="0"/>
              </a:rPr>
              <a:t>2</a:t>
            </a:r>
            <a:r>
              <a:rPr lang="en-GB" altLang="en-US">
                <a:solidFill>
                  <a:schemeClr val="tx2"/>
                </a:solidFill>
                <a:latin typeface="Calibri" panose="020F0502020204030204" pitchFamily="34" charset="0"/>
              </a:rPr>
              <a:t> </a:t>
            </a:r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8820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3"/>
          <p:cNvSpPr>
            <a:spLocks noChangeArrowheads="1"/>
          </p:cNvSpPr>
          <p:nvPr/>
        </p:nvSpPr>
        <p:spPr bwMode="auto">
          <a:xfrm>
            <a:off x="1855788" y="620713"/>
            <a:ext cx="2282825" cy="86201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b="1" i="1">
                <a:latin typeface="Calibri" panose="020F0502020204030204" pitchFamily="34" charset="0"/>
              </a:rPr>
              <a:t>Capability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b="1" i="1">
                <a:latin typeface="Calibri" panose="020F0502020204030204" pitchFamily="34" charset="0"/>
              </a:rPr>
              <a:t>Analysis</a:t>
            </a:r>
          </a:p>
        </p:txBody>
      </p:sp>
      <p:sp>
        <p:nvSpPr>
          <p:cNvPr id="54275" name="Rectangle 4"/>
          <p:cNvSpPr>
            <a:spLocks noChangeArrowheads="1"/>
          </p:cNvSpPr>
          <p:nvPr/>
        </p:nvSpPr>
        <p:spPr bwMode="auto">
          <a:xfrm>
            <a:off x="4903788" y="628650"/>
            <a:ext cx="2395537" cy="82073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b="1" i="1">
                <a:latin typeface="Calibri" panose="020F0502020204030204" pitchFamily="34" charset="0"/>
              </a:rPr>
              <a:t>Conformance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b="1" i="1">
                <a:latin typeface="Calibri" panose="020F0502020204030204" pitchFamily="34" charset="0"/>
              </a:rPr>
              <a:t>Analysis</a:t>
            </a:r>
          </a:p>
        </p:txBody>
      </p:sp>
      <p:sp>
        <p:nvSpPr>
          <p:cNvPr id="54276" name="Line 5"/>
          <p:cNvSpPr>
            <a:spLocks noChangeShapeType="1"/>
          </p:cNvSpPr>
          <p:nvPr/>
        </p:nvSpPr>
        <p:spPr bwMode="auto">
          <a:xfrm>
            <a:off x="4141788" y="1035050"/>
            <a:ext cx="762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4277" name="Rectangle 6"/>
          <p:cNvSpPr>
            <a:spLocks noChangeArrowheads="1"/>
          </p:cNvSpPr>
          <p:nvPr/>
        </p:nvSpPr>
        <p:spPr bwMode="auto">
          <a:xfrm>
            <a:off x="4984750" y="1947863"/>
            <a:ext cx="2395538" cy="8794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b="1" i="1">
                <a:latin typeface="Calibri" panose="020F0502020204030204" pitchFamily="34" charset="0"/>
              </a:rPr>
              <a:t>Investigate for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b="1" i="1">
                <a:latin typeface="Calibri" panose="020F0502020204030204" pitchFamily="34" charset="0"/>
              </a:rPr>
              <a:t>Assignable Cause</a:t>
            </a:r>
          </a:p>
        </p:txBody>
      </p:sp>
      <p:sp>
        <p:nvSpPr>
          <p:cNvPr id="54278" name="Rectangle 7"/>
          <p:cNvSpPr>
            <a:spLocks noChangeArrowheads="1"/>
          </p:cNvSpPr>
          <p:nvPr/>
        </p:nvSpPr>
        <p:spPr bwMode="auto">
          <a:xfrm>
            <a:off x="1733550" y="1947863"/>
            <a:ext cx="2424113" cy="8826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b="1" i="1">
                <a:latin typeface="Calibri" panose="020F0502020204030204" pitchFamily="34" charset="0"/>
              </a:rPr>
              <a:t>Eliminate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b="1" i="1">
                <a:latin typeface="Calibri" panose="020F0502020204030204" pitchFamily="34" charset="0"/>
              </a:rPr>
              <a:t>Assignable Cause</a:t>
            </a:r>
          </a:p>
        </p:txBody>
      </p:sp>
      <p:sp>
        <p:nvSpPr>
          <p:cNvPr id="54279" name="Line 8"/>
          <p:cNvSpPr>
            <a:spLocks noChangeShapeType="1"/>
          </p:cNvSpPr>
          <p:nvPr/>
        </p:nvSpPr>
        <p:spPr bwMode="auto">
          <a:xfrm>
            <a:off x="6237288" y="1449388"/>
            <a:ext cx="0" cy="4984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4280" name="Line 9"/>
          <p:cNvSpPr>
            <a:spLocks noChangeShapeType="1"/>
          </p:cNvSpPr>
          <p:nvPr/>
        </p:nvSpPr>
        <p:spPr bwMode="auto">
          <a:xfrm flipH="1">
            <a:off x="4141788" y="2444750"/>
            <a:ext cx="827087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4281" name="Line 10"/>
          <p:cNvSpPr>
            <a:spLocks noChangeShapeType="1"/>
          </p:cNvSpPr>
          <p:nvPr/>
        </p:nvSpPr>
        <p:spPr bwMode="auto">
          <a:xfrm flipV="1">
            <a:off x="2903538" y="1449388"/>
            <a:ext cx="1587" cy="5016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4282" name="Rectangle 11"/>
          <p:cNvSpPr>
            <a:spLocks noChangeArrowheads="1"/>
          </p:cNvSpPr>
          <p:nvPr/>
        </p:nvSpPr>
        <p:spPr bwMode="auto">
          <a:xfrm>
            <a:off x="738188" y="3068638"/>
            <a:ext cx="7505700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tabLst>
                <a:tab pos="6826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tabLst>
                <a:tab pos="68262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tabLst>
                <a:tab pos="6826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tabLst>
                <a:tab pos="682625" algn="l"/>
              </a:tabLs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>
                <a:tab pos="682625" algn="l"/>
              </a:tabLst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>
                <a:tab pos="682625" algn="l"/>
              </a:tabLst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>
                <a:tab pos="682625" algn="l"/>
              </a:tabLst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>
                <a:tab pos="682625" algn="l"/>
              </a:tabLst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tabLst>
                <a:tab pos="682625" algn="l"/>
              </a:tabLst>
              <a:defRPr sz="1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1">
                <a:solidFill>
                  <a:schemeClr val="tx2"/>
                </a:solidFill>
                <a:latin typeface="Calibri" panose="020F0502020204030204" pitchFamily="34" charset="0"/>
                <a:sym typeface="Symbol" panose="05050102010706020507" pitchFamily="18" charset="2"/>
              </a:rPr>
              <a:t>Capability analysis </a:t>
            </a:r>
            <a:endParaRPr lang="fr-FR" altLang="en-US" sz="2000" b="1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>
                <a:latin typeface="Calibri" panose="020F0502020204030204" pitchFamily="34" charset="0"/>
              </a:rPr>
              <a:t> </a:t>
            </a:r>
            <a:r>
              <a:rPr lang="en-GB" altLang="en-US" sz="1800">
                <a:latin typeface="Calibri" panose="020F0502020204030204" pitchFamily="34" charset="0"/>
              </a:rPr>
              <a:t>What is the currently "inherent" capability of process when it is "in control"?</a:t>
            </a:r>
            <a:br>
              <a:rPr lang="en-GB" altLang="en-US" sz="1800">
                <a:latin typeface="Calibri" panose="020F0502020204030204" pitchFamily="34" charset="0"/>
              </a:rPr>
            </a:br>
            <a:endParaRPr lang="en-US" altLang="en-US" sz="1800">
              <a:latin typeface="Calibri" panose="020F050202020403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1">
                <a:solidFill>
                  <a:srgbClr val="D2533C"/>
                </a:solidFill>
                <a:latin typeface="Calibri" panose="020F0502020204030204" pitchFamily="34" charset="0"/>
                <a:sym typeface="Symbol" panose="05050102010706020507" pitchFamily="18" charset="2"/>
              </a:rPr>
              <a:t>Conformance analysis</a:t>
            </a:r>
            <a:endParaRPr lang="fr-FR" altLang="en-US" sz="2000" b="1">
              <a:solidFill>
                <a:srgbClr val="D2533C"/>
              </a:solidFill>
              <a:latin typeface="Calibri" panose="020F0502020204030204" pitchFamily="34" charset="0"/>
              <a:sym typeface="Symbol" panose="05050102010706020507" pitchFamily="18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>
                <a:latin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altLang="en-US" sz="1800">
                <a:latin typeface="Calibri" panose="020F0502020204030204" pitchFamily="34" charset="0"/>
                <a:sym typeface="Symbol" panose="05050102010706020507" pitchFamily="18" charset="2"/>
              </a:rPr>
              <a:t>SPC </a:t>
            </a:r>
            <a:r>
              <a:rPr lang="en-US" altLang="en-US" sz="1800">
                <a:latin typeface="Calibri" panose="020F0502020204030204" pitchFamily="34" charset="0"/>
                <a:sym typeface="Symbol" panose="05050102010706020507" pitchFamily="18" charset="2"/>
              </a:rPr>
              <a:t>charts </a:t>
            </a:r>
            <a:r>
              <a:rPr lang="en-GB" altLang="en-US" sz="1800">
                <a:latin typeface="Calibri" panose="020F0502020204030204" pitchFamily="34" charset="0"/>
                <a:sym typeface="Symbol" panose="05050102010706020507" pitchFamily="18" charset="2"/>
              </a:rPr>
              <a:t>identify when</a:t>
            </a:r>
            <a:r>
              <a:rPr lang="en-US" altLang="en-US" sz="1800">
                <a:latin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altLang="en-US" sz="1800">
                <a:latin typeface="Calibri" panose="020F0502020204030204" pitchFamily="34" charset="0"/>
                <a:sym typeface="Symbol" panose="05050102010706020507" pitchFamily="18" charset="2"/>
              </a:rPr>
              <a:t>control has </a:t>
            </a:r>
            <a:r>
              <a:rPr lang="en-US" altLang="en-US" sz="1800">
                <a:latin typeface="Calibri" panose="020F0502020204030204" pitchFamily="34" charset="0"/>
                <a:sym typeface="Symbol" panose="05050102010706020507" pitchFamily="18" charset="2"/>
              </a:rPr>
              <a:t>likely </a:t>
            </a:r>
            <a:r>
              <a:rPr lang="en-GB" altLang="en-US" sz="1800">
                <a:latin typeface="Calibri" panose="020F0502020204030204" pitchFamily="34" charset="0"/>
                <a:sym typeface="Symbol" panose="05050102010706020507" pitchFamily="18" charset="2"/>
              </a:rPr>
              <a:t>been lost &amp; assignable cause </a:t>
            </a:r>
            <a:br>
              <a:rPr lang="en-GB" altLang="en-US" sz="1800">
                <a:latin typeface="Calibri" panose="020F0502020204030204" pitchFamily="34" charset="0"/>
                <a:sym typeface="Symbol" panose="05050102010706020507" pitchFamily="18" charset="2"/>
              </a:rPr>
            </a:br>
            <a:r>
              <a:rPr lang="en-GB" altLang="en-US" sz="1800">
                <a:latin typeface="Calibri" panose="020F0502020204030204" pitchFamily="34" charset="0"/>
                <a:sym typeface="Symbol" panose="05050102010706020507" pitchFamily="18" charset="2"/>
              </a:rPr>
              <a:t>   variation has occurred</a:t>
            </a:r>
            <a:endParaRPr lang="fr-FR" altLang="en-US" sz="1800">
              <a:latin typeface="Calibri" panose="020F0502020204030204" pitchFamily="34" charset="0"/>
              <a:sym typeface="Symbol" panose="05050102010706020507" pitchFamily="18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sym typeface="Symbol" panose="05050102010706020507" pitchFamily="18" charset="2"/>
              </a:rPr>
              <a:t/>
            </a:r>
            <a:br>
              <a:rPr lang="en-GB" altLang="en-US" sz="1800">
                <a:latin typeface="Calibri" panose="020F0502020204030204" pitchFamily="34" charset="0"/>
                <a:sym typeface="Symbol" panose="05050102010706020507" pitchFamily="18" charset="2"/>
              </a:rPr>
            </a:br>
            <a:r>
              <a:rPr lang="en-GB" altLang="en-US" sz="2000" b="1">
                <a:solidFill>
                  <a:srgbClr val="D2533C"/>
                </a:solidFill>
                <a:latin typeface="Calibri" panose="020F0502020204030204" pitchFamily="34" charset="0"/>
                <a:sym typeface="Symbol" panose="05050102010706020507" pitchFamily="18" charset="2"/>
              </a:rPr>
              <a:t>Investigate for assignable cause</a:t>
            </a:r>
            <a:endParaRPr lang="fr-FR" altLang="en-US" sz="2000" b="1">
              <a:solidFill>
                <a:srgbClr val="D2533C"/>
              </a:solidFill>
              <a:latin typeface="Calibri" panose="020F0502020204030204" pitchFamily="34" charset="0"/>
              <a:sym typeface="Symbol" panose="05050102010706020507" pitchFamily="18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>
                <a:latin typeface="Calibri" panose="020F0502020204030204" pitchFamily="34" charset="0"/>
                <a:sym typeface="Symbol" panose="05050102010706020507" pitchFamily="18" charset="2"/>
              </a:rPr>
              <a:t> Find </a:t>
            </a:r>
            <a:r>
              <a:rPr lang="ja-JP" altLang="en-US" sz="1800">
                <a:latin typeface="Calibri" panose="020F0502020204030204" pitchFamily="34" charset="0"/>
                <a:sym typeface="Symbol" panose="05050102010706020507" pitchFamily="18" charset="2"/>
              </a:rPr>
              <a:t>“</a:t>
            </a:r>
            <a:r>
              <a:rPr lang="en-US" altLang="ja-JP" sz="1800">
                <a:latin typeface="Calibri" panose="020F0502020204030204" pitchFamily="34" charset="0"/>
                <a:sym typeface="Symbol" panose="05050102010706020507" pitchFamily="18" charset="2"/>
              </a:rPr>
              <a:t>Root Cause(s)</a:t>
            </a:r>
            <a:r>
              <a:rPr lang="ja-JP" altLang="en-US" sz="1800">
                <a:latin typeface="Calibri" panose="020F0502020204030204" pitchFamily="34" charset="0"/>
                <a:sym typeface="Symbol" panose="05050102010706020507" pitchFamily="18" charset="2"/>
              </a:rPr>
              <a:t>”</a:t>
            </a:r>
            <a:r>
              <a:rPr lang="en-US" altLang="ja-JP" sz="1800">
                <a:latin typeface="Calibri" panose="020F0502020204030204" pitchFamily="34" charset="0"/>
                <a:sym typeface="Symbol" panose="05050102010706020507" pitchFamily="18" charset="2"/>
              </a:rPr>
              <a:t> of Potential Loss of Statistical Control</a:t>
            </a:r>
            <a:endParaRPr lang="fr-FR" altLang="ja-JP" sz="1800">
              <a:latin typeface="Calibri" panose="020F0502020204030204" pitchFamily="34" charset="0"/>
              <a:sym typeface="Symbol" panose="05050102010706020507" pitchFamily="18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sym typeface="Symbol" panose="05050102010706020507" pitchFamily="18" charset="2"/>
              </a:rPr>
              <a:t/>
            </a:r>
            <a:br>
              <a:rPr lang="en-GB" altLang="en-US" sz="1800">
                <a:latin typeface="Calibri" panose="020F0502020204030204" pitchFamily="34" charset="0"/>
                <a:sym typeface="Symbol" panose="05050102010706020507" pitchFamily="18" charset="2"/>
              </a:rPr>
            </a:br>
            <a:r>
              <a:rPr lang="en-GB" altLang="en-US" sz="2000" b="1">
                <a:solidFill>
                  <a:srgbClr val="D2533C"/>
                </a:solidFill>
                <a:latin typeface="Calibri" panose="020F0502020204030204" pitchFamily="34" charset="0"/>
                <a:sym typeface="Symbol" panose="05050102010706020507" pitchFamily="18" charset="2"/>
              </a:rPr>
              <a:t>Eliminate assignable cause</a:t>
            </a:r>
            <a:endParaRPr lang="fr-FR" altLang="en-US" sz="2000" b="1">
              <a:solidFill>
                <a:srgbClr val="D2533C"/>
              </a:solidFill>
              <a:latin typeface="Calibri" panose="020F0502020204030204" pitchFamily="34" charset="0"/>
              <a:sym typeface="Symbol" panose="05050102010706020507" pitchFamily="18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>
                <a:latin typeface="Calibri" panose="020F0502020204030204" pitchFamily="34" charset="0"/>
                <a:sym typeface="Symbol" panose="05050102010706020507" pitchFamily="18" charset="2"/>
              </a:rPr>
              <a:t> Need Corrective Action To Move Forward</a:t>
            </a:r>
          </a:p>
        </p:txBody>
      </p:sp>
    </p:spTree>
    <p:extLst>
      <p:ext uri="{BB962C8B-B14F-4D97-AF65-F5344CB8AC3E}">
        <p14:creationId xmlns:p14="http://schemas.microsoft.com/office/powerpoint/2010/main" val="8715387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7793037" cy="877887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dirty="0" smtClean="0">
                <a:latin typeface="Calibri" pitchFamily="34" charset="0"/>
                <a:ea typeface="ＭＳ Ｐゴシック" pitchFamily="34" charset="-128"/>
              </a:rPr>
              <a:t>Recommended Reading</a:t>
            </a:r>
            <a:endParaRPr lang="en-US" sz="4800" dirty="0" smtClean="0">
              <a:latin typeface="Calibri" pitchFamily="34" charset="0"/>
              <a:ea typeface="ＭＳ Ｐゴシック" pitchFamily="34" charset="-128"/>
            </a:endParaRP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2349500"/>
            <a:ext cx="7772400" cy="3886200"/>
          </a:xfrm>
        </p:spPr>
        <p:txBody>
          <a:bodyPr/>
          <a:lstStyle/>
          <a:p>
            <a:pPr eaLnBrk="1" hangingPunct="1"/>
            <a:r>
              <a:rPr lang="en-US" altLang="en-US" sz="2800" dirty="0" smtClean="0">
                <a:latin typeface="Calibri" panose="020F0502020204030204" pitchFamily="34" charset="0"/>
                <a:ea typeface="ＭＳ Ｐゴシック" panose="020B0600070205080204" pitchFamily="34" charset="-128"/>
                <a:hlinkClick r:id="rId2"/>
              </a:rPr>
              <a:t>Slack et al (2013) Operations Management </a:t>
            </a:r>
            <a:endParaRPr lang="en-US" altLang="en-US" sz="2800" dirty="0" smtClean="0">
              <a:latin typeface="Calibri" panose="020F0502020204030204" pitchFamily="34" charset="0"/>
              <a:ea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 sz="2400" dirty="0" smtClean="0">
                <a:latin typeface="Calibri" panose="020F0502020204030204" pitchFamily="34" charset="0"/>
                <a:ea typeface="ＭＳ Ｐゴシック" panose="020B0600070205080204" pitchFamily="34" charset="-128"/>
                <a:hlinkClick r:id="rId3"/>
              </a:rPr>
              <a:t>Chapter </a:t>
            </a:r>
            <a:r>
              <a:rPr lang="en-US" altLang="en-US" sz="2400" dirty="0" smtClean="0">
                <a:latin typeface="Calibri" panose="020F0502020204030204" pitchFamily="34" charset="0"/>
                <a:ea typeface="ＭＳ Ｐゴシック" panose="020B0600070205080204" pitchFamily="34" charset="-128"/>
                <a:hlinkClick r:id="rId3"/>
              </a:rPr>
              <a:t>17</a:t>
            </a:r>
            <a:r>
              <a:rPr lang="en-US" altLang="en-US" sz="2400" dirty="0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 </a:t>
            </a:r>
            <a:endParaRPr lang="en-US" altLang="en-US" sz="2400" dirty="0" smtClean="0">
              <a:latin typeface="Calibri" panose="020F050202020403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 smtClean="0">
                <a:latin typeface="Calibri" panose="020F0502020204030204" pitchFamily="34" charset="0"/>
                <a:ea typeface="ＭＳ Ｐゴシック" panose="020B0600070205080204" pitchFamily="34" charset="-128"/>
                <a:hlinkClick r:id="rId4"/>
              </a:rPr>
              <a:t>www.juran.com</a:t>
            </a:r>
            <a:endParaRPr lang="en-US" altLang="en-US" dirty="0" smtClean="0">
              <a:latin typeface="Calibri" panose="020F050202020403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 smtClean="0">
                <a:latin typeface="Calibri" panose="020F0502020204030204" pitchFamily="34" charset="0"/>
                <a:ea typeface="ＭＳ Ｐゴシック" panose="020B0600070205080204" pitchFamily="34" charset="-128"/>
                <a:hlinkClick r:id="rId5"/>
              </a:rPr>
              <a:t>www.quality-foundation.co.uk</a:t>
            </a:r>
            <a:endParaRPr lang="en-US" altLang="en-US" dirty="0" smtClean="0">
              <a:latin typeface="Calibri" panose="020F050202020403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 smtClean="0">
                <a:latin typeface="Calibri" panose="020F0502020204030204" pitchFamily="34" charset="0"/>
                <a:ea typeface="ＭＳ Ｐゴシック" panose="020B0600070205080204" pitchFamily="34" charset="-128"/>
                <a:hlinkClick r:id="rId6"/>
              </a:rPr>
              <a:t>www.isixsigma.com/tt</a:t>
            </a:r>
            <a:r>
              <a:rPr lang="en-US" altLang="en-US" dirty="0" smtClean="0">
                <a:latin typeface="Calibri" panose="020F0502020204030204" pitchFamily="34" charset="0"/>
                <a:ea typeface="ＭＳ Ｐゴシック" panose="020B0600070205080204" pitchFamily="34" charset="-128"/>
              </a:rPr>
              <a:t>  </a:t>
            </a:r>
          </a:p>
          <a:p>
            <a:pPr eaLnBrk="1" hangingPunct="1"/>
            <a:endParaRPr lang="en-US" altLang="en-US" dirty="0" smtClean="0">
              <a:latin typeface="Calibri" panose="020F050202020403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 smtClean="0">
              <a:latin typeface="Arial Narrow" panose="020B060602020203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sz="3600" dirty="0" smtClean="0">
              <a:latin typeface="Arial Narrow" panose="020B060602020203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741330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Overr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jpeg"/></Relationships>
</file>

<file path=ppt/theme/_rels/themeOverr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  <a:fontScheme name="Flow">
    <a:majorFont>
      <a:latin typeface="Calibri"/>
      <a:ea typeface=""/>
      <a:cs typeface=""/>
      <a:font script="Jpan" typeface="ＭＳ Ｐゴシック"/>
      <a:font script="Hang" typeface="HY중고딕"/>
      <a:font script="Hans" typeface="隶书"/>
      <a:font script="Hant" typeface="微軟正黑體"/>
      <a:font script="Arab" typeface="Traditional Arabic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ajorFont>
    <a:minorFont>
      <a:latin typeface="Constantia"/>
      <a:ea typeface=""/>
      <a:cs typeface=""/>
      <a:font script="Jpan" typeface="HGP明朝E"/>
      <a:font script="Hang" typeface="HY신명조"/>
      <a:font script="Hans" typeface="宋体"/>
      <a:font script="Hant" typeface="新細明體"/>
      <a:font script="Arab" typeface="Majalla UI"/>
      <a:font script="Hebr" typeface="David"/>
      <a:font script="Thai" typeface="Browalli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inorFont>
  </a:fontScheme>
  <a:fmtScheme name="Flow">
    <a:fillStyleLst>
      <a:solidFill>
        <a:schemeClr val="phClr"/>
      </a:solidFill>
      <a:gradFill rotWithShape="1">
        <a:gsLst>
          <a:gs pos="0">
            <a:schemeClr val="phClr">
              <a:tint val="70000"/>
              <a:satMod val="130000"/>
            </a:schemeClr>
          </a:gs>
          <a:gs pos="43000">
            <a:schemeClr val="phClr">
              <a:tint val="44000"/>
              <a:satMod val="165000"/>
            </a:schemeClr>
          </a:gs>
          <a:gs pos="93000">
            <a:schemeClr val="phClr">
              <a:tint val="15000"/>
              <a:satMod val="165000"/>
            </a:schemeClr>
          </a:gs>
          <a:gs pos="100000">
            <a:schemeClr val="phClr">
              <a:tint val="5000"/>
              <a:satMod val="250000"/>
            </a:schemeClr>
          </a:gs>
        </a:gsLst>
        <a:path path="circle">
          <a:fillToRect l="50000" t="130000" r="50000" b="-30000"/>
        </a:path>
      </a:gradFill>
      <a:gradFill rotWithShape="1">
        <a:gsLst>
          <a:gs pos="0">
            <a:schemeClr val="phClr">
              <a:tint val="98000"/>
              <a:shade val="25000"/>
              <a:satMod val="250000"/>
            </a:schemeClr>
          </a:gs>
          <a:gs pos="68000">
            <a:schemeClr val="phClr">
              <a:tint val="86000"/>
              <a:satMod val="115000"/>
            </a:schemeClr>
          </a:gs>
          <a:gs pos="100000">
            <a:schemeClr val="phClr">
              <a:tint val="50000"/>
              <a:satMod val="150000"/>
            </a:schemeClr>
          </a:gs>
        </a:gsLst>
        <a:path path="circle">
          <a:fillToRect l="50000" t="130000" r="50000" b="-30000"/>
        </a:path>
      </a:gradFill>
    </a:fillStyleLst>
    <a:lnStyleLst>
      <a:ln w="9525" cap="flat" cmpd="sng" algn="ctr">
        <a:solidFill>
          <a:schemeClr val="phClr">
            <a:shade val="50000"/>
            <a:satMod val="103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57150" dist="38100" dir="5400000" algn="ctr" rotWithShape="0">
            <a:schemeClr val="phClr">
              <a:shade val="9000"/>
              <a:satMod val="105000"/>
              <a:alpha val="48000"/>
            </a:schemeClr>
          </a:outerShdw>
        </a:effectLst>
      </a:effectStyle>
      <a:effectStyle>
        <a:effectLst>
          <a:outerShdw blurRad="57150" dist="38100" dir="5400000" algn="ctr" rotWithShape="0">
            <a:schemeClr val="phClr">
              <a:shade val="9000"/>
              <a:satMod val="105000"/>
              <a:alpha val="48000"/>
            </a:schemeClr>
          </a:outerShdw>
        </a:effectLst>
      </a:effectStyle>
      <a:effectStyle>
        <a:effectLst>
          <a:outerShdw blurRad="57150" dist="38100" dir="5400000" algn="ctr" rotWithShape="0">
            <a:schemeClr val="phClr"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80000"/>
              <a:satMod val="400000"/>
            </a:schemeClr>
          </a:gs>
          <a:gs pos="25000">
            <a:schemeClr val="phClr">
              <a:tint val="83000"/>
              <a:satMod val="320000"/>
            </a:schemeClr>
          </a:gs>
          <a:gs pos="100000">
            <a:schemeClr val="phClr">
              <a:shade val="15000"/>
              <a:satMod val="320000"/>
            </a:schemeClr>
          </a:gs>
        </a:gsLst>
        <a:path path="circle">
          <a:fillToRect l="10000" t="110000" r="10000" b="100000"/>
        </a:path>
      </a:gradFill>
      <a:blipFill>
        <a:blip xmlns:r="http://schemas.openxmlformats.org/officeDocument/2006/relationships" r:embed="rId1">
          <a:duotone>
            <a:schemeClr val="phClr">
              <a:shade val="90000"/>
              <a:satMod val="150000"/>
            </a:schemeClr>
            <a:schemeClr val="phClr">
              <a:tint val="88000"/>
              <a:satMod val="150000"/>
            </a:schemeClr>
          </a:duotone>
        </a:blip>
        <a:tile tx="0" ty="0" sx="65000" sy="65000" flip="none" algn="tl"/>
      </a:blipFill>
    </a:bgFillStyleLst>
  </a:fmt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  <a:fontScheme name="Flow">
    <a:majorFont>
      <a:latin typeface="Calibri"/>
      <a:ea typeface=""/>
      <a:cs typeface=""/>
      <a:font script="Jpan" typeface="ＭＳ Ｐゴシック"/>
      <a:font script="Hang" typeface="HY중고딕"/>
      <a:font script="Hans" typeface="隶书"/>
      <a:font script="Hant" typeface="微軟正黑體"/>
      <a:font script="Arab" typeface="Traditional Arabic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ajorFont>
    <a:minorFont>
      <a:latin typeface="Constantia"/>
      <a:ea typeface=""/>
      <a:cs typeface=""/>
      <a:font script="Jpan" typeface="HGP明朝E"/>
      <a:font script="Hang" typeface="HY신명조"/>
      <a:font script="Hans" typeface="宋体"/>
      <a:font script="Hant" typeface="新細明體"/>
      <a:font script="Arab" typeface="Majalla UI"/>
      <a:font script="Hebr" typeface="David"/>
      <a:font script="Thai" typeface="Browalli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inorFont>
  </a:fontScheme>
  <a:fmtScheme name="Flow">
    <a:fillStyleLst>
      <a:solidFill>
        <a:schemeClr val="phClr"/>
      </a:solidFill>
      <a:gradFill rotWithShape="1">
        <a:gsLst>
          <a:gs pos="0">
            <a:schemeClr val="phClr">
              <a:tint val="70000"/>
              <a:satMod val="130000"/>
            </a:schemeClr>
          </a:gs>
          <a:gs pos="43000">
            <a:schemeClr val="phClr">
              <a:tint val="44000"/>
              <a:satMod val="165000"/>
            </a:schemeClr>
          </a:gs>
          <a:gs pos="93000">
            <a:schemeClr val="phClr">
              <a:tint val="15000"/>
              <a:satMod val="165000"/>
            </a:schemeClr>
          </a:gs>
          <a:gs pos="100000">
            <a:schemeClr val="phClr">
              <a:tint val="5000"/>
              <a:satMod val="250000"/>
            </a:schemeClr>
          </a:gs>
        </a:gsLst>
        <a:path path="circle">
          <a:fillToRect l="50000" t="130000" r="50000" b="-30000"/>
        </a:path>
      </a:gradFill>
      <a:gradFill rotWithShape="1">
        <a:gsLst>
          <a:gs pos="0">
            <a:schemeClr val="phClr">
              <a:tint val="98000"/>
              <a:shade val="25000"/>
              <a:satMod val="250000"/>
            </a:schemeClr>
          </a:gs>
          <a:gs pos="68000">
            <a:schemeClr val="phClr">
              <a:tint val="86000"/>
              <a:satMod val="115000"/>
            </a:schemeClr>
          </a:gs>
          <a:gs pos="100000">
            <a:schemeClr val="phClr">
              <a:tint val="50000"/>
              <a:satMod val="150000"/>
            </a:schemeClr>
          </a:gs>
        </a:gsLst>
        <a:path path="circle">
          <a:fillToRect l="50000" t="130000" r="50000" b="-30000"/>
        </a:path>
      </a:gradFill>
    </a:fillStyleLst>
    <a:lnStyleLst>
      <a:ln w="9525" cap="flat" cmpd="sng" algn="ctr">
        <a:solidFill>
          <a:schemeClr val="phClr">
            <a:shade val="50000"/>
            <a:satMod val="103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57150" dist="38100" dir="5400000" algn="ctr" rotWithShape="0">
            <a:schemeClr val="phClr">
              <a:shade val="9000"/>
              <a:satMod val="105000"/>
              <a:alpha val="48000"/>
            </a:schemeClr>
          </a:outerShdw>
        </a:effectLst>
      </a:effectStyle>
      <a:effectStyle>
        <a:effectLst>
          <a:outerShdw blurRad="57150" dist="38100" dir="5400000" algn="ctr" rotWithShape="0">
            <a:schemeClr val="phClr">
              <a:shade val="9000"/>
              <a:satMod val="105000"/>
              <a:alpha val="48000"/>
            </a:schemeClr>
          </a:outerShdw>
        </a:effectLst>
      </a:effectStyle>
      <a:effectStyle>
        <a:effectLst>
          <a:outerShdw blurRad="57150" dist="38100" dir="5400000" algn="ctr" rotWithShape="0">
            <a:schemeClr val="phClr"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80000"/>
              <a:satMod val="400000"/>
            </a:schemeClr>
          </a:gs>
          <a:gs pos="25000">
            <a:schemeClr val="phClr">
              <a:tint val="83000"/>
              <a:satMod val="320000"/>
            </a:schemeClr>
          </a:gs>
          <a:gs pos="100000">
            <a:schemeClr val="phClr">
              <a:shade val="15000"/>
              <a:satMod val="320000"/>
            </a:schemeClr>
          </a:gs>
        </a:gsLst>
        <a:path path="circle">
          <a:fillToRect l="10000" t="110000" r="10000" b="100000"/>
        </a:path>
      </a:gradFill>
      <a:blipFill>
        <a:blip xmlns:r="http://schemas.openxmlformats.org/officeDocument/2006/relationships" r:embed="rId1">
          <a:duotone>
            <a:schemeClr val="phClr">
              <a:shade val="90000"/>
              <a:satMod val="150000"/>
            </a:schemeClr>
            <a:schemeClr val="phClr">
              <a:tint val="88000"/>
              <a:satMod val="150000"/>
            </a:schemeClr>
          </a:duotone>
        </a:blip>
        <a:tile tx="0" ty="0" sx="65000" sy="65000" flip="none" algn="tl"/>
      </a:blip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19317</TotalTime>
  <Words>2718</Words>
  <Application>Microsoft Office PowerPoint</Application>
  <PresentationFormat>On-screen Show (4:3)</PresentationFormat>
  <Paragraphs>531</Paragraphs>
  <Slides>48</Slides>
  <Notes>36</Notes>
  <HiddenSlides>0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48</vt:i4>
      </vt:variant>
    </vt:vector>
  </HeadingPairs>
  <TitlesOfParts>
    <vt:vector size="62" baseType="lpstr">
      <vt:lpstr>ＭＳ Ｐゴシック</vt:lpstr>
      <vt:lpstr>Antique Olv (W1)</vt:lpstr>
      <vt:lpstr>Arial</vt:lpstr>
      <vt:lpstr>Arial Narrow</vt:lpstr>
      <vt:lpstr>Britannic Bold</vt:lpstr>
      <vt:lpstr>Calibri</vt:lpstr>
      <vt:lpstr>Constantia</vt:lpstr>
      <vt:lpstr>Monotype Sorts</vt:lpstr>
      <vt:lpstr>Symbol</vt:lpstr>
      <vt:lpstr>Times New Roman</vt:lpstr>
      <vt:lpstr>Wingdings</vt:lpstr>
      <vt:lpstr>Office Theme</vt:lpstr>
      <vt:lpstr>Equation</vt:lpstr>
      <vt:lpstr>Microsoft Clip Gallery</vt:lpstr>
      <vt:lpstr>Managing Quality</vt:lpstr>
      <vt:lpstr>What Is Quality?</vt:lpstr>
      <vt:lpstr>What Is Quality?</vt:lpstr>
      <vt:lpstr>Quality Management</vt:lpstr>
      <vt:lpstr>How Is Quality Measured?</vt:lpstr>
      <vt:lpstr>Quality Analysis Tools</vt:lpstr>
      <vt:lpstr>Nonstatistical Tools (No Data)</vt:lpstr>
      <vt:lpstr>Nonstatistical Tools (with Data)</vt:lpstr>
      <vt:lpstr>Statistical Tools</vt:lpstr>
      <vt:lpstr>Statistical Tools</vt:lpstr>
      <vt:lpstr>Causes of Variation</vt:lpstr>
      <vt:lpstr>Types of SQC Charts</vt:lpstr>
      <vt:lpstr>Using SQC Charts</vt:lpstr>
      <vt:lpstr>Using SQC Charts</vt:lpstr>
      <vt:lpstr>p-Chart Example—Attribute Data</vt:lpstr>
      <vt:lpstr>c-Chart Example—Attribute Data</vt:lpstr>
      <vt:lpstr>Process Capability Index (Cpk)</vt:lpstr>
      <vt:lpstr>Process Capability Index (Cpk)</vt:lpstr>
      <vt:lpstr>Improving Quality</vt:lpstr>
      <vt:lpstr>Improving Quality</vt:lpstr>
      <vt:lpstr>Six Sigma as a Metric</vt:lpstr>
      <vt:lpstr>The Motorola 1.5 Shift</vt:lpstr>
      <vt:lpstr>Defect Levels inc. 1.5 shift</vt:lpstr>
      <vt:lpstr>PowerPoint Presentation</vt:lpstr>
      <vt:lpstr>The Key Equation</vt:lpstr>
      <vt:lpstr>Distinguish “Vital Few” from “Trivial Many” - the 6 Ms</vt:lpstr>
      <vt:lpstr>The Six Sigma Toolkit</vt:lpstr>
      <vt:lpstr>Sources of Variation</vt:lpstr>
      <vt:lpstr>Causes of Variation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Process Control for Variables:  X R Charts</vt:lpstr>
      <vt:lpstr>Calculations for working out Control Limits</vt:lpstr>
      <vt:lpstr>Football Example</vt:lpstr>
      <vt:lpstr>Football Example</vt:lpstr>
      <vt:lpstr>Football Example</vt:lpstr>
      <vt:lpstr>PowerPoint Presentation</vt:lpstr>
      <vt:lpstr>PowerPoint Presentation</vt:lpstr>
      <vt:lpstr>Process Capability</vt:lpstr>
      <vt:lpstr>PowerPoint Presentation</vt:lpstr>
      <vt:lpstr>PowerPoint Presentation</vt:lpstr>
      <vt:lpstr>PowerPoint Presentation</vt:lpstr>
      <vt:lpstr>PowerPoint Presentation</vt:lpstr>
      <vt:lpstr>Recommended Reading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Forecasting</dc:title>
  <dc:creator>Leslie Bobb</dc:creator>
  <cp:lastModifiedBy>Irina Neaga</cp:lastModifiedBy>
  <cp:revision>303</cp:revision>
  <dcterms:created xsi:type="dcterms:W3CDTF">2015-01-08T14:52:37Z</dcterms:created>
  <dcterms:modified xsi:type="dcterms:W3CDTF">2018-12-03T11:45:14Z</dcterms:modified>
</cp:coreProperties>
</file>