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5" r:id="rId5"/>
    <p:sldId id="266" r:id="rId6"/>
    <p:sldId id="259" r:id="rId7"/>
    <p:sldId id="260" r:id="rId8"/>
    <p:sldId id="261" r:id="rId9"/>
    <p:sldId id="262" r:id="rId10"/>
    <p:sldId id="263" r:id="rId11"/>
    <p:sldId id="264" r:id="rId12"/>
    <p:sldId id="267" r:id="rId13"/>
    <p:sldId id="273" r:id="rId14"/>
    <p:sldId id="268" r:id="rId15"/>
    <p:sldId id="269" r:id="rId16"/>
    <p:sldId id="270" r:id="rId17"/>
    <p:sldId id="272" r:id="rId18"/>
    <p:sldId id="271"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27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5E290C1-ED9F-4DBC-B252-98B9148D3557}"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B44CC6-AF97-4E2A-B8DF-6E7D75FAB0EB}" type="slidenum">
              <a:rPr lang="en-GB" smtClean="0"/>
              <a:t>‹#›</a:t>
            </a:fld>
            <a:endParaRPr lang="en-GB"/>
          </a:p>
        </p:txBody>
      </p:sp>
    </p:spTree>
    <p:extLst>
      <p:ext uri="{BB962C8B-B14F-4D97-AF65-F5344CB8AC3E}">
        <p14:creationId xmlns:p14="http://schemas.microsoft.com/office/powerpoint/2010/main" val="2655497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5E290C1-ED9F-4DBC-B252-98B9148D3557}"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B44CC6-AF97-4E2A-B8DF-6E7D75FAB0EB}" type="slidenum">
              <a:rPr lang="en-GB" smtClean="0"/>
              <a:t>‹#›</a:t>
            </a:fld>
            <a:endParaRPr lang="en-GB"/>
          </a:p>
        </p:txBody>
      </p:sp>
    </p:spTree>
    <p:extLst>
      <p:ext uri="{BB962C8B-B14F-4D97-AF65-F5344CB8AC3E}">
        <p14:creationId xmlns:p14="http://schemas.microsoft.com/office/powerpoint/2010/main" val="3131875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5E290C1-ED9F-4DBC-B252-98B9148D3557}"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B44CC6-AF97-4E2A-B8DF-6E7D75FAB0EB}" type="slidenum">
              <a:rPr lang="en-GB" smtClean="0"/>
              <a:t>‹#›</a:t>
            </a:fld>
            <a:endParaRPr lang="en-GB"/>
          </a:p>
        </p:txBody>
      </p:sp>
    </p:spTree>
    <p:extLst>
      <p:ext uri="{BB962C8B-B14F-4D97-AF65-F5344CB8AC3E}">
        <p14:creationId xmlns:p14="http://schemas.microsoft.com/office/powerpoint/2010/main" val="16599399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5E290C1-ED9F-4DBC-B252-98B9148D3557}" type="datetimeFigureOut">
              <a:rPr lang="en-GB" smtClean="0"/>
              <a:t>13/02/2020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B44CC6-AF97-4E2A-B8DF-6E7D75FAB0EB}" type="slidenum">
              <a:rPr lang="en-GB" smtClean="0"/>
              <a:t>‹#›</a:t>
            </a:fld>
            <a:endParaRPr lang="en-GB"/>
          </a:p>
        </p:txBody>
      </p:sp>
    </p:spTree>
    <p:extLst>
      <p:ext uri="{BB962C8B-B14F-4D97-AF65-F5344CB8AC3E}">
        <p14:creationId xmlns:p14="http://schemas.microsoft.com/office/powerpoint/2010/main" val="490015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5E290C1-ED9F-4DBC-B252-98B9148D3557}" type="datetimeFigureOut">
              <a:rPr lang="en-GB" smtClean="0"/>
              <a:t>13/02/2020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B44CC6-AF97-4E2A-B8DF-6E7D75FAB0EB}" type="slidenum">
              <a:rPr lang="en-GB" smtClean="0"/>
              <a:t>‹#›</a:t>
            </a:fld>
            <a:endParaRPr lang="en-GB"/>
          </a:p>
        </p:txBody>
      </p:sp>
    </p:spTree>
    <p:extLst>
      <p:ext uri="{BB962C8B-B14F-4D97-AF65-F5344CB8AC3E}">
        <p14:creationId xmlns:p14="http://schemas.microsoft.com/office/powerpoint/2010/main" val="3786272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5E290C1-ED9F-4DBC-B252-98B9148D3557}" type="datetimeFigureOut">
              <a:rPr lang="en-GB" smtClean="0"/>
              <a:t>13/02/2020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B44CC6-AF97-4E2A-B8DF-6E7D75FAB0EB}" type="slidenum">
              <a:rPr lang="en-GB" smtClean="0"/>
              <a:t>‹#›</a:t>
            </a:fld>
            <a:endParaRPr lang="en-GB"/>
          </a:p>
        </p:txBody>
      </p:sp>
    </p:spTree>
    <p:extLst>
      <p:ext uri="{BB962C8B-B14F-4D97-AF65-F5344CB8AC3E}">
        <p14:creationId xmlns:p14="http://schemas.microsoft.com/office/powerpoint/2010/main" val="2145599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E290C1-ED9F-4DBC-B252-98B9148D3557}" type="datetimeFigureOut">
              <a:rPr lang="en-GB" smtClean="0"/>
              <a:t>13/02/2020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B44CC6-AF97-4E2A-B8DF-6E7D75FAB0EB}" type="slidenum">
              <a:rPr lang="en-GB" smtClean="0"/>
              <a:t>‹#›</a:t>
            </a:fld>
            <a:endParaRPr lang="en-GB"/>
          </a:p>
        </p:txBody>
      </p:sp>
    </p:spTree>
    <p:extLst>
      <p:ext uri="{BB962C8B-B14F-4D97-AF65-F5344CB8AC3E}">
        <p14:creationId xmlns:p14="http://schemas.microsoft.com/office/powerpoint/2010/main" val="3168663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5E290C1-ED9F-4DBC-B252-98B9148D3557}" type="datetimeFigureOut">
              <a:rPr lang="en-GB" smtClean="0"/>
              <a:t>13/02/2020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B44CC6-AF97-4E2A-B8DF-6E7D75FAB0EB}" type="slidenum">
              <a:rPr lang="en-GB" smtClean="0"/>
              <a:t>‹#›</a:t>
            </a:fld>
            <a:endParaRPr lang="en-GB"/>
          </a:p>
        </p:txBody>
      </p:sp>
    </p:spTree>
    <p:extLst>
      <p:ext uri="{BB962C8B-B14F-4D97-AF65-F5344CB8AC3E}">
        <p14:creationId xmlns:p14="http://schemas.microsoft.com/office/powerpoint/2010/main" val="706308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5E290C1-ED9F-4DBC-B252-98B9148D3557}" type="datetimeFigureOut">
              <a:rPr lang="en-GB" smtClean="0"/>
              <a:t>13/02/2020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B44CC6-AF97-4E2A-B8DF-6E7D75FAB0EB}" type="slidenum">
              <a:rPr lang="en-GB" smtClean="0"/>
              <a:t>‹#›</a:t>
            </a:fld>
            <a:endParaRPr lang="en-GB"/>
          </a:p>
        </p:txBody>
      </p:sp>
    </p:spTree>
    <p:extLst>
      <p:ext uri="{BB962C8B-B14F-4D97-AF65-F5344CB8AC3E}">
        <p14:creationId xmlns:p14="http://schemas.microsoft.com/office/powerpoint/2010/main" val="16143669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5E290C1-ED9F-4DBC-B252-98B9148D3557}"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B44CC6-AF97-4E2A-B8DF-6E7D75FAB0EB}" type="slidenum">
              <a:rPr lang="en-GB" smtClean="0"/>
              <a:t>‹#›</a:t>
            </a:fld>
            <a:endParaRPr lang="en-GB"/>
          </a:p>
        </p:txBody>
      </p:sp>
    </p:spTree>
    <p:extLst>
      <p:ext uri="{BB962C8B-B14F-4D97-AF65-F5344CB8AC3E}">
        <p14:creationId xmlns:p14="http://schemas.microsoft.com/office/powerpoint/2010/main" val="2269711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5E290C1-ED9F-4DBC-B252-98B9148D3557}"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B44CC6-AF97-4E2A-B8DF-6E7D75FAB0EB}" type="slidenum">
              <a:rPr lang="en-GB" smtClean="0"/>
              <a:t>‹#›</a:t>
            </a:fld>
            <a:endParaRPr lang="en-GB"/>
          </a:p>
        </p:txBody>
      </p:sp>
    </p:spTree>
    <p:extLst>
      <p:ext uri="{BB962C8B-B14F-4D97-AF65-F5344CB8AC3E}">
        <p14:creationId xmlns:p14="http://schemas.microsoft.com/office/powerpoint/2010/main" val="23759769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E290C1-ED9F-4DBC-B252-98B9148D3557}" type="datetimeFigureOut">
              <a:rPr lang="en-GB" smtClean="0"/>
              <a:t>13/02/2020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DB44CC6-AF97-4E2A-B8DF-6E7D75FAB0EB}" type="slidenum">
              <a:rPr lang="en-GB" smtClean="0"/>
              <a:t>‹#›</a:t>
            </a:fld>
            <a:endParaRPr lang="en-GB"/>
          </a:p>
        </p:txBody>
      </p:sp>
    </p:spTree>
    <p:extLst>
      <p:ext uri="{BB962C8B-B14F-4D97-AF65-F5344CB8AC3E}">
        <p14:creationId xmlns:p14="http://schemas.microsoft.com/office/powerpoint/2010/main" val="36895259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785004"/>
            <a:ext cx="9144000" cy="3683479"/>
          </a:xfrm>
        </p:spPr>
        <p:txBody>
          <a:bodyPr>
            <a:normAutofit fontScale="90000"/>
          </a:bodyPr>
          <a:lstStyle/>
          <a:p>
            <a:r>
              <a:rPr lang="en-GB" b="1" dirty="0">
                <a:effectLst>
                  <a:outerShdw blurRad="38100" dist="38100" dir="2700000" algn="tl">
                    <a:srgbClr val="000000">
                      <a:alpha val="43137"/>
                    </a:srgbClr>
                  </a:outerShdw>
                </a:effectLst>
              </a:rPr>
              <a:t>THE FIRST LAW OF THERMODYNAMICS</a:t>
            </a:r>
            <a:r>
              <a:rPr lang="en-GB" dirty="0"/>
              <a:t/>
            </a:r>
            <a:br>
              <a:rPr lang="en-GB" dirty="0"/>
            </a:br>
            <a:r>
              <a:rPr lang="en-GB" dirty="0" smtClean="0"/>
              <a:t>for</a:t>
            </a:r>
            <a:br>
              <a:rPr lang="en-GB" dirty="0" smtClean="0"/>
            </a:br>
            <a:r>
              <a:rPr lang="en-GB" b="1" dirty="0" smtClean="0"/>
              <a:t>STEADY FLOW</a:t>
            </a:r>
            <a:br>
              <a:rPr lang="en-GB" b="1" dirty="0" smtClean="0"/>
            </a:br>
            <a:r>
              <a:rPr lang="en-GB" b="1" dirty="0" smtClean="0"/>
              <a:t>OPEN </a:t>
            </a:r>
            <a:r>
              <a:rPr lang="en-GB" b="1" dirty="0"/>
              <a:t>SYSTEMS</a:t>
            </a:r>
            <a:endParaRPr lang="en-GB" dirty="0"/>
          </a:p>
        </p:txBody>
      </p:sp>
    </p:spTree>
    <p:extLst>
      <p:ext uri="{BB962C8B-B14F-4D97-AF65-F5344CB8AC3E}">
        <p14:creationId xmlns:p14="http://schemas.microsoft.com/office/powerpoint/2010/main" val="23771986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2192000" cy="1325563"/>
          </a:xfrm>
        </p:spPr>
        <p:txBody>
          <a:bodyPr/>
          <a:lstStyle/>
          <a:p>
            <a:pPr algn="ctr"/>
            <a:r>
              <a:rPr lang="en-GB" b="1" u="sng" dirty="0" smtClean="0"/>
              <a:t>ENTHALPY – A COMBINATION PROPERTY</a:t>
            </a:r>
            <a:r>
              <a:rPr lang="en-GB" dirty="0"/>
              <a:t/>
            </a:r>
            <a:br>
              <a:rPr lang="en-GB" dirty="0"/>
            </a:b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319177" y="1483743"/>
                <a:ext cx="11034623" cy="4693220"/>
              </a:xfrm>
            </p:spPr>
            <p:txBody>
              <a:bodyPr>
                <a:normAutofit lnSpcReduction="10000"/>
              </a:bodyPr>
              <a:lstStyle/>
              <a:p>
                <a:r>
                  <a:rPr lang="en-GB" dirty="0" smtClean="0"/>
                  <a:t>In the analysis of open system processes, we frequently encounter a distinct combination of the internal energy, pressure and volume properties.</a:t>
                </a:r>
                <a:endParaRPr lang="en-GB" dirty="0"/>
              </a:p>
              <a:p>
                <a:endParaRPr lang="en-GB" dirty="0"/>
              </a:p>
              <a:p>
                <a:r>
                  <a:rPr lang="en-GB" dirty="0" smtClean="0"/>
                  <a:t>For the sake of simplicity and convenience, this combination is defined as a combination property, </a:t>
                </a:r>
                <a:r>
                  <a:rPr lang="en-GB" b="1" dirty="0" smtClean="0"/>
                  <a:t>enthalpy</a:t>
                </a:r>
                <a:r>
                  <a:rPr lang="en-GB" dirty="0" smtClean="0"/>
                  <a:t>, and given the symbol h.</a:t>
                </a:r>
                <a:endParaRPr lang="en-GB" dirty="0"/>
              </a:p>
              <a:p>
                <a:pPr marL="0" indent="0">
                  <a:buNone/>
                </a:pPr>
                <a:r>
                  <a:rPr lang="en-GB" dirty="0"/>
                  <a:t> </a:t>
                </a:r>
              </a:p>
              <a:p>
                <a:pPr marL="2328863" indent="-2328863"/>
                <a14:m>
                  <m:oMath xmlns:m="http://schemas.openxmlformats.org/officeDocument/2006/math">
                    <m:r>
                      <a:rPr lang="en-GB" b="0" i="1" smtClean="0">
                        <a:latin typeface="Cambria Math" panose="02040503050406030204" pitchFamily="18" charset="0"/>
                      </a:rPr>
                      <m:t>𝐻</m:t>
                    </m:r>
                    <m:r>
                      <a:rPr lang="en-GB" b="0" i="1" smtClean="0">
                        <a:latin typeface="Cambria Math" panose="02040503050406030204" pitchFamily="18" charset="0"/>
                      </a:rPr>
                      <m:t>=</m:t>
                    </m:r>
                    <m:r>
                      <a:rPr lang="en-GB" b="0" i="1" smtClean="0">
                        <a:latin typeface="Cambria Math" panose="02040503050406030204" pitchFamily="18" charset="0"/>
                      </a:rPr>
                      <m:t>𝑈</m:t>
                    </m:r>
                    <m:r>
                      <a:rPr lang="en-GB" b="0" i="1" smtClean="0">
                        <a:latin typeface="Cambria Math" panose="02040503050406030204" pitchFamily="18" charset="0"/>
                      </a:rPr>
                      <m:t>+</m:t>
                    </m:r>
                    <m:r>
                      <a:rPr lang="en-GB" b="0" i="1" smtClean="0">
                        <a:latin typeface="Cambria Math" panose="02040503050406030204" pitchFamily="18" charset="0"/>
                      </a:rPr>
                      <m:t>𝑃</m:t>
                    </m:r>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𝑉</m:t>
                    </m:r>
                  </m:oMath>
                </a14:m>
                <a:r>
                  <a:rPr lang="en-GB" dirty="0" smtClean="0"/>
                  <a:t>     Enthalpy </a:t>
                </a:r>
                <a14:m>
                  <m:oMath xmlns:m="http://schemas.openxmlformats.org/officeDocument/2006/math">
                    <m:r>
                      <a:rPr lang="en-GB" i="1" dirty="0" smtClean="0">
                        <a:latin typeface="Cambria Math" panose="02040503050406030204" pitchFamily="18" charset="0"/>
                      </a:rPr>
                      <m:t>𝐻</m:t>
                    </m:r>
                  </m:oMath>
                </a14:m>
                <a:r>
                  <a:rPr lang="en-GB" dirty="0" smtClean="0"/>
                  <a:t> in J</a:t>
                </a:r>
              </a:p>
              <a:p>
                <a:pPr marL="2328863" indent="-2328863"/>
                <a:endParaRPr lang="en-GB" dirty="0" smtClean="0"/>
              </a:p>
              <a:p>
                <a:pPr marL="2328863" indent="-2328863"/>
                <a14:m>
                  <m:oMath xmlns:m="http://schemas.openxmlformats.org/officeDocument/2006/math">
                    <m:r>
                      <a:rPr lang="en-GB" b="0" i="1" smtClean="0">
                        <a:latin typeface="Cambria Math" panose="02040503050406030204" pitchFamily="18" charset="0"/>
                      </a:rPr>
                      <m:t>h</m:t>
                    </m:r>
                    <m:r>
                      <a:rPr lang="en-GB" i="1">
                        <a:latin typeface="Cambria Math" panose="02040503050406030204" pitchFamily="18" charset="0"/>
                      </a:rPr>
                      <m:t>=</m:t>
                    </m:r>
                    <m:r>
                      <a:rPr lang="en-GB" b="0" i="1" smtClean="0">
                        <a:latin typeface="Cambria Math" panose="02040503050406030204" pitchFamily="18" charset="0"/>
                      </a:rPr>
                      <m:t>𝑢</m:t>
                    </m:r>
                    <m:r>
                      <a:rPr lang="en-GB" i="1">
                        <a:latin typeface="Cambria Math" panose="02040503050406030204" pitchFamily="18" charset="0"/>
                      </a:rPr>
                      <m:t>+</m:t>
                    </m:r>
                    <m:r>
                      <a:rPr lang="en-GB" i="1">
                        <a:latin typeface="Cambria Math" panose="02040503050406030204" pitchFamily="18" charset="0"/>
                      </a:rPr>
                      <m:t>𝑃</m:t>
                    </m:r>
                    <m:r>
                      <a:rPr lang="en-GB" i="1">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𝑣</m:t>
                    </m:r>
                  </m:oMath>
                </a14:m>
                <a:r>
                  <a:rPr lang="en-GB" dirty="0"/>
                  <a:t>     </a:t>
                </a:r>
                <a:r>
                  <a:rPr lang="en-GB" dirty="0" smtClean="0"/>
                  <a:t>Specific Enthalpy </a:t>
                </a:r>
                <a14:m>
                  <m:oMath xmlns:m="http://schemas.openxmlformats.org/officeDocument/2006/math">
                    <m:r>
                      <a:rPr lang="en-GB" i="1" dirty="0" smtClean="0">
                        <a:latin typeface="Cambria Math" panose="02040503050406030204" pitchFamily="18" charset="0"/>
                      </a:rPr>
                      <m:t>h</m:t>
                    </m:r>
                  </m:oMath>
                </a14:m>
                <a:r>
                  <a:rPr lang="en-GB" dirty="0" smtClean="0"/>
                  <a:t> in J/kg</a:t>
                </a:r>
                <a:endParaRPr lang="en-GB" dirty="0"/>
              </a:p>
              <a:p>
                <a:pPr marL="2328863" indent="-2328863"/>
                <a:endParaRPr lang="en-GB" dirty="0" smtClean="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19177" y="1483743"/>
                <a:ext cx="11034623" cy="4693220"/>
              </a:xfrm>
              <a:blipFill rotWithShape="0">
                <a:blip r:embed="rId2"/>
                <a:stretch>
                  <a:fillRect l="-994" t="-2857" r="-1270"/>
                </a:stretch>
              </a:blipFill>
            </p:spPr>
            <p:txBody>
              <a:bodyPr/>
              <a:lstStyle/>
              <a:p>
                <a:r>
                  <a:rPr lang="en-GB">
                    <a:noFill/>
                  </a:rPr>
                  <a:t> </a:t>
                </a:r>
              </a:p>
            </p:txBody>
          </p:sp>
        </mc:Fallback>
      </mc:AlternateContent>
    </p:spTree>
    <p:extLst>
      <p:ext uri="{BB962C8B-B14F-4D97-AF65-F5344CB8AC3E}">
        <p14:creationId xmlns:p14="http://schemas.microsoft.com/office/powerpoint/2010/main" val="4713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1325563"/>
          </a:xfrm>
        </p:spPr>
        <p:txBody>
          <a:bodyPr>
            <a:normAutofit/>
          </a:bodyPr>
          <a:lstStyle/>
          <a:p>
            <a:pPr algn="ctr"/>
            <a:r>
              <a:rPr lang="en-GB" b="1" u="sng" dirty="0" smtClean="0"/>
              <a:t>STEADY FLOW CONTROL VOLUMES</a:t>
            </a:r>
            <a:r>
              <a:rPr lang="en-GB" u="sng" dirty="0"/>
              <a:t/>
            </a:r>
            <a:br>
              <a:rPr lang="en-GB" u="sng" dirty="0"/>
            </a:br>
            <a:endParaRPr lang="en-GB" u="sng"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0" y="876500"/>
                <a:ext cx="11563109" cy="6068309"/>
              </a:xfrm>
            </p:spPr>
            <p:txBody>
              <a:bodyPr>
                <a:normAutofit/>
              </a:bodyPr>
              <a:lstStyle/>
              <a:p>
                <a:pPr marL="0" lvl="0" indent="0" algn="ctr">
                  <a:buNone/>
                </a:pPr>
                <a:r>
                  <a:rPr lang="en-GB" b="1" u="sng" dirty="0" smtClean="0"/>
                  <a:t>Rate Form</a:t>
                </a:r>
                <a:endParaRPr lang="en-GB" dirty="0"/>
              </a:p>
              <a:p>
                <a:pPr marL="0" indent="0">
                  <a:buNone/>
                </a:pPr>
                <a:endParaRPr lang="en-GB" dirty="0" smtClean="0"/>
              </a:p>
              <a:p>
                <a:pPr marL="630238" indent="0" algn="just">
                  <a:buNone/>
                </a:pPr>
                <a:r>
                  <a:rPr lang="en-GB" dirty="0" smtClean="0"/>
                  <a:t>A steady flow process is defined by the fact that the total mass of the open system does not change with time.</a:t>
                </a:r>
              </a:p>
              <a:p>
                <a:pPr marL="630238" indent="0" algn="just">
                  <a:buNone/>
                </a:pPr>
                <a:r>
                  <a:rPr lang="en-GB" dirty="0" smtClean="0"/>
                  <a:t>That is whatever mass flows into the system in a given time, it flows out of the system at the same rate.</a:t>
                </a:r>
                <a:endParaRPr lang="en-GB" dirty="0"/>
              </a:p>
              <a:p>
                <a:pPr marL="0" indent="0">
                  <a:buNone/>
                </a:pPr>
                <a:endParaRPr lang="en-GB" b="1" dirty="0" smtClean="0"/>
              </a:p>
              <a:p>
                <a:pPr marL="630238" indent="0" algn="just">
                  <a:buNone/>
                </a:pPr>
                <a:r>
                  <a:rPr lang="en-GB" dirty="0"/>
                  <a:t>For </a:t>
                </a:r>
                <a:r>
                  <a:rPr lang="en-GB" dirty="0" smtClean="0"/>
                  <a:t>such steady </a:t>
                </a:r>
                <a:r>
                  <a:rPr lang="en-GB" dirty="0"/>
                  <a:t>flow </a:t>
                </a:r>
                <a:r>
                  <a:rPr lang="en-GB" dirty="0" smtClean="0"/>
                  <a:t>processes, </a:t>
                </a:r>
                <a:r>
                  <a:rPr lang="en-GB" dirty="0"/>
                  <a:t>it is most useful to express the 1</a:t>
                </a:r>
                <a:r>
                  <a:rPr lang="en-GB" baseline="30000" dirty="0"/>
                  <a:t>st</a:t>
                </a:r>
                <a:r>
                  <a:rPr lang="en-GB" dirty="0"/>
                  <a:t> law of thermodynamics as a statement about rates of heat and </a:t>
                </a:r>
                <a:r>
                  <a:rPr lang="en-GB" dirty="0" smtClean="0"/>
                  <a:t>work.</a:t>
                </a:r>
                <a:endParaRPr lang="en-GB" dirty="0"/>
              </a:p>
              <a:p>
                <a:pPr marL="0" indent="0">
                  <a:buNone/>
                </a:pPr>
                <a:endParaRPr lang="en-GB" dirty="0" smtClean="0"/>
              </a:p>
              <a:p>
                <a:pPr marL="625475" indent="0" algn="just">
                  <a:buNone/>
                </a:pPr>
                <a:r>
                  <a:rPr lang="en-GB" dirty="0"/>
                  <a:t>This done by incorporating the </a:t>
                </a:r>
                <a:r>
                  <a:rPr lang="en-GB" b="1" dirty="0"/>
                  <a:t>mass flow rate </a:t>
                </a:r>
                <a14:m>
                  <m:oMath xmlns:m="http://schemas.openxmlformats.org/officeDocument/2006/math">
                    <m:acc>
                      <m:accPr>
                        <m:chr m:val="̇"/>
                        <m:ctrlPr>
                          <a:rPr lang="en-GB" b="1" i="1">
                            <a:latin typeface="Cambria Math" panose="02040503050406030204" pitchFamily="18" charset="0"/>
                          </a:rPr>
                        </m:ctrlPr>
                      </m:accPr>
                      <m:e>
                        <m:r>
                          <a:rPr lang="en-GB" b="1" i="1">
                            <a:latin typeface="Cambria Math" panose="02040503050406030204" pitchFamily="18" charset="0"/>
                          </a:rPr>
                          <m:t>𝒎</m:t>
                        </m:r>
                      </m:e>
                    </m:acc>
                  </m:oMath>
                </a14:m>
                <a:r>
                  <a:rPr lang="en-GB" dirty="0"/>
                  <a:t>, which </a:t>
                </a:r>
                <a:r>
                  <a:rPr lang="en-GB" i="1" dirty="0"/>
                  <a:t>the </a:t>
                </a:r>
                <a:r>
                  <a:rPr lang="en-GB" b="1" i="1" dirty="0"/>
                  <a:t>amount of mass</a:t>
                </a:r>
                <a:r>
                  <a:rPr lang="en-GB" i="1" dirty="0"/>
                  <a:t> </a:t>
                </a:r>
                <a:r>
                  <a:rPr lang="en-GB" b="1" i="1" dirty="0"/>
                  <a:t>flowing </a:t>
                </a:r>
                <a:r>
                  <a:rPr lang="en-GB" i="1" dirty="0"/>
                  <a:t>through a </a:t>
                </a:r>
                <a:r>
                  <a:rPr lang="en-GB" b="1" i="1" dirty="0"/>
                  <a:t>cross section per unit </a:t>
                </a:r>
                <a:r>
                  <a:rPr lang="en-GB" b="1" i="1" dirty="0" smtClean="0"/>
                  <a:t>time</a:t>
                </a:r>
                <a:r>
                  <a:rPr lang="en-GB" dirty="0" smtClean="0"/>
                  <a:t>, in kg/s.</a:t>
                </a:r>
              </a:p>
              <a:p>
                <a:pPr marL="625475" indent="0" algn="just">
                  <a:buNone/>
                </a:pPr>
                <a:endParaRPr lang="en-GB" dirty="0" smtClean="0"/>
              </a:p>
              <a:p>
                <a:pPr marL="625475" indent="0" algn="just">
                  <a:buNone/>
                </a:pPr>
                <a:endParaRPr lang="en-GB" dirty="0"/>
              </a:p>
              <a:p>
                <a:pPr marL="625475" indent="0" algn="just">
                  <a:buNone/>
                </a:pPr>
                <a:endParaRPr lang="en-GB" dirty="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0" y="876500"/>
                <a:ext cx="11563109" cy="6068309"/>
              </a:xfrm>
              <a:blipFill>
                <a:blip r:embed="rId2"/>
                <a:stretch>
                  <a:fillRect t="-1709" r="-1054"/>
                </a:stretch>
              </a:blipFill>
            </p:spPr>
            <p:txBody>
              <a:bodyPr/>
              <a:lstStyle/>
              <a:p>
                <a:r>
                  <a:rPr lang="en-GB">
                    <a:noFill/>
                  </a:rPr>
                  <a:t> </a:t>
                </a:r>
              </a:p>
            </p:txBody>
          </p:sp>
        </mc:Fallback>
      </mc:AlternateContent>
    </p:spTree>
    <p:extLst>
      <p:ext uri="{BB962C8B-B14F-4D97-AF65-F5344CB8AC3E}">
        <p14:creationId xmlns:p14="http://schemas.microsoft.com/office/powerpoint/2010/main" val="3339058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0" y="205168"/>
                <a:ext cx="10926501" cy="6652832"/>
              </a:xfrm>
            </p:spPr>
            <p:txBody>
              <a:bodyPr>
                <a:normAutofit/>
              </a:bodyPr>
              <a:lstStyle/>
              <a:p>
                <a:pPr marL="717550" indent="0" algn="just">
                  <a:buNone/>
                </a:pPr>
                <a:r>
                  <a:rPr lang="en-GB" dirty="0" smtClean="0"/>
                  <a:t>The </a:t>
                </a:r>
                <a:r>
                  <a:rPr lang="en-GB" b="1" dirty="0"/>
                  <a:t>mass flow rate </a:t>
                </a:r>
                <a14:m>
                  <m:oMath xmlns:m="http://schemas.openxmlformats.org/officeDocument/2006/math">
                    <m:acc>
                      <m:accPr>
                        <m:chr m:val="̇"/>
                        <m:ctrlPr>
                          <a:rPr lang="en-GB" b="1" i="1">
                            <a:latin typeface="Cambria Math" panose="02040503050406030204" pitchFamily="18" charset="0"/>
                          </a:rPr>
                        </m:ctrlPr>
                      </m:accPr>
                      <m:e>
                        <m:r>
                          <a:rPr lang="en-GB" b="1" i="1">
                            <a:latin typeface="Cambria Math" panose="02040503050406030204" pitchFamily="18" charset="0"/>
                          </a:rPr>
                          <m:t>𝒎</m:t>
                        </m:r>
                      </m:e>
                    </m:acc>
                  </m:oMath>
                </a14:m>
                <a:r>
                  <a:rPr lang="en-GB" dirty="0"/>
                  <a:t> is related to the </a:t>
                </a:r>
                <a:r>
                  <a:rPr lang="en-GB" b="1" dirty="0"/>
                  <a:t>volume flow rate </a:t>
                </a:r>
                <a14:m>
                  <m:oMath xmlns:m="http://schemas.openxmlformats.org/officeDocument/2006/math">
                    <m:acc>
                      <m:accPr>
                        <m:chr m:val="̇"/>
                        <m:ctrlPr>
                          <a:rPr lang="en-GB" b="1" i="1">
                            <a:latin typeface="Cambria Math" panose="02040503050406030204" pitchFamily="18" charset="0"/>
                          </a:rPr>
                        </m:ctrlPr>
                      </m:accPr>
                      <m:e>
                        <m:r>
                          <a:rPr lang="en-GB" b="1" i="1">
                            <a:latin typeface="Cambria Math" panose="02040503050406030204" pitchFamily="18" charset="0"/>
                          </a:rPr>
                          <m:t>𝑽</m:t>
                        </m:r>
                      </m:e>
                    </m:acc>
                  </m:oMath>
                </a14:m>
                <a:r>
                  <a:rPr lang="en-GB" dirty="0"/>
                  <a:t>, which is </a:t>
                </a:r>
                <a:r>
                  <a:rPr lang="en-GB" i="1" dirty="0"/>
                  <a:t>the volume of a fluid flowing through a cross section per unit time</a:t>
                </a:r>
                <a:r>
                  <a:rPr lang="en-GB" dirty="0"/>
                  <a:t>, by</a:t>
                </a:r>
                <a:r>
                  <a:rPr lang="en-GB" dirty="0" smtClean="0"/>
                  <a:t>:</a:t>
                </a:r>
              </a:p>
              <a:p>
                <a:pPr marL="717550" indent="0" algn="just">
                  <a:buNone/>
                </a:pPr>
                <a:endParaRPr lang="en-GB" dirty="0" smtClean="0"/>
              </a:p>
              <a:p>
                <a:pPr marL="3678238" indent="0" algn="just">
                  <a:buNone/>
                </a:pPr>
                <a14:m>
                  <m:oMathPara xmlns:m="http://schemas.openxmlformats.org/officeDocument/2006/math">
                    <m:oMathParaPr>
                      <m:jc m:val="centerGroup"/>
                    </m:oMathParaPr>
                    <m:oMath xmlns:m="http://schemas.openxmlformats.org/officeDocument/2006/math">
                      <m:acc>
                        <m:accPr>
                          <m:chr m:val="̇"/>
                          <m:ctrlPr>
                            <a:rPr lang="en-GB" i="1" smtClean="0">
                              <a:latin typeface="Cambria Math" panose="02040503050406030204" pitchFamily="18" charset="0"/>
                            </a:rPr>
                          </m:ctrlPr>
                        </m:accPr>
                        <m:e>
                          <m:r>
                            <a:rPr lang="en-GB" b="0" i="1" smtClean="0">
                              <a:latin typeface="Cambria Math" panose="02040503050406030204" pitchFamily="18" charset="0"/>
                            </a:rPr>
                            <m:t>𝑚</m:t>
                          </m:r>
                        </m:e>
                      </m:acc>
                      <m:r>
                        <a:rPr lang="en-GB" b="0" i="1" smtClean="0">
                          <a:latin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𝜌</m:t>
                      </m:r>
                      <m:r>
                        <a:rPr lang="en-GB" b="0" i="1" smtClean="0">
                          <a:latin typeface="Cambria Math" panose="02040503050406030204" pitchFamily="18" charset="0"/>
                          <a:ea typeface="Cambria Math" panose="02040503050406030204" pitchFamily="18" charset="0"/>
                        </a:rPr>
                        <m:t>∙</m:t>
                      </m:r>
                      <m:acc>
                        <m:accPr>
                          <m:chr m:val="̇"/>
                          <m:ctrlPr>
                            <a:rPr lang="en-GB" b="0" i="1" smtClean="0">
                              <a:latin typeface="Cambria Math" panose="02040503050406030204" pitchFamily="18" charset="0"/>
                              <a:ea typeface="Cambria Math" panose="02040503050406030204" pitchFamily="18" charset="0"/>
                            </a:rPr>
                          </m:ctrlPr>
                        </m:accPr>
                        <m:e>
                          <m:r>
                            <a:rPr lang="en-GB" b="0" i="1" smtClean="0">
                              <a:latin typeface="Cambria Math" panose="02040503050406030204" pitchFamily="18" charset="0"/>
                              <a:ea typeface="Cambria Math" panose="02040503050406030204" pitchFamily="18" charset="0"/>
                            </a:rPr>
                            <m:t>𝑉</m:t>
                          </m:r>
                        </m:e>
                      </m:acc>
                    </m:oMath>
                  </m:oMathPara>
                </a14:m>
                <a:endParaRPr lang="en-GB" dirty="0" smtClean="0"/>
              </a:p>
              <a:p>
                <a:pPr marL="2870200" indent="0" algn="just">
                  <a:buNone/>
                </a:pPr>
                <a:endParaRPr lang="en-GB" dirty="0" smtClean="0"/>
              </a:p>
              <a:p>
                <a:pPr marL="2870200" indent="0" algn="just">
                  <a:buNone/>
                </a:pPr>
                <a14:m>
                  <m:oMathPara xmlns:m="http://schemas.openxmlformats.org/officeDocument/2006/math">
                    <m:oMathParaPr>
                      <m:jc m:val="centerGroup"/>
                    </m:oMathParaPr>
                    <m:oMath xmlns:m="http://schemas.openxmlformats.org/officeDocument/2006/math">
                      <m:r>
                        <a:rPr lang="en-GB"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    </m:t>
                      </m:r>
                      <m:acc>
                        <m:accPr>
                          <m:chr m:val="̇"/>
                          <m:ctrlPr>
                            <a:rPr lang="en-GB" b="0" i="1" smtClean="0">
                              <a:latin typeface="Cambria Math" panose="02040503050406030204" pitchFamily="18" charset="0"/>
                              <a:ea typeface="Cambria Math" panose="02040503050406030204" pitchFamily="18" charset="0"/>
                            </a:rPr>
                          </m:ctrlPr>
                        </m:accPr>
                        <m:e>
                          <m:r>
                            <a:rPr lang="en-GB" b="0" i="1" smtClean="0">
                              <a:latin typeface="Cambria Math" panose="02040503050406030204" pitchFamily="18" charset="0"/>
                              <a:ea typeface="Cambria Math" panose="02040503050406030204" pitchFamily="18" charset="0"/>
                            </a:rPr>
                            <m:t>𝑚</m:t>
                          </m:r>
                        </m:e>
                      </m:acc>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𝜌</m:t>
                      </m:r>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𝐴</m:t>
                      </m:r>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𝑐</m:t>
                      </m:r>
                    </m:oMath>
                  </m:oMathPara>
                </a14:m>
                <a:endParaRPr lang="en-GB" dirty="0" smtClean="0"/>
              </a:p>
              <a:p>
                <a:pPr marL="2870200" indent="0" algn="just">
                  <a:buNone/>
                </a:pPr>
                <a:endParaRPr lang="en-GB" dirty="0"/>
              </a:p>
              <a:p>
                <a:pPr marL="809625" indent="0" algn="just">
                  <a:buNone/>
                </a:pPr>
                <a:r>
                  <a:rPr lang="en-GB" dirty="0"/>
                  <a:t>Where </a:t>
                </a:r>
                <a14:m>
                  <m:oMath xmlns:m="http://schemas.openxmlformats.org/officeDocument/2006/math">
                    <m:r>
                      <a:rPr lang="en-GB" i="1">
                        <a:latin typeface="Cambria Math" panose="02040503050406030204" pitchFamily="18" charset="0"/>
                      </a:rPr>
                      <m:t>𝜌</m:t>
                    </m:r>
                  </m:oMath>
                </a14:m>
                <a:r>
                  <a:rPr lang="en-GB" dirty="0"/>
                  <a:t> is the fluid density,</a:t>
                </a:r>
                <a14:m>
                  <m:oMath xmlns:m="http://schemas.openxmlformats.org/officeDocument/2006/math">
                    <m:r>
                      <a:rPr lang="en-GB" i="1">
                        <a:latin typeface="Cambria Math" panose="02040503050406030204" pitchFamily="18" charset="0"/>
                      </a:rPr>
                      <m:t> </m:t>
                    </m:r>
                    <m:r>
                      <a:rPr lang="en-GB" b="0" i="1" smtClean="0">
                        <a:latin typeface="Cambria Math" panose="02040503050406030204" pitchFamily="18" charset="0"/>
                      </a:rPr>
                      <m:t> </m:t>
                    </m:r>
                    <m:r>
                      <a:rPr lang="en-GB" i="1">
                        <a:latin typeface="Cambria Math" panose="02040503050406030204" pitchFamily="18" charset="0"/>
                      </a:rPr>
                      <m:t>𝜌</m:t>
                    </m:r>
                    <m:r>
                      <a:rPr lang="en-GB" i="1">
                        <a:latin typeface="Cambria Math" panose="02040503050406030204" pitchFamily="18" charset="0"/>
                      </a:rPr>
                      <m:t>=</m:t>
                    </m:r>
                    <m:r>
                      <a:rPr lang="en-GB" i="1">
                        <a:latin typeface="Cambria Math" panose="02040503050406030204" pitchFamily="18" charset="0"/>
                      </a:rPr>
                      <m:t>𝑚𝑎𝑠𝑠</m:t>
                    </m:r>
                    <m:r>
                      <a:rPr lang="en-GB" i="1">
                        <a:latin typeface="Cambria Math" panose="02040503050406030204" pitchFamily="18" charset="0"/>
                      </a:rPr>
                      <m:t>/</m:t>
                    </m:r>
                    <m:r>
                      <a:rPr lang="en-GB" i="1">
                        <a:latin typeface="Cambria Math" panose="02040503050406030204" pitchFamily="18" charset="0"/>
                      </a:rPr>
                      <m:t>𝑣𝑜𝑙𝑢𝑚𝑒</m:t>
                    </m:r>
                  </m:oMath>
                </a14:m>
                <a:r>
                  <a:rPr lang="en-GB" dirty="0"/>
                  <a:t>, </a:t>
                </a:r>
                <a14:m>
                  <m:oMath xmlns:m="http://schemas.openxmlformats.org/officeDocument/2006/math">
                    <m:r>
                      <a:rPr lang="en-GB" b="0" i="1" smtClean="0">
                        <a:latin typeface="Cambria Math" panose="02040503050406030204" pitchFamily="18" charset="0"/>
                      </a:rPr>
                      <m:t>𝐴</m:t>
                    </m:r>
                  </m:oMath>
                </a14:m>
                <a:r>
                  <a:rPr lang="en-GB" dirty="0"/>
                  <a:t> is the cross sectional area of flow, and </a:t>
                </a:r>
                <a14:m>
                  <m:oMath xmlns:m="http://schemas.openxmlformats.org/officeDocument/2006/math">
                    <m:r>
                      <a:rPr lang="en-GB" b="0" i="1" smtClean="0">
                        <a:latin typeface="Cambria Math" panose="02040503050406030204" pitchFamily="18" charset="0"/>
                      </a:rPr>
                      <m:t>𝑐</m:t>
                    </m:r>
                  </m:oMath>
                </a14:m>
                <a:r>
                  <a:rPr lang="en-GB" dirty="0"/>
                  <a:t> is the average flow velocity normal to </a:t>
                </a:r>
                <a14:m>
                  <m:oMath xmlns:m="http://schemas.openxmlformats.org/officeDocument/2006/math">
                    <m:r>
                      <a:rPr lang="en-GB" b="0" i="1" smtClean="0">
                        <a:latin typeface="Cambria Math" panose="02040503050406030204" pitchFamily="18" charset="0"/>
                      </a:rPr>
                      <m:t>𝐴</m:t>
                    </m:r>
                  </m:oMath>
                </a14:m>
                <a:r>
                  <a:rPr lang="en-GB" dirty="0" smtClean="0"/>
                  <a:t>.</a:t>
                </a:r>
              </a:p>
              <a:p>
                <a:pPr marL="809625" indent="0" algn="just">
                  <a:buNone/>
                </a:pPr>
                <a:endParaRPr lang="en-GB" dirty="0"/>
              </a:p>
              <a:p>
                <a:pPr marL="809625" indent="0" algn="just">
                  <a:buNone/>
                </a:pPr>
                <a:endParaRPr lang="en-GB" dirty="0" smtClean="0"/>
              </a:p>
              <a:p>
                <a:pPr marL="2870200" indent="0" algn="just">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0" y="205168"/>
                <a:ext cx="10926501" cy="6652832"/>
              </a:xfrm>
              <a:blipFill>
                <a:blip r:embed="rId2"/>
                <a:stretch>
                  <a:fillRect t="-1375" r="-1116"/>
                </a:stretch>
              </a:blipFill>
            </p:spPr>
            <p:txBody>
              <a:bodyPr/>
              <a:lstStyle/>
              <a:p>
                <a:r>
                  <a:rPr lang="en-GB">
                    <a:noFill/>
                  </a:rPr>
                  <a:t> </a:t>
                </a:r>
              </a:p>
            </p:txBody>
          </p:sp>
        </mc:Fallback>
      </mc:AlternateContent>
    </p:spTree>
    <p:extLst>
      <p:ext uri="{BB962C8B-B14F-4D97-AF65-F5344CB8AC3E}">
        <p14:creationId xmlns:p14="http://schemas.microsoft.com/office/powerpoint/2010/main" val="3669580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0" y="0"/>
                <a:ext cx="11192719" cy="6858000"/>
              </a:xfrm>
            </p:spPr>
            <p:txBody>
              <a:bodyPr/>
              <a:lstStyle/>
              <a:p>
                <a:pPr marL="809625" indent="0" algn="just">
                  <a:buNone/>
                </a:pPr>
                <a:r>
                  <a:rPr lang="en-GB" dirty="0" smtClean="0"/>
                  <a:t>Any </a:t>
                </a:r>
                <a:r>
                  <a:rPr lang="en-GB" dirty="0"/>
                  <a:t>extensive property </a:t>
                </a:r>
                <a:r>
                  <a:rPr lang="en-GB" dirty="0" smtClean="0"/>
                  <a:t>rate can be calculated by multiplying the mass flow rate by its specific property. </a:t>
                </a:r>
              </a:p>
              <a:p>
                <a:pPr marL="809625" indent="0" algn="just">
                  <a:buNone/>
                </a:pPr>
                <a:r>
                  <a:rPr lang="en-GB" dirty="0" smtClean="0"/>
                  <a:t>Examples:</a:t>
                </a:r>
                <a:endParaRPr lang="en-GB" dirty="0"/>
              </a:p>
              <a:p>
                <a:pPr marL="809625" indent="0" algn="just">
                  <a:buNone/>
                </a:pPr>
                <a:endParaRPr lang="en-GB" dirty="0"/>
              </a:p>
              <a:p>
                <a:pPr marL="809625" indent="0" algn="just">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𝑉</m:t>
                          </m:r>
                        </m:e>
                      </m:acc>
                      <m:r>
                        <a:rPr lang="en-GB" i="1">
                          <a:latin typeface="Cambria Math" panose="02040503050406030204" pitchFamily="18" charset="0"/>
                        </a:rPr>
                        <m:t>=</m:t>
                      </m:r>
                      <m:acc>
                        <m:accPr>
                          <m:chr m:val="̇"/>
                          <m:ctrlPr>
                            <a:rPr lang="en-GB" i="1" smtClean="0">
                              <a:solidFill>
                                <a:srgbClr val="FF0000"/>
                              </a:solidFill>
                              <a:latin typeface="Cambria Math" panose="02040503050406030204" pitchFamily="18" charset="0"/>
                            </a:rPr>
                          </m:ctrlPr>
                        </m:accPr>
                        <m:e>
                          <m:r>
                            <a:rPr lang="en-GB" i="1">
                              <a:solidFill>
                                <a:srgbClr val="FF0000"/>
                              </a:solidFill>
                              <a:latin typeface="Cambria Math" panose="02040503050406030204" pitchFamily="18" charset="0"/>
                            </a:rPr>
                            <m:t>𝑚</m:t>
                          </m:r>
                        </m:e>
                      </m:acc>
                      <m:r>
                        <a:rPr lang="en-GB" i="1" smtClean="0">
                          <a:solidFill>
                            <a:schemeClr val="tx1"/>
                          </a:solidFill>
                          <a:latin typeface="Cambria Math" panose="02040503050406030204" pitchFamily="18" charset="0"/>
                          <a:ea typeface="Cambria Math" panose="02040503050406030204" pitchFamily="18" charset="0"/>
                        </a:rPr>
                        <m:t>∙</m:t>
                      </m:r>
                      <m:r>
                        <a:rPr lang="en-GB" i="1">
                          <a:latin typeface="Cambria Math" panose="02040503050406030204" pitchFamily="18" charset="0"/>
                          <a:ea typeface="Cambria Math" panose="02040503050406030204" pitchFamily="18" charset="0"/>
                        </a:rPr>
                        <m:t>𝑣</m:t>
                      </m:r>
                    </m:oMath>
                  </m:oMathPara>
                </a14:m>
                <a:endParaRPr lang="en-GB" dirty="0" smtClean="0">
                  <a:ea typeface="Cambria Math" panose="02040503050406030204" pitchFamily="18" charset="0"/>
                </a:endParaRPr>
              </a:p>
              <a:p>
                <a:pPr marL="809625" indent="0" algn="just">
                  <a:buNone/>
                </a:pPr>
                <a:endParaRPr lang="en-GB" dirty="0">
                  <a:ea typeface="Cambria Math" panose="02040503050406030204" pitchFamily="18" charset="0"/>
                </a:endParaRPr>
              </a:p>
              <a:p>
                <a:pPr marL="809625" indent="0" algn="just">
                  <a:buNone/>
                </a:pPr>
                <a14:m>
                  <m:oMathPara xmlns:m="http://schemas.openxmlformats.org/officeDocument/2006/math">
                    <m:oMathParaPr>
                      <m:jc m:val="centerGroup"/>
                    </m:oMathParaPr>
                    <m:oMath xmlns:m="http://schemas.openxmlformats.org/officeDocument/2006/math">
                      <m:acc>
                        <m:accPr>
                          <m:chr m:val="̇"/>
                          <m:ctrlPr>
                            <a:rPr lang="en-GB" i="1" smtClean="0">
                              <a:latin typeface="Cambria Math" panose="02040503050406030204" pitchFamily="18" charset="0"/>
                              <a:ea typeface="Cambria Math" panose="02040503050406030204" pitchFamily="18" charset="0"/>
                            </a:rPr>
                          </m:ctrlPr>
                        </m:accPr>
                        <m:e>
                          <m:r>
                            <a:rPr lang="en-GB" b="0" i="1" smtClean="0">
                              <a:latin typeface="Cambria Math" panose="02040503050406030204" pitchFamily="18" charset="0"/>
                              <a:ea typeface="Cambria Math" panose="02040503050406030204" pitchFamily="18" charset="0"/>
                            </a:rPr>
                            <m:t>𝑊</m:t>
                          </m:r>
                        </m:e>
                      </m:acc>
                      <m:r>
                        <a:rPr lang="en-GB" b="0" i="1" smtClean="0">
                          <a:latin typeface="Cambria Math" panose="02040503050406030204" pitchFamily="18" charset="0"/>
                          <a:ea typeface="Cambria Math" panose="02040503050406030204" pitchFamily="18" charset="0"/>
                        </a:rPr>
                        <m:t>=</m:t>
                      </m:r>
                      <m:acc>
                        <m:accPr>
                          <m:chr m:val="̇"/>
                          <m:ctrlPr>
                            <a:rPr lang="en-GB" b="0" i="1" smtClean="0">
                              <a:solidFill>
                                <a:srgbClr val="FF0000"/>
                              </a:solidFill>
                              <a:latin typeface="Cambria Math" panose="02040503050406030204" pitchFamily="18" charset="0"/>
                              <a:ea typeface="Cambria Math" panose="02040503050406030204" pitchFamily="18" charset="0"/>
                            </a:rPr>
                          </m:ctrlPr>
                        </m:accPr>
                        <m:e>
                          <m:r>
                            <a:rPr lang="en-GB" b="0" i="1" smtClean="0">
                              <a:solidFill>
                                <a:srgbClr val="FF0000"/>
                              </a:solidFill>
                              <a:latin typeface="Cambria Math" panose="02040503050406030204" pitchFamily="18" charset="0"/>
                              <a:ea typeface="Cambria Math" panose="02040503050406030204" pitchFamily="18" charset="0"/>
                            </a:rPr>
                            <m:t>𝑚</m:t>
                          </m:r>
                        </m:e>
                      </m:acc>
                      <m:r>
                        <a:rPr lang="en-GB" i="1" smtClean="0">
                          <a:solidFill>
                            <a:schemeClr val="tx1"/>
                          </a:solidFill>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𝑤</m:t>
                      </m:r>
                    </m:oMath>
                  </m:oMathPara>
                </a14:m>
                <a:endParaRPr lang="en-GB" dirty="0" smtClean="0">
                  <a:ea typeface="Cambria Math" panose="02040503050406030204" pitchFamily="18" charset="0"/>
                </a:endParaRPr>
              </a:p>
              <a:p>
                <a:pPr marL="809625" indent="0" algn="just">
                  <a:buNone/>
                </a:pPr>
                <a:endParaRPr lang="en-GB" dirty="0">
                  <a:ea typeface="Cambria Math" panose="02040503050406030204" pitchFamily="18" charset="0"/>
                </a:endParaRPr>
              </a:p>
              <a:p>
                <a:pPr marL="809625" indent="0" algn="just">
                  <a:buNone/>
                </a:pPr>
                <a14:m>
                  <m:oMathPara xmlns:m="http://schemas.openxmlformats.org/officeDocument/2006/math">
                    <m:oMathParaPr>
                      <m:jc m:val="centerGroup"/>
                    </m:oMathParaPr>
                    <m:oMath xmlns:m="http://schemas.openxmlformats.org/officeDocument/2006/math">
                      <m:acc>
                        <m:accPr>
                          <m:chr m:val="̇"/>
                          <m:ctrlPr>
                            <a:rPr lang="en-GB" i="1" smtClean="0">
                              <a:latin typeface="Cambria Math" panose="02040503050406030204" pitchFamily="18" charset="0"/>
                              <a:ea typeface="Cambria Math" panose="02040503050406030204" pitchFamily="18" charset="0"/>
                            </a:rPr>
                          </m:ctrlPr>
                        </m:accPr>
                        <m:e>
                          <m:r>
                            <a:rPr lang="en-GB" b="0" i="1" smtClean="0">
                              <a:latin typeface="Cambria Math" panose="02040503050406030204" pitchFamily="18" charset="0"/>
                              <a:ea typeface="Cambria Math" panose="02040503050406030204" pitchFamily="18" charset="0"/>
                            </a:rPr>
                            <m:t>𝑄</m:t>
                          </m:r>
                        </m:e>
                      </m:acc>
                      <m:r>
                        <a:rPr lang="en-GB" b="0" i="1" smtClean="0">
                          <a:latin typeface="Cambria Math" panose="02040503050406030204" pitchFamily="18" charset="0"/>
                          <a:ea typeface="Cambria Math" panose="02040503050406030204" pitchFamily="18" charset="0"/>
                        </a:rPr>
                        <m:t>=</m:t>
                      </m:r>
                      <m:acc>
                        <m:accPr>
                          <m:chr m:val="̇"/>
                          <m:ctrlPr>
                            <a:rPr lang="en-GB" i="1">
                              <a:solidFill>
                                <a:srgbClr val="FF0000"/>
                              </a:solidFill>
                              <a:latin typeface="Cambria Math" panose="02040503050406030204" pitchFamily="18" charset="0"/>
                              <a:ea typeface="Cambria Math" panose="02040503050406030204" pitchFamily="18" charset="0"/>
                            </a:rPr>
                          </m:ctrlPr>
                        </m:accPr>
                        <m:e>
                          <m:r>
                            <a:rPr lang="en-GB" i="1">
                              <a:solidFill>
                                <a:srgbClr val="FF0000"/>
                              </a:solidFill>
                              <a:latin typeface="Cambria Math" panose="02040503050406030204" pitchFamily="18" charset="0"/>
                              <a:ea typeface="Cambria Math" panose="02040503050406030204" pitchFamily="18" charset="0"/>
                            </a:rPr>
                            <m:t>𝑚</m:t>
                          </m:r>
                        </m:e>
                      </m:acc>
                      <m:r>
                        <a:rPr lang="en-GB" i="1">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𝑞</m:t>
                      </m:r>
                    </m:oMath>
                  </m:oMathPara>
                </a14:m>
                <a:endParaRPr lang="en-GB" dirty="0" smtClean="0">
                  <a:ea typeface="Cambria Math" panose="02040503050406030204" pitchFamily="18" charset="0"/>
                </a:endParaRPr>
              </a:p>
              <a:p>
                <a:pPr marL="809625" indent="0" algn="just">
                  <a:buNone/>
                </a:pPr>
                <a:endParaRPr lang="en-GB" dirty="0">
                  <a:ea typeface="Cambria Math" panose="02040503050406030204" pitchFamily="18" charset="0"/>
                </a:endParaRPr>
              </a:p>
              <a:p>
                <a:pPr marL="809625" indent="0" algn="just">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ea typeface="Cambria Math" panose="02040503050406030204" pitchFamily="18" charset="0"/>
                            </a:rPr>
                          </m:ctrlPr>
                        </m:accPr>
                        <m:e>
                          <m:r>
                            <a:rPr lang="en-GB" b="0" i="1" smtClean="0">
                              <a:latin typeface="Cambria Math" panose="02040503050406030204" pitchFamily="18" charset="0"/>
                              <a:ea typeface="Cambria Math" panose="02040503050406030204" pitchFamily="18" charset="0"/>
                            </a:rPr>
                            <m:t>𝐻</m:t>
                          </m:r>
                        </m:e>
                      </m:acc>
                      <m:r>
                        <a:rPr lang="en-GB" i="1">
                          <a:latin typeface="Cambria Math" panose="02040503050406030204" pitchFamily="18" charset="0"/>
                          <a:ea typeface="Cambria Math" panose="02040503050406030204" pitchFamily="18" charset="0"/>
                        </a:rPr>
                        <m:t>=</m:t>
                      </m:r>
                      <m:acc>
                        <m:accPr>
                          <m:chr m:val="̇"/>
                          <m:ctrlPr>
                            <a:rPr lang="en-GB" i="1">
                              <a:solidFill>
                                <a:srgbClr val="FF0000"/>
                              </a:solidFill>
                              <a:latin typeface="Cambria Math" panose="02040503050406030204" pitchFamily="18" charset="0"/>
                              <a:ea typeface="Cambria Math" panose="02040503050406030204" pitchFamily="18" charset="0"/>
                            </a:rPr>
                          </m:ctrlPr>
                        </m:accPr>
                        <m:e>
                          <m:r>
                            <a:rPr lang="en-GB" i="1">
                              <a:solidFill>
                                <a:srgbClr val="FF0000"/>
                              </a:solidFill>
                              <a:latin typeface="Cambria Math" panose="02040503050406030204" pitchFamily="18" charset="0"/>
                              <a:ea typeface="Cambria Math" panose="02040503050406030204" pitchFamily="18" charset="0"/>
                            </a:rPr>
                            <m:t>𝑚</m:t>
                          </m:r>
                        </m:e>
                      </m:acc>
                      <m:r>
                        <a:rPr lang="en-GB" i="1">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h</m:t>
                      </m:r>
                    </m:oMath>
                  </m:oMathPara>
                </a14:m>
                <a:endParaRPr lang="en-GB" dirty="0">
                  <a:ea typeface="Cambria Math" panose="02040503050406030204" pitchFamily="18" charset="0"/>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0" y="0"/>
                <a:ext cx="11192719" cy="6858000"/>
              </a:xfrm>
              <a:blipFill rotWithShape="0">
                <a:blip r:embed="rId2"/>
                <a:stretch>
                  <a:fillRect t="-1422" r="-1089"/>
                </a:stretch>
              </a:blipFill>
            </p:spPr>
            <p:txBody>
              <a:bodyPr/>
              <a:lstStyle/>
              <a:p>
                <a:r>
                  <a:rPr lang="en-GB">
                    <a:noFill/>
                  </a:rPr>
                  <a:t> </a:t>
                </a:r>
              </a:p>
            </p:txBody>
          </p:sp>
        </mc:Fallback>
      </mc:AlternateContent>
      <p:cxnSp>
        <p:nvCxnSpPr>
          <p:cNvPr id="5" name="Straight Arrow Connector 4"/>
          <p:cNvCxnSpPr>
            <a:stCxn id="6" idx="3"/>
          </p:cNvCxnSpPr>
          <p:nvPr/>
        </p:nvCxnSpPr>
        <p:spPr>
          <a:xfrm>
            <a:off x="3657600" y="1817225"/>
            <a:ext cx="763930" cy="1388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3022105" y="1632559"/>
            <a:ext cx="635495" cy="369332"/>
          </a:xfrm>
          <a:prstGeom prst="rect">
            <a:avLst/>
          </a:prstGeom>
          <a:noFill/>
        </p:spPr>
        <p:txBody>
          <a:bodyPr wrap="none" rtlCol="0">
            <a:spAutoFit/>
          </a:bodyPr>
          <a:lstStyle/>
          <a:p>
            <a:r>
              <a:rPr lang="en-GB" dirty="0" smtClean="0">
                <a:solidFill>
                  <a:schemeClr val="accent1">
                    <a:lumMod val="50000"/>
                  </a:schemeClr>
                </a:solidFill>
              </a:rPr>
              <a:t>m</a:t>
            </a:r>
            <a:r>
              <a:rPr lang="en-GB" baseline="30000" dirty="0" smtClean="0">
                <a:solidFill>
                  <a:schemeClr val="accent1">
                    <a:lumMod val="50000"/>
                  </a:schemeClr>
                </a:solidFill>
              </a:rPr>
              <a:t>3</a:t>
            </a:r>
            <a:r>
              <a:rPr lang="en-GB" dirty="0" smtClean="0">
                <a:solidFill>
                  <a:schemeClr val="accent1">
                    <a:lumMod val="50000"/>
                  </a:schemeClr>
                </a:solidFill>
              </a:rPr>
              <a:t>/s</a:t>
            </a:r>
            <a:endParaRPr lang="en-GB" dirty="0">
              <a:solidFill>
                <a:schemeClr val="accent1">
                  <a:lumMod val="50000"/>
                </a:schemeClr>
              </a:solidFill>
            </a:endParaRPr>
          </a:p>
        </p:txBody>
      </p:sp>
      <p:cxnSp>
        <p:nvCxnSpPr>
          <p:cNvPr id="9" name="Straight Arrow Connector 8"/>
          <p:cNvCxnSpPr/>
          <p:nvPr/>
        </p:nvCxnSpPr>
        <p:spPr>
          <a:xfrm flipH="1">
            <a:off x="5289632" y="1354238"/>
            <a:ext cx="185194" cy="46298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5261558" y="984906"/>
            <a:ext cx="581185" cy="369332"/>
          </a:xfrm>
          <a:prstGeom prst="rect">
            <a:avLst/>
          </a:prstGeom>
          <a:noFill/>
        </p:spPr>
        <p:txBody>
          <a:bodyPr wrap="none" rtlCol="0">
            <a:spAutoFit/>
          </a:bodyPr>
          <a:lstStyle/>
          <a:p>
            <a:r>
              <a:rPr lang="en-GB" dirty="0" smtClean="0">
                <a:solidFill>
                  <a:srgbClr val="FF0000"/>
                </a:solidFill>
              </a:rPr>
              <a:t>kg/s</a:t>
            </a:r>
            <a:endParaRPr lang="en-GB" dirty="0">
              <a:solidFill>
                <a:srgbClr val="FF0000"/>
              </a:solidFill>
            </a:endParaRPr>
          </a:p>
        </p:txBody>
      </p:sp>
      <p:cxnSp>
        <p:nvCxnSpPr>
          <p:cNvPr id="13" name="Straight Arrow Connector 12"/>
          <p:cNvCxnSpPr/>
          <p:nvPr/>
        </p:nvCxnSpPr>
        <p:spPr>
          <a:xfrm flipH="1">
            <a:off x="5975706" y="1678328"/>
            <a:ext cx="445168" cy="3235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6426890" y="1401065"/>
            <a:ext cx="750526" cy="369332"/>
          </a:xfrm>
          <a:prstGeom prst="rect">
            <a:avLst/>
          </a:prstGeom>
          <a:noFill/>
        </p:spPr>
        <p:txBody>
          <a:bodyPr wrap="none" rtlCol="0">
            <a:spAutoFit/>
          </a:bodyPr>
          <a:lstStyle/>
          <a:p>
            <a:r>
              <a:rPr lang="en-GB" dirty="0" smtClean="0">
                <a:solidFill>
                  <a:schemeClr val="accent1">
                    <a:lumMod val="50000"/>
                  </a:schemeClr>
                </a:solidFill>
              </a:rPr>
              <a:t>m</a:t>
            </a:r>
            <a:r>
              <a:rPr lang="en-GB" baseline="30000" dirty="0" smtClean="0">
                <a:solidFill>
                  <a:schemeClr val="accent1">
                    <a:lumMod val="50000"/>
                  </a:schemeClr>
                </a:solidFill>
              </a:rPr>
              <a:t>3</a:t>
            </a:r>
            <a:r>
              <a:rPr lang="en-GB" dirty="0" smtClean="0">
                <a:solidFill>
                  <a:schemeClr val="accent1">
                    <a:lumMod val="50000"/>
                  </a:schemeClr>
                </a:solidFill>
              </a:rPr>
              <a:t>/kg</a:t>
            </a:r>
            <a:endParaRPr lang="en-GB" dirty="0">
              <a:solidFill>
                <a:schemeClr val="accent1">
                  <a:lumMod val="50000"/>
                </a:schemeClr>
              </a:solidFill>
            </a:endParaRPr>
          </a:p>
        </p:txBody>
      </p:sp>
      <p:cxnSp>
        <p:nvCxnSpPr>
          <p:cNvPr id="15" name="Straight Arrow Connector 14"/>
          <p:cNvCxnSpPr/>
          <p:nvPr/>
        </p:nvCxnSpPr>
        <p:spPr>
          <a:xfrm>
            <a:off x="3355359" y="2746227"/>
            <a:ext cx="965908" cy="1388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2921842" y="2537497"/>
            <a:ext cx="433517" cy="369332"/>
          </a:xfrm>
          <a:prstGeom prst="rect">
            <a:avLst/>
          </a:prstGeom>
          <a:noFill/>
        </p:spPr>
        <p:txBody>
          <a:bodyPr wrap="none" rtlCol="0">
            <a:spAutoFit/>
          </a:bodyPr>
          <a:lstStyle/>
          <a:p>
            <a:r>
              <a:rPr lang="en-GB" dirty="0" smtClean="0">
                <a:solidFill>
                  <a:schemeClr val="accent1">
                    <a:lumMod val="50000"/>
                  </a:schemeClr>
                </a:solidFill>
              </a:rPr>
              <a:t>J/s</a:t>
            </a:r>
            <a:endParaRPr lang="en-GB" dirty="0">
              <a:solidFill>
                <a:schemeClr val="accent1">
                  <a:lumMod val="50000"/>
                </a:schemeClr>
              </a:solidFill>
            </a:endParaRPr>
          </a:p>
        </p:txBody>
      </p:sp>
      <p:cxnSp>
        <p:nvCxnSpPr>
          <p:cNvPr id="17" name="Straight Arrow Connector 16"/>
          <p:cNvCxnSpPr/>
          <p:nvPr/>
        </p:nvCxnSpPr>
        <p:spPr>
          <a:xfrm flipH="1">
            <a:off x="6092011" y="2583266"/>
            <a:ext cx="445168" cy="3235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6521467" y="2213934"/>
            <a:ext cx="561372" cy="369332"/>
          </a:xfrm>
          <a:prstGeom prst="rect">
            <a:avLst/>
          </a:prstGeom>
          <a:noFill/>
        </p:spPr>
        <p:txBody>
          <a:bodyPr wrap="none" rtlCol="0">
            <a:spAutoFit/>
          </a:bodyPr>
          <a:lstStyle/>
          <a:p>
            <a:r>
              <a:rPr lang="en-GB" dirty="0" smtClean="0">
                <a:solidFill>
                  <a:schemeClr val="accent1">
                    <a:lumMod val="50000"/>
                  </a:schemeClr>
                </a:solidFill>
              </a:rPr>
              <a:t>J/kg</a:t>
            </a:r>
            <a:endParaRPr lang="en-GB" dirty="0">
              <a:solidFill>
                <a:schemeClr val="accent1">
                  <a:lumMod val="50000"/>
                </a:schemeClr>
              </a:solidFill>
            </a:endParaRPr>
          </a:p>
        </p:txBody>
      </p:sp>
      <p:cxnSp>
        <p:nvCxnSpPr>
          <p:cNvPr id="19" name="Straight Arrow Connector 18"/>
          <p:cNvCxnSpPr/>
          <p:nvPr/>
        </p:nvCxnSpPr>
        <p:spPr>
          <a:xfrm>
            <a:off x="3319691" y="3583869"/>
            <a:ext cx="965908" cy="1388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2886174" y="3375139"/>
            <a:ext cx="433517" cy="369332"/>
          </a:xfrm>
          <a:prstGeom prst="rect">
            <a:avLst/>
          </a:prstGeom>
          <a:noFill/>
        </p:spPr>
        <p:txBody>
          <a:bodyPr wrap="none" rtlCol="0">
            <a:spAutoFit/>
          </a:bodyPr>
          <a:lstStyle/>
          <a:p>
            <a:r>
              <a:rPr lang="en-GB" dirty="0" smtClean="0">
                <a:solidFill>
                  <a:schemeClr val="accent1">
                    <a:lumMod val="50000"/>
                  </a:schemeClr>
                </a:solidFill>
              </a:rPr>
              <a:t>J/s</a:t>
            </a:r>
            <a:endParaRPr lang="en-GB" dirty="0">
              <a:solidFill>
                <a:schemeClr val="accent1">
                  <a:lumMod val="50000"/>
                </a:schemeClr>
              </a:solidFill>
            </a:endParaRPr>
          </a:p>
        </p:txBody>
      </p:sp>
      <p:cxnSp>
        <p:nvCxnSpPr>
          <p:cNvPr id="21" name="Straight Arrow Connector 20"/>
          <p:cNvCxnSpPr/>
          <p:nvPr/>
        </p:nvCxnSpPr>
        <p:spPr>
          <a:xfrm flipH="1">
            <a:off x="6056343" y="3420908"/>
            <a:ext cx="445168" cy="3235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6485799" y="3051576"/>
            <a:ext cx="561372" cy="369332"/>
          </a:xfrm>
          <a:prstGeom prst="rect">
            <a:avLst/>
          </a:prstGeom>
          <a:noFill/>
        </p:spPr>
        <p:txBody>
          <a:bodyPr wrap="none" rtlCol="0">
            <a:spAutoFit/>
          </a:bodyPr>
          <a:lstStyle/>
          <a:p>
            <a:r>
              <a:rPr lang="en-GB" dirty="0" smtClean="0">
                <a:solidFill>
                  <a:schemeClr val="accent1">
                    <a:lumMod val="50000"/>
                  </a:schemeClr>
                </a:solidFill>
              </a:rPr>
              <a:t>J/kg</a:t>
            </a:r>
            <a:endParaRPr lang="en-GB" dirty="0">
              <a:solidFill>
                <a:schemeClr val="accent1">
                  <a:lumMod val="50000"/>
                </a:schemeClr>
              </a:solidFill>
            </a:endParaRPr>
          </a:p>
        </p:txBody>
      </p:sp>
      <p:cxnSp>
        <p:nvCxnSpPr>
          <p:cNvPr id="23" name="Straight Arrow Connector 22"/>
          <p:cNvCxnSpPr/>
          <p:nvPr/>
        </p:nvCxnSpPr>
        <p:spPr>
          <a:xfrm>
            <a:off x="3319691" y="4494798"/>
            <a:ext cx="965908" cy="1388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TextBox 23"/>
          <p:cNvSpPr txBox="1"/>
          <p:nvPr/>
        </p:nvSpPr>
        <p:spPr>
          <a:xfrm>
            <a:off x="2886174" y="4286068"/>
            <a:ext cx="433517" cy="369332"/>
          </a:xfrm>
          <a:prstGeom prst="rect">
            <a:avLst/>
          </a:prstGeom>
          <a:noFill/>
        </p:spPr>
        <p:txBody>
          <a:bodyPr wrap="none" rtlCol="0">
            <a:spAutoFit/>
          </a:bodyPr>
          <a:lstStyle/>
          <a:p>
            <a:r>
              <a:rPr lang="en-GB" dirty="0" smtClean="0">
                <a:solidFill>
                  <a:schemeClr val="accent1">
                    <a:lumMod val="50000"/>
                  </a:schemeClr>
                </a:solidFill>
              </a:rPr>
              <a:t>J/s</a:t>
            </a:r>
            <a:endParaRPr lang="en-GB" dirty="0">
              <a:solidFill>
                <a:schemeClr val="accent1">
                  <a:lumMod val="50000"/>
                </a:schemeClr>
              </a:solidFill>
            </a:endParaRPr>
          </a:p>
        </p:txBody>
      </p:sp>
      <p:cxnSp>
        <p:nvCxnSpPr>
          <p:cNvPr id="25" name="Straight Arrow Connector 24"/>
          <p:cNvCxnSpPr/>
          <p:nvPr/>
        </p:nvCxnSpPr>
        <p:spPr>
          <a:xfrm flipH="1">
            <a:off x="6056343" y="4331837"/>
            <a:ext cx="445168" cy="3235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6485799" y="3962505"/>
            <a:ext cx="561372" cy="369332"/>
          </a:xfrm>
          <a:prstGeom prst="rect">
            <a:avLst/>
          </a:prstGeom>
          <a:noFill/>
        </p:spPr>
        <p:txBody>
          <a:bodyPr wrap="none" rtlCol="0">
            <a:spAutoFit/>
          </a:bodyPr>
          <a:lstStyle/>
          <a:p>
            <a:r>
              <a:rPr lang="en-GB" dirty="0" smtClean="0">
                <a:solidFill>
                  <a:schemeClr val="accent1">
                    <a:lumMod val="50000"/>
                  </a:schemeClr>
                </a:solidFill>
              </a:rPr>
              <a:t>J/kg</a:t>
            </a:r>
            <a:endParaRPr lang="en-GB" dirty="0">
              <a:solidFill>
                <a:schemeClr val="accent1">
                  <a:lumMod val="50000"/>
                </a:schemeClr>
              </a:solidFill>
            </a:endParaRPr>
          </a:p>
        </p:txBody>
      </p:sp>
    </p:spTree>
    <p:extLst>
      <p:ext uri="{BB962C8B-B14F-4D97-AF65-F5344CB8AC3E}">
        <p14:creationId xmlns:p14="http://schemas.microsoft.com/office/powerpoint/2010/main" val="2401833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additive="base">
                                        <p:cTn id="23" dur="500" fill="hold"/>
                                        <p:tgtEl>
                                          <p:spTgt spid="6"/>
                                        </p:tgtEl>
                                        <p:attrNameLst>
                                          <p:attrName>ppt_x</p:attrName>
                                        </p:attrNameLst>
                                      </p:cBhvr>
                                      <p:tavLst>
                                        <p:tav tm="0">
                                          <p:val>
                                            <p:strVal val="#ppt_x"/>
                                          </p:val>
                                        </p:tav>
                                        <p:tav tm="100000">
                                          <p:val>
                                            <p:strVal val="#ppt_x"/>
                                          </p:val>
                                        </p:tav>
                                      </p:tavLst>
                                    </p:anim>
                                    <p:anim calcmode="lin" valueType="num">
                                      <p:cBhvr additive="base">
                                        <p:cTn id="24" dur="500" fill="hold"/>
                                        <p:tgtEl>
                                          <p:spTgt spid="6"/>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1"/>
                                        </p:tgtEl>
                                        <p:attrNameLst>
                                          <p:attrName>style.visibility</p:attrName>
                                        </p:attrNameLst>
                                      </p:cBhvr>
                                      <p:to>
                                        <p:strVal val="visible"/>
                                      </p:to>
                                    </p:set>
                                    <p:anim calcmode="lin" valueType="num">
                                      <p:cBhvr additive="base">
                                        <p:cTn id="27" dur="500" fill="hold"/>
                                        <p:tgtEl>
                                          <p:spTgt spid="11"/>
                                        </p:tgtEl>
                                        <p:attrNameLst>
                                          <p:attrName>ppt_x</p:attrName>
                                        </p:attrNameLst>
                                      </p:cBhvr>
                                      <p:tavLst>
                                        <p:tav tm="0">
                                          <p:val>
                                            <p:strVal val="#ppt_x"/>
                                          </p:val>
                                        </p:tav>
                                        <p:tav tm="100000">
                                          <p:val>
                                            <p:strVal val="#ppt_x"/>
                                          </p:val>
                                        </p:tav>
                                      </p:tavLst>
                                    </p:anim>
                                    <p:anim calcmode="lin" valueType="num">
                                      <p:cBhvr additive="base">
                                        <p:cTn id="28" dur="500" fill="hold"/>
                                        <p:tgtEl>
                                          <p:spTgt spid="11"/>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additive="base">
                                        <p:cTn id="35" dur="500" fill="hold"/>
                                        <p:tgtEl>
                                          <p:spTgt spid="13"/>
                                        </p:tgtEl>
                                        <p:attrNameLst>
                                          <p:attrName>ppt_x</p:attrName>
                                        </p:attrNameLst>
                                      </p:cBhvr>
                                      <p:tavLst>
                                        <p:tav tm="0">
                                          <p:val>
                                            <p:strVal val="#ppt_x"/>
                                          </p:val>
                                        </p:tav>
                                        <p:tav tm="100000">
                                          <p:val>
                                            <p:strVal val="#ppt_x"/>
                                          </p:val>
                                        </p:tav>
                                      </p:tavLst>
                                    </p:anim>
                                    <p:anim calcmode="lin" valueType="num">
                                      <p:cBhvr additive="base">
                                        <p:cTn id="36" dur="500" fill="hold"/>
                                        <p:tgtEl>
                                          <p:spTgt spid="13"/>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14"/>
                                        </p:tgtEl>
                                        <p:attrNameLst>
                                          <p:attrName>style.visibility</p:attrName>
                                        </p:attrNameLst>
                                      </p:cBhvr>
                                      <p:to>
                                        <p:strVal val="visible"/>
                                      </p:to>
                                    </p:set>
                                    <p:anim calcmode="lin" valueType="num">
                                      <p:cBhvr additive="base">
                                        <p:cTn id="39" dur="500" fill="hold"/>
                                        <p:tgtEl>
                                          <p:spTgt spid="14"/>
                                        </p:tgtEl>
                                        <p:attrNameLst>
                                          <p:attrName>ppt_x</p:attrName>
                                        </p:attrNameLst>
                                      </p:cBhvr>
                                      <p:tavLst>
                                        <p:tav tm="0">
                                          <p:val>
                                            <p:strVal val="#ppt_x"/>
                                          </p:val>
                                        </p:tav>
                                        <p:tav tm="100000">
                                          <p:val>
                                            <p:strVal val="#ppt_x"/>
                                          </p:val>
                                        </p:tav>
                                      </p:tavLst>
                                    </p:anim>
                                    <p:anim calcmode="lin" valueType="num">
                                      <p:cBhvr additive="base">
                                        <p:cTn id="4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3">
                                            <p:txEl>
                                              <p:pRg st="5" end="5"/>
                                            </p:txEl>
                                          </p:spTgt>
                                        </p:tgtEl>
                                        <p:attrNameLst>
                                          <p:attrName>style.visibility</p:attrName>
                                        </p:attrNameLst>
                                      </p:cBhvr>
                                      <p:to>
                                        <p:strVal val="visible"/>
                                      </p:to>
                                    </p:set>
                                    <p:anim calcmode="lin" valueType="num">
                                      <p:cBhvr additive="base">
                                        <p:cTn id="4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15"/>
                                        </p:tgtEl>
                                        <p:attrNameLst>
                                          <p:attrName>style.visibility</p:attrName>
                                        </p:attrNameLst>
                                      </p:cBhvr>
                                      <p:to>
                                        <p:strVal val="visible"/>
                                      </p:to>
                                    </p:set>
                                    <p:anim calcmode="lin" valueType="num">
                                      <p:cBhvr additive="base">
                                        <p:cTn id="51" dur="500" fill="hold"/>
                                        <p:tgtEl>
                                          <p:spTgt spid="15"/>
                                        </p:tgtEl>
                                        <p:attrNameLst>
                                          <p:attrName>ppt_x</p:attrName>
                                        </p:attrNameLst>
                                      </p:cBhvr>
                                      <p:tavLst>
                                        <p:tav tm="0">
                                          <p:val>
                                            <p:strVal val="#ppt_x"/>
                                          </p:val>
                                        </p:tav>
                                        <p:tav tm="100000">
                                          <p:val>
                                            <p:strVal val="#ppt_x"/>
                                          </p:val>
                                        </p:tav>
                                      </p:tavLst>
                                    </p:anim>
                                    <p:anim calcmode="lin" valueType="num">
                                      <p:cBhvr additive="base">
                                        <p:cTn id="52" dur="500" fill="hold"/>
                                        <p:tgtEl>
                                          <p:spTgt spid="15"/>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16"/>
                                        </p:tgtEl>
                                        <p:attrNameLst>
                                          <p:attrName>style.visibility</p:attrName>
                                        </p:attrNameLst>
                                      </p:cBhvr>
                                      <p:to>
                                        <p:strVal val="visible"/>
                                      </p:to>
                                    </p:set>
                                    <p:anim calcmode="lin" valueType="num">
                                      <p:cBhvr additive="base">
                                        <p:cTn id="55" dur="500" fill="hold"/>
                                        <p:tgtEl>
                                          <p:spTgt spid="16"/>
                                        </p:tgtEl>
                                        <p:attrNameLst>
                                          <p:attrName>ppt_x</p:attrName>
                                        </p:attrNameLst>
                                      </p:cBhvr>
                                      <p:tavLst>
                                        <p:tav tm="0">
                                          <p:val>
                                            <p:strVal val="#ppt_x"/>
                                          </p:val>
                                        </p:tav>
                                        <p:tav tm="100000">
                                          <p:val>
                                            <p:strVal val="#ppt_x"/>
                                          </p:val>
                                        </p:tav>
                                      </p:tavLst>
                                    </p:anim>
                                    <p:anim calcmode="lin" valueType="num">
                                      <p:cBhvr additive="base">
                                        <p:cTn id="56" dur="500" fill="hold"/>
                                        <p:tgtEl>
                                          <p:spTgt spid="16"/>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17"/>
                                        </p:tgtEl>
                                        <p:attrNameLst>
                                          <p:attrName>style.visibility</p:attrName>
                                        </p:attrNameLst>
                                      </p:cBhvr>
                                      <p:to>
                                        <p:strVal val="visible"/>
                                      </p:to>
                                    </p:set>
                                    <p:anim calcmode="lin" valueType="num">
                                      <p:cBhvr additive="base">
                                        <p:cTn id="59" dur="500" fill="hold"/>
                                        <p:tgtEl>
                                          <p:spTgt spid="17"/>
                                        </p:tgtEl>
                                        <p:attrNameLst>
                                          <p:attrName>ppt_x</p:attrName>
                                        </p:attrNameLst>
                                      </p:cBhvr>
                                      <p:tavLst>
                                        <p:tav tm="0">
                                          <p:val>
                                            <p:strVal val="#ppt_x"/>
                                          </p:val>
                                        </p:tav>
                                        <p:tav tm="100000">
                                          <p:val>
                                            <p:strVal val="#ppt_x"/>
                                          </p:val>
                                        </p:tav>
                                      </p:tavLst>
                                    </p:anim>
                                    <p:anim calcmode="lin" valueType="num">
                                      <p:cBhvr additive="base">
                                        <p:cTn id="60" dur="500" fill="hold"/>
                                        <p:tgtEl>
                                          <p:spTgt spid="17"/>
                                        </p:tgtEl>
                                        <p:attrNameLst>
                                          <p:attrName>ppt_y</p:attrName>
                                        </p:attrNameLst>
                                      </p:cBhvr>
                                      <p:tavLst>
                                        <p:tav tm="0">
                                          <p:val>
                                            <p:strVal val="1+#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18"/>
                                        </p:tgtEl>
                                        <p:attrNameLst>
                                          <p:attrName>style.visibility</p:attrName>
                                        </p:attrNameLst>
                                      </p:cBhvr>
                                      <p:to>
                                        <p:strVal val="visible"/>
                                      </p:to>
                                    </p:set>
                                    <p:anim calcmode="lin" valueType="num">
                                      <p:cBhvr additive="base">
                                        <p:cTn id="63" dur="500" fill="hold"/>
                                        <p:tgtEl>
                                          <p:spTgt spid="18"/>
                                        </p:tgtEl>
                                        <p:attrNameLst>
                                          <p:attrName>ppt_x</p:attrName>
                                        </p:attrNameLst>
                                      </p:cBhvr>
                                      <p:tavLst>
                                        <p:tav tm="0">
                                          <p:val>
                                            <p:strVal val="#ppt_x"/>
                                          </p:val>
                                        </p:tav>
                                        <p:tav tm="100000">
                                          <p:val>
                                            <p:strVal val="#ppt_x"/>
                                          </p:val>
                                        </p:tav>
                                      </p:tavLst>
                                    </p:anim>
                                    <p:anim calcmode="lin" valueType="num">
                                      <p:cBhvr additive="base">
                                        <p:cTn id="64"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nodeType="clickEffect">
                                  <p:stCondLst>
                                    <p:cond delay="0"/>
                                  </p:stCondLst>
                                  <p:childTnLst>
                                    <p:set>
                                      <p:cBhvr>
                                        <p:cTn id="68" dur="1" fill="hold">
                                          <p:stCondLst>
                                            <p:cond delay="0"/>
                                          </p:stCondLst>
                                        </p:cTn>
                                        <p:tgtEl>
                                          <p:spTgt spid="3">
                                            <p:txEl>
                                              <p:pRg st="7" end="7"/>
                                            </p:txEl>
                                          </p:spTgt>
                                        </p:tgtEl>
                                        <p:attrNameLst>
                                          <p:attrName>style.visibility</p:attrName>
                                        </p:attrNameLst>
                                      </p:cBhvr>
                                      <p:to>
                                        <p:strVal val="visible"/>
                                      </p:to>
                                    </p:set>
                                    <p:anim calcmode="lin" valueType="num">
                                      <p:cBhvr additive="base">
                                        <p:cTn id="6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nodeType="clickEffect">
                                  <p:stCondLst>
                                    <p:cond delay="0"/>
                                  </p:stCondLst>
                                  <p:childTnLst>
                                    <p:set>
                                      <p:cBhvr>
                                        <p:cTn id="74" dur="1" fill="hold">
                                          <p:stCondLst>
                                            <p:cond delay="0"/>
                                          </p:stCondLst>
                                        </p:cTn>
                                        <p:tgtEl>
                                          <p:spTgt spid="19"/>
                                        </p:tgtEl>
                                        <p:attrNameLst>
                                          <p:attrName>style.visibility</p:attrName>
                                        </p:attrNameLst>
                                      </p:cBhvr>
                                      <p:to>
                                        <p:strVal val="visible"/>
                                      </p:to>
                                    </p:set>
                                    <p:anim calcmode="lin" valueType="num">
                                      <p:cBhvr additive="base">
                                        <p:cTn id="75" dur="500" fill="hold"/>
                                        <p:tgtEl>
                                          <p:spTgt spid="19"/>
                                        </p:tgtEl>
                                        <p:attrNameLst>
                                          <p:attrName>ppt_x</p:attrName>
                                        </p:attrNameLst>
                                      </p:cBhvr>
                                      <p:tavLst>
                                        <p:tav tm="0">
                                          <p:val>
                                            <p:strVal val="#ppt_x"/>
                                          </p:val>
                                        </p:tav>
                                        <p:tav tm="100000">
                                          <p:val>
                                            <p:strVal val="#ppt_x"/>
                                          </p:val>
                                        </p:tav>
                                      </p:tavLst>
                                    </p:anim>
                                    <p:anim calcmode="lin" valueType="num">
                                      <p:cBhvr additive="base">
                                        <p:cTn id="76" dur="500" fill="hold"/>
                                        <p:tgtEl>
                                          <p:spTgt spid="19"/>
                                        </p:tgtEl>
                                        <p:attrNameLst>
                                          <p:attrName>ppt_y</p:attrName>
                                        </p:attrNameLst>
                                      </p:cBhvr>
                                      <p:tavLst>
                                        <p:tav tm="0">
                                          <p:val>
                                            <p:strVal val="1+#ppt_h/2"/>
                                          </p:val>
                                        </p:tav>
                                        <p:tav tm="100000">
                                          <p:val>
                                            <p:strVal val="#ppt_y"/>
                                          </p:val>
                                        </p:tav>
                                      </p:tavLst>
                                    </p:anim>
                                  </p:childTnLst>
                                </p:cTn>
                              </p:par>
                              <p:par>
                                <p:cTn id="77" presetID="2" presetClass="entr" presetSubtype="4" fill="hold" grpId="0" nodeType="withEffect">
                                  <p:stCondLst>
                                    <p:cond delay="0"/>
                                  </p:stCondLst>
                                  <p:childTnLst>
                                    <p:set>
                                      <p:cBhvr>
                                        <p:cTn id="78" dur="1" fill="hold">
                                          <p:stCondLst>
                                            <p:cond delay="0"/>
                                          </p:stCondLst>
                                        </p:cTn>
                                        <p:tgtEl>
                                          <p:spTgt spid="20"/>
                                        </p:tgtEl>
                                        <p:attrNameLst>
                                          <p:attrName>style.visibility</p:attrName>
                                        </p:attrNameLst>
                                      </p:cBhvr>
                                      <p:to>
                                        <p:strVal val="visible"/>
                                      </p:to>
                                    </p:set>
                                    <p:anim calcmode="lin" valueType="num">
                                      <p:cBhvr additive="base">
                                        <p:cTn id="79" dur="500" fill="hold"/>
                                        <p:tgtEl>
                                          <p:spTgt spid="20"/>
                                        </p:tgtEl>
                                        <p:attrNameLst>
                                          <p:attrName>ppt_x</p:attrName>
                                        </p:attrNameLst>
                                      </p:cBhvr>
                                      <p:tavLst>
                                        <p:tav tm="0">
                                          <p:val>
                                            <p:strVal val="#ppt_x"/>
                                          </p:val>
                                        </p:tav>
                                        <p:tav tm="100000">
                                          <p:val>
                                            <p:strVal val="#ppt_x"/>
                                          </p:val>
                                        </p:tav>
                                      </p:tavLst>
                                    </p:anim>
                                    <p:anim calcmode="lin" valueType="num">
                                      <p:cBhvr additive="base">
                                        <p:cTn id="80" dur="500" fill="hold"/>
                                        <p:tgtEl>
                                          <p:spTgt spid="20"/>
                                        </p:tgtEl>
                                        <p:attrNameLst>
                                          <p:attrName>ppt_y</p:attrName>
                                        </p:attrNameLst>
                                      </p:cBhvr>
                                      <p:tavLst>
                                        <p:tav tm="0">
                                          <p:val>
                                            <p:strVal val="1+#ppt_h/2"/>
                                          </p:val>
                                        </p:tav>
                                        <p:tav tm="100000">
                                          <p:val>
                                            <p:strVal val="#ppt_y"/>
                                          </p:val>
                                        </p:tav>
                                      </p:tavLst>
                                    </p:anim>
                                  </p:childTnLst>
                                </p:cTn>
                              </p:par>
                              <p:par>
                                <p:cTn id="81" presetID="2" presetClass="entr" presetSubtype="4" fill="hold" nodeType="withEffect">
                                  <p:stCondLst>
                                    <p:cond delay="0"/>
                                  </p:stCondLst>
                                  <p:childTnLst>
                                    <p:set>
                                      <p:cBhvr>
                                        <p:cTn id="82" dur="1" fill="hold">
                                          <p:stCondLst>
                                            <p:cond delay="0"/>
                                          </p:stCondLst>
                                        </p:cTn>
                                        <p:tgtEl>
                                          <p:spTgt spid="21"/>
                                        </p:tgtEl>
                                        <p:attrNameLst>
                                          <p:attrName>style.visibility</p:attrName>
                                        </p:attrNameLst>
                                      </p:cBhvr>
                                      <p:to>
                                        <p:strVal val="visible"/>
                                      </p:to>
                                    </p:set>
                                    <p:anim calcmode="lin" valueType="num">
                                      <p:cBhvr additive="base">
                                        <p:cTn id="83" dur="500" fill="hold"/>
                                        <p:tgtEl>
                                          <p:spTgt spid="21"/>
                                        </p:tgtEl>
                                        <p:attrNameLst>
                                          <p:attrName>ppt_x</p:attrName>
                                        </p:attrNameLst>
                                      </p:cBhvr>
                                      <p:tavLst>
                                        <p:tav tm="0">
                                          <p:val>
                                            <p:strVal val="#ppt_x"/>
                                          </p:val>
                                        </p:tav>
                                        <p:tav tm="100000">
                                          <p:val>
                                            <p:strVal val="#ppt_x"/>
                                          </p:val>
                                        </p:tav>
                                      </p:tavLst>
                                    </p:anim>
                                    <p:anim calcmode="lin" valueType="num">
                                      <p:cBhvr additive="base">
                                        <p:cTn id="84" dur="500" fill="hold"/>
                                        <p:tgtEl>
                                          <p:spTgt spid="21"/>
                                        </p:tgtEl>
                                        <p:attrNameLst>
                                          <p:attrName>ppt_y</p:attrName>
                                        </p:attrNameLst>
                                      </p:cBhvr>
                                      <p:tavLst>
                                        <p:tav tm="0">
                                          <p:val>
                                            <p:strVal val="1+#ppt_h/2"/>
                                          </p:val>
                                        </p:tav>
                                        <p:tav tm="100000">
                                          <p:val>
                                            <p:strVal val="#ppt_y"/>
                                          </p:val>
                                        </p:tav>
                                      </p:tavLst>
                                    </p:anim>
                                  </p:childTnLst>
                                </p:cTn>
                              </p:par>
                              <p:par>
                                <p:cTn id="85" presetID="2" presetClass="entr" presetSubtype="4" fill="hold" grpId="0" nodeType="withEffect">
                                  <p:stCondLst>
                                    <p:cond delay="0"/>
                                  </p:stCondLst>
                                  <p:childTnLst>
                                    <p:set>
                                      <p:cBhvr>
                                        <p:cTn id="86" dur="1" fill="hold">
                                          <p:stCondLst>
                                            <p:cond delay="0"/>
                                          </p:stCondLst>
                                        </p:cTn>
                                        <p:tgtEl>
                                          <p:spTgt spid="22"/>
                                        </p:tgtEl>
                                        <p:attrNameLst>
                                          <p:attrName>style.visibility</p:attrName>
                                        </p:attrNameLst>
                                      </p:cBhvr>
                                      <p:to>
                                        <p:strVal val="visible"/>
                                      </p:to>
                                    </p:set>
                                    <p:anim calcmode="lin" valueType="num">
                                      <p:cBhvr additive="base">
                                        <p:cTn id="87" dur="500" fill="hold"/>
                                        <p:tgtEl>
                                          <p:spTgt spid="22"/>
                                        </p:tgtEl>
                                        <p:attrNameLst>
                                          <p:attrName>ppt_x</p:attrName>
                                        </p:attrNameLst>
                                      </p:cBhvr>
                                      <p:tavLst>
                                        <p:tav tm="0">
                                          <p:val>
                                            <p:strVal val="#ppt_x"/>
                                          </p:val>
                                        </p:tav>
                                        <p:tav tm="100000">
                                          <p:val>
                                            <p:strVal val="#ppt_x"/>
                                          </p:val>
                                        </p:tav>
                                      </p:tavLst>
                                    </p:anim>
                                    <p:anim calcmode="lin" valueType="num">
                                      <p:cBhvr additive="base">
                                        <p:cTn id="88"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89" fill="hold">
                      <p:stCondLst>
                        <p:cond delay="indefinite"/>
                      </p:stCondLst>
                      <p:childTnLst>
                        <p:par>
                          <p:cTn id="90" fill="hold">
                            <p:stCondLst>
                              <p:cond delay="0"/>
                            </p:stCondLst>
                            <p:childTnLst>
                              <p:par>
                                <p:cTn id="91" presetID="2" presetClass="entr" presetSubtype="4" fill="hold" nodeType="clickEffect">
                                  <p:stCondLst>
                                    <p:cond delay="0"/>
                                  </p:stCondLst>
                                  <p:childTnLst>
                                    <p:set>
                                      <p:cBhvr>
                                        <p:cTn id="92" dur="1" fill="hold">
                                          <p:stCondLst>
                                            <p:cond delay="0"/>
                                          </p:stCondLst>
                                        </p:cTn>
                                        <p:tgtEl>
                                          <p:spTgt spid="3">
                                            <p:txEl>
                                              <p:pRg st="9" end="9"/>
                                            </p:txEl>
                                          </p:spTgt>
                                        </p:tgtEl>
                                        <p:attrNameLst>
                                          <p:attrName>style.visibility</p:attrName>
                                        </p:attrNameLst>
                                      </p:cBhvr>
                                      <p:to>
                                        <p:strVal val="visible"/>
                                      </p:to>
                                    </p:set>
                                    <p:anim calcmode="lin" valueType="num">
                                      <p:cBhvr additive="base">
                                        <p:cTn id="9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9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95" fill="hold">
                      <p:stCondLst>
                        <p:cond delay="indefinite"/>
                      </p:stCondLst>
                      <p:childTnLst>
                        <p:par>
                          <p:cTn id="96" fill="hold">
                            <p:stCondLst>
                              <p:cond delay="0"/>
                            </p:stCondLst>
                            <p:childTnLst>
                              <p:par>
                                <p:cTn id="97" presetID="2" presetClass="entr" presetSubtype="4" fill="hold" nodeType="clickEffect">
                                  <p:stCondLst>
                                    <p:cond delay="0"/>
                                  </p:stCondLst>
                                  <p:childTnLst>
                                    <p:set>
                                      <p:cBhvr>
                                        <p:cTn id="98" dur="1" fill="hold">
                                          <p:stCondLst>
                                            <p:cond delay="0"/>
                                          </p:stCondLst>
                                        </p:cTn>
                                        <p:tgtEl>
                                          <p:spTgt spid="23"/>
                                        </p:tgtEl>
                                        <p:attrNameLst>
                                          <p:attrName>style.visibility</p:attrName>
                                        </p:attrNameLst>
                                      </p:cBhvr>
                                      <p:to>
                                        <p:strVal val="visible"/>
                                      </p:to>
                                    </p:set>
                                    <p:anim calcmode="lin" valueType="num">
                                      <p:cBhvr additive="base">
                                        <p:cTn id="99" dur="500" fill="hold"/>
                                        <p:tgtEl>
                                          <p:spTgt spid="23"/>
                                        </p:tgtEl>
                                        <p:attrNameLst>
                                          <p:attrName>ppt_x</p:attrName>
                                        </p:attrNameLst>
                                      </p:cBhvr>
                                      <p:tavLst>
                                        <p:tav tm="0">
                                          <p:val>
                                            <p:strVal val="#ppt_x"/>
                                          </p:val>
                                        </p:tav>
                                        <p:tav tm="100000">
                                          <p:val>
                                            <p:strVal val="#ppt_x"/>
                                          </p:val>
                                        </p:tav>
                                      </p:tavLst>
                                    </p:anim>
                                    <p:anim calcmode="lin" valueType="num">
                                      <p:cBhvr additive="base">
                                        <p:cTn id="100" dur="500" fill="hold"/>
                                        <p:tgtEl>
                                          <p:spTgt spid="23"/>
                                        </p:tgtEl>
                                        <p:attrNameLst>
                                          <p:attrName>ppt_y</p:attrName>
                                        </p:attrNameLst>
                                      </p:cBhvr>
                                      <p:tavLst>
                                        <p:tav tm="0">
                                          <p:val>
                                            <p:strVal val="1+#ppt_h/2"/>
                                          </p:val>
                                        </p:tav>
                                        <p:tav tm="100000">
                                          <p:val>
                                            <p:strVal val="#ppt_y"/>
                                          </p:val>
                                        </p:tav>
                                      </p:tavLst>
                                    </p:anim>
                                  </p:childTnLst>
                                </p:cTn>
                              </p:par>
                              <p:par>
                                <p:cTn id="101" presetID="2" presetClass="entr" presetSubtype="4" fill="hold" nodeType="withEffect">
                                  <p:stCondLst>
                                    <p:cond delay="0"/>
                                  </p:stCondLst>
                                  <p:childTnLst>
                                    <p:set>
                                      <p:cBhvr>
                                        <p:cTn id="102" dur="1" fill="hold">
                                          <p:stCondLst>
                                            <p:cond delay="0"/>
                                          </p:stCondLst>
                                        </p:cTn>
                                        <p:tgtEl>
                                          <p:spTgt spid="25"/>
                                        </p:tgtEl>
                                        <p:attrNameLst>
                                          <p:attrName>style.visibility</p:attrName>
                                        </p:attrNameLst>
                                      </p:cBhvr>
                                      <p:to>
                                        <p:strVal val="visible"/>
                                      </p:to>
                                    </p:set>
                                    <p:anim calcmode="lin" valueType="num">
                                      <p:cBhvr additive="base">
                                        <p:cTn id="103" dur="500" fill="hold"/>
                                        <p:tgtEl>
                                          <p:spTgt spid="25"/>
                                        </p:tgtEl>
                                        <p:attrNameLst>
                                          <p:attrName>ppt_x</p:attrName>
                                        </p:attrNameLst>
                                      </p:cBhvr>
                                      <p:tavLst>
                                        <p:tav tm="0">
                                          <p:val>
                                            <p:strVal val="#ppt_x"/>
                                          </p:val>
                                        </p:tav>
                                        <p:tav tm="100000">
                                          <p:val>
                                            <p:strVal val="#ppt_x"/>
                                          </p:val>
                                        </p:tav>
                                      </p:tavLst>
                                    </p:anim>
                                    <p:anim calcmode="lin" valueType="num">
                                      <p:cBhvr additive="base">
                                        <p:cTn id="104" dur="500" fill="hold"/>
                                        <p:tgtEl>
                                          <p:spTgt spid="25"/>
                                        </p:tgtEl>
                                        <p:attrNameLst>
                                          <p:attrName>ppt_y</p:attrName>
                                        </p:attrNameLst>
                                      </p:cBhvr>
                                      <p:tavLst>
                                        <p:tav tm="0">
                                          <p:val>
                                            <p:strVal val="1+#ppt_h/2"/>
                                          </p:val>
                                        </p:tav>
                                        <p:tav tm="100000">
                                          <p:val>
                                            <p:strVal val="#ppt_y"/>
                                          </p:val>
                                        </p:tav>
                                      </p:tavLst>
                                    </p:anim>
                                  </p:childTnLst>
                                </p:cTn>
                              </p:par>
                              <p:par>
                                <p:cTn id="105" presetID="2" presetClass="entr" presetSubtype="4" fill="hold" grpId="0" nodeType="withEffect">
                                  <p:stCondLst>
                                    <p:cond delay="0"/>
                                  </p:stCondLst>
                                  <p:childTnLst>
                                    <p:set>
                                      <p:cBhvr>
                                        <p:cTn id="106" dur="1" fill="hold">
                                          <p:stCondLst>
                                            <p:cond delay="0"/>
                                          </p:stCondLst>
                                        </p:cTn>
                                        <p:tgtEl>
                                          <p:spTgt spid="26"/>
                                        </p:tgtEl>
                                        <p:attrNameLst>
                                          <p:attrName>style.visibility</p:attrName>
                                        </p:attrNameLst>
                                      </p:cBhvr>
                                      <p:to>
                                        <p:strVal val="visible"/>
                                      </p:to>
                                    </p:set>
                                    <p:anim calcmode="lin" valueType="num">
                                      <p:cBhvr additive="base">
                                        <p:cTn id="107" dur="500" fill="hold"/>
                                        <p:tgtEl>
                                          <p:spTgt spid="26"/>
                                        </p:tgtEl>
                                        <p:attrNameLst>
                                          <p:attrName>ppt_x</p:attrName>
                                        </p:attrNameLst>
                                      </p:cBhvr>
                                      <p:tavLst>
                                        <p:tav tm="0">
                                          <p:val>
                                            <p:strVal val="#ppt_x"/>
                                          </p:val>
                                        </p:tav>
                                        <p:tav tm="100000">
                                          <p:val>
                                            <p:strVal val="#ppt_x"/>
                                          </p:val>
                                        </p:tav>
                                      </p:tavLst>
                                    </p:anim>
                                    <p:anim calcmode="lin" valueType="num">
                                      <p:cBhvr additive="base">
                                        <p:cTn id="108" dur="500" fill="hold"/>
                                        <p:tgtEl>
                                          <p:spTgt spid="26"/>
                                        </p:tgtEl>
                                        <p:attrNameLst>
                                          <p:attrName>ppt_y</p:attrName>
                                        </p:attrNameLst>
                                      </p:cBhvr>
                                      <p:tavLst>
                                        <p:tav tm="0">
                                          <p:val>
                                            <p:strVal val="1+#ppt_h/2"/>
                                          </p:val>
                                        </p:tav>
                                        <p:tav tm="100000">
                                          <p:val>
                                            <p:strVal val="#ppt_y"/>
                                          </p:val>
                                        </p:tav>
                                      </p:tavLst>
                                    </p:anim>
                                  </p:childTnLst>
                                </p:cTn>
                              </p:par>
                              <p:par>
                                <p:cTn id="109" presetID="2" presetClass="entr" presetSubtype="4" fill="hold" grpId="0" nodeType="withEffect">
                                  <p:stCondLst>
                                    <p:cond delay="0"/>
                                  </p:stCondLst>
                                  <p:childTnLst>
                                    <p:set>
                                      <p:cBhvr>
                                        <p:cTn id="110" dur="1" fill="hold">
                                          <p:stCondLst>
                                            <p:cond delay="0"/>
                                          </p:stCondLst>
                                        </p:cTn>
                                        <p:tgtEl>
                                          <p:spTgt spid="24"/>
                                        </p:tgtEl>
                                        <p:attrNameLst>
                                          <p:attrName>style.visibility</p:attrName>
                                        </p:attrNameLst>
                                      </p:cBhvr>
                                      <p:to>
                                        <p:strVal val="visible"/>
                                      </p:to>
                                    </p:set>
                                    <p:anim calcmode="lin" valueType="num">
                                      <p:cBhvr additive="base">
                                        <p:cTn id="111" dur="500" fill="hold"/>
                                        <p:tgtEl>
                                          <p:spTgt spid="24"/>
                                        </p:tgtEl>
                                        <p:attrNameLst>
                                          <p:attrName>ppt_x</p:attrName>
                                        </p:attrNameLst>
                                      </p:cBhvr>
                                      <p:tavLst>
                                        <p:tav tm="0">
                                          <p:val>
                                            <p:strVal val="#ppt_x"/>
                                          </p:val>
                                        </p:tav>
                                        <p:tav tm="100000">
                                          <p:val>
                                            <p:strVal val="#ppt_x"/>
                                          </p:val>
                                        </p:tav>
                                      </p:tavLst>
                                    </p:anim>
                                    <p:anim calcmode="lin" valueType="num">
                                      <p:cBhvr additive="base">
                                        <p:cTn id="11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p:bldP spid="14" grpId="0"/>
      <p:bldP spid="16" grpId="0"/>
      <p:bldP spid="18" grpId="0"/>
      <p:bldP spid="20" grpId="0"/>
      <p:bldP spid="22" grpId="0"/>
      <p:bldP spid="24" grpId="0"/>
      <p:bldP spid="2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277791" y="120770"/>
                <a:ext cx="11435789" cy="6056193"/>
              </a:xfrm>
            </p:spPr>
            <p:txBody>
              <a:bodyPr>
                <a:normAutofit/>
              </a:bodyPr>
              <a:lstStyle/>
              <a:p>
                <a:pPr marL="0" indent="0" algn="ctr">
                  <a:buNone/>
                </a:pPr>
                <a:r>
                  <a:rPr lang="en-GB" b="1" u="sng" dirty="0" smtClean="0"/>
                  <a:t>Flow or Displacement Energy</a:t>
                </a:r>
              </a:p>
              <a:p>
                <a:pPr marL="0" indent="0">
                  <a:buNone/>
                </a:pPr>
                <a:endParaRPr lang="en-GB" b="1" u="sng" dirty="0" smtClean="0"/>
              </a:p>
              <a:p>
                <a:pPr marL="0" indent="0" algn="just">
                  <a:buNone/>
                </a:pPr>
                <a:r>
                  <a:rPr lang="en-GB" dirty="0"/>
                  <a:t>Unlike closed systems, control volumes involve mass flow across part of their boundaries, and some work is required to push the mass into or out of the control volume. This work is known as the </a:t>
                </a:r>
                <a:r>
                  <a:rPr lang="en-GB" b="1" dirty="0"/>
                  <a:t>flow work</a:t>
                </a:r>
                <a:r>
                  <a:rPr lang="en-GB" dirty="0"/>
                  <a:t>, or </a:t>
                </a:r>
                <a:r>
                  <a:rPr lang="en-GB" b="1" dirty="0"/>
                  <a:t>flow energy</a:t>
                </a:r>
                <a:r>
                  <a:rPr lang="en-GB" dirty="0"/>
                  <a:t>, or again </a:t>
                </a:r>
                <a:r>
                  <a:rPr lang="en-GB" b="1" dirty="0"/>
                  <a:t>displacement energy</a:t>
                </a:r>
                <a:r>
                  <a:rPr lang="en-GB" dirty="0"/>
                  <a:t>.</a:t>
                </a:r>
              </a:p>
              <a:p>
                <a:pPr marL="630238" indent="0">
                  <a:buNone/>
                </a:pPr>
                <a:endParaRPr lang="en-GB" b="1" dirty="0" smtClean="0"/>
              </a:p>
              <a:p>
                <a:pPr marL="4487863" indent="84138">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𝑊</m:t>
                          </m:r>
                        </m:e>
                        <m:sub>
                          <m:r>
                            <a:rPr lang="en-GB" i="1">
                              <a:latin typeface="Cambria Math" panose="02040503050406030204" pitchFamily="18" charset="0"/>
                            </a:rPr>
                            <m:t>𝑓𝑙𝑜𝑤</m:t>
                          </m:r>
                        </m:sub>
                      </m:sSub>
                      <m:r>
                        <a:rPr lang="en-GB" i="1">
                          <a:latin typeface="Cambria Math" panose="02040503050406030204" pitchFamily="18" charset="0"/>
                        </a:rPr>
                        <m:t>=</m:t>
                      </m:r>
                      <m:r>
                        <a:rPr lang="en-GB" i="1">
                          <a:latin typeface="Cambria Math" panose="02040503050406030204" pitchFamily="18" charset="0"/>
                        </a:rPr>
                        <m:t>𝐹</m:t>
                      </m:r>
                      <m:r>
                        <a:rPr lang="en-GB" i="1">
                          <a:latin typeface="Cambria Math" panose="02040503050406030204" pitchFamily="18" charset="0"/>
                        </a:rPr>
                        <m:t>×</m:t>
                      </m:r>
                      <m:r>
                        <a:rPr lang="en-GB" i="1">
                          <a:latin typeface="Cambria Math" panose="02040503050406030204" pitchFamily="18" charset="0"/>
                        </a:rPr>
                        <m:t>𝑙</m:t>
                      </m:r>
                    </m:oMath>
                  </m:oMathPara>
                </a14:m>
                <a:endParaRPr lang="en-GB" dirty="0"/>
              </a:p>
              <a:p>
                <a:pPr marL="5473700" indent="0">
                  <a:buNone/>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m:t>
                      </m:r>
                      <m:r>
                        <a:rPr lang="en-GB" i="1">
                          <a:latin typeface="Cambria Math" panose="02040503050406030204" pitchFamily="18" charset="0"/>
                        </a:rPr>
                        <m:t>𝑃</m:t>
                      </m:r>
                      <m:r>
                        <a:rPr lang="en-GB" i="1">
                          <a:latin typeface="Cambria Math" panose="02040503050406030204" pitchFamily="18" charset="0"/>
                        </a:rPr>
                        <m:t>×</m:t>
                      </m:r>
                      <m:r>
                        <a:rPr lang="en-GB" i="1">
                          <a:latin typeface="Cambria Math" panose="02040503050406030204" pitchFamily="18" charset="0"/>
                        </a:rPr>
                        <m:t>𝐴</m:t>
                      </m:r>
                      <m:r>
                        <a:rPr lang="en-GB" i="1">
                          <a:latin typeface="Cambria Math" panose="02040503050406030204" pitchFamily="18" charset="0"/>
                        </a:rPr>
                        <m:t>×</m:t>
                      </m:r>
                      <m:r>
                        <a:rPr lang="en-GB" i="1">
                          <a:latin typeface="Cambria Math" panose="02040503050406030204" pitchFamily="18" charset="0"/>
                        </a:rPr>
                        <m:t>𝑙</m:t>
                      </m:r>
                    </m:oMath>
                  </m:oMathPara>
                </a14:m>
                <a:endParaRPr lang="en-GB" dirty="0"/>
              </a:p>
              <a:p>
                <a:pPr marL="5473700" indent="0">
                  <a:buNone/>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m:t>
                      </m:r>
                      <m:r>
                        <a:rPr lang="en-GB" i="1">
                          <a:latin typeface="Cambria Math" panose="02040503050406030204" pitchFamily="18" charset="0"/>
                        </a:rPr>
                        <m:t>𝑃</m:t>
                      </m:r>
                      <m:r>
                        <a:rPr lang="en-GB" i="1">
                          <a:latin typeface="Cambria Math" panose="02040503050406030204" pitchFamily="18" charset="0"/>
                        </a:rPr>
                        <m:t>×</m:t>
                      </m:r>
                      <m:r>
                        <a:rPr lang="en-GB" i="1">
                          <a:latin typeface="Cambria Math" panose="02040503050406030204" pitchFamily="18" charset="0"/>
                        </a:rPr>
                        <m:t>𝑉</m:t>
                      </m:r>
                    </m:oMath>
                  </m:oMathPara>
                </a14:m>
                <a:endParaRPr lang="en-GB" dirty="0" smtClean="0"/>
              </a:p>
              <a:p>
                <a:pPr marL="5473700" indent="0">
                  <a:buNone/>
                </a:pPr>
                <a:endParaRPr lang="en-GB" dirty="0"/>
              </a:p>
              <a:p>
                <a:pPr marL="0" indent="0" algn="just">
                  <a:buNone/>
                </a:pPr>
                <a:r>
                  <a:rPr lang="en-GB" dirty="0"/>
                  <a:t>The displacement energy relation is the same whether the fluid is pushed into or out of the control volume.</a:t>
                </a:r>
              </a:p>
              <a:p>
                <a:pPr marL="5473700" indent="0">
                  <a:buNone/>
                </a:pPr>
                <a:endParaRPr lang="en-GB" dirty="0"/>
              </a:p>
              <a:p>
                <a:pPr marL="630238" indent="0">
                  <a:buNone/>
                </a:pPr>
                <a:endParaRPr lang="en-GB" dirty="0" smtClean="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277791" y="120770"/>
                <a:ext cx="11435789" cy="6056193"/>
              </a:xfrm>
              <a:blipFill rotWithShape="0">
                <a:blip r:embed="rId2"/>
                <a:stretch>
                  <a:fillRect l="-1119" t="-1712" r="-1066"/>
                </a:stretch>
              </a:blipFill>
            </p:spPr>
            <p:txBody>
              <a:bodyPr/>
              <a:lstStyle/>
              <a:p>
                <a:r>
                  <a:rPr lang="en-GB">
                    <a:noFill/>
                  </a:rPr>
                  <a:t> </a:t>
                </a:r>
              </a:p>
            </p:txBody>
          </p:sp>
        </mc:Fallback>
      </mc:AlternateContent>
    </p:spTree>
    <p:extLst>
      <p:ext uri="{BB962C8B-B14F-4D97-AF65-F5344CB8AC3E}">
        <p14:creationId xmlns:p14="http://schemas.microsoft.com/office/powerpoint/2010/main" val="1468250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1325563"/>
          </a:xfrm>
        </p:spPr>
        <p:txBody>
          <a:bodyPr/>
          <a:lstStyle/>
          <a:p>
            <a:pPr lvl="0" algn="ctr"/>
            <a:r>
              <a:rPr lang="en-GB" b="1" dirty="0">
                <a:solidFill>
                  <a:srgbClr val="FF0000"/>
                </a:solidFill>
              </a:rPr>
              <a:t>Energy analysis of steady-flow systems</a:t>
            </a:r>
            <a:endParaRPr lang="en-GB" dirty="0">
              <a:solidFill>
                <a:srgbClr val="FF0000"/>
              </a:solidFill>
            </a:endParaRPr>
          </a:p>
        </p:txBody>
      </p:sp>
      <p:sp>
        <p:nvSpPr>
          <p:cNvPr id="3" name="Content Placeholder 2"/>
          <p:cNvSpPr>
            <a:spLocks noGrp="1"/>
          </p:cNvSpPr>
          <p:nvPr>
            <p:ph idx="1"/>
          </p:nvPr>
        </p:nvSpPr>
        <p:spPr>
          <a:xfrm>
            <a:off x="231494" y="1143000"/>
            <a:ext cx="11644131" cy="3164305"/>
          </a:xfrm>
        </p:spPr>
        <p:txBody>
          <a:bodyPr>
            <a:normAutofit/>
          </a:bodyPr>
          <a:lstStyle/>
          <a:p>
            <a:pPr algn="just"/>
            <a:r>
              <a:rPr lang="en-GB" dirty="0"/>
              <a:t>A large number of engineering devices (turbines, compressors, nozzles, etc.) are classified as steady-flow devices. Such devices can be represented by an idealized process called the </a:t>
            </a:r>
            <a:r>
              <a:rPr lang="en-GB" b="1" dirty="0"/>
              <a:t>steady-flow process</a:t>
            </a:r>
            <a:r>
              <a:rPr lang="en-GB" dirty="0"/>
              <a:t> which is defined as</a:t>
            </a:r>
            <a:r>
              <a:rPr lang="en-GB" i="1" dirty="0"/>
              <a:t> a process during which a fluid flows through a control volume steadily</a:t>
            </a:r>
            <a:r>
              <a:rPr lang="en-GB" dirty="0" smtClean="0"/>
              <a:t>.</a:t>
            </a:r>
            <a:endParaRPr lang="en-GB" dirty="0"/>
          </a:p>
          <a:p>
            <a:pPr algn="just"/>
            <a:r>
              <a:rPr lang="en-GB" dirty="0"/>
              <a:t>During a steady-flow process, no intensive or extensive properties within the control volume change with time</a:t>
            </a:r>
            <a:r>
              <a:rPr lang="en-GB" dirty="0" smtClean="0"/>
              <a:t>.</a:t>
            </a:r>
          </a:p>
          <a:p>
            <a:pPr algn="just"/>
            <a:endParaRPr lang="en-GB" dirty="0" smtClean="0"/>
          </a:p>
        </p:txBody>
      </p:sp>
      <p:pic>
        <p:nvPicPr>
          <p:cNvPr id="11" name="Picture 10"/>
          <p:cNvPicPr>
            <a:picLocks noChangeAspect="1"/>
          </p:cNvPicPr>
          <p:nvPr/>
        </p:nvPicPr>
        <p:blipFill rotWithShape="1">
          <a:blip r:embed="rId2"/>
          <a:srcRect l="67266" t="53850" r="17599" b="26864"/>
          <a:stretch/>
        </p:blipFill>
        <p:spPr>
          <a:xfrm>
            <a:off x="770022" y="3726029"/>
            <a:ext cx="6970026" cy="2843213"/>
          </a:xfrm>
          <a:prstGeom prst="rect">
            <a:avLst/>
          </a:prstGeom>
        </p:spPr>
      </p:pic>
      <p:sp>
        <p:nvSpPr>
          <p:cNvPr id="12" name="TextBox 11"/>
          <p:cNvSpPr txBox="1"/>
          <p:nvPr/>
        </p:nvSpPr>
        <p:spPr>
          <a:xfrm>
            <a:off x="7211195" y="3972977"/>
            <a:ext cx="4519595" cy="1477328"/>
          </a:xfrm>
          <a:prstGeom prst="rect">
            <a:avLst/>
          </a:prstGeom>
          <a:noFill/>
        </p:spPr>
        <p:txBody>
          <a:bodyPr wrap="square" rtlCol="0">
            <a:spAutoFit/>
          </a:bodyPr>
          <a:lstStyle/>
          <a:p>
            <a:r>
              <a:rPr lang="en-GB" sz="2400" i="1" dirty="0"/>
              <a:t>Under steady-flow conditions, the mass and energy content of a control volume remain constant.</a:t>
            </a:r>
            <a:endParaRPr lang="en-GB" sz="2400" dirty="0"/>
          </a:p>
          <a:p>
            <a:endParaRPr lang="en-GB" dirty="0"/>
          </a:p>
        </p:txBody>
      </p:sp>
    </p:spTree>
    <p:extLst>
      <p:ext uri="{BB962C8B-B14F-4D97-AF65-F5344CB8AC3E}">
        <p14:creationId xmlns:p14="http://schemas.microsoft.com/office/powerpoint/2010/main" val="337115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anim calcmode="lin" valueType="num">
                                      <p:cBhvr additive="base">
                                        <p:cTn id="23" dur="500" fill="hold"/>
                                        <p:tgtEl>
                                          <p:spTgt spid="12"/>
                                        </p:tgtEl>
                                        <p:attrNameLst>
                                          <p:attrName>ppt_x</p:attrName>
                                        </p:attrNameLst>
                                      </p:cBhvr>
                                      <p:tavLst>
                                        <p:tav tm="0">
                                          <p:val>
                                            <p:strVal val="#ppt_x"/>
                                          </p:val>
                                        </p:tav>
                                        <p:tav tm="100000">
                                          <p:val>
                                            <p:strVal val="#ppt_x"/>
                                          </p:val>
                                        </p:tav>
                                      </p:tavLst>
                                    </p:anim>
                                    <p:anim calcmode="lin" valueType="num">
                                      <p:cBhvr additive="base">
                                        <p:cTn id="2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70391"/>
            <a:ext cx="12192000" cy="1690688"/>
          </a:xfrm>
        </p:spPr>
        <p:txBody>
          <a:bodyPr>
            <a:normAutofit fontScale="90000"/>
          </a:bodyPr>
          <a:lstStyle/>
          <a:p>
            <a:pPr algn="ctr"/>
            <a:r>
              <a:rPr lang="en-GB" b="1" u="sng" dirty="0" smtClean="0"/>
              <a:t>FORMULATION OF FIRST LAW</a:t>
            </a:r>
            <a:br>
              <a:rPr lang="en-GB" b="1" u="sng" dirty="0" smtClean="0"/>
            </a:br>
            <a:r>
              <a:rPr lang="en-GB" b="1" u="sng" dirty="0" smtClean="0"/>
              <a:t>FOR </a:t>
            </a:r>
            <a:br>
              <a:rPr lang="en-GB" b="1" u="sng" dirty="0" smtClean="0"/>
            </a:br>
            <a:r>
              <a:rPr lang="en-GB" b="1" u="sng" dirty="0" smtClean="0"/>
              <a:t>STEADY FLOW OPEN </a:t>
            </a:r>
            <a:r>
              <a:rPr lang="en-GB" b="1" u="sng" dirty="0"/>
              <a:t>SYSTEMS</a:t>
            </a:r>
            <a:r>
              <a:rPr lang="en-GB" u="sng" dirty="0"/>
              <a:t/>
            </a:r>
            <a:br>
              <a:rPr lang="en-GB" u="sng" dirty="0"/>
            </a:br>
            <a:endParaRPr lang="en-GB" u="sng" dirty="0"/>
          </a:p>
        </p:txBody>
      </p:sp>
      <p:sp>
        <p:nvSpPr>
          <p:cNvPr id="3" name="Content Placeholder 2"/>
          <p:cNvSpPr>
            <a:spLocks noGrp="1"/>
          </p:cNvSpPr>
          <p:nvPr>
            <p:ph idx="1"/>
          </p:nvPr>
        </p:nvSpPr>
        <p:spPr>
          <a:xfrm>
            <a:off x="300942" y="2476982"/>
            <a:ext cx="11192719" cy="4190035"/>
          </a:xfrm>
        </p:spPr>
        <p:txBody>
          <a:bodyPr>
            <a:normAutofit/>
          </a:bodyPr>
          <a:lstStyle/>
          <a:p>
            <a:pPr marL="0" indent="0">
              <a:buNone/>
            </a:pPr>
            <a:r>
              <a:rPr lang="en-GB" dirty="0" smtClean="0"/>
              <a:t>Both the </a:t>
            </a:r>
            <a:r>
              <a:rPr lang="en-GB" i="1" dirty="0" smtClean="0"/>
              <a:t>conservation of mass principle </a:t>
            </a:r>
            <a:r>
              <a:rPr lang="en-GB" dirty="0" smtClean="0"/>
              <a:t>and the </a:t>
            </a:r>
            <a:r>
              <a:rPr lang="en-GB" i="1" dirty="0" smtClean="0"/>
              <a:t>conservation of energy principle </a:t>
            </a:r>
            <a:r>
              <a:rPr lang="en-GB" dirty="0" smtClean="0"/>
              <a:t>must be applied leading to 2 equations known as,</a:t>
            </a:r>
          </a:p>
          <a:p>
            <a:endParaRPr lang="en-GB" dirty="0" smtClean="0"/>
          </a:p>
          <a:p>
            <a:pPr marL="3681413" indent="0">
              <a:buNone/>
            </a:pPr>
            <a:r>
              <a:rPr lang="en-GB" dirty="0" smtClean="0"/>
              <a:t>The MASS BALANCE </a:t>
            </a:r>
          </a:p>
          <a:p>
            <a:pPr marL="3681413" indent="0">
              <a:buNone/>
            </a:pPr>
            <a:endParaRPr lang="en-GB" dirty="0" smtClean="0"/>
          </a:p>
          <a:p>
            <a:pPr marL="3681413" indent="0">
              <a:buNone/>
            </a:pPr>
            <a:r>
              <a:rPr lang="en-GB" dirty="0" smtClean="0"/>
              <a:t>The ENERGY BALANCE</a:t>
            </a:r>
          </a:p>
        </p:txBody>
      </p:sp>
    </p:spTree>
    <p:extLst>
      <p:ext uri="{BB962C8B-B14F-4D97-AF65-F5344CB8AC3E}">
        <p14:creationId xmlns:p14="http://schemas.microsoft.com/office/powerpoint/2010/main" val="3808585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85195" y="0"/>
                <a:ext cx="11505236" cy="4672013"/>
              </a:xfrm>
            </p:spPr>
            <p:txBody>
              <a:bodyPr>
                <a:normAutofit fontScale="92500" lnSpcReduction="20000"/>
              </a:bodyPr>
              <a:lstStyle/>
              <a:p>
                <a:pPr marL="0" indent="0" algn="ctr">
                  <a:buNone/>
                </a:pPr>
                <a:endParaRPr lang="en-GB" b="1" u="sng" dirty="0" smtClean="0"/>
              </a:p>
              <a:p>
                <a:pPr marL="0" indent="0" algn="ctr">
                  <a:buNone/>
                </a:pPr>
                <a:r>
                  <a:rPr lang="en-GB" b="1" u="sng" dirty="0" smtClean="0"/>
                  <a:t>MASS BALANCE</a:t>
                </a:r>
                <a:endParaRPr lang="en-GB" b="1" u="sng" dirty="0"/>
              </a:p>
              <a:p>
                <a:endParaRPr lang="en-GB" dirty="0"/>
              </a:p>
              <a:p>
                <a:pPr algn="just"/>
                <a:r>
                  <a:rPr lang="en-GB" dirty="0" smtClean="0"/>
                  <a:t>When </a:t>
                </a:r>
                <a:r>
                  <a:rPr lang="en-GB" dirty="0"/>
                  <a:t>dealing with steady-flow processes, we are not interested in the amount of mass that flows in or out of a system over time; </a:t>
                </a:r>
                <a:endParaRPr lang="en-GB" dirty="0" smtClean="0"/>
              </a:p>
              <a:p>
                <a:pPr marL="3946525" indent="0" algn="just">
                  <a:buNone/>
                </a:pPr>
                <a:r>
                  <a:rPr lang="en-GB" i="1" dirty="0" smtClean="0"/>
                  <a:t>instead</a:t>
                </a:r>
                <a:r>
                  <a:rPr lang="en-GB" dirty="0"/>
                  <a:t>, </a:t>
                </a:r>
                <a:endParaRPr lang="en-GB" dirty="0" smtClean="0"/>
              </a:p>
              <a:p>
                <a:pPr marL="268288" indent="0" algn="just">
                  <a:buNone/>
                </a:pPr>
                <a:r>
                  <a:rPr lang="en-GB" dirty="0" smtClean="0"/>
                  <a:t>we </a:t>
                </a:r>
                <a:r>
                  <a:rPr lang="en-GB" dirty="0"/>
                  <a:t>are interested in the amount of mass flowing per unit time, </a:t>
                </a:r>
                <a:endParaRPr lang="en-GB" dirty="0" smtClean="0"/>
              </a:p>
              <a:p>
                <a:pPr marL="3946525" indent="0" algn="just">
                  <a:buNone/>
                </a:pPr>
                <a:r>
                  <a:rPr lang="en-GB" dirty="0" smtClean="0"/>
                  <a:t>that </a:t>
                </a:r>
                <a:r>
                  <a:rPr lang="en-GB" dirty="0"/>
                  <a:t>is, </a:t>
                </a:r>
                <a:endParaRPr lang="en-GB" dirty="0" smtClean="0"/>
              </a:p>
              <a:p>
                <a:pPr marL="268288" indent="0" algn="just">
                  <a:buNone/>
                </a:pPr>
                <a:r>
                  <a:rPr lang="en-GB" dirty="0" smtClean="0"/>
                  <a:t>the </a:t>
                </a:r>
                <a:r>
                  <a:rPr lang="en-GB" dirty="0"/>
                  <a:t>mass flow rate </a:t>
                </a:r>
                <a14:m>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𝑚</m:t>
                        </m:r>
                      </m:e>
                    </m:acc>
                  </m:oMath>
                </a14:m>
                <a:r>
                  <a:rPr lang="en-GB" dirty="0"/>
                  <a:t>. </a:t>
                </a:r>
                <a:endParaRPr lang="en-GB" dirty="0" smtClean="0"/>
              </a:p>
              <a:p>
                <a:pPr marL="268288" indent="0" algn="just">
                  <a:buNone/>
                </a:pPr>
                <a:endParaRPr lang="en-GB" dirty="0" smtClean="0"/>
              </a:p>
              <a:p>
                <a:pPr algn="just"/>
                <a:r>
                  <a:rPr lang="en-GB" dirty="0"/>
                  <a:t>The </a:t>
                </a:r>
                <a:r>
                  <a:rPr lang="en-GB" i="1" dirty="0"/>
                  <a:t>conservation of mass principle</a:t>
                </a:r>
                <a:r>
                  <a:rPr lang="en-GB" dirty="0"/>
                  <a:t> for a general steady-flow system with multiple inlets and outlets can be expressed in rate form as:</a:t>
                </a:r>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85195" y="0"/>
                <a:ext cx="11505236" cy="4672013"/>
              </a:xfrm>
              <a:blipFill>
                <a:blip r:embed="rId2"/>
                <a:stretch>
                  <a:fillRect l="-794" r="-900" b="-1436"/>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 name="Rectangle 1"/>
              <p:cNvSpPr/>
              <p:nvPr/>
            </p:nvSpPr>
            <p:spPr>
              <a:xfrm>
                <a:off x="3601370" y="4894122"/>
                <a:ext cx="4532841" cy="988540"/>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nary>
                        <m:naryPr>
                          <m:chr m:val="∑"/>
                          <m:limLoc m:val="undOvr"/>
                          <m:supHide m:val="on"/>
                          <m:ctrlPr>
                            <a:rPr lang="en-GB" sz="2400" b="1" i="1" smtClean="0">
                              <a:solidFill>
                                <a:srgbClr val="FF0000"/>
                              </a:solidFill>
                              <a:latin typeface="Cambria Math" panose="02040503050406030204" pitchFamily="18" charset="0"/>
                            </a:rPr>
                          </m:ctrlPr>
                        </m:naryPr>
                        <m:sub>
                          <m:r>
                            <a:rPr lang="en-GB" sz="2400" b="1" i="1">
                              <a:solidFill>
                                <a:srgbClr val="FF0000"/>
                              </a:solidFill>
                              <a:latin typeface="Cambria Math" panose="02040503050406030204" pitchFamily="18" charset="0"/>
                            </a:rPr>
                            <m:t>𝒊𝒏</m:t>
                          </m:r>
                        </m:sub>
                        <m:sup/>
                        <m:e>
                          <m:acc>
                            <m:accPr>
                              <m:chr m:val="̇"/>
                              <m:ctrlPr>
                                <a:rPr lang="en-GB" sz="2400" b="1" i="1">
                                  <a:solidFill>
                                    <a:srgbClr val="FF0000"/>
                                  </a:solidFill>
                                  <a:latin typeface="Cambria Math" panose="02040503050406030204" pitchFamily="18" charset="0"/>
                                </a:rPr>
                              </m:ctrlPr>
                            </m:accPr>
                            <m:e>
                              <m:r>
                                <a:rPr lang="en-GB" sz="2400" b="1" i="1">
                                  <a:solidFill>
                                    <a:srgbClr val="FF0000"/>
                                  </a:solidFill>
                                  <a:latin typeface="Cambria Math" panose="02040503050406030204" pitchFamily="18" charset="0"/>
                                </a:rPr>
                                <m:t>𝒎</m:t>
                              </m:r>
                            </m:e>
                          </m:acc>
                          <m:r>
                            <a:rPr lang="en-GB" sz="2400" b="1" i="0">
                              <a:solidFill>
                                <a:srgbClr val="FF0000"/>
                              </a:solidFill>
                              <a:latin typeface="Cambria Math" panose="02040503050406030204" pitchFamily="18" charset="0"/>
                            </a:rPr>
                            <m:t>=</m:t>
                          </m:r>
                        </m:e>
                      </m:nary>
                      <m:nary>
                        <m:naryPr>
                          <m:chr m:val="∑"/>
                          <m:limLoc m:val="undOvr"/>
                          <m:supHide m:val="on"/>
                          <m:ctrlPr>
                            <a:rPr lang="en-GB" sz="2400" b="1" i="1">
                              <a:solidFill>
                                <a:srgbClr val="FF0000"/>
                              </a:solidFill>
                              <a:latin typeface="Cambria Math" panose="02040503050406030204" pitchFamily="18" charset="0"/>
                            </a:rPr>
                          </m:ctrlPr>
                        </m:naryPr>
                        <m:sub>
                          <m:r>
                            <a:rPr lang="en-GB" sz="2400" b="1" i="1">
                              <a:solidFill>
                                <a:srgbClr val="FF0000"/>
                              </a:solidFill>
                              <a:latin typeface="Cambria Math" panose="02040503050406030204" pitchFamily="18" charset="0"/>
                            </a:rPr>
                            <m:t>𝒐𝒖𝒕</m:t>
                          </m:r>
                        </m:sub>
                        <m:sup/>
                        <m:e>
                          <m:d>
                            <m:dPr>
                              <m:begChr m:val=""/>
                              <m:ctrlPr>
                                <a:rPr lang="en-GB" sz="2400" i="1" smtClean="0">
                                  <a:solidFill>
                                    <a:schemeClr val="tx1"/>
                                  </a:solidFill>
                                  <a:latin typeface="Cambria Math" panose="02040503050406030204" pitchFamily="18" charset="0"/>
                                </a:rPr>
                              </m:ctrlPr>
                            </m:dPr>
                            <m:e>
                              <m:acc>
                                <m:accPr>
                                  <m:chr m:val="̇"/>
                                  <m:ctrlPr>
                                    <a:rPr lang="en-GB" sz="2400" b="1" i="1" smtClean="0">
                                      <a:solidFill>
                                        <a:srgbClr val="FF0000"/>
                                      </a:solidFill>
                                      <a:latin typeface="Cambria Math" panose="02040503050406030204" pitchFamily="18" charset="0"/>
                                    </a:rPr>
                                  </m:ctrlPr>
                                </m:accPr>
                                <m:e>
                                  <m:r>
                                    <a:rPr lang="en-GB" sz="2400" b="1" i="1" smtClean="0">
                                      <a:solidFill>
                                        <a:srgbClr val="FF0000"/>
                                      </a:solidFill>
                                      <a:latin typeface="Cambria Math" panose="02040503050406030204" pitchFamily="18" charset="0"/>
                                    </a:rPr>
                                    <m:t>𝒎</m:t>
                                  </m:r>
                                </m:e>
                              </m:acc>
                              <m:r>
                                <a:rPr lang="en-GB" sz="2400" b="1" i="0">
                                  <a:solidFill>
                                    <a:srgbClr val="FF0000"/>
                                  </a:solidFill>
                                  <a:latin typeface="Cambria Math" panose="02040503050406030204" pitchFamily="18" charset="0"/>
                                </a:rPr>
                                <m:t> </m:t>
                              </m:r>
                              <m:r>
                                <a:rPr lang="en-GB" sz="2400" b="0" i="0">
                                  <a:solidFill>
                                    <a:schemeClr val="tx1"/>
                                  </a:solidFill>
                                  <a:latin typeface="Cambria Math" panose="02040503050406030204" pitchFamily="18" charset="0"/>
                                </a:rPr>
                                <m:t>          (</m:t>
                              </m:r>
                              <m:r>
                                <m:rPr>
                                  <m:sty m:val="p"/>
                                </m:rPr>
                                <a:rPr lang="en-GB" sz="2400" b="0" i="0">
                                  <a:solidFill>
                                    <a:schemeClr val="tx1"/>
                                  </a:solidFill>
                                  <a:latin typeface="Cambria Math" panose="02040503050406030204" pitchFamily="18" charset="0"/>
                                </a:rPr>
                                <m:t>k</m:t>
                              </m:r>
                              <m:f>
                                <m:fPr>
                                  <m:type m:val="lin"/>
                                  <m:ctrlPr>
                                    <a:rPr lang="en-GB" sz="2400" i="1">
                                      <a:solidFill>
                                        <a:schemeClr val="tx1"/>
                                      </a:solidFill>
                                      <a:latin typeface="Cambria Math" panose="02040503050406030204" pitchFamily="18" charset="0"/>
                                    </a:rPr>
                                  </m:ctrlPr>
                                </m:fPr>
                                <m:num>
                                  <m:r>
                                    <m:rPr>
                                      <m:sty m:val="p"/>
                                    </m:rPr>
                                    <a:rPr lang="en-GB" sz="2400" b="0" i="0">
                                      <a:solidFill>
                                        <a:schemeClr val="tx1"/>
                                      </a:solidFill>
                                      <a:latin typeface="Cambria Math" panose="02040503050406030204" pitchFamily="18" charset="0"/>
                                    </a:rPr>
                                    <m:t>g</m:t>
                                  </m:r>
                                </m:num>
                                <m:den>
                                  <m:r>
                                    <m:rPr>
                                      <m:sty m:val="p"/>
                                    </m:rPr>
                                    <a:rPr lang="en-GB" sz="2400" b="0" i="0">
                                      <a:solidFill>
                                        <a:schemeClr val="tx1"/>
                                      </a:solidFill>
                                      <a:latin typeface="Cambria Math" panose="02040503050406030204" pitchFamily="18" charset="0"/>
                                    </a:rPr>
                                    <m:t>s</m:t>
                                  </m:r>
                                </m:den>
                              </m:f>
                            </m:e>
                          </m:d>
                        </m:e>
                      </m:nary>
                    </m:oMath>
                  </m:oMathPara>
                </a14:m>
                <a:endParaRPr lang="en-GB" sz="2400" b="1" dirty="0"/>
              </a:p>
            </p:txBody>
          </p:sp>
        </mc:Choice>
        <mc:Fallback xmlns="">
          <p:sp>
            <p:nvSpPr>
              <p:cNvPr id="2" name="Rectangle 1"/>
              <p:cNvSpPr>
                <a:spLocks noRot="1" noChangeAspect="1" noMove="1" noResize="1" noEditPoints="1" noAdjustHandles="1" noChangeArrowheads="1" noChangeShapeType="1" noTextEdit="1"/>
              </p:cNvSpPr>
              <p:nvPr/>
            </p:nvSpPr>
            <p:spPr>
              <a:xfrm>
                <a:off x="3601370" y="4894122"/>
                <a:ext cx="4532841" cy="988540"/>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077509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additive="base">
                                        <p:cTn id="3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
                                        </p:tgtEl>
                                        <p:attrNameLst>
                                          <p:attrName>style.visibility</p:attrName>
                                        </p:attrNameLst>
                                      </p:cBhvr>
                                      <p:to>
                                        <p:strVal val="visible"/>
                                      </p:to>
                                    </p:set>
                                    <p:anim calcmode="lin" valueType="num">
                                      <p:cBhvr additive="base">
                                        <p:cTn id="43" dur="500" fill="hold"/>
                                        <p:tgtEl>
                                          <p:spTgt spid="2"/>
                                        </p:tgtEl>
                                        <p:attrNameLst>
                                          <p:attrName>ppt_x</p:attrName>
                                        </p:attrNameLst>
                                      </p:cBhvr>
                                      <p:tavLst>
                                        <p:tav tm="0">
                                          <p:val>
                                            <p:strVal val="#ppt_x"/>
                                          </p:val>
                                        </p:tav>
                                        <p:tav tm="100000">
                                          <p:val>
                                            <p:strVal val="#ppt_x"/>
                                          </p:val>
                                        </p:tav>
                                      </p:tavLst>
                                    </p:anim>
                                    <p:anim calcmode="lin" valueType="num">
                                      <p:cBhvr additive="base">
                                        <p:cTn id="4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3620" y="190500"/>
            <a:ext cx="11539960" cy="4335201"/>
          </a:xfrm>
        </p:spPr>
        <p:txBody>
          <a:bodyPr/>
          <a:lstStyle/>
          <a:p>
            <a:pPr marL="0" indent="0" algn="ctr">
              <a:buNone/>
            </a:pPr>
            <a:r>
              <a:rPr lang="en-GB" b="1" u="sng" dirty="0" smtClean="0"/>
              <a:t>ENERGY BALANCE</a:t>
            </a:r>
          </a:p>
          <a:p>
            <a:r>
              <a:rPr lang="en-GB" dirty="0"/>
              <a:t>During a steady-flow process, the total energy content of a control volume remains constant (E</a:t>
            </a:r>
            <a:r>
              <a:rPr lang="en-GB" baseline="-25000" dirty="0"/>
              <a:t>CV</a:t>
            </a:r>
            <a:r>
              <a:rPr lang="en-GB" dirty="0"/>
              <a:t> = constant), and thus the change in the total energy of the control volume is zero (∆E</a:t>
            </a:r>
            <a:r>
              <a:rPr lang="en-GB" baseline="-25000" dirty="0"/>
              <a:t>CV</a:t>
            </a:r>
            <a:r>
              <a:rPr lang="en-GB" dirty="0"/>
              <a:t> = 0). </a:t>
            </a:r>
            <a:endParaRPr lang="en-GB" dirty="0" smtClean="0"/>
          </a:p>
          <a:p>
            <a:r>
              <a:rPr lang="en-GB" dirty="0"/>
              <a:t>Therefore, the amount of energy entering a control volume in all forms (by heat, work, and mass) must be equal to the amount of energy leaving it. </a:t>
            </a:r>
            <a:endParaRPr lang="en-GB" dirty="0" smtClean="0"/>
          </a:p>
          <a:p>
            <a:r>
              <a:rPr lang="en-GB" dirty="0"/>
              <a:t>Then the rate form of the general energy balance reduces for a steady-flow process to:</a:t>
            </a:r>
          </a:p>
          <a:p>
            <a:pPr marL="0" indent="0">
              <a:buNone/>
            </a:pPr>
            <a:endParaRPr lang="en-GB" b="1" u="sng" dirty="0"/>
          </a:p>
        </p:txBody>
      </p:sp>
      <mc:AlternateContent xmlns:mc="http://schemas.openxmlformats.org/markup-compatibility/2006" xmlns:a14="http://schemas.microsoft.com/office/drawing/2010/main">
        <mc:Choice Requires="a14">
          <p:sp>
            <p:nvSpPr>
              <p:cNvPr id="2" name="Rectangle 1"/>
              <p:cNvSpPr/>
              <p:nvPr/>
            </p:nvSpPr>
            <p:spPr>
              <a:xfrm>
                <a:off x="3916211" y="4101114"/>
                <a:ext cx="2966838" cy="473206"/>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GB" sz="2400">
                          <a:latin typeface="Cambria Math" panose="02040503050406030204" pitchFamily="18" charset="0"/>
                        </a:rPr>
                        <m:t>∆</m:t>
                      </m:r>
                      <m:acc>
                        <m:accPr>
                          <m:chr m:val="̇"/>
                          <m:ctrlPr>
                            <a:rPr lang="en-GB" sz="2400" i="1">
                              <a:latin typeface="Cambria Math" panose="02040503050406030204" pitchFamily="18" charset="0"/>
                            </a:rPr>
                          </m:ctrlPr>
                        </m:accPr>
                        <m:e>
                          <m:r>
                            <a:rPr lang="en-GB" sz="2400" i="1">
                              <a:latin typeface="Cambria Math" panose="02040503050406030204" pitchFamily="18" charset="0"/>
                            </a:rPr>
                            <m:t>𝐸</m:t>
                          </m:r>
                        </m:e>
                      </m:acc>
                      <m:r>
                        <a:rPr lang="en-GB" sz="2400" i="0">
                          <a:latin typeface="Cambria Math" panose="02040503050406030204" pitchFamily="18" charset="0"/>
                        </a:rPr>
                        <m:t>=</m:t>
                      </m:r>
                      <m:sSub>
                        <m:sSubPr>
                          <m:ctrlPr>
                            <a:rPr lang="en-GB" sz="2400" i="1">
                              <a:latin typeface="Cambria Math" panose="02040503050406030204" pitchFamily="18" charset="0"/>
                            </a:rPr>
                          </m:ctrlPr>
                        </m:sSubPr>
                        <m:e>
                          <m:acc>
                            <m:accPr>
                              <m:chr m:val="̇"/>
                              <m:ctrlPr>
                                <a:rPr lang="en-GB" sz="2400" i="1">
                                  <a:latin typeface="Cambria Math" panose="02040503050406030204" pitchFamily="18" charset="0"/>
                                </a:rPr>
                              </m:ctrlPr>
                            </m:accPr>
                            <m:e>
                              <m:r>
                                <a:rPr lang="en-GB" sz="2400" i="1">
                                  <a:latin typeface="Cambria Math" panose="02040503050406030204" pitchFamily="18" charset="0"/>
                                </a:rPr>
                                <m:t>𝐸</m:t>
                              </m:r>
                            </m:e>
                          </m:acc>
                        </m:e>
                        <m:sub>
                          <m:r>
                            <a:rPr lang="en-GB" sz="2400" i="1">
                              <a:latin typeface="Cambria Math" panose="02040503050406030204" pitchFamily="18" charset="0"/>
                            </a:rPr>
                            <m:t>𝑖𝑛</m:t>
                          </m:r>
                        </m:sub>
                      </m:sSub>
                      <m:r>
                        <a:rPr lang="en-GB" sz="2400" i="0">
                          <a:latin typeface="Cambria Math" panose="02040503050406030204" pitchFamily="18" charset="0"/>
                        </a:rPr>
                        <m:t>−</m:t>
                      </m:r>
                      <m:sSub>
                        <m:sSubPr>
                          <m:ctrlPr>
                            <a:rPr lang="en-GB" sz="2400" i="1">
                              <a:latin typeface="Cambria Math" panose="02040503050406030204" pitchFamily="18" charset="0"/>
                            </a:rPr>
                          </m:ctrlPr>
                        </m:sSubPr>
                        <m:e>
                          <m:acc>
                            <m:accPr>
                              <m:chr m:val="̇"/>
                              <m:ctrlPr>
                                <a:rPr lang="en-GB" sz="2400" i="1">
                                  <a:latin typeface="Cambria Math" panose="02040503050406030204" pitchFamily="18" charset="0"/>
                                </a:rPr>
                              </m:ctrlPr>
                            </m:accPr>
                            <m:e>
                              <m:r>
                                <a:rPr lang="en-GB" sz="2400" i="1">
                                  <a:latin typeface="Cambria Math" panose="02040503050406030204" pitchFamily="18" charset="0"/>
                                </a:rPr>
                                <m:t>𝐸</m:t>
                              </m:r>
                            </m:e>
                          </m:acc>
                        </m:e>
                        <m:sub>
                          <m:r>
                            <a:rPr lang="en-GB" sz="2400" i="1">
                              <a:latin typeface="Cambria Math" panose="02040503050406030204" pitchFamily="18" charset="0"/>
                            </a:rPr>
                            <m:t>𝑜𝑢𝑡</m:t>
                          </m:r>
                        </m:sub>
                      </m:sSub>
                      <m:r>
                        <a:rPr lang="en-GB" sz="2400" i="0">
                          <a:latin typeface="Cambria Math" panose="02040503050406030204" pitchFamily="18" charset="0"/>
                        </a:rPr>
                        <m:t>=0</m:t>
                      </m:r>
                    </m:oMath>
                  </m:oMathPara>
                </a14:m>
                <a:endParaRPr lang="en-GB" sz="2400" dirty="0"/>
              </a:p>
            </p:txBody>
          </p:sp>
        </mc:Choice>
        <mc:Fallback xmlns="">
          <p:sp>
            <p:nvSpPr>
              <p:cNvPr id="2" name="Rectangle 1"/>
              <p:cNvSpPr>
                <a:spLocks noRot="1" noChangeAspect="1" noMove="1" noResize="1" noEditPoints="1" noAdjustHandles="1" noChangeArrowheads="1" noChangeShapeType="1" noTextEdit="1"/>
              </p:cNvSpPr>
              <p:nvPr/>
            </p:nvSpPr>
            <p:spPr>
              <a:xfrm>
                <a:off x="3916211" y="4101114"/>
                <a:ext cx="2966838" cy="473206"/>
              </a:xfrm>
              <a:prstGeom prst="rect">
                <a:avLst/>
              </a:prstGeom>
              <a:blipFill rotWithShape="0">
                <a:blip r:embed="rId2"/>
                <a:stretch>
                  <a:fillRect t="-3896" b="-2597"/>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5" name="Rectangle 4"/>
              <p:cNvSpPr/>
              <p:nvPr/>
            </p:nvSpPr>
            <p:spPr>
              <a:xfrm>
                <a:off x="4078256" y="5096145"/>
                <a:ext cx="2205667" cy="473206"/>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GB" sz="2400" i="1" smtClean="0">
                          <a:latin typeface="Cambria Math" panose="02040503050406030204" pitchFamily="18" charset="0"/>
                          <a:ea typeface="Cambria Math" panose="02040503050406030204" pitchFamily="18" charset="0"/>
                        </a:rPr>
                        <m:t>∴</m:t>
                      </m:r>
                      <m:sSub>
                        <m:sSubPr>
                          <m:ctrlPr>
                            <a:rPr lang="en-GB" sz="2400" i="1">
                              <a:latin typeface="Cambria Math" panose="02040503050406030204" pitchFamily="18" charset="0"/>
                            </a:rPr>
                          </m:ctrlPr>
                        </m:sSubPr>
                        <m:e>
                          <m:r>
                            <a:rPr lang="en-GB" sz="2400" b="0" i="1" smtClean="0">
                              <a:latin typeface="Cambria Math" panose="02040503050406030204" pitchFamily="18" charset="0"/>
                            </a:rPr>
                            <m:t>       </m:t>
                          </m:r>
                          <m:acc>
                            <m:accPr>
                              <m:chr m:val="̇"/>
                              <m:ctrlPr>
                                <a:rPr lang="en-GB" sz="2400" i="1">
                                  <a:latin typeface="Cambria Math" panose="02040503050406030204" pitchFamily="18" charset="0"/>
                                </a:rPr>
                              </m:ctrlPr>
                            </m:accPr>
                            <m:e>
                              <m:r>
                                <a:rPr lang="en-GB" sz="2400" i="1">
                                  <a:latin typeface="Cambria Math" panose="02040503050406030204" pitchFamily="18" charset="0"/>
                                </a:rPr>
                                <m:t>𝐸</m:t>
                              </m:r>
                            </m:e>
                          </m:acc>
                        </m:e>
                        <m:sub>
                          <m:r>
                            <a:rPr lang="en-GB" sz="2400" i="1">
                              <a:latin typeface="Cambria Math" panose="02040503050406030204" pitchFamily="18" charset="0"/>
                            </a:rPr>
                            <m:t>𝑖𝑛</m:t>
                          </m:r>
                        </m:sub>
                      </m:sSub>
                      <m:r>
                        <a:rPr lang="en-GB" sz="2400" b="0" i="0" smtClean="0">
                          <a:latin typeface="Cambria Math" panose="02040503050406030204" pitchFamily="18" charset="0"/>
                        </a:rPr>
                        <m:t>=</m:t>
                      </m:r>
                      <m:sSub>
                        <m:sSubPr>
                          <m:ctrlPr>
                            <a:rPr lang="en-GB" sz="2400" i="1">
                              <a:latin typeface="Cambria Math" panose="02040503050406030204" pitchFamily="18" charset="0"/>
                            </a:rPr>
                          </m:ctrlPr>
                        </m:sSubPr>
                        <m:e>
                          <m:acc>
                            <m:accPr>
                              <m:chr m:val="̇"/>
                              <m:ctrlPr>
                                <a:rPr lang="en-GB" sz="2400" i="1">
                                  <a:latin typeface="Cambria Math" panose="02040503050406030204" pitchFamily="18" charset="0"/>
                                </a:rPr>
                              </m:ctrlPr>
                            </m:accPr>
                            <m:e>
                              <m:r>
                                <a:rPr lang="en-GB" sz="2400" i="1">
                                  <a:latin typeface="Cambria Math" panose="02040503050406030204" pitchFamily="18" charset="0"/>
                                </a:rPr>
                                <m:t>𝐸</m:t>
                              </m:r>
                            </m:e>
                          </m:acc>
                        </m:e>
                        <m:sub>
                          <m:r>
                            <a:rPr lang="en-GB" sz="2400" i="1">
                              <a:latin typeface="Cambria Math" panose="02040503050406030204" pitchFamily="18" charset="0"/>
                            </a:rPr>
                            <m:t>𝑜𝑢𝑡</m:t>
                          </m:r>
                        </m:sub>
                      </m:sSub>
                    </m:oMath>
                  </m:oMathPara>
                </a14:m>
                <a:endParaRPr lang="en-GB" sz="2400" dirty="0"/>
              </a:p>
            </p:txBody>
          </p:sp>
        </mc:Choice>
        <mc:Fallback xmlns="">
          <p:sp>
            <p:nvSpPr>
              <p:cNvPr id="5" name="Rectangle 4"/>
              <p:cNvSpPr>
                <a:spLocks noRot="1" noChangeAspect="1" noMove="1" noResize="1" noEditPoints="1" noAdjustHandles="1" noChangeArrowheads="1" noChangeShapeType="1" noTextEdit="1"/>
              </p:cNvSpPr>
              <p:nvPr/>
            </p:nvSpPr>
            <p:spPr>
              <a:xfrm>
                <a:off x="4078256" y="5096145"/>
                <a:ext cx="2205667" cy="473206"/>
              </a:xfrm>
              <a:prstGeom prst="rect">
                <a:avLst/>
              </a:prstGeom>
              <a:blipFill rotWithShape="0">
                <a:blip r:embed="rId3"/>
                <a:stretch>
                  <a:fillRect t="-3846" b="-1282"/>
                </a:stretch>
              </a:blipFill>
            </p:spPr>
            <p:txBody>
              <a:bodyPr/>
              <a:lstStyle/>
              <a:p>
                <a:r>
                  <a:rPr lang="en-GB">
                    <a:noFill/>
                  </a:rPr>
                  <a:t> </a:t>
                </a:r>
              </a:p>
            </p:txBody>
          </p:sp>
        </mc:Fallback>
      </mc:AlternateContent>
    </p:spTree>
    <p:extLst>
      <p:ext uri="{BB962C8B-B14F-4D97-AF65-F5344CB8AC3E}">
        <p14:creationId xmlns:p14="http://schemas.microsoft.com/office/powerpoint/2010/main" val="3869698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gtEl>
                                        <p:attrNameLst>
                                          <p:attrName>style.visibility</p:attrName>
                                        </p:attrNameLst>
                                      </p:cBhvr>
                                      <p:to>
                                        <p:strVal val="visible"/>
                                      </p:to>
                                    </p:set>
                                    <p:anim calcmode="lin" valueType="num">
                                      <p:cBhvr additive="base">
                                        <p:cTn id="25" dur="500" fill="hold"/>
                                        <p:tgtEl>
                                          <p:spTgt spid="2"/>
                                        </p:tgtEl>
                                        <p:attrNameLst>
                                          <p:attrName>ppt_x</p:attrName>
                                        </p:attrNameLst>
                                      </p:cBhvr>
                                      <p:tavLst>
                                        <p:tav tm="0">
                                          <p:val>
                                            <p:strVal val="#ppt_x"/>
                                          </p:val>
                                        </p:tav>
                                        <p:tav tm="100000">
                                          <p:val>
                                            <p:strVal val="#ppt_x"/>
                                          </p:val>
                                        </p:tav>
                                      </p:tavLst>
                                    </p:anim>
                                    <p:anim calcmode="lin" valueType="num">
                                      <p:cBhvr additive="base">
                                        <p:cTn id="2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7" name="Rectangle 6"/>
              <p:cNvSpPr/>
              <p:nvPr/>
            </p:nvSpPr>
            <p:spPr>
              <a:xfrm>
                <a:off x="252669" y="1356098"/>
                <a:ext cx="11838625" cy="85869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GB" sz="2000" i="1" smtClean="0">
                          <a:latin typeface="Cambria Math" panose="02040503050406030204" pitchFamily="18" charset="0"/>
                          <a:ea typeface="Cambria Math" panose="02040503050406030204" pitchFamily="18" charset="0"/>
                        </a:rPr>
                        <m:t>∴</m:t>
                      </m:r>
                      <m:sSub>
                        <m:sSubPr>
                          <m:ctrlPr>
                            <a:rPr lang="en-GB" sz="2000" i="1">
                              <a:latin typeface="Cambria Math" panose="02040503050406030204" pitchFamily="18" charset="0"/>
                            </a:rPr>
                          </m:ctrlPr>
                        </m:sSubPr>
                        <m:e>
                          <m:r>
                            <a:rPr lang="en-GB" sz="2000" b="0" i="1" smtClean="0">
                              <a:latin typeface="Cambria Math" panose="02040503050406030204" pitchFamily="18" charset="0"/>
                            </a:rPr>
                            <m:t>    </m:t>
                          </m:r>
                          <m:acc>
                            <m:accPr>
                              <m:chr m:val="̇"/>
                              <m:ctrlPr>
                                <a:rPr lang="en-GB" sz="2000" i="1">
                                  <a:latin typeface="Cambria Math" panose="02040503050406030204" pitchFamily="18" charset="0"/>
                                </a:rPr>
                              </m:ctrlPr>
                            </m:accPr>
                            <m:e>
                              <m:r>
                                <a:rPr lang="en-GB" sz="2000" b="0" i="1" smtClean="0">
                                  <a:latin typeface="Cambria Math" panose="02040503050406030204" pitchFamily="18" charset="0"/>
                                </a:rPr>
                                <m:t>𝑄</m:t>
                              </m:r>
                            </m:e>
                          </m:acc>
                        </m:e>
                        <m:sub>
                          <m:r>
                            <a:rPr lang="en-GB" sz="2000" i="1">
                              <a:latin typeface="Cambria Math" panose="02040503050406030204" pitchFamily="18" charset="0"/>
                            </a:rPr>
                            <m:t>𝑖𝑛</m:t>
                          </m:r>
                        </m:sub>
                      </m:sSub>
                      <m:r>
                        <a:rPr lang="en-GB" sz="2000" b="0" i="1" smtClean="0">
                          <a:latin typeface="Cambria Math" panose="02040503050406030204" pitchFamily="18" charset="0"/>
                        </a:rPr>
                        <m:t>+</m:t>
                      </m:r>
                      <m:sSub>
                        <m:sSubPr>
                          <m:ctrlPr>
                            <a:rPr lang="en-GB" sz="2000" b="0" i="1" smtClean="0">
                              <a:latin typeface="Cambria Math" panose="02040503050406030204" pitchFamily="18" charset="0"/>
                            </a:rPr>
                          </m:ctrlPr>
                        </m:sSubPr>
                        <m:e>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𝑊</m:t>
                              </m:r>
                            </m:e>
                          </m:acc>
                        </m:e>
                        <m:sub>
                          <m:r>
                            <a:rPr lang="en-GB" sz="2000" b="0" i="1" smtClean="0">
                              <a:latin typeface="Cambria Math" panose="02040503050406030204" pitchFamily="18" charset="0"/>
                            </a:rPr>
                            <m:t>𝑖𝑛</m:t>
                          </m:r>
                        </m:sub>
                      </m:sSub>
                      <m:r>
                        <a:rPr lang="en-GB" sz="2000" b="0" i="1" smtClean="0">
                          <a:latin typeface="Cambria Math" panose="02040503050406030204" pitchFamily="18" charset="0"/>
                        </a:rPr>
                        <m:t>+</m:t>
                      </m:r>
                      <m:nary>
                        <m:naryPr>
                          <m:chr m:val="∑"/>
                          <m:supHide m:val="on"/>
                          <m:ctrlPr>
                            <a:rPr lang="en-GB" sz="2000" b="0" i="1" smtClean="0">
                              <a:latin typeface="Cambria Math" panose="02040503050406030204" pitchFamily="18" charset="0"/>
                            </a:rPr>
                          </m:ctrlPr>
                        </m:naryPr>
                        <m:sub>
                          <m:r>
                            <m:rPr>
                              <m:brk m:alnAt="7"/>
                            </m:rPr>
                            <a:rPr lang="en-GB" sz="2000" b="0" i="1" smtClean="0">
                              <a:latin typeface="Cambria Math" panose="02040503050406030204" pitchFamily="18" charset="0"/>
                            </a:rPr>
                            <m:t>𝑖</m:t>
                          </m:r>
                          <m:r>
                            <a:rPr lang="en-GB" sz="2000" b="0" i="1" smtClean="0">
                              <a:latin typeface="Cambria Math" panose="02040503050406030204" pitchFamily="18" charset="0"/>
                            </a:rPr>
                            <m:t>𝑛</m:t>
                          </m:r>
                        </m:sub>
                        <m:sup/>
                        <m:e>
                          <m:d>
                            <m:dPr>
                              <m:ctrlPr>
                                <a:rPr lang="en-GB" sz="2000" b="0" i="1" smtClean="0">
                                  <a:latin typeface="Cambria Math" panose="02040503050406030204" pitchFamily="18" charset="0"/>
                                </a:rPr>
                              </m:ctrlPr>
                            </m:dPr>
                            <m:e>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𝑈</m:t>
                                  </m:r>
                                </m:e>
                              </m:acc>
                              <m:r>
                                <a:rPr lang="en-GB" sz="2000" b="0" i="1" smtClean="0">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𝑃</m:t>
                              </m:r>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𝑉</m:t>
                                  </m:r>
                                </m:e>
                              </m:acc>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1</m:t>
                                  </m:r>
                                </m:num>
                                <m:den>
                                  <m:r>
                                    <a:rPr lang="en-GB" sz="2000" b="0" i="1" smtClean="0">
                                      <a:latin typeface="Cambria Math" panose="02040503050406030204" pitchFamily="18" charset="0"/>
                                      <a:ea typeface="Cambria Math" panose="02040503050406030204" pitchFamily="18" charset="0"/>
                                    </a:rPr>
                                    <m:t>2</m:t>
                                  </m:r>
                                </m:den>
                              </m:f>
                              <m:r>
                                <a:rPr lang="en-GB" sz="2000" b="0" i="1" smtClean="0">
                                  <a:latin typeface="Cambria Math" panose="02040503050406030204" pitchFamily="18" charset="0"/>
                                  <a:ea typeface="Cambria Math" panose="02040503050406030204" pitchFamily="18" charset="0"/>
                                </a:rPr>
                                <m:t>∙</m:t>
                              </m:r>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𝑚</m:t>
                                  </m:r>
                                </m:e>
                              </m:acc>
                              <m:r>
                                <a:rPr lang="en-GB" sz="2000" i="1" smtClean="0">
                                  <a:latin typeface="Cambria Math" panose="02040503050406030204" pitchFamily="18" charset="0"/>
                                  <a:ea typeface="Cambria Math" panose="02040503050406030204" pitchFamily="18" charset="0"/>
                                </a:rPr>
                                <m:t>∙</m:t>
                              </m:r>
                              <m:sSup>
                                <m:sSupPr>
                                  <m:ctrlPr>
                                    <a:rPr lang="en-GB" sz="2000" i="1" smtClean="0">
                                      <a:latin typeface="Cambria Math" panose="02040503050406030204" pitchFamily="18" charset="0"/>
                                      <a:ea typeface="Cambria Math" panose="02040503050406030204" pitchFamily="18" charset="0"/>
                                    </a:rPr>
                                  </m:ctrlPr>
                                </m:sSupPr>
                                <m:e>
                                  <m:r>
                                    <a:rPr lang="en-GB" sz="2000" b="0" i="1" smtClean="0">
                                      <a:latin typeface="Cambria Math" panose="02040503050406030204" pitchFamily="18" charset="0"/>
                                      <a:ea typeface="Cambria Math" panose="02040503050406030204" pitchFamily="18" charset="0"/>
                                    </a:rPr>
                                    <m:t>𝑐</m:t>
                                  </m:r>
                                </m:e>
                                <m:sup>
                                  <m:r>
                                    <a:rPr lang="en-GB" sz="2000" b="0" i="1" smtClean="0">
                                      <a:latin typeface="Cambria Math" panose="02040503050406030204" pitchFamily="18" charset="0"/>
                                      <a:ea typeface="Cambria Math" panose="02040503050406030204" pitchFamily="18" charset="0"/>
                                    </a:rPr>
                                    <m:t>2</m:t>
                                  </m:r>
                                </m:sup>
                              </m:sSup>
                              <m:r>
                                <a:rPr lang="en-GB" sz="2000" b="0" i="1" smtClean="0">
                                  <a:latin typeface="Cambria Math" panose="02040503050406030204" pitchFamily="18" charset="0"/>
                                  <a:ea typeface="Cambria Math" panose="02040503050406030204" pitchFamily="18" charset="0"/>
                                </a:rPr>
                                <m:t>+</m:t>
                              </m:r>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𝑚</m:t>
                                  </m:r>
                                </m:e>
                              </m:acc>
                              <m:r>
                                <a:rPr lang="en-GB" sz="2000" i="1" smtClean="0">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𝑔</m:t>
                              </m:r>
                              <m:r>
                                <a:rPr lang="en-GB" sz="2000" b="0" i="1" smtClean="0">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𝑧</m:t>
                              </m:r>
                            </m:e>
                          </m:d>
                        </m:e>
                      </m:nary>
                      <m:r>
                        <a:rPr lang="en-GB" sz="2000" b="0" i="0" smtClean="0">
                          <a:latin typeface="Cambria Math" panose="02040503050406030204" pitchFamily="18" charset="0"/>
                        </a:rPr>
                        <m:t>=</m:t>
                      </m:r>
                      <m:sSub>
                        <m:sSubPr>
                          <m:ctrlPr>
                            <a:rPr lang="en-GB" sz="2000" i="1">
                              <a:latin typeface="Cambria Math" panose="02040503050406030204" pitchFamily="18" charset="0"/>
                            </a:rPr>
                          </m:ctrlPr>
                        </m:sSubPr>
                        <m:e>
                          <m:r>
                            <a:rPr lang="en-GB" sz="2000" i="1">
                              <a:latin typeface="Cambria Math" panose="02040503050406030204" pitchFamily="18" charset="0"/>
                            </a:rPr>
                            <m:t> </m:t>
                          </m:r>
                          <m:acc>
                            <m:accPr>
                              <m:chr m:val="̇"/>
                              <m:ctrlPr>
                                <a:rPr lang="en-GB" sz="2000" i="1">
                                  <a:latin typeface="Cambria Math" panose="02040503050406030204" pitchFamily="18" charset="0"/>
                                </a:rPr>
                              </m:ctrlPr>
                            </m:accPr>
                            <m:e>
                              <m:r>
                                <a:rPr lang="en-GB" sz="2000" i="1">
                                  <a:latin typeface="Cambria Math" panose="02040503050406030204" pitchFamily="18" charset="0"/>
                                </a:rPr>
                                <m:t>𝑄</m:t>
                              </m:r>
                            </m:e>
                          </m:acc>
                        </m:e>
                        <m:sub>
                          <m:r>
                            <a:rPr lang="en-GB" sz="2000" b="0" i="1" smtClean="0">
                              <a:latin typeface="Cambria Math" panose="02040503050406030204" pitchFamily="18" charset="0"/>
                            </a:rPr>
                            <m:t>𝑜𝑢𝑡</m:t>
                          </m:r>
                        </m:sub>
                      </m:sSub>
                      <m:r>
                        <a:rPr lang="en-GB" sz="2000" i="1">
                          <a:latin typeface="Cambria Math" panose="02040503050406030204" pitchFamily="18" charset="0"/>
                        </a:rPr>
                        <m:t>+</m:t>
                      </m:r>
                      <m:sSub>
                        <m:sSubPr>
                          <m:ctrlPr>
                            <a:rPr lang="en-GB" sz="2000" i="1">
                              <a:latin typeface="Cambria Math" panose="02040503050406030204" pitchFamily="18" charset="0"/>
                            </a:rPr>
                          </m:ctrlPr>
                        </m:sSubPr>
                        <m:e>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𝑊</m:t>
                              </m:r>
                            </m:e>
                          </m:acc>
                        </m:e>
                        <m:sub>
                          <m:r>
                            <a:rPr lang="en-GB" sz="2000" i="1">
                              <a:latin typeface="Cambria Math" panose="02040503050406030204" pitchFamily="18" charset="0"/>
                            </a:rPr>
                            <m:t>𝑜𝑢𝑡</m:t>
                          </m:r>
                        </m:sub>
                      </m:sSub>
                      <m:r>
                        <a:rPr lang="en-GB" sz="2000" i="1">
                          <a:latin typeface="Cambria Math" panose="02040503050406030204" pitchFamily="18" charset="0"/>
                        </a:rPr>
                        <m:t>+</m:t>
                      </m:r>
                      <m:nary>
                        <m:naryPr>
                          <m:chr m:val="∑"/>
                          <m:supHide m:val="on"/>
                          <m:ctrlPr>
                            <a:rPr lang="en-GB" sz="2000" i="1">
                              <a:latin typeface="Cambria Math" panose="02040503050406030204" pitchFamily="18" charset="0"/>
                            </a:rPr>
                          </m:ctrlPr>
                        </m:naryPr>
                        <m:sub>
                          <m:r>
                            <a:rPr lang="en-GB" sz="2000" b="0" i="1" smtClean="0">
                              <a:latin typeface="Cambria Math" panose="02040503050406030204" pitchFamily="18" charset="0"/>
                            </a:rPr>
                            <m:t>𝑜𝑢𝑡</m:t>
                          </m:r>
                        </m:sub>
                        <m:sup/>
                        <m:e>
                          <m:d>
                            <m:dPr>
                              <m:ctrlPr>
                                <a:rPr lang="en-GB" sz="2000" i="1">
                                  <a:latin typeface="Cambria Math" panose="02040503050406030204" pitchFamily="18" charset="0"/>
                                </a:rPr>
                              </m:ctrlPr>
                            </m:dPr>
                            <m:e>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𝑈</m:t>
                                  </m:r>
                                </m:e>
                              </m:acc>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𝑃</m:t>
                              </m:r>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𝑉</m:t>
                                  </m:r>
                                </m:e>
                              </m:acc>
                              <m:r>
                                <a:rPr lang="en-GB" sz="2000" i="1">
                                  <a:latin typeface="Cambria Math" panose="02040503050406030204" pitchFamily="18" charset="0"/>
                                  <a:ea typeface="Cambria Math" panose="02040503050406030204" pitchFamily="18" charset="0"/>
                                </a:rPr>
                                <m:t>+</m:t>
                              </m:r>
                              <m:f>
                                <m:fPr>
                                  <m:ctrlPr>
                                    <a:rPr lang="en-GB" sz="2000" i="1">
                                      <a:latin typeface="Cambria Math" panose="02040503050406030204" pitchFamily="18" charset="0"/>
                                      <a:ea typeface="Cambria Math" panose="02040503050406030204" pitchFamily="18" charset="0"/>
                                    </a:rPr>
                                  </m:ctrlPr>
                                </m:fPr>
                                <m:num>
                                  <m:r>
                                    <a:rPr lang="en-GB" sz="2000" i="1">
                                      <a:latin typeface="Cambria Math" panose="02040503050406030204" pitchFamily="18" charset="0"/>
                                      <a:ea typeface="Cambria Math" panose="02040503050406030204" pitchFamily="18" charset="0"/>
                                    </a:rPr>
                                    <m:t>1</m:t>
                                  </m:r>
                                </m:num>
                                <m:den>
                                  <m:r>
                                    <a:rPr lang="en-GB" sz="2000" i="1">
                                      <a:latin typeface="Cambria Math" panose="02040503050406030204" pitchFamily="18" charset="0"/>
                                      <a:ea typeface="Cambria Math" panose="02040503050406030204" pitchFamily="18" charset="0"/>
                                    </a:rPr>
                                    <m:t>2</m:t>
                                  </m:r>
                                </m:den>
                              </m:f>
                              <m:r>
                                <a:rPr lang="en-GB" sz="2000" i="1">
                                  <a:latin typeface="Cambria Math" panose="02040503050406030204" pitchFamily="18" charset="0"/>
                                  <a:ea typeface="Cambria Math" panose="02040503050406030204" pitchFamily="18" charset="0"/>
                                </a:rPr>
                                <m:t>∙</m:t>
                              </m:r>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𝑚</m:t>
                                  </m:r>
                                </m:e>
                              </m:acc>
                              <m:r>
                                <a:rPr lang="en-GB" sz="2000" i="1">
                                  <a:latin typeface="Cambria Math" panose="02040503050406030204" pitchFamily="18" charset="0"/>
                                  <a:ea typeface="Cambria Math" panose="02040503050406030204" pitchFamily="18" charset="0"/>
                                </a:rPr>
                                <m:t>∙</m:t>
                              </m:r>
                              <m:sSup>
                                <m:sSupPr>
                                  <m:ctrlPr>
                                    <a:rPr lang="en-GB" sz="2000" i="1">
                                      <a:latin typeface="Cambria Math" panose="02040503050406030204" pitchFamily="18" charset="0"/>
                                      <a:ea typeface="Cambria Math" panose="02040503050406030204" pitchFamily="18" charset="0"/>
                                    </a:rPr>
                                  </m:ctrlPr>
                                </m:sSupPr>
                                <m:e>
                                  <m:r>
                                    <a:rPr lang="en-GB" sz="2000" i="1">
                                      <a:latin typeface="Cambria Math" panose="02040503050406030204" pitchFamily="18" charset="0"/>
                                      <a:ea typeface="Cambria Math" panose="02040503050406030204" pitchFamily="18" charset="0"/>
                                    </a:rPr>
                                    <m:t>𝑐</m:t>
                                  </m:r>
                                </m:e>
                                <m:sup>
                                  <m:r>
                                    <a:rPr lang="en-GB" sz="2000" i="1">
                                      <a:latin typeface="Cambria Math" panose="02040503050406030204" pitchFamily="18" charset="0"/>
                                      <a:ea typeface="Cambria Math" panose="02040503050406030204" pitchFamily="18" charset="0"/>
                                    </a:rPr>
                                    <m:t>2</m:t>
                                  </m:r>
                                </m:sup>
                              </m:sSup>
                              <m:r>
                                <a:rPr lang="en-GB" sz="2000" i="1">
                                  <a:latin typeface="Cambria Math" panose="02040503050406030204" pitchFamily="18" charset="0"/>
                                  <a:ea typeface="Cambria Math" panose="02040503050406030204" pitchFamily="18" charset="0"/>
                                </a:rPr>
                                <m:t>+</m:t>
                              </m:r>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𝑚</m:t>
                                  </m:r>
                                </m:e>
                              </m:acc>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𝑔</m:t>
                              </m:r>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𝑧</m:t>
                              </m:r>
                            </m:e>
                          </m:d>
                        </m:e>
                      </m:nary>
                    </m:oMath>
                  </m:oMathPara>
                </a14:m>
                <a:endParaRPr lang="en-GB" sz="2000" dirty="0"/>
              </a:p>
            </p:txBody>
          </p:sp>
        </mc:Choice>
        <mc:Fallback xmlns="">
          <p:sp>
            <p:nvSpPr>
              <p:cNvPr id="7" name="Rectangle 6"/>
              <p:cNvSpPr>
                <a:spLocks noRot="1" noChangeAspect="1" noMove="1" noResize="1" noEditPoints="1" noAdjustHandles="1" noChangeArrowheads="1" noChangeShapeType="1" noTextEdit="1"/>
              </p:cNvSpPr>
              <p:nvPr/>
            </p:nvSpPr>
            <p:spPr>
              <a:xfrm>
                <a:off x="252669" y="1356098"/>
                <a:ext cx="11838625" cy="858697"/>
              </a:xfrm>
              <a:prstGeom prst="rect">
                <a:avLst/>
              </a:prstGeom>
              <a:blipFill rotWithShape="0">
                <a:blip r:embed="rId2"/>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8" name="Rectangle 7"/>
              <p:cNvSpPr/>
              <p:nvPr/>
            </p:nvSpPr>
            <p:spPr>
              <a:xfrm>
                <a:off x="962531" y="205605"/>
                <a:ext cx="9455024" cy="839269"/>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GB" sz="2000" i="1" smtClean="0">
                          <a:latin typeface="Cambria Math" panose="02040503050406030204" pitchFamily="18" charset="0"/>
                          <a:ea typeface="Cambria Math" panose="02040503050406030204" pitchFamily="18" charset="0"/>
                        </a:rPr>
                        <m:t>∴</m:t>
                      </m:r>
                      <m:sSub>
                        <m:sSubPr>
                          <m:ctrlPr>
                            <a:rPr lang="en-GB" sz="2000" i="1">
                              <a:latin typeface="Cambria Math" panose="02040503050406030204" pitchFamily="18" charset="0"/>
                            </a:rPr>
                          </m:ctrlPr>
                        </m:sSubPr>
                        <m:e>
                          <m:r>
                            <a:rPr lang="en-GB" sz="2000" b="0" i="1" smtClean="0">
                              <a:latin typeface="Cambria Math" panose="02040503050406030204" pitchFamily="18" charset="0"/>
                            </a:rPr>
                            <m:t>    </m:t>
                          </m:r>
                          <m:acc>
                            <m:accPr>
                              <m:chr m:val="̇"/>
                              <m:ctrlPr>
                                <a:rPr lang="en-GB" sz="2000" i="1">
                                  <a:latin typeface="Cambria Math" panose="02040503050406030204" pitchFamily="18" charset="0"/>
                                </a:rPr>
                              </m:ctrlPr>
                            </m:accPr>
                            <m:e>
                              <m:r>
                                <a:rPr lang="en-GB" sz="2000" b="0" i="1" smtClean="0">
                                  <a:latin typeface="Cambria Math" panose="02040503050406030204" pitchFamily="18" charset="0"/>
                                </a:rPr>
                                <m:t>𝑄</m:t>
                              </m:r>
                            </m:e>
                          </m:acc>
                        </m:e>
                        <m:sub>
                          <m:r>
                            <a:rPr lang="en-GB" sz="2000" i="1">
                              <a:latin typeface="Cambria Math" panose="02040503050406030204" pitchFamily="18" charset="0"/>
                            </a:rPr>
                            <m:t>𝑖𝑛</m:t>
                          </m:r>
                        </m:sub>
                      </m:sSub>
                      <m:r>
                        <a:rPr lang="en-GB" sz="2000" b="0" i="1" smtClean="0">
                          <a:latin typeface="Cambria Math" panose="02040503050406030204" pitchFamily="18" charset="0"/>
                        </a:rPr>
                        <m:t>+</m:t>
                      </m:r>
                      <m:sSub>
                        <m:sSubPr>
                          <m:ctrlPr>
                            <a:rPr lang="en-GB" sz="2000" b="0" i="1" smtClean="0">
                              <a:latin typeface="Cambria Math" panose="02040503050406030204" pitchFamily="18" charset="0"/>
                            </a:rPr>
                          </m:ctrlPr>
                        </m:sSubPr>
                        <m:e>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𝑊</m:t>
                              </m:r>
                            </m:e>
                          </m:acc>
                        </m:e>
                        <m:sub>
                          <m:r>
                            <a:rPr lang="en-GB" sz="2000" b="0" i="1" smtClean="0">
                              <a:latin typeface="Cambria Math" panose="02040503050406030204" pitchFamily="18" charset="0"/>
                            </a:rPr>
                            <m:t>𝑖𝑛</m:t>
                          </m:r>
                        </m:sub>
                      </m:sSub>
                      <m:r>
                        <a:rPr lang="en-GB" sz="2000" b="0" i="1" smtClean="0">
                          <a:latin typeface="Cambria Math" panose="02040503050406030204" pitchFamily="18" charset="0"/>
                        </a:rPr>
                        <m:t>+</m:t>
                      </m:r>
                      <m:nary>
                        <m:naryPr>
                          <m:chr m:val="∑"/>
                          <m:supHide m:val="on"/>
                          <m:ctrlPr>
                            <a:rPr lang="en-GB" sz="2000" b="0" i="1" smtClean="0">
                              <a:latin typeface="Cambria Math" panose="02040503050406030204" pitchFamily="18" charset="0"/>
                            </a:rPr>
                          </m:ctrlPr>
                        </m:naryPr>
                        <m:sub>
                          <m:r>
                            <m:rPr>
                              <m:brk m:alnAt="7"/>
                            </m:rPr>
                            <a:rPr lang="en-GB" sz="2000" b="0" i="1" smtClean="0">
                              <a:latin typeface="Cambria Math" panose="02040503050406030204" pitchFamily="18" charset="0"/>
                            </a:rPr>
                            <m:t>𝑖</m:t>
                          </m:r>
                          <m:r>
                            <a:rPr lang="en-GB" sz="2000" b="0" i="1" smtClean="0">
                              <a:latin typeface="Cambria Math" panose="02040503050406030204" pitchFamily="18" charset="0"/>
                            </a:rPr>
                            <m:t>𝑛</m:t>
                          </m:r>
                        </m:sub>
                        <m:sup/>
                        <m:e>
                          <m:d>
                            <m:dPr>
                              <m:ctrlPr>
                                <a:rPr lang="en-GB" sz="2000" b="0" i="1" smtClean="0">
                                  <a:latin typeface="Cambria Math" panose="02040503050406030204" pitchFamily="18" charset="0"/>
                                </a:rPr>
                              </m:ctrlPr>
                            </m:dPr>
                            <m:e>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𝐼𝐸</m:t>
                                  </m:r>
                                </m:e>
                              </m:acc>
                              <m:r>
                                <a:rPr lang="en-GB" sz="2000" b="0" i="1" smtClean="0">
                                  <a:latin typeface="Cambria Math" panose="02040503050406030204" pitchFamily="18" charset="0"/>
                                  <a:ea typeface="Cambria Math" panose="02040503050406030204" pitchFamily="18" charset="0"/>
                                </a:rPr>
                                <m:t>+</m:t>
                              </m:r>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𝐷𝐸</m:t>
                                  </m:r>
                                </m:e>
                              </m:acc>
                              <m:r>
                                <a:rPr lang="en-GB" sz="2000" b="0" i="1" smtClean="0">
                                  <a:latin typeface="Cambria Math" panose="02040503050406030204" pitchFamily="18" charset="0"/>
                                  <a:ea typeface="Cambria Math" panose="02040503050406030204" pitchFamily="18" charset="0"/>
                                </a:rPr>
                                <m:t>+</m:t>
                              </m:r>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𝐾𝐸</m:t>
                                  </m:r>
                                </m:e>
                              </m:acc>
                              <m:r>
                                <a:rPr lang="en-GB" sz="2000" b="0" i="1" smtClean="0">
                                  <a:latin typeface="Cambria Math" panose="02040503050406030204" pitchFamily="18" charset="0"/>
                                  <a:ea typeface="Cambria Math" panose="02040503050406030204" pitchFamily="18" charset="0"/>
                                </a:rPr>
                                <m:t>+</m:t>
                              </m:r>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𝑃𝐸</m:t>
                                  </m:r>
                                </m:e>
                              </m:acc>
                            </m:e>
                          </m:d>
                        </m:e>
                      </m:nary>
                      <m:r>
                        <a:rPr lang="en-GB" sz="2000" b="0" i="0" smtClean="0">
                          <a:latin typeface="Cambria Math" panose="02040503050406030204" pitchFamily="18" charset="0"/>
                        </a:rPr>
                        <m:t>=</m:t>
                      </m:r>
                      <m:sSub>
                        <m:sSubPr>
                          <m:ctrlPr>
                            <a:rPr lang="en-GB" sz="2000" i="1">
                              <a:latin typeface="Cambria Math" panose="02040503050406030204" pitchFamily="18" charset="0"/>
                            </a:rPr>
                          </m:ctrlPr>
                        </m:sSubPr>
                        <m:e>
                          <m:r>
                            <a:rPr lang="en-GB" sz="2000" i="1">
                              <a:latin typeface="Cambria Math" panose="02040503050406030204" pitchFamily="18" charset="0"/>
                            </a:rPr>
                            <m:t> </m:t>
                          </m:r>
                          <m:acc>
                            <m:accPr>
                              <m:chr m:val="̇"/>
                              <m:ctrlPr>
                                <a:rPr lang="en-GB" sz="2000" i="1">
                                  <a:latin typeface="Cambria Math" panose="02040503050406030204" pitchFamily="18" charset="0"/>
                                </a:rPr>
                              </m:ctrlPr>
                            </m:accPr>
                            <m:e>
                              <m:r>
                                <a:rPr lang="en-GB" sz="2000" i="1">
                                  <a:latin typeface="Cambria Math" panose="02040503050406030204" pitchFamily="18" charset="0"/>
                                </a:rPr>
                                <m:t>𝑄</m:t>
                              </m:r>
                            </m:e>
                          </m:acc>
                        </m:e>
                        <m:sub>
                          <m:r>
                            <a:rPr lang="en-GB" sz="2000" b="0" i="1" smtClean="0">
                              <a:latin typeface="Cambria Math" panose="02040503050406030204" pitchFamily="18" charset="0"/>
                            </a:rPr>
                            <m:t>𝑜𝑢𝑡</m:t>
                          </m:r>
                        </m:sub>
                      </m:sSub>
                      <m:r>
                        <a:rPr lang="en-GB" sz="2000" i="1">
                          <a:latin typeface="Cambria Math" panose="02040503050406030204" pitchFamily="18" charset="0"/>
                        </a:rPr>
                        <m:t>+</m:t>
                      </m:r>
                      <m:sSub>
                        <m:sSubPr>
                          <m:ctrlPr>
                            <a:rPr lang="en-GB" sz="2000" i="1">
                              <a:latin typeface="Cambria Math" panose="02040503050406030204" pitchFamily="18" charset="0"/>
                            </a:rPr>
                          </m:ctrlPr>
                        </m:sSubPr>
                        <m:e>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𝑊</m:t>
                              </m:r>
                            </m:e>
                          </m:acc>
                        </m:e>
                        <m:sub>
                          <m:r>
                            <a:rPr lang="en-GB" sz="2000" i="1">
                              <a:latin typeface="Cambria Math" panose="02040503050406030204" pitchFamily="18" charset="0"/>
                            </a:rPr>
                            <m:t>𝑜𝑢𝑡</m:t>
                          </m:r>
                        </m:sub>
                      </m:sSub>
                      <m:r>
                        <a:rPr lang="en-GB" sz="2000" i="1">
                          <a:latin typeface="Cambria Math" panose="02040503050406030204" pitchFamily="18" charset="0"/>
                        </a:rPr>
                        <m:t>+</m:t>
                      </m:r>
                      <m:nary>
                        <m:naryPr>
                          <m:chr m:val="∑"/>
                          <m:supHide m:val="on"/>
                          <m:ctrlPr>
                            <a:rPr lang="en-GB" sz="2000" i="1">
                              <a:latin typeface="Cambria Math" panose="02040503050406030204" pitchFamily="18" charset="0"/>
                            </a:rPr>
                          </m:ctrlPr>
                        </m:naryPr>
                        <m:sub>
                          <m:r>
                            <a:rPr lang="en-GB" sz="2000" b="0" i="1" smtClean="0">
                              <a:latin typeface="Cambria Math" panose="02040503050406030204" pitchFamily="18" charset="0"/>
                            </a:rPr>
                            <m:t>𝑜𝑢𝑡</m:t>
                          </m:r>
                        </m:sub>
                        <m:sup/>
                        <m:e>
                          <m:d>
                            <m:dPr>
                              <m:ctrlPr>
                                <a:rPr lang="en-GB" sz="2000" i="1">
                                  <a:latin typeface="Cambria Math" panose="02040503050406030204" pitchFamily="18" charset="0"/>
                                </a:rPr>
                              </m:ctrlPr>
                            </m:dPr>
                            <m:e>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𝐼𝐸</m:t>
                                  </m:r>
                                </m:e>
                              </m:acc>
                              <m:r>
                                <a:rPr lang="en-GB" sz="2000" i="1">
                                  <a:latin typeface="Cambria Math" panose="02040503050406030204" pitchFamily="18" charset="0"/>
                                  <a:ea typeface="Cambria Math" panose="02040503050406030204" pitchFamily="18" charset="0"/>
                                </a:rPr>
                                <m:t>+</m:t>
                              </m:r>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𝐷𝐸</m:t>
                                  </m:r>
                                </m:e>
                              </m:acc>
                              <m:r>
                                <a:rPr lang="en-GB" sz="2000" i="1">
                                  <a:latin typeface="Cambria Math" panose="02040503050406030204" pitchFamily="18" charset="0"/>
                                  <a:ea typeface="Cambria Math" panose="02040503050406030204" pitchFamily="18" charset="0"/>
                                </a:rPr>
                                <m:t>+</m:t>
                              </m:r>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𝐾𝐸</m:t>
                                  </m:r>
                                </m:e>
                              </m:acc>
                              <m:r>
                                <a:rPr lang="en-GB" sz="2000" i="1">
                                  <a:latin typeface="Cambria Math" panose="02040503050406030204" pitchFamily="18" charset="0"/>
                                  <a:ea typeface="Cambria Math" panose="02040503050406030204" pitchFamily="18" charset="0"/>
                                </a:rPr>
                                <m:t>+</m:t>
                              </m:r>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𝑃𝐸</m:t>
                                  </m:r>
                                </m:e>
                              </m:acc>
                            </m:e>
                          </m:d>
                        </m:e>
                      </m:nary>
                    </m:oMath>
                  </m:oMathPara>
                </a14:m>
                <a:endParaRPr lang="en-GB" sz="2000" dirty="0"/>
              </a:p>
            </p:txBody>
          </p:sp>
        </mc:Choice>
        <mc:Fallback xmlns="">
          <p:sp>
            <p:nvSpPr>
              <p:cNvPr id="8" name="Rectangle 7"/>
              <p:cNvSpPr>
                <a:spLocks noRot="1" noChangeAspect="1" noMove="1" noResize="1" noEditPoints="1" noAdjustHandles="1" noChangeArrowheads="1" noChangeShapeType="1" noTextEdit="1"/>
              </p:cNvSpPr>
              <p:nvPr/>
            </p:nvSpPr>
            <p:spPr>
              <a:xfrm>
                <a:off x="962531" y="205605"/>
                <a:ext cx="9455024" cy="839269"/>
              </a:xfrm>
              <a:prstGeom prst="rect">
                <a:avLst/>
              </a:prstGeom>
              <a:blipFill rotWithShape="0">
                <a:blip r:embed="rId3"/>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9" name="Rectangle 8"/>
              <p:cNvSpPr/>
              <p:nvPr/>
            </p:nvSpPr>
            <p:spPr>
              <a:xfrm>
                <a:off x="398402" y="2616437"/>
                <a:ext cx="10583282" cy="85869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GB" sz="2000" i="1" smtClean="0">
                          <a:latin typeface="Cambria Math" panose="02040503050406030204" pitchFamily="18" charset="0"/>
                          <a:ea typeface="Cambria Math" panose="02040503050406030204" pitchFamily="18" charset="0"/>
                        </a:rPr>
                        <m:t>∴</m:t>
                      </m:r>
                      <m:sSub>
                        <m:sSubPr>
                          <m:ctrlPr>
                            <a:rPr lang="en-GB" sz="2000" i="1">
                              <a:latin typeface="Cambria Math" panose="02040503050406030204" pitchFamily="18" charset="0"/>
                            </a:rPr>
                          </m:ctrlPr>
                        </m:sSubPr>
                        <m:e>
                          <m:r>
                            <a:rPr lang="en-GB" sz="2000" b="0" i="1" smtClean="0">
                              <a:latin typeface="Cambria Math" panose="02040503050406030204" pitchFamily="18" charset="0"/>
                            </a:rPr>
                            <m:t>    </m:t>
                          </m:r>
                          <m:acc>
                            <m:accPr>
                              <m:chr m:val="̇"/>
                              <m:ctrlPr>
                                <a:rPr lang="en-GB" sz="2000" i="1">
                                  <a:latin typeface="Cambria Math" panose="02040503050406030204" pitchFamily="18" charset="0"/>
                                </a:rPr>
                              </m:ctrlPr>
                            </m:accPr>
                            <m:e>
                              <m:r>
                                <a:rPr lang="en-GB" sz="2000" b="0" i="1" smtClean="0">
                                  <a:latin typeface="Cambria Math" panose="02040503050406030204" pitchFamily="18" charset="0"/>
                                </a:rPr>
                                <m:t>𝑄</m:t>
                              </m:r>
                            </m:e>
                          </m:acc>
                        </m:e>
                        <m:sub>
                          <m:r>
                            <a:rPr lang="en-GB" sz="2000" i="1">
                              <a:latin typeface="Cambria Math" panose="02040503050406030204" pitchFamily="18" charset="0"/>
                            </a:rPr>
                            <m:t>𝑖𝑛</m:t>
                          </m:r>
                        </m:sub>
                      </m:sSub>
                      <m:r>
                        <a:rPr lang="en-GB" sz="2000" b="0" i="1" smtClean="0">
                          <a:latin typeface="Cambria Math" panose="02040503050406030204" pitchFamily="18" charset="0"/>
                        </a:rPr>
                        <m:t>+</m:t>
                      </m:r>
                      <m:sSub>
                        <m:sSubPr>
                          <m:ctrlPr>
                            <a:rPr lang="en-GB" sz="2000" b="0" i="1" smtClean="0">
                              <a:latin typeface="Cambria Math" panose="02040503050406030204" pitchFamily="18" charset="0"/>
                            </a:rPr>
                          </m:ctrlPr>
                        </m:sSubPr>
                        <m:e>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𝑊</m:t>
                              </m:r>
                            </m:e>
                          </m:acc>
                        </m:e>
                        <m:sub>
                          <m:r>
                            <a:rPr lang="en-GB" sz="2000" b="0" i="1" smtClean="0">
                              <a:latin typeface="Cambria Math" panose="02040503050406030204" pitchFamily="18" charset="0"/>
                            </a:rPr>
                            <m:t>𝑖𝑛</m:t>
                          </m:r>
                        </m:sub>
                      </m:sSub>
                      <m:r>
                        <a:rPr lang="en-GB" sz="2000" b="0" i="1" smtClean="0">
                          <a:latin typeface="Cambria Math" panose="02040503050406030204" pitchFamily="18" charset="0"/>
                        </a:rPr>
                        <m:t>+</m:t>
                      </m:r>
                      <m:nary>
                        <m:naryPr>
                          <m:chr m:val="∑"/>
                          <m:supHide m:val="on"/>
                          <m:ctrlPr>
                            <a:rPr lang="en-GB" sz="2000" b="0" i="1" smtClean="0">
                              <a:latin typeface="Cambria Math" panose="02040503050406030204" pitchFamily="18" charset="0"/>
                            </a:rPr>
                          </m:ctrlPr>
                        </m:naryPr>
                        <m:sub>
                          <m:r>
                            <m:rPr>
                              <m:brk m:alnAt="7"/>
                            </m:rPr>
                            <a:rPr lang="en-GB" sz="2000" b="0" i="1" smtClean="0">
                              <a:latin typeface="Cambria Math" panose="02040503050406030204" pitchFamily="18" charset="0"/>
                            </a:rPr>
                            <m:t>𝑖</m:t>
                          </m:r>
                          <m:r>
                            <a:rPr lang="en-GB" sz="2000" b="0" i="1" smtClean="0">
                              <a:latin typeface="Cambria Math" panose="02040503050406030204" pitchFamily="18" charset="0"/>
                            </a:rPr>
                            <m:t>𝑛</m:t>
                          </m:r>
                        </m:sub>
                        <m:sup/>
                        <m:e>
                          <m:d>
                            <m:dPr>
                              <m:ctrlPr>
                                <a:rPr lang="en-GB" sz="2000" b="0" i="1" smtClean="0">
                                  <a:latin typeface="Cambria Math" panose="02040503050406030204" pitchFamily="18" charset="0"/>
                                </a:rPr>
                              </m:ctrlPr>
                            </m:dPr>
                            <m:e>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𝐻</m:t>
                                  </m:r>
                                </m:e>
                              </m:acc>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1</m:t>
                                  </m:r>
                                </m:num>
                                <m:den>
                                  <m:r>
                                    <a:rPr lang="en-GB" sz="2000" b="0" i="1" smtClean="0">
                                      <a:latin typeface="Cambria Math" panose="02040503050406030204" pitchFamily="18" charset="0"/>
                                      <a:ea typeface="Cambria Math" panose="02040503050406030204" pitchFamily="18" charset="0"/>
                                    </a:rPr>
                                    <m:t>2</m:t>
                                  </m:r>
                                </m:den>
                              </m:f>
                              <m:r>
                                <a:rPr lang="en-GB" sz="2000" b="0" i="1" smtClean="0">
                                  <a:latin typeface="Cambria Math" panose="02040503050406030204" pitchFamily="18" charset="0"/>
                                  <a:ea typeface="Cambria Math" panose="02040503050406030204" pitchFamily="18" charset="0"/>
                                </a:rPr>
                                <m:t>∙</m:t>
                              </m:r>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𝑚</m:t>
                                  </m:r>
                                </m:e>
                              </m:acc>
                              <m:r>
                                <a:rPr lang="en-GB" sz="2000" i="1" smtClean="0">
                                  <a:latin typeface="Cambria Math" panose="02040503050406030204" pitchFamily="18" charset="0"/>
                                  <a:ea typeface="Cambria Math" panose="02040503050406030204" pitchFamily="18" charset="0"/>
                                </a:rPr>
                                <m:t>∙</m:t>
                              </m:r>
                              <m:sSup>
                                <m:sSupPr>
                                  <m:ctrlPr>
                                    <a:rPr lang="en-GB" sz="2000" i="1" smtClean="0">
                                      <a:latin typeface="Cambria Math" panose="02040503050406030204" pitchFamily="18" charset="0"/>
                                      <a:ea typeface="Cambria Math" panose="02040503050406030204" pitchFamily="18" charset="0"/>
                                    </a:rPr>
                                  </m:ctrlPr>
                                </m:sSupPr>
                                <m:e>
                                  <m:r>
                                    <a:rPr lang="en-GB" sz="2000" b="0" i="1" smtClean="0">
                                      <a:latin typeface="Cambria Math" panose="02040503050406030204" pitchFamily="18" charset="0"/>
                                      <a:ea typeface="Cambria Math" panose="02040503050406030204" pitchFamily="18" charset="0"/>
                                    </a:rPr>
                                    <m:t>𝑐</m:t>
                                  </m:r>
                                </m:e>
                                <m:sup>
                                  <m:r>
                                    <a:rPr lang="en-GB" sz="2000" b="0" i="1" smtClean="0">
                                      <a:latin typeface="Cambria Math" panose="02040503050406030204" pitchFamily="18" charset="0"/>
                                      <a:ea typeface="Cambria Math" panose="02040503050406030204" pitchFamily="18" charset="0"/>
                                    </a:rPr>
                                    <m:t>2</m:t>
                                  </m:r>
                                </m:sup>
                              </m:sSup>
                              <m:r>
                                <a:rPr lang="en-GB" sz="2000" b="0" i="1" smtClean="0">
                                  <a:latin typeface="Cambria Math" panose="02040503050406030204" pitchFamily="18" charset="0"/>
                                  <a:ea typeface="Cambria Math" panose="02040503050406030204" pitchFamily="18" charset="0"/>
                                </a:rPr>
                                <m:t>+</m:t>
                              </m:r>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𝑚</m:t>
                                  </m:r>
                                </m:e>
                              </m:acc>
                              <m:r>
                                <a:rPr lang="en-GB" sz="2000" i="1" smtClean="0">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𝑔</m:t>
                              </m:r>
                              <m:r>
                                <a:rPr lang="en-GB" sz="2000" b="0" i="1" smtClean="0">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𝑧</m:t>
                              </m:r>
                            </m:e>
                          </m:d>
                        </m:e>
                      </m:nary>
                      <m:r>
                        <a:rPr lang="en-GB" sz="2000" b="0" i="0" smtClean="0">
                          <a:latin typeface="Cambria Math" panose="02040503050406030204" pitchFamily="18" charset="0"/>
                        </a:rPr>
                        <m:t>=</m:t>
                      </m:r>
                      <m:sSub>
                        <m:sSubPr>
                          <m:ctrlPr>
                            <a:rPr lang="en-GB" sz="2000" i="1">
                              <a:latin typeface="Cambria Math" panose="02040503050406030204" pitchFamily="18" charset="0"/>
                            </a:rPr>
                          </m:ctrlPr>
                        </m:sSubPr>
                        <m:e>
                          <m:r>
                            <a:rPr lang="en-GB" sz="2000" i="1">
                              <a:latin typeface="Cambria Math" panose="02040503050406030204" pitchFamily="18" charset="0"/>
                            </a:rPr>
                            <m:t> </m:t>
                          </m:r>
                          <m:acc>
                            <m:accPr>
                              <m:chr m:val="̇"/>
                              <m:ctrlPr>
                                <a:rPr lang="en-GB" sz="2000" i="1">
                                  <a:latin typeface="Cambria Math" panose="02040503050406030204" pitchFamily="18" charset="0"/>
                                </a:rPr>
                              </m:ctrlPr>
                            </m:accPr>
                            <m:e>
                              <m:r>
                                <a:rPr lang="en-GB" sz="2000" i="1">
                                  <a:latin typeface="Cambria Math" panose="02040503050406030204" pitchFamily="18" charset="0"/>
                                </a:rPr>
                                <m:t>𝑄</m:t>
                              </m:r>
                            </m:e>
                          </m:acc>
                        </m:e>
                        <m:sub>
                          <m:r>
                            <a:rPr lang="en-GB" sz="2000" b="0" i="1" smtClean="0">
                              <a:latin typeface="Cambria Math" panose="02040503050406030204" pitchFamily="18" charset="0"/>
                            </a:rPr>
                            <m:t>𝑜𝑢𝑡</m:t>
                          </m:r>
                        </m:sub>
                      </m:sSub>
                      <m:r>
                        <a:rPr lang="en-GB" sz="2000" i="1">
                          <a:latin typeface="Cambria Math" panose="02040503050406030204" pitchFamily="18" charset="0"/>
                        </a:rPr>
                        <m:t>+</m:t>
                      </m:r>
                      <m:sSub>
                        <m:sSubPr>
                          <m:ctrlPr>
                            <a:rPr lang="en-GB" sz="2000" i="1">
                              <a:latin typeface="Cambria Math" panose="02040503050406030204" pitchFamily="18" charset="0"/>
                            </a:rPr>
                          </m:ctrlPr>
                        </m:sSubPr>
                        <m:e>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𝑊</m:t>
                              </m:r>
                            </m:e>
                          </m:acc>
                        </m:e>
                        <m:sub>
                          <m:r>
                            <a:rPr lang="en-GB" sz="2000" i="1">
                              <a:latin typeface="Cambria Math" panose="02040503050406030204" pitchFamily="18" charset="0"/>
                            </a:rPr>
                            <m:t>𝑜𝑢𝑡</m:t>
                          </m:r>
                        </m:sub>
                      </m:sSub>
                      <m:r>
                        <a:rPr lang="en-GB" sz="2000" i="1">
                          <a:latin typeface="Cambria Math" panose="02040503050406030204" pitchFamily="18" charset="0"/>
                        </a:rPr>
                        <m:t>+</m:t>
                      </m:r>
                      <m:nary>
                        <m:naryPr>
                          <m:chr m:val="∑"/>
                          <m:supHide m:val="on"/>
                          <m:ctrlPr>
                            <a:rPr lang="en-GB" sz="2000" i="1">
                              <a:latin typeface="Cambria Math" panose="02040503050406030204" pitchFamily="18" charset="0"/>
                            </a:rPr>
                          </m:ctrlPr>
                        </m:naryPr>
                        <m:sub>
                          <m:r>
                            <a:rPr lang="en-GB" sz="2000" b="0" i="1" smtClean="0">
                              <a:latin typeface="Cambria Math" panose="02040503050406030204" pitchFamily="18" charset="0"/>
                            </a:rPr>
                            <m:t>𝑜𝑢𝑡</m:t>
                          </m:r>
                        </m:sub>
                        <m:sup/>
                        <m:e>
                          <m:d>
                            <m:dPr>
                              <m:ctrlPr>
                                <a:rPr lang="en-GB" sz="2000" i="1">
                                  <a:latin typeface="Cambria Math" panose="02040503050406030204" pitchFamily="18" charset="0"/>
                                </a:rPr>
                              </m:ctrlPr>
                            </m:dPr>
                            <m:e>
                              <m:acc>
                                <m:accPr>
                                  <m:chr m:val="̇"/>
                                  <m:ctrlPr>
                                    <a:rPr lang="en-GB" sz="2000" i="1">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𝐻</m:t>
                                  </m:r>
                                </m:e>
                              </m:acc>
                              <m:r>
                                <a:rPr lang="en-GB" sz="2000" i="1">
                                  <a:latin typeface="Cambria Math" panose="02040503050406030204" pitchFamily="18" charset="0"/>
                                  <a:ea typeface="Cambria Math" panose="02040503050406030204" pitchFamily="18" charset="0"/>
                                </a:rPr>
                                <m:t>+</m:t>
                              </m:r>
                              <m:f>
                                <m:fPr>
                                  <m:ctrlPr>
                                    <a:rPr lang="en-GB" sz="2000" i="1">
                                      <a:latin typeface="Cambria Math" panose="02040503050406030204" pitchFamily="18" charset="0"/>
                                      <a:ea typeface="Cambria Math" panose="02040503050406030204" pitchFamily="18" charset="0"/>
                                    </a:rPr>
                                  </m:ctrlPr>
                                </m:fPr>
                                <m:num>
                                  <m:r>
                                    <a:rPr lang="en-GB" sz="2000" i="1">
                                      <a:latin typeface="Cambria Math" panose="02040503050406030204" pitchFamily="18" charset="0"/>
                                      <a:ea typeface="Cambria Math" panose="02040503050406030204" pitchFamily="18" charset="0"/>
                                    </a:rPr>
                                    <m:t>1</m:t>
                                  </m:r>
                                </m:num>
                                <m:den>
                                  <m:r>
                                    <a:rPr lang="en-GB" sz="2000" i="1">
                                      <a:latin typeface="Cambria Math" panose="02040503050406030204" pitchFamily="18" charset="0"/>
                                      <a:ea typeface="Cambria Math" panose="02040503050406030204" pitchFamily="18" charset="0"/>
                                    </a:rPr>
                                    <m:t>2</m:t>
                                  </m:r>
                                </m:den>
                              </m:f>
                              <m:r>
                                <a:rPr lang="en-GB" sz="2000" i="1">
                                  <a:latin typeface="Cambria Math" panose="02040503050406030204" pitchFamily="18" charset="0"/>
                                  <a:ea typeface="Cambria Math" panose="02040503050406030204" pitchFamily="18" charset="0"/>
                                </a:rPr>
                                <m:t>∙</m:t>
                              </m:r>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𝑚</m:t>
                                  </m:r>
                                </m:e>
                              </m:acc>
                              <m:r>
                                <a:rPr lang="en-GB" sz="2000" i="1">
                                  <a:latin typeface="Cambria Math" panose="02040503050406030204" pitchFamily="18" charset="0"/>
                                  <a:ea typeface="Cambria Math" panose="02040503050406030204" pitchFamily="18" charset="0"/>
                                </a:rPr>
                                <m:t>∙</m:t>
                              </m:r>
                              <m:sSup>
                                <m:sSupPr>
                                  <m:ctrlPr>
                                    <a:rPr lang="en-GB" sz="2000" i="1">
                                      <a:latin typeface="Cambria Math" panose="02040503050406030204" pitchFamily="18" charset="0"/>
                                      <a:ea typeface="Cambria Math" panose="02040503050406030204" pitchFamily="18" charset="0"/>
                                    </a:rPr>
                                  </m:ctrlPr>
                                </m:sSupPr>
                                <m:e>
                                  <m:r>
                                    <a:rPr lang="en-GB" sz="2000" i="1">
                                      <a:latin typeface="Cambria Math" panose="02040503050406030204" pitchFamily="18" charset="0"/>
                                      <a:ea typeface="Cambria Math" panose="02040503050406030204" pitchFamily="18" charset="0"/>
                                    </a:rPr>
                                    <m:t>𝑐</m:t>
                                  </m:r>
                                </m:e>
                                <m:sup>
                                  <m:r>
                                    <a:rPr lang="en-GB" sz="2000" i="1">
                                      <a:latin typeface="Cambria Math" panose="02040503050406030204" pitchFamily="18" charset="0"/>
                                      <a:ea typeface="Cambria Math" panose="02040503050406030204" pitchFamily="18" charset="0"/>
                                    </a:rPr>
                                    <m:t>2</m:t>
                                  </m:r>
                                </m:sup>
                              </m:sSup>
                              <m:r>
                                <a:rPr lang="en-GB" sz="2000" i="1">
                                  <a:latin typeface="Cambria Math" panose="02040503050406030204" pitchFamily="18" charset="0"/>
                                  <a:ea typeface="Cambria Math" panose="02040503050406030204" pitchFamily="18" charset="0"/>
                                </a:rPr>
                                <m:t>+</m:t>
                              </m:r>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𝑚</m:t>
                                  </m:r>
                                </m:e>
                              </m:acc>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𝑔</m:t>
                              </m:r>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𝑧</m:t>
                              </m:r>
                            </m:e>
                          </m:d>
                        </m:e>
                      </m:nary>
                    </m:oMath>
                  </m:oMathPara>
                </a14:m>
                <a:endParaRPr lang="en-GB" sz="2000" dirty="0"/>
              </a:p>
            </p:txBody>
          </p:sp>
        </mc:Choice>
        <mc:Fallback xmlns="">
          <p:sp>
            <p:nvSpPr>
              <p:cNvPr id="9" name="Rectangle 8"/>
              <p:cNvSpPr>
                <a:spLocks noRot="1" noChangeAspect="1" noMove="1" noResize="1" noEditPoints="1" noAdjustHandles="1" noChangeArrowheads="1" noChangeShapeType="1" noTextEdit="1"/>
              </p:cNvSpPr>
              <p:nvPr/>
            </p:nvSpPr>
            <p:spPr>
              <a:xfrm>
                <a:off x="398402" y="2616437"/>
                <a:ext cx="10583282" cy="858697"/>
              </a:xfrm>
              <a:prstGeom prst="rect">
                <a:avLst/>
              </a:prstGeom>
              <a:blipFill rotWithShape="0">
                <a:blip r:embed="rId4"/>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0" name="Rectangle 9"/>
              <p:cNvSpPr/>
              <p:nvPr/>
            </p:nvSpPr>
            <p:spPr>
              <a:xfrm>
                <a:off x="398402" y="3876776"/>
                <a:ext cx="11301042" cy="85869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GB" sz="2000" i="1" smtClean="0">
                          <a:latin typeface="Cambria Math" panose="02040503050406030204" pitchFamily="18" charset="0"/>
                          <a:ea typeface="Cambria Math" panose="02040503050406030204" pitchFamily="18" charset="0"/>
                        </a:rPr>
                        <m:t>∴</m:t>
                      </m:r>
                      <m:sSub>
                        <m:sSubPr>
                          <m:ctrlPr>
                            <a:rPr lang="en-GB" sz="2000" i="1">
                              <a:latin typeface="Cambria Math" panose="02040503050406030204" pitchFamily="18" charset="0"/>
                            </a:rPr>
                          </m:ctrlPr>
                        </m:sSubPr>
                        <m:e>
                          <m:r>
                            <a:rPr lang="en-GB" sz="2000" b="0" i="1" smtClean="0">
                              <a:latin typeface="Cambria Math" panose="02040503050406030204" pitchFamily="18" charset="0"/>
                            </a:rPr>
                            <m:t>    </m:t>
                          </m:r>
                          <m:acc>
                            <m:accPr>
                              <m:chr m:val="̇"/>
                              <m:ctrlPr>
                                <a:rPr lang="en-GB" sz="2000" i="1">
                                  <a:latin typeface="Cambria Math" panose="02040503050406030204" pitchFamily="18" charset="0"/>
                                </a:rPr>
                              </m:ctrlPr>
                            </m:accPr>
                            <m:e>
                              <m:r>
                                <a:rPr lang="en-GB" sz="2000" b="0" i="1" smtClean="0">
                                  <a:latin typeface="Cambria Math" panose="02040503050406030204" pitchFamily="18" charset="0"/>
                                </a:rPr>
                                <m:t>𝑄</m:t>
                              </m:r>
                            </m:e>
                          </m:acc>
                        </m:e>
                        <m:sub>
                          <m:r>
                            <a:rPr lang="en-GB" sz="2000" i="1">
                              <a:latin typeface="Cambria Math" panose="02040503050406030204" pitchFamily="18" charset="0"/>
                            </a:rPr>
                            <m:t>𝑖𝑛</m:t>
                          </m:r>
                        </m:sub>
                      </m:sSub>
                      <m:r>
                        <a:rPr lang="en-GB" sz="2000" b="0" i="1" smtClean="0">
                          <a:latin typeface="Cambria Math" panose="02040503050406030204" pitchFamily="18" charset="0"/>
                        </a:rPr>
                        <m:t>+</m:t>
                      </m:r>
                      <m:sSub>
                        <m:sSubPr>
                          <m:ctrlPr>
                            <a:rPr lang="en-GB" sz="2000" b="0" i="1" smtClean="0">
                              <a:latin typeface="Cambria Math" panose="02040503050406030204" pitchFamily="18" charset="0"/>
                            </a:rPr>
                          </m:ctrlPr>
                        </m:sSubPr>
                        <m:e>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𝑊</m:t>
                              </m:r>
                            </m:e>
                          </m:acc>
                        </m:e>
                        <m:sub>
                          <m:r>
                            <a:rPr lang="en-GB" sz="2000" b="0" i="1" smtClean="0">
                              <a:latin typeface="Cambria Math" panose="02040503050406030204" pitchFamily="18" charset="0"/>
                            </a:rPr>
                            <m:t>𝑖𝑛</m:t>
                          </m:r>
                        </m:sub>
                      </m:sSub>
                      <m:r>
                        <a:rPr lang="en-GB" sz="2000" b="0" i="1" smtClean="0">
                          <a:latin typeface="Cambria Math" panose="02040503050406030204" pitchFamily="18" charset="0"/>
                        </a:rPr>
                        <m:t>+</m:t>
                      </m:r>
                      <m:nary>
                        <m:naryPr>
                          <m:chr m:val="∑"/>
                          <m:supHide m:val="on"/>
                          <m:ctrlPr>
                            <a:rPr lang="en-GB" sz="2000" b="0" i="1" smtClean="0">
                              <a:latin typeface="Cambria Math" panose="02040503050406030204" pitchFamily="18" charset="0"/>
                            </a:rPr>
                          </m:ctrlPr>
                        </m:naryPr>
                        <m:sub>
                          <m:r>
                            <m:rPr>
                              <m:brk m:alnAt="7"/>
                            </m:rPr>
                            <a:rPr lang="en-GB" sz="2000" b="0" i="1" smtClean="0">
                              <a:latin typeface="Cambria Math" panose="02040503050406030204" pitchFamily="18" charset="0"/>
                            </a:rPr>
                            <m:t>𝑖</m:t>
                          </m:r>
                          <m:r>
                            <a:rPr lang="en-GB" sz="2000" b="0" i="1" smtClean="0">
                              <a:latin typeface="Cambria Math" panose="02040503050406030204" pitchFamily="18" charset="0"/>
                            </a:rPr>
                            <m:t>𝑛</m:t>
                          </m:r>
                        </m:sub>
                        <m:sup/>
                        <m:e>
                          <m:d>
                            <m:dPr>
                              <m:ctrlPr>
                                <a:rPr lang="en-GB" sz="2000" b="0" i="1" smtClean="0">
                                  <a:latin typeface="Cambria Math" panose="02040503050406030204" pitchFamily="18" charset="0"/>
                                </a:rPr>
                              </m:ctrlPr>
                            </m:dPr>
                            <m:e>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𝑚</m:t>
                                  </m:r>
                                </m:e>
                              </m:acc>
                              <m:r>
                                <a:rPr lang="en-GB" sz="2000" i="1">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h</m:t>
                              </m:r>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1</m:t>
                                  </m:r>
                                </m:num>
                                <m:den>
                                  <m:r>
                                    <a:rPr lang="en-GB" sz="2000" b="0" i="1" smtClean="0">
                                      <a:latin typeface="Cambria Math" panose="02040503050406030204" pitchFamily="18" charset="0"/>
                                      <a:ea typeface="Cambria Math" panose="02040503050406030204" pitchFamily="18" charset="0"/>
                                    </a:rPr>
                                    <m:t>2</m:t>
                                  </m:r>
                                </m:den>
                              </m:f>
                              <m:r>
                                <a:rPr lang="en-GB" sz="2000" b="0" i="1" smtClean="0">
                                  <a:latin typeface="Cambria Math" panose="02040503050406030204" pitchFamily="18" charset="0"/>
                                  <a:ea typeface="Cambria Math" panose="02040503050406030204" pitchFamily="18" charset="0"/>
                                </a:rPr>
                                <m:t>∙</m:t>
                              </m:r>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𝑚</m:t>
                                  </m:r>
                                </m:e>
                              </m:acc>
                              <m:r>
                                <a:rPr lang="en-GB" sz="2000" i="1" smtClean="0">
                                  <a:latin typeface="Cambria Math" panose="02040503050406030204" pitchFamily="18" charset="0"/>
                                  <a:ea typeface="Cambria Math" panose="02040503050406030204" pitchFamily="18" charset="0"/>
                                </a:rPr>
                                <m:t>∙</m:t>
                              </m:r>
                              <m:sSup>
                                <m:sSupPr>
                                  <m:ctrlPr>
                                    <a:rPr lang="en-GB" sz="2000" i="1" smtClean="0">
                                      <a:latin typeface="Cambria Math" panose="02040503050406030204" pitchFamily="18" charset="0"/>
                                      <a:ea typeface="Cambria Math" panose="02040503050406030204" pitchFamily="18" charset="0"/>
                                    </a:rPr>
                                  </m:ctrlPr>
                                </m:sSupPr>
                                <m:e>
                                  <m:r>
                                    <a:rPr lang="en-GB" sz="2000" b="0" i="1" smtClean="0">
                                      <a:latin typeface="Cambria Math" panose="02040503050406030204" pitchFamily="18" charset="0"/>
                                      <a:ea typeface="Cambria Math" panose="02040503050406030204" pitchFamily="18" charset="0"/>
                                    </a:rPr>
                                    <m:t>𝑐</m:t>
                                  </m:r>
                                </m:e>
                                <m:sup>
                                  <m:r>
                                    <a:rPr lang="en-GB" sz="2000" b="0" i="1" smtClean="0">
                                      <a:latin typeface="Cambria Math" panose="02040503050406030204" pitchFamily="18" charset="0"/>
                                      <a:ea typeface="Cambria Math" panose="02040503050406030204" pitchFamily="18" charset="0"/>
                                    </a:rPr>
                                    <m:t>2</m:t>
                                  </m:r>
                                </m:sup>
                              </m:sSup>
                              <m:r>
                                <a:rPr lang="en-GB" sz="2000" b="0" i="1" smtClean="0">
                                  <a:latin typeface="Cambria Math" panose="02040503050406030204" pitchFamily="18" charset="0"/>
                                  <a:ea typeface="Cambria Math" panose="02040503050406030204" pitchFamily="18" charset="0"/>
                                </a:rPr>
                                <m:t>+</m:t>
                              </m:r>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𝑚</m:t>
                                  </m:r>
                                </m:e>
                              </m:acc>
                              <m:r>
                                <a:rPr lang="en-GB" sz="2000" i="1" smtClean="0">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𝑔</m:t>
                              </m:r>
                              <m:r>
                                <a:rPr lang="en-GB" sz="2000" b="0" i="1" smtClean="0">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𝑧</m:t>
                              </m:r>
                            </m:e>
                          </m:d>
                        </m:e>
                      </m:nary>
                      <m:r>
                        <a:rPr lang="en-GB" sz="2000" b="0" i="0" smtClean="0">
                          <a:latin typeface="Cambria Math" panose="02040503050406030204" pitchFamily="18" charset="0"/>
                        </a:rPr>
                        <m:t>=</m:t>
                      </m:r>
                      <m:sSub>
                        <m:sSubPr>
                          <m:ctrlPr>
                            <a:rPr lang="en-GB" sz="2000" i="1">
                              <a:latin typeface="Cambria Math" panose="02040503050406030204" pitchFamily="18" charset="0"/>
                            </a:rPr>
                          </m:ctrlPr>
                        </m:sSubPr>
                        <m:e>
                          <m:r>
                            <a:rPr lang="en-GB" sz="2000" i="1">
                              <a:latin typeface="Cambria Math" panose="02040503050406030204" pitchFamily="18" charset="0"/>
                            </a:rPr>
                            <m:t> </m:t>
                          </m:r>
                          <m:acc>
                            <m:accPr>
                              <m:chr m:val="̇"/>
                              <m:ctrlPr>
                                <a:rPr lang="en-GB" sz="2000" i="1">
                                  <a:latin typeface="Cambria Math" panose="02040503050406030204" pitchFamily="18" charset="0"/>
                                </a:rPr>
                              </m:ctrlPr>
                            </m:accPr>
                            <m:e>
                              <m:r>
                                <a:rPr lang="en-GB" sz="2000" i="1">
                                  <a:latin typeface="Cambria Math" panose="02040503050406030204" pitchFamily="18" charset="0"/>
                                </a:rPr>
                                <m:t>𝑄</m:t>
                              </m:r>
                            </m:e>
                          </m:acc>
                        </m:e>
                        <m:sub>
                          <m:r>
                            <a:rPr lang="en-GB" sz="2000" b="0" i="1" smtClean="0">
                              <a:latin typeface="Cambria Math" panose="02040503050406030204" pitchFamily="18" charset="0"/>
                            </a:rPr>
                            <m:t>𝑜𝑢𝑡</m:t>
                          </m:r>
                        </m:sub>
                      </m:sSub>
                      <m:r>
                        <a:rPr lang="en-GB" sz="2000" i="1">
                          <a:latin typeface="Cambria Math" panose="02040503050406030204" pitchFamily="18" charset="0"/>
                        </a:rPr>
                        <m:t>+</m:t>
                      </m:r>
                      <m:sSub>
                        <m:sSubPr>
                          <m:ctrlPr>
                            <a:rPr lang="en-GB" sz="2000" i="1">
                              <a:latin typeface="Cambria Math" panose="02040503050406030204" pitchFamily="18" charset="0"/>
                            </a:rPr>
                          </m:ctrlPr>
                        </m:sSubPr>
                        <m:e>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𝑊</m:t>
                              </m:r>
                            </m:e>
                          </m:acc>
                        </m:e>
                        <m:sub>
                          <m:r>
                            <a:rPr lang="en-GB" sz="2000" i="1">
                              <a:latin typeface="Cambria Math" panose="02040503050406030204" pitchFamily="18" charset="0"/>
                            </a:rPr>
                            <m:t>𝑜𝑢𝑡</m:t>
                          </m:r>
                        </m:sub>
                      </m:sSub>
                      <m:r>
                        <a:rPr lang="en-GB" sz="2000" i="1">
                          <a:latin typeface="Cambria Math" panose="02040503050406030204" pitchFamily="18" charset="0"/>
                        </a:rPr>
                        <m:t>+</m:t>
                      </m:r>
                      <m:nary>
                        <m:naryPr>
                          <m:chr m:val="∑"/>
                          <m:supHide m:val="on"/>
                          <m:ctrlPr>
                            <a:rPr lang="en-GB" sz="2000" i="1">
                              <a:latin typeface="Cambria Math" panose="02040503050406030204" pitchFamily="18" charset="0"/>
                            </a:rPr>
                          </m:ctrlPr>
                        </m:naryPr>
                        <m:sub>
                          <m:r>
                            <a:rPr lang="en-GB" sz="2000" b="0" i="1" smtClean="0">
                              <a:latin typeface="Cambria Math" panose="02040503050406030204" pitchFamily="18" charset="0"/>
                            </a:rPr>
                            <m:t>𝑜𝑢𝑡</m:t>
                          </m:r>
                        </m:sub>
                        <m:sup/>
                        <m:e>
                          <m:d>
                            <m:dPr>
                              <m:ctrlPr>
                                <a:rPr lang="en-GB" sz="2000" i="1">
                                  <a:latin typeface="Cambria Math" panose="02040503050406030204" pitchFamily="18" charset="0"/>
                                </a:rPr>
                              </m:ctrlPr>
                            </m:dPr>
                            <m:e>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𝑚</m:t>
                                  </m:r>
                                </m:e>
                              </m:acc>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h</m:t>
                              </m:r>
                              <m:r>
                                <a:rPr lang="en-GB" sz="2000" i="1">
                                  <a:latin typeface="Cambria Math" panose="02040503050406030204" pitchFamily="18" charset="0"/>
                                  <a:ea typeface="Cambria Math" panose="02040503050406030204" pitchFamily="18" charset="0"/>
                                </a:rPr>
                                <m:t>+</m:t>
                              </m:r>
                              <m:f>
                                <m:fPr>
                                  <m:ctrlPr>
                                    <a:rPr lang="en-GB" sz="2000" i="1">
                                      <a:latin typeface="Cambria Math" panose="02040503050406030204" pitchFamily="18" charset="0"/>
                                      <a:ea typeface="Cambria Math" panose="02040503050406030204" pitchFamily="18" charset="0"/>
                                    </a:rPr>
                                  </m:ctrlPr>
                                </m:fPr>
                                <m:num>
                                  <m:r>
                                    <a:rPr lang="en-GB" sz="2000" i="1">
                                      <a:latin typeface="Cambria Math" panose="02040503050406030204" pitchFamily="18" charset="0"/>
                                      <a:ea typeface="Cambria Math" panose="02040503050406030204" pitchFamily="18" charset="0"/>
                                    </a:rPr>
                                    <m:t>1</m:t>
                                  </m:r>
                                </m:num>
                                <m:den>
                                  <m:r>
                                    <a:rPr lang="en-GB" sz="2000" i="1">
                                      <a:latin typeface="Cambria Math" panose="02040503050406030204" pitchFamily="18" charset="0"/>
                                      <a:ea typeface="Cambria Math" panose="02040503050406030204" pitchFamily="18" charset="0"/>
                                    </a:rPr>
                                    <m:t>2</m:t>
                                  </m:r>
                                </m:den>
                              </m:f>
                              <m:r>
                                <a:rPr lang="en-GB" sz="2000" i="1">
                                  <a:latin typeface="Cambria Math" panose="02040503050406030204" pitchFamily="18" charset="0"/>
                                  <a:ea typeface="Cambria Math" panose="02040503050406030204" pitchFamily="18" charset="0"/>
                                </a:rPr>
                                <m:t>∙</m:t>
                              </m:r>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𝑚</m:t>
                                  </m:r>
                                </m:e>
                              </m:acc>
                              <m:r>
                                <a:rPr lang="en-GB" sz="2000" i="1">
                                  <a:latin typeface="Cambria Math" panose="02040503050406030204" pitchFamily="18" charset="0"/>
                                  <a:ea typeface="Cambria Math" panose="02040503050406030204" pitchFamily="18" charset="0"/>
                                </a:rPr>
                                <m:t>∙</m:t>
                              </m:r>
                              <m:sSup>
                                <m:sSupPr>
                                  <m:ctrlPr>
                                    <a:rPr lang="en-GB" sz="2000" i="1">
                                      <a:latin typeface="Cambria Math" panose="02040503050406030204" pitchFamily="18" charset="0"/>
                                      <a:ea typeface="Cambria Math" panose="02040503050406030204" pitchFamily="18" charset="0"/>
                                    </a:rPr>
                                  </m:ctrlPr>
                                </m:sSupPr>
                                <m:e>
                                  <m:r>
                                    <a:rPr lang="en-GB" sz="2000" i="1">
                                      <a:latin typeface="Cambria Math" panose="02040503050406030204" pitchFamily="18" charset="0"/>
                                      <a:ea typeface="Cambria Math" panose="02040503050406030204" pitchFamily="18" charset="0"/>
                                    </a:rPr>
                                    <m:t>𝑐</m:t>
                                  </m:r>
                                </m:e>
                                <m:sup>
                                  <m:r>
                                    <a:rPr lang="en-GB" sz="2000" i="1">
                                      <a:latin typeface="Cambria Math" panose="02040503050406030204" pitchFamily="18" charset="0"/>
                                      <a:ea typeface="Cambria Math" panose="02040503050406030204" pitchFamily="18" charset="0"/>
                                    </a:rPr>
                                    <m:t>2</m:t>
                                  </m:r>
                                </m:sup>
                              </m:sSup>
                              <m:r>
                                <a:rPr lang="en-GB" sz="2000" i="1">
                                  <a:latin typeface="Cambria Math" panose="02040503050406030204" pitchFamily="18" charset="0"/>
                                  <a:ea typeface="Cambria Math" panose="02040503050406030204" pitchFamily="18" charset="0"/>
                                </a:rPr>
                                <m:t>+</m:t>
                              </m:r>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𝑚</m:t>
                                  </m:r>
                                </m:e>
                              </m:acc>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𝑔</m:t>
                              </m:r>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𝑧</m:t>
                              </m:r>
                            </m:e>
                          </m:d>
                        </m:e>
                      </m:nary>
                    </m:oMath>
                  </m:oMathPara>
                </a14:m>
                <a:endParaRPr lang="en-GB" sz="2000" dirty="0"/>
              </a:p>
            </p:txBody>
          </p:sp>
        </mc:Choice>
        <mc:Fallback xmlns="">
          <p:sp>
            <p:nvSpPr>
              <p:cNvPr id="10" name="Rectangle 9"/>
              <p:cNvSpPr>
                <a:spLocks noRot="1" noChangeAspect="1" noMove="1" noResize="1" noEditPoints="1" noAdjustHandles="1" noChangeArrowheads="1" noChangeShapeType="1" noTextEdit="1"/>
              </p:cNvSpPr>
              <p:nvPr/>
            </p:nvSpPr>
            <p:spPr>
              <a:xfrm>
                <a:off x="398402" y="3876776"/>
                <a:ext cx="11301042" cy="858697"/>
              </a:xfrm>
              <a:prstGeom prst="rect">
                <a:avLst/>
              </a:prstGeom>
              <a:blipFill rotWithShape="0">
                <a:blip r:embed="rId5"/>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1" name="Rectangle 10"/>
              <p:cNvSpPr/>
              <p:nvPr/>
            </p:nvSpPr>
            <p:spPr>
              <a:xfrm>
                <a:off x="850128" y="5137115"/>
                <a:ext cx="9679829" cy="85869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GB" sz="2000" i="1" smtClean="0">
                          <a:latin typeface="Cambria Math" panose="02040503050406030204" pitchFamily="18" charset="0"/>
                          <a:ea typeface="Cambria Math" panose="02040503050406030204" pitchFamily="18" charset="0"/>
                        </a:rPr>
                        <m:t>∴</m:t>
                      </m:r>
                      <m:sSub>
                        <m:sSubPr>
                          <m:ctrlPr>
                            <a:rPr lang="en-GB" sz="2000" i="1">
                              <a:latin typeface="Cambria Math" panose="02040503050406030204" pitchFamily="18" charset="0"/>
                            </a:rPr>
                          </m:ctrlPr>
                        </m:sSubPr>
                        <m:e>
                          <m:r>
                            <a:rPr lang="en-GB" sz="2000" b="0" i="1" smtClean="0">
                              <a:latin typeface="Cambria Math" panose="02040503050406030204" pitchFamily="18" charset="0"/>
                            </a:rPr>
                            <m:t>    </m:t>
                          </m:r>
                          <m:acc>
                            <m:accPr>
                              <m:chr m:val="̇"/>
                              <m:ctrlPr>
                                <a:rPr lang="en-GB" sz="2000" i="1">
                                  <a:latin typeface="Cambria Math" panose="02040503050406030204" pitchFamily="18" charset="0"/>
                                </a:rPr>
                              </m:ctrlPr>
                            </m:accPr>
                            <m:e>
                              <m:r>
                                <a:rPr lang="en-GB" sz="2000" b="0" i="1" smtClean="0">
                                  <a:latin typeface="Cambria Math" panose="02040503050406030204" pitchFamily="18" charset="0"/>
                                </a:rPr>
                                <m:t>𝑄</m:t>
                              </m:r>
                            </m:e>
                          </m:acc>
                        </m:e>
                        <m:sub>
                          <m:r>
                            <a:rPr lang="en-GB" sz="2000" i="1">
                              <a:latin typeface="Cambria Math" panose="02040503050406030204" pitchFamily="18" charset="0"/>
                            </a:rPr>
                            <m:t>𝑖𝑛</m:t>
                          </m:r>
                        </m:sub>
                      </m:sSub>
                      <m:r>
                        <a:rPr lang="en-GB" sz="2000" b="0" i="1" smtClean="0">
                          <a:latin typeface="Cambria Math" panose="02040503050406030204" pitchFamily="18" charset="0"/>
                        </a:rPr>
                        <m:t>+</m:t>
                      </m:r>
                      <m:sSub>
                        <m:sSubPr>
                          <m:ctrlPr>
                            <a:rPr lang="en-GB" sz="2000" b="0" i="1" smtClean="0">
                              <a:latin typeface="Cambria Math" panose="02040503050406030204" pitchFamily="18" charset="0"/>
                            </a:rPr>
                          </m:ctrlPr>
                        </m:sSubPr>
                        <m:e>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𝑊</m:t>
                              </m:r>
                            </m:e>
                          </m:acc>
                        </m:e>
                        <m:sub>
                          <m:r>
                            <a:rPr lang="en-GB" sz="2000" b="0" i="1" smtClean="0">
                              <a:latin typeface="Cambria Math" panose="02040503050406030204" pitchFamily="18" charset="0"/>
                            </a:rPr>
                            <m:t>𝑖𝑛</m:t>
                          </m:r>
                        </m:sub>
                      </m:sSub>
                      <m:r>
                        <a:rPr lang="en-GB" sz="2000" b="0" i="1" smtClean="0">
                          <a:latin typeface="Cambria Math" panose="02040503050406030204" pitchFamily="18" charset="0"/>
                        </a:rPr>
                        <m:t>+</m:t>
                      </m:r>
                      <m:nary>
                        <m:naryPr>
                          <m:chr m:val="∑"/>
                          <m:supHide m:val="on"/>
                          <m:ctrlPr>
                            <a:rPr lang="en-GB" sz="2000" b="0" i="1" smtClean="0">
                              <a:latin typeface="Cambria Math" panose="02040503050406030204" pitchFamily="18" charset="0"/>
                            </a:rPr>
                          </m:ctrlPr>
                        </m:naryPr>
                        <m:sub>
                          <m:r>
                            <m:rPr>
                              <m:brk m:alnAt="7"/>
                            </m:rPr>
                            <a:rPr lang="en-GB" sz="2000" b="0" i="1" smtClean="0">
                              <a:latin typeface="Cambria Math" panose="02040503050406030204" pitchFamily="18" charset="0"/>
                            </a:rPr>
                            <m:t>𝑖</m:t>
                          </m:r>
                          <m:r>
                            <a:rPr lang="en-GB" sz="2000" b="0" i="1" smtClean="0">
                              <a:latin typeface="Cambria Math" panose="02040503050406030204" pitchFamily="18" charset="0"/>
                            </a:rPr>
                            <m:t>𝑛</m:t>
                          </m:r>
                        </m:sub>
                        <m:sup/>
                        <m:e>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𝑚</m:t>
                              </m:r>
                            </m:e>
                          </m:acc>
                          <m:r>
                            <a:rPr lang="en-GB" sz="2000" i="1">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rPr>
                              </m:ctrlPr>
                            </m:dPr>
                            <m:e>
                              <m:r>
                                <a:rPr lang="en-GB" sz="2000" b="0" i="1" smtClean="0">
                                  <a:latin typeface="Cambria Math" panose="02040503050406030204" pitchFamily="18" charset="0"/>
                                  <a:ea typeface="Cambria Math" panose="02040503050406030204" pitchFamily="18" charset="0"/>
                                </a:rPr>
                                <m:t>h</m:t>
                              </m:r>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1</m:t>
                                  </m:r>
                                </m:num>
                                <m:den>
                                  <m:r>
                                    <a:rPr lang="en-GB" sz="2000" b="0" i="1" smtClean="0">
                                      <a:latin typeface="Cambria Math" panose="02040503050406030204" pitchFamily="18" charset="0"/>
                                      <a:ea typeface="Cambria Math" panose="02040503050406030204" pitchFamily="18" charset="0"/>
                                    </a:rPr>
                                    <m:t>2</m:t>
                                  </m:r>
                                </m:den>
                              </m:f>
                              <m:r>
                                <a:rPr lang="en-GB" sz="2000" b="0" i="1" smtClean="0">
                                  <a:latin typeface="Cambria Math" panose="02040503050406030204" pitchFamily="18" charset="0"/>
                                  <a:ea typeface="Cambria Math" panose="02040503050406030204" pitchFamily="18" charset="0"/>
                                </a:rPr>
                                <m:t>∙</m:t>
                              </m:r>
                              <m:sSup>
                                <m:sSupPr>
                                  <m:ctrlPr>
                                    <a:rPr lang="en-GB" sz="2000" i="1" smtClean="0">
                                      <a:latin typeface="Cambria Math" panose="02040503050406030204" pitchFamily="18" charset="0"/>
                                      <a:ea typeface="Cambria Math" panose="02040503050406030204" pitchFamily="18" charset="0"/>
                                    </a:rPr>
                                  </m:ctrlPr>
                                </m:sSupPr>
                                <m:e>
                                  <m:r>
                                    <a:rPr lang="en-GB" sz="2000" b="0" i="1" smtClean="0">
                                      <a:latin typeface="Cambria Math" panose="02040503050406030204" pitchFamily="18" charset="0"/>
                                      <a:ea typeface="Cambria Math" panose="02040503050406030204" pitchFamily="18" charset="0"/>
                                    </a:rPr>
                                    <m:t>𝑐</m:t>
                                  </m:r>
                                </m:e>
                                <m:sup>
                                  <m:r>
                                    <a:rPr lang="en-GB" sz="2000" b="0" i="1" smtClean="0">
                                      <a:latin typeface="Cambria Math" panose="02040503050406030204" pitchFamily="18" charset="0"/>
                                      <a:ea typeface="Cambria Math" panose="02040503050406030204" pitchFamily="18" charset="0"/>
                                    </a:rPr>
                                    <m:t>2</m:t>
                                  </m:r>
                                </m:sup>
                              </m:sSup>
                              <m:r>
                                <a:rPr lang="en-GB" sz="2000" b="0" i="1" smtClean="0">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𝑔</m:t>
                              </m:r>
                              <m:r>
                                <a:rPr lang="en-GB" sz="2000" b="0" i="1" smtClean="0">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𝑧</m:t>
                              </m:r>
                            </m:e>
                          </m:d>
                        </m:e>
                      </m:nary>
                      <m:r>
                        <a:rPr lang="en-GB" sz="2000" b="0" i="0" smtClean="0">
                          <a:latin typeface="Cambria Math" panose="02040503050406030204" pitchFamily="18" charset="0"/>
                        </a:rPr>
                        <m:t>=</m:t>
                      </m:r>
                      <m:sSub>
                        <m:sSubPr>
                          <m:ctrlPr>
                            <a:rPr lang="en-GB" sz="2000" i="1">
                              <a:latin typeface="Cambria Math" panose="02040503050406030204" pitchFamily="18" charset="0"/>
                            </a:rPr>
                          </m:ctrlPr>
                        </m:sSubPr>
                        <m:e>
                          <m:r>
                            <a:rPr lang="en-GB" sz="2000" i="1">
                              <a:latin typeface="Cambria Math" panose="02040503050406030204" pitchFamily="18" charset="0"/>
                            </a:rPr>
                            <m:t> </m:t>
                          </m:r>
                          <m:acc>
                            <m:accPr>
                              <m:chr m:val="̇"/>
                              <m:ctrlPr>
                                <a:rPr lang="en-GB" sz="2000" i="1">
                                  <a:latin typeface="Cambria Math" panose="02040503050406030204" pitchFamily="18" charset="0"/>
                                </a:rPr>
                              </m:ctrlPr>
                            </m:accPr>
                            <m:e>
                              <m:r>
                                <a:rPr lang="en-GB" sz="2000" i="1">
                                  <a:latin typeface="Cambria Math" panose="02040503050406030204" pitchFamily="18" charset="0"/>
                                </a:rPr>
                                <m:t>𝑄</m:t>
                              </m:r>
                            </m:e>
                          </m:acc>
                        </m:e>
                        <m:sub>
                          <m:r>
                            <a:rPr lang="en-GB" sz="2000" b="0" i="1" smtClean="0">
                              <a:latin typeface="Cambria Math" panose="02040503050406030204" pitchFamily="18" charset="0"/>
                            </a:rPr>
                            <m:t>𝑜𝑢𝑡</m:t>
                          </m:r>
                        </m:sub>
                      </m:sSub>
                      <m:r>
                        <a:rPr lang="en-GB" sz="2000" i="1">
                          <a:latin typeface="Cambria Math" panose="02040503050406030204" pitchFamily="18" charset="0"/>
                        </a:rPr>
                        <m:t>+</m:t>
                      </m:r>
                      <m:sSub>
                        <m:sSubPr>
                          <m:ctrlPr>
                            <a:rPr lang="en-GB" sz="2000" i="1">
                              <a:latin typeface="Cambria Math" panose="02040503050406030204" pitchFamily="18" charset="0"/>
                            </a:rPr>
                          </m:ctrlPr>
                        </m:sSubPr>
                        <m:e>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𝑊</m:t>
                              </m:r>
                            </m:e>
                          </m:acc>
                        </m:e>
                        <m:sub>
                          <m:r>
                            <a:rPr lang="en-GB" sz="2000" i="1">
                              <a:latin typeface="Cambria Math" panose="02040503050406030204" pitchFamily="18" charset="0"/>
                            </a:rPr>
                            <m:t>𝑜𝑢𝑡</m:t>
                          </m:r>
                        </m:sub>
                      </m:sSub>
                      <m:r>
                        <a:rPr lang="en-GB" sz="2000" i="1">
                          <a:latin typeface="Cambria Math" panose="02040503050406030204" pitchFamily="18" charset="0"/>
                        </a:rPr>
                        <m:t>+</m:t>
                      </m:r>
                      <m:nary>
                        <m:naryPr>
                          <m:chr m:val="∑"/>
                          <m:supHide m:val="on"/>
                          <m:ctrlPr>
                            <a:rPr lang="en-GB" sz="2000" i="1">
                              <a:latin typeface="Cambria Math" panose="02040503050406030204" pitchFamily="18" charset="0"/>
                            </a:rPr>
                          </m:ctrlPr>
                        </m:naryPr>
                        <m:sub>
                          <m:r>
                            <a:rPr lang="en-GB" sz="2000" b="0" i="1" smtClean="0">
                              <a:latin typeface="Cambria Math" panose="02040503050406030204" pitchFamily="18" charset="0"/>
                            </a:rPr>
                            <m:t>𝑜𝑢𝑡</m:t>
                          </m:r>
                        </m:sub>
                        <m:sup/>
                        <m:e>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𝑚</m:t>
                              </m:r>
                            </m:e>
                          </m:acc>
                          <m:r>
                            <a:rPr lang="en-GB" sz="2000" i="1">
                              <a:latin typeface="Cambria Math" panose="02040503050406030204" pitchFamily="18" charset="0"/>
                              <a:ea typeface="Cambria Math" panose="02040503050406030204" pitchFamily="18" charset="0"/>
                            </a:rPr>
                            <m:t>∙</m:t>
                          </m:r>
                          <m:d>
                            <m:dPr>
                              <m:ctrlPr>
                                <a:rPr lang="en-GB" sz="2000" i="1">
                                  <a:latin typeface="Cambria Math" panose="02040503050406030204" pitchFamily="18" charset="0"/>
                                </a:rPr>
                              </m:ctrlPr>
                            </m:dPr>
                            <m:e>
                              <m:r>
                                <a:rPr lang="en-GB" sz="2000" i="1">
                                  <a:latin typeface="Cambria Math" panose="02040503050406030204" pitchFamily="18" charset="0"/>
                                  <a:ea typeface="Cambria Math" panose="02040503050406030204" pitchFamily="18" charset="0"/>
                                </a:rPr>
                                <m:t>h</m:t>
                              </m:r>
                              <m:r>
                                <a:rPr lang="en-GB" sz="2000" i="1">
                                  <a:latin typeface="Cambria Math" panose="02040503050406030204" pitchFamily="18" charset="0"/>
                                  <a:ea typeface="Cambria Math" panose="02040503050406030204" pitchFamily="18" charset="0"/>
                                </a:rPr>
                                <m:t>+</m:t>
                              </m:r>
                              <m:f>
                                <m:fPr>
                                  <m:ctrlPr>
                                    <a:rPr lang="en-GB" sz="2000" i="1">
                                      <a:latin typeface="Cambria Math" panose="02040503050406030204" pitchFamily="18" charset="0"/>
                                      <a:ea typeface="Cambria Math" panose="02040503050406030204" pitchFamily="18" charset="0"/>
                                    </a:rPr>
                                  </m:ctrlPr>
                                </m:fPr>
                                <m:num>
                                  <m:r>
                                    <a:rPr lang="en-GB" sz="2000" i="1">
                                      <a:latin typeface="Cambria Math" panose="02040503050406030204" pitchFamily="18" charset="0"/>
                                      <a:ea typeface="Cambria Math" panose="02040503050406030204" pitchFamily="18" charset="0"/>
                                    </a:rPr>
                                    <m:t>1</m:t>
                                  </m:r>
                                </m:num>
                                <m:den>
                                  <m:r>
                                    <a:rPr lang="en-GB" sz="2000" i="1">
                                      <a:latin typeface="Cambria Math" panose="02040503050406030204" pitchFamily="18" charset="0"/>
                                      <a:ea typeface="Cambria Math" panose="02040503050406030204" pitchFamily="18" charset="0"/>
                                    </a:rPr>
                                    <m:t>2</m:t>
                                  </m:r>
                                </m:den>
                              </m:f>
                              <m:r>
                                <a:rPr lang="en-GB" sz="2000" i="1">
                                  <a:latin typeface="Cambria Math" panose="02040503050406030204" pitchFamily="18" charset="0"/>
                                  <a:ea typeface="Cambria Math" panose="02040503050406030204" pitchFamily="18" charset="0"/>
                                </a:rPr>
                                <m:t>∙</m:t>
                              </m:r>
                              <m:sSup>
                                <m:sSupPr>
                                  <m:ctrlPr>
                                    <a:rPr lang="en-GB" sz="2000" i="1">
                                      <a:latin typeface="Cambria Math" panose="02040503050406030204" pitchFamily="18" charset="0"/>
                                      <a:ea typeface="Cambria Math" panose="02040503050406030204" pitchFamily="18" charset="0"/>
                                    </a:rPr>
                                  </m:ctrlPr>
                                </m:sSupPr>
                                <m:e>
                                  <m:r>
                                    <a:rPr lang="en-GB" sz="2000" i="1">
                                      <a:latin typeface="Cambria Math" panose="02040503050406030204" pitchFamily="18" charset="0"/>
                                      <a:ea typeface="Cambria Math" panose="02040503050406030204" pitchFamily="18" charset="0"/>
                                    </a:rPr>
                                    <m:t>𝑐</m:t>
                                  </m:r>
                                </m:e>
                                <m:sup>
                                  <m:r>
                                    <a:rPr lang="en-GB" sz="2000" i="1">
                                      <a:latin typeface="Cambria Math" panose="02040503050406030204" pitchFamily="18" charset="0"/>
                                      <a:ea typeface="Cambria Math" panose="02040503050406030204" pitchFamily="18" charset="0"/>
                                    </a:rPr>
                                    <m:t>2</m:t>
                                  </m:r>
                                </m:sup>
                              </m:sSup>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𝑔</m:t>
                              </m:r>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𝑧</m:t>
                              </m:r>
                            </m:e>
                          </m:d>
                        </m:e>
                      </m:nary>
                    </m:oMath>
                  </m:oMathPara>
                </a14:m>
                <a:endParaRPr lang="en-GB" sz="2000" dirty="0"/>
              </a:p>
            </p:txBody>
          </p:sp>
        </mc:Choice>
        <mc:Fallback xmlns="">
          <p:sp>
            <p:nvSpPr>
              <p:cNvPr id="11" name="Rectangle 10"/>
              <p:cNvSpPr>
                <a:spLocks noRot="1" noChangeAspect="1" noMove="1" noResize="1" noEditPoints="1" noAdjustHandles="1" noChangeArrowheads="1" noChangeShapeType="1" noTextEdit="1"/>
              </p:cNvSpPr>
              <p:nvPr/>
            </p:nvSpPr>
            <p:spPr>
              <a:xfrm>
                <a:off x="850128" y="5137115"/>
                <a:ext cx="9679829" cy="858697"/>
              </a:xfrm>
              <a:prstGeom prst="rect">
                <a:avLst/>
              </a:prstGeom>
              <a:blipFill rotWithShape="0">
                <a:blip r:embed="rId6"/>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80906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P spid="10" grpId="0"/>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85194" y="0"/>
                <a:ext cx="11644133" cy="6724891"/>
              </a:xfrm>
            </p:spPr>
            <p:txBody>
              <a:bodyPr/>
              <a:lstStyle/>
              <a:p>
                <a:pPr algn="just"/>
                <a:r>
                  <a:rPr lang="en-GB" dirty="0"/>
                  <a:t>The energy balance just given is intuitive in nature and is easy to use when the magnitudes and directions of heat and work transfers are known. </a:t>
                </a:r>
                <a:endParaRPr lang="en-GB" dirty="0" smtClean="0"/>
              </a:p>
              <a:p>
                <a:pPr algn="just"/>
                <a:r>
                  <a:rPr lang="en-GB" dirty="0"/>
                  <a:t>When performing a general analytical study or solving a problem that involves an unknown heat or work interaction, however, we need to assume a direction for the heat or work interactions. </a:t>
                </a:r>
                <a:endParaRPr lang="en-GB" dirty="0" smtClean="0"/>
              </a:p>
              <a:p>
                <a:pPr algn="just"/>
                <a:r>
                  <a:rPr lang="en-GB" dirty="0"/>
                  <a:t>In such cases, it is common practice to assume heat to be transferred </a:t>
                </a:r>
                <a:r>
                  <a:rPr lang="en-GB" b="1" i="1" dirty="0"/>
                  <a:t>into</a:t>
                </a:r>
                <a:r>
                  <a:rPr lang="en-GB" dirty="0"/>
                  <a:t> the system (heat input &gt; 0) at a rate of </a:t>
                </a:r>
                <a14:m>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𝑄</m:t>
                        </m:r>
                      </m:e>
                    </m:acc>
                  </m:oMath>
                </a14:m>
                <a:r>
                  <a:rPr lang="en-GB" dirty="0"/>
                  <a:t>, and work produced </a:t>
                </a:r>
                <a:r>
                  <a:rPr lang="en-GB" b="1" i="1" dirty="0"/>
                  <a:t>by</a:t>
                </a:r>
                <a:r>
                  <a:rPr lang="en-GB" dirty="0"/>
                  <a:t> the system (work output &gt; 0) at a rate </a:t>
                </a:r>
                <a14:m>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𝑊</m:t>
                        </m:r>
                      </m:e>
                    </m:acc>
                  </m:oMath>
                </a14:m>
                <a:r>
                  <a:rPr lang="en-GB" dirty="0"/>
                  <a:t>, and then solve the problem</a:t>
                </a:r>
                <a:r>
                  <a:rPr lang="en-GB" dirty="0" smtClean="0"/>
                  <a:t>.</a:t>
                </a:r>
              </a:p>
              <a:p>
                <a:pPr algn="just"/>
                <a:r>
                  <a:rPr lang="en-GB" dirty="0"/>
                  <a:t>The energy balance in that case becomes:</a:t>
                </a:r>
              </a:p>
              <a:p>
                <a:pPr marL="0" indent="0" algn="just">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85194" y="0"/>
                <a:ext cx="11644133" cy="6724891"/>
              </a:xfrm>
              <a:blipFill rotWithShape="0">
                <a:blip r:embed="rId2"/>
                <a:stretch>
                  <a:fillRect l="-942" t="-1451" r="-1047"/>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4" name="Rectangle 3"/>
              <p:cNvSpPr/>
              <p:nvPr/>
            </p:nvSpPr>
            <p:spPr>
              <a:xfrm>
                <a:off x="1729804" y="4205107"/>
                <a:ext cx="9011698" cy="1011624"/>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acc>
                        <m:accPr>
                          <m:chr m:val="̇"/>
                          <m:ctrlPr>
                            <a:rPr lang="en-GB" sz="2400" b="1" i="1" smtClean="0">
                              <a:solidFill>
                                <a:srgbClr val="FF0000"/>
                              </a:solidFill>
                              <a:latin typeface="Cambria Math" panose="02040503050406030204" pitchFamily="18" charset="0"/>
                            </a:rPr>
                          </m:ctrlPr>
                        </m:accPr>
                        <m:e>
                          <m:r>
                            <a:rPr lang="en-GB" sz="2400" b="1" i="1">
                              <a:solidFill>
                                <a:srgbClr val="FF0000"/>
                              </a:solidFill>
                              <a:latin typeface="Cambria Math" panose="02040503050406030204" pitchFamily="18" charset="0"/>
                            </a:rPr>
                            <m:t>𝑸</m:t>
                          </m:r>
                        </m:e>
                      </m:acc>
                      <m:r>
                        <a:rPr lang="en-GB" sz="2400" b="1" i="1" smtClean="0">
                          <a:solidFill>
                            <a:srgbClr val="FF0000"/>
                          </a:solidFill>
                          <a:latin typeface="Cambria Math" panose="02040503050406030204" pitchFamily="18" charset="0"/>
                        </a:rPr>
                        <m:t>−</m:t>
                      </m:r>
                      <m:acc>
                        <m:accPr>
                          <m:chr m:val="̇"/>
                          <m:ctrlPr>
                            <a:rPr lang="en-GB" sz="2400" b="1" i="1" smtClean="0">
                              <a:solidFill>
                                <a:srgbClr val="FF0000"/>
                              </a:solidFill>
                              <a:latin typeface="Cambria Math" panose="02040503050406030204" pitchFamily="18" charset="0"/>
                            </a:rPr>
                          </m:ctrlPr>
                        </m:accPr>
                        <m:e>
                          <m:r>
                            <a:rPr lang="en-GB" sz="2400" b="1" i="1" smtClean="0">
                              <a:solidFill>
                                <a:srgbClr val="FF0000"/>
                              </a:solidFill>
                              <a:latin typeface="Cambria Math" panose="02040503050406030204" pitchFamily="18" charset="0"/>
                            </a:rPr>
                            <m:t>𝑾</m:t>
                          </m:r>
                        </m:e>
                      </m:acc>
                      <m:r>
                        <a:rPr lang="en-GB" sz="2400" b="1" i="1" smtClean="0">
                          <a:solidFill>
                            <a:srgbClr val="FF0000"/>
                          </a:solidFill>
                          <a:latin typeface="Cambria Math" panose="02040503050406030204" pitchFamily="18" charset="0"/>
                        </a:rPr>
                        <m:t>=</m:t>
                      </m:r>
                      <m:nary>
                        <m:naryPr>
                          <m:chr m:val="∑"/>
                          <m:supHide m:val="on"/>
                          <m:ctrlPr>
                            <a:rPr lang="en-GB" sz="2400" b="1" i="1" smtClean="0">
                              <a:solidFill>
                                <a:srgbClr val="FF0000"/>
                              </a:solidFill>
                              <a:latin typeface="Cambria Math" panose="02040503050406030204" pitchFamily="18" charset="0"/>
                            </a:rPr>
                          </m:ctrlPr>
                        </m:naryPr>
                        <m:sub>
                          <m:r>
                            <a:rPr lang="en-GB" sz="2400" b="1" i="1" smtClean="0">
                              <a:solidFill>
                                <a:srgbClr val="FF0000"/>
                              </a:solidFill>
                              <a:latin typeface="Cambria Math" panose="02040503050406030204" pitchFamily="18" charset="0"/>
                            </a:rPr>
                            <m:t>𝒐𝒖𝒕</m:t>
                          </m:r>
                        </m:sub>
                        <m:sup/>
                        <m:e>
                          <m:acc>
                            <m:accPr>
                              <m:chr m:val="̇"/>
                              <m:ctrlPr>
                                <a:rPr lang="en-GB" sz="2400" b="1" i="1">
                                  <a:solidFill>
                                    <a:srgbClr val="FF0000"/>
                                  </a:solidFill>
                                  <a:latin typeface="Cambria Math" panose="02040503050406030204" pitchFamily="18" charset="0"/>
                                  <a:ea typeface="Cambria Math" panose="02040503050406030204" pitchFamily="18" charset="0"/>
                                </a:rPr>
                              </m:ctrlPr>
                            </m:accPr>
                            <m:e>
                              <m:r>
                                <a:rPr lang="en-GB" sz="2400" b="1" i="1">
                                  <a:solidFill>
                                    <a:srgbClr val="FF0000"/>
                                  </a:solidFill>
                                  <a:latin typeface="Cambria Math" panose="02040503050406030204" pitchFamily="18" charset="0"/>
                                  <a:ea typeface="Cambria Math" panose="02040503050406030204" pitchFamily="18" charset="0"/>
                                </a:rPr>
                                <m:t>𝒎</m:t>
                              </m:r>
                            </m:e>
                          </m:acc>
                          <m:r>
                            <a:rPr lang="en-GB" sz="2400" b="1" i="1">
                              <a:solidFill>
                                <a:srgbClr val="FF0000"/>
                              </a:solidFill>
                              <a:latin typeface="Cambria Math" panose="02040503050406030204" pitchFamily="18" charset="0"/>
                              <a:ea typeface="Cambria Math" panose="02040503050406030204" pitchFamily="18" charset="0"/>
                            </a:rPr>
                            <m:t>∙</m:t>
                          </m:r>
                          <m:d>
                            <m:dPr>
                              <m:ctrlPr>
                                <a:rPr lang="en-GB" sz="2400" b="1" i="1" smtClean="0">
                                  <a:solidFill>
                                    <a:srgbClr val="FF0000"/>
                                  </a:solidFill>
                                  <a:latin typeface="Cambria Math" panose="02040503050406030204" pitchFamily="18" charset="0"/>
                                </a:rPr>
                              </m:ctrlPr>
                            </m:dPr>
                            <m:e>
                              <m:r>
                                <a:rPr lang="en-GB" sz="2400" b="1" i="1" smtClean="0">
                                  <a:solidFill>
                                    <a:srgbClr val="FF0000"/>
                                  </a:solidFill>
                                  <a:latin typeface="Cambria Math" panose="02040503050406030204" pitchFamily="18" charset="0"/>
                                  <a:ea typeface="Cambria Math" panose="02040503050406030204" pitchFamily="18" charset="0"/>
                                </a:rPr>
                                <m:t>𝒉</m:t>
                              </m:r>
                              <m:r>
                                <a:rPr lang="en-GB" sz="2400" b="1" i="1" smtClean="0">
                                  <a:solidFill>
                                    <a:srgbClr val="FF0000"/>
                                  </a:solidFill>
                                  <a:latin typeface="Cambria Math" panose="02040503050406030204" pitchFamily="18" charset="0"/>
                                  <a:ea typeface="Cambria Math" panose="02040503050406030204" pitchFamily="18" charset="0"/>
                                </a:rPr>
                                <m:t>+</m:t>
                              </m:r>
                              <m:f>
                                <m:fPr>
                                  <m:ctrlPr>
                                    <a:rPr lang="en-GB" sz="2400" b="1" i="1" smtClean="0">
                                      <a:solidFill>
                                        <a:srgbClr val="FF0000"/>
                                      </a:solidFill>
                                      <a:latin typeface="Cambria Math" panose="02040503050406030204" pitchFamily="18" charset="0"/>
                                      <a:ea typeface="Cambria Math" panose="02040503050406030204" pitchFamily="18" charset="0"/>
                                    </a:rPr>
                                  </m:ctrlPr>
                                </m:fPr>
                                <m:num>
                                  <m:r>
                                    <a:rPr lang="en-GB" sz="2400" b="1" i="1" smtClean="0">
                                      <a:solidFill>
                                        <a:srgbClr val="FF0000"/>
                                      </a:solidFill>
                                      <a:latin typeface="Cambria Math" panose="02040503050406030204" pitchFamily="18" charset="0"/>
                                      <a:ea typeface="Cambria Math" panose="02040503050406030204" pitchFamily="18" charset="0"/>
                                    </a:rPr>
                                    <m:t>𝟏</m:t>
                                  </m:r>
                                </m:num>
                                <m:den>
                                  <m:r>
                                    <a:rPr lang="en-GB" sz="2400" b="1" i="1" smtClean="0">
                                      <a:solidFill>
                                        <a:srgbClr val="FF0000"/>
                                      </a:solidFill>
                                      <a:latin typeface="Cambria Math" panose="02040503050406030204" pitchFamily="18" charset="0"/>
                                      <a:ea typeface="Cambria Math" panose="02040503050406030204" pitchFamily="18" charset="0"/>
                                    </a:rPr>
                                    <m:t>𝟐</m:t>
                                  </m:r>
                                </m:den>
                              </m:f>
                              <m:r>
                                <a:rPr lang="en-GB" sz="2400" b="1" i="1" smtClean="0">
                                  <a:solidFill>
                                    <a:srgbClr val="FF0000"/>
                                  </a:solidFill>
                                  <a:latin typeface="Cambria Math" panose="02040503050406030204" pitchFamily="18" charset="0"/>
                                  <a:ea typeface="Cambria Math" panose="02040503050406030204" pitchFamily="18" charset="0"/>
                                </a:rPr>
                                <m:t>∙</m:t>
                              </m:r>
                              <m:sSup>
                                <m:sSupPr>
                                  <m:ctrlPr>
                                    <a:rPr lang="en-GB" sz="2400" b="1" i="1" smtClean="0">
                                      <a:solidFill>
                                        <a:srgbClr val="FF0000"/>
                                      </a:solidFill>
                                      <a:latin typeface="Cambria Math" panose="02040503050406030204" pitchFamily="18" charset="0"/>
                                      <a:ea typeface="Cambria Math" panose="02040503050406030204" pitchFamily="18" charset="0"/>
                                    </a:rPr>
                                  </m:ctrlPr>
                                </m:sSupPr>
                                <m:e>
                                  <m:r>
                                    <a:rPr lang="en-GB" sz="2400" b="1" i="1" smtClean="0">
                                      <a:solidFill>
                                        <a:srgbClr val="FF0000"/>
                                      </a:solidFill>
                                      <a:latin typeface="Cambria Math" panose="02040503050406030204" pitchFamily="18" charset="0"/>
                                      <a:ea typeface="Cambria Math" panose="02040503050406030204" pitchFamily="18" charset="0"/>
                                    </a:rPr>
                                    <m:t>𝒄</m:t>
                                  </m:r>
                                </m:e>
                                <m:sup>
                                  <m:r>
                                    <a:rPr lang="en-GB" sz="2400" b="1" i="1" smtClean="0">
                                      <a:solidFill>
                                        <a:srgbClr val="FF0000"/>
                                      </a:solidFill>
                                      <a:latin typeface="Cambria Math" panose="02040503050406030204" pitchFamily="18" charset="0"/>
                                      <a:ea typeface="Cambria Math" panose="02040503050406030204" pitchFamily="18" charset="0"/>
                                    </a:rPr>
                                    <m:t>𝟐</m:t>
                                  </m:r>
                                </m:sup>
                              </m:sSup>
                              <m:r>
                                <a:rPr lang="en-GB" sz="2400" b="1" i="1" smtClean="0">
                                  <a:solidFill>
                                    <a:srgbClr val="FF0000"/>
                                  </a:solidFill>
                                  <a:latin typeface="Cambria Math" panose="02040503050406030204" pitchFamily="18" charset="0"/>
                                  <a:ea typeface="Cambria Math" panose="02040503050406030204" pitchFamily="18" charset="0"/>
                                </a:rPr>
                                <m:t>+</m:t>
                              </m:r>
                              <m:r>
                                <a:rPr lang="en-GB" sz="2400" b="1" i="1" smtClean="0">
                                  <a:solidFill>
                                    <a:srgbClr val="FF0000"/>
                                  </a:solidFill>
                                  <a:latin typeface="Cambria Math" panose="02040503050406030204" pitchFamily="18" charset="0"/>
                                  <a:ea typeface="Cambria Math" panose="02040503050406030204" pitchFamily="18" charset="0"/>
                                </a:rPr>
                                <m:t>𝒈</m:t>
                              </m:r>
                              <m:r>
                                <a:rPr lang="en-GB" sz="2400" b="1" i="1" smtClean="0">
                                  <a:solidFill>
                                    <a:srgbClr val="FF0000"/>
                                  </a:solidFill>
                                  <a:latin typeface="Cambria Math" panose="02040503050406030204" pitchFamily="18" charset="0"/>
                                  <a:ea typeface="Cambria Math" panose="02040503050406030204" pitchFamily="18" charset="0"/>
                                </a:rPr>
                                <m:t>∙</m:t>
                              </m:r>
                              <m:r>
                                <a:rPr lang="en-GB" sz="2400" b="1" i="1" smtClean="0">
                                  <a:solidFill>
                                    <a:srgbClr val="FF0000"/>
                                  </a:solidFill>
                                  <a:latin typeface="Cambria Math" panose="02040503050406030204" pitchFamily="18" charset="0"/>
                                  <a:ea typeface="Cambria Math" panose="02040503050406030204" pitchFamily="18" charset="0"/>
                                </a:rPr>
                                <m:t>𝒛</m:t>
                              </m:r>
                            </m:e>
                          </m:d>
                        </m:e>
                      </m:nary>
                      <m:r>
                        <a:rPr lang="en-GB" sz="2400" b="1" i="1" smtClean="0">
                          <a:solidFill>
                            <a:srgbClr val="FF0000"/>
                          </a:solidFill>
                          <a:latin typeface="Cambria Math" panose="02040503050406030204" pitchFamily="18" charset="0"/>
                        </a:rPr>
                        <m:t>−</m:t>
                      </m:r>
                      <m:nary>
                        <m:naryPr>
                          <m:chr m:val="∑"/>
                          <m:supHide m:val="on"/>
                          <m:ctrlPr>
                            <a:rPr lang="en-GB" sz="2400" b="1" i="1">
                              <a:solidFill>
                                <a:srgbClr val="FF0000"/>
                              </a:solidFill>
                              <a:latin typeface="Cambria Math" panose="02040503050406030204" pitchFamily="18" charset="0"/>
                            </a:rPr>
                          </m:ctrlPr>
                        </m:naryPr>
                        <m:sub>
                          <m:r>
                            <m:rPr>
                              <m:brk m:alnAt="7"/>
                            </m:rPr>
                            <a:rPr lang="en-GB" sz="2400" b="1" i="1">
                              <a:solidFill>
                                <a:srgbClr val="FF0000"/>
                              </a:solidFill>
                              <a:latin typeface="Cambria Math" panose="02040503050406030204" pitchFamily="18" charset="0"/>
                            </a:rPr>
                            <m:t>𝒊</m:t>
                          </m:r>
                          <m:r>
                            <a:rPr lang="en-GB" sz="2400" b="1" i="1">
                              <a:solidFill>
                                <a:srgbClr val="FF0000"/>
                              </a:solidFill>
                              <a:latin typeface="Cambria Math" panose="02040503050406030204" pitchFamily="18" charset="0"/>
                            </a:rPr>
                            <m:t>𝒏</m:t>
                          </m:r>
                        </m:sub>
                        <m:sup/>
                        <m:e>
                          <m:acc>
                            <m:accPr>
                              <m:chr m:val="̇"/>
                              <m:ctrlPr>
                                <a:rPr lang="en-GB" sz="2400" b="1" i="1">
                                  <a:solidFill>
                                    <a:srgbClr val="FF0000"/>
                                  </a:solidFill>
                                  <a:latin typeface="Cambria Math" panose="02040503050406030204" pitchFamily="18" charset="0"/>
                                  <a:ea typeface="Cambria Math" panose="02040503050406030204" pitchFamily="18" charset="0"/>
                                </a:rPr>
                              </m:ctrlPr>
                            </m:accPr>
                            <m:e>
                              <m:r>
                                <a:rPr lang="en-GB" sz="2400" b="1" i="1">
                                  <a:solidFill>
                                    <a:srgbClr val="FF0000"/>
                                  </a:solidFill>
                                  <a:latin typeface="Cambria Math" panose="02040503050406030204" pitchFamily="18" charset="0"/>
                                  <a:ea typeface="Cambria Math" panose="02040503050406030204" pitchFamily="18" charset="0"/>
                                </a:rPr>
                                <m:t>𝒎</m:t>
                              </m:r>
                            </m:e>
                          </m:acc>
                          <m:r>
                            <a:rPr lang="en-GB" sz="2400" b="1" i="1">
                              <a:solidFill>
                                <a:srgbClr val="FF0000"/>
                              </a:solidFill>
                              <a:latin typeface="Cambria Math" panose="02040503050406030204" pitchFamily="18" charset="0"/>
                              <a:ea typeface="Cambria Math" panose="02040503050406030204" pitchFamily="18" charset="0"/>
                            </a:rPr>
                            <m:t>∙</m:t>
                          </m:r>
                          <m:d>
                            <m:dPr>
                              <m:ctrlPr>
                                <a:rPr lang="en-GB" sz="2400" b="1" i="1">
                                  <a:solidFill>
                                    <a:srgbClr val="FF0000"/>
                                  </a:solidFill>
                                  <a:latin typeface="Cambria Math" panose="02040503050406030204" pitchFamily="18" charset="0"/>
                                </a:rPr>
                              </m:ctrlPr>
                            </m:dPr>
                            <m:e>
                              <m:r>
                                <a:rPr lang="en-GB" sz="2400" b="1" i="1">
                                  <a:solidFill>
                                    <a:srgbClr val="FF0000"/>
                                  </a:solidFill>
                                  <a:latin typeface="Cambria Math" panose="02040503050406030204" pitchFamily="18" charset="0"/>
                                  <a:ea typeface="Cambria Math" panose="02040503050406030204" pitchFamily="18" charset="0"/>
                                </a:rPr>
                                <m:t>𝒉</m:t>
                              </m:r>
                              <m:r>
                                <a:rPr lang="en-GB" sz="2400" b="1" i="1">
                                  <a:solidFill>
                                    <a:srgbClr val="FF0000"/>
                                  </a:solidFill>
                                  <a:latin typeface="Cambria Math" panose="02040503050406030204" pitchFamily="18" charset="0"/>
                                  <a:ea typeface="Cambria Math" panose="02040503050406030204" pitchFamily="18" charset="0"/>
                                </a:rPr>
                                <m:t>+</m:t>
                              </m:r>
                              <m:f>
                                <m:fPr>
                                  <m:ctrlPr>
                                    <a:rPr lang="en-GB" sz="2400" b="1" i="1">
                                      <a:solidFill>
                                        <a:srgbClr val="FF0000"/>
                                      </a:solidFill>
                                      <a:latin typeface="Cambria Math" panose="02040503050406030204" pitchFamily="18" charset="0"/>
                                      <a:ea typeface="Cambria Math" panose="02040503050406030204" pitchFamily="18" charset="0"/>
                                    </a:rPr>
                                  </m:ctrlPr>
                                </m:fPr>
                                <m:num>
                                  <m:r>
                                    <a:rPr lang="en-GB" sz="2400" b="1" i="1">
                                      <a:solidFill>
                                        <a:srgbClr val="FF0000"/>
                                      </a:solidFill>
                                      <a:latin typeface="Cambria Math" panose="02040503050406030204" pitchFamily="18" charset="0"/>
                                      <a:ea typeface="Cambria Math" panose="02040503050406030204" pitchFamily="18" charset="0"/>
                                    </a:rPr>
                                    <m:t>𝟏</m:t>
                                  </m:r>
                                </m:num>
                                <m:den>
                                  <m:r>
                                    <a:rPr lang="en-GB" sz="2400" b="1" i="1">
                                      <a:solidFill>
                                        <a:srgbClr val="FF0000"/>
                                      </a:solidFill>
                                      <a:latin typeface="Cambria Math" panose="02040503050406030204" pitchFamily="18" charset="0"/>
                                      <a:ea typeface="Cambria Math" panose="02040503050406030204" pitchFamily="18" charset="0"/>
                                    </a:rPr>
                                    <m:t>𝟐</m:t>
                                  </m:r>
                                </m:den>
                              </m:f>
                              <m:r>
                                <a:rPr lang="en-GB" sz="2400" b="1" i="1">
                                  <a:solidFill>
                                    <a:srgbClr val="FF0000"/>
                                  </a:solidFill>
                                  <a:latin typeface="Cambria Math" panose="02040503050406030204" pitchFamily="18" charset="0"/>
                                  <a:ea typeface="Cambria Math" panose="02040503050406030204" pitchFamily="18" charset="0"/>
                                </a:rPr>
                                <m:t>∙</m:t>
                              </m:r>
                              <m:sSup>
                                <m:sSupPr>
                                  <m:ctrlPr>
                                    <a:rPr lang="en-GB" sz="2400" b="1" i="1">
                                      <a:solidFill>
                                        <a:srgbClr val="FF0000"/>
                                      </a:solidFill>
                                      <a:latin typeface="Cambria Math" panose="02040503050406030204" pitchFamily="18" charset="0"/>
                                      <a:ea typeface="Cambria Math" panose="02040503050406030204" pitchFamily="18" charset="0"/>
                                    </a:rPr>
                                  </m:ctrlPr>
                                </m:sSupPr>
                                <m:e>
                                  <m:r>
                                    <a:rPr lang="en-GB" sz="2400" b="1" i="1">
                                      <a:solidFill>
                                        <a:srgbClr val="FF0000"/>
                                      </a:solidFill>
                                      <a:latin typeface="Cambria Math" panose="02040503050406030204" pitchFamily="18" charset="0"/>
                                      <a:ea typeface="Cambria Math" panose="02040503050406030204" pitchFamily="18" charset="0"/>
                                    </a:rPr>
                                    <m:t>𝒄</m:t>
                                  </m:r>
                                </m:e>
                                <m:sup>
                                  <m:r>
                                    <a:rPr lang="en-GB" sz="2400" b="1" i="1">
                                      <a:solidFill>
                                        <a:srgbClr val="FF0000"/>
                                      </a:solidFill>
                                      <a:latin typeface="Cambria Math" panose="02040503050406030204" pitchFamily="18" charset="0"/>
                                      <a:ea typeface="Cambria Math" panose="02040503050406030204" pitchFamily="18" charset="0"/>
                                    </a:rPr>
                                    <m:t>𝟐</m:t>
                                  </m:r>
                                </m:sup>
                              </m:sSup>
                              <m:r>
                                <a:rPr lang="en-GB" sz="2400" b="1" i="1">
                                  <a:solidFill>
                                    <a:srgbClr val="FF0000"/>
                                  </a:solidFill>
                                  <a:latin typeface="Cambria Math" panose="02040503050406030204" pitchFamily="18" charset="0"/>
                                  <a:ea typeface="Cambria Math" panose="02040503050406030204" pitchFamily="18" charset="0"/>
                                </a:rPr>
                                <m:t>+</m:t>
                              </m:r>
                              <m:r>
                                <a:rPr lang="en-GB" sz="2400" b="1" i="1">
                                  <a:solidFill>
                                    <a:srgbClr val="FF0000"/>
                                  </a:solidFill>
                                  <a:latin typeface="Cambria Math" panose="02040503050406030204" pitchFamily="18" charset="0"/>
                                  <a:ea typeface="Cambria Math" panose="02040503050406030204" pitchFamily="18" charset="0"/>
                                </a:rPr>
                                <m:t>𝒈</m:t>
                              </m:r>
                              <m:r>
                                <a:rPr lang="en-GB" sz="2400" b="1" i="1">
                                  <a:solidFill>
                                    <a:srgbClr val="FF0000"/>
                                  </a:solidFill>
                                  <a:latin typeface="Cambria Math" panose="02040503050406030204" pitchFamily="18" charset="0"/>
                                  <a:ea typeface="Cambria Math" panose="02040503050406030204" pitchFamily="18" charset="0"/>
                                </a:rPr>
                                <m:t>∙</m:t>
                              </m:r>
                              <m:r>
                                <a:rPr lang="en-GB" sz="2400" b="1" i="1">
                                  <a:solidFill>
                                    <a:srgbClr val="FF0000"/>
                                  </a:solidFill>
                                  <a:latin typeface="Cambria Math" panose="02040503050406030204" pitchFamily="18" charset="0"/>
                                  <a:ea typeface="Cambria Math" panose="02040503050406030204" pitchFamily="18" charset="0"/>
                                </a:rPr>
                                <m:t>𝒛</m:t>
                              </m:r>
                            </m:e>
                          </m:d>
                        </m:e>
                      </m:nary>
                    </m:oMath>
                  </m:oMathPara>
                </a14:m>
                <a:endParaRPr lang="en-GB" sz="2400" b="1" dirty="0"/>
              </a:p>
            </p:txBody>
          </p:sp>
        </mc:Choice>
        <mc:Fallback xmlns="">
          <p:sp>
            <p:nvSpPr>
              <p:cNvPr id="4" name="Rectangle 3"/>
              <p:cNvSpPr>
                <a:spLocks noRot="1" noChangeAspect="1" noMove="1" noResize="1" noEditPoints="1" noAdjustHandles="1" noChangeArrowheads="1" noChangeShapeType="1" noTextEdit="1"/>
              </p:cNvSpPr>
              <p:nvPr/>
            </p:nvSpPr>
            <p:spPr>
              <a:xfrm>
                <a:off x="1729804" y="4205107"/>
                <a:ext cx="9011698" cy="1011624"/>
              </a:xfrm>
              <a:prstGeom prst="rect">
                <a:avLst/>
              </a:prstGeom>
              <a:blipFill rotWithShape="0">
                <a:blip r:embed="rId3"/>
                <a:stretch>
                  <a:fillRect/>
                </a:stretch>
              </a:blipFill>
            </p:spPr>
            <p:txBody>
              <a:bodyPr/>
              <a:lstStyle/>
              <a:p>
                <a:r>
                  <a:rPr lang="en-GB">
                    <a:noFill/>
                  </a:rPr>
                  <a:t> </a:t>
                </a:r>
              </a:p>
            </p:txBody>
          </p:sp>
        </mc:Fallback>
      </mc:AlternateContent>
      <p:sp>
        <p:nvSpPr>
          <p:cNvPr id="5" name="Rectangle 4"/>
          <p:cNvSpPr/>
          <p:nvPr/>
        </p:nvSpPr>
        <p:spPr>
          <a:xfrm>
            <a:off x="0" y="5606096"/>
            <a:ext cx="11829327" cy="800219"/>
          </a:xfrm>
          <a:prstGeom prst="rect">
            <a:avLst/>
          </a:prstGeom>
        </p:spPr>
        <p:txBody>
          <a:bodyPr wrap="square">
            <a:spAutoFit/>
          </a:bodyPr>
          <a:lstStyle/>
          <a:p>
            <a:pPr marL="180340" algn="just">
              <a:lnSpc>
                <a:spcPct val="115000"/>
              </a:lnSpc>
              <a:spcAft>
                <a:spcPts val="1000"/>
              </a:spcAft>
            </a:pPr>
            <a:r>
              <a:rPr lang="en-GB" sz="2000" dirty="0">
                <a:latin typeface="Calibri" panose="020F0502020204030204" pitchFamily="34" charset="0"/>
                <a:ea typeface="Times New Roman" panose="02020603050405020304" pitchFamily="18" charset="0"/>
                <a:cs typeface="Times New Roman" panose="02020603050405020304" pitchFamily="18" charset="0"/>
              </a:rPr>
              <a:t>This last equation is the statement of </a:t>
            </a:r>
            <a:r>
              <a:rPr lang="en-GB" sz="2000" b="1" u="sng" dirty="0">
                <a:latin typeface="Calibri" panose="020F0502020204030204" pitchFamily="34" charset="0"/>
                <a:ea typeface="Times New Roman" panose="02020603050405020304" pitchFamily="18" charset="0"/>
                <a:cs typeface="Times New Roman" panose="02020603050405020304" pitchFamily="18" charset="0"/>
              </a:rPr>
              <a:t>the first law of thermodynamics</a:t>
            </a:r>
            <a:r>
              <a:rPr lang="en-GB" sz="2000" dirty="0">
                <a:latin typeface="Calibri" panose="020F0502020204030204" pitchFamily="34" charset="0"/>
                <a:ea typeface="Times New Roman" panose="02020603050405020304" pitchFamily="18" charset="0"/>
                <a:cs typeface="Times New Roman" panose="02020603050405020304" pitchFamily="18" charset="0"/>
              </a:rPr>
              <a:t> for control volumes in the case of a steady-flow system. It is known as the </a:t>
            </a:r>
            <a:r>
              <a:rPr lang="en-GB" sz="2000" b="1" u="sng" dirty="0">
                <a:solidFill>
                  <a:srgbClr val="FF0000"/>
                </a:solidFill>
                <a:latin typeface="Calibri" panose="020F0502020204030204" pitchFamily="34" charset="0"/>
                <a:ea typeface="Times New Roman" panose="02020603050405020304" pitchFamily="18" charset="0"/>
                <a:cs typeface="Times New Roman" panose="02020603050405020304" pitchFamily="18" charset="0"/>
              </a:rPr>
              <a:t>steady-flow energy equation</a:t>
            </a:r>
            <a:r>
              <a:rPr lang="en-GB" sz="2000" dirty="0">
                <a:latin typeface="Calibri" panose="020F0502020204030204" pitchFamily="34" charset="0"/>
                <a:ea typeface="Times New Roman" panose="02020603050405020304" pitchFamily="18" charset="0"/>
                <a:cs typeface="Times New Roman" panose="02020603050405020304" pitchFamily="18" charset="0"/>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6801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0" end="0"/>
                                            </p:txEl>
                                          </p:spTgt>
                                        </p:tgtEl>
                                        <p:attrNameLst>
                                          <p:attrName>style.visibility</p:attrName>
                                        </p:attrNameLst>
                                      </p:cBhvr>
                                      <p:to>
                                        <p:strVal val="visible"/>
                                      </p:to>
                                    </p:set>
                                    <p:anim calcmode="lin" valueType="num">
                                      <p:cBhvr additive="base">
                                        <p:cTn id="3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902" y="1"/>
            <a:ext cx="10515600" cy="955330"/>
          </a:xfrm>
        </p:spPr>
        <p:txBody>
          <a:bodyPr/>
          <a:lstStyle/>
          <a:p>
            <a:r>
              <a:rPr lang="en-GB" dirty="0" smtClean="0"/>
              <a:t>1</a:t>
            </a:r>
            <a:r>
              <a:rPr lang="en-GB" baseline="30000" dirty="0" smtClean="0"/>
              <a:t>st</a:t>
            </a:r>
            <a:r>
              <a:rPr lang="en-GB" dirty="0" smtClean="0"/>
              <a:t> Law for Steady-Flow Open Systems</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47408" y="1020777"/>
                <a:ext cx="10515600" cy="4351338"/>
              </a:xfrm>
            </p:spPr>
            <p:txBody>
              <a:bodyPr/>
              <a:lstStyle/>
              <a:p>
                <a:r>
                  <a:rPr lang="en-GB" dirty="0" smtClean="0"/>
                  <a:t>Mass Balance</a:t>
                </a:r>
              </a:p>
              <a:p>
                <a:pPr marL="0" indent="0">
                  <a:buNone/>
                </a:pPr>
                <a14:m>
                  <m:oMathPara xmlns:m="http://schemas.openxmlformats.org/officeDocument/2006/math">
                    <m:oMathParaPr>
                      <m:jc m:val="centerGroup"/>
                    </m:oMathParaPr>
                    <m:oMath xmlns:m="http://schemas.openxmlformats.org/officeDocument/2006/math">
                      <m:nary>
                        <m:naryPr>
                          <m:chr m:val="∑"/>
                          <m:limLoc m:val="undOvr"/>
                          <m:supHide m:val="on"/>
                          <m:ctrlPr>
                            <a:rPr lang="en-GB" b="1" i="1">
                              <a:solidFill>
                                <a:srgbClr val="FF0000"/>
                              </a:solidFill>
                              <a:latin typeface="Cambria Math" panose="02040503050406030204" pitchFamily="18" charset="0"/>
                            </a:rPr>
                          </m:ctrlPr>
                        </m:naryPr>
                        <m:sub>
                          <m:r>
                            <a:rPr lang="en-GB" b="1" i="1">
                              <a:solidFill>
                                <a:srgbClr val="FF0000"/>
                              </a:solidFill>
                              <a:latin typeface="Cambria Math" panose="02040503050406030204" pitchFamily="18" charset="0"/>
                            </a:rPr>
                            <m:t>𝒊𝒏</m:t>
                          </m:r>
                        </m:sub>
                        <m:sup/>
                        <m:e>
                          <m:acc>
                            <m:accPr>
                              <m:chr m:val="̇"/>
                              <m:ctrlPr>
                                <a:rPr lang="en-GB" b="1" i="1">
                                  <a:solidFill>
                                    <a:srgbClr val="FF0000"/>
                                  </a:solidFill>
                                  <a:latin typeface="Cambria Math" panose="02040503050406030204" pitchFamily="18" charset="0"/>
                                </a:rPr>
                              </m:ctrlPr>
                            </m:accPr>
                            <m:e>
                              <m:r>
                                <a:rPr lang="en-GB" b="1" i="1">
                                  <a:solidFill>
                                    <a:srgbClr val="FF0000"/>
                                  </a:solidFill>
                                  <a:latin typeface="Cambria Math" panose="02040503050406030204" pitchFamily="18" charset="0"/>
                                </a:rPr>
                                <m:t>𝒎</m:t>
                              </m:r>
                            </m:e>
                          </m:acc>
                          <m:r>
                            <a:rPr lang="en-GB" b="1">
                              <a:solidFill>
                                <a:srgbClr val="FF0000"/>
                              </a:solidFill>
                              <a:latin typeface="Cambria Math" panose="02040503050406030204" pitchFamily="18" charset="0"/>
                            </a:rPr>
                            <m:t>=</m:t>
                          </m:r>
                        </m:e>
                      </m:nary>
                      <m:nary>
                        <m:naryPr>
                          <m:chr m:val="∑"/>
                          <m:limLoc m:val="undOvr"/>
                          <m:supHide m:val="on"/>
                          <m:ctrlPr>
                            <a:rPr lang="en-GB" b="1" i="1">
                              <a:solidFill>
                                <a:srgbClr val="FF0000"/>
                              </a:solidFill>
                              <a:latin typeface="Cambria Math" panose="02040503050406030204" pitchFamily="18" charset="0"/>
                            </a:rPr>
                          </m:ctrlPr>
                        </m:naryPr>
                        <m:sub>
                          <m:r>
                            <a:rPr lang="en-GB" b="1" i="1">
                              <a:solidFill>
                                <a:srgbClr val="FF0000"/>
                              </a:solidFill>
                              <a:latin typeface="Cambria Math" panose="02040503050406030204" pitchFamily="18" charset="0"/>
                            </a:rPr>
                            <m:t>𝒐𝒖𝒕</m:t>
                          </m:r>
                        </m:sub>
                        <m:sup/>
                        <m:e>
                          <m:acc>
                            <m:accPr>
                              <m:chr m:val="̇"/>
                              <m:ctrlPr>
                                <a:rPr lang="en-GB" b="1" i="1" smtClean="0">
                                  <a:solidFill>
                                    <a:srgbClr val="FF0000"/>
                                  </a:solidFill>
                                  <a:latin typeface="Cambria Math" panose="02040503050406030204" pitchFamily="18" charset="0"/>
                                </a:rPr>
                              </m:ctrlPr>
                            </m:accPr>
                            <m:e>
                              <m:r>
                                <a:rPr lang="en-GB" b="1" i="1" smtClean="0">
                                  <a:solidFill>
                                    <a:srgbClr val="FF0000"/>
                                  </a:solidFill>
                                  <a:latin typeface="Cambria Math" panose="02040503050406030204" pitchFamily="18" charset="0"/>
                                </a:rPr>
                                <m:t>𝒎</m:t>
                              </m:r>
                            </m:e>
                          </m:acc>
                        </m:e>
                      </m:nary>
                    </m:oMath>
                  </m:oMathPara>
                </a14:m>
                <a:endParaRPr lang="en-GB" dirty="0" smtClean="0"/>
              </a:p>
              <a:p>
                <a:r>
                  <a:rPr lang="en-GB" dirty="0" smtClean="0"/>
                  <a:t>Energy Balance</a:t>
                </a:r>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47408" y="1020777"/>
                <a:ext cx="10515600" cy="4351338"/>
              </a:xfrm>
              <a:blipFill>
                <a:blip r:embed="rId2"/>
                <a:stretch>
                  <a:fillRect l="-1043" t="-2241"/>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4" name="Rectangle 3"/>
              <p:cNvSpPr/>
              <p:nvPr/>
            </p:nvSpPr>
            <p:spPr>
              <a:xfrm>
                <a:off x="1904906" y="3019429"/>
                <a:ext cx="9011698" cy="1011624"/>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acc>
                        <m:accPr>
                          <m:chr m:val="̇"/>
                          <m:ctrlPr>
                            <a:rPr lang="en-GB" sz="2400" b="1" i="1" smtClean="0">
                              <a:solidFill>
                                <a:srgbClr val="FF0000"/>
                              </a:solidFill>
                              <a:latin typeface="Cambria Math" panose="02040503050406030204" pitchFamily="18" charset="0"/>
                            </a:rPr>
                          </m:ctrlPr>
                        </m:accPr>
                        <m:e>
                          <m:r>
                            <a:rPr lang="en-GB" sz="2400" b="1" i="1">
                              <a:solidFill>
                                <a:srgbClr val="FF0000"/>
                              </a:solidFill>
                              <a:latin typeface="Cambria Math" panose="02040503050406030204" pitchFamily="18" charset="0"/>
                            </a:rPr>
                            <m:t>𝑸</m:t>
                          </m:r>
                        </m:e>
                      </m:acc>
                      <m:r>
                        <a:rPr lang="en-GB" sz="2400" b="1" i="1" smtClean="0">
                          <a:solidFill>
                            <a:srgbClr val="FF0000"/>
                          </a:solidFill>
                          <a:latin typeface="Cambria Math" panose="02040503050406030204" pitchFamily="18" charset="0"/>
                        </a:rPr>
                        <m:t>−</m:t>
                      </m:r>
                      <m:acc>
                        <m:accPr>
                          <m:chr m:val="̇"/>
                          <m:ctrlPr>
                            <a:rPr lang="en-GB" sz="2400" b="1" i="1" smtClean="0">
                              <a:solidFill>
                                <a:srgbClr val="FF0000"/>
                              </a:solidFill>
                              <a:latin typeface="Cambria Math" panose="02040503050406030204" pitchFamily="18" charset="0"/>
                            </a:rPr>
                          </m:ctrlPr>
                        </m:accPr>
                        <m:e>
                          <m:r>
                            <a:rPr lang="en-GB" sz="2400" b="1" i="1" smtClean="0">
                              <a:solidFill>
                                <a:srgbClr val="FF0000"/>
                              </a:solidFill>
                              <a:latin typeface="Cambria Math" panose="02040503050406030204" pitchFamily="18" charset="0"/>
                            </a:rPr>
                            <m:t>𝑾</m:t>
                          </m:r>
                        </m:e>
                      </m:acc>
                      <m:r>
                        <a:rPr lang="en-GB" sz="2400" b="1" i="1" smtClean="0">
                          <a:solidFill>
                            <a:srgbClr val="FF0000"/>
                          </a:solidFill>
                          <a:latin typeface="Cambria Math" panose="02040503050406030204" pitchFamily="18" charset="0"/>
                        </a:rPr>
                        <m:t>=</m:t>
                      </m:r>
                      <m:nary>
                        <m:naryPr>
                          <m:chr m:val="∑"/>
                          <m:supHide m:val="on"/>
                          <m:ctrlPr>
                            <a:rPr lang="en-GB" sz="2400" b="1" i="1" smtClean="0">
                              <a:solidFill>
                                <a:srgbClr val="FF0000"/>
                              </a:solidFill>
                              <a:latin typeface="Cambria Math" panose="02040503050406030204" pitchFamily="18" charset="0"/>
                            </a:rPr>
                          </m:ctrlPr>
                        </m:naryPr>
                        <m:sub>
                          <m:r>
                            <a:rPr lang="en-GB" sz="2400" b="1" i="1" smtClean="0">
                              <a:solidFill>
                                <a:srgbClr val="FF0000"/>
                              </a:solidFill>
                              <a:latin typeface="Cambria Math" panose="02040503050406030204" pitchFamily="18" charset="0"/>
                            </a:rPr>
                            <m:t>𝒐𝒖𝒕</m:t>
                          </m:r>
                        </m:sub>
                        <m:sup/>
                        <m:e>
                          <m:acc>
                            <m:accPr>
                              <m:chr m:val="̇"/>
                              <m:ctrlPr>
                                <a:rPr lang="en-GB" sz="2400" b="1" i="1">
                                  <a:solidFill>
                                    <a:srgbClr val="FF0000"/>
                                  </a:solidFill>
                                  <a:latin typeface="Cambria Math" panose="02040503050406030204" pitchFamily="18" charset="0"/>
                                  <a:ea typeface="Cambria Math" panose="02040503050406030204" pitchFamily="18" charset="0"/>
                                </a:rPr>
                              </m:ctrlPr>
                            </m:accPr>
                            <m:e>
                              <m:r>
                                <a:rPr lang="en-GB" sz="2400" b="1" i="1">
                                  <a:solidFill>
                                    <a:srgbClr val="FF0000"/>
                                  </a:solidFill>
                                  <a:latin typeface="Cambria Math" panose="02040503050406030204" pitchFamily="18" charset="0"/>
                                  <a:ea typeface="Cambria Math" panose="02040503050406030204" pitchFamily="18" charset="0"/>
                                </a:rPr>
                                <m:t>𝒎</m:t>
                              </m:r>
                            </m:e>
                          </m:acc>
                          <m:r>
                            <a:rPr lang="en-GB" sz="2400" b="1" i="1">
                              <a:solidFill>
                                <a:srgbClr val="FF0000"/>
                              </a:solidFill>
                              <a:latin typeface="Cambria Math" panose="02040503050406030204" pitchFamily="18" charset="0"/>
                              <a:ea typeface="Cambria Math" panose="02040503050406030204" pitchFamily="18" charset="0"/>
                            </a:rPr>
                            <m:t>∙</m:t>
                          </m:r>
                          <m:d>
                            <m:dPr>
                              <m:ctrlPr>
                                <a:rPr lang="en-GB" sz="2400" b="1" i="1" smtClean="0">
                                  <a:solidFill>
                                    <a:srgbClr val="FF0000"/>
                                  </a:solidFill>
                                  <a:latin typeface="Cambria Math" panose="02040503050406030204" pitchFamily="18" charset="0"/>
                                </a:rPr>
                              </m:ctrlPr>
                            </m:dPr>
                            <m:e>
                              <m:r>
                                <a:rPr lang="en-GB" sz="2400" b="1" i="1" smtClean="0">
                                  <a:solidFill>
                                    <a:srgbClr val="FF0000"/>
                                  </a:solidFill>
                                  <a:latin typeface="Cambria Math" panose="02040503050406030204" pitchFamily="18" charset="0"/>
                                  <a:ea typeface="Cambria Math" panose="02040503050406030204" pitchFamily="18" charset="0"/>
                                </a:rPr>
                                <m:t>𝒉</m:t>
                              </m:r>
                              <m:r>
                                <a:rPr lang="en-GB" sz="2400" b="1" i="1" smtClean="0">
                                  <a:solidFill>
                                    <a:srgbClr val="FF0000"/>
                                  </a:solidFill>
                                  <a:latin typeface="Cambria Math" panose="02040503050406030204" pitchFamily="18" charset="0"/>
                                  <a:ea typeface="Cambria Math" panose="02040503050406030204" pitchFamily="18" charset="0"/>
                                </a:rPr>
                                <m:t>+</m:t>
                              </m:r>
                              <m:f>
                                <m:fPr>
                                  <m:ctrlPr>
                                    <a:rPr lang="en-GB" sz="2400" b="1" i="1" smtClean="0">
                                      <a:solidFill>
                                        <a:srgbClr val="FF0000"/>
                                      </a:solidFill>
                                      <a:latin typeface="Cambria Math" panose="02040503050406030204" pitchFamily="18" charset="0"/>
                                      <a:ea typeface="Cambria Math" panose="02040503050406030204" pitchFamily="18" charset="0"/>
                                    </a:rPr>
                                  </m:ctrlPr>
                                </m:fPr>
                                <m:num>
                                  <m:r>
                                    <a:rPr lang="en-GB" sz="2400" b="1" i="1" smtClean="0">
                                      <a:solidFill>
                                        <a:srgbClr val="FF0000"/>
                                      </a:solidFill>
                                      <a:latin typeface="Cambria Math" panose="02040503050406030204" pitchFamily="18" charset="0"/>
                                      <a:ea typeface="Cambria Math" panose="02040503050406030204" pitchFamily="18" charset="0"/>
                                    </a:rPr>
                                    <m:t>𝟏</m:t>
                                  </m:r>
                                </m:num>
                                <m:den>
                                  <m:r>
                                    <a:rPr lang="en-GB" sz="2400" b="1" i="1" smtClean="0">
                                      <a:solidFill>
                                        <a:srgbClr val="FF0000"/>
                                      </a:solidFill>
                                      <a:latin typeface="Cambria Math" panose="02040503050406030204" pitchFamily="18" charset="0"/>
                                      <a:ea typeface="Cambria Math" panose="02040503050406030204" pitchFamily="18" charset="0"/>
                                    </a:rPr>
                                    <m:t>𝟐</m:t>
                                  </m:r>
                                </m:den>
                              </m:f>
                              <m:r>
                                <a:rPr lang="en-GB" sz="2400" b="1" i="1" smtClean="0">
                                  <a:solidFill>
                                    <a:srgbClr val="FF0000"/>
                                  </a:solidFill>
                                  <a:latin typeface="Cambria Math" panose="02040503050406030204" pitchFamily="18" charset="0"/>
                                  <a:ea typeface="Cambria Math" panose="02040503050406030204" pitchFamily="18" charset="0"/>
                                </a:rPr>
                                <m:t>∙</m:t>
                              </m:r>
                              <m:sSup>
                                <m:sSupPr>
                                  <m:ctrlPr>
                                    <a:rPr lang="en-GB" sz="2400" b="1" i="1" smtClean="0">
                                      <a:solidFill>
                                        <a:srgbClr val="FF0000"/>
                                      </a:solidFill>
                                      <a:latin typeface="Cambria Math" panose="02040503050406030204" pitchFamily="18" charset="0"/>
                                      <a:ea typeface="Cambria Math" panose="02040503050406030204" pitchFamily="18" charset="0"/>
                                    </a:rPr>
                                  </m:ctrlPr>
                                </m:sSupPr>
                                <m:e>
                                  <m:r>
                                    <a:rPr lang="en-GB" sz="2400" b="1" i="1" smtClean="0">
                                      <a:solidFill>
                                        <a:srgbClr val="FF0000"/>
                                      </a:solidFill>
                                      <a:latin typeface="Cambria Math" panose="02040503050406030204" pitchFamily="18" charset="0"/>
                                      <a:ea typeface="Cambria Math" panose="02040503050406030204" pitchFamily="18" charset="0"/>
                                    </a:rPr>
                                    <m:t>𝒄</m:t>
                                  </m:r>
                                </m:e>
                                <m:sup>
                                  <m:r>
                                    <a:rPr lang="en-GB" sz="2400" b="1" i="1" smtClean="0">
                                      <a:solidFill>
                                        <a:srgbClr val="FF0000"/>
                                      </a:solidFill>
                                      <a:latin typeface="Cambria Math" panose="02040503050406030204" pitchFamily="18" charset="0"/>
                                      <a:ea typeface="Cambria Math" panose="02040503050406030204" pitchFamily="18" charset="0"/>
                                    </a:rPr>
                                    <m:t>𝟐</m:t>
                                  </m:r>
                                </m:sup>
                              </m:sSup>
                              <m:r>
                                <a:rPr lang="en-GB" sz="2400" b="1" i="1" smtClean="0">
                                  <a:solidFill>
                                    <a:srgbClr val="FF0000"/>
                                  </a:solidFill>
                                  <a:latin typeface="Cambria Math" panose="02040503050406030204" pitchFamily="18" charset="0"/>
                                  <a:ea typeface="Cambria Math" panose="02040503050406030204" pitchFamily="18" charset="0"/>
                                </a:rPr>
                                <m:t>+</m:t>
                              </m:r>
                              <m:r>
                                <a:rPr lang="en-GB" sz="2400" b="1" i="1" smtClean="0">
                                  <a:solidFill>
                                    <a:srgbClr val="FF0000"/>
                                  </a:solidFill>
                                  <a:latin typeface="Cambria Math" panose="02040503050406030204" pitchFamily="18" charset="0"/>
                                  <a:ea typeface="Cambria Math" panose="02040503050406030204" pitchFamily="18" charset="0"/>
                                </a:rPr>
                                <m:t>𝒈</m:t>
                              </m:r>
                              <m:r>
                                <a:rPr lang="en-GB" sz="2400" b="1" i="1" smtClean="0">
                                  <a:solidFill>
                                    <a:srgbClr val="FF0000"/>
                                  </a:solidFill>
                                  <a:latin typeface="Cambria Math" panose="02040503050406030204" pitchFamily="18" charset="0"/>
                                  <a:ea typeface="Cambria Math" panose="02040503050406030204" pitchFamily="18" charset="0"/>
                                </a:rPr>
                                <m:t>∙</m:t>
                              </m:r>
                              <m:r>
                                <a:rPr lang="en-GB" sz="2400" b="1" i="1" smtClean="0">
                                  <a:solidFill>
                                    <a:srgbClr val="FF0000"/>
                                  </a:solidFill>
                                  <a:latin typeface="Cambria Math" panose="02040503050406030204" pitchFamily="18" charset="0"/>
                                  <a:ea typeface="Cambria Math" panose="02040503050406030204" pitchFamily="18" charset="0"/>
                                </a:rPr>
                                <m:t>𝒛</m:t>
                              </m:r>
                            </m:e>
                          </m:d>
                        </m:e>
                      </m:nary>
                      <m:r>
                        <a:rPr lang="en-GB" sz="2400" b="1" i="1" smtClean="0">
                          <a:solidFill>
                            <a:srgbClr val="FF0000"/>
                          </a:solidFill>
                          <a:latin typeface="Cambria Math" panose="02040503050406030204" pitchFamily="18" charset="0"/>
                        </a:rPr>
                        <m:t>−</m:t>
                      </m:r>
                      <m:nary>
                        <m:naryPr>
                          <m:chr m:val="∑"/>
                          <m:supHide m:val="on"/>
                          <m:ctrlPr>
                            <a:rPr lang="en-GB" sz="2400" b="1" i="1">
                              <a:solidFill>
                                <a:srgbClr val="FF0000"/>
                              </a:solidFill>
                              <a:latin typeface="Cambria Math" panose="02040503050406030204" pitchFamily="18" charset="0"/>
                            </a:rPr>
                          </m:ctrlPr>
                        </m:naryPr>
                        <m:sub>
                          <m:r>
                            <m:rPr>
                              <m:brk m:alnAt="7"/>
                            </m:rPr>
                            <a:rPr lang="en-GB" sz="2400" b="1" i="1">
                              <a:solidFill>
                                <a:srgbClr val="FF0000"/>
                              </a:solidFill>
                              <a:latin typeface="Cambria Math" panose="02040503050406030204" pitchFamily="18" charset="0"/>
                            </a:rPr>
                            <m:t>𝒊</m:t>
                          </m:r>
                          <m:r>
                            <a:rPr lang="en-GB" sz="2400" b="1" i="1">
                              <a:solidFill>
                                <a:srgbClr val="FF0000"/>
                              </a:solidFill>
                              <a:latin typeface="Cambria Math" panose="02040503050406030204" pitchFamily="18" charset="0"/>
                            </a:rPr>
                            <m:t>𝒏</m:t>
                          </m:r>
                        </m:sub>
                        <m:sup/>
                        <m:e>
                          <m:acc>
                            <m:accPr>
                              <m:chr m:val="̇"/>
                              <m:ctrlPr>
                                <a:rPr lang="en-GB" sz="2400" b="1" i="1">
                                  <a:solidFill>
                                    <a:srgbClr val="FF0000"/>
                                  </a:solidFill>
                                  <a:latin typeface="Cambria Math" panose="02040503050406030204" pitchFamily="18" charset="0"/>
                                  <a:ea typeface="Cambria Math" panose="02040503050406030204" pitchFamily="18" charset="0"/>
                                </a:rPr>
                              </m:ctrlPr>
                            </m:accPr>
                            <m:e>
                              <m:r>
                                <a:rPr lang="en-GB" sz="2400" b="1" i="1">
                                  <a:solidFill>
                                    <a:srgbClr val="FF0000"/>
                                  </a:solidFill>
                                  <a:latin typeface="Cambria Math" panose="02040503050406030204" pitchFamily="18" charset="0"/>
                                  <a:ea typeface="Cambria Math" panose="02040503050406030204" pitchFamily="18" charset="0"/>
                                </a:rPr>
                                <m:t>𝒎</m:t>
                              </m:r>
                            </m:e>
                          </m:acc>
                          <m:r>
                            <a:rPr lang="en-GB" sz="2400" b="1" i="1">
                              <a:solidFill>
                                <a:srgbClr val="FF0000"/>
                              </a:solidFill>
                              <a:latin typeface="Cambria Math" panose="02040503050406030204" pitchFamily="18" charset="0"/>
                              <a:ea typeface="Cambria Math" panose="02040503050406030204" pitchFamily="18" charset="0"/>
                            </a:rPr>
                            <m:t>∙</m:t>
                          </m:r>
                          <m:d>
                            <m:dPr>
                              <m:ctrlPr>
                                <a:rPr lang="en-GB" sz="2400" b="1" i="1">
                                  <a:solidFill>
                                    <a:srgbClr val="FF0000"/>
                                  </a:solidFill>
                                  <a:latin typeface="Cambria Math" panose="02040503050406030204" pitchFamily="18" charset="0"/>
                                </a:rPr>
                              </m:ctrlPr>
                            </m:dPr>
                            <m:e>
                              <m:r>
                                <a:rPr lang="en-GB" sz="2400" b="1" i="1">
                                  <a:solidFill>
                                    <a:srgbClr val="FF0000"/>
                                  </a:solidFill>
                                  <a:latin typeface="Cambria Math" panose="02040503050406030204" pitchFamily="18" charset="0"/>
                                  <a:ea typeface="Cambria Math" panose="02040503050406030204" pitchFamily="18" charset="0"/>
                                </a:rPr>
                                <m:t>𝒉</m:t>
                              </m:r>
                              <m:r>
                                <a:rPr lang="en-GB" sz="2400" b="1" i="1">
                                  <a:solidFill>
                                    <a:srgbClr val="FF0000"/>
                                  </a:solidFill>
                                  <a:latin typeface="Cambria Math" panose="02040503050406030204" pitchFamily="18" charset="0"/>
                                  <a:ea typeface="Cambria Math" panose="02040503050406030204" pitchFamily="18" charset="0"/>
                                </a:rPr>
                                <m:t>+</m:t>
                              </m:r>
                              <m:f>
                                <m:fPr>
                                  <m:ctrlPr>
                                    <a:rPr lang="en-GB" sz="2400" b="1" i="1">
                                      <a:solidFill>
                                        <a:srgbClr val="FF0000"/>
                                      </a:solidFill>
                                      <a:latin typeface="Cambria Math" panose="02040503050406030204" pitchFamily="18" charset="0"/>
                                      <a:ea typeface="Cambria Math" panose="02040503050406030204" pitchFamily="18" charset="0"/>
                                    </a:rPr>
                                  </m:ctrlPr>
                                </m:fPr>
                                <m:num>
                                  <m:r>
                                    <a:rPr lang="en-GB" sz="2400" b="1" i="1">
                                      <a:solidFill>
                                        <a:srgbClr val="FF0000"/>
                                      </a:solidFill>
                                      <a:latin typeface="Cambria Math" panose="02040503050406030204" pitchFamily="18" charset="0"/>
                                      <a:ea typeface="Cambria Math" panose="02040503050406030204" pitchFamily="18" charset="0"/>
                                    </a:rPr>
                                    <m:t>𝟏</m:t>
                                  </m:r>
                                </m:num>
                                <m:den>
                                  <m:r>
                                    <a:rPr lang="en-GB" sz="2400" b="1" i="1">
                                      <a:solidFill>
                                        <a:srgbClr val="FF0000"/>
                                      </a:solidFill>
                                      <a:latin typeface="Cambria Math" panose="02040503050406030204" pitchFamily="18" charset="0"/>
                                      <a:ea typeface="Cambria Math" panose="02040503050406030204" pitchFamily="18" charset="0"/>
                                    </a:rPr>
                                    <m:t>𝟐</m:t>
                                  </m:r>
                                </m:den>
                              </m:f>
                              <m:r>
                                <a:rPr lang="en-GB" sz="2400" b="1" i="1">
                                  <a:solidFill>
                                    <a:srgbClr val="FF0000"/>
                                  </a:solidFill>
                                  <a:latin typeface="Cambria Math" panose="02040503050406030204" pitchFamily="18" charset="0"/>
                                  <a:ea typeface="Cambria Math" panose="02040503050406030204" pitchFamily="18" charset="0"/>
                                </a:rPr>
                                <m:t>∙</m:t>
                              </m:r>
                              <m:sSup>
                                <m:sSupPr>
                                  <m:ctrlPr>
                                    <a:rPr lang="en-GB" sz="2400" b="1" i="1">
                                      <a:solidFill>
                                        <a:srgbClr val="FF0000"/>
                                      </a:solidFill>
                                      <a:latin typeface="Cambria Math" panose="02040503050406030204" pitchFamily="18" charset="0"/>
                                      <a:ea typeface="Cambria Math" panose="02040503050406030204" pitchFamily="18" charset="0"/>
                                    </a:rPr>
                                  </m:ctrlPr>
                                </m:sSupPr>
                                <m:e>
                                  <m:r>
                                    <a:rPr lang="en-GB" sz="2400" b="1" i="1">
                                      <a:solidFill>
                                        <a:srgbClr val="FF0000"/>
                                      </a:solidFill>
                                      <a:latin typeface="Cambria Math" panose="02040503050406030204" pitchFamily="18" charset="0"/>
                                      <a:ea typeface="Cambria Math" panose="02040503050406030204" pitchFamily="18" charset="0"/>
                                    </a:rPr>
                                    <m:t>𝒄</m:t>
                                  </m:r>
                                </m:e>
                                <m:sup>
                                  <m:r>
                                    <a:rPr lang="en-GB" sz="2400" b="1" i="1">
                                      <a:solidFill>
                                        <a:srgbClr val="FF0000"/>
                                      </a:solidFill>
                                      <a:latin typeface="Cambria Math" panose="02040503050406030204" pitchFamily="18" charset="0"/>
                                      <a:ea typeface="Cambria Math" panose="02040503050406030204" pitchFamily="18" charset="0"/>
                                    </a:rPr>
                                    <m:t>𝟐</m:t>
                                  </m:r>
                                </m:sup>
                              </m:sSup>
                              <m:r>
                                <a:rPr lang="en-GB" sz="2400" b="1" i="1">
                                  <a:solidFill>
                                    <a:srgbClr val="FF0000"/>
                                  </a:solidFill>
                                  <a:latin typeface="Cambria Math" panose="02040503050406030204" pitchFamily="18" charset="0"/>
                                  <a:ea typeface="Cambria Math" panose="02040503050406030204" pitchFamily="18" charset="0"/>
                                </a:rPr>
                                <m:t>+</m:t>
                              </m:r>
                              <m:r>
                                <a:rPr lang="en-GB" sz="2400" b="1" i="1">
                                  <a:solidFill>
                                    <a:srgbClr val="FF0000"/>
                                  </a:solidFill>
                                  <a:latin typeface="Cambria Math" panose="02040503050406030204" pitchFamily="18" charset="0"/>
                                  <a:ea typeface="Cambria Math" panose="02040503050406030204" pitchFamily="18" charset="0"/>
                                </a:rPr>
                                <m:t>𝒈</m:t>
                              </m:r>
                              <m:r>
                                <a:rPr lang="en-GB" sz="2400" b="1" i="1">
                                  <a:solidFill>
                                    <a:srgbClr val="FF0000"/>
                                  </a:solidFill>
                                  <a:latin typeface="Cambria Math" panose="02040503050406030204" pitchFamily="18" charset="0"/>
                                  <a:ea typeface="Cambria Math" panose="02040503050406030204" pitchFamily="18" charset="0"/>
                                </a:rPr>
                                <m:t>∙</m:t>
                              </m:r>
                              <m:r>
                                <a:rPr lang="en-GB" sz="2400" b="1" i="1">
                                  <a:solidFill>
                                    <a:srgbClr val="FF0000"/>
                                  </a:solidFill>
                                  <a:latin typeface="Cambria Math" panose="02040503050406030204" pitchFamily="18" charset="0"/>
                                  <a:ea typeface="Cambria Math" panose="02040503050406030204" pitchFamily="18" charset="0"/>
                                </a:rPr>
                                <m:t>𝒛</m:t>
                              </m:r>
                            </m:e>
                          </m:d>
                        </m:e>
                      </m:nary>
                    </m:oMath>
                  </m:oMathPara>
                </a14:m>
                <a:endParaRPr lang="en-GB" sz="2400" b="1" dirty="0"/>
              </a:p>
            </p:txBody>
          </p:sp>
        </mc:Choice>
        <mc:Fallback xmlns="">
          <p:sp>
            <p:nvSpPr>
              <p:cNvPr id="4" name="Rectangle 3"/>
              <p:cNvSpPr>
                <a:spLocks noRot="1" noChangeAspect="1" noMove="1" noResize="1" noEditPoints="1" noAdjustHandles="1" noChangeArrowheads="1" noChangeShapeType="1" noTextEdit="1"/>
              </p:cNvSpPr>
              <p:nvPr/>
            </p:nvSpPr>
            <p:spPr>
              <a:xfrm>
                <a:off x="1904906" y="3019429"/>
                <a:ext cx="9011698" cy="1011624"/>
              </a:xfrm>
              <a:prstGeom prst="rect">
                <a:avLst/>
              </a:prstGeom>
              <a:blipFill>
                <a:blip r:embed="rId3"/>
                <a:stretch>
                  <a:fillRect/>
                </a:stretch>
              </a:blipFill>
            </p:spPr>
            <p:txBody>
              <a:bodyPr/>
              <a:lstStyle/>
              <a:p>
                <a:r>
                  <a:rPr lang="en-GB">
                    <a:noFill/>
                  </a:rPr>
                  <a:t> </a:t>
                </a:r>
              </a:p>
            </p:txBody>
          </p:sp>
        </mc:Fallback>
      </mc:AlternateContent>
      <p:grpSp>
        <p:nvGrpSpPr>
          <p:cNvPr id="5" name="Group 4"/>
          <p:cNvGrpSpPr/>
          <p:nvPr/>
        </p:nvGrpSpPr>
        <p:grpSpPr>
          <a:xfrm>
            <a:off x="4081762" y="4278304"/>
            <a:ext cx="4657985" cy="2318513"/>
            <a:chOff x="2172511" y="4336725"/>
            <a:chExt cx="4657985" cy="2318513"/>
          </a:xfrm>
        </p:grpSpPr>
        <p:sp>
          <p:nvSpPr>
            <p:cNvPr id="6" name="Oval 5"/>
            <p:cNvSpPr/>
            <p:nvPr/>
          </p:nvSpPr>
          <p:spPr>
            <a:xfrm>
              <a:off x="2172511" y="5085231"/>
              <a:ext cx="3329796" cy="157000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p:cNvCxnSpPr/>
            <p:nvPr/>
          </p:nvCxnSpPr>
          <p:spPr>
            <a:xfrm flipH="1" flipV="1">
              <a:off x="3206875" y="4728634"/>
              <a:ext cx="168773" cy="690114"/>
            </a:xfrm>
            <a:prstGeom prst="straightConnector1">
              <a:avLst/>
            </a:prstGeom>
            <a:ln w="254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V="1">
              <a:off x="4865207" y="5870234"/>
              <a:ext cx="1186223" cy="136765"/>
            </a:xfrm>
            <a:prstGeom prst="straightConnector1">
              <a:avLst/>
            </a:prstGeom>
            <a:ln w="25400">
              <a:solidFill>
                <a:schemeClr val="tx1"/>
              </a:solidFill>
              <a:headEnd type="triangle" w="lg" len="lg"/>
              <a:tailEnd type="none" w="lg" len="lg"/>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V="1">
              <a:off x="4865207" y="5085231"/>
              <a:ext cx="783118" cy="488321"/>
            </a:xfrm>
            <a:prstGeom prst="straightConnector1">
              <a:avLst/>
            </a:prstGeom>
            <a:ln w="254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V="1">
              <a:off x="3876858" y="4728634"/>
              <a:ext cx="552090" cy="690114"/>
            </a:xfrm>
            <a:prstGeom prst="straightConnector1">
              <a:avLst/>
            </a:prstGeom>
            <a:ln w="25400">
              <a:solidFill>
                <a:schemeClr val="tx1"/>
              </a:solidFill>
              <a:headEnd type="triangle" w="lg" len="lg"/>
              <a:tailEnd type="none" w="lg" len="lg"/>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3206875" y="5752265"/>
              <a:ext cx="946028" cy="400110"/>
            </a:xfrm>
            <a:prstGeom prst="rect">
              <a:avLst/>
            </a:prstGeom>
            <a:noFill/>
          </p:spPr>
          <p:txBody>
            <a:bodyPr wrap="none" rtlCol="0">
              <a:spAutoFit/>
            </a:bodyPr>
            <a:lstStyle/>
            <a:p>
              <a:r>
                <a:rPr lang="en-GB" sz="2000" b="1" dirty="0" smtClean="0"/>
                <a:t>System</a:t>
              </a:r>
              <a:endParaRPr lang="en-GB" sz="2000" b="1" dirty="0"/>
            </a:p>
          </p:txBody>
        </p:sp>
        <p:sp>
          <p:nvSpPr>
            <p:cNvPr id="12" name="TextBox 11"/>
            <p:cNvSpPr txBox="1"/>
            <p:nvPr/>
          </p:nvSpPr>
          <p:spPr>
            <a:xfrm>
              <a:off x="2803499" y="4351604"/>
              <a:ext cx="790601" cy="400110"/>
            </a:xfrm>
            <a:prstGeom prst="rect">
              <a:avLst/>
            </a:prstGeom>
            <a:noFill/>
          </p:spPr>
          <p:txBody>
            <a:bodyPr wrap="none" rtlCol="0">
              <a:spAutoFit/>
            </a:bodyPr>
            <a:lstStyle/>
            <a:p>
              <a:r>
                <a:rPr lang="en-GB" sz="2000" b="1" dirty="0" smtClean="0"/>
                <a:t>W &gt; 0</a:t>
              </a:r>
              <a:endParaRPr lang="en-GB" sz="2000" b="1" dirty="0"/>
            </a:p>
          </p:txBody>
        </p:sp>
        <p:sp>
          <p:nvSpPr>
            <p:cNvPr id="13" name="TextBox 12"/>
            <p:cNvSpPr txBox="1"/>
            <p:nvPr/>
          </p:nvSpPr>
          <p:spPr>
            <a:xfrm>
              <a:off x="4143894" y="4336725"/>
              <a:ext cx="790601" cy="400110"/>
            </a:xfrm>
            <a:prstGeom prst="rect">
              <a:avLst/>
            </a:prstGeom>
            <a:noFill/>
          </p:spPr>
          <p:txBody>
            <a:bodyPr wrap="none" rtlCol="0">
              <a:spAutoFit/>
            </a:bodyPr>
            <a:lstStyle/>
            <a:p>
              <a:r>
                <a:rPr lang="en-GB" sz="2000" b="1" dirty="0" smtClean="0"/>
                <a:t>W &lt; 0</a:t>
              </a:r>
              <a:endParaRPr lang="en-GB" sz="2000" b="1" dirty="0"/>
            </a:p>
          </p:txBody>
        </p:sp>
        <p:sp>
          <p:nvSpPr>
            <p:cNvPr id="14" name="TextBox 13"/>
            <p:cNvSpPr txBox="1"/>
            <p:nvPr/>
          </p:nvSpPr>
          <p:spPr>
            <a:xfrm>
              <a:off x="6096000" y="5670179"/>
              <a:ext cx="734496" cy="400110"/>
            </a:xfrm>
            <a:prstGeom prst="rect">
              <a:avLst/>
            </a:prstGeom>
            <a:noFill/>
          </p:spPr>
          <p:txBody>
            <a:bodyPr wrap="none" rtlCol="0">
              <a:spAutoFit/>
            </a:bodyPr>
            <a:lstStyle/>
            <a:p>
              <a:r>
                <a:rPr lang="en-GB" sz="2000" b="1" dirty="0" smtClean="0"/>
                <a:t>Q &gt; 0</a:t>
              </a:r>
              <a:endParaRPr lang="en-GB" sz="2000" b="1" dirty="0"/>
            </a:p>
          </p:txBody>
        </p:sp>
        <p:sp>
          <p:nvSpPr>
            <p:cNvPr id="15" name="TextBox 14"/>
            <p:cNvSpPr txBox="1"/>
            <p:nvPr/>
          </p:nvSpPr>
          <p:spPr>
            <a:xfrm>
              <a:off x="5636269" y="4813098"/>
              <a:ext cx="734496" cy="400110"/>
            </a:xfrm>
            <a:prstGeom prst="rect">
              <a:avLst/>
            </a:prstGeom>
            <a:noFill/>
          </p:spPr>
          <p:txBody>
            <a:bodyPr wrap="none" rtlCol="0">
              <a:spAutoFit/>
            </a:bodyPr>
            <a:lstStyle/>
            <a:p>
              <a:r>
                <a:rPr lang="en-GB" sz="2000" b="1" dirty="0" smtClean="0"/>
                <a:t>Q &lt; 0</a:t>
              </a:r>
              <a:endParaRPr lang="en-GB" sz="2000" b="1" dirty="0"/>
            </a:p>
          </p:txBody>
        </p:sp>
      </p:grpSp>
    </p:spTree>
    <p:extLst>
      <p:ext uri="{BB962C8B-B14F-4D97-AF65-F5344CB8AC3E}">
        <p14:creationId xmlns:p14="http://schemas.microsoft.com/office/powerpoint/2010/main" val="1816888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04171"/>
            <a:ext cx="12192000" cy="1319513"/>
          </a:xfrm>
        </p:spPr>
        <p:txBody>
          <a:bodyPr>
            <a:normAutofit/>
          </a:bodyPr>
          <a:lstStyle/>
          <a:p>
            <a:pPr algn="ctr"/>
            <a:r>
              <a:rPr lang="en-GB" sz="3600" b="1" u="sng" dirty="0" smtClean="0"/>
              <a:t>CONTINUITY EQUATION</a:t>
            </a:r>
            <a:endParaRPr lang="en-GB" sz="3600" b="1" u="sng"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16689" y="1076446"/>
                <a:ext cx="11157996" cy="5781553"/>
              </a:xfrm>
            </p:spPr>
            <p:txBody>
              <a:bodyPr>
                <a:normAutofit/>
              </a:bodyPr>
              <a:lstStyle/>
              <a:p>
                <a:r>
                  <a:rPr lang="en-GB" dirty="0" smtClean="0"/>
                  <a:t>For a substance flowing through an open system at a uniform rate, the mass flow rate </a:t>
                </a:r>
                <a14:m>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𝑚</m:t>
                        </m:r>
                      </m:e>
                    </m:acc>
                  </m:oMath>
                </a14:m>
                <a:r>
                  <a:rPr lang="en-GB" dirty="0"/>
                  <a:t> through any section in the system must be </a:t>
                </a:r>
                <a:r>
                  <a:rPr lang="en-GB" dirty="0" smtClean="0"/>
                  <a:t>constant.</a:t>
                </a:r>
              </a:p>
              <a:p>
                <a:r>
                  <a:rPr lang="en-GB" dirty="0" smtClean="0"/>
                  <a:t>At </a:t>
                </a:r>
                <a:r>
                  <a:rPr lang="en-GB" dirty="0"/>
                  <a:t>any section in the system, let:</a:t>
                </a:r>
              </a:p>
              <a:p>
                <a:pPr marL="631825" indent="-268288">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𝑚</m:t>
                          </m:r>
                        </m:e>
                      </m:acc>
                      <m:r>
                        <a:rPr lang="en-GB" i="1">
                          <a:latin typeface="Cambria Math" panose="02040503050406030204" pitchFamily="18" charset="0"/>
                        </a:rPr>
                        <m:t>=</m:t>
                      </m:r>
                      <m:r>
                        <a:rPr lang="en-GB" i="1">
                          <a:latin typeface="Cambria Math" panose="02040503050406030204" pitchFamily="18" charset="0"/>
                        </a:rPr>
                        <m:t>𝑚𝑎𝑠𝑠</m:t>
                      </m:r>
                      <m:r>
                        <a:rPr lang="en-GB" i="1">
                          <a:latin typeface="Cambria Math" panose="02040503050406030204" pitchFamily="18" charset="0"/>
                        </a:rPr>
                        <m:t> </m:t>
                      </m:r>
                      <m:r>
                        <a:rPr lang="en-GB" i="1">
                          <a:latin typeface="Cambria Math" panose="02040503050406030204" pitchFamily="18" charset="0"/>
                        </a:rPr>
                        <m:t>𝑓𝑙𝑜𝑤</m:t>
                      </m:r>
                      <m:r>
                        <a:rPr lang="en-GB" i="1">
                          <a:latin typeface="Cambria Math" panose="02040503050406030204" pitchFamily="18" charset="0"/>
                        </a:rPr>
                        <m:t> </m:t>
                      </m:r>
                      <m:r>
                        <a:rPr lang="en-GB" i="1">
                          <a:latin typeface="Cambria Math" panose="02040503050406030204" pitchFamily="18" charset="0"/>
                        </a:rPr>
                        <m:t>𝑖𝑛</m:t>
                      </m:r>
                      <m:r>
                        <a:rPr lang="en-GB" i="1">
                          <a:latin typeface="Cambria Math" panose="02040503050406030204" pitchFamily="18" charset="0"/>
                        </a:rPr>
                        <m:t> </m:t>
                      </m:r>
                      <m:f>
                        <m:fPr>
                          <m:type m:val="lin"/>
                          <m:ctrlPr>
                            <a:rPr lang="en-GB" i="1">
                              <a:latin typeface="Cambria Math" panose="02040503050406030204" pitchFamily="18" charset="0"/>
                            </a:rPr>
                          </m:ctrlPr>
                        </m:fPr>
                        <m:num>
                          <m:r>
                            <a:rPr lang="en-GB" i="1">
                              <a:latin typeface="Cambria Math" panose="02040503050406030204" pitchFamily="18" charset="0"/>
                            </a:rPr>
                            <m:t>𝑘𝑔</m:t>
                          </m:r>
                        </m:num>
                        <m:den>
                          <m:r>
                            <a:rPr lang="en-GB" i="1">
                              <a:latin typeface="Cambria Math" panose="02040503050406030204" pitchFamily="18" charset="0"/>
                            </a:rPr>
                            <m:t>𝑠</m:t>
                          </m:r>
                          <m:r>
                            <a:rPr lang="en-GB" i="1">
                              <a:latin typeface="Cambria Math" panose="02040503050406030204" pitchFamily="18" charset="0"/>
                            </a:rPr>
                            <m:t>                   </m:t>
                          </m:r>
                          <m:r>
                            <a:rPr lang="en-GB" i="1">
                              <a:latin typeface="Cambria Math" panose="02040503050406030204" pitchFamily="18" charset="0"/>
                            </a:rPr>
                            <m:t>𝐴</m:t>
                          </m:r>
                          <m:r>
                            <a:rPr lang="en-GB" i="1">
                              <a:latin typeface="Cambria Math" panose="02040503050406030204" pitchFamily="18" charset="0"/>
                            </a:rPr>
                            <m:t>=</m:t>
                          </m:r>
                          <m:r>
                            <a:rPr lang="en-GB" i="1">
                              <a:latin typeface="Cambria Math" panose="02040503050406030204" pitchFamily="18" charset="0"/>
                            </a:rPr>
                            <m:t>𝑐𝑟𝑜𝑠𝑠</m:t>
                          </m:r>
                          <m:r>
                            <a:rPr lang="en-GB" i="1">
                              <a:latin typeface="Cambria Math" panose="02040503050406030204" pitchFamily="18" charset="0"/>
                            </a:rPr>
                            <m:t> </m:t>
                          </m:r>
                          <m:r>
                            <a:rPr lang="en-GB" i="1">
                              <a:latin typeface="Cambria Math" panose="02040503050406030204" pitchFamily="18" charset="0"/>
                            </a:rPr>
                            <m:t>𝑠𝑒𝑐𝑡𝑖𝑜𝑛𝑎𝑙</m:t>
                          </m:r>
                          <m:r>
                            <a:rPr lang="en-GB" i="1">
                              <a:latin typeface="Cambria Math" panose="02040503050406030204" pitchFamily="18" charset="0"/>
                            </a:rPr>
                            <m:t> </m:t>
                          </m:r>
                          <m:r>
                            <a:rPr lang="en-GB" i="1">
                              <a:latin typeface="Cambria Math" panose="02040503050406030204" pitchFamily="18" charset="0"/>
                            </a:rPr>
                            <m:t>𝑎𝑟𝑒𝑎</m:t>
                          </m:r>
                          <m:r>
                            <a:rPr lang="en-GB" i="1">
                              <a:latin typeface="Cambria Math" panose="02040503050406030204" pitchFamily="18" charset="0"/>
                            </a:rPr>
                            <m:t> </m:t>
                          </m:r>
                          <m:r>
                            <a:rPr lang="en-GB" i="1">
                              <a:latin typeface="Cambria Math" panose="02040503050406030204" pitchFamily="18" charset="0"/>
                            </a:rPr>
                            <m:t>𝑖𝑛</m:t>
                          </m:r>
                          <m:r>
                            <a:rPr lang="en-GB" i="1">
                              <a:latin typeface="Cambria Math" panose="02040503050406030204" pitchFamily="18" charset="0"/>
                            </a:rPr>
                            <m:t> </m:t>
                          </m:r>
                          <m:sSup>
                            <m:sSupPr>
                              <m:ctrlPr>
                                <a:rPr lang="en-GB" i="1">
                                  <a:latin typeface="Cambria Math" panose="02040503050406030204" pitchFamily="18" charset="0"/>
                                </a:rPr>
                              </m:ctrlPr>
                            </m:sSupPr>
                            <m:e>
                              <m:r>
                                <a:rPr lang="en-GB" i="1">
                                  <a:latin typeface="Cambria Math" panose="02040503050406030204" pitchFamily="18" charset="0"/>
                                </a:rPr>
                                <m:t>𝑚</m:t>
                              </m:r>
                            </m:e>
                            <m:sup>
                              <m:r>
                                <a:rPr lang="en-GB" i="1">
                                  <a:latin typeface="Cambria Math" panose="02040503050406030204" pitchFamily="18" charset="0"/>
                                </a:rPr>
                                <m:t>2</m:t>
                              </m:r>
                            </m:sup>
                          </m:sSup>
                        </m:den>
                      </m:f>
                    </m:oMath>
                  </m:oMathPara>
                </a14:m>
                <a:endParaRPr lang="en-GB" dirty="0"/>
              </a:p>
              <a:p>
                <a:pPr marL="631825" indent="0">
                  <a:buNone/>
                </a:pPr>
                <a14:m>
                  <m:oMathPara xmlns:m="http://schemas.openxmlformats.org/officeDocument/2006/math">
                    <m:oMathParaPr>
                      <m:jc m:val="left"/>
                    </m:oMathParaPr>
                    <m:oMath xmlns:m="http://schemas.openxmlformats.org/officeDocument/2006/math">
                      <m:r>
                        <a:rPr lang="en-GB" i="1">
                          <a:latin typeface="Cambria Math" panose="02040503050406030204" pitchFamily="18" charset="0"/>
                        </a:rPr>
                        <m:t>𝑣</m:t>
                      </m:r>
                      <m:r>
                        <a:rPr lang="en-GB" i="1">
                          <a:latin typeface="Cambria Math" panose="02040503050406030204" pitchFamily="18" charset="0"/>
                        </a:rPr>
                        <m:t>=</m:t>
                      </m:r>
                      <m:r>
                        <a:rPr lang="en-GB" i="1">
                          <a:latin typeface="Cambria Math" panose="02040503050406030204" pitchFamily="18" charset="0"/>
                        </a:rPr>
                        <m:t>𝑠𝑝𝑒𝑐𝑖𝑓𝑖𝑐</m:t>
                      </m:r>
                      <m:r>
                        <a:rPr lang="en-GB" i="1">
                          <a:latin typeface="Cambria Math" panose="02040503050406030204" pitchFamily="18" charset="0"/>
                        </a:rPr>
                        <m:t> </m:t>
                      </m:r>
                      <m:r>
                        <a:rPr lang="en-GB" i="1">
                          <a:latin typeface="Cambria Math" panose="02040503050406030204" pitchFamily="18" charset="0"/>
                        </a:rPr>
                        <m:t>𝑣𝑜𝑙𝑢𝑚𝑒</m:t>
                      </m:r>
                      <m:r>
                        <a:rPr lang="en-GB" i="1">
                          <a:latin typeface="Cambria Math" panose="02040503050406030204" pitchFamily="18" charset="0"/>
                        </a:rPr>
                        <m:t> </m:t>
                      </m:r>
                      <m:r>
                        <a:rPr lang="en-GB" i="1">
                          <a:latin typeface="Cambria Math" panose="02040503050406030204" pitchFamily="18" charset="0"/>
                        </a:rPr>
                        <m:t>𝑖𝑛</m:t>
                      </m:r>
                      <m:r>
                        <a:rPr lang="en-GB" i="1">
                          <a:latin typeface="Cambria Math" panose="02040503050406030204" pitchFamily="18" charset="0"/>
                        </a:rPr>
                        <m:t> </m:t>
                      </m:r>
                      <m:f>
                        <m:fPr>
                          <m:type m:val="lin"/>
                          <m:ctrlPr>
                            <a:rPr lang="en-GB" i="1">
                              <a:latin typeface="Cambria Math" panose="02040503050406030204" pitchFamily="18" charset="0"/>
                            </a:rPr>
                          </m:ctrlPr>
                        </m:fPr>
                        <m:num>
                          <m:sSup>
                            <m:sSupPr>
                              <m:ctrlPr>
                                <a:rPr lang="en-GB" i="1">
                                  <a:latin typeface="Cambria Math" panose="02040503050406030204" pitchFamily="18" charset="0"/>
                                </a:rPr>
                              </m:ctrlPr>
                            </m:sSupPr>
                            <m:e>
                              <m:r>
                                <a:rPr lang="en-GB" i="1">
                                  <a:latin typeface="Cambria Math" panose="02040503050406030204" pitchFamily="18" charset="0"/>
                                </a:rPr>
                                <m:t>𝑚</m:t>
                              </m:r>
                            </m:e>
                            <m:sup>
                              <m:r>
                                <a:rPr lang="en-GB" i="1">
                                  <a:latin typeface="Cambria Math" panose="02040503050406030204" pitchFamily="18" charset="0"/>
                                </a:rPr>
                                <m:t>3</m:t>
                              </m:r>
                            </m:sup>
                          </m:sSup>
                        </m:num>
                        <m:den>
                          <m:r>
                            <a:rPr lang="en-GB" i="1">
                              <a:latin typeface="Cambria Math" panose="02040503050406030204" pitchFamily="18" charset="0"/>
                            </a:rPr>
                            <m:t>𝑘𝑔</m:t>
                          </m:r>
                        </m:den>
                      </m:f>
                      <m:r>
                        <a:rPr lang="en-GB" i="1">
                          <a:latin typeface="Cambria Math" panose="02040503050406030204" pitchFamily="18" charset="0"/>
                        </a:rPr>
                        <m:t>        </m:t>
                      </m:r>
                      <m:r>
                        <a:rPr lang="en-GB" i="1">
                          <a:latin typeface="Cambria Math" panose="02040503050406030204" pitchFamily="18" charset="0"/>
                        </a:rPr>
                        <m:t>𝑐</m:t>
                      </m:r>
                      <m:r>
                        <a:rPr lang="en-GB" i="1">
                          <a:latin typeface="Cambria Math" panose="02040503050406030204" pitchFamily="18" charset="0"/>
                        </a:rPr>
                        <m:t>=</m:t>
                      </m:r>
                      <m:r>
                        <a:rPr lang="en-GB" i="1">
                          <a:latin typeface="Cambria Math" panose="02040503050406030204" pitchFamily="18" charset="0"/>
                        </a:rPr>
                        <m:t>𝑣𝑒𝑙𝑜𝑐𝑖𝑡𝑦</m:t>
                      </m:r>
                      <m:r>
                        <a:rPr lang="en-GB" i="1">
                          <a:latin typeface="Cambria Math" panose="02040503050406030204" pitchFamily="18" charset="0"/>
                        </a:rPr>
                        <m:t> </m:t>
                      </m:r>
                      <m:r>
                        <a:rPr lang="en-GB" i="1">
                          <a:latin typeface="Cambria Math" panose="02040503050406030204" pitchFamily="18" charset="0"/>
                        </a:rPr>
                        <m:t>𝑖𝑛</m:t>
                      </m:r>
                      <m:r>
                        <a:rPr lang="en-GB" i="1">
                          <a:latin typeface="Cambria Math" panose="02040503050406030204" pitchFamily="18" charset="0"/>
                        </a:rPr>
                        <m:t> </m:t>
                      </m:r>
                      <m:f>
                        <m:fPr>
                          <m:type m:val="lin"/>
                          <m:ctrlPr>
                            <a:rPr lang="en-GB" i="1">
                              <a:latin typeface="Cambria Math" panose="02040503050406030204" pitchFamily="18" charset="0"/>
                            </a:rPr>
                          </m:ctrlPr>
                        </m:fPr>
                        <m:num>
                          <m:r>
                            <a:rPr lang="en-GB" i="1">
                              <a:latin typeface="Cambria Math" panose="02040503050406030204" pitchFamily="18" charset="0"/>
                            </a:rPr>
                            <m:t>𝑚</m:t>
                          </m:r>
                        </m:num>
                        <m:den>
                          <m:r>
                            <a:rPr lang="en-GB" i="1">
                              <a:latin typeface="Cambria Math" panose="02040503050406030204" pitchFamily="18" charset="0"/>
                            </a:rPr>
                            <m:t>𝑠</m:t>
                          </m:r>
                        </m:den>
                      </m:f>
                    </m:oMath>
                  </m:oMathPara>
                </a14:m>
                <a:endParaRPr lang="en-GB" dirty="0"/>
              </a:p>
              <a:p>
                <a:r>
                  <a:rPr lang="en-GB" dirty="0"/>
                  <a:t>Consider the volume of substance passing the section per second = </a:t>
                </a:r>
                <a14:m>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𝑉</m:t>
                        </m:r>
                      </m:e>
                    </m:acc>
                  </m:oMath>
                </a14:m>
                <a:r>
                  <a:rPr lang="en-GB" dirty="0"/>
                  <a:t> in </a:t>
                </a:r>
                <a:r>
                  <a:rPr lang="en-GB" i="1" dirty="0" smtClean="0"/>
                  <a:t>m</a:t>
                </a:r>
                <a:r>
                  <a:rPr lang="en-GB" i="1" baseline="30000" dirty="0" smtClean="0"/>
                  <a:t>3</a:t>
                </a:r>
                <a:r>
                  <a:rPr lang="en-GB" i="1" dirty="0" smtClean="0"/>
                  <a:t>/s</a:t>
                </a:r>
              </a:p>
              <a:p>
                <a:r>
                  <a:rPr lang="en-GB" dirty="0" smtClean="0"/>
                  <a:t>The Continuity Equation states,</a:t>
                </a:r>
              </a:p>
              <a:p>
                <a:pPr marL="1793875" indent="0">
                  <a:buNone/>
                </a:pPr>
                <a14:m>
                  <m:oMath xmlns:m="http://schemas.openxmlformats.org/officeDocument/2006/math">
                    <m:acc>
                      <m:accPr>
                        <m:chr m:val="̇"/>
                        <m:ctrlPr>
                          <a:rPr lang="en-GB" i="1" smtClean="0">
                            <a:latin typeface="Cambria Math" panose="02040503050406030204" pitchFamily="18" charset="0"/>
                          </a:rPr>
                        </m:ctrlPr>
                      </m:accPr>
                      <m:e>
                        <m:r>
                          <a:rPr lang="en-GB" b="0" i="1" smtClean="0">
                            <a:latin typeface="Cambria Math" panose="02040503050406030204" pitchFamily="18" charset="0"/>
                          </a:rPr>
                          <m:t>𝑉</m:t>
                        </m:r>
                      </m:e>
                    </m:acc>
                    <m:r>
                      <a:rPr lang="en-GB" b="0" i="1" smtClean="0">
                        <a:latin typeface="Cambria Math" panose="02040503050406030204" pitchFamily="18" charset="0"/>
                      </a:rPr>
                      <m:t>=</m:t>
                    </m:r>
                    <m:r>
                      <a:rPr lang="en-GB" b="0" i="1" smtClean="0">
                        <a:latin typeface="Cambria Math" panose="02040503050406030204" pitchFamily="18" charset="0"/>
                      </a:rPr>
                      <m:t>𝐴</m:t>
                    </m:r>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𝑐</m:t>
                    </m:r>
                  </m:oMath>
                </a14:m>
                <a:r>
                  <a:rPr lang="en-GB" dirty="0" smtClean="0"/>
                  <a:t>          with      </a:t>
                </a:r>
                <a14:m>
                  <m:oMath xmlns:m="http://schemas.openxmlformats.org/officeDocument/2006/math">
                    <m:acc>
                      <m:accPr>
                        <m:chr m:val="̇"/>
                        <m:ctrlPr>
                          <a:rPr lang="en-GB" i="1" smtClean="0">
                            <a:latin typeface="Cambria Math" panose="02040503050406030204" pitchFamily="18" charset="0"/>
                          </a:rPr>
                        </m:ctrlPr>
                      </m:accPr>
                      <m:e>
                        <m:r>
                          <a:rPr lang="en-GB" b="0" i="1" smtClean="0">
                            <a:latin typeface="Cambria Math" panose="02040503050406030204" pitchFamily="18" charset="0"/>
                          </a:rPr>
                          <m:t>𝑉</m:t>
                        </m:r>
                      </m:e>
                    </m:acc>
                    <m:r>
                      <a:rPr lang="en-GB" b="0" i="1" smtClean="0">
                        <a:latin typeface="Cambria Math" panose="02040503050406030204" pitchFamily="18" charset="0"/>
                      </a:rPr>
                      <m:t>=</m:t>
                    </m:r>
                    <m:acc>
                      <m:accPr>
                        <m:chr m:val="̇"/>
                        <m:ctrlPr>
                          <a:rPr lang="en-GB" b="0" i="1" smtClean="0">
                            <a:latin typeface="Cambria Math" panose="02040503050406030204" pitchFamily="18" charset="0"/>
                          </a:rPr>
                        </m:ctrlPr>
                      </m:accPr>
                      <m:e>
                        <m:r>
                          <a:rPr lang="en-GB" i="1">
                            <a:latin typeface="Cambria Math" panose="02040503050406030204" pitchFamily="18" charset="0"/>
                          </a:rPr>
                          <m:t>𝑚</m:t>
                        </m:r>
                      </m:e>
                    </m:acc>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𝑣</m:t>
                    </m:r>
                  </m:oMath>
                </a14:m>
                <a:endParaRPr lang="en-GB" dirty="0" smtClean="0"/>
              </a:p>
              <a:p>
                <a:pPr marL="266700" indent="-266700"/>
                <a:r>
                  <a:rPr lang="en-GB" dirty="0" smtClean="0"/>
                  <a:t>Therefore,</a:t>
                </a:r>
              </a:p>
              <a:p>
                <a:pPr marL="1793875" indent="0">
                  <a:buNone/>
                </a:pPr>
                <a14:m>
                  <m:oMathPara xmlns:m="http://schemas.openxmlformats.org/officeDocument/2006/math">
                    <m:oMathParaPr>
                      <m:jc m:val="left"/>
                    </m:oMathParaPr>
                    <m:oMath xmlns:m="http://schemas.openxmlformats.org/officeDocument/2006/math">
                      <m:acc>
                        <m:accPr>
                          <m:chr m:val="̇"/>
                          <m:ctrlPr>
                            <a:rPr lang="en-GB" i="1" smtClean="0">
                              <a:latin typeface="Cambria Math" panose="02040503050406030204" pitchFamily="18" charset="0"/>
                            </a:rPr>
                          </m:ctrlPr>
                        </m:accPr>
                        <m:e>
                          <m:r>
                            <a:rPr lang="en-GB" b="0" i="1" smtClean="0">
                              <a:latin typeface="Cambria Math" panose="02040503050406030204" pitchFamily="18" charset="0"/>
                            </a:rPr>
                            <m:t>𝑚</m:t>
                          </m:r>
                        </m:e>
                      </m:acc>
                      <m:r>
                        <a:rPr lang="en-GB"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𝑣</m:t>
                      </m:r>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𝐴</m:t>
                      </m:r>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𝑐</m:t>
                      </m:r>
                      <m:r>
                        <a:rPr lang="en-GB" b="0" i="0"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             </m:t>
                      </m:r>
                      <m:acc>
                        <m:accPr>
                          <m:chr m:val="̇"/>
                          <m:ctrlPr>
                            <a:rPr lang="en-GB" b="1" i="1" smtClean="0">
                              <a:solidFill>
                                <a:srgbClr val="FF0000"/>
                              </a:solidFill>
                              <a:latin typeface="Cambria Math" panose="02040503050406030204" pitchFamily="18" charset="0"/>
                              <a:ea typeface="Cambria Math" panose="02040503050406030204" pitchFamily="18" charset="0"/>
                            </a:rPr>
                          </m:ctrlPr>
                        </m:accPr>
                        <m:e>
                          <m:r>
                            <a:rPr lang="en-GB" b="1" i="1" smtClean="0">
                              <a:solidFill>
                                <a:srgbClr val="FF0000"/>
                              </a:solidFill>
                              <a:latin typeface="Cambria Math" panose="02040503050406030204" pitchFamily="18" charset="0"/>
                              <a:ea typeface="Cambria Math" panose="02040503050406030204" pitchFamily="18" charset="0"/>
                            </a:rPr>
                            <m:t>𝒎</m:t>
                          </m:r>
                        </m:e>
                      </m:acc>
                      <m:r>
                        <a:rPr lang="en-GB" b="1" i="1" smtClean="0">
                          <a:solidFill>
                            <a:srgbClr val="FF0000"/>
                          </a:solidFill>
                          <a:latin typeface="Cambria Math" panose="02040503050406030204" pitchFamily="18" charset="0"/>
                        </a:rPr>
                        <m:t>=</m:t>
                      </m:r>
                      <m:f>
                        <m:fPr>
                          <m:ctrlPr>
                            <a:rPr lang="en-GB" b="1" i="1" smtClean="0">
                              <a:solidFill>
                                <a:srgbClr val="FF0000"/>
                              </a:solidFill>
                              <a:latin typeface="Cambria Math" panose="02040503050406030204" pitchFamily="18" charset="0"/>
                            </a:rPr>
                          </m:ctrlPr>
                        </m:fPr>
                        <m:num>
                          <m:r>
                            <a:rPr lang="en-GB" b="1" i="1" smtClean="0">
                              <a:solidFill>
                                <a:srgbClr val="FF0000"/>
                              </a:solidFill>
                              <a:latin typeface="Cambria Math" panose="02040503050406030204" pitchFamily="18" charset="0"/>
                            </a:rPr>
                            <m:t>𝑨</m:t>
                          </m:r>
                          <m:r>
                            <a:rPr lang="en-GB" b="1" i="1" smtClean="0">
                              <a:solidFill>
                                <a:srgbClr val="FF0000"/>
                              </a:solidFill>
                              <a:latin typeface="Cambria Math" panose="02040503050406030204" pitchFamily="18" charset="0"/>
                              <a:ea typeface="Cambria Math" panose="02040503050406030204" pitchFamily="18" charset="0"/>
                            </a:rPr>
                            <m:t>∙</m:t>
                          </m:r>
                          <m:r>
                            <a:rPr lang="en-GB" b="1" i="1" smtClean="0">
                              <a:solidFill>
                                <a:srgbClr val="FF0000"/>
                              </a:solidFill>
                              <a:latin typeface="Cambria Math" panose="02040503050406030204" pitchFamily="18" charset="0"/>
                              <a:ea typeface="Cambria Math" panose="02040503050406030204" pitchFamily="18" charset="0"/>
                            </a:rPr>
                            <m:t>𝒄</m:t>
                          </m:r>
                        </m:num>
                        <m:den>
                          <m:r>
                            <a:rPr lang="en-GB" b="1" i="1" smtClean="0">
                              <a:solidFill>
                                <a:srgbClr val="FF0000"/>
                              </a:solidFill>
                              <a:latin typeface="Cambria Math" panose="02040503050406030204" pitchFamily="18" charset="0"/>
                            </a:rPr>
                            <m:t>𝒗</m:t>
                          </m:r>
                        </m:den>
                      </m:f>
                    </m:oMath>
                  </m:oMathPara>
                </a14:m>
                <a:endParaRPr lang="en-GB"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16689" y="1076446"/>
                <a:ext cx="11157996" cy="5781553"/>
              </a:xfrm>
              <a:blipFill>
                <a:blip r:embed="rId2"/>
                <a:stretch>
                  <a:fillRect l="-983" t="-1793"/>
                </a:stretch>
              </a:blipFill>
            </p:spPr>
            <p:txBody>
              <a:bodyPr/>
              <a:lstStyle/>
              <a:p>
                <a:r>
                  <a:rPr lang="en-GB">
                    <a:noFill/>
                  </a:rPr>
                  <a:t> </a:t>
                </a:r>
              </a:p>
            </p:txBody>
          </p:sp>
        </mc:Fallback>
      </mc:AlternateContent>
    </p:spTree>
    <p:extLst>
      <p:ext uri="{BB962C8B-B14F-4D97-AF65-F5344CB8AC3E}">
        <p14:creationId xmlns:p14="http://schemas.microsoft.com/office/powerpoint/2010/main" val="3191969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7321"/>
            <a:ext cx="12192000" cy="1064870"/>
          </a:xfrm>
        </p:spPr>
        <p:txBody>
          <a:bodyPr/>
          <a:lstStyle/>
          <a:p>
            <a:pPr algn="ctr"/>
            <a:r>
              <a:rPr lang="en-GB" b="1" u="sng" dirty="0" smtClean="0"/>
              <a:t>IDEAL GAS</a:t>
            </a:r>
            <a:endParaRPr lang="en-GB" b="1" u="sng"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347241" y="1099595"/>
                <a:ext cx="11528384" cy="5077368"/>
              </a:xfrm>
            </p:spPr>
            <p:txBody>
              <a:bodyPr>
                <a:normAutofit/>
              </a:bodyPr>
              <a:lstStyle/>
              <a:p>
                <a:r>
                  <a:rPr lang="en-GB" dirty="0" smtClean="0"/>
                  <a:t>We defined an </a:t>
                </a:r>
                <a:r>
                  <a:rPr lang="en-GB" b="1" i="1" u="sng" dirty="0"/>
                  <a:t>ideal gas</a:t>
                </a:r>
                <a:r>
                  <a:rPr lang="en-GB" dirty="0"/>
                  <a:t> as a gas whose temperature, pressure, and specific volume are related </a:t>
                </a:r>
                <a:r>
                  <a:rPr lang="en-GB" dirty="0" smtClean="0"/>
                  <a:t>by,</a:t>
                </a:r>
              </a:p>
              <a:p>
                <a:endParaRPr lang="en-GB" dirty="0" smtClean="0"/>
              </a:p>
              <a:p>
                <a:pPr marL="0" indent="0">
                  <a:buNone/>
                </a:pPr>
                <a14:m>
                  <m:oMathPara xmlns:m="http://schemas.openxmlformats.org/officeDocument/2006/math">
                    <m:oMathParaPr>
                      <m:jc m:val="centerGroup"/>
                    </m:oMathParaPr>
                    <m:oMath xmlns:m="http://schemas.openxmlformats.org/officeDocument/2006/math">
                      <m:r>
                        <a:rPr lang="en-GB" sz="3200" b="1" i="1" smtClean="0">
                          <a:solidFill>
                            <a:srgbClr val="FF0000"/>
                          </a:solidFill>
                          <a:latin typeface="Cambria Math" panose="02040503050406030204" pitchFamily="18" charset="0"/>
                        </a:rPr>
                        <m:t>𝑷</m:t>
                      </m:r>
                      <m:r>
                        <a:rPr lang="en-GB" sz="3200" b="1" i="1" smtClean="0">
                          <a:solidFill>
                            <a:srgbClr val="FF0000"/>
                          </a:solidFill>
                          <a:latin typeface="Cambria Math" panose="02040503050406030204" pitchFamily="18" charset="0"/>
                          <a:ea typeface="Cambria Math" panose="02040503050406030204" pitchFamily="18" charset="0"/>
                        </a:rPr>
                        <m:t>∙</m:t>
                      </m:r>
                      <m:r>
                        <a:rPr lang="en-GB" sz="3200" b="1" i="1" smtClean="0">
                          <a:solidFill>
                            <a:srgbClr val="FF0000"/>
                          </a:solidFill>
                          <a:latin typeface="Cambria Math" panose="02040503050406030204" pitchFamily="18" charset="0"/>
                          <a:ea typeface="Cambria Math" panose="02040503050406030204" pitchFamily="18" charset="0"/>
                        </a:rPr>
                        <m:t>𝒗</m:t>
                      </m:r>
                      <m:r>
                        <a:rPr lang="en-GB" sz="3200" b="1" i="1" smtClean="0">
                          <a:solidFill>
                            <a:srgbClr val="FF0000"/>
                          </a:solidFill>
                          <a:latin typeface="Cambria Math" panose="02040503050406030204" pitchFamily="18" charset="0"/>
                          <a:ea typeface="Cambria Math" panose="02040503050406030204" pitchFamily="18" charset="0"/>
                        </a:rPr>
                        <m:t>=</m:t>
                      </m:r>
                      <m:r>
                        <a:rPr lang="en-GB" sz="3200" b="1" i="1" smtClean="0">
                          <a:solidFill>
                            <a:srgbClr val="FF0000"/>
                          </a:solidFill>
                          <a:latin typeface="Cambria Math" panose="02040503050406030204" pitchFamily="18" charset="0"/>
                          <a:ea typeface="Cambria Math" panose="02040503050406030204" pitchFamily="18" charset="0"/>
                        </a:rPr>
                        <m:t>𝑹</m:t>
                      </m:r>
                      <m:r>
                        <a:rPr lang="en-GB" sz="3200" b="1" i="1" smtClean="0">
                          <a:solidFill>
                            <a:srgbClr val="FF0000"/>
                          </a:solidFill>
                          <a:latin typeface="Cambria Math" panose="02040503050406030204" pitchFamily="18" charset="0"/>
                          <a:ea typeface="Cambria Math" panose="02040503050406030204" pitchFamily="18" charset="0"/>
                        </a:rPr>
                        <m:t>∙</m:t>
                      </m:r>
                      <m:r>
                        <a:rPr lang="en-GB" sz="3200" b="1" i="1" smtClean="0">
                          <a:solidFill>
                            <a:srgbClr val="FF0000"/>
                          </a:solidFill>
                          <a:latin typeface="Cambria Math" panose="02040503050406030204" pitchFamily="18" charset="0"/>
                          <a:ea typeface="Cambria Math" panose="02040503050406030204" pitchFamily="18" charset="0"/>
                        </a:rPr>
                        <m:t>𝑻</m:t>
                      </m:r>
                    </m:oMath>
                  </m:oMathPara>
                </a14:m>
                <a:endParaRPr lang="en-GB" sz="3200" b="1" dirty="0">
                  <a:solidFill>
                    <a:srgbClr val="FF0000"/>
                  </a:solidFill>
                </a:endParaRPr>
              </a:p>
              <a:p>
                <a:pPr marL="890588" indent="0">
                  <a:buNone/>
                </a:pPr>
                <a:r>
                  <a:rPr lang="en-GB" dirty="0" smtClean="0"/>
                  <a:t>where</a:t>
                </a:r>
                <a:r>
                  <a:rPr lang="en-GB" dirty="0"/>
                  <a:t>:</a:t>
                </a:r>
              </a:p>
              <a:p>
                <a:pPr marL="3228975" lvl="0" indent="-542925">
                  <a:buFont typeface="Wingdings" panose="05000000000000000000" pitchFamily="2" charset="2"/>
                  <a:buChar char="v"/>
                </a:pPr>
                <a:r>
                  <a:rPr lang="en-GB" i="1" dirty="0"/>
                  <a:t>R</a:t>
                </a:r>
                <a:r>
                  <a:rPr lang="en-GB" dirty="0"/>
                  <a:t> is the gas constant (kJ/</a:t>
                </a:r>
                <a:r>
                  <a:rPr lang="en-GB" dirty="0" err="1"/>
                  <a:t>kg.K</a:t>
                </a:r>
                <a:r>
                  <a:rPr lang="en-GB" dirty="0"/>
                  <a:t>) or (kPa.m</a:t>
                </a:r>
                <a:r>
                  <a:rPr lang="en-GB" baseline="30000" dirty="0"/>
                  <a:t>3</a:t>
                </a:r>
                <a:r>
                  <a:rPr lang="en-GB" dirty="0"/>
                  <a:t>/</a:t>
                </a:r>
                <a:r>
                  <a:rPr lang="en-GB" dirty="0" err="1"/>
                  <a:t>kg.K</a:t>
                </a:r>
                <a:r>
                  <a:rPr lang="en-GB" dirty="0"/>
                  <a:t>)</a:t>
                </a:r>
              </a:p>
              <a:p>
                <a:pPr marL="3228975" lvl="0" indent="-542925">
                  <a:buFont typeface="Wingdings" panose="05000000000000000000" pitchFamily="2" charset="2"/>
                  <a:buChar char="v"/>
                </a:pPr>
                <a:r>
                  <a:rPr lang="en-GB" i="1" dirty="0"/>
                  <a:t>P</a:t>
                </a:r>
                <a:r>
                  <a:rPr lang="en-GB" dirty="0"/>
                  <a:t> the absolute pressure (</a:t>
                </a:r>
                <a:r>
                  <a:rPr lang="en-GB" dirty="0" err="1"/>
                  <a:t>kPa</a:t>
                </a:r>
                <a:r>
                  <a:rPr lang="en-GB" dirty="0"/>
                  <a:t>)</a:t>
                </a:r>
              </a:p>
              <a:p>
                <a:pPr marL="3228975" lvl="0" indent="-542925">
                  <a:buFont typeface="Wingdings" panose="05000000000000000000" pitchFamily="2" charset="2"/>
                  <a:buChar char="v"/>
                </a:pPr>
                <a:r>
                  <a:rPr lang="en-GB" i="1" dirty="0"/>
                  <a:t>T</a:t>
                </a:r>
                <a:r>
                  <a:rPr lang="en-GB" dirty="0"/>
                  <a:t> the absolute temperature (K)</a:t>
                </a:r>
              </a:p>
              <a:p>
                <a:pPr marL="3228975" lvl="0" indent="-542925">
                  <a:buFont typeface="Wingdings" panose="05000000000000000000" pitchFamily="2" charset="2"/>
                  <a:buChar char="v"/>
                </a:pPr>
                <a:r>
                  <a:rPr lang="en-GB" i="1" dirty="0"/>
                  <a:t>v</a:t>
                </a:r>
                <a:r>
                  <a:rPr lang="en-GB" dirty="0"/>
                  <a:t> is the specific volume (m</a:t>
                </a:r>
                <a:r>
                  <a:rPr lang="en-GB" baseline="30000" dirty="0"/>
                  <a:t>3</a:t>
                </a:r>
                <a:r>
                  <a:rPr lang="en-GB" dirty="0"/>
                  <a:t>/kg</a:t>
                </a:r>
                <a:r>
                  <a:rPr lang="en-GB" dirty="0" smtClean="0"/>
                  <a:t>)</a:t>
                </a:r>
              </a:p>
              <a:p>
                <a:pPr marL="0" lvl="0" indent="0">
                  <a:buNone/>
                </a:pPr>
                <a:endParaRPr lang="en-GB" sz="2400" dirty="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47241" y="1099595"/>
                <a:ext cx="11528384" cy="5077368"/>
              </a:xfrm>
              <a:blipFill rotWithShape="0">
                <a:blip r:embed="rId2"/>
                <a:stretch>
                  <a:fillRect l="-952" t="-1921"/>
                </a:stretch>
              </a:blipFill>
            </p:spPr>
            <p:txBody>
              <a:bodyPr/>
              <a:lstStyle/>
              <a:p>
                <a:r>
                  <a:rPr lang="en-GB">
                    <a:noFill/>
                  </a:rPr>
                  <a:t> </a:t>
                </a:r>
              </a:p>
            </p:txBody>
          </p:sp>
        </mc:Fallback>
      </mc:AlternateContent>
    </p:spTree>
    <p:extLst>
      <p:ext uri="{BB962C8B-B14F-4D97-AF65-F5344CB8AC3E}">
        <p14:creationId xmlns:p14="http://schemas.microsoft.com/office/powerpoint/2010/main" val="2444412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7321"/>
            <a:ext cx="12192000" cy="1064870"/>
          </a:xfrm>
        </p:spPr>
        <p:txBody>
          <a:bodyPr/>
          <a:lstStyle/>
          <a:p>
            <a:pPr algn="ctr"/>
            <a:r>
              <a:rPr lang="en-GB" b="1" u="sng" dirty="0" smtClean="0"/>
              <a:t>IDEAL GAS</a:t>
            </a:r>
            <a:endParaRPr lang="en-GB" b="1" u="sng"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28263" y="833377"/>
                <a:ext cx="10961226" cy="5343586"/>
              </a:xfrm>
            </p:spPr>
            <p:txBody>
              <a:bodyPr>
                <a:normAutofit/>
              </a:bodyPr>
              <a:lstStyle/>
              <a:p>
                <a:pPr marL="266700" indent="-266700"/>
                <a:r>
                  <a:rPr lang="en-GB" dirty="0" smtClean="0"/>
                  <a:t>The </a:t>
                </a:r>
                <a:r>
                  <a:rPr lang="en-GB" dirty="0"/>
                  <a:t>change in internal energy or enthalpy for an </a:t>
                </a:r>
                <a:r>
                  <a:rPr lang="en-GB" b="1" i="1" u="sng" dirty="0"/>
                  <a:t>ideal gas</a:t>
                </a:r>
                <a:r>
                  <a:rPr lang="en-GB" dirty="0"/>
                  <a:t> during a process from state 1 to state 2 are defined as</a:t>
                </a:r>
                <a:r>
                  <a:rPr lang="en-GB" dirty="0" smtClean="0"/>
                  <a:t>:</a:t>
                </a:r>
              </a:p>
              <a:p>
                <a:pPr marL="266700" indent="-266700"/>
                <a:endParaRPr lang="en-GB" dirty="0"/>
              </a:p>
              <a:p>
                <a:pPr marL="2244725" lvl="0" indent="0">
                  <a:buNone/>
                </a:pPr>
                <a14:m>
                  <m:oMath xmlns:m="http://schemas.openxmlformats.org/officeDocument/2006/math">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𝑢</m:t>
                        </m:r>
                      </m:e>
                      <m:sub>
                        <m:r>
                          <a:rPr lang="en-GB" b="0" i="1" smtClean="0">
                            <a:latin typeface="Cambria Math" panose="02040503050406030204" pitchFamily="18" charset="0"/>
                            <a:ea typeface="Cambria Math" panose="02040503050406030204" pitchFamily="18" charset="0"/>
                          </a:rPr>
                          <m:t>2</m:t>
                        </m:r>
                      </m:sub>
                    </m:sSub>
                    <m:r>
                      <a:rPr lang="en-GB" b="0" i="1" smtClean="0">
                        <a:latin typeface="Cambria Math" panose="02040503050406030204" pitchFamily="18" charset="0"/>
                        <a:ea typeface="Cambria Math" panose="02040503050406030204" pitchFamily="18" charset="0"/>
                      </a:rPr>
                      <m:t>−</m:t>
                    </m:r>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𝑢</m:t>
                        </m:r>
                      </m:e>
                      <m:sub>
                        <m:r>
                          <a:rPr lang="en-GB" b="0" i="1" smtClean="0">
                            <a:latin typeface="Cambria Math" panose="02040503050406030204" pitchFamily="18" charset="0"/>
                            <a:ea typeface="Cambria Math" panose="02040503050406030204" pitchFamily="18" charset="0"/>
                          </a:rPr>
                          <m:t>1</m:t>
                        </m:r>
                      </m:sub>
                    </m:sSub>
                    <m:r>
                      <a:rPr lang="en-GB" b="0" i="1" smtClean="0">
                        <a:latin typeface="Cambria Math" panose="02040503050406030204" pitchFamily="18" charset="0"/>
                        <a:ea typeface="Cambria Math" panose="02040503050406030204" pitchFamily="18" charset="0"/>
                      </a:rPr>
                      <m:t>=</m:t>
                    </m:r>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𝑐</m:t>
                        </m:r>
                      </m:e>
                      <m:sub>
                        <m:r>
                          <a:rPr lang="en-GB" b="0" i="1" smtClean="0">
                            <a:latin typeface="Cambria Math" panose="02040503050406030204" pitchFamily="18" charset="0"/>
                            <a:ea typeface="Cambria Math" panose="02040503050406030204" pitchFamily="18" charset="0"/>
                          </a:rPr>
                          <m:t>𝑣</m:t>
                        </m:r>
                      </m:sub>
                    </m:sSub>
                    <m:r>
                      <a:rPr lang="en-GB" b="0" i="1" smtClean="0">
                        <a:latin typeface="Cambria Math" panose="02040503050406030204" pitchFamily="18" charset="0"/>
                        <a:ea typeface="Cambria Math" panose="02040503050406030204" pitchFamily="18" charset="0"/>
                      </a:rPr>
                      <m:t>∙</m:t>
                    </m:r>
                    <m:d>
                      <m:dPr>
                        <m:ctrlPr>
                          <a:rPr lang="en-GB" b="0" i="1" smtClean="0">
                            <a:latin typeface="Cambria Math" panose="02040503050406030204" pitchFamily="18" charset="0"/>
                            <a:ea typeface="Cambria Math" panose="02040503050406030204" pitchFamily="18" charset="0"/>
                          </a:rPr>
                        </m:ctrlPr>
                      </m:dPr>
                      <m:e>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𝑇</m:t>
                            </m:r>
                          </m:e>
                          <m:sub>
                            <m:r>
                              <a:rPr lang="en-GB" b="0" i="1" smtClean="0">
                                <a:latin typeface="Cambria Math" panose="02040503050406030204" pitchFamily="18" charset="0"/>
                                <a:ea typeface="Cambria Math" panose="02040503050406030204" pitchFamily="18" charset="0"/>
                              </a:rPr>
                              <m:t>2</m:t>
                            </m:r>
                          </m:sub>
                        </m:sSub>
                        <m:r>
                          <a:rPr lang="en-GB" b="0" i="1" smtClean="0">
                            <a:latin typeface="Cambria Math" panose="02040503050406030204" pitchFamily="18" charset="0"/>
                            <a:ea typeface="Cambria Math" panose="02040503050406030204" pitchFamily="18" charset="0"/>
                          </a:rPr>
                          <m:t>−</m:t>
                        </m:r>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𝑇</m:t>
                            </m:r>
                          </m:e>
                          <m:sub>
                            <m:r>
                              <a:rPr lang="en-GB" b="0" i="1" smtClean="0">
                                <a:latin typeface="Cambria Math" panose="02040503050406030204" pitchFamily="18" charset="0"/>
                                <a:ea typeface="Cambria Math" panose="02040503050406030204" pitchFamily="18" charset="0"/>
                              </a:rPr>
                              <m:t>1</m:t>
                            </m:r>
                          </m:sub>
                        </m:sSub>
                      </m:e>
                    </m:d>
                    <m:r>
                      <a:rPr lang="en-GB" b="0" i="0"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     </m:t>
                    </m:r>
                    <m:r>
                      <a:rPr lang="en-GB" b="1" i="1" smtClean="0">
                        <a:solidFill>
                          <a:srgbClr val="FF0000"/>
                        </a:solidFill>
                        <a:latin typeface="Cambria Math" panose="02040503050406030204" pitchFamily="18" charset="0"/>
                        <a:ea typeface="Cambria Math" panose="02040503050406030204" pitchFamily="18" charset="0"/>
                      </a:rPr>
                      <m:t>∆</m:t>
                    </m:r>
                    <m:r>
                      <a:rPr lang="en-GB" b="1" i="1" smtClean="0">
                        <a:solidFill>
                          <a:srgbClr val="FF0000"/>
                        </a:solidFill>
                        <a:latin typeface="Cambria Math" panose="02040503050406030204" pitchFamily="18" charset="0"/>
                        <a:ea typeface="Cambria Math" panose="02040503050406030204" pitchFamily="18" charset="0"/>
                      </a:rPr>
                      <m:t>𝒖</m:t>
                    </m:r>
                    <m:r>
                      <a:rPr lang="en-GB" b="1" i="1" smtClean="0">
                        <a:solidFill>
                          <a:srgbClr val="FF0000"/>
                        </a:solidFill>
                        <a:latin typeface="Cambria Math" panose="02040503050406030204" pitchFamily="18" charset="0"/>
                        <a:ea typeface="Cambria Math" panose="02040503050406030204" pitchFamily="18" charset="0"/>
                      </a:rPr>
                      <m:t>=</m:t>
                    </m:r>
                    <m:sSub>
                      <m:sSubPr>
                        <m:ctrlPr>
                          <a:rPr lang="en-GB" b="1" i="1" smtClean="0">
                            <a:solidFill>
                              <a:srgbClr val="FF0000"/>
                            </a:solidFill>
                            <a:latin typeface="Cambria Math" panose="02040503050406030204" pitchFamily="18" charset="0"/>
                            <a:ea typeface="Cambria Math" panose="02040503050406030204" pitchFamily="18" charset="0"/>
                          </a:rPr>
                        </m:ctrlPr>
                      </m:sSubPr>
                      <m:e>
                        <m:r>
                          <a:rPr lang="en-GB" b="1" i="1" smtClean="0">
                            <a:solidFill>
                              <a:srgbClr val="FF0000"/>
                            </a:solidFill>
                            <a:latin typeface="Cambria Math" panose="02040503050406030204" pitchFamily="18" charset="0"/>
                            <a:ea typeface="Cambria Math" panose="02040503050406030204" pitchFamily="18" charset="0"/>
                          </a:rPr>
                          <m:t>𝒄</m:t>
                        </m:r>
                      </m:e>
                      <m:sub>
                        <m:r>
                          <a:rPr lang="en-GB" b="1" i="1" smtClean="0">
                            <a:solidFill>
                              <a:srgbClr val="FF0000"/>
                            </a:solidFill>
                            <a:latin typeface="Cambria Math" panose="02040503050406030204" pitchFamily="18" charset="0"/>
                            <a:ea typeface="Cambria Math" panose="02040503050406030204" pitchFamily="18" charset="0"/>
                          </a:rPr>
                          <m:t>𝒗</m:t>
                        </m:r>
                      </m:sub>
                    </m:sSub>
                    <m:r>
                      <a:rPr lang="en-GB" b="1" i="1" smtClean="0">
                        <a:solidFill>
                          <a:srgbClr val="FF0000"/>
                        </a:solidFill>
                        <a:latin typeface="Cambria Math" panose="02040503050406030204" pitchFamily="18" charset="0"/>
                        <a:ea typeface="Cambria Math" panose="02040503050406030204" pitchFamily="18" charset="0"/>
                      </a:rPr>
                      <m:t>∙∆</m:t>
                    </m:r>
                    <m:r>
                      <a:rPr lang="en-GB" b="1" i="1" smtClean="0">
                        <a:solidFill>
                          <a:srgbClr val="FF0000"/>
                        </a:solidFill>
                        <a:latin typeface="Cambria Math" panose="02040503050406030204" pitchFamily="18" charset="0"/>
                        <a:ea typeface="Cambria Math" panose="02040503050406030204" pitchFamily="18" charset="0"/>
                      </a:rPr>
                      <m:t>𝑻</m:t>
                    </m:r>
                  </m:oMath>
                </a14:m>
                <a:r>
                  <a:rPr lang="en-GB" b="1" dirty="0" smtClean="0">
                    <a:solidFill>
                      <a:srgbClr val="FF0000"/>
                    </a:solidFill>
                  </a:rPr>
                  <a:t>      </a:t>
                </a:r>
                <a:r>
                  <a:rPr lang="en-GB" dirty="0" smtClean="0"/>
                  <a:t>(kJ/kg)</a:t>
                </a:r>
              </a:p>
              <a:p>
                <a:pPr marL="2244725" lvl="0" indent="0">
                  <a:buNone/>
                </a:pPr>
                <a:endParaRPr lang="en-GB" dirty="0" smtClean="0"/>
              </a:p>
              <a:p>
                <a:pPr marL="2244725" indent="0">
                  <a:buNone/>
                </a:pPr>
                <a14:m>
                  <m:oMath xmlns:m="http://schemas.openxmlformats.org/officeDocument/2006/math">
                    <m:sSub>
                      <m:sSubPr>
                        <m:ctrlPr>
                          <a:rPr lang="en-GB" i="1">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h</m:t>
                        </m:r>
                      </m:e>
                      <m:sub>
                        <m:r>
                          <a:rPr lang="en-GB" i="1">
                            <a:latin typeface="Cambria Math" panose="02040503050406030204" pitchFamily="18" charset="0"/>
                            <a:ea typeface="Cambria Math" panose="02040503050406030204" pitchFamily="18" charset="0"/>
                          </a:rPr>
                          <m:t>2</m:t>
                        </m:r>
                      </m:sub>
                    </m:sSub>
                    <m:r>
                      <a:rPr lang="en-GB" i="1">
                        <a:latin typeface="Cambria Math" panose="02040503050406030204" pitchFamily="18" charset="0"/>
                        <a:ea typeface="Cambria Math" panose="02040503050406030204" pitchFamily="18" charset="0"/>
                      </a:rPr>
                      <m:t>−</m:t>
                    </m:r>
                    <m:sSub>
                      <m:sSubPr>
                        <m:ctrlPr>
                          <a:rPr lang="en-GB" i="1">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h</m:t>
                        </m:r>
                      </m:e>
                      <m:sub>
                        <m:r>
                          <a:rPr lang="en-GB" i="1">
                            <a:latin typeface="Cambria Math" panose="02040503050406030204" pitchFamily="18" charset="0"/>
                            <a:ea typeface="Cambria Math" panose="02040503050406030204" pitchFamily="18" charset="0"/>
                          </a:rPr>
                          <m:t>1</m:t>
                        </m:r>
                      </m:sub>
                    </m:sSub>
                    <m:r>
                      <a:rPr lang="en-GB" i="1">
                        <a:latin typeface="Cambria Math" panose="02040503050406030204" pitchFamily="18" charset="0"/>
                        <a:ea typeface="Cambria Math" panose="02040503050406030204" pitchFamily="18" charset="0"/>
                      </a:rPr>
                      <m:t>=</m:t>
                    </m:r>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𝑐</m:t>
                        </m:r>
                      </m:e>
                      <m:sub>
                        <m:r>
                          <a:rPr lang="en-GB" b="0" i="1" smtClean="0">
                            <a:latin typeface="Cambria Math" panose="02040503050406030204" pitchFamily="18" charset="0"/>
                            <a:ea typeface="Cambria Math" panose="02040503050406030204" pitchFamily="18" charset="0"/>
                          </a:rPr>
                          <m:t>𝑝</m:t>
                        </m:r>
                      </m:sub>
                    </m:sSub>
                    <m:r>
                      <a:rPr lang="en-GB" i="1">
                        <a:latin typeface="Cambria Math" panose="02040503050406030204" pitchFamily="18" charset="0"/>
                        <a:ea typeface="Cambria Math" panose="02040503050406030204" pitchFamily="18" charset="0"/>
                      </a:rPr>
                      <m:t>∙</m:t>
                    </m:r>
                    <m:d>
                      <m:dPr>
                        <m:ctrlPr>
                          <a:rPr lang="en-GB" i="1">
                            <a:latin typeface="Cambria Math" panose="02040503050406030204" pitchFamily="18" charset="0"/>
                            <a:ea typeface="Cambria Math" panose="02040503050406030204" pitchFamily="18" charset="0"/>
                          </a:rPr>
                        </m:ctrlPr>
                      </m:dPr>
                      <m:e>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𝑇</m:t>
                            </m:r>
                          </m:e>
                          <m:sub>
                            <m:r>
                              <a:rPr lang="en-GB" i="1">
                                <a:latin typeface="Cambria Math" panose="02040503050406030204" pitchFamily="18" charset="0"/>
                                <a:ea typeface="Cambria Math" panose="02040503050406030204" pitchFamily="18" charset="0"/>
                              </a:rPr>
                              <m:t>2</m:t>
                            </m:r>
                          </m:sub>
                        </m:sSub>
                        <m:r>
                          <a:rPr lang="en-GB" i="1">
                            <a:latin typeface="Cambria Math" panose="02040503050406030204" pitchFamily="18" charset="0"/>
                            <a:ea typeface="Cambria Math" panose="02040503050406030204" pitchFamily="18" charset="0"/>
                          </a:rPr>
                          <m:t>−</m:t>
                        </m:r>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𝑇</m:t>
                            </m:r>
                          </m:e>
                          <m:sub>
                            <m:r>
                              <a:rPr lang="en-GB" i="1">
                                <a:latin typeface="Cambria Math" panose="02040503050406030204" pitchFamily="18" charset="0"/>
                                <a:ea typeface="Cambria Math" panose="02040503050406030204" pitchFamily="18" charset="0"/>
                              </a:rPr>
                              <m:t>1</m:t>
                            </m:r>
                          </m:sub>
                        </m:sSub>
                      </m:e>
                    </m:d>
                    <m:r>
                      <a:rPr lang="en-GB">
                        <a:latin typeface="Cambria Math" panose="02040503050406030204" pitchFamily="18" charset="0"/>
                        <a:ea typeface="Cambria Math" panose="02040503050406030204" pitchFamily="18" charset="0"/>
                      </a:rPr>
                      <m:t>    </m:t>
                    </m:r>
                    <m:r>
                      <a:rPr lang="en-GB" i="1">
                        <a:latin typeface="Cambria Math" panose="02040503050406030204" pitchFamily="18" charset="0"/>
                        <a:ea typeface="Cambria Math" panose="02040503050406030204" pitchFamily="18" charset="0"/>
                      </a:rPr>
                      <m:t>∴     </m:t>
                    </m:r>
                    <m:r>
                      <a:rPr lang="en-GB" b="1" i="1" smtClean="0">
                        <a:solidFill>
                          <a:srgbClr val="FF0000"/>
                        </a:solidFill>
                        <a:latin typeface="Cambria Math" panose="02040503050406030204" pitchFamily="18" charset="0"/>
                        <a:ea typeface="Cambria Math" panose="02040503050406030204" pitchFamily="18" charset="0"/>
                      </a:rPr>
                      <m:t>∆</m:t>
                    </m:r>
                    <m:r>
                      <a:rPr lang="en-GB" b="1" i="1" smtClean="0">
                        <a:solidFill>
                          <a:srgbClr val="FF0000"/>
                        </a:solidFill>
                        <a:latin typeface="Cambria Math" panose="02040503050406030204" pitchFamily="18" charset="0"/>
                        <a:ea typeface="Cambria Math" panose="02040503050406030204" pitchFamily="18" charset="0"/>
                      </a:rPr>
                      <m:t>𝒉</m:t>
                    </m:r>
                    <m:r>
                      <a:rPr lang="en-GB" b="1" i="1">
                        <a:solidFill>
                          <a:srgbClr val="FF0000"/>
                        </a:solidFill>
                        <a:latin typeface="Cambria Math" panose="02040503050406030204" pitchFamily="18" charset="0"/>
                        <a:ea typeface="Cambria Math" panose="02040503050406030204" pitchFamily="18" charset="0"/>
                      </a:rPr>
                      <m:t>=</m:t>
                    </m:r>
                    <m:sSub>
                      <m:sSubPr>
                        <m:ctrlPr>
                          <a:rPr lang="en-GB" b="1" i="1">
                            <a:solidFill>
                              <a:srgbClr val="FF0000"/>
                            </a:solidFill>
                            <a:latin typeface="Cambria Math" panose="02040503050406030204" pitchFamily="18" charset="0"/>
                            <a:ea typeface="Cambria Math" panose="02040503050406030204" pitchFamily="18" charset="0"/>
                          </a:rPr>
                        </m:ctrlPr>
                      </m:sSubPr>
                      <m:e>
                        <m:r>
                          <a:rPr lang="en-GB" b="1" i="1">
                            <a:solidFill>
                              <a:srgbClr val="FF0000"/>
                            </a:solidFill>
                            <a:latin typeface="Cambria Math" panose="02040503050406030204" pitchFamily="18" charset="0"/>
                            <a:ea typeface="Cambria Math" panose="02040503050406030204" pitchFamily="18" charset="0"/>
                          </a:rPr>
                          <m:t>𝒄</m:t>
                        </m:r>
                      </m:e>
                      <m:sub>
                        <m:r>
                          <a:rPr lang="en-GB" b="1" i="1" smtClean="0">
                            <a:solidFill>
                              <a:srgbClr val="FF0000"/>
                            </a:solidFill>
                            <a:latin typeface="Cambria Math" panose="02040503050406030204" pitchFamily="18" charset="0"/>
                            <a:ea typeface="Cambria Math" panose="02040503050406030204" pitchFamily="18" charset="0"/>
                          </a:rPr>
                          <m:t>𝒑</m:t>
                        </m:r>
                      </m:sub>
                    </m:sSub>
                    <m:r>
                      <a:rPr lang="en-GB" b="1" i="1">
                        <a:solidFill>
                          <a:srgbClr val="FF0000"/>
                        </a:solidFill>
                        <a:latin typeface="Cambria Math" panose="02040503050406030204" pitchFamily="18" charset="0"/>
                        <a:ea typeface="Cambria Math" panose="02040503050406030204" pitchFamily="18" charset="0"/>
                      </a:rPr>
                      <m:t>∙∆</m:t>
                    </m:r>
                    <m:r>
                      <a:rPr lang="en-GB" b="1" i="1">
                        <a:solidFill>
                          <a:srgbClr val="FF0000"/>
                        </a:solidFill>
                        <a:latin typeface="Cambria Math" panose="02040503050406030204" pitchFamily="18" charset="0"/>
                        <a:ea typeface="Cambria Math" panose="02040503050406030204" pitchFamily="18" charset="0"/>
                      </a:rPr>
                      <m:t>𝑻</m:t>
                    </m:r>
                  </m:oMath>
                </a14:m>
                <a:r>
                  <a:rPr lang="en-GB" b="1" dirty="0" smtClean="0">
                    <a:solidFill>
                      <a:srgbClr val="FF0000"/>
                    </a:solidFill>
                  </a:rPr>
                  <a:t>      </a:t>
                </a:r>
                <a:r>
                  <a:rPr lang="en-GB" dirty="0" smtClean="0"/>
                  <a:t>(kJ/kg)</a:t>
                </a:r>
                <a:endParaRPr lang="en-GB" dirty="0"/>
              </a:p>
              <a:p>
                <a:pPr marL="0" lvl="0" indent="0">
                  <a:buNone/>
                </a:pPr>
                <a:endParaRPr lang="en-GB" dirty="0" smtClean="0"/>
              </a:p>
              <a:p>
                <a:pPr marL="890588" indent="0">
                  <a:buNone/>
                </a:pPr>
                <a:r>
                  <a:rPr lang="en-GB" dirty="0"/>
                  <a:t>where:</a:t>
                </a:r>
              </a:p>
              <a:p>
                <a:pPr marL="3228975" lvl="0" indent="-542925">
                  <a:buFont typeface="Wingdings" panose="05000000000000000000" pitchFamily="2" charset="2"/>
                  <a:buChar char="v"/>
                </a:pPr>
                <a14:m>
                  <m:oMath xmlns:m="http://schemas.openxmlformats.org/officeDocument/2006/math">
                    <m:sSub>
                      <m:sSubPr>
                        <m:ctrlPr>
                          <a:rPr lang="en-GB" i="1" dirty="0" smtClean="0">
                            <a:latin typeface="Cambria Math" panose="02040503050406030204" pitchFamily="18" charset="0"/>
                          </a:rPr>
                        </m:ctrlPr>
                      </m:sSubPr>
                      <m:e>
                        <m:r>
                          <a:rPr lang="en-GB" b="0" i="1" dirty="0" smtClean="0">
                            <a:latin typeface="Cambria Math" panose="02040503050406030204" pitchFamily="18" charset="0"/>
                          </a:rPr>
                          <m:t>𝑐</m:t>
                        </m:r>
                      </m:e>
                      <m:sub>
                        <m:r>
                          <a:rPr lang="en-GB" b="0" i="1" dirty="0" smtClean="0">
                            <a:latin typeface="Cambria Math" panose="02040503050406030204" pitchFamily="18" charset="0"/>
                          </a:rPr>
                          <m:t>𝑣</m:t>
                        </m:r>
                      </m:sub>
                    </m:sSub>
                  </m:oMath>
                </a14:m>
                <a:r>
                  <a:rPr lang="en-GB" dirty="0"/>
                  <a:t> is the </a:t>
                </a:r>
                <a:r>
                  <a:rPr lang="en-GB" dirty="0" smtClean="0"/>
                  <a:t>specific </a:t>
                </a:r>
                <a:r>
                  <a:rPr lang="en-GB" dirty="0"/>
                  <a:t>heat at constant </a:t>
                </a:r>
                <a:r>
                  <a:rPr lang="en-GB" dirty="0" smtClean="0"/>
                  <a:t>volume</a:t>
                </a:r>
                <a:endParaRPr lang="en-GB" dirty="0"/>
              </a:p>
              <a:p>
                <a:pPr marL="3228975" lvl="0" indent="-542925">
                  <a:buFont typeface="Wingdings" panose="05000000000000000000" pitchFamily="2" charset="2"/>
                  <a:buChar char="v"/>
                </a:pPr>
                <a14:m>
                  <m:oMath xmlns:m="http://schemas.openxmlformats.org/officeDocument/2006/math">
                    <m:sSub>
                      <m:sSubPr>
                        <m:ctrlPr>
                          <a:rPr lang="en-GB" i="1" dirty="0">
                            <a:latin typeface="Cambria Math" panose="02040503050406030204" pitchFamily="18" charset="0"/>
                          </a:rPr>
                        </m:ctrlPr>
                      </m:sSubPr>
                      <m:e>
                        <m:r>
                          <a:rPr lang="en-GB" i="1" dirty="0">
                            <a:latin typeface="Cambria Math" panose="02040503050406030204" pitchFamily="18" charset="0"/>
                          </a:rPr>
                          <m:t>𝑐</m:t>
                        </m:r>
                      </m:e>
                      <m:sub>
                        <m:r>
                          <a:rPr lang="en-GB" b="0" i="1" dirty="0" smtClean="0">
                            <a:latin typeface="Cambria Math" panose="02040503050406030204" pitchFamily="18" charset="0"/>
                          </a:rPr>
                          <m:t>𝑝</m:t>
                        </m:r>
                      </m:sub>
                    </m:sSub>
                  </m:oMath>
                </a14:m>
                <a:r>
                  <a:rPr lang="en-GB" dirty="0"/>
                  <a:t> is the specific heat at constant </a:t>
                </a:r>
                <a:r>
                  <a:rPr lang="en-GB" dirty="0" smtClean="0"/>
                  <a:t>pressure</a:t>
                </a:r>
                <a:endParaRPr lang="en-GB" dirty="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28263" y="833377"/>
                <a:ext cx="10961226" cy="5343586"/>
              </a:xfrm>
              <a:blipFill rotWithShape="0">
                <a:blip r:embed="rId2"/>
                <a:stretch>
                  <a:fillRect l="-1001" t="-1941"/>
                </a:stretch>
              </a:blipFill>
            </p:spPr>
            <p:txBody>
              <a:bodyPr/>
              <a:lstStyle/>
              <a:p>
                <a:r>
                  <a:rPr lang="en-GB">
                    <a:noFill/>
                  </a:rPr>
                  <a:t> </a:t>
                </a:r>
              </a:p>
            </p:txBody>
          </p:sp>
        </mc:Fallback>
      </mc:AlternateContent>
    </p:spTree>
    <p:extLst>
      <p:ext uri="{BB962C8B-B14F-4D97-AF65-F5344CB8AC3E}">
        <p14:creationId xmlns:p14="http://schemas.microsoft.com/office/powerpoint/2010/main" val="1163233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2192000" cy="1325563"/>
          </a:xfrm>
        </p:spPr>
        <p:txBody>
          <a:bodyPr/>
          <a:lstStyle/>
          <a:p>
            <a:pPr algn="ctr"/>
            <a:r>
              <a:rPr lang="en-GB" b="1" u="sng" dirty="0" smtClean="0"/>
              <a:t>IDEAL GAS EQUATION / THERMODYNAMIC TABLES</a:t>
            </a:r>
            <a:endParaRPr lang="en-GB" b="1" u="sng" dirty="0"/>
          </a:p>
        </p:txBody>
      </p:sp>
      <p:sp>
        <p:nvSpPr>
          <p:cNvPr id="3" name="Content Placeholder 2"/>
          <p:cNvSpPr>
            <a:spLocks noGrp="1"/>
          </p:cNvSpPr>
          <p:nvPr>
            <p:ph idx="1"/>
          </p:nvPr>
        </p:nvSpPr>
        <p:spPr>
          <a:xfrm>
            <a:off x="358815" y="1825625"/>
            <a:ext cx="11215870" cy="4351338"/>
          </a:xfrm>
        </p:spPr>
        <p:txBody>
          <a:bodyPr/>
          <a:lstStyle/>
          <a:p>
            <a:r>
              <a:rPr lang="en-GB" b="1" dirty="0" smtClean="0"/>
              <a:t>Tools to retrieve the value of some properties involved in a thermodynamic process when those values are not explicitly provided.</a:t>
            </a:r>
          </a:p>
          <a:p>
            <a:pPr marL="0" indent="0">
              <a:buNone/>
            </a:pPr>
            <a:endParaRPr lang="en-GB" b="1" dirty="0" smtClean="0"/>
          </a:p>
          <a:p>
            <a:r>
              <a:rPr lang="en-GB" dirty="0" smtClean="0"/>
              <a:t>Indeed in many problems the value of u, h, v, T, P properties will come from the thermodynamic tables or the ideal gas equations.</a:t>
            </a:r>
            <a:endParaRPr lang="en-GB" dirty="0"/>
          </a:p>
        </p:txBody>
      </p:sp>
    </p:spTree>
    <p:extLst>
      <p:ext uri="{BB962C8B-B14F-4D97-AF65-F5344CB8AC3E}">
        <p14:creationId xmlns:p14="http://schemas.microsoft.com/office/powerpoint/2010/main" val="4017751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1455820"/>
          </a:xfrm>
        </p:spPr>
        <p:txBody>
          <a:bodyPr/>
          <a:lstStyle/>
          <a:p>
            <a:pPr algn="ctr"/>
            <a:r>
              <a:rPr lang="en-GB" b="1" u="sng" dirty="0" smtClean="0"/>
              <a:t>UNITS OF TEMPERATURE</a:t>
            </a:r>
            <a:endParaRPr lang="en-GB" b="1" u="sng"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0" y="2009275"/>
                <a:ext cx="12192000" cy="4167688"/>
              </a:xfrm>
            </p:spPr>
            <p:txBody>
              <a:bodyPr/>
              <a:lstStyle/>
              <a:p>
                <a:r>
                  <a:rPr lang="en-GB" dirty="0" smtClean="0">
                    <a:latin typeface="Cambria Math" panose="02040503050406030204" pitchFamily="18" charset="0"/>
                    <a:ea typeface="Cambria Math" panose="02040503050406030204" pitchFamily="18" charset="0"/>
                  </a:rPr>
                  <a:t>Kelvin to Degree</a:t>
                </a:r>
              </a:p>
              <a:p>
                <a:pPr marL="0" indent="0">
                  <a:buNone/>
                </a:pPr>
                <a14:m>
                  <m:oMathPara xmlns:m="http://schemas.openxmlformats.org/officeDocument/2006/math">
                    <m:oMathParaPr>
                      <m:jc m:val="centerGroup"/>
                    </m:oMathParaPr>
                    <m:oMath xmlns:m="http://schemas.openxmlformats.org/officeDocument/2006/math">
                      <m:r>
                        <a:rPr lang="en-GB" b="1" i="1" smtClean="0">
                          <a:solidFill>
                            <a:srgbClr val="FF0000"/>
                          </a:solidFill>
                          <a:latin typeface="Cambria Math" panose="02040503050406030204" pitchFamily="18" charset="0"/>
                          <a:ea typeface="Cambria Math" panose="02040503050406030204" pitchFamily="18" charset="0"/>
                        </a:rPr>
                        <m:t>°</m:t>
                      </m:r>
                      <m:r>
                        <a:rPr lang="en-GB" b="1" i="1" smtClean="0">
                          <a:solidFill>
                            <a:srgbClr val="FF0000"/>
                          </a:solidFill>
                          <a:latin typeface="Cambria Math" panose="02040503050406030204" pitchFamily="18" charset="0"/>
                          <a:ea typeface="Cambria Math" panose="02040503050406030204" pitchFamily="18" charset="0"/>
                        </a:rPr>
                        <m:t>𝑪</m:t>
                      </m:r>
                      <m:r>
                        <a:rPr lang="en-GB" b="1" i="1" smtClean="0">
                          <a:solidFill>
                            <a:srgbClr val="FF0000"/>
                          </a:solidFill>
                          <a:latin typeface="Cambria Math" panose="02040503050406030204" pitchFamily="18" charset="0"/>
                          <a:ea typeface="Cambria Math" panose="02040503050406030204" pitchFamily="18" charset="0"/>
                        </a:rPr>
                        <m:t>=</m:t>
                      </m:r>
                      <m:r>
                        <a:rPr lang="en-GB" b="1" i="1" smtClean="0">
                          <a:solidFill>
                            <a:srgbClr val="FF0000"/>
                          </a:solidFill>
                          <a:latin typeface="Cambria Math" panose="02040503050406030204" pitchFamily="18" charset="0"/>
                          <a:ea typeface="Cambria Math" panose="02040503050406030204" pitchFamily="18" charset="0"/>
                        </a:rPr>
                        <m:t>𝑲</m:t>
                      </m:r>
                      <m:r>
                        <a:rPr lang="en-GB" b="1" i="1" smtClean="0">
                          <a:solidFill>
                            <a:srgbClr val="FF0000"/>
                          </a:solidFill>
                          <a:latin typeface="Cambria Math" panose="02040503050406030204" pitchFamily="18" charset="0"/>
                          <a:ea typeface="Cambria Math" panose="02040503050406030204" pitchFamily="18" charset="0"/>
                        </a:rPr>
                        <m:t>−</m:t>
                      </m:r>
                      <m:r>
                        <a:rPr lang="en-GB" b="1" i="1" smtClean="0">
                          <a:solidFill>
                            <a:srgbClr val="FF0000"/>
                          </a:solidFill>
                          <a:latin typeface="Cambria Math" panose="02040503050406030204" pitchFamily="18" charset="0"/>
                          <a:ea typeface="Cambria Math" panose="02040503050406030204" pitchFamily="18" charset="0"/>
                        </a:rPr>
                        <m:t>𝟐𝟕𝟑</m:t>
                      </m:r>
                    </m:oMath>
                  </m:oMathPara>
                </a14:m>
                <a:endParaRPr lang="en-GB" b="1" dirty="0" smtClean="0">
                  <a:solidFill>
                    <a:srgbClr val="FF0000"/>
                  </a:solidFill>
                  <a:ea typeface="Cambria Math" panose="02040503050406030204" pitchFamily="18" charset="0"/>
                </a:endParaRPr>
              </a:p>
              <a:p>
                <a:pPr marL="0" indent="0">
                  <a:buNone/>
                </a:pPr>
                <a:endParaRPr lang="en-GB" b="1" dirty="0" smtClean="0">
                  <a:solidFill>
                    <a:srgbClr val="FF0000"/>
                  </a:solidFill>
                  <a:ea typeface="Cambria Math" panose="02040503050406030204" pitchFamily="18" charset="0"/>
                </a:endParaRPr>
              </a:p>
              <a:p>
                <a:r>
                  <a:rPr lang="en-GB" dirty="0" smtClean="0">
                    <a:latin typeface="Cambria Math" panose="02040503050406030204" pitchFamily="18" charset="0"/>
                    <a:ea typeface="Cambria Math" panose="02040503050406030204" pitchFamily="18" charset="0"/>
                  </a:rPr>
                  <a:t>Degree to Kelvin</a:t>
                </a:r>
                <a:endParaRPr lang="en-GB" dirty="0">
                  <a:latin typeface="Cambria Math" panose="02040503050406030204" pitchFamily="18" charset="0"/>
                  <a:ea typeface="Cambria Math" panose="02040503050406030204" pitchFamily="18" charset="0"/>
                </a:endParaRPr>
              </a:p>
              <a:p>
                <a:pPr marL="0" indent="0">
                  <a:buNone/>
                </a:pPr>
                <a:endParaRPr lang="en-GB" b="1" dirty="0">
                  <a:solidFill>
                    <a:srgbClr val="FF0000"/>
                  </a:solidFill>
                  <a:ea typeface="Cambria Math" panose="02040503050406030204" pitchFamily="18" charset="0"/>
                </a:endParaRPr>
              </a:p>
              <a:p>
                <a:pPr marL="0" indent="0">
                  <a:buNone/>
                </a:pPr>
                <a14:m>
                  <m:oMathPara xmlns:m="http://schemas.openxmlformats.org/officeDocument/2006/math">
                    <m:oMathParaPr>
                      <m:jc m:val="centerGroup"/>
                    </m:oMathParaPr>
                    <m:oMath xmlns:m="http://schemas.openxmlformats.org/officeDocument/2006/math">
                      <m:r>
                        <a:rPr lang="en-GB" b="1" i="1" smtClean="0">
                          <a:solidFill>
                            <a:srgbClr val="FF0000"/>
                          </a:solidFill>
                          <a:latin typeface="Cambria Math" panose="02040503050406030204" pitchFamily="18" charset="0"/>
                          <a:ea typeface="Cambria Math" panose="02040503050406030204" pitchFamily="18" charset="0"/>
                        </a:rPr>
                        <m:t>𝑲</m:t>
                      </m:r>
                      <m:r>
                        <a:rPr lang="en-GB" b="1" i="1" smtClean="0">
                          <a:solidFill>
                            <a:srgbClr val="FF0000"/>
                          </a:solidFill>
                          <a:latin typeface="Cambria Math" panose="02040503050406030204" pitchFamily="18" charset="0"/>
                          <a:ea typeface="Cambria Math" panose="02040503050406030204" pitchFamily="18" charset="0"/>
                        </a:rPr>
                        <m:t>=°</m:t>
                      </m:r>
                      <m:r>
                        <a:rPr lang="en-GB" b="1" i="1">
                          <a:solidFill>
                            <a:srgbClr val="FF0000"/>
                          </a:solidFill>
                          <a:latin typeface="Cambria Math" panose="02040503050406030204" pitchFamily="18" charset="0"/>
                          <a:ea typeface="Cambria Math" panose="02040503050406030204" pitchFamily="18" charset="0"/>
                        </a:rPr>
                        <m:t>𝑪</m:t>
                      </m:r>
                      <m:r>
                        <a:rPr lang="en-GB" b="1" i="1" smtClean="0">
                          <a:solidFill>
                            <a:srgbClr val="FF0000"/>
                          </a:solidFill>
                          <a:latin typeface="Cambria Math" panose="02040503050406030204" pitchFamily="18" charset="0"/>
                          <a:ea typeface="Cambria Math" panose="02040503050406030204" pitchFamily="18" charset="0"/>
                        </a:rPr>
                        <m:t>+</m:t>
                      </m:r>
                      <m:r>
                        <a:rPr lang="en-GB" b="1" i="1">
                          <a:solidFill>
                            <a:srgbClr val="FF0000"/>
                          </a:solidFill>
                          <a:latin typeface="Cambria Math" panose="02040503050406030204" pitchFamily="18" charset="0"/>
                          <a:ea typeface="Cambria Math" panose="02040503050406030204" pitchFamily="18" charset="0"/>
                        </a:rPr>
                        <m:t>𝟐𝟕𝟑</m:t>
                      </m:r>
                    </m:oMath>
                  </m:oMathPara>
                </a14:m>
                <a:endParaRPr lang="en-GB" b="1" dirty="0">
                  <a:solidFill>
                    <a:srgbClr val="FF0000"/>
                  </a:solidFill>
                  <a:ea typeface="Cambria Math" panose="02040503050406030204" pitchFamily="18" charset="0"/>
                </a:endParaRPr>
              </a:p>
              <a:p>
                <a:pPr marL="0" indent="0">
                  <a:buNone/>
                </a:pPr>
                <a:endParaRPr lang="en-GB" b="0" dirty="0" smtClean="0">
                  <a:ea typeface="Cambria Math" panose="02040503050406030204" pitchFamily="18" charset="0"/>
                </a:endParaRPr>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0" y="2009275"/>
                <a:ext cx="12192000" cy="4167688"/>
              </a:xfrm>
              <a:blipFill rotWithShape="0">
                <a:blip r:embed="rId2"/>
                <a:stretch>
                  <a:fillRect l="-900" t="-2635"/>
                </a:stretch>
              </a:blipFill>
            </p:spPr>
            <p:txBody>
              <a:bodyPr/>
              <a:lstStyle/>
              <a:p>
                <a:r>
                  <a:rPr lang="en-GB">
                    <a:noFill/>
                  </a:rPr>
                  <a:t> </a:t>
                </a:r>
              </a:p>
            </p:txBody>
          </p:sp>
        </mc:Fallback>
      </mc:AlternateContent>
    </p:spTree>
    <p:extLst>
      <p:ext uri="{BB962C8B-B14F-4D97-AF65-F5344CB8AC3E}">
        <p14:creationId xmlns:p14="http://schemas.microsoft.com/office/powerpoint/2010/main" val="4145689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additive="base">
                                        <p:cTn id="2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1325563"/>
          </a:xfrm>
        </p:spPr>
        <p:txBody>
          <a:bodyPr/>
          <a:lstStyle/>
          <a:p>
            <a:pPr algn="ctr"/>
            <a:r>
              <a:rPr lang="en-GB" b="1" u="sng" dirty="0" smtClean="0"/>
              <a:t>ASSIGNMENT</a:t>
            </a:r>
            <a:endParaRPr lang="en-GB" b="1" u="sng" dirty="0"/>
          </a:p>
        </p:txBody>
      </p:sp>
      <p:sp>
        <p:nvSpPr>
          <p:cNvPr id="3" name="Content Placeholder 2"/>
          <p:cNvSpPr>
            <a:spLocks noGrp="1"/>
          </p:cNvSpPr>
          <p:nvPr>
            <p:ph idx="1"/>
          </p:nvPr>
        </p:nvSpPr>
        <p:spPr>
          <a:xfrm>
            <a:off x="269789" y="1384901"/>
            <a:ext cx="11856308" cy="4351338"/>
          </a:xfrm>
        </p:spPr>
        <p:txBody>
          <a:bodyPr>
            <a:normAutofit fontScale="85000" lnSpcReduction="20000"/>
          </a:bodyPr>
          <a:lstStyle/>
          <a:p>
            <a:r>
              <a:rPr lang="en-GB" dirty="0" smtClean="0"/>
              <a:t>QUESTION 3: </a:t>
            </a:r>
          </a:p>
          <a:p>
            <a:pPr marL="1343025" indent="0">
              <a:buNone/>
            </a:pPr>
            <a:r>
              <a:rPr lang="en-GB" dirty="0" smtClean="0"/>
              <a:t>Closed System</a:t>
            </a:r>
          </a:p>
          <a:p>
            <a:pPr marL="1343025" indent="0">
              <a:buNone/>
            </a:pPr>
            <a:r>
              <a:rPr lang="en-GB" dirty="0" smtClean="0"/>
              <a:t>Write the non-flow energy equation in terms of </a:t>
            </a:r>
          </a:p>
          <a:p>
            <a:pPr marL="2332038" indent="-457200">
              <a:buFont typeface="Wingdings" panose="05000000000000000000" pitchFamily="2" charset="2"/>
              <a:buChar char="Ø"/>
            </a:pPr>
            <a:r>
              <a:rPr lang="en-GB" dirty="0" smtClean="0"/>
              <a:t>Mass of tank A: m</a:t>
            </a:r>
            <a:r>
              <a:rPr lang="en-GB" cap="all" baseline="-25000" dirty="0" smtClean="0"/>
              <a:t>A</a:t>
            </a:r>
            <a:endParaRPr lang="en-GB" dirty="0" smtClean="0"/>
          </a:p>
          <a:p>
            <a:pPr marL="2332038" indent="-457200">
              <a:buFont typeface="Wingdings" panose="05000000000000000000" pitchFamily="2" charset="2"/>
              <a:buChar char="Ø"/>
            </a:pPr>
            <a:r>
              <a:rPr lang="en-GB" dirty="0" smtClean="0"/>
              <a:t>Mass of tank B: </a:t>
            </a:r>
            <a:r>
              <a:rPr lang="en-GB" dirty="0" err="1" smtClean="0"/>
              <a:t>m</a:t>
            </a:r>
            <a:r>
              <a:rPr lang="en-GB" baseline="-25000" dirty="0" err="1" smtClean="0"/>
              <a:t>B</a:t>
            </a:r>
            <a:endParaRPr lang="en-GB" dirty="0" smtClean="0"/>
          </a:p>
          <a:p>
            <a:pPr marL="2332038" indent="-457200">
              <a:buFont typeface="Wingdings" panose="05000000000000000000" pitchFamily="2" charset="2"/>
              <a:buChar char="Ø"/>
            </a:pPr>
            <a:r>
              <a:rPr lang="en-GB" dirty="0" smtClean="0"/>
              <a:t>Specific internal energy at initial state: u</a:t>
            </a:r>
            <a:r>
              <a:rPr lang="en-GB" baseline="-25000" dirty="0" smtClean="0"/>
              <a:t>1</a:t>
            </a:r>
            <a:endParaRPr lang="en-GB" dirty="0" smtClean="0"/>
          </a:p>
          <a:p>
            <a:pPr marL="2332038" indent="-457200">
              <a:buFont typeface="Wingdings" panose="05000000000000000000" pitchFamily="2" charset="2"/>
              <a:buChar char="Ø"/>
            </a:pPr>
            <a:r>
              <a:rPr lang="en-GB" dirty="0" smtClean="0"/>
              <a:t>Specific internal energy at final state: u</a:t>
            </a:r>
            <a:r>
              <a:rPr lang="en-GB" baseline="-25000" dirty="0" smtClean="0"/>
              <a:t>2</a:t>
            </a:r>
          </a:p>
          <a:p>
            <a:pPr marL="1874838" indent="0">
              <a:buNone/>
            </a:pPr>
            <a:endParaRPr lang="en-GB" dirty="0" smtClean="0"/>
          </a:p>
          <a:p>
            <a:r>
              <a:rPr lang="en-GB" dirty="0" smtClean="0"/>
              <a:t>QUESTION 4: </a:t>
            </a:r>
          </a:p>
          <a:p>
            <a:pPr marL="1343025" indent="0">
              <a:buNone/>
            </a:pPr>
            <a:r>
              <a:rPr lang="en-GB" dirty="0" smtClean="0"/>
              <a:t>Heat Exchanger, Steady Flow Open System</a:t>
            </a:r>
          </a:p>
          <a:p>
            <a:pPr marL="1343025" indent="0">
              <a:buNone/>
            </a:pPr>
            <a:r>
              <a:rPr lang="en-GB" dirty="0" smtClean="0"/>
              <a:t>Express the mass and energy balance</a:t>
            </a:r>
            <a:endParaRPr lang="en-GB" dirty="0"/>
          </a:p>
        </p:txBody>
      </p:sp>
    </p:spTree>
    <p:extLst>
      <p:ext uri="{BB962C8B-B14F-4D97-AF65-F5344CB8AC3E}">
        <p14:creationId xmlns:p14="http://schemas.microsoft.com/office/powerpoint/2010/main" val="725982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 calcmode="lin" valueType="num">
                                      <p:cBhvr additive="base">
                                        <p:cTn id="5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10" end="10"/>
                                            </p:txEl>
                                          </p:spTgt>
                                        </p:tgtEl>
                                        <p:attrNameLst>
                                          <p:attrName>style.visibility</p:attrName>
                                        </p:attrNameLst>
                                      </p:cBhvr>
                                      <p:to>
                                        <p:strVal val="visible"/>
                                      </p:to>
                                    </p:set>
                                    <p:anim calcmode="lin" valueType="num">
                                      <p:cBhvr additive="base">
                                        <p:cTn id="6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1533</TotalTime>
  <Words>2178</Words>
  <Application>Microsoft Office PowerPoint</Application>
  <PresentationFormat>Widescreen</PresentationFormat>
  <Paragraphs>156</Paragraphs>
  <Slides>19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Calibri Light</vt:lpstr>
      <vt:lpstr>Cambria Math</vt:lpstr>
      <vt:lpstr>Times New Roman</vt:lpstr>
      <vt:lpstr>Wingdings</vt:lpstr>
      <vt:lpstr>Office Theme</vt:lpstr>
      <vt:lpstr>THE FIRST LAW OF THERMODYNAMICS for STEADY FLOW OPEN SYSTEMS</vt:lpstr>
      <vt:lpstr>ENTHALPY – A COMBINATION PROPERTY </vt:lpstr>
      <vt:lpstr>STEADY FLOW CONTROL VOLUMES </vt:lpstr>
      <vt:lpstr>PowerPoint Presentation</vt:lpstr>
      <vt:lpstr>PowerPoint Presentation</vt:lpstr>
      <vt:lpstr>PowerPoint Presentation</vt:lpstr>
      <vt:lpstr>Energy analysis of steady-flow systems</vt:lpstr>
      <vt:lpstr>FORMULATION OF FIRST LAW FOR  STEADY FLOW OPEN SYSTEMS </vt:lpstr>
      <vt:lpstr>PowerPoint Presentation</vt:lpstr>
      <vt:lpstr>PowerPoint Presentation</vt:lpstr>
      <vt:lpstr>PowerPoint Presentation</vt:lpstr>
      <vt:lpstr>PowerPoint Presentation</vt:lpstr>
      <vt:lpstr>1st Law for Steady-Flow Open Systems</vt:lpstr>
      <vt:lpstr>CONTINUITY EQUATION</vt:lpstr>
      <vt:lpstr>IDEAL GAS</vt:lpstr>
      <vt:lpstr>IDEAL GAS</vt:lpstr>
      <vt:lpstr>IDEAL GAS EQUATION / THERMODYNAMIC TABLES</vt:lpstr>
      <vt:lpstr>UNITS OF TEMPERATURE</vt:lpstr>
      <vt:lpstr>ASSIGNMENT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FIRST LAW OF THERMODYNAMICS for CLOSED SYSTEMS</dc:title>
  <dc:creator>Arnaud Marotin</dc:creator>
  <cp:lastModifiedBy>Arnaud Marotin</cp:lastModifiedBy>
  <cp:revision>41</cp:revision>
  <dcterms:created xsi:type="dcterms:W3CDTF">2019-01-24T11:38:39Z</dcterms:created>
  <dcterms:modified xsi:type="dcterms:W3CDTF">2020-02-13T11:31:58Z</dcterms:modified>
</cp:coreProperties>
</file>